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tags/tag39.xml" ContentType="application/vnd.openxmlformats-officedocument.presentationml.tags+xml"/>
  <Override PartName="/ppt/notesSlides/notesSlide9.xml" ContentType="application/vnd.openxmlformats-officedocument.presentationml.notesSlide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  <p:sldMasterId id="2147483713" r:id="rId3"/>
  </p:sldMasterIdLst>
  <p:notesMasterIdLst>
    <p:notesMasterId r:id="rId61"/>
  </p:notesMasterIdLst>
  <p:sldIdLst>
    <p:sldId id="256" r:id="rId4"/>
    <p:sldId id="356" r:id="rId5"/>
    <p:sldId id="357" r:id="rId6"/>
    <p:sldId id="291" r:id="rId7"/>
    <p:sldId id="292" r:id="rId8"/>
    <p:sldId id="312" r:id="rId9"/>
    <p:sldId id="296" r:id="rId10"/>
    <p:sldId id="311" r:id="rId11"/>
    <p:sldId id="297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8" r:id="rId22"/>
    <p:sldId id="301" r:id="rId23"/>
    <p:sldId id="298" r:id="rId24"/>
    <p:sldId id="300" r:id="rId25"/>
    <p:sldId id="299" r:id="rId26"/>
    <p:sldId id="359" r:id="rId27"/>
    <p:sldId id="302" r:id="rId28"/>
    <p:sldId id="303" r:id="rId29"/>
    <p:sldId id="304" r:id="rId30"/>
    <p:sldId id="305" r:id="rId31"/>
    <p:sldId id="360" r:id="rId32"/>
    <p:sldId id="313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9696"/>
    <a:srgbClr val="777777"/>
    <a:srgbClr val="F8F8F8"/>
    <a:srgbClr val="EAEAEA"/>
    <a:srgbClr val="DDDDDD"/>
    <a:srgbClr val="C0C0C0"/>
    <a:srgbClr val="B2B2B2"/>
    <a:srgbClr val="0000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" y="-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33238-7DFC-4B3F-953F-E29CEE481CCC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8ADA-AEA4-4248-8602-844158BED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3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8ADA-AEA4-4248-8602-844158BED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B0FC6A-94EE-4BCA-9ADB-809AED2EA99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FF7FF-0277-4253-8A5E-E3ABAF69B8A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69971-97E3-427C-96A0-BC854088E88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4F40A-8C2F-404F-8DFB-9A4D4EA60D9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7898D9-FBF5-4208-937C-CB612769A58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F2B6EA7-AC0A-EB42-8238-1C2668B95A80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929B2A3-56FC-8748-85DB-6E4F015CF08F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05A439-04EA-7443-9FCC-1FED80ED9B9A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2CFDA1B7-1D7B-5B46-96C3-A1FD279338A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19007-84FB-4B26-A6D9-D986B992FFB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90DED11-DA6B-594E-A891-0D486DCB8F95}" type="slidenum">
              <a:rPr lang="en-US"/>
              <a:pPr/>
              <a:t>41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E2E5878-2BB9-0047-BA96-C5CAC8AC0789}" type="slidenum">
              <a:rPr lang="en-US"/>
              <a:pPr/>
              <a:t>42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649E29A-F200-E947-81F6-7B5D0F619767}" type="slidenum">
              <a:rPr lang="en-US"/>
              <a:pPr/>
              <a:t>43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0992907-FF12-5B4D-AED5-4B9D3A4A6267}" type="slidenum">
              <a:rPr lang="en-US"/>
              <a:pPr/>
              <a:t>44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9EB33A13-89C6-E949-A9CC-872CF701047C}" type="slidenum">
              <a:rPr lang="en-US"/>
              <a:pPr/>
              <a:t>45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02E25CD-F306-8A4D-9C8F-C683964783EC}" type="slidenum">
              <a:rPr lang="en-US"/>
              <a:pPr/>
              <a:t>46</a:t>
            </a:fld>
            <a:endParaRPr 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AF6E0A-5B93-4275-B199-BF0D28D2237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798F71E-19B5-084F-8548-9971A15E1174}" type="slidenum">
              <a:rPr lang="en-US"/>
              <a:pPr/>
              <a:t>48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E06B7-00E7-40DC-9741-34B46F3E683B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8041941-542B-F64F-AF94-04A496CB3768}" type="slidenum">
              <a:rPr lang="en-US"/>
              <a:pPr/>
              <a:t>52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8FBE44-B83F-9D47-BA45-F84299CD9874}" type="slidenum">
              <a:rPr lang="en-US"/>
              <a:pPr/>
              <a:t>53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D7D0-09F3-8245-BA31-1B861B832607}" type="slidenum">
              <a:rPr lang="en-US" sz="1200">
                <a:latin typeface="Calibri" charset="0"/>
              </a:rPr>
              <a:pPr eaLnBrk="1" hangingPunct="1"/>
              <a:t>54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97373-23BB-4591-AD03-3CAB0F9E5873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86032-689E-4614-9BFC-AC39C3130AA0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06379-FE5E-4643-9814-4A859E308A11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10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14198"/>
            <a:ext cx="8380412" cy="750205"/>
          </a:xfr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spc="-300" dirty="0">
                <a:ln w="3175">
                  <a:noFill/>
                </a:ln>
                <a:solidFill>
                  <a:schemeClr val="tx1"/>
                </a:solidFill>
                <a:effectLst/>
                <a:latin typeface="Kalinga" pitchFamily="34" charset="0"/>
                <a:ea typeface="+mn-ea"/>
                <a:cs typeface="Kaling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600062"/>
            <a:ext cx="8380412" cy="2076450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28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965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8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0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75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3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5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11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7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80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47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8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4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81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89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4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06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14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5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05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75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77046-EE85-440F-A673-6615585BBB84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C7CF3-A7EF-4519-B4A1-A8C97814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405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358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xtQqYLRaSQ&amp;feature=player_embedded" TargetMode="External"/><Relationship Id="rId2" Type="http://schemas.openxmlformats.org/officeDocument/2006/relationships/hyperlink" Target="http://www.youtube.com/watch?v=p16frKJLVi0" TargetMode="Externa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9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0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38.jpe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slideLayout" Target="../slideLayouts/slideLayout26.xml"/><Relationship Id="rId5" Type="http://schemas.openxmlformats.org/officeDocument/2006/relationships/tags" Target="../tags/tag45.xml"/><Relationship Id="rId10" Type="http://schemas.openxmlformats.org/officeDocument/2006/relationships/tags" Target="../tags/tag50.xml"/><Relationship Id="rId4" Type="http://schemas.openxmlformats.org/officeDocument/2006/relationships/tags" Target="../tags/tag44.xml"/><Relationship Id="rId9" Type="http://schemas.openxmlformats.org/officeDocument/2006/relationships/tags" Target="../tags/tag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slideLayout" Target="../slideLayouts/slideLayout26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image" Target="../media/image38.jpeg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" Type="http://schemas.openxmlformats.org/officeDocument/2006/relationships/tags" Target="../tags/tag65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tags" Target="../tags/tag82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40.jpe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39.jpeg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" Type="http://schemas.openxmlformats.org/officeDocument/2006/relationships/tags" Target="../tags/tag85.xml"/><Relationship Id="rId21" Type="http://schemas.openxmlformats.org/officeDocument/2006/relationships/slideLayout" Target="../slideLayouts/slideLayout31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tags" Target="../tags/tag102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image" Target="../media/image40.jpeg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image" Target="../media/image39.jpeg"/><Relationship Id="rId10" Type="http://schemas.openxmlformats.org/officeDocument/2006/relationships/tags" Target="../tags/tag92.xml"/><Relationship Id="rId19" Type="http://schemas.openxmlformats.org/officeDocument/2006/relationships/tags" Target="../tags/tag101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44.pn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43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2.png"/><Relationship Id="rId21" Type="http://schemas.openxmlformats.org/officeDocument/2006/relationships/image" Target="../media/image107.png"/><Relationship Id="rId42" Type="http://schemas.openxmlformats.org/officeDocument/2006/relationships/image" Target="../media/image128.png"/><Relationship Id="rId47" Type="http://schemas.openxmlformats.org/officeDocument/2006/relationships/image" Target="../media/image133.png"/><Relationship Id="rId63" Type="http://schemas.openxmlformats.org/officeDocument/2006/relationships/image" Target="../media/image149.png"/><Relationship Id="rId68" Type="http://schemas.openxmlformats.org/officeDocument/2006/relationships/image" Target="../media/image154.png"/><Relationship Id="rId84" Type="http://schemas.openxmlformats.org/officeDocument/2006/relationships/image" Target="../media/image170.png"/><Relationship Id="rId89" Type="http://schemas.openxmlformats.org/officeDocument/2006/relationships/image" Target="../media/image175.png"/><Relationship Id="rId7" Type="http://schemas.openxmlformats.org/officeDocument/2006/relationships/image" Target="../media/image93.png"/><Relationship Id="rId71" Type="http://schemas.openxmlformats.org/officeDocument/2006/relationships/image" Target="../media/image157.png"/><Relationship Id="rId92" Type="http://schemas.openxmlformats.org/officeDocument/2006/relationships/image" Target="../media/image178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2.png"/><Relationship Id="rId29" Type="http://schemas.openxmlformats.org/officeDocument/2006/relationships/image" Target="../media/image115.png"/><Relationship Id="rId107" Type="http://schemas.openxmlformats.org/officeDocument/2006/relationships/image" Target="../media/image193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40" Type="http://schemas.openxmlformats.org/officeDocument/2006/relationships/image" Target="../media/image126.png"/><Relationship Id="rId45" Type="http://schemas.openxmlformats.org/officeDocument/2006/relationships/image" Target="../media/image131.png"/><Relationship Id="rId53" Type="http://schemas.openxmlformats.org/officeDocument/2006/relationships/image" Target="../media/image139.png"/><Relationship Id="rId58" Type="http://schemas.openxmlformats.org/officeDocument/2006/relationships/image" Target="../media/image144.png"/><Relationship Id="rId66" Type="http://schemas.openxmlformats.org/officeDocument/2006/relationships/image" Target="../media/image152.png"/><Relationship Id="rId74" Type="http://schemas.openxmlformats.org/officeDocument/2006/relationships/image" Target="../media/image160.png"/><Relationship Id="rId79" Type="http://schemas.openxmlformats.org/officeDocument/2006/relationships/image" Target="../media/image165.png"/><Relationship Id="rId87" Type="http://schemas.openxmlformats.org/officeDocument/2006/relationships/image" Target="../media/image173.png"/><Relationship Id="rId102" Type="http://schemas.openxmlformats.org/officeDocument/2006/relationships/image" Target="../media/image188.png"/><Relationship Id="rId5" Type="http://schemas.openxmlformats.org/officeDocument/2006/relationships/image" Target="../media/image91.png"/><Relationship Id="rId61" Type="http://schemas.openxmlformats.org/officeDocument/2006/relationships/image" Target="../media/image147.png"/><Relationship Id="rId82" Type="http://schemas.openxmlformats.org/officeDocument/2006/relationships/image" Target="../media/image168.png"/><Relationship Id="rId90" Type="http://schemas.openxmlformats.org/officeDocument/2006/relationships/image" Target="../media/image176.png"/><Relationship Id="rId95" Type="http://schemas.openxmlformats.org/officeDocument/2006/relationships/image" Target="../media/image181.png"/><Relationship Id="rId19" Type="http://schemas.openxmlformats.org/officeDocument/2006/relationships/image" Target="../media/image10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Relationship Id="rId27" Type="http://schemas.openxmlformats.org/officeDocument/2006/relationships/image" Target="../media/image113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43" Type="http://schemas.openxmlformats.org/officeDocument/2006/relationships/image" Target="../media/image129.png"/><Relationship Id="rId48" Type="http://schemas.openxmlformats.org/officeDocument/2006/relationships/image" Target="../media/image134.png"/><Relationship Id="rId56" Type="http://schemas.openxmlformats.org/officeDocument/2006/relationships/image" Target="../media/image142.png"/><Relationship Id="rId64" Type="http://schemas.openxmlformats.org/officeDocument/2006/relationships/image" Target="../media/image150.png"/><Relationship Id="rId69" Type="http://schemas.openxmlformats.org/officeDocument/2006/relationships/image" Target="../media/image155.png"/><Relationship Id="rId77" Type="http://schemas.openxmlformats.org/officeDocument/2006/relationships/image" Target="../media/image163.png"/><Relationship Id="rId100" Type="http://schemas.openxmlformats.org/officeDocument/2006/relationships/image" Target="../media/image186.png"/><Relationship Id="rId105" Type="http://schemas.openxmlformats.org/officeDocument/2006/relationships/image" Target="../media/image191.png"/><Relationship Id="rId8" Type="http://schemas.openxmlformats.org/officeDocument/2006/relationships/image" Target="../media/image94.png"/><Relationship Id="rId51" Type="http://schemas.openxmlformats.org/officeDocument/2006/relationships/image" Target="../media/image137.png"/><Relationship Id="rId72" Type="http://schemas.openxmlformats.org/officeDocument/2006/relationships/image" Target="../media/image158.png"/><Relationship Id="rId80" Type="http://schemas.openxmlformats.org/officeDocument/2006/relationships/image" Target="../media/image166.png"/><Relationship Id="rId85" Type="http://schemas.openxmlformats.org/officeDocument/2006/relationships/image" Target="../media/image171.png"/><Relationship Id="rId93" Type="http://schemas.openxmlformats.org/officeDocument/2006/relationships/image" Target="../media/image179.png"/><Relationship Id="rId98" Type="http://schemas.openxmlformats.org/officeDocument/2006/relationships/image" Target="../media/image184.png"/><Relationship Id="rId3" Type="http://schemas.openxmlformats.org/officeDocument/2006/relationships/image" Target="../media/image89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38" Type="http://schemas.openxmlformats.org/officeDocument/2006/relationships/image" Target="../media/image124.png"/><Relationship Id="rId46" Type="http://schemas.openxmlformats.org/officeDocument/2006/relationships/image" Target="../media/image132.png"/><Relationship Id="rId59" Type="http://schemas.openxmlformats.org/officeDocument/2006/relationships/image" Target="../media/image145.png"/><Relationship Id="rId67" Type="http://schemas.openxmlformats.org/officeDocument/2006/relationships/image" Target="../media/image153.png"/><Relationship Id="rId103" Type="http://schemas.openxmlformats.org/officeDocument/2006/relationships/image" Target="../media/image189.png"/><Relationship Id="rId20" Type="http://schemas.openxmlformats.org/officeDocument/2006/relationships/image" Target="../media/image106.png"/><Relationship Id="rId41" Type="http://schemas.openxmlformats.org/officeDocument/2006/relationships/image" Target="../media/image127.png"/><Relationship Id="rId54" Type="http://schemas.openxmlformats.org/officeDocument/2006/relationships/image" Target="../media/image140.png"/><Relationship Id="rId62" Type="http://schemas.openxmlformats.org/officeDocument/2006/relationships/image" Target="../media/image148.png"/><Relationship Id="rId70" Type="http://schemas.openxmlformats.org/officeDocument/2006/relationships/image" Target="../media/image156.png"/><Relationship Id="rId75" Type="http://schemas.openxmlformats.org/officeDocument/2006/relationships/image" Target="../media/image161.png"/><Relationship Id="rId83" Type="http://schemas.openxmlformats.org/officeDocument/2006/relationships/image" Target="../media/image169.png"/><Relationship Id="rId88" Type="http://schemas.openxmlformats.org/officeDocument/2006/relationships/image" Target="../media/image174.png"/><Relationship Id="rId91" Type="http://schemas.openxmlformats.org/officeDocument/2006/relationships/image" Target="../media/image177.png"/><Relationship Id="rId96" Type="http://schemas.openxmlformats.org/officeDocument/2006/relationships/image" Target="../media/image18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2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28" Type="http://schemas.openxmlformats.org/officeDocument/2006/relationships/image" Target="../media/image114.png"/><Relationship Id="rId36" Type="http://schemas.openxmlformats.org/officeDocument/2006/relationships/image" Target="../media/image122.png"/><Relationship Id="rId49" Type="http://schemas.openxmlformats.org/officeDocument/2006/relationships/image" Target="../media/image135.png"/><Relationship Id="rId57" Type="http://schemas.openxmlformats.org/officeDocument/2006/relationships/image" Target="../media/image143.png"/><Relationship Id="rId106" Type="http://schemas.openxmlformats.org/officeDocument/2006/relationships/image" Target="../media/image192.png"/><Relationship Id="rId10" Type="http://schemas.openxmlformats.org/officeDocument/2006/relationships/image" Target="../media/image96.png"/><Relationship Id="rId31" Type="http://schemas.openxmlformats.org/officeDocument/2006/relationships/image" Target="../media/image117.png"/><Relationship Id="rId44" Type="http://schemas.openxmlformats.org/officeDocument/2006/relationships/image" Target="../media/image130.png"/><Relationship Id="rId52" Type="http://schemas.openxmlformats.org/officeDocument/2006/relationships/image" Target="../media/image138.png"/><Relationship Id="rId60" Type="http://schemas.openxmlformats.org/officeDocument/2006/relationships/image" Target="../media/image146.png"/><Relationship Id="rId65" Type="http://schemas.openxmlformats.org/officeDocument/2006/relationships/image" Target="../media/image151.png"/><Relationship Id="rId73" Type="http://schemas.openxmlformats.org/officeDocument/2006/relationships/image" Target="../media/image159.png"/><Relationship Id="rId78" Type="http://schemas.openxmlformats.org/officeDocument/2006/relationships/image" Target="../media/image164.png"/><Relationship Id="rId81" Type="http://schemas.openxmlformats.org/officeDocument/2006/relationships/image" Target="../media/image167.png"/><Relationship Id="rId86" Type="http://schemas.openxmlformats.org/officeDocument/2006/relationships/image" Target="../media/image172.png"/><Relationship Id="rId94" Type="http://schemas.openxmlformats.org/officeDocument/2006/relationships/image" Target="../media/image180.png"/><Relationship Id="rId99" Type="http://schemas.openxmlformats.org/officeDocument/2006/relationships/image" Target="../media/image185.png"/><Relationship Id="rId101" Type="http://schemas.openxmlformats.org/officeDocument/2006/relationships/image" Target="../media/image187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9" Type="http://schemas.openxmlformats.org/officeDocument/2006/relationships/image" Target="../media/image125.png"/><Relationship Id="rId34" Type="http://schemas.openxmlformats.org/officeDocument/2006/relationships/image" Target="../media/image120.png"/><Relationship Id="rId50" Type="http://schemas.openxmlformats.org/officeDocument/2006/relationships/image" Target="../media/image136.png"/><Relationship Id="rId55" Type="http://schemas.openxmlformats.org/officeDocument/2006/relationships/image" Target="../media/image141.png"/><Relationship Id="rId76" Type="http://schemas.openxmlformats.org/officeDocument/2006/relationships/image" Target="../media/image162.png"/><Relationship Id="rId97" Type="http://schemas.openxmlformats.org/officeDocument/2006/relationships/image" Target="../media/image183.png"/><Relationship Id="rId104" Type="http://schemas.openxmlformats.org/officeDocument/2006/relationships/image" Target="../media/image1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0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19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9.png"/><Relationship Id="rId18" Type="http://schemas.openxmlformats.org/officeDocument/2006/relationships/image" Target="../media/image214.png"/><Relationship Id="rId3" Type="http://schemas.openxmlformats.org/officeDocument/2006/relationships/image" Target="../media/image200.png"/><Relationship Id="rId21" Type="http://schemas.openxmlformats.org/officeDocument/2006/relationships/image" Target="../media/image217.png"/><Relationship Id="rId7" Type="http://schemas.openxmlformats.org/officeDocument/2006/relationships/image" Target="../media/image204.png"/><Relationship Id="rId12" Type="http://schemas.openxmlformats.org/officeDocument/2006/relationships/image" Target="../media/image208.png"/><Relationship Id="rId17" Type="http://schemas.openxmlformats.org/officeDocument/2006/relationships/image" Target="../media/image213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12.png"/><Relationship Id="rId20" Type="http://schemas.openxmlformats.org/officeDocument/2006/relationships/image" Target="../media/image2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3.png"/><Relationship Id="rId11" Type="http://schemas.openxmlformats.org/officeDocument/2006/relationships/image" Target="../media/image207.png"/><Relationship Id="rId24" Type="http://schemas.openxmlformats.org/officeDocument/2006/relationships/image" Target="../media/image220.png"/><Relationship Id="rId5" Type="http://schemas.openxmlformats.org/officeDocument/2006/relationships/image" Target="../media/image202.png"/><Relationship Id="rId15" Type="http://schemas.openxmlformats.org/officeDocument/2006/relationships/image" Target="../media/image211.png"/><Relationship Id="rId23" Type="http://schemas.openxmlformats.org/officeDocument/2006/relationships/image" Target="../media/image219.png"/><Relationship Id="rId10" Type="http://schemas.openxmlformats.org/officeDocument/2006/relationships/image" Target="../media/image206.png"/><Relationship Id="rId19" Type="http://schemas.openxmlformats.org/officeDocument/2006/relationships/image" Target="../media/image215.png"/><Relationship Id="rId4" Type="http://schemas.openxmlformats.org/officeDocument/2006/relationships/image" Target="../media/image201.png"/><Relationship Id="rId9" Type="http://schemas.openxmlformats.org/officeDocument/2006/relationships/image" Target="../media/image205.png"/><Relationship Id="rId14" Type="http://schemas.openxmlformats.org/officeDocument/2006/relationships/image" Target="../media/image210.png"/><Relationship Id="rId22" Type="http://schemas.openxmlformats.org/officeDocument/2006/relationships/image" Target="../media/image2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image" Target="../media/image14.png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image" Target="../media/image13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36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6.xml"/><Relationship Id="rId4" Type="http://schemas.openxmlformats.org/officeDocument/2006/relationships/tags" Target="../tags/tag37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Patch Descriptors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514600"/>
          </a:xfrm>
        </p:spPr>
        <p:txBody>
          <a:bodyPr>
            <a:normAutofit/>
          </a:bodyPr>
          <a:lstStyle/>
          <a:p>
            <a:r>
              <a:rPr lang="en-US" dirty="0" smtClean="0"/>
              <a:t>CSE </a:t>
            </a:r>
            <a:r>
              <a:rPr lang="en-US" dirty="0" smtClean="0"/>
              <a:t>455</a:t>
            </a:r>
          </a:p>
          <a:p>
            <a:r>
              <a:rPr lang="en-US" dirty="0" smtClean="0"/>
              <a:t>Linda Shapiro</a:t>
            </a:r>
            <a:endParaRPr lang="en-US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28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Object Recognition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024" y="1295400"/>
            <a:ext cx="9245024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2267" y="6248400"/>
            <a:ext cx="162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Lowe, IJCV04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4648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SIFT is extremely powerful for object instance recognition, especially for well-textured objects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31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Google Goggle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2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panorama</a:t>
            </a:r>
            <a:r>
              <a:rPr lang="en-US" dirty="0"/>
              <a:t>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We need to match (align) images</a:t>
            </a:r>
          </a:p>
        </p:txBody>
      </p: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819150" y="3435350"/>
            <a:ext cx="7486650" cy="2660650"/>
            <a:chOff x="0" y="0"/>
            <a:chExt cx="4716" cy="1675"/>
          </a:xfrm>
        </p:grpSpPr>
        <p:pic>
          <p:nvPicPr>
            <p:cNvPr id="15363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4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6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4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</p:spTree>
    <p:extLst>
      <p:ext uri="{BB962C8B-B14F-4D97-AF65-F5344CB8AC3E}">
        <p14:creationId xmlns:p14="http://schemas.microsoft.com/office/powerpoint/2010/main" val="93504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4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70866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 - the required mapping is called a homography.</a:t>
            </a: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40558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084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3D Reconstructions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Photosynth</a:t>
            </a:r>
          </a:p>
          <a:p>
            <a:pPr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www.youtube.com/watch?v=p16frKJLVi0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Building Rome in a day</a:t>
            </a:r>
          </a:p>
          <a:p>
            <a:pPr>
              <a:buNone/>
            </a:pPr>
            <a:r>
              <a:rPr lang="en-US" dirty="0">
                <a:hlinkClick r:id="rId3"/>
              </a:rPr>
              <a:t>http://www.youtube.com/watch?v=kxtQqYLRaSQ&amp;feature=player_embedded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5728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can we find corresponding points?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ata\InterestPointEval\Graffiti\img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867535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524000" y="2514600"/>
            <a:ext cx="4724400" cy="762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48000" y="2895600"/>
            <a:ext cx="3810000" cy="2286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3886200"/>
            <a:ext cx="4313237" cy="266700"/>
          </a:xfrm>
          <a:prstGeom prst="straightConnector1">
            <a:avLst/>
          </a:prstGeom>
          <a:ln w="571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does </a:t>
            </a:r>
            <a:r>
              <a:rPr lang="en-US" dirty="0" smtClean="0"/>
              <a:t>the SIFT  descriptor fail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15" descr="C:\larryz\papers\BinaryFeature\CameraReady\figures\Full_10K_Liberty_SIFT_ttop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25455"/>
            <a:ext cx="8508804" cy="1475145"/>
          </a:xfrm>
          <a:prstGeom prst="rect">
            <a:avLst/>
          </a:prstGeom>
          <a:noFill/>
        </p:spPr>
      </p:pic>
      <p:pic>
        <p:nvPicPr>
          <p:cNvPr id="5" name="Picture 17" descr="C:\larryz\papers\BinaryFeature\CameraReady\figures\Full_10K_ND_SIFT_ttop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1" y="1752737"/>
            <a:ext cx="8508804" cy="14537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2192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Patches SIFT thought were the same but aren’t: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Daisy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848100" cy="343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0692"/>
              </p:ext>
            </p:extLst>
          </p:nvPr>
        </p:nvGraphicFramePr>
        <p:xfrm>
          <a:off x="1143000" y="2438400"/>
          <a:ext cx="16764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"/>
                <a:gridCol w="419100"/>
                <a:gridCol w="419100"/>
                <a:gridCol w="419100"/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4000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71800" y="6248400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Picking the best </a:t>
            </a:r>
            <a:r>
              <a:rPr lang="en-US" sz="1600" dirty="0" smtClean="0"/>
              <a:t>DAISY, S. Winder, G. Hua, M. Brown, CVPR 09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67942" y="1122218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gradient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SURF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computational efficiency </a:t>
            </a:r>
            <a:r>
              <a:rPr lang="en-US" dirty="0" smtClean="0"/>
              <a:t>only compute gradient histogram with 4 bins: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924050"/>
            <a:ext cx="722947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90599" y="59436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SURF: Speeded Up Robust Features</a:t>
            </a:r>
          </a:p>
          <a:p>
            <a:r>
              <a:rPr lang="en-US" sz="1400" dirty="0"/>
              <a:t>Herbert </a:t>
            </a:r>
            <a:r>
              <a:rPr lang="en-US" sz="1400" dirty="0" smtClean="0"/>
              <a:t>Bay, </a:t>
            </a:r>
            <a:r>
              <a:rPr lang="en-US" sz="1400" dirty="0" err="1"/>
              <a:t>Tinne</a:t>
            </a:r>
            <a:r>
              <a:rPr lang="en-US" sz="1400" dirty="0"/>
              <a:t> </a:t>
            </a:r>
            <a:r>
              <a:rPr lang="en-US" sz="1400" dirty="0" err="1" smtClean="0"/>
              <a:t>Tuytelaars</a:t>
            </a:r>
            <a:r>
              <a:rPr lang="en-US" sz="1400" dirty="0" smtClean="0"/>
              <a:t>, </a:t>
            </a:r>
            <a:r>
              <a:rPr lang="en-US" sz="1400" dirty="0"/>
              <a:t>and Luc Van </a:t>
            </a:r>
            <a:r>
              <a:rPr lang="en-US" sz="1400" dirty="0" err="1" smtClean="0"/>
              <a:t>Gool</a:t>
            </a:r>
            <a:r>
              <a:rPr lang="en-US" sz="1400" dirty="0" smtClean="0"/>
              <a:t>, ECCV 2006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64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Other methods: BRIEF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2442" y="5257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Daisy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4665" y="6075402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BRIEF: binary robust independent elementary </a:t>
            </a:r>
            <a:r>
              <a:rPr lang="en-US" sz="1600" dirty="0" smtClean="0"/>
              <a:t>features, </a:t>
            </a:r>
            <a:r>
              <a:rPr lang="en-US" sz="1600" dirty="0" err="1" smtClean="0"/>
              <a:t>Calonder</a:t>
            </a:r>
            <a:r>
              <a:rPr lang="en-US" sz="1600" dirty="0"/>
              <a:t>, V </a:t>
            </a:r>
            <a:r>
              <a:rPr lang="en-US" sz="1600" dirty="0" err="1"/>
              <a:t>Lepetit</a:t>
            </a:r>
            <a:r>
              <a:rPr lang="en-US" sz="1600" dirty="0"/>
              <a:t>, C </a:t>
            </a:r>
            <a:r>
              <a:rPr lang="en-US" sz="1600" dirty="0" err="1" smtClean="0"/>
              <a:t>Strecha</a:t>
            </a:r>
            <a:r>
              <a:rPr lang="en-US" sz="1600" dirty="0" smtClean="0"/>
              <a:t>, ECCV </a:t>
            </a:r>
            <a:r>
              <a:rPr lang="en-US" sz="1600" dirty="0"/>
              <a:t>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066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Randomly sample pair of pixels a and b.  </a:t>
            </a:r>
          </a:p>
          <a:p>
            <a:r>
              <a:rPr lang="en-US" dirty="0" smtClean="0"/>
              <a:t>1 if a &gt; b, else 0.  Store binary vector.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1463"/>
            <a:ext cx="7496175" cy="436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Descriptors and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SIFT descriptor and the various variants are used to </a:t>
            </a:r>
            <a:r>
              <a:rPr lang="en-US" dirty="0" smtClean="0">
                <a:solidFill>
                  <a:srgbClr val="FF0000"/>
                </a:solidFill>
              </a:rPr>
              <a:t>describe</a:t>
            </a:r>
            <a:r>
              <a:rPr lang="en-US" dirty="0" smtClean="0"/>
              <a:t> an image patch, so that we can match two image patches.</a:t>
            </a:r>
          </a:p>
          <a:p>
            <a:endParaRPr lang="en-US" dirty="0" smtClean="0"/>
          </a:p>
          <a:p>
            <a:r>
              <a:rPr lang="en-US" dirty="0" smtClean="0"/>
              <a:t>In addition to the descriptors, we need a </a:t>
            </a:r>
            <a:r>
              <a:rPr lang="en-US" dirty="0" smtClean="0">
                <a:solidFill>
                  <a:srgbClr val="FF0000"/>
                </a:solidFill>
              </a:rPr>
              <a:t>distance measure</a:t>
            </a:r>
            <a:r>
              <a:rPr lang="en-US" dirty="0" smtClean="0"/>
              <a:t> to calculate how different the two patches are?</a:t>
            </a:r>
            <a:endParaRPr lang="en-US" dirty="0"/>
          </a:p>
        </p:txBody>
      </p:sp>
      <p:pic>
        <p:nvPicPr>
          <p:cNvPr id="4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843818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21200" y="49800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3260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Feature distance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/>
              <a:t>Simple approach is SSD(f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</a:p>
          <a:p>
            <a:pPr marL="1314450" lvl="2" indent="-457200"/>
            <a:r>
              <a:rPr lang="en-US" sz="1800" dirty="0" smtClean="0"/>
              <a:t>sum of square differences between entries of the two </a:t>
            </a:r>
            <a:r>
              <a:rPr lang="en-US" sz="1800" dirty="0" smtClean="0"/>
              <a:t>descriptors</a:t>
            </a:r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r>
              <a:rPr lang="en-US" sz="1800" dirty="0" smtClean="0"/>
              <a:t> </a:t>
            </a:r>
            <a:r>
              <a:rPr lang="en-US" sz="1800" dirty="0" smtClean="0"/>
              <a:t>                   </a:t>
            </a:r>
            <a:r>
              <a:rPr lang="en-US" sz="1800" dirty="0" err="1" smtClean="0">
                <a:solidFill>
                  <a:srgbClr val="FF0000"/>
                </a:solidFill>
              </a:rPr>
              <a:t>i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314450" lvl="2" indent="-457200"/>
            <a:r>
              <a:rPr lang="en-US" sz="1800" dirty="0" smtClean="0"/>
              <a:t>But it can </a:t>
            </a:r>
            <a:r>
              <a:rPr lang="en-US" sz="1800" dirty="0" smtClean="0"/>
              <a:t>give good scores to very ambiguous (bad) matches </a:t>
            </a:r>
            <a:endParaRPr lang="en-US" sz="1800" dirty="0" smtClean="0"/>
          </a:p>
          <a:p>
            <a:pPr marL="1314450" lvl="2" indent="-457200"/>
            <a:endParaRPr lang="en-US" sz="1800" dirty="0" smtClean="0"/>
          </a:p>
        </p:txBody>
      </p:sp>
      <p:pic>
        <p:nvPicPr>
          <p:cNvPr id="71684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1242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100885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7902" y="62738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16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2738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 dirty="0">
                <a:latin typeface="Arial" charset="0"/>
              </a:rPr>
              <a:t>I</a:t>
            </a:r>
            <a:r>
              <a:rPr lang="en-US" sz="3200" b="0" baseline="-25000" dirty="0">
                <a:latin typeface="Arial" charset="0"/>
              </a:rPr>
              <a:t>2</a:t>
            </a:r>
          </a:p>
        </p:txBody>
      </p:sp>
      <p:sp>
        <p:nvSpPr>
          <p:cNvPr id="716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16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5975" y="2057400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Σ</a:t>
            </a:r>
            <a:r>
              <a:rPr lang="en-US" sz="2800" dirty="0" smtClean="0">
                <a:solidFill>
                  <a:srgbClr val="FF0000"/>
                </a:solidFill>
              </a:rPr>
              <a:t> (f</a:t>
            </a:r>
            <a:r>
              <a:rPr lang="en-US" sz="2800" baseline="-25000" dirty="0" smtClean="0">
                <a:solidFill>
                  <a:srgbClr val="FF0000"/>
                </a:solidFill>
              </a:rPr>
              <a:t>1i</a:t>
            </a:r>
            <a:r>
              <a:rPr lang="en-US" sz="2800" dirty="0" smtClean="0">
                <a:solidFill>
                  <a:srgbClr val="FF0000"/>
                </a:solidFill>
              </a:rPr>
              <a:t> – f</a:t>
            </a:r>
            <a:r>
              <a:rPr lang="en-US" sz="2800" baseline="-25000" dirty="0" smtClean="0">
                <a:solidFill>
                  <a:srgbClr val="FF0000"/>
                </a:solidFill>
              </a:rPr>
              <a:t>2i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baseline="30000" dirty="0" smtClean="0">
                <a:solidFill>
                  <a:srgbClr val="FF0000"/>
                </a:solidFill>
              </a:rPr>
              <a:t>2</a:t>
            </a:r>
            <a:endParaRPr lang="en-US" sz="28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Feature </a:t>
            </a:r>
            <a:r>
              <a:rPr lang="en-US" dirty="0" smtClean="0"/>
              <a:t>distance in practice</a:t>
            </a:r>
            <a:endParaRPr lang="en-US" dirty="0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How to define the difference between two features f</a:t>
            </a:r>
            <a:r>
              <a:rPr lang="en-US" baseline="-25000" dirty="0" smtClean="0"/>
              <a:t>1</a:t>
            </a:r>
            <a:r>
              <a:rPr lang="en-US" dirty="0" smtClean="0"/>
              <a:t>, f</a:t>
            </a:r>
            <a:r>
              <a:rPr lang="en-US" baseline="-25000" dirty="0" smtClean="0"/>
              <a:t>2</a:t>
            </a:r>
            <a:r>
              <a:rPr lang="en-US" dirty="0" smtClean="0"/>
              <a:t>?</a:t>
            </a:r>
          </a:p>
          <a:p>
            <a:pPr marL="914400" lvl="1" indent="-457200"/>
            <a:r>
              <a:rPr lang="en-US" dirty="0" smtClean="0">
                <a:solidFill>
                  <a:srgbClr val="FF0000"/>
                </a:solidFill>
              </a:rPr>
              <a:t>Better approach:  ratio distance =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/ SSD(f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, f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’)</a:t>
            </a:r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is </a:t>
            </a:r>
            <a:r>
              <a:rPr lang="en-US" sz="1800" dirty="0" smtClean="0">
                <a:solidFill>
                  <a:schemeClr val="accent2"/>
                </a:solidFill>
              </a:rPr>
              <a:t>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  <a:endParaRPr lang="en-US" sz="1800" dirty="0" smtClean="0"/>
          </a:p>
          <a:p>
            <a:pPr marL="1314450" lvl="2" indent="-457200"/>
            <a:r>
              <a:rPr lang="en-US" sz="1800" dirty="0" smtClean="0"/>
              <a:t>f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’  </a:t>
            </a:r>
            <a:r>
              <a:rPr lang="en-US" sz="1800" dirty="0" smtClean="0">
                <a:solidFill>
                  <a:srgbClr val="00B050"/>
                </a:solidFill>
              </a:rPr>
              <a:t>is  2</a:t>
            </a:r>
            <a:r>
              <a:rPr lang="en-US" sz="1800" baseline="30000" dirty="0" smtClean="0">
                <a:solidFill>
                  <a:srgbClr val="00B050"/>
                </a:solidFill>
              </a:rPr>
              <a:t>nd</a:t>
            </a:r>
            <a:r>
              <a:rPr lang="en-US" sz="1800" dirty="0" smtClean="0">
                <a:solidFill>
                  <a:srgbClr val="00B050"/>
                </a:solidFill>
              </a:rPr>
              <a:t> best SSD match </a:t>
            </a:r>
            <a:r>
              <a:rPr lang="en-US" sz="1800" dirty="0" smtClean="0"/>
              <a:t>to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 in I</a:t>
            </a:r>
            <a:r>
              <a:rPr lang="en-US" sz="1800" baseline="-25000" dirty="0" smtClean="0"/>
              <a:t>2</a:t>
            </a:r>
          </a:p>
          <a:p>
            <a:pPr marL="1314450" lvl="2" indent="-457200"/>
            <a:r>
              <a:rPr lang="en-US" sz="1800" dirty="0" smtClean="0"/>
              <a:t>gives large values (~1) for ambiguous </a:t>
            </a:r>
            <a:r>
              <a:rPr lang="en-US" sz="1800" dirty="0" smtClean="0"/>
              <a:t>matches   </a:t>
            </a:r>
            <a:r>
              <a:rPr lang="en-US" sz="1800" dirty="0" smtClean="0">
                <a:solidFill>
                  <a:srgbClr val="C00000"/>
                </a:solidFill>
              </a:rPr>
              <a:t>WHY?</a:t>
            </a:r>
            <a:endParaRPr lang="en-US" sz="1800" baseline="30000" dirty="0" smtClean="0">
              <a:solidFill>
                <a:srgbClr val="C00000"/>
              </a:solidFill>
            </a:endParaRPr>
          </a:p>
        </p:txBody>
      </p:sp>
      <p:pic>
        <p:nvPicPr>
          <p:cNvPr id="72708" name="Picture 2" descr="http://www.canyonstatevinyl.com/images/Picket%20Fenc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19200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10" name="Picture 6" descr="http://www.canyonstatevinyl.com/images/Picket%20Fenc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9560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14563" y="6172200"/>
            <a:ext cx="449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1</a:t>
            </a:r>
          </a:p>
        </p:txBody>
      </p:sp>
      <p:sp>
        <p:nvSpPr>
          <p:cNvPr id="7271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11950" y="61722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latin typeface="Arial" charset="0"/>
              </a:rPr>
              <a:t>I</a:t>
            </a:r>
            <a:r>
              <a:rPr lang="en-US" sz="3200" b="0" baseline="-25000">
                <a:latin typeface="Arial" charset="0"/>
              </a:rPr>
              <a:t>2</a:t>
            </a:r>
          </a:p>
        </p:txBody>
      </p:sp>
      <p:sp>
        <p:nvSpPr>
          <p:cNvPr id="72713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19200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1</a:t>
            </a:r>
          </a:p>
        </p:txBody>
      </p:sp>
      <p:sp>
        <p:nvSpPr>
          <p:cNvPr id="72714" name="Rectangle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015288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5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015288" y="3276600"/>
            <a:ext cx="450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</a:p>
        </p:txBody>
      </p:sp>
      <p:sp>
        <p:nvSpPr>
          <p:cNvPr id="72716" name="Rectangle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16775" y="40005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17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16775" y="3276600"/>
            <a:ext cx="798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latin typeface="Arial" charset="0"/>
              </a:rPr>
              <a:t>f</a:t>
            </a:r>
            <a:r>
              <a:rPr lang="en-US" sz="3200" b="0" baseline="-25000">
                <a:solidFill>
                  <a:srgbClr val="FFFF00"/>
                </a:solidFill>
                <a:latin typeface="Arial" charset="0"/>
              </a:rPr>
              <a:t>2</a:t>
            </a:r>
            <a:r>
              <a:rPr lang="en-US" sz="3200" b="0" baseline="30000">
                <a:solidFill>
                  <a:srgbClr val="FFFF00"/>
                </a:solidFill>
                <a:latin typeface="Arial" charset="0"/>
              </a:rPr>
              <a:t>'</a:t>
            </a:r>
          </a:p>
        </p:txBody>
      </p:sp>
    </p:spTree>
    <p:extLst>
      <p:ext uri="{BB962C8B-B14F-4D97-AF65-F5344CB8AC3E}">
        <p14:creationId xmlns:p14="http://schemas.microsoft.com/office/powerpoint/2010/main" val="12938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Eliminating </a:t>
            </a:r>
            <a:r>
              <a:rPr lang="en-US" dirty="0" smtClean="0"/>
              <a:t>more bad </a:t>
            </a:r>
            <a:r>
              <a:rPr lang="en-US" dirty="0" smtClean="0"/>
              <a:t>matches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Throw out features with distance &gt; threshold</a:t>
            </a:r>
          </a:p>
          <a:p>
            <a:pPr lvl="1"/>
            <a:r>
              <a:rPr lang="en-US" sz="1800" smtClean="0"/>
              <a:t>How to choose the threshold?</a:t>
            </a:r>
            <a:endParaRPr lang="en-US" sz="1400" smtClean="0"/>
          </a:p>
        </p:txBody>
      </p:sp>
      <p:pic>
        <p:nvPicPr>
          <p:cNvPr id="74756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2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3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5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7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74768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9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0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7477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72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73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True/false positives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endParaRPr lang="en-US" sz="2000" smtClean="0"/>
          </a:p>
          <a:p>
            <a:pPr>
              <a:buFontTx/>
              <a:buNone/>
            </a:pPr>
            <a:r>
              <a:rPr lang="en-US" sz="2000" smtClean="0"/>
              <a:t>The distance threshold affects performance</a:t>
            </a:r>
          </a:p>
          <a:p>
            <a:pPr lvl="1"/>
            <a:r>
              <a:rPr lang="en-US" sz="1800" smtClean="0"/>
              <a:t>True positives = # of detected matches that are correct</a:t>
            </a:r>
          </a:p>
          <a:p>
            <a:pPr lvl="2"/>
            <a:r>
              <a:rPr lang="en-US" sz="1600" smtClean="0"/>
              <a:t>Suppose we want to maximize these—how to choose threshold?</a:t>
            </a:r>
          </a:p>
          <a:p>
            <a:pPr lvl="1"/>
            <a:r>
              <a:rPr lang="en-US" sz="1800" smtClean="0"/>
              <a:t>False positives = # of detected matches that are incorrect</a:t>
            </a:r>
          </a:p>
          <a:p>
            <a:pPr lvl="2"/>
            <a:r>
              <a:rPr lang="en-US" sz="1600" smtClean="0"/>
              <a:t>Suppose we want to minimize these—how to choose threshold?</a:t>
            </a:r>
          </a:p>
        </p:txBody>
      </p:sp>
      <p:pic>
        <p:nvPicPr>
          <p:cNvPr id="97284" name="Picture 2" descr="http://farm1.static.flickr.com/47/136915456_c6f719ea3f.jpg?v=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3963"/>
            <a:ext cx="30861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4" descr="http://farm1.static.flickr.com/133/328570837_37b6289916.jpg?v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19200"/>
            <a:ext cx="3260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38400" y="1785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65875" y="1749425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52600" y="1633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15000" y="14049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12525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10200" y="2090738"/>
            <a:ext cx="152400" cy="1524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905000" y="1468438"/>
            <a:ext cx="3810000" cy="228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3" name="Rectangle 1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181475" y="1312863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50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4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590800" y="1785938"/>
            <a:ext cx="3775075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5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67200" y="1633538"/>
            <a:ext cx="466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accent2"/>
                </a:solidFill>
                <a:latin typeface="Arial" charset="0"/>
              </a:rPr>
              <a:t>75</a:t>
            </a:r>
            <a:endParaRPr lang="en-US" sz="2000" b="0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97296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562100" y="1404938"/>
            <a:ext cx="3848100" cy="1155700"/>
          </a:xfrm>
          <a:custGeom>
            <a:avLst/>
            <a:gdLst>
              <a:gd name="T0" fmla="*/ 24 w 2424"/>
              <a:gd name="T1" fmla="*/ 0 h 728"/>
              <a:gd name="T2" fmla="*/ 72 w 2424"/>
              <a:gd name="T3" fmla="*/ 528 h 728"/>
              <a:gd name="T4" fmla="*/ 456 w 2424"/>
              <a:gd name="T5" fmla="*/ 720 h 728"/>
              <a:gd name="T6" fmla="*/ 2424 w 2424"/>
              <a:gd name="T7" fmla="*/ 480 h 728"/>
              <a:gd name="T8" fmla="*/ 0 60000 65536"/>
              <a:gd name="T9" fmla="*/ 0 60000 65536"/>
              <a:gd name="T10" fmla="*/ 0 60000 65536"/>
              <a:gd name="T11" fmla="*/ 0 60000 65536"/>
              <a:gd name="T12" fmla="*/ 0 w 2424"/>
              <a:gd name="T13" fmla="*/ 0 h 728"/>
              <a:gd name="T14" fmla="*/ 2424 w 2424"/>
              <a:gd name="T15" fmla="*/ 728 h 7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24" h="728">
                <a:moveTo>
                  <a:pt x="24" y="0"/>
                </a:moveTo>
                <a:cubicBezTo>
                  <a:pt x="12" y="204"/>
                  <a:pt x="0" y="408"/>
                  <a:pt x="72" y="528"/>
                </a:cubicBezTo>
                <a:cubicBezTo>
                  <a:pt x="144" y="648"/>
                  <a:pt x="64" y="728"/>
                  <a:pt x="456" y="720"/>
                </a:cubicBezTo>
                <a:cubicBezTo>
                  <a:pt x="848" y="712"/>
                  <a:pt x="1636" y="596"/>
                  <a:pt x="2424" y="48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7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191000" y="2090738"/>
            <a:ext cx="60801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0000"/>
                </a:solidFill>
                <a:latin typeface="Arial" charset="0"/>
              </a:rPr>
              <a:t>200</a:t>
            </a:r>
            <a:endParaRPr lang="en-US" sz="20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8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67200" y="3538538"/>
            <a:ext cx="16303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latin typeface="Arial" charset="0"/>
              </a:rPr>
              <a:t>feature distance</a:t>
            </a:r>
            <a:endParaRPr lang="en-US" sz="1600" b="0" baseline="-25000">
              <a:latin typeface="Arial" charset="0"/>
            </a:endParaRPr>
          </a:p>
        </p:txBody>
      </p:sp>
      <p:sp>
        <p:nvSpPr>
          <p:cNvPr id="97299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 flipV="1">
            <a:off x="4648200" y="1938338"/>
            <a:ext cx="161925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300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014788" y="2316163"/>
            <a:ext cx="962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FF0000"/>
                </a:solidFill>
                <a:latin typeface="Arial" charset="0"/>
              </a:rPr>
              <a:t>false match</a:t>
            </a:r>
            <a:endParaRPr lang="en-US" sz="1200" b="0" baseline="-25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301" name="Rectangle 2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49713" y="1524000"/>
            <a:ext cx="903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chemeClr val="accent2"/>
                </a:solidFill>
                <a:latin typeface="Arial" charset="0"/>
              </a:rPr>
              <a:t>true match</a:t>
            </a:r>
            <a:endParaRPr lang="en-US" sz="1200" b="0" baseline="-2500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kinds of descriptors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There are descriptors for other purposes</a:t>
            </a:r>
          </a:p>
          <a:p>
            <a:pPr lvl="1"/>
            <a:r>
              <a:rPr lang="en-US" sz="2800" dirty="0" smtClean="0"/>
              <a:t>Describing shapes</a:t>
            </a:r>
          </a:p>
          <a:p>
            <a:pPr lvl="1"/>
            <a:r>
              <a:rPr lang="en-US" sz="2800" dirty="0" smtClean="0"/>
              <a:t>Describing textures</a:t>
            </a:r>
          </a:p>
          <a:p>
            <a:pPr lvl="1"/>
            <a:r>
              <a:rPr lang="en-US" sz="2800" dirty="0" smtClean="0"/>
              <a:t>Describing features for image classification</a:t>
            </a:r>
          </a:p>
          <a:p>
            <a:pPr lvl="1"/>
            <a:r>
              <a:rPr lang="en-US" sz="2800" dirty="0" smtClean="0"/>
              <a:t>Describing features for a code book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72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data\InterestPointEval\Graffiti\im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6" y="1447800"/>
            <a:ext cx="3717925" cy="29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925543" y="21107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r>
              <a:rPr lang="en-US" dirty="0" smtClean="0"/>
              <a:t>How can we find correspondences?</a:t>
            </a:r>
          </a:p>
        </p:txBody>
      </p:sp>
      <p:pic>
        <p:nvPicPr>
          <p:cNvPr id="4099" name="Picture 3" descr="C:\data\InterestPointEval\Graffiti\img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9125"/>
            <a:ext cx="3716269" cy="29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925543" y="21107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20454335">
            <a:off x="5945317" y="2443624"/>
            <a:ext cx="415363" cy="414056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1752600" y="49530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6096000" y="4876800"/>
            <a:ext cx="914400" cy="9144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8382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505200" y="16764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2209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133600" y="31242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429000" y="2895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4400" y="15240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" name="Picture 2" descr="C:\data\InterestPointEval\Graffiti\img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22289" r="52736" b="62339"/>
          <a:stretch/>
        </p:blipFill>
        <p:spPr bwMode="auto">
          <a:xfrm>
            <a:off x="2077943" y="2263167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077943" y="2263168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9906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6576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8194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2860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5814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0668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29200" y="3429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96200" y="18288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858000" y="2362200"/>
            <a:ext cx="304800" cy="2286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6324600" y="32766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20000" y="3048000"/>
            <a:ext cx="457200" cy="4572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105400" y="1676400"/>
            <a:ext cx="762000" cy="762000"/>
          </a:xfrm>
          <a:prstGeom prst="rect">
            <a:avLst/>
          </a:prstGeom>
          <a:solidFill>
            <a:srgbClr val="FFFF00">
              <a:alpha val="23922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457200" y="762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en-US" sz="2800" b="1" dirty="0"/>
              <a:t>Local Descriptors: Shape Context</a:t>
            </a:r>
          </a:p>
        </p:txBody>
      </p:sp>
      <p:sp>
        <p:nvSpPr>
          <p:cNvPr id="69636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pic>
        <p:nvPicPr>
          <p:cNvPr id="69637" name="Picture 27" descr="sampl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638" name="Group 28"/>
          <p:cNvGrpSpPr>
            <a:grpSpLocks/>
          </p:cNvGrpSpPr>
          <p:nvPr/>
        </p:nvGrpSpPr>
        <p:grpSpPr bwMode="auto">
          <a:xfrm>
            <a:off x="1213532" y="1219200"/>
            <a:ext cx="3810000" cy="3733800"/>
            <a:chOff x="1200" y="1152"/>
            <a:chExt cx="2400" cy="2352"/>
          </a:xfrm>
        </p:grpSpPr>
        <p:sp>
          <p:nvSpPr>
            <p:cNvPr id="69648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49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0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1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2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de-DE" sz="2100" b="1">
                <a:solidFill>
                  <a:schemeClr val="bg2"/>
                </a:solidFill>
              </a:endParaRPr>
            </a:p>
          </p:txBody>
        </p:sp>
        <p:sp>
          <p:nvSpPr>
            <p:cNvPr id="69653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4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5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6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7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58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9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the number of points inside each bin, e.g.:</a:t>
            </a:r>
          </a:p>
        </p:txBody>
      </p:sp>
      <p:sp>
        <p:nvSpPr>
          <p:cNvPr id="69640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4</a:t>
            </a:r>
          </a:p>
        </p:txBody>
      </p:sp>
      <p:sp>
        <p:nvSpPr>
          <p:cNvPr id="69641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Count = 10</a:t>
            </a:r>
          </a:p>
        </p:txBody>
      </p:sp>
      <p:sp>
        <p:nvSpPr>
          <p:cNvPr id="69642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>
                <a:latin typeface="Times New Roman" pitchFamily="18" charset="0"/>
              </a:rPr>
              <a:t>...</a:t>
            </a:r>
          </a:p>
        </p:txBody>
      </p:sp>
      <p:sp>
        <p:nvSpPr>
          <p:cNvPr id="69645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 typeface="ZapfDingbats" pitchFamily="82" charset="2"/>
              <a:buNone/>
            </a:pPr>
            <a:r>
              <a:rPr lang="en-US" sz="2100" b="1"/>
              <a:t>Log-polar binning: more precision for nearby points, more flexibility for farther points.</a:t>
            </a:r>
          </a:p>
        </p:txBody>
      </p:sp>
      <p:sp>
        <p:nvSpPr>
          <p:cNvPr id="69646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Belongie &amp; Malik, ICCV 2001</a:t>
            </a:r>
          </a:p>
        </p:txBody>
      </p:sp>
      <p:sp>
        <p:nvSpPr>
          <p:cNvPr id="69647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0582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Texture</a:t>
            </a:r>
          </a:p>
        </p:txBody>
      </p:sp>
      <p:sp>
        <p:nvSpPr>
          <p:cNvPr id="848055" name="Rectangle 18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105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 texture features of a patch can be considered a descriptor.</a:t>
            </a:r>
          </a:p>
        </p:txBody>
      </p:sp>
      <p:pic>
        <p:nvPicPr>
          <p:cNvPr id="847875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6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47878" name="Picture 6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048000"/>
            <a:ext cx="2286000" cy="22860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48053" name="Rectangle 181"/>
          <p:cNvSpPr>
            <a:spLocks noChangeArrowheads="1"/>
          </p:cNvSpPr>
          <p:nvPr/>
        </p:nvSpPr>
        <p:spPr bwMode="auto">
          <a:xfrm>
            <a:off x="152400" y="6140450"/>
            <a:ext cx="891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Varma &amp; Zisserman, 2002, 2003</a:t>
            </a:r>
            <a:r>
              <a:rPr lang="en-US" dirty="0" smtClean="0">
                <a:solidFill>
                  <a:srgbClr val="FFFFFF"/>
                </a:solidFill>
                <a:ea typeface="+mn-ea"/>
                <a:cs typeface="Arial" charset="0"/>
              </a:rPr>
              <a:t>;, </a:t>
            </a:r>
            <a:r>
              <a:rPr lang="en-US" dirty="0">
                <a:solidFill>
                  <a:srgbClr val="FFFFFF"/>
                </a:solidFill>
                <a:ea typeface="+mn-ea"/>
                <a:cs typeface="Arial" charset="0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261205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055" grpId="0" build="p"/>
      <p:bldP spid="8480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4513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126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127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sp>
        <p:nvSpPr>
          <p:cNvPr id="11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275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2294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2295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2292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229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296776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Bag-of-words models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762000" y="2089150"/>
            <a:ext cx="6832600" cy="4654550"/>
            <a:chOff x="480" y="1316"/>
            <a:chExt cx="4304" cy="2932"/>
          </a:xfrm>
        </p:grpSpPr>
        <p:pic>
          <p:nvPicPr>
            <p:cNvPr id="13319" name="Picture 4" descr="speech1"/>
            <p:cNvPicPr>
              <a:picLocks noChangeAspect="1" noChangeArrowheads="1"/>
            </p:cNvPicPr>
            <p:nvPr/>
          </p:nvPicPr>
          <p:blipFill>
            <a:blip r:embed="rId3" cstate="print">
              <a:lum contrast="50000"/>
            </a:blip>
            <a:srcRect/>
            <a:stretch>
              <a:fillRect/>
            </a:stretch>
          </p:blipFill>
          <p:spPr bwMode="auto">
            <a:xfrm>
              <a:off x="480" y="1316"/>
              <a:ext cx="4304" cy="1645"/>
            </a:xfrm>
            <a:prstGeom prst="rect">
              <a:avLst/>
            </a:prstGeom>
            <a:noFill/>
            <a:ln w="50800">
              <a:solidFill>
                <a:schemeClr val="hlink"/>
              </a:solidFill>
              <a:miter lim="800000"/>
              <a:headEnd/>
              <a:tailEnd/>
            </a:ln>
          </p:spPr>
        </p:pic>
        <p:sp>
          <p:nvSpPr>
            <p:cNvPr id="13320" name="Rectangle 5"/>
            <p:cNvSpPr>
              <a:spLocks noChangeArrowheads="1"/>
            </p:cNvSpPr>
            <p:nvPr/>
          </p:nvSpPr>
          <p:spPr bwMode="auto">
            <a:xfrm>
              <a:off x="1684" y="3922"/>
              <a:ext cx="2394" cy="32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  <a:t>US Presidential Speeches Tag Cloud</a:t>
              </a:r>
              <a:br>
                <a:rPr lang="en-US" sz="1400">
                  <a:solidFill>
                    <a:srgbClr val="FFFFFF"/>
                  </a:solidFill>
                  <a:ea typeface="+mn-ea"/>
                  <a:cs typeface="Arial" charset="0"/>
                </a:rPr>
              </a:br>
              <a:r>
                <a:rPr lang="en-US" sz="1400" b="1">
                  <a:solidFill>
                    <a:srgbClr val="FFFFFF"/>
                  </a:solidFill>
                  <a:latin typeface="Courier New" pitchFamily="49" charset="0"/>
                  <a:ea typeface="+mn-ea"/>
                  <a:cs typeface="Arial" charset="0"/>
                </a:rPr>
                <a:t>http://chir.ag/phernalia/preztags/</a:t>
              </a:r>
            </a:p>
          </p:txBody>
        </p:sp>
      </p:grpSp>
      <p:pic>
        <p:nvPicPr>
          <p:cNvPr id="13316" name="Picture 6" descr="speech6"/>
          <p:cNvPicPr>
            <a:picLocks noChangeAspect="1" noChangeArrowheads="1"/>
          </p:cNvPicPr>
          <p:nvPr/>
        </p:nvPicPr>
        <p:blipFill>
          <a:blip r:embed="rId4" cstate="print">
            <a:lum contrast="50000"/>
          </a:blip>
          <a:srcRect/>
          <a:stretch>
            <a:fillRect/>
          </a:stretch>
        </p:blipFill>
        <p:spPr bwMode="auto">
          <a:xfrm>
            <a:off x="1295400" y="2667000"/>
            <a:ext cx="6932613" cy="264477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317" name="Picture 7" descr="speech2"/>
          <p:cNvPicPr>
            <a:picLocks noChangeAspect="1" noChangeArrowheads="1"/>
          </p:cNvPicPr>
          <p:nvPr/>
        </p:nvPicPr>
        <p:blipFill>
          <a:blip r:embed="rId5" cstate="print">
            <a:lum contrast="50000"/>
          </a:blip>
          <a:srcRect/>
          <a:stretch>
            <a:fillRect/>
          </a:stretch>
        </p:blipFill>
        <p:spPr bwMode="auto">
          <a:xfrm>
            <a:off x="1828800" y="3254375"/>
            <a:ext cx="6858000" cy="2536825"/>
          </a:xfrm>
          <a:prstGeom prst="rect">
            <a:avLst/>
          </a:prstGeom>
          <a:noFill/>
          <a:ln w="508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331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839200" cy="1143000"/>
          </a:xfrm>
        </p:spPr>
        <p:txBody>
          <a:bodyPr/>
          <a:lstStyle/>
          <a:p>
            <a:pPr eaLnBrk="1" hangingPunct="1"/>
            <a:r>
              <a:rPr lang="en-US" smtClean="0"/>
              <a:t>Orderless document representation: frequencies of words from a dictionary  </a:t>
            </a:r>
            <a:r>
              <a:rPr lang="en-US" sz="1400" smtClean="0"/>
              <a:t>Salton &amp; McGill (1983)</a:t>
            </a:r>
          </a:p>
        </p:txBody>
      </p:sp>
    </p:spTree>
    <p:extLst>
      <p:ext uri="{BB962C8B-B14F-4D97-AF65-F5344CB8AC3E}">
        <p14:creationId xmlns:p14="http://schemas.microsoft.com/office/powerpoint/2010/main" val="14521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</p:txBody>
      </p:sp>
      <p:grpSp>
        <p:nvGrpSpPr>
          <p:cNvPr id="66564" name="Group 54"/>
          <p:cNvGrpSpPr>
            <a:grpSpLocks/>
          </p:cNvGrpSpPr>
          <p:nvPr/>
        </p:nvGrpSpPr>
        <p:grpSpPr bwMode="auto">
          <a:xfrm>
            <a:off x="609600" y="2514600"/>
            <a:ext cx="1547813" cy="2000250"/>
            <a:chOff x="288" y="2928"/>
            <a:chExt cx="864" cy="1116"/>
          </a:xfrm>
        </p:grpSpPr>
        <p:pic>
          <p:nvPicPr>
            <p:cNvPr id="66580" name="Picture 55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720" y="3216"/>
              <a:ext cx="288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56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864" y="3504"/>
              <a:ext cx="288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57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384" y="350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5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288" y="3216"/>
              <a:ext cx="2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5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624" y="2928"/>
              <a:ext cx="28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6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768" y="3792"/>
              <a:ext cx="36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5" name="Picture 62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75458"/>
          <a:stretch>
            <a:fillRect/>
          </a:stretch>
        </p:blipFill>
        <p:spPr bwMode="auto">
          <a:xfrm>
            <a:off x="3352800" y="3511550"/>
            <a:ext cx="7826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3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49956" r="42499" b="16507"/>
          <a:stretch>
            <a:fillRect/>
          </a:stretch>
        </p:blipFill>
        <p:spPr bwMode="auto">
          <a:xfrm>
            <a:off x="4862513" y="3670300"/>
            <a:ext cx="5683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64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8" r="60001"/>
          <a:stretch>
            <a:fillRect/>
          </a:stretch>
        </p:blipFill>
        <p:spPr bwMode="auto">
          <a:xfrm>
            <a:off x="3744913" y="2667000"/>
            <a:ext cx="695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5" descr="bicyc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0612" r="22501" b="37468"/>
          <a:stretch>
            <a:fillRect/>
          </a:stretch>
        </p:blipFill>
        <p:spPr bwMode="auto">
          <a:xfrm>
            <a:off x="4600575" y="2974975"/>
            <a:ext cx="78263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66" descr="bicycl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55000" b="54236"/>
          <a:stretch>
            <a:fillRect/>
          </a:stretch>
        </p:blipFill>
        <p:spPr bwMode="auto">
          <a:xfrm>
            <a:off x="4167188" y="3670300"/>
            <a:ext cx="51593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7" descr="vio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2991" r="21428" b="71085"/>
          <a:stretch>
            <a:fillRect/>
          </a:stretch>
        </p:blipFill>
        <p:spPr bwMode="auto">
          <a:xfrm>
            <a:off x="7086600" y="3962400"/>
            <a:ext cx="401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1" name="Group 68"/>
          <p:cNvGrpSpPr>
            <a:grpSpLocks/>
          </p:cNvGrpSpPr>
          <p:nvPr/>
        </p:nvGrpSpPr>
        <p:grpSpPr bwMode="auto">
          <a:xfrm>
            <a:off x="6738938" y="2651125"/>
            <a:ext cx="2024062" cy="1704975"/>
            <a:chOff x="4416" y="3072"/>
            <a:chExt cx="1035" cy="872"/>
          </a:xfrm>
        </p:grpSpPr>
        <p:pic>
          <p:nvPicPr>
            <p:cNvPr id="66575" name="Picture 69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752" y="3600"/>
              <a:ext cx="377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7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5040" y="3360"/>
              <a:ext cx="4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71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560" y="3408"/>
              <a:ext cx="446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72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4416" y="3456"/>
              <a:ext cx="21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73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608" y="3072"/>
              <a:ext cx="480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72" name="Rectangle 74"/>
          <p:cNvSpPr>
            <a:spLocks noChangeArrowheads="1"/>
          </p:cNvSpPr>
          <p:nvPr/>
        </p:nvSpPr>
        <p:spPr bwMode="auto">
          <a:xfrm>
            <a:off x="304800" y="2362200"/>
            <a:ext cx="21336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3" name="Rectangle 75"/>
          <p:cNvSpPr>
            <a:spLocks noChangeArrowheads="1"/>
          </p:cNvSpPr>
          <p:nvPr/>
        </p:nvSpPr>
        <p:spPr bwMode="auto">
          <a:xfrm>
            <a:off x="32004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  <p:sp>
        <p:nvSpPr>
          <p:cNvPr id="66574" name="Rectangle 76"/>
          <p:cNvSpPr>
            <a:spLocks noChangeArrowheads="1"/>
          </p:cNvSpPr>
          <p:nvPr/>
        </p:nvSpPr>
        <p:spPr bwMode="auto">
          <a:xfrm>
            <a:off x="6400800" y="2362200"/>
            <a:ext cx="2438400" cy="2362200"/>
          </a:xfrm>
          <a:prstGeom prst="rect">
            <a:avLst/>
          </a:prstGeom>
          <a:noFill/>
          <a:ln w="38100">
            <a:solidFill>
              <a:srgbClr val="864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prstClr val="black"/>
              </a:solidFill>
              <a:latin typeface="Calibri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45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/>
            <a:endParaRPr lang="en-US">
              <a:latin typeface="Calibri" charset="0"/>
            </a:endParaRPr>
          </a:p>
        </p:txBody>
      </p:sp>
      <p:grpSp>
        <p:nvGrpSpPr>
          <p:cNvPr id="67587" name="Group 4"/>
          <p:cNvGrpSpPr>
            <a:grpSpLocks/>
          </p:cNvGrpSpPr>
          <p:nvPr/>
        </p:nvGrpSpPr>
        <p:grpSpPr bwMode="auto">
          <a:xfrm>
            <a:off x="1828800" y="2763838"/>
            <a:ext cx="5029200" cy="817562"/>
            <a:chOff x="96" y="96"/>
            <a:chExt cx="5616" cy="912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96" y="96"/>
              <a:ext cx="5616" cy="912"/>
            </a:xfrm>
            <a:prstGeom prst="rect">
              <a:avLst/>
            </a:prstGeom>
            <a:solidFill>
              <a:srgbClr val="FFE4C9"/>
            </a:solidFill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pic>
          <p:nvPicPr>
            <p:cNvPr id="67590" name="Picture 6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40" y="624"/>
              <a:ext cx="3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1" name="Picture 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91" t="4288" r="29535" b="88853"/>
            <a:stretch>
              <a:fillRect/>
            </a:stretch>
          </p:blipFill>
          <p:spPr bwMode="auto">
            <a:xfrm>
              <a:off x="4800" y="576"/>
              <a:ext cx="38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2" name="Picture 8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14577" r="31876" b="79422"/>
            <a:stretch>
              <a:fillRect/>
            </a:stretch>
          </p:blipFill>
          <p:spPr bwMode="auto">
            <a:xfrm>
              <a:off x="240" y="192"/>
              <a:ext cx="38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Picture 9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62" t="27437" r="31876" b="67418"/>
            <a:stretch>
              <a:fillRect/>
            </a:stretch>
          </p:blipFill>
          <p:spPr bwMode="auto">
            <a:xfrm>
              <a:off x="3600" y="576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4" name="Picture 10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32" t="23151" r="31876" b="71706"/>
            <a:stretch>
              <a:fillRect/>
            </a:stretch>
          </p:blipFill>
          <p:spPr bwMode="auto">
            <a:xfrm>
              <a:off x="1104" y="247"/>
              <a:ext cx="384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5" name="Picture 11" descr="ermin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2640" y="240"/>
              <a:ext cx="48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6" name="Picture 1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t="75458"/>
            <a:stretch>
              <a:fillRect/>
            </a:stretch>
          </p:blipFill>
          <p:spPr bwMode="auto">
            <a:xfrm>
              <a:off x="1104" y="672"/>
              <a:ext cx="432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1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1" t="49956" r="42499" b="16507"/>
            <a:stretch>
              <a:fillRect/>
            </a:stretch>
          </p:blipFill>
          <p:spPr bwMode="auto">
            <a:xfrm>
              <a:off x="5328" y="576"/>
              <a:ext cx="31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8" name="Picture 1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512" y="240"/>
              <a:ext cx="2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9" name="Picture 1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88" r="60001"/>
            <a:stretch>
              <a:fillRect/>
            </a:stretch>
          </p:blipFill>
          <p:spPr bwMode="auto">
            <a:xfrm>
              <a:off x="2160" y="242"/>
              <a:ext cx="384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0" name="Picture 1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00" t="20612" r="22501" b="37468"/>
            <a:stretch>
              <a:fillRect/>
            </a:stretch>
          </p:blipFill>
          <p:spPr bwMode="auto">
            <a:xfrm>
              <a:off x="3600" y="240"/>
              <a:ext cx="4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1" name="Picture 17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15" t="2991" r="21428" b="71085"/>
            <a:stretch>
              <a:fillRect/>
            </a:stretch>
          </p:blipFill>
          <p:spPr bwMode="auto">
            <a:xfrm>
              <a:off x="3198" y="288"/>
              <a:ext cx="354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2" name="Picture 18" descr="viol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86" b="52684"/>
            <a:stretch>
              <a:fillRect/>
            </a:stretch>
          </p:blipFill>
          <p:spPr bwMode="auto">
            <a:xfrm>
              <a:off x="4080" y="288"/>
              <a:ext cx="528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3" name="Picture 19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55" b="26286"/>
            <a:stretch>
              <a:fillRect/>
            </a:stretch>
          </p:blipFill>
          <p:spPr bwMode="auto">
            <a:xfrm>
              <a:off x="1584" y="384"/>
              <a:ext cx="57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4" name="Picture 2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400" y="672"/>
              <a:ext cx="624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5" name="Picture 21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44" t="49945" r="-523" b="18510"/>
            <a:stretch>
              <a:fillRect/>
            </a:stretch>
          </p:blipFill>
          <p:spPr bwMode="auto">
            <a:xfrm>
              <a:off x="720" y="336"/>
              <a:ext cx="296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606" name="Picture 22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44" b="47426"/>
            <a:stretch>
              <a:fillRect/>
            </a:stretch>
          </p:blipFill>
          <p:spPr bwMode="auto">
            <a:xfrm>
              <a:off x="4896" y="190"/>
              <a:ext cx="6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20179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039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Extract features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Learn </a:t>
            </a: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vocabulary</a:t>
            </a:r>
            <a:r>
              <a:rPr lang="ja-JP" altLang="en-US">
                <a:latin typeface="Calibri" charset="0"/>
              </a:rPr>
              <a:t>”</a:t>
            </a:r>
            <a:endParaRPr lang="en-US">
              <a:latin typeface="Calibri" charset="0"/>
            </a:endParaRP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Quantize features using visual vocabulary </a:t>
            </a:r>
          </a:p>
          <a:p>
            <a:pPr marL="533400" indent="-533400">
              <a:buFontTx/>
              <a:buAutoNum type="arabicPeriod"/>
            </a:pPr>
            <a:r>
              <a:rPr lang="en-US">
                <a:latin typeface="Calibri" charset="0"/>
              </a:rPr>
              <a:t>Represent images by frequencies of </a:t>
            </a:r>
            <a:br>
              <a:rPr lang="en-US">
                <a:latin typeface="Calibri" charset="0"/>
              </a:rPr>
            </a:br>
            <a:r>
              <a:rPr lang="ja-JP" altLang="en-US">
                <a:latin typeface="Calibri" charset="0"/>
              </a:rPr>
              <a:t>“</a:t>
            </a:r>
            <a:r>
              <a:rPr lang="en-US">
                <a:latin typeface="Calibri" charset="0"/>
              </a:rPr>
              <a:t>visual words</a:t>
            </a:r>
            <a:r>
              <a:rPr lang="ja-JP" altLang="en-US">
                <a:latin typeface="Calibri" charset="0"/>
              </a:rPr>
              <a:t>”</a:t>
            </a:r>
            <a:r>
              <a:rPr lang="en-US">
                <a:latin typeface="Calibri" charset="0"/>
              </a:rPr>
              <a:t> </a:t>
            </a:r>
          </a:p>
        </p:txBody>
      </p:sp>
      <p:grpSp>
        <p:nvGrpSpPr>
          <p:cNvPr id="69635" name="Group 4"/>
          <p:cNvGrpSpPr>
            <a:grpSpLocks/>
          </p:cNvGrpSpPr>
          <p:nvPr/>
        </p:nvGrpSpPr>
        <p:grpSpPr bwMode="auto">
          <a:xfrm>
            <a:off x="228600" y="4343400"/>
            <a:ext cx="8763000" cy="2209800"/>
            <a:chOff x="144" y="1776"/>
            <a:chExt cx="5520" cy="1392"/>
          </a:xfrm>
        </p:grpSpPr>
        <p:sp>
          <p:nvSpPr>
            <p:cNvPr id="696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prstClr val="black"/>
                </a:solidFill>
                <a:latin typeface="Calibri" charset="0"/>
                <a:cs typeface="+mn-cs"/>
              </a:endParaRPr>
            </a:p>
          </p:txBody>
        </p:sp>
        <p:sp>
          <p:nvSpPr>
            <p:cNvPr id="696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1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2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3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6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mtClean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69658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9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0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1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2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3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4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5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66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077200" cy="838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Bags of features for image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1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Patches\Caltech\CategoryPatchPairs\Test\Pairs_0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16409" r="6235" b="13267"/>
          <a:stretch/>
        </p:blipFill>
        <p:spPr bwMode="auto">
          <a:xfrm>
            <a:off x="-130628" y="1"/>
            <a:ext cx="927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0000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solidFill>
                  <a:schemeClr val="bg1"/>
                </a:solidFill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solidFill>
                <a:schemeClr val="bg1"/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Texture representation</a:t>
            </a:r>
          </a:p>
        </p:txBody>
      </p:sp>
      <p:pic>
        <p:nvPicPr>
          <p:cNvPr id="9219" name="Picture 3" descr="hexho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0668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0" name="Picture 4" descr="D001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81940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1" name="Picture 5" descr="D02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603750"/>
            <a:ext cx="1295400" cy="1295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2" name="Picture 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2098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3" name="Picture 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22113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4" name="Picture 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22098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5" name="Picture 9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6" name="Picture 10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7" name="Picture 11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8" name="Picture 12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29" name="Picture 13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8006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5029200" y="1066800"/>
            <a:ext cx="152400" cy="10668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5257800" y="1200150"/>
            <a:ext cx="152400" cy="9334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486400" y="3111500"/>
            <a:ext cx="152400" cy="6985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7150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943600" y="3076575"/>
            <a:ext cx="152400" cy="73342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172200" y="2971800"/>
            <a:ext cx="152400" cy="838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6400800" y="2832100"/>
            <a:ext cx="152400" cy="977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3679825" y="1524000"/>
            <a:ext cx="484188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706813" y="327660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1700" y="2376488"/>
            <a:ext cx="286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Universal texton dictionary</a:t>
            </a:r>
          </a:p>
        </p:txBody>
      </p:sp>
      <p:pic>
        <p:nvPicPr>
          <p:cNvPr id="9241" name="Picture 2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2" name="Picture 2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3" name="Picture 2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2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6629400" y="4756150"/>
            <a:ext cx="152400" cy="920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6" name="Rectangle 30"/>
          <p:cNvSpPr>
            <a:spLocks noChangeArrowheads="1"/>
          </p:cNvSpPr>
          <p:nvPr/>
        </p:nvSpPr>
        <p:spPr bwMode="auto">
          <a:xfrm>
            <a:off x="68580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7086600" y="4708525"/>
            <a:ext cx="152400" cy="968375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8" name="Rectangle 32"/>
          <p:cNvSpPr>
            <a:spLocks noChangeArrowheads="1"/>
          </p:cNvSpPr>
          <p:nvPr/>
        </p:nvSpPr>
        <p:spPr bwMode="auto">
          <a:xfrm>
            <a:off x="7315200" y="4572000"/>
            <a:ext cx="152400" cy="11049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3706813" y="5137150"/>
            <a:ext cx="484187" cy="339725"/>
          </a:xfrm>
          <a:prstGeom prst="rightArrow">
            <a:avLst>
              <a:gd name="adj1" fmla="val 50000"/>
              <a:gd name="adj2" fmla="val 35631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50" name="Picture 34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1" name="Picture 35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2" name="Picture 36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3" name="Picture 37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4" name="Picture 38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5" name="Picture 39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6" name="Picture 40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7" name="Picture 41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58" name="Picture 42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2098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59" name="Rectangle 43"/>
          <p:cNvSpPr>
            <a:spLocks noChangeArrowheads="1"/>
          </p:cNvSpPr>
          <p:nvPr/>
        </p:nvSpPr>
        <p:spPr bwMode="auto">
          <a:xfrm>
            <a:off x="5486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5715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59436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2" name="Rectangle 46"/>
          <p:cNvSpPr>
            <a:spLocks noChangeArrowheads="1"/>
          </p:cNvSpPr>
          <p:nvPr/>
        </p:nvSpPr>
        <p:spPr bwMode="auto">
          <a:xfrm>
            <a:off x="61722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6400800" y="190500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4" name="Rectangle 48"/>
          <p:cNvSpPr>
            <a:spLocks noChangeArrowheads="1"/>
          </p:cNvSpPr>
          <p:nvPr/>
        </p:nvSpPr>
        <p:spPr bwMode="auto">
          <a:xfrm>
            <a:off x="66294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5" name="Rectangle 49"/>
          <p:cNvSpPr>
            <a:spLocks noChangeArrowheads="1"/>
          </p:cNvSpPr>
          <p:nvPr/>
        </p:nvSpPr>
        <p:spPr bwMode="auto">
          <a:xfrm>
            <a:off x="68580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6" name="Rectangle 50"/>
          <p:cNvSpPr>
            <a:spLocks noChangeArrowheads="1"/>
          </p:cNvSpPr>
          <p:nvPr/>
        </p:nvSpPr>
        <p:spPr bwMode="auto">
          <a:xfrm>
            <a:off x="7086600" y="20574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67" name="Rectangle 51"/>
          <p:cNvSpPr>
            <a:spLocks noChangeArrowheads="1"/>
          </p:cNvSpPr>
          <p:nvPr/>
        </p:nvSpPr>
        <p:spPr bwMode="auto">
          <a:xfrm>
            <a:off x="7315200" y="19812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68" name="Picture 52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88620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69" name="Picture 53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8778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0" name="Picture 54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388620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1" name="Picture 55" descr="brodatz2_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6294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2" name="Picture 56" descr="brodatz2_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580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3" name="Picture 57" descr="brodatz2_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866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74" name="Picture 58" descr="brodatz2_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389255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66294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6858000" y="365760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70866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8" name="Rectangle 62"/>
          <p:cNvSpPr>
            <a:spLocks noChangeArrowheads="1"/>
          </p:cNvSpPr>
          <p:nvPr/>
        </p:nvSpPr>
        <p:spPr bwMode="auto">
          <a:xfrm>
            <a:off x="7315200" y="37401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79" name="Rectangle 63"/>
          <p:cNvSpPr>
            <a:spLocks noChangeArrowheads="1"/>
          </p:cNvSpPr>
          <p:nvPr/>
        </p:nvSpPr>
        <p:spPr bwMode="auto">
          <a:xfrm>
            <a:off x="48006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0" name="Rectangle 64"/>
          <p:cNvSpPr>
            <a:spLocks noChangeArrowheads="1"/>
          </p:cNvSpPr>
          <p:nvPr/>
        </p:nvSpPr>
        <p:spPr bwMode="auto">
          <a:xfrm>
            <a:off x="5029200" y="37338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1" name="Rectangle 65"/>
          <p:cNvSpPr>
            <a:spLocks noChangeArrowheads="1"/>
          </p:cNvSpPr>
          <p:nvPr/>
        </p:nvSpPr>
        <p:spPr bwMode="auto">
          <a:xfrm>
            <a:off x="5257800" y="3657600"/>
            <a:ext cx="152400" cy="1524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2" name="Picture 66" descr="hexholes_patch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746750"/>
            <a:ext cx="153988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3" name="Picture 67" descr="hexholes_pat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5748338"/>
            <a:ext cx="152400" cy="15081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4" name="Picture 68" descr="hexholes_patch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6213" y="5746750"/>
            <a:ext cx="153987" cy="15240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85" name="Rectangle 69"/>
          <p:cNvSpPr>
            <a:spLocks noChangeArrowheads="1"/>
          </p:cNvSpPr>
          <p:nvPr/>
        </p:nvSpPr>
        <p:spPr bwMode="auto">
          <a:xfrm>
            <a:off x="48006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6" name="Rectangle 70"/>
          <p:cNvSpPr>
            <a:spLocks noChangeArrowheads="1"/>
          </p:cNvSpPr>
          <p:nvPr/>
        </p:nvSpPr>
        <p:spPr bwMode="auto">
          <a:xfrm>
            <a:off x="5029200" y="5441950"/>
            <a:ext cx="152400" cy="2286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87" name="Rectangle 71"/>
          <p:cNvSpPr>
            <a:spLocks noChangeArrowheads="1"/>
          </p:cNvSpPr>
          <p:nvPr/>
        </p:nvSpPr>
        <p:spPr bwMode="auto">
          <a:xfrm>
            <a:off x="5257800" y="559435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9288" name="Picture 72" descr="brodatz1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89" name="Picture 73" descr="brodatz1_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36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0" name="Picture 74" descr="brodatz1_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1" name="Picture 75" descr="brodatz1_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92" name="Picture 76" descr="brodatz1_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53100"/>
            <a:ext cx="146050" cy="1460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93" name="Rectangle 77"/>
          <p:cNvSpPr>
            <a:spLocks noChangeArrowheads="1"/>
          </p:cNvSpPr>
          <p:nvPr/>
        </p:nvSpPr>
        <p:spPr bwMode="auto">
          <a:xfrm>
            <a:off x="54864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4" name="Rectangle 78"/>
          <p:cNvSpPr>
            <a:spLocks noChangeArrowheads="1"/>
          </p:cNvSpPr>
          <p:nvPr/>
        </p:nvSpPr>
        <p:spPr bwMode="auto">
          <a:xfrm>
            <a:off x="57150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5" name="Rectangle 79"/>
          <p:cNvSpPr>
            <a:spLocks noChangeArrowheads="1"/>
          </p:cNvSpPr>
          <p:nvPr/>
        </p:nvSpPr>
        <p:spPr bwMode="auto">
          <a:xfrm>
            <a:off x="5943600" y="5600700"/>
            <a:ext cx="152400" cy="7620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6" name="Rectangle 80"/>
          <p:cNvSpPr>
            <a:spLocks noChangeArrowheads="1"/>
          </p:cNvSpPr>
          <p:nvPr/>
        </p:nvSpPr>
        <p:spPr bwMode="auto">
          <a:xfrm>
            <a:off x="6172200" y="5518150"/>
            <a:ext cx="152400" cy="1587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7" name="Rectangle 81"/>
          <p:cNvSpPr>
            <a:spLocks noChangeArrowheads="1"/>
          </p:cNvSpPr>
          <p:nvPr/>
        </p:nvSpPr>
        <p:spPr bwMode="auto">
          <a:xfrm>
            <a:off x="6400800" y="5441950"/>
            <a:ext cx="152400" cy="234950"/>
          </a:xfrm>
          <a:prstGeom prst="rect">
            <a:avLst/>
          </a:prstGeom>
          <a:solidFill>
            <a:srgbClr val="FFCC99"/>
          </a:solidFill>
          <a:ln w="6350">
            <a:solidFill>
              <a:srgbClr val="FF66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98" name="Text Box 82"/>
          <p:cNvSpPr txBox="1">
            <a:spLocks noChangeArrowheads="1"/>
          </p:cNvSpPr>
          <p:nvPr/>
        </p:nvSpPr>
        <p:spPr bwMode="auto">
          <a:xfrm>
            <a:off x="5534025" y="137477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histogram</a:t>
            </a:r>
          </a:p>
        </p:txBody>
      </p:sp>
      <p:sp>
        <p:nvSpPr>
          <p:cNvPr id="954452" name="Rectangle 84"/>
          <p:cNvSpPr>
            <a:spLocks noChangeArrowheads="1"/>
          </p:cNvSpPr>
          <p:nvPr/>
        </p:nvSpPr>
        <p:spPr bwMode="auto">
          <a:xfrm>
            <a:off x="152400" y="6140450"/>
            <a:ext cx="891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FF"/>
                </a:solidFill>
                <a:ea typeface="+mn-ea"/>
                <a:cs typeface="Arial" charset="0"/>
              </a:rPr>
              <a:t>Julesz, 1981; Cula &amp; Dana, 2001; Leung &amp; Malik 2001; Mori, Belongie &amp; Malik, 2001; Schmid 2001; Varma &amp; Zisserman, 2002, 2003; Lazebnik, Schmid &amp; Ponce, 2003</a:t>
            </a:r>
          </a:p>
        </p:txBody>
      </p:sp>
    </p:spTree>
    <p:extLst>
      <p:ext uri="{BB962C8B-B14F-4D97-AF65-F5344CB8AC3E}">
        <p14:creationId xmlns:p14="http://schemas.microsoft.com/office/powerpoint/2010/main" val="97292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4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4343400" y="2667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 descr="t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7" t="15742" r="4668" b="44186"/>
          <a:stretch>
            <a:fillRect/>
          </a:stretch>
        </p:blipFill>
        <p:spPr bwMode="auto">
          <a:xfrm>
            <a:off x="4343400" y="259080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830763"/>
          </a:xfrm>
          <a:noFill/>
        </p:spPr>
        <p:txBody>
          <a:bodyPr/>
          <a:lstStyle/>
          <a:p>
            <a:r>
              <a:rPr lang="en-US" sz="2400">
                <a:latin typeface="Calibri" charset="0"/>
              </a:rPr>
              <a:t>Regular grid</a:t>
            </a:r>
          </a:p>
          <a:p>
            <a:pPr lvl="1"/>
            <a:r>
              <a:rPr lang="en-US" sz="1800">
                <a:latin typeface="Calibri" charset="0"/>
              </a:rPr>
              <a:t>Vogel &amp; Schiele, 2003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r>
              <a:rPr lang="en-US" sz="2400">
                <a:latin typeface="Calibri" charset="0"/>
              </a:rPr>
              <a:t>Interest point detector</a:t>
            </a:r>
          </a:p>
          <a:p>
            <a:pPr lvl="1"/>
            <a:r>
              <a:rPr lang="en-US" sz="1800">
                <a:latin typeface="Calibri" charset="0"/>
              </a:rPr>
              <a:t>Csurka et al. 2004</a:t>
            </a:r>
          </a:p>
          <a:p>
            <a:pPr lvl="1"/>
            <a:r>
              <a:rPr lang="en-US" sz="1800">
                <a:latin typeface="Calibri" charset="0"/>
              </a:rPr>
              <a:t>Fei-Fei &amp; Perona, 2005</a:t>
            </a:r>
          </a:p>
          <a:p>
            <a:pPr lvl="1"/>
            <a:r>
              <a:rPr lang="en-US" sz="1800">
                <a:latin typeface="Calibri" charset="0"/>
              </a:rPr>
              <a:t>Sivic et al. 2005</a:t>
            </a:r>
          </a:p>
        </p:txBody>
      </p:sp>
      <p:sp>
        <p:nvSpPr>
          <p:cNvPr id="7168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34967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Line 4"/>
          <p:cNvSpPr>
            <a:spLocks noChangeShapeType="1"/>
          </p:cNvSpPr>
          <p:nvPr/>
        </p:nvSpPr>
        <p:spPr bwMode="auto">
          <a:xfrm flipH="1" flipV="1">
            <a:off x="4191000" y="1828800"/>
            <a:ext cx="2438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2" name="Picture 5" descr="133125_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2" r="49472"/>
          <a:stretch>
            <a:fillRect/>
          </a:stretch>
        </p:blipFill>
        <p:spPr bwMode="auto">
          <a:xfrm>
            <a:off x="2895600" y="1371600"/>
            <a:ext cx="1158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3" name="Group 6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3740" name="AutoShape 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3741" name="Line 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2" name="Line 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3" name="Line 1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4" name="Line 1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3745" name="Line 1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3734" name="Line 13"/>
          <p:cNvSpPr>
            <a:spLocks noChangeShapeType="1"/>
          </p:cNvSpPr>
          <p:nvPr/>
        </p:nvSpPr>
        <p:spPr bwMode="auto">
          <a:xfrm flipV="1">
            <a:off x="1752600" y="1828800"/>
            <a:ext cx="8382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14"/>
          <p:cNvSpPr txBox="1">
            <a:spLocks noChangeArrowheads="1"/>
          </p:cNvSpPr>
          <p:nvPr/>
        </p:nvSpPr>
        <p:spPr bwMode="auto">
          <a:xfrm>
            <a:off x="2655888" y="2668588"/>
            <a:ext cx="17637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Normalize patch</a:t>
            </a:r>
            <a:endParaRPr lang="en-US" b="1">
              <a:solidFill>
                <a:srgbClr val="0000CC"/>
              </a:solidFill>
            </a:endParaRPr>
          </a:p>
        </p:txBody>
      </p:sp>
      <p:sp>
        <p:nvSpPr>
          <p:cNvPr id="73736" name="Text Box 15"/>
          <p:cNvSpPr txBox="1">
            <a:spLocks noChangeArrowheads="1"/>
          </p:cNvSpPr>
          <p:nvPr/>
        </p:nvSpPr>
        <p:spPr bwMode="auto">
          <a:xfrm>
            <a:off x="4821238" y="3687763"/>
            <a:ext cx="385127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2000">
                <a:solidFill>
                  <a:srgbClr val="0000CC"/>
                </a:solidFill>
              </a:rPr>
              <a:t>Detect patches</a:t>
            </a:r>
            <a:endParaRPr lang="en-GB" sz="2000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[Mikojaczyk and Schmid ’02]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[Mata, Chum, Urban &amp; Pajdla, ’02] </a:t>
            </a: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[Sivic &amp; Zisserman, ’03]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7" name="Text Box 16"/>
          <p:cNvSpPr txBox="1">
            <a:spLocks noChangeArrowheads="1"/>
          </p:cNvSpPr>
          <p:nvPr/>
        </p:nvSpPr>
        <p:spPr bwMode="auto">
          <a:xfrm>
            <a:off x="457200" y="2438400"/>
            <a:ext cx="15621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00CC"/>
                </a:solidFill>
              </a:rPr>
              <a:t>Compute </a:t>
            </a:r>
            <a:r>
              <a:rPr lang="en-GB" b="1">
                <a:solidFill>
                  <a:srgbClr val="0000CC"/>
                </a:solidFill>
              </a:rPr>
              <a:t>SIFT </a:t>
            </a:r>
            <a:r>
              <a:rPr lang="cs-CZ" b="1">
                <a:solidFill>
                  <a:srgbClr val="0000CC"/>
                </a:solidFill>
              </a:rPr>
              <a:t>descriptor</a:t>
            </a:r>
            <a:endParaRPr lang="en-GB" b="1">
              <a:solidFill>
                <a:srgbClr val="0000CC"/>
              </a:solidFill>
            </a:endParaRPr>
          </a:p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CC"/>
                </a:solidFill>
              </a:rPr>
              <a:t>      [Lowe’99]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73738" name="Text Box 17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88065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41722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5105400" y="9906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4783" name="AutoShape 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4784" name="Line 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5" name="Line 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6" name="Line 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7" name="Line 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4788" name="Line 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4756" name="Group 10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4761" name="Group 11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4777" name="AutoShape 12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8" name="Line 13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9" name="Line 14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0" name="Line 15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1" name="Line 16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82" name="Line 17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2" name="Group 18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4771" name="AutoShape 19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72" name="Line 20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3" name="Line 21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4" name="Line 22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5" name="Line 23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6" name="Line 24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4763" name="Group 25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4765" name="AutoShape 26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4766" name="Line 27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7" name="Line 28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8" name="Line 29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69" name="Line 30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4770" name="Line 31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4764" name="Text Box 32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4757" name="Rectangle 33"/>
          <p:cNvSpPr>
            <a:spLocks noChangeArrowheads="1"/>
          </p:cNvSpPr>
          <p:nvPr/>
        </p:nvSpPr>
        <p:spPr bwMode="auto">
          <a:xfrm>
            <a:off x="4953000" y="1066800"/>
            <a:ext cx="3733800" cy="2438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pic>
        <p:nvPicPr>
          <p:cNvPr id="74758" name="Picture 34" descr="133125_e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37909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Line 35"/>
          <p:cNvSpPr>
            <a:spLocks noChangeShapeType="1"/>
          </p:cNvSpPr>
          <p:nvPr/>
        </p:nvSpPr>
        <p:spPr bwMode="auto">
          <a:xfrm flipH="1" flipV="1">
            <a:off x="4191000" y="1828800"/>
            <a:ext cx="6096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701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1. Feature extraction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3200400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Lots of feature descriptors </a:t>
            </a:r>
          </a:p>
          <a:p>
            <a:r>
              <a:rPr lang="en-US" dirty="0" smtClean="0"/>
              <a:t>for the whole image or set</a:t>
            </a:r>
          </a:p>
          <a:p>
            <a:r>
              <a:rPr lang="en-US" dirty="0" smtClean="0"/>
              <a:t>of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5845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6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7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8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9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50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779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3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4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5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6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7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8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89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0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1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2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3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4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5795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5796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5839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40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1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2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3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44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7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5833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34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5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6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7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8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798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5827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5828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29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0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1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5832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2735" name="Rectangle 47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Discovering the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visual vocabulary</a:t>
            </a:r>
          </a:p>
        </p:txBody>
      </p:sp>
      <p:sp>
        <p:nvSpPr>
          <p:cNvPr id="75800" name="Freeform 48"/>
          <p:cNvSpPr>
            <a:spLocks/>
          </p:cNvSpPr>
          <p:nvPr/>
        </p:nvSpPr>
        <p:spPr bwMode="auto">
          <a:xfrm>
            <a:off x="1866900" y="2438400"/>
            <a:ext cx="800100" cy="1295400"/>
          </a:xfrm>
          <a:custGeom>
            <a:avLst/>
            <a:gdLst>
              <a:gd name="T0" fmla="*/ 2147483647 w 504"/>
              <a:gd name="T1" fmla="*/ 0 h 816"/>
              <a:gd name="T2" fmla="*/ 2147483647 w 504"/>
              <a:gd name="T3" fmla="*/ 2147483647 h 816"/>
              <a:gd name="T4" fmla="*/ 2147483647 w 504"/>
              <a:gd name="T5" fmla="*/ 2147483647 h 816"/>
              <a:gd name="T6" fmla="*/ 0 60000 65536"/>
              <a:gd name="T7" fmla="*/ 0 60000 65536"/>
              <a:gd name="T8" fmla="*/ 0 60000 65536"/>
              <a:gd name="T9" fmla="*/ 0 w 504"/>
              <a:gd name="T10" fmla="*/ 0 h 816"/>
              <a:gd name="T11" fmla="*/ 504 w 504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4" h="816">
                <a:moveTo>
                  <a:pt x="72" y="0"/>
                </a:moveTo>
                <a:cubicBezTo>
                  <a:pt x="36" y="124"/>
                  <a:pt x="0" y="248"/>
                  <a:pt x="72" y="384"/>
                </a:cubicBezTo>
                <a:cubicBezTo>
                  <a:pt x="144" y="520"/>
                  <a:pt x="324" y="668"/>
                  <a:pt x="504" y="81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1" name="Freeform 49"/>
          <p:cNvSpPr>
            <a:spLocks/>
          </p:cNvSpPr>
          <p:nvPr/>
        </p:nvSpPr>
        <p:spPr bwMode="auto">
          <a:xfrm>
            <a:off x="2057400" y="2514600"/>
            <a:ext cx="1320800" cy="2997200"/>
          </a:xfrm>
          <a:custGeom>
            <a:avLst/>
            <a:gdLst>
              <a:gd name="T0" fmla="*/ 2147483647 w 832"/>
              <a:gd name="T1" fmla="*/ 0 h 1888"/>
              <a:gd name="T2" fmla="*/ 2147483647 w 832"/>
              <a:gd name="T3" fmla="*/ 2147483647 h 1888"/>
              <a:gd name="T4" fmla="*/ 2147483647 w 832"/>
              <a:gd name="T5" fmla="*/ 2147483647 h 1888"/>
              <a:gd name="T6" fmla="*/ 0 w 832"/>
              <a:gd name="T7" fmla="*/ 2147483647 h 1888"/>
              <a:gd name="T8" fmla="*/ 0 60000 65536"/>
              <a:gd name="T9" fmla="*/ 0 60000 65536"/>
              <a:gd name="T10" fmla="*/ 0 60000 65536"/>
              <a:gd name="T11" fmla="*/ 0 60000 65536"/>
              <a:gd name="T12" fmla="*/ 0 w 832"/>
              <a:gd name="T13" fmla="*/ 0 h 1888"/>
              <a:gd name="T14" fmla="*/ 832 w 832"/>
              <a:gd name="T15" fmla="*/ 1888 h 18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2" h="1888">
                <a:moveTo>
                  <a:pt x="432" y="0"/>
                </a:moveTo>
                <a:cubicBezTo>
                  <a:pt x="632" y="472"/>
                  <a:pt x="832" y="944"/>
                  <a:pt x="816" y="1248"/>
                </a:cubicBezTo>
                <a:cubicBezTo>
                  <a:pt x="800" y="1552"/>
                  <a:pt x="472" y="1760"/>
                  <a:pt x="336" y="1824"/>
                </a:cubicBezTo>
                <a:cubicBezTo>
                  <a:pt x="200" y="1888"/>
                  <a:pt x="100" y="1760"/>
                  <a:pt x="0" y="1632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2" name="Freeform 50"/>
          <p:cNvSpPr>
            <a:spLocks/>
          </p:cNvSpPr>
          <p:nvPr/>
        </p:nvSpPr>
        <p:spPr bwMode="auto">
          <a:xfrm>
            <a:off x="3352800" y="2514600"/>
            <a:ext cx="990600" cy="3124200"/>
          </a:xfrm>
          <a:custGeom>
            <a:avLst/>
            <a:gdLst>
              <a:gd name="T0" fmla="*/ 0 w 624"/>
              <a:gd name="T1" fmla="*/ 0 h 1968"/>
              <a:gd name="T2" fmla="*/ 2147483647 w 624"/>
              <a:gd name="T3" fmla="*/ 2147483647 h 1968"/>
              <a:gd name="T4" fmla="*/ 2147483647 w 624"/>
              <a:gd name="T5" fmla="*/ 2147483647 h 1968"/>
              <a:gd name="T6" fmla="*/ 0 60000 65536"/>
              <a:gd name="T7" fmla="*/ 0 60000 65536"/>
              <a:gd name="T8" fmla="*/ 0 60000 65536"/>
              <a:gd name="T9" fmla="*/ 0 w 624"/>
              <a:gd name="T10" fmla="*/ 0 h 1968"/>
              <a:gd name="T11" fmla="*/ 624 w 624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4" h="1968">
                <a:moveTo>
                  <a:pt x="0" y="0"/>
                </a:moveTo>
                <a:cubicBezTo>
                  <a:pt x="264" y="220"/>
                  <a:pt x="528" y="440"/>
                  <a:pt x="576" y="768"/>
                </a:cubicBezTo>
                <a:cubicBezTo>
                  <a:pt x="624" y="1096"/>
                  <a:pt x="456" y="1532"/>
                  <a:pt x="288" y="1968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3" name="Freeform 51"/>
          <p:cNvSpPr>
            <a:spLocks/>
          </p:cNvSpPr>
          <p:nvPr/>
        </p:nvSpPr>
        <p:spPr bwMode="auto">
          <a:xfrm>
            <a:off x="304800" y="2362200"/>
            <a:ext cx="1295400" cy="2057400"/>
          </a:xfrm>
          <a:custGeom>
            <a:avLst/>
            <a:gdLst>
              <a:gd name="T0" fmla="*/ 2147483647 w 816"/>
              <a:gd name="T1" fmla="*/ 0 h 1296"/>
              <a:gd name="T2" fmla="*/ 0 w 816"/>
              <a:gd name="T3" fmla="*/ 2147483647 h 1296"/>
              <a:gd name="T4" fmla="*/ 2147483647 w 816"/>
              <a:gd name="T5" fmla="*/ 2147483647 h 1296"/>
              <a:gd name="T6" fmla="*/ 2147483647 w 816"/>
              <a:gd name="T7" fmla="*/ 2147483647 h 129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1296"/>
              <a:gd name="T14" fmla="*/ 816 w 816"/>
              <a:gd name="T15" fmla="*/ 1296 h 1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1296">
                <a:moveTo>
                  <a:pt x="624" y="0"/>
                </a:moveTo>
                <a:cubicBezTo>
                  <a:pt x="312" y="180"/>
                  <a:pt x="0" y="360"/>
                  <a:pt x="0" y="528"/>
                </a:cubicBezTo>
                <a:cubicBezTo>
                  <a:pt x="0" y="696"/>
                  <a:pt x="488" y="880"/>
                  <a:pt x="624" y="1008"/>
                </a:cubicBezTo>
                <a:cubicBezTo>
                  <a:pt x="760" y="1136"/>
                  <a:pt x="788" y="1216"/>
                  <a:pt x="816" y="1296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804" name="Group 52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5805" name="Group 53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5821" name="AutoShape 5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22" name="Line 5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3" name="Line 5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4" name="Line 5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5" name="Line 5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6" name="Line 5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6" name="Group 60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5815" name="AutoShape 61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6" name="Line 62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7" name="Line 63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8" name="Line 64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9" name="Line 65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20" name="Line 66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5807" name="Group 67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5809" name="AutoShape 68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5810" name="Line 69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1" name="Line 70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2" name="Line 71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3" name="Line 72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814" name="Line 73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5808" name="Text Box 74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81600" y="3390900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feature vector </a:t>
            </a:r>
            <a:r>
              <a:rPr lang="en-US" dirty="0" smtClean="0"/>
              <a:t>space</a:t>
            </a:r>
          </a:p>
          <a:p>
            <a:endParaRPr lang="en-US" dirty="0"/>
          </a:p>
          <a:p>
            <a:r>
              <a:rPr lang="en-US" dirty="0" smtClean="0"/>
              <a:t>What is the dimensionality?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0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6887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8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9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0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1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92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803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7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8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09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0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1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2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3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4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5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6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7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8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6819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6820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6881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82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3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4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5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6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1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6875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6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7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8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9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80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822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6869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6870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1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2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3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874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83759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0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1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3762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3" name="Oval 51"/>
          <p:cNvSpPr>
            <a:spLocks noChangeAspect="1" noChangeArrowheads="1"/>
          </p:cNvSpPr>
          <p:nvPr/>
        </p:nvSpPr>
        <p:spPr bwMode="auto">
          <a:xfrm>
            <a:off x="6284913" y="28924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4" name="Oval 52"/>
          <p:cNvSpPr>
            <a:spLocks noChangeAspect="1" noChangeArrowheads="1"/>
          </p:cNvSpPr>
          <p:nvPr/>
        </p:nvSpPr>
        <p:spPr bwMode="auto">
          <a:xfrm>
            <a:off x="57912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5" name="Oval 53"/>
          <p:cNvSpPr>
            <a:spLocks noChangeAspect="1" noChangeArrowheads="1"/>
          </p:cNvSpPr>
          <p:nvPr/>
        </p:nvSpPr>
        <p:spPr bwMode="auto">
          <a:xfrm>
            <a:off x="6096000" y="3124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6" name="Oval 54"/>
          <p:cNvSpPr>
            <a:spLocks noChangeAspect="1" noChangeArrowheads="1"/>
          </p:cNvSpPr>
          <p:nvPr/>
        </p:nvSpPr>
        <p:spPr bwMode="auto">
          <a:xfrm>
            <a:off x="5867400" y="30480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7" name="Oval 55"/>
          <p:cNvSpPr>
            <a:spLocks noChangeAspect="1" noChangeArrowheads="1"/>
          </p:cNvSpPr>
          <p:nvPr/>
        </p:nvSpPr>
        <p:spPr bwMode="auto">
          <a:xfrm>
            <a:off x="7162800" y="16764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8" name="Oval 56"/>
          <p:cNvSpPr>
            <a:spLocks noChangeAspect="1" noChangeArrowheads="1"/>
          </p:cNvSpPr>
          <p:nvPr/>
        </p:nvSpPr>
        <p:spPr bwMode="auto">
          <a:xfrm>
            <a:off x="7086600" y="22860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69" name="Oval 57"/>
          <p:cNvSpPr>
            <a:spLocks noChangeAspect="1" noChangeArrowheads="1"/>
          </p:cNvSpPr>
          <p:nvPr/>
        </p:nvSpPr>
        <p:spPr bwMode="auto">
          <a:xfrm>
            <a:off x="68580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0" name="Oval 58"/>
          <p:cNvSpPr>
            <a:spLocks noChangeAspect="1" noChangeArrowheads="1"/>
          </p:cNvSpPr>
          <p:nvPr/>
        </p:nvSpPr>
        <p:spPr bwMode="auto">
          <a:xfrm>
            <a:off x="71628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1" name="Oval 59"/>
          <p:cNvSpPr>
            <a:spLocks noChangeAspect="1" noChangeArrowheads="1"/>
          </p:cNvSpPr>
          <p:nvPr/>
        </p:nvSpPr>
        <p:spPr bwMode="auto">
          <a:xfrm>
            <a:off x="6629400" y="27432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2" name="Oval 60"/>
          <p:cNvSpPr>
            <a:spLocks noChangeAspect="1" noChangeArrowheads="1"/>
          </p:cNvSpPr>
          <p:nvPr/>
        </p:nvSpPr>
        <p:spPr bwMode="auto">
          <a:xfrm>
            <a:off x="5943600" y="2438400"/>
            <a:ext cx="173038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3" name="Oval 61"/>
          <p:cNvSpPr>
            <a:spLocks noChangeAspect="1" noChangeArrowheads="1"/>
          </p:cNvSpPr>
          <p:nvPr/>
        </p:nvSpPr>
        <p:spPr bwMode="auto">
          <a:xfrm>
            <a:off x="8001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4" name="Oval 62"/>
          <p:cNvSpPr>
            <a:spLocks noChangeAspect="1" noChangeArrowheads="1"/>
          </p:cNvSpPr>
          <p:nvPr/>
        </p:nvSpPr>
        <p:spPr bwMode="auto">
          <a:xfrm>
            <a:off x="7848600" y="34290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5" name="Oval 63"/>
          <p:cNvSpPr>
            <a:spLocks noChangeAspect="1" noChangeArrowheads="1"/>
          </p:cNvSpPr>
          <p:nvPr/>
        </p:nvSpPr>
        <p:spPr bwMode="auto">
          <a:xfrm>
            <a:off x="7620000" y="3657600"/>
            <a:ext cx="173038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83776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883777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8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3779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6844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6847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6863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64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5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6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7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8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8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6857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8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9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0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1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62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6849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6851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6852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3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4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5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856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6850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6845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6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</p:spTree>
    <p:extLst>
      <p:ext uri="{BB962C8B-B14F-4D97-AF65-F5344CB8AC3E}">
        <p14:creationId xmlns:p14="http://schemas.microsoft.com/office/powerpoint/2010/main" val="886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59" grpId="0" animBg="1"/>
      <p:bldP spid="883760" grpId="0" animBg="1"/>
      <p:bldP spid="883761" grpId="0" animBg="1"/>
      <p:bldP spid="883762" grpId="0" animBg="1"/>
      <p:bldP spid="883763" grpId="0" animBg="1"/>
      <p:bldP spid="883764" grpId="0" animBg="1"/>
      <p:bldP spid="883765" grpId="0" animBg="1"/>
      <p:bldP spid="883766" grpId="0" animBg="1"/>
      <p:bldP spid="883767" grpId="0" animBg="1"/>
      <p:bldP spid="883768" grpId="0" animBg="1"/>
      <p:bldP spid="883769" grpId="0" animBg="1"/>
      <p:bldP spid="883770" grpId="0" animBg="1"/>
      <p:bldP spid="883771" grpId="0" animBg="1"/>
      <p:bldP spid="883772" grpId="0" animBg="1"/>
      <p:bldP spid="883773" grpId="0" animBg="1"/>
      <p:bldP spid="883774" grpId="0" animBg="1"/>
      <p:bldP spid="883775" grpId="0" animBg="1"/>
      <p:bldP spid="883777" grpId="0" animBg="1"/>
      <p:bldP spid="883778" grpId="0" animBg="1"/>
      <p:bldP spid="88377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990600" y="1362075"/>
            <a:ext cx="555625" cy="1000125"/>
            <a:chOff x="2532" y="1542"/>
            <a:chExt cx="184" cy="332"/>
          </a:xfrm>
        </p:grpSpPr>
        <p:sp>
          <p:nvSpPr>
            <p:cNvPr id="77901" name="AutoShape 3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902" name="Line 4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3" name="Line 5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4" name="Line 6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5" name="Line 7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6" name="Line 8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27" name="Line 9"/>
          <p:cNvSpPr>
            <a:spLocks noChangeShapeType="1"/>
          </p:cNvSpPr>
          <p:nvPr/>
        </p:nvSpPr>
        <p:spPr bwMode="auto">
          <a:xfrm flipV="1">
            <a:off x="762000" y="3200400"/>
            <a:ext cx="0" cy="30416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Line 10"/>
          <p:cNvSpPr>
            <a:spLocks noChangeShapeType="1"/>
          </p:cNvSpPr>
          <p:nvPr/>
        </p:nvSpPr>
        <p:spPr bwMode="auto">
          <a:xfrm>
            <a:off x="762000" y="62420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Line 11"/>
          <p:cNvSpPr>
            <a:spLocks noChangeShapeType="1"/>
          </p:cNvSpPr>
          <p:nvPr/>
        </p:nvSpPr>
        <p:spPr bwMode="auto">
          <a:xfrm flipV="1">
            <a:off x="762000" y="45640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Oval 12"/>
          <p:cNvSpPr>
            <a:spLocks noChangeAspect="1" noChangeArrowheads="1"/>
          </p:cNvSpPr>
          <p:nvPr/>
        </p:nvSpPr>
        <p:spPr bwMode="auto">
          <a:xfrm>
            <a:off x="1712913" y="47974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1" name="Oval 13"/>
          <p:cNvSpPr>
            <a:spLocks noChangeAspect="1" noChangeArrowheads="1"/>
          </p:cNvSpPr>
          <p:nvPr/>
        </p:nvSpPr>
        <p:spPr bwMode="auto">
          <a:xfrm>
            <a:off x="1865313" y="4949825"/>
            <a:ext cx="173037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2" name="Oval 14"/>
          <p:cNvSpPr>
            <a:spLocks noChangeAspect="1" noChangeArrowheads="1"/>
          </p:cNvSpPr>
          <p:nvPr/>
        </p:nvSpPr>
        <p:spPr bwMode="auto">
          <a:xfrm>
            <a:off x="13716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3" name="Oval 15"/>
          <p:cNvSpPr>
            <a:spLocks noChangeAspect="1" noChangeArrowheads="1"/>
          </p:cNvSpPr>
          <p:nvPr/>
        </p:nvSpPr>
        <p:spPr bwMode="auto">
          <a:xfrm>
            <a:off x="1676400" y="5181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4" name="Oval 16"/>
          <p:cNvSpPr>
            <a:spLocks noChangeAspect="1" noChangeArrowheads="1"/>
          </p:cNvSpPr>
          <p:nvPr/>
        </p:nvSpPr>
        <p:spPr bwMode="auto">
          <a:xfrm>
            <a:off x="1447800" y="5105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5" name="Oval 17"/>
          <p:cNvSpPr>
            <a:spLocks noChangeAspect="1" noChangeArrowheads="1"/>
          </p:cNvSpPr>
          <p:nvPr/>
        </p:nvSpPr>
        <p:spPr bwMode="auto">
          <a:xfrm>
            <a:off x="2743200" y="3733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6" name="Oval 18"/>
          <p:cNvSpPr>
            <a:spLocks noChangeAspect="1" noChangeArrowheads="1"/>
          </p:cNvSpPr>
          <p:nvPr/>
        </p:nvSpPr>
        <p:spPr bwMode="auto">
          <a:xfrm>
            <a:off x="2667000" y="4343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7" name="Oval 19"/>
          <p:cNvSpPr>
            <a:spLocks noChangeAspect="1" noChangeArrowheads="1"/>
          </p:cNvSpPr>
          <p:nvPr/>
        </p:nvSpPr>
        <p:spPr bwMode="auto">
          <a:xfrm>
            <a:off x="24384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8" name="Oval 20"/>
          <p:cNvSpPr>
            <a:spLocks noChangeAspect="1" noChangeArrowheads="1"/>
          </p:cNvSpPr>
          <p:nvPr/>
        </p:nvSpPr>
        <p:spPr bwMode="auto">
          <a:xfrm>
            <a:off x="2743200" y="4038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39" name="Oval 21"/>
          <p:cNvSpPr>
            <a:spLocks noChangeAspect="1" noChangeArrowheads="1"/>
          </p:cNvSpPr>
          <p:nvPr/>
        </p:nvSpPr>
        <p:spPr bwMode="auto">
          <a:xfrm>
            <a:off x="2209800" y="48006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0" name="Oval 22"/>
          <p:cNvSpPr>
            <a:spLocks noChangeAspect="1" noChangeArrowheads="1"/>
          </p:cNvSpPr>
          <p:nvPr/>
        </p:nvSpPr>
        <p:spPr bwMode="auto">
          <a:xfrm>
            <a:off x="1524000" y="44958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1" name="Oval 23"/>
          <p:cNvSpPr>
            <a:spLocks noChangeAspect="1" noChangeArrowheads="1"/>
          </p:cNvSpPr>
          <p:nvPr/>
        </p:nvSpPr>
        <p:spPr bwMode="auto">
          <a:xfrm>
            <a:off x="3581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2" name="Oval 24"/>
          <p:cNvSpPr>
            <a:spLocks noChangeAspect="1" noChangeArrowheads="1"/>
          </p:cNvSpPr>
          <p:nvPr/>
        </p:nvSpPr>
        <p:spPr bwMode="auto">
          <a:xfrm>
            <a:off x="3429000" y="54864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43" name="Oval 25"/>
          <p:cNvSpPr>
            <a:spLocks noChangeAspect="1" noChangeArrowheads="1"/>
          </p:cNvSpPr>
          <p:nvPr/>
        </p:nvSpPr>
        <p:spPr bwMode="auto">
          <a:xfrm>
            <a:off x="3200400" y="5715000"/>
            <a:ext cx="173038" cy="15875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grpSp>
        <p:nvGrpSpPr>
          <p:cNvPr id="77844" name="Group 26"/>
          <p:cNvGrpSpPr>
            <a:grpSpLocks/>
          </p:cNvGrpSpPr>
          <p:nvPr/>
        </p:nvGrpSpPr>
        <p:grpSpPr bwMode="auto">
          <a:xfrm>
            <a:off x="1654175" y="1362075"/>
            <a:ext cx="555625" cy="1000125"/>
            <a:chOff x="2532" y="1542"/>
            <a:chExt cx="184" cy="332"/>
          </a:xfrm>
        </p:grpSpPr>
        <p:sp>
          <p:nvSpPr>
            <p:cNvPr id="77895" name="AutoShape 27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6" name="Line 28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7" name="Line 29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8" name="Line 30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9" name="Line 31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900" name="Line 32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5" name="Group 33"/>
          <p:cNvGrpSpPr>
            <a:grpSpLocks/>
          </p:cNvGrpSpPr>
          <p:nvPr/>
        </p:nvGrpSpPr>
        <p:grpSpPr bwMode="auto">
          <a:xfrm>
            <a:off x="2339975" y="1371600"/>
            <a:ext cx="555625" cy="1000125"/>
            <a:chOff x="2532" y="1542"/>
            <a:chExt cx="184" cy="332"/>
          </a:xfrm>
        </p:grpSpPr>
        <p:sp>
          <p:nvSpPr>
            <p:cNvPr id="77889" name="AutoShape 34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90" name="Line 35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1" name="Line 36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2" name="Line 37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3" name="Line 38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94" name="Line 39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7846" name="Group 40"/>
          <p:cNvGrpSpPr>
            <a:grpSpLocks/>
          </p:cNvGrpSpPr>
          <p:nvPr/>
        </p:nvGrpSpPr>
        <p:grpSpPr bwMode="auto">
          <a:xfrm>
            <a:off x="3025775" y="1371600"/>
            <a:ext cx="555625" cy="1000125"/>
            <a:chOff x="2532" y="1542"/>
            <a:chExt cx="184" cy="332"/>
          </a:xfrm>
        </p:grpSpPr>
        <p:sp>
          <p:nvSpPr>
            <p:cNvPr id="77883" name="AutoShape 41"/>
            <p:cNvSpPr>
              <a:spLocks noChangeArrowheads="1"/>
            </p:cNvSpPr>
            <p:nvPr/>
          </p:nvSpPr>
          <p:spPr bwMode="auto">
            <a:xfrm>
              <a:off x="2532" y="1542"/>
              <a:ext cx="184" cy="332"/>
            </a:xfrm>
            <a:prstGeom prst="bracketPair">
              <a:avLst>
                <a:gd name="adj" fmla="val 16667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77884" name="Line 42"/>
            <p:cNvSpPr>
              <a:spLocks noChangeAspect="1" noChangeShapeType="1"/>
            </p:cNvSpPr>
            <p:nvPr/>
          </p:nvSpPr>
          <p:spPr bwMode="auto">
            <a:xfrm>
              <a:off x="2567" y="1607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5" name="Line 43"/>
            <p:cNvSpPr>
              <a:spLocks noChangeAspect="1" noChangeShapeType="1"/>
            </p:cNvSpPr>
            <p:nvPr/>
          </p:nvSpPr>
          <p:spPr bwMode="auto">
            <a:xfrm>
              <a:off x="2567" y="1655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6" name="Line 44"/>
            <p:cNvSpPr>
              <a:spLocks noChangeAspect="1" noChangeShapeType="1"/>
            </p:cNvSpPr>
            <p:nvPr/>
          </p:nvSpPr>
          <p:spPr bwMode="auto">
            <a:xfrm>
              <a:off x="2568" y="17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7" name="Line 45"/>
            <p:cNvSpPr>
              <a:spLocks noChangeAspect="1" noChangeShapeType="1"/>
            </p:cNvSpPr>
            <p:nvPr/>
          </p:nvSpPr>
          <p:spPr bwMode="auto">
            <a:xfrm>
              <a:off x="2568" y="1751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7888" name="Line 46"/>
            <p:cNvSpPr>
              <a:spLocks noChangeAspect="1" noChangeShapeType="1"/>
            </p:cNvSpPr>
            <p:nvPr/>
          </p:nvSpPr>
          <p:spPr bwMode="auto">
            <a:xfrm>
              <a:off x="2567" y="1803"/>
              <a:ext cx="11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7847" name="Line 47"/>
          <p:cNvSpPr>
            <a:spLocks noChangeShapeType="1"/>
          </p:cNvSpPr>
          <p:nvPr/>
        </p:nvSpPr>
        <p:spPr bwMode="auto">
          <a:xfrm flipV="1">
            <a:off x="5181600" y="914400"/>
            <a:ext cx="0" cy="32702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8" name="Line 48"/>
          <p:cNvSpPr>
            <a:spLocks noChangeShapeType="1"/>
          </p:cNvSpPr>
          <p:nvPr/>
        </p:nvSpPr>
        <p:spPr bwMode="auto">
          <a:xfrm>
            <a:off x="5181600" y="4184650"/>
            <a:ext cx="3810000" cy="31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9" name="Line 49"/>
          <p:cNvSpPr>
            <a:spLocks noChangeShapeType="1"/>
          </p:cNvSpPr>
          <p:nvPr/>
        </p:nvSpPr>
        <p:spPr bwMode="auto">
          <a:xfrm flipV="1">
            <a:off x="5181600" y="2506663"/>
            <a:ext cx="2819400" cy="16779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50" name="Oval 50"/>
          <p:cNvSpPr>
            <a:spLocks noChangeAspect="1" noChangeArrowheads="1"/>
          </p:cNvSpPr>
          <p:nvPr/>
        </p:nvSpPr>
        <p:spPr bwMode="auto">
          <a:xfrm>
            <a:off x="6132513" y="2740025"/>
            <a:ext cx="173037" cy="1587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1" name="Oval 58"/>
          <p:cNvSpPr>
            <a:spLocks noChangeAspect="1" noChangeArrowheads="1"/>
          </p:cNvSpPr>
          <p:nvPr/>
        </p:nvSpPr>
        <p:spPr bwMode="auto">
          <a:xfrm>
            <a:off x="7086600" y="1981200"/>
            <a:ext cx="173038" cy="158750"/>
          </a:xfrm>
          <a:prstGeom prst="ellipse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77852" name="Oval 63"/>
          <p:cNvSpPr>
            <a:spLocks noChangeAspect="1" noChangeArrowheads="1"/>
          </p:cNvSpPr>
          <p:nvPr/>
        </p:nvSpPr>
        <p:spPr bwMode="auto">
          <a:xfrm>
            <a:off x="7827963" y="3581400"/>
            <a:ext cx="173037" cy="158750"/>
          </a:xfrm>
          <a:prstGeom prst="ellipse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964672" name="Rectangle 6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563562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2. Discovering the visual vocabulary</a:t>
            </a:r>
          </a:p>
        </p:txBody>
      </p:sp>
      <p:sp>
        <p:nvSpPr>
          <p:cNvPr id="77854" name="Line 65"/>
          <p:cNvSpPr>
            <a:spLocks noChangeShapeType="1"/>
          </p:cNvSpPr>
          <p:nvPr/>
        </p:nvSpPr>
        <p:spPr bwMode="auto">
          <a:xfrm>
            <a:off x="4800600" y="5638800"/>
            <a:ext cx="2057400" cy="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5" name="Line 66"/>
          <p:cNvSpPr>
            <a:spLocks noChangeShapeType="1"/>
          </p:cNvSpPr>
          <p:nvPr/>
        </p:nvSpPr>
        <p:spPr bwMode="auto">
          <a:xfrm flipV="1">
            <a:off x="7162800" y="4419600"/>
            <a:ext cx="0" cy="12192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6" name="Text Box 67"/>
          <p:cNvSpPr txBox="1">
            <a:spLocks noChangeArrowheads="1"/>
          </p:cNvSpPr>
          <p:nvPr/>
        </p:nvSpPr>
        <p:spPr bwMode="auto">
          <a:xfrm>
            <a:off x="6403975" y="5337175"/>
            <a:ext cx="1597025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Clustering</a:t>
            </a:r>
          </a:p>
        </p:txBody>
      </p:sp>
      <p:grpSp>
        <p:nvGrpSpPr>
          <p:cNvPr id="77857" name="Group 68"/>
          <p:cNvGrpSpPr>
            <a:grpSpLocks/>
          </p:cNvGrpSpPr>
          <p:nvPr/>
        </p:nvGrpSpPr>
        <p:grpSpPr bwMode="auto">
          <a:xfrm>
            <a:off x="1654175" y="1362075"/>
            <a:ext cx="2578100" cy="1009650"/>
            <a:chOff x="1042" y="858"/>
            <a:chExt cx="1624" cy="636"/>
          </a:xfrm>
        </p:grpSpPr>
        <p:grpSp>
          <p:nvGrpSpPr>
            <p:cNvPr id="77861" name="Group 69"/>
            <p:cNvGrpSpPr>
              <a:grpSpLocks/>
            </p:cNvGrpSpPr>
            <p:nvPr/>
          </p:nvGrpSpPr>
          <p:grpSpPr bwMode="auto">
            <a:xfrm>
              <a:off x="1042" y="858"/>
              <a:ext cx="350" cy="630"/>
              <a:chOff x="2532" y="1542"/>
              <a:chExt cx="184" cy="332"/>
            </a:xfrm>
          </p:grpSpPr>
          <p:sp>
            <p:nvSpPr>
              <p:cNvPr id="77877" name="AutoShape 70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8" name="Line 71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9" name="Line 72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0" name="Line 73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1" name="Line 74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82" name="Line 75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2" name="Group 76"/>
            <p:cNvGrpSpPr>
              <a:grpSpLocks/>
            </p:cNvGrpSpPr>
            <p:nvPr/>
          </p:nvGrpSpPr>
          <p:grpSpPr bwMode="auto">
            <a:xfrm>
              <a:off x="1474" y="864"/>
              <a:ext cx="350" cy="630"/>
              <a:chOff x="2532" y="1542"/>
              <a:chExt cx="184" cy="332"/>
            </a:xfrm>
          </p:grpSpPr>
          <p:sp>
            <p:nvSpPr>
              <p:cNvPr id="77871" name="AutoShape 77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72" name="Line 78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3" name="Line 79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4" name="Line 80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5" name="Line 81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6" name="Line 82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77863" name="Group 83"/>
            <p:cNvGrpSpPr>
              <a:grpSpLocks/>
            </p:cNvGrpSpPr>
            <p:nvPr/>
          </p:nvGrpSpPr>
          <p:grpSpPr bwMode="auto">
            <a:xfrm>
              <a:off x="1906" y="864"/>
              <a:ext cx="350" cy="630"/>
              <a:chOff x="2532" y="1542"/>
              <a:chExt cx="184" cy="332"/>
            </a:xfrm>
          </p:grpSpPr>
          <p:sp>
            <p:nvSpPr>
              <p:cNvPr id="77865" name="AutoShape 84"/>
              <p:cNvSpPr>
                <a:spLocks noChangeArrowheads="1"/>
              </p:cNvSpPr>
              <p:nvPr/>
            </p:nvSpPr>
            <p:spPr bwMode="auto">
              <a:xfrm>
                <a:off x="2532" y="1542"/>
                <a:ext cx="184" cy="332"/>
              </a:xfrm>
              <a:prstGeom prst="bracketPair">
                <a:avLst>
                  <a:gd name="adj" fmla="val 16667"/>
                </a:avLst>
              </a:pr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 charset="0"/>
                </a:endParaRPr>
              </a:p>
            </p:txBody>
          </p:sp>
          <p:sp>
            <p:nvSpPr>
              <p:cNvPr id="77866" name="Line 85"/>
              <p:cNvSpPr>
                <a:spLocks noChangeAspect="1" noChangeShapeType="1"/>
              </p:cNvSpPr>
              <p:nvPr/>
            </p:nvSpPr>
            <p:spPr bwMode="auto">
              <a:xfrm>
                <a:off x="2567" y="1607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7" name="Line 86"/>
              <p:cNvSpPr>
                <a:spLocks noChangeAspect="1" noChangeShapeType="1"/>
              </p:cNvSpPr>
              <p:nvPr/>
            </p:nvSpPr>
            <p:spPr bwMode="auto">
              <a:xfrm>
                <a:off x="2567" y="1655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8" name="Line 87"/>
              <p:cNvSpPr>
                <a:spLocks noChangeAspect="1" noChangeShapeType="1"/>
              </p:cNvSpPr>
              <p:nvPr/>
            </p:nvSpPr>
            <p:spPr bwMode="auto">
              <a:xfrm>
                <a:off x="2568" y="17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69" name="Line 88"/>
              <p:cNvSpPr>
                <a:spLocks noChangeAspect="1" noChangeShapeType="1"/>
              </p:cNvSpPr>
              <p:nvPr/>
            </p:nvSpPr>
            <p:spPr bwMode="auto">
              <a:xfrm>
                <a:off x="2568" y="1751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870" name="Line 89"/>
              <p:cNvSpPr>
                <a:spLocks noChangeAspect="1" noChangeShapeType="1"/>
              </p:cNvSpPr>
              <p:nvPr/>
            </p:nvSpPr>
            <p:spPr bwMode="auto">
              <a:xfrm>
                <a:off x="2567" y="1803"/>
                <a:ext cx="119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7864" name="Text Box 90"/>
            <p:cNvSpPr txBox="1">
              <a:spLocks noChangeArrowheads="1"/>
            </p:cNvSpPr>
            <p:nvPr/>
          </p:nvSpPr>
          <p:spPr bwMode="auto">
            <a:xfrm>
              <a:off x="2294" y="922"/>
              <a:ext cx="3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000099"/>
                  </a:solidFill>
                </a:rPr>
                <a:t>…</a:t>
              </a:r>
            </a:p>
          </p:txBody>
        </p:sp>
      </p:grpSp>
      <p:sp>
        <p:nvSpPr>
          <p:cNvPr id="77858" name="Line 91"/>
          <p:cNvSpPr>
            <a:spLocks noChangeShapeType="1"/>
          </p:cNvSpPr>
          <p:nvPr/>
        </p:nvSpPr>
        <p:spPr bwMode="auto">
          <a:xfrm>
            <a:off x="2286000" y="2514600"/>
            <a:ext cx="0" cy="990600"/>
          </a:xfrm>
          <a:prstGeom prst="line">
            <a:avLst/>
          </a:prstGeom>
          <a:noFill/>
          <a:ln w="1524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59" name="Text Box 92"/>
          <p:cNvSpPr txBox="1">
            <a:spLocks noChangeArrowheads="1"/>
          </p:cNvSpPr>
          <p:nvPr/>
        </p:nvSpPr>
        <p:spPr bwMode="auto">
          <a:xfrm>
            <a:off x="6796088" y="6500813"/>
            <a:ext cx="227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Slide credit: Josef Sivic</a:t>
            </a:r>
          </a:p>
        </p:txBody>
      </p:sp>
      <p:sp>
        <p:nvSpPr>
          <p:cNvPr id="77860" name="Text Box 93"/>
          <p:cNvSpPr txBox="1">
            <a:spLocks noChangeArrowheads="1"/>
          </p:cNvSpPr>
          <p:nvPr/>
        </p:nvSpPr>
        <p:spPr bwMode="auto">
          <a:xfrm>
            <a:off x="5867400" y="1143000"/>
            <a:ext cx="2614613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234065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3577"/>
            <a:ext cx="8229600" cy="1143000"/>
          </a:xfrm>
        </p:spPr>
        <p:txBody>
          <a:bodyPr/>
          <a:lstStyle/>
          <a:p>
            <a:r>
              <a:rPr lang="en-US" dirty="0" smtClean="0"/>
              <a:t>Clustering and vector quantization</a:t>
            </a:r>
          </a:p>
        </p:txBody>
      </p:sp>
      <p:sp>
        <p:nvSpPr>
          <p:cNvPr id="960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Clustering is a common method for learning a visual vocabulary or codebook</a:t>
            </a:r>
          </a:p>
          <a:p>
            <a:pPr lvl="1"/>
            <a:r>
              <a:rPr lang="en-US" dirty="0" smtClean="0"/>
              <a:t>Unsupervised learning process</a:t>
            </a:r>
          </a:p>
          <a:p>
            <a:pPr lvl="1"/>
            <a:r>
              <a:rPr lang="en-US" dirty="0" smtClean="0"/>
              <a:t>Each cluster center produced by k-means becomes a </a:t>
            </a:r>
            <a:r>
              <a:rPr lang="en-US" dirty="0" err="1" smtClean="0">
                <a:solidFill>
                  <a:srgbClr val="FF0000"/>
                </a:solidFill>
              </a:rPr>
              <a:t>codevector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Codebook can be learned on separate training set</a:t>
            </a:r>
          </a:p>
          <a:p>
            <a:pPr lvl="1"/>
            <a:r>
              <a:rPr lang="en-US" dirty="0" smtClean="0"/>
              <a:t>Provided the training set is sufficiently representative, the codebook will be “universal”</a:t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codebook is used for </a:t>
            </a:r>
            <a:r>
              <a:rPr lang="en-US" dirty="0" smtClean="0">
                <a:solidFill>
                  <a:srgbClr val="FF0000"/>
                </a:solidFill>
              </a:rPr>
              <a:t>quantizing features</a:t>
            </a:r>
          </a:p>
          <a:p>
            <a:pPr lvl="1"/>
            <a:r>
              <a:rPr lang="en-US" dirty="0" smtClean="0"/>
              <a:t>A </a:t>
            </a:r>
            <a:r>
              <a:rPr lang="en-US" i="1" dirty="0" smtClean="0"/>
              <a:t>vector </a:t>
            </a:r>
            <a:r>
              <a:rPr lang="en-US" i="1" dirty="0" err="1" smtClean="0"/>
              <a:t>quantizer</a:t>
            </a:r>
            <a:r>
              <a:rPr lang="en-US" dirty="0" smtClean="0"/>
              <a:t> takes a feature vector and maps it to the index of the nearest </a:t>
            </a:r>
            <a:r>
              <a:rPr lang="en-US" dirty="0" err="1" smtClean="0"/>
              <a:t>codevector</a:t>
            </a:r>
            <a:r>
              <a:rPr lang="en-US" dirty="0" smtClean="0"/>
              <a:t> in a codebook</a:t>
            </a:r>
          </a:p>
          <a:p>
            <a:pPr lvl="1"/>
            <a:r>
              <a:rPr lang="en-US" dirty="0" smtClean="0"/>
              <a:t>Codebook = visual vocabulary</a:t>
            </a:r>
          </a:p>
          <a:p>
            <a:pPr lvl="1"/>
            <a:r>
              <a:rPr lang="en-US" dirty="0" err="1" smtClean="0"/>
              <a:t>Codevector</a:t>
            </a:r>
            <a:r>
              <a:rPr lang="en-US" dirty="0" smtClean="0"/>
              <a:t> = visual word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93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Example visual vocabulary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119813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7246938" y="6534150"/>
            <a:ext cx="1820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/>
              <a:t>Fei-Fei et al. 2005</a:t>
            </a:r>
          </a:p>
        </p:txBody>
      </p:sp>
    </p:spTree>
    <p:extLst>
      <p:ext uri="{BB962C8B-B14F-4D97-AF65-F5344CB8AC3E}">
        <p14:creationId xmlns:p14="http://schemas.microsoft.com/office/powerpoint/2010/main" val="9388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codebook</a:t>
            </a:r>
            <a:endParaRPr lang="en-US" dirty="0"/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990600"/>
            <a:ext cx="33797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495800" y="1893888"/>
            <a:ext cx="533400" cy="0"/>
          </a:xfrm>
          <a:prstGeom prst="line">
            <a:avLst/>
          </a:prstGeom>
          <a:noFill/>
          <a:ln w="9525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pPr eaLnBrk="0" hangingPunct="0"/>
            <a:endParaRPr lang="en-US" sz="24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1550" y="1216025"/>
            <a:ext cx="3379788" cy="1338263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1905000" y="3124200"/>
            <a:ext cx="5688012" cy="3240088"/>
            <a:chOff x="1247" y="754"/>
            <a:chExt cx="3583" cy="2041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754"/>
              <a:ext cx="304" cy="2041"/>
            </a:xfrm>
            <a:prstGeom prst="rect">
              <a:avLst/>
            </a:prstGeom>
            <a:noFill/>
            <a:ln w="254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87" y="2519"/>
              <a:ext cx="214" cy="23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808080"/>
                  </a:solidFill>
                  <a:latin typeface="ETH Light" pitchFamily="2" charset="0"/>
                  <a:ea typeface="+mn-ea"/>
                  <a:cs typeface="Arial" charset="0"/>
                </a:rPr>
                <a:t>…</a:t>
              </a:r>
              <a:endParaRPr lang="de-CH" b="1">
                <a:solidFill>
                  <a:srgbClr val="808080"/>
                </a:solidFill>
                <a:latin typeface="ETH Light" pitchFamily="2" charset="0"/>
                <a:ea typeface="+mn-ea"/>
                <a:cs typeface="Arial" charset="0"/>
              </a:endParaRPr>
            </a:p>
          </p:txBody>
        </p:sp>
      </p:grp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3190268" y="6096000"/>
            <a:ext cx="2753332" cy="40507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FFFFFF"/>
              </a:buClr>
              <a:buSzPct val="50000"/>
              <a:buFont typeface="Wingdings" pitchFamily="2" charset="2"/>
              <a:buNone/>
            </a:pPr>
            <a:r>
              <a:rPr kumimoji="1" lang="en-US" sz="1600" b="1">
                <a:solidFill>
                  <a:srgbClr val="808080"/>
                </a:solidFill>
                <a:ea typeface="+mn-ea"/>
                <a:cs typeface="Arial" charset="0"/>
              </a:rPr>
              <a:t>Appearance codebook</a:t>
            </a:r>
            <a:endParaRPr lang="en-US" sz="160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8600" y="4007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200" dirty="0" smtClean="0">
                <a:latin typeface="Kalinga" pitchFamily="34" charset="0"/>
                <a:cs typeface="Kalinga" pitchFamily="34" charset="0"/>
              </a:rPr>
              <a:t>How do we describe an image patch?</a:t>
            </a:r>
            <a:endParaRPr lang="en-US" sz="3600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459468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Patches with similar content should have similar descriptors.</a:t>
            </a:r>
            <a:endParaRPr lang="en-US" sz="2000" dirty="0"/>
          </a:p>
        </p:txBody>
      </p:sp>
      <p:pic>
        <p:nvPicPr>
          <p:cNvPr id="2050" name="Picture 2" descr="C:\larryz\papers\BiCE\CameraReady\figures\CategoryExamp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30"/>
          <a:stretch/>
        </p:blipFill>
        <p:spPr bwMode="auto">
          <a:xfrm>
            <a:off x="696686" y="2667000"/>
            <a:ext cx="364671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arryz\papers\BiCE\CameraReady\figures\LibertyEx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65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arryz\papers\BiCE\CameraReady\figures\NDExam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495800"/>
            <a:ext cx="3648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codebook</a:t>
            </a:r>
            <a:endParaRPr lang="en-US" dirty="0"/>
          </a:p>
        </p:txBody>
      </p: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4001886" y="2054224"/>
            <a:ext cx="5017700" cy="3551164"/>
            <a:chOff x="3538" y="622"/>
            <a:chExt cx="2200" cy="1557"/>
          </a:xfrm>
        </p:grpSpPr>
        <p:sp>
          <p:nvSpPr>
            <p:cNvPr id="7" name="Text Box 146"/>
            <p:cNvSpPr txBox="1">
              <a:spLocks noChangeArrowheads="1"/>
            </p:cNvSpPr>
            <p:nvPr/>
          </p:nvSpPr>
          <p:spPr bwMode="auto">
            <a:xfrm>
              <a:off x="3856" y="1967"/>
              <a:ext cx="144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Clr>
                  <a:srgbClr val="FFFFFF"/>
                </a:buClr>
                <a:buSzPct val="50000"/>
                <a:buFont typeface="Wingdings" pitchFamily="2" charset="2"/>
                <a:buNone/>
              </a:pPr>
              <a:r>
                <a:rPr kumimoji="1" lang="en-US" sz="1600" b="1">
                  <a:solidFill>
                    <a:srgbClr val="808080"/>
                  </a:solidFill>
                  <a:ea typeface="+mn-ea"/>
                  <a:cs typeface="Arial" charset="0"/>
                </a:rPr>
                <a:t>Appearance codebook</a:t>
              </a:r>
              <a:endParaRPr lang="en-US" sz="16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grpSp>
          <p:nvGrpSpPr>
            <p:cNvPr id="8" name="Group 147"/>
            <p:cNvGrpSpPr>
              <a:grpSpLocks/>
            </p:cNvGrpSpPr>
            <p:nvPr/>
          </p:nvGrpSpPr>
          <p:grpSpPr bwMode="auto">
            <a:xfrm>
              <a:off x="3538" y="622"/>
              <a:ext cx="2200" cy="1475"/>
              <a:chOff x="3288" y="640"/>
              <a:chExt cx="2200" cy="1475"/>
            </a:xfrm>
          </p:grpSpPr>
          <p:grpSp>
            <p:nvGrpSpPr>
              <p:cNvPr id="9" name="Group 148"/>
              <p:cNvGrpSpPr>
                <a:grpSpLocks/>
              </p:cNvGrpSpPr>
              <p:nvPr/>
            </p:nvGrpSpPr>
            <p:grpSpPr bwMode="auto">
              <a:xfrm>
                <a:off x="3347" y="1088"/>
                <a:ext cx="194" cy="102"/>
                <a:chOff x="3347" y="1088"/>
                <a:chExt cx="194" cy="102"/>
              </a:xfrm>
            </p:grpSpPr>
            <p:pic>
              <p:nvPicPr>
                <p:cNvPr id="152" name="Picture 149" descr="images78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47" y="1088"/>
                  <a:ext cx="102" cy="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3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3449" y="1143"/>
                  <a:ext cx="92" cy="0"/>
                </a:xfrm>
                <a:prstGeom prst="line">
                  <a:avLst/>
                </a:prstGeom>
                <a:noFill/>
                <a:ln w="12700" cap="sq">
                  <a:solidFill>
                    <a:schemeClr val="bg2"/>
                  </a:solidFill>
                  <a:round/>
                  <a:headEnd type="none" w="sm" len="sm"/>
                  <a:tailEnd type="arrow" w="med" len="med"/>
                </a:ln>
              </p:spPr>
              <p:txBody>
                <a:bodyPr lIns="90000" tIns="46800" rIns="90000" bIns="46800">
                  <a:spAutoFit/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0" name="Group 151"/>
              <p:cNvGrpSpPr>
                <a:grpSpLocks/>
              </p:cNvGrpSpPr>
              <p:nvPr/>
            </p:nvGrpSpPr>
            <p:grpSpPr bwMode="auto">
              <a:xfrm>
                <a:off x="3288" y="640"/>
                <a:ext cx="2200" cy="1475"/>
                <a:chOff x="3288" y="640"/>
                <a:chExt cx="2200" cy="1475"/>
              </a:xfrm>
            </p:grpSpPr>
            <p:sp>
              <p:nvSpPr>
                <p:cNvPr id="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295" y="684"/>
                  <a:ext cx="207" cy="1388"/>
                </a:xfrm>
                <a:prstGeom prst="rect">
                  <a:avLst/>
                </a:prstGeom>
                <a:noFill/>
                <a:ln w="25400" cap="sq">
                  <a:solidFill>
                    <a:schemeClr val="bg2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eaLnBrk="0" hangingPunct="0"/>
                  <a:endParaRPr lang="de-CH" sz="2400">
                    <a:solidFill>
                      <a:srgbClr val="000000"/>
                    </a:solidFill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3288" y="1884"/>
                  <a:ext cx="214" cy="23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algn="ctr" eaLnBrk="0" hangingPunct="0"/>
                  <a:r>
                    <a:rPr lang="en-US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rPr>
                    <a:t>…</a:t>
                  </a:r>
                  <a:endParaRPr lang="de-CH" b="1">
                    <a:solidFill>
                      <a:srgbClr val="808080"/>
                    </a:solidFill>
                    <a:latin typeface="ETH Light" pitchFamily="2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13" name="Group 154"/>
                <p:cNvGrpSpPr>
                  <a:grpSpLocks/>
                </p:cNvGrpSpPr>
                <p:nvPr/>
              </p:nvGrpSpPr>
              <p:grpSpPr bwMode="auto">
                <a:xfrm>
                  <a:off x="3346" y="1211"/>
                  <a:ext cx="1381" cy="102"/>
                  <a:chOff x="1324" y="1484"/>
                  <a:chExt cx="2025" cy="150"/>
                </a:xfrm>
              </p:grpSpPr>
              <p:pic>
                <p:nvPicPr>
                  <p:cNvPr id="139" name="Picture 155" descr="images068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48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40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1633" y="1484"/>
                    <a:ext cx="1716" cy="150"/>
                    <a:chOff x="-106" y="-823"/>
                    <a:chExt cx="1716" cy="150"/>
                  </a:xfrm>
                </p:grpSpPr>
                <p:pic>
                  <p:nvPicPr>
                    <p:cNvPr id="142" name="Picture 157" descr="images_FVinCC068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" name="Picture 158" descr="images_FVinCC068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06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4" name="Picture 159" descr="images_FVinCC068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5" name="Picture 160" descr="images_FVinCC068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6" name="Picture 161" descr="images_FVinCC068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9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7" name="Picture 162" descr="images_FVinCC068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8" name="Picture 163" descr="images_FVinCC068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9" name="Picture 164" descr="images_FVinCC068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0" name="Picture 165" descr="images_FVinCC068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1" name="Picture 166" descr="images_FVinCC068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823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41" name="Line 1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56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4" name="Group 168"/>
                <p:cNvGrpSpPr>
                  <a:grpSpLocks/>
                </p:cNvGrpSpPr>
                <p:nvPr/>
              </p:nvGrpSpPr>
              <p:grpSpPr bwMode="auto">
                <a:xfrm>
                  <a:off x="3348" y="1335"/>
                  <a:ext cx="1021" cy="102"/>
                  <a:chOff x="1324" y="1666"/>
                  <a:chExt cx="1503" cy="150"/>
                </a:xfrm>
              </p:grpSpPr>
              <p:pic>
                <p:nvPicPr>
                  <p:cNvPr id="129" name="Picture 169" descr="images587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666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3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1633" y="1666"/>
                    <a:ext cx="1194" cy="150"/>
                    <a:chOff x="4680" y="-186"/>
                    <a:chExt cx="1194" cy="150"/>
                  </a:xfrm>
                </p:grpSpPr>
                <p:pic>
                  <p:nvPicPr>
                    <p:cNvPr id="132" name="Picture 171" descr="images_FVinCC587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80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3" name="Picture 172" descr="images_FVinCC587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4" name="Picture 173" descr="images_FVinCC587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027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5" name="Picture 174" descr="images_FVinCC587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0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6" name="Picture 175" descr="images_FVinCC587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378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7" name="Picture 176" descr="images_FVinCC587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553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38" name="Picture 177" descr="images_FVinCC587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724" y="-1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31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743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5" name="Group 179"/>
                <p:cNvGrpSpPr>
                  <a:grpSpLocks/>
                </p:cNvGrpSpPr>
                <p:nvPr/>
              </p:nvGrpSpPr>
              <p:grpSpPr bwMode="auto">
                <a:xfrm>
                  <a:off x="3346" y="1454"/>
                  <a:ext cx="788" cy="102"/>
                  <a:chOff x="1324" y="1841"/>
                  <a:chExt cx="1157" cy="150"/>
                </a:xfrm>
              </p:grpSpPr>
              <p:pic>
                <p:nvPicPr>
                  <p:cNvPr id="121" name="Picture 180" descr="images511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184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122" name="Group 181"/>
                  <p:cNvGrpSpPr>
                    <a:grpSpLocks/>
                  </p:cNvGrpSpPr>
                  <p:nvPr/>
                </p:nvGrpSpPr>
                <p:grpSpPr bwMode="auto">
                  <a:xfrm>
                    <a:off x="1633" y="1841"/>
                    <a:ext cx="848" cy="150"/>
                    <a:chOff x="2281" y="-786"/>
                    <a:chExt cx="848" cy="150"/>
                  </a:xfrm>
                </p:grpSpPr>
                <p:pic>
                  <p:nvPicPr>
                    <p:cNvPr id="124" name="Picture 182" descr="images_FVinCC511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1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5" name="Picture 183" descr="images_FVinCC511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54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6" name="Picture 184" descr="images_FVinCC511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627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7" name="Picture 185" descr="images_FVinCC511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803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8" name="Picture 186" descr="images_FVinCC511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979" y="-786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123" name="Line 1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191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6" name="Group 188"/>
                <p:cNvGrpSpPr>
                  <a:grpSpLocks/>
                </p:cNvGrpSpPr>
                <p:nvPr/>
              </p:nvGrpSpPr>
              <p:grpSpPr bwMode="auto">
                <a:xfrm>
                  <a:off x="3346" y="1570"/>
                  <a:ext cx="906" cy="102"/>
                  <a:chOff x="1324" y="2011"/>
                  <a:chExt cx="1333" cy="150"/>
                </a:xfrm>
              </p:grpSpPr>
              <p:grpSp>
                <p:nvGrpSpPr>
                  <p:cNvPr id="112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1633" y="2011"/>
                    <a:ext cx="1024" cy="150"/>
                    <a:chOff x="586" y="-318"/>
                    <a:chExt cx="1024" cy="150"/>
                  </a:xfrm>
                </p:grpSpPr>
                <p:pic>
                  <p:nvPicPr>
                    <p:cNvPr id="115" name="Picture 190" descr="images_FVinCC192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86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6" name="Picture 191" descr="images_FVinCC192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762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7" name="Picture 192" descr="images_FVinCC192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4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8" name="Picture 193" descr="images_FVinCC192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108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9" name="Picture 194" descr="images_FVinCC192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3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20" name="Picture 195" descr="images_FVinCC192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" y="-31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3" name="Picture 196" descr="images192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011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092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7" name="Group 198"/>
                <p:cNvGrpSpPr>
                  <a:grpSpLocks/>
                </p:cNvGrpSpPr>
                <p:nvPr/>
              </p:nvGrpSpPr>
              <p:grpSpPr bwMode="auto">
                <a:xfrm>
                  <a:off x="3350" y="1693"/>
                  <a:ext cx="430" cy="102"/>
                  <a:chOff x="1324" y="2193"/>
                  <a:chExt cx="630" cy="150"/>
                </a:xfrm>
              </p:grpSpPr>
              <p:grpSp>
                <p:nvGrpSpPr>
                  <p:cNvPr id="107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1633" y="2193"/>
                    <a:ext cx="321" cy="150"/>
                    <a:chOff x="4351" y="-324"/>
                    <a:chExt cx="321" cy="150"/>
                  </a:xfrm>
                </p:grpSpPr>
                <p:pic>
                  <p:nvPicPr>
                    <p:cNvPr id="110" name="Picture 200" descr="images_FVinCC204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51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01" descr="images_FVinCC204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22" y="-324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8" name="Picture 202" descr="images204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193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9" name="Line 2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269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8" name="Group 204"/>
                <p:cNvGrpSpPr>
                  <a:grpSpLocks/>
                </p:cNvGrpSpPr>
                <p:nvPr/>
              </p:nvGrpSpPr>
              <p:grpSpPr bwMode="auto">
                <a:xfrm>
                  <a:off x="3349" y="1810"/>
                  <a:ext cx="665" cy="102"/>
                  <a:chOff x="1324" y="2364"/>
                  <a:chExt cx="978" cy="150"/>
                </a:xfrm>
              </p:grpSpPr>
              <p:grpSp>
                <p:nvGrpSpPr>
                  <p:cNvPr id="10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1633" y="2364"/>
                    <a:ext cx="669" cy="150"/>
                    <a:chOff x="487" y="108"/>
                    <a:chExt cx="669" cy="150"/>
                  </a:xfrm>
                </p:grpSpPr>
                <p:pic>
                  <p:nvPicPr>
                    <p:cNvPr id="103" name="Picture 206" descr="images_FVinCC69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7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4" name="Picture 207" descr="images_FVinCC69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662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5" name="Picture 208" descr="images_FVinCC69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83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06" name="Picture 209" descr="images_FVinCC69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006" y="108"/>
                      <a:ext cx="150" cy="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01" name="Picture 210" descr="images690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1324" y="2364"/>
                    <a:ext cx="150" cy="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02" name="Line 2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2445"/>
                    <a:ext cx="136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19" name="Group 212"/>
                <p:cNvGrpSpPr>
                  <a:grpSpLocks/>
                </p:cNvGrpSpPr>
                <p:nvPr/>
              </p:nvGrpSpPr>
              <p:grpSpPr bwMode="auto">
                <a:xfrm>
                  <a:off x="3347" y="867"/>
                  <a:ext cx="2141" cy="231"/>
                  <a:chOff x="3347" y="867"/>
                  <a:chExt cx="2141" cy="231"/>
                </a:xfrm>
              </p:grpSpPr>
              <p:pic>
                <p:nvPicPr>
                  <p:cNvPr id="80" name="Picture 213" descr="images770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971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1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1024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82" name="Group 215"/>
                  <p:cNvGrpSpPr>
                    <a:grpSpLocks/>
                  </p:cNvGrpSpPr>
                  <p:nvPr/>
                </p:nvGrpSpPr>
                <p:grpSpPr bwMode="auto">
                  <a:xfrm>
                    <a:off x="3557" y="867"/>
                    <a:ext cx="1931" cy="231"/>
                    <a:chOff x="3557" y="867"/>
                    <a:chExt cx="1931" cy="231"/>
                  </a:xfrm>
                </p:grpSpPr>
                <p:grpSp>
                  <p:nvGrpSpPr>
                    <p:cNvPr id="83" name="Group 2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971"/>
                      <a:ext cx="1762" cy="102"/>
                      <a:chOff x="3557" y="971"/>
                      <a:chExt cx="1762" cy="102"/>
                    </a:xfrm>
                  </p:grpSpPr>
                  <p:pic>
                    <p:nvPicPr>
                      <p:cNvPr id="85" name="Picture 217" descr="images_FVinCC770_0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6" name="Picture 218" descr="images_FVinCC770_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7" name="Picture 219" descr="images_FVinCC770_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0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8" name="Picture 220" descr="images_FVinCC770_0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89" name="Picture 221" descr="images_FVinCC770_0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0" name="Picture 222" descr="images_FVinCC770_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1" name="Picture 223" descr="images_FVinCC770_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2" name="Picture 224" descr="images_FVinCC770_0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3" name="Picture 225" descr="images_FVinCC770_0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9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4" name="Picture 226" descr="images_FVinCC770_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" y="971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5" name="Picture 227" descr="images_FVinCC770_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6" name="Picture 228" descr="images_FVinCC770_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7" name="Picture 229" descr="images_FVinCC770_0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8" name="Picture 230" descr="images_FVinCC770_0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99" name="Picture 231" descr="images_FVinCC770_0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7" y="971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84" name="Text Box 23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867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0" name="Group 233"/>
                <p:cNvGrpSpPr>
                  <a:grpSpLocks/>
                </p:cNvGrpSpPr>
                <p:nvPr/>
              </p:nvGrpSpPr>
              <p:grpSpPr bwMode="auto">
                <a:xfrm>
                  <a:off x="3347" y="748"/>
                  <a:ext cx="2141" cy="231"/>
                  <a:chOff x="3347" y="748"/>
                  <a:chExt cx="2141" cy="231"/>
                </a:xfrm>
              </p:grpSpPr>
              <p:pic>
                <p:nvPicPr>
                  <p:cNvPr id="60" name="Picture 234" descr="images524"/>
                  <p:cNvPicPr>
                    <a:picLocks noChangeAspect="1" noChangeArrowheads="1"/>
                  </p:cNvPicPr>
                  <p:nvPr/>
                </p:nvPicPr>
                <p:blipFill>
                  <a:blip r:embed="rId60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84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1" name="Line 2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90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6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557" y="748"/>
                    <a:ext cx="1931" cy="231"/>
                    <a:chOff x="3557" y="748"/>
                    <a:chExt cx="1931" cy="231"/>
                  </a:xfrm>
                </p:grpSpPr>
                <p:grpSp>
                  <p:nvGrpSpPr>
                    <p:cNvPr id="63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848"/>
                      <a:ext cx="1759" cy="102"/>
                      <a:chOff x="3557" y="848"/>
                      <a:chExt cx="1759" cy="102"/>
                    </a:xfrm>
                  </p:grpSpPr>
                  <p:pic>
                    <p:nvPicPr>
                      <p:cNvPr id="65" name="Picture 238" descr="images_FVinCC524_0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6" name="Picture 239" descr="images_FVinCC524_0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7" name="Picture 240" descr="images_FVinCC524_0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8" name="Picture 241" descr="images_FVinCC524_0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9" name="Picture 242" descr="images_FVinCC524_0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0" name="Picture 243" descr="images_FVinCC524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1" name="Picture 244" descr="images_FVinCC524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8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" name="Picture 245" descr="images_FVinCC524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3" name="Picture 246" descr="images_FVinCC524_0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4" name="Picture 247" descr="images_FVinCC524_0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5" name="Picture 248" descr="images_FVinCC524_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6" name="Picture 249" descr="images_FVinCC524_0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7" name="Picture 250" descr="images_FVinCC524_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8" name="Picture 251" descr="images_FVinCC524_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9" name="Picture 252" descr="images_FVinCC524_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" y="84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64" name="Text Box 25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748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254"/>
                <p:cNvGrpSpPr>
                  <a:grpSpLocks/>
                </p:cNvGrpSpPr>
                <p:nvPr/>
              </p:nvGrpSpPr>
              <p:grpSpPr bwMode="auto">
                <a:xfrm>
                  <a:off x="3347" y="640"/>
                  <a:ext cx="2141" cy="231"/>
                  <a:chOff x="3347" y="640"/>
                  <a:chExt cx="2141" cy="231"/>
                </a:xfrm>
              </p:grpSpPr>
              <p:pic>
                <p:nvPicPr>
                  <p:cNvPr id="40" name="Picture 255" descr="images800"/>
                  <p:cNvPicPr>
                    <a:picLocks noChangeAspect="1" noChangeArrowheads="1"/>
                  </p:cNvPicPr>
                  <p:nvPr/>
                </p:nvPicPr>
                <p:blipFill>
                  <a:blip r:embed="rId76" cstate="print"/>
                  <a:srcRect/>
                  <a:stretch>
                    <a:fillRect/>
                  </a:stretch>
                </p:blipFill>
                <p:spPr bwMode="auto">
                  <a:xfrm>
                    <a:off x="3347" y="738"/>
                    <a:ext cx="102" cy="10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41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49" y="791"/>
                    <a:ext cx="9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chemeClr val="bg2"/>
                    </a:solidFill>
                    <a:round/>
                    <a:headEnd type="none" w="sm" len="sm"/>
                    <a:tailEnd type="arrow" w="med" len="med"/>
                  </a:ln>
                </p:spPr>
                <p:txBody>
                  <a:bodyPr lIns="90000" tIns="46800" rIns="90000" bIns="46800">
                    <a:spAutoFit/>
                  </a:bodyPr>
                  <a:lstStyle/>
                  <a:p>
                    <a:pPr eaLnBrk="0" hangingPunct="0"/>
                    <a:endParaRPr lang="en-US" sz="2400">
                      <a:solidFill>
                        <a:srgbClr val="000000"/>
                      </a:solidFill>
                      <a:ea typeface="+mn-ea"/>
                      <a:cs typeface="Arial" charset="0"/>
                    </a:endParaRPr>
                  </a:p>
                </p:txBody>
              </p:sp>
              <p:grpSp>
                <p:nvGrpSpPr>
                  <p:cNvPr id="42" name="Group 257"/>
                  <p:cNvGrpSpPr>
                    <a:grpSpLocks/>
                  </p:cNvGrpSpPr>
                  <p:nvPr/>
                </p:nvGrpSpPr>
                <p:grpSpPr bwMode="auto">
                  <a:xfrm>
                    <a:off x="3557" y="640"/>
                    <a:ext cx="1931" cy="231"/>
                    <a:chOff x="3557" y="640"/>
                    <a:chExt cx="1931" cy="231"/>
                  </a:xfrm>
                </p:grpSpPr>
                <p:grpSp>
                  <p:nvGrpSpPr>
                    <p:cNvPr id="43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57" y="738"/>
                      <a:ext cx="1761" cy="102"/>
                      <a:chOff x="3557" y="738"/>
                      <a:chExt cx="1761" cy="102"/>
                    </a:xfrm>
                  </p:grpSpPr>
                  <p:pic>
                    <p:nvPicPr>
                      <p:cNvPr id="45" name="Picture 259" descr="images_FVinCC800_0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" name="Picture 260" descr="images_FVinCC800_0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7" name="Picture 261" descr="images_FVinCC800_0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8" name="Picture 262" descr="images_FVinCC800_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3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9" name="Picture 263" descr="images_FVinCC800_0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0" name="Picture 264" descr="images_FVinCC800_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" name="Picture 265" descr="images_FVinCC800_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2" name="Picture 266" descr="images_FVinCC800_0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5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3" name="Picture 267" descr="images_FVinCC800_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4" name="Picture 268" descr="images_FVinCC800_0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5" name="Picture 269" descr="images_FVinCC800_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6" name="Picture 270" descr="images_FVinCC800_0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7" name="Picture 271" descr="images_FVinCC800_0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8" name="Picture 272" descr="images_FVinCC800_0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" y="738"/>
                        <a:ext cx="102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9" name="Picture 273" descr="images_FVinCC800_0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5" y="738"/>
                        <a:ext cx="103" cy="10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sp>
                  <p:nvSpPr>
                    <p:cNvPr id="44" name="Text Box 27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74" y="640"/>
                      <a:ext cx="214" cy="231"/>
                    </a:xfrm>
                    <a:prstGeom prst="rect">
                      <a:avLst/>
                    </a:prstGeom>
                    <a:noFill/>
                    <a:ln w="12700" cap="sq">
                      <a:noFill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eaLnBrk="0" hangingPunct="0"/>
                      <a:r>
                        <a:rPr lang="en-US" b="1">
                          <a:solidFill>
                            <a:srgbClr val="808080"/>
                          </a:solidFill>
                          <a:latin typeface="ETH Light" pitchFamily="2" charset="0"/>
                          <a:ea typeface="+mn-ea"/>
                          <a:cs typeface="Arial" charset="0"/>
                        </a:rPr>
                        <a:t>…</a:t>
                      </a:r>
                      <a:endParaRPr lang="de-CH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</p:grpSp>
            <p:grpSp>
              <p:nvGrpSpPr>
                <p:cNvPr id="22" name="Group 275"/>
                <p:cNvGrpSpPr>
                  <a:grpSpLocks/>
                </p:cNvGrpSpPr>
                <p:nvPr/>
              </p:nvGrpSpPr>
              <p:grpSpPr bwMode="auto">
                <a:xfrm>
                  <a:off x="3557" y="980"/>
                  <a:ext cx="1931" cy="231"/>
                  <a:chOff x="3557" y="980"/>
                  <a:chExt cx="1931" cy="231"/>
                </a:xfrm>
              </p:grpSpPr>
              <p:grpSp>
                <p:nvGrpSpPr>
                  <p:cNvPr id="23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3557" y="1088"/>
                    <a:ext cx="1762" cy="102"/>
                    <a:chOff x="3557" y="1088"/>
                    <a:chExt cx="1762" cy="102"/>
                  </a:xfrm>
                </p:grpSpPr>
                <p:pic>
                  <p:nvPicPr>
                    <p:cNvPr id="25" name="Picture 277" descr="images_FVinCC780_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5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6" name="Picture 278" descr="images_FVinCC780_00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67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7" name="Picture 279" descr="images_FVinCC780_00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79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8" name="Picture 280" descr="images_FVinCC780_00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91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9" name="Picture 281" descr="images_FVinCC780_00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02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282" descr="images_FVinCC780_00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14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" name="Picture 283" descr="images_FVinCC780_00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266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84" descr="images_FVinCC780_01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385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85" descr="images_FVinCC780_0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502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4" name="Picture 286" descr="images_FVinCC780_01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62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" name="Picture 287" descr="images_FVinCC780_01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74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6" name="Picture 288" descr="images_FVinCC780_01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85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7" name="Picture 289" descr="images_FVinCC780_0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4981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8" name="Picture 290" descr="images_FVinCC780_00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100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9" name="Picture 291" descr="images_FVinCC780_00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5217" y="1088"/>
                      <a:ext cx="102" cy="10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4" name="Text Box 2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74" y="980"/>
                    <a:ext cx="214" cy="231"/>
                  </a:xfrm>
                  <a:prstGeom prst="rect">
                    <a:avLst/>
                  </a:prstGeom>
                  <a:noFill/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 algn="ctr" eaLnBrk="0" hangingPunct="0"/>
                    <a:r>
                      <a:rPr lang="en-US" b="1">
                        <a:solidFill>
                          <a:srgbClr val="808080"/>
                        </a:solidFill>
                        <a:latin typeface="ETH Light" pitchFamily="2" charset="0"/>
                        <a:ea typeface="+mn-ea"/>
                        <a:cs typeface="Arial" charset="0"/>
                      </a:rPr>
                      <a:t>…</a:t>
                    </a:r>
                    <a:endParaRPr lang="de-CH" b="1">
                      <a:solidFill>
                        <a:srgbClr val="808080"/>
                      </a:solidFill>
                      <a:latin typeface="ETH Light" pitchFamily="2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154" name="Group 476"/>
          <p:cNvGrpSpPr>
            <a:grpSpLocks/>
          </p:cNvGrpSpPr>
          <p:nvPr/>
        </p:nvGrpSpPr>
        <p:grpSpPr bwMode="auto">
          <a:xfrm>
            <a:off x="303840" y="2287588"/>
            <a:ext cx="3506160" cy="2817812"/>
            <a:chOff x="1723" y="-176"/>
            <a:chExt cx="1034" cy="831"/>
          </a:xfrm>
        </p:grpSpPr>
        <p:pic>
          <p:nvPicPr>
            <p:cNvPr id="155" name="Picture 467" descr="IFWN-sequence-035"/>
            <p:cNvPicPr>
              <a:picLocks noChangeAspect="1" noChangeArrowheads="1"/>
            </p:cNvPicPr>
            <p:nvPr/>
          </p:nvPicPr>
          <p:blipFill>
            <a:blip r:embed="rId107" cstate="print"/>
            <a:srcRect/>
            <a:stretch>
              <a:fillRect/>
            </a:stretch>
          </p:blipFill>
          <p:spPr bwMode="auto">
            <a:xfrm>
              <a:off x="1723" y="-176"/>
              <a:ext cx="1034" cy="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6" name="Oval 468"/>
            <p:cNvSpPr>
              <a:spLocks noChangeArrowheads="1"/>
            </p:cNvSpPr>
            <p:nvPr/>
          </p:nvSpPr>
          <p:spPr bwMode="auto">
            <a:xfrm>
              <a:off x="2321" y="333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7" name="Oval 469"/>
            <p:cNvSpPr>
              <a:spLocks noChangeArrowheads="1"/>
            </p:cNvSpPr>
            <p:nvPr/>
          </p:nvSpPr>
          <p:spPr bwMode="auto">
            <a:xfrm>
              <a:off x="2276" y="-30"/>
              <a:ext cx="113" cy="113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8" name="Oval 470"/>
            <p:cNvSpPr>
              <a:spLocks noChangeArrowheads="1"/>
            </p:cNvSpPr>
            <p:nvPr/>
          </p:nvSpPr>
          <p:spPr bwMode="auto">
            <a:xfrm>
              <a:off x="2367" y="424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9" name="Oval 471"/>
            <p:cNvSpPr>
              <a:spLocks noChangeArrowheads="1"/>
            </p:cNvSpPr>
            <p:nvPr/>
          </p:nvSpPr>
          <p:spPr bwMode="auto">
            <a:xfrm>
              <a:off x="2208" y="197"/>
              <a:ext cx="204" cy="204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0" name="Oval 472"/>
            <p:cNvSpPr>
              <a:spLocks noChangeArrowheads="1"/>
            </p:cNvSpPr>
            <p:nvPr/>
          </p:nvSpPr>
          <p:spPr bwMode="auto">
            <a:xfrm>
              <a:off x="2231" y="61"/>
              <a:ext cx="159" cy="159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1" name="Oval 473"/>
            <p:cNvSpPr>
              <a:spLocks noChangeArrowheads="1"/>
            </p:cNvSpPr>
            <p:nvPr/>
          </p:nvSpPr>
          <p:spPr bwMode="auto">
            <a:xfrm>
              <a:off x="2114" y="383"/>
              <a:ext cx="136" cy="136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2" name="Oval 474"/>
            <p:cNvSpPr>
              <a:spLocks noChangeArrowheads="1"/>
            </p:cNvSpPr>
            <p:nvPr/>
          </p:nvSpPr>
          <p:spPr bwMode="auto">
            <a:xfrm>
              <a:off x="2344" y="197"/>
              <a:ext cx="91" cy="91"/>
            </a:xfrm>
            <a:prstGeom prst="ellipse">
              <a:avLst/>
            </a:prstGeom>
            <a:noFill/>
            <a:ln w="15875" cap="sq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hangingPunct="0"/>
              <a:endParaRPr lang="de-CH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63" name="Text Box 4"/>
          <p:cNvSpPr txBox="1">
            <a:spLocks noChangeArrowheads="1"/>
          </p:cNvSpPr>
          <p:nvPr/>
        </p:nvSpPr>
        <p:spPr bwMode="auto">
          <a:xfrm>
            <a:off x="7748208" y="6534150"/>
            <a:ext cx="13195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ea typeface="+mn-ea"/>
                <a:cs typeface="Arial" charset="0"/>
              </a:rPr>
              <a:t>Source: B. </a:t>
            </a:r>
            <a:r>
              <a:rPr lang="en-US" sz="1200" dirty="0" err="1" smtClean="0">
                <a:solidFill>
                  <a:srgbClr val="000000"/>
                </a:solidFill>
                <a:ea typeface="+mn-ea"/>
                <a:cs typeface="Arial" charset="0"/>
              </a:rPr>
              <a:t>Leibe</a:t>
            </a:r>
            <a:endParaRPr lang="en-US" sz="1200" dirty="0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Visual vocabularies: Issues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7862" y="16002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How to choose vocabulary size?</a:t>
            </a:r>
          </a:p>
          <a:p>
            <a:pPr lvl="1"/>
            <a:r>
              <a:rPr lang="en-US" dirty="0" smtClean="0"/>
              <a:t>Too small: visual words not representative of all patches</a:t>
            </a:r>
          </a:p>
          <a:p>
            <a:pPr lvl="1"/>
            <a:r>
              <a:rPr lang="en-US" dirty="0" smtClean="0"/>
              <a:t>Too large: quantization artifacts, </a:t>
            </a:r>
          </a:p>
          <a:p>
            <a:pPr marL="457200" lvl="1" indent="0">
              <a:buNone/>
            </a:pPr>
            <a:r>
              <a:rPr lang="en-US" dirty="0" err="1" smtClean="0"/>
              <a:t>overfitting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Computational efficiency</a:t>
            </a:r>
          </a:p>
          <a:p>
            <a:pPr lvl="1"/>
            <a:r>
              <a:rPr lang="en-US" dirty="0" smtClean="0"/>
              <a:t>Vocabulary trees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Nister</a:t>
            </a:r>
            <a:r>
              <a:rPr lang="en-US" dirty="0" smtClean="0"/>
              <a:t> &amp; </a:t>
            </a:r>
            <a:r>
              <a:rPr lang="en-US" dirty="0" err="1" smtClean="0"/>
              <a:t>Stewenius</a:t>
            </a:r>
            <a:r>
              <a:rPr lang="en-US" dirty="0" smtClean="0"/>
              <a:t>, 2006)</a:t>
            </a:r>
          </a:p>
        </p:txBody>
      </p:sp>
      <p:pic>
        <p:nvPicPr>
          <p:cNvPr id="1082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2509" y="2743200"/>
            <a:ext cx="29067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48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237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tmp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17174" r="66127" b="47049"/>
          <a:stretch>
            <a:fillRect/>
          </a:stretch>
        </p:blipFill>
        <p:spPr bwMode="auto">
          <a:xfrm>
            <a:off x="5715000" y="89535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6787" name="Rectangle 3"/>
          <p:cNvSpPr>
            <a:spLocks noChangeArrowheads="1"/>
          </p:cNvSpPr>
          <p:nvPr/>
        </p:nvSpPr>
        <p:spPr bwMode="auto">
          <a:xfrm>
            <a:off x="457200" y="27463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4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3. Image </a:t>
            </a:r>
            <a:r>
              <a:rPr lang="en-US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representation: </a:t>
            </a:r>
            <a:r>
              <a:rPr lang="en-US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histogram of </a:t>
            </a:r>
            <a:r>
              <a:rPr lang="en-US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codewords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317625" y="5111750"/>
            <a:ext cx="6835775" cy="755650"/>
            <a:chOff x="2256" y="2544"/>
            <a:chExt cx="3202" cy="354"/>
          </a:xfrm>
        </p:grpSpPr>
        <p:pic>
          <p:nvPicPr>
            <p:cNvPr id="8194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179" r="21556" b="47224"/>
            <a:stretch>
              <a:fillRect/>
            </a:stretch>
          </p:blipFill>
          <p:spPr bwMode="auto">
            <a:xfrm>
              <a:off x="2256" y="2688"/>
              <a:ext cx="264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6"/>
            <p:cNvSpPr txBox="1">
              <a:spLocks noChangeArrowheads="1"/>
            </p:cNvSpPr>
            <p:nvPr/>
          </p:nvSpPr>
          <p:spPr bwMode="auto">
            <a:xfrm>
              <a:off x="4944" y="2544"/>
              <a:ext cx="51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en-US" sz="3200" b="1"/>
                <a:t>…..</a:t>
              </a:r>
            </a:p>
          </p:txBody>
        </p:sp>
      </p:grpSp>
      <p:sp>
        <p:nvSpPr>
          <p:cNvPr id="81925" name="Line 7"/>
          <p:cNvSpPr>
            <a:spLocks noChangeShapeType="1"/>
          </p:cNvSpPr>
          <p:nvPr/>
        </p:nvSpPr>
        <p:spPr bwMode="auto">
          <a:xfrm>
            <a:off x="1066800" y="5105400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Line 8"/>
          <p:cNvSpPr>
            <a:spLocks noChangeShapeType="1"/>
          </p:cNvSpPr>
          <p:nvPr/>
        </p:nvSpPr>
        <p:spPr bwMode="auto">
          <a:xfrm flipV="1">
            <a:off x="1066800" y="2286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Rectangle 9"/>
          <p:cNvSpPr>
            <a:spLocks noChangeArrowheads="1"/>
          </p:cNvSpPr>
          <p:nvPr/>
        </p:nvSpPr>
        <p:spPr bwMode="auto">
          <a:xfrm>
            <a:off x="1447800" y="4495800"/>
            <a:ext cx="228600" cy="609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8" name="Rectangle 10"/>
          <p:cNvSpPr>
            <a:spLocks noChangeArrowheads="1"/>
          </p:cNvSpPr>
          <p:nvPr/>
        </p:nvSpPr>
        <p:spPr bwMode="auto">
          <a:xfrm>
            <a:off x="19050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29" name="Rectangle 11"/>
          <p:cNvSpPr>
            <a:spLocks noChangeArrowheads="1"/>
          </p:cNvSpPr>
          <p:nvPr/>
        </p:nvSpPr>
        <p:spPr bwMode="auto">
          <a:xfrm>
            <a:off x="2438400" y="3657600"/>
            <a:ext cx="228600" cy="1447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2971800" y="4800600"/>
            <a:ext cx="228600" cy="304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505200" y="2819400"/>
            <a:ext cx="228600" cy="2286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2" name="Rectangle 14"/>
          <p:cNvSpPr>
            <a:spLocks noChangeArrowheads="1"/>
          </p:cNvSpPr>
          <p:nvPr/>
        </p:nvSpPr>
        <p:spPr bwMode="auto">
          <a:xfrm>
            <a:off x="4038600" y="3962400"/>
            <a:ext cx="228600" cy="1143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3" name="Rectangle 15"/>
          <p:cNvSpPr>
            <a:spLocks noChangeArrowheads="1"/>
          </p:cNvSpPr>
          <p:nvPr/>
        </p:nvSpPr>
        <p:spPr bwMode="auto">
          <a:xfrm>
            <a:off x="4572000" y="3505200"/>
            <a:ext cx="228600" cy="1600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4" name="Rectangle 16"/>
          <p:cNvSpPr>
            <a:spLocks noChangeArrowheads="1"/>
          </p:cNvSpPr>
          <p:nvPr/>
        </p:nvSpPr>
        <p:spPr bwMode="auto">
          <a:xfrm>
            <a:off x="5029200" y="4267200"/>
            <a:ext cx="228600" cy="838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5" name="Rectangle 17"/>
          <p:cNvSpPr>
            <a:spLocks noChangeArrowheads="1"/>
          </p:cNvSpPr>
          <p:nvPr/>
        </p:nvSpPr>
        <p:spPr bwMode="auto">
          <a:xfrm>
            <a:off x="5562600" y="3352800"/>
            <a:ext cx="228600" cy="17526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6" name="Rectangle 18"/>
          <p:cNvSpPr>
            <a:spLocks noChangeArrowheads="1"/>
          </p:cNvSpPr>
          <p:nvPr/>
        </p:nvSpPr>
        <p:spPr bwMode="auto">
          <a:xfrm>
            <a:off x="6096000" y="4648200"/>
            <a:ext cx="228600" cy="4572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7" name="Rectangle 19"/>
          <p:cNvSpPr>
            <a:spLocks noChangeArrowheads="1"/>
          </p:cNvSpPr>
          <p:nvPr/>
        </p:nvSpPr>
        <p:spPr bwMode="auto">
          <a:xfrm>
            <a:off x="6553200" y="3810000"/>
            <a:ext cx="228600" cy="12954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81938" name="Text Box 20"/>
          <p:cNvSpPr txBox="1">
            <a:spLocks noChangeArrowheads="1"/>
          </p:cNvSpPr>
          <p:nvPr/>
        </p:nvSpPr>
        <p:spPr bwMode="auto">
          <a:xfrm rot="-5400000">
            <a:off x="6350" y="3651250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frequency</a:t>
            </a:r>
          </a:p>
        </p:txBody>
      </p:sp>
      <p:sp>
        <p:nvSpPr>
          <p:cNvPr id="81939" name="Text Box 21"/>
          <p:cNvSpPr txBox="1">
            <a:spLocks noChangeArrowheads="1"/>
          </p:cNvSpPr>
          <p:nvPr/>
        </p:nvSpPr>
        <p:spPr bwMode="auto">
          <a:xfrm>
            <a:off x="3657600" y="5943600"/>
            <a:ext cx="166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11726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Image classification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latin typeface="Calibri" charset="0"/>
              </a:rPr>
              <a:t>Given the bag-of-features representations of images from different classes, </a:t>
            </a:r>
            <a:r>
              <a:rPr lang="en-US" dirty="0" smtClean="0">
                <a:latin typeface="Calibri" charset="0"/>
              </a:rPr>
              <a:t>learn a classifier using machine learning</a:t>
            </a:r>
            <a:endParaRPr lang="en-US" dirty="0">
              <a:latin typeface="Calibri" charset="0"/>
            </a:endParaRP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228600" y="3505200"/>
            <a:ext cx="8763000" cy="2209800"/>
            <a:chOff x="144" y="1776"/>
            <a:chExt cx="5520" cy="1392"/>
          </a:xfrm>
        </p:grpSpPr>
        <p:sp>
          <p:nvSpPr>
            <p:cNvPr id="82949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1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2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3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4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5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6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7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8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0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2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63" name="Picture 1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4" name="Picture 20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65" name="Picture 2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6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7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8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82970" name="Picture 26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1" name="Picture 27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2" name="Picture 28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3" name="Picture 29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4" name="Picture 30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5" name="Picture 31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32" descr="bicycl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33" descr="ermi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8" name="Picture 34" descr="violi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97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352800"/>
            <a:ext cx="305117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But what about layout?</a:t>
            </a:r>
          </a:p>
        </p:txBody>
      </p:sp>
      <p:pic>
        <p:nvPicPr>
          <p:cNvPr id="83971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219200"/>
            <a:ext cx="3049587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2638"/>
            <a:ext cx="305117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52800"/>
            <a:ext cx="25908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8"/>
          <p:cNvSpPr txBox="1">
            <a:spLocks noChangeArrowheads="1"/>
          </p:cNvSpPr>
          <p:nvPr/>
        </p:nvSpPr>
        <p:spPr bwMode="auto">
          <a:xfrm>
            <a:off x="914400" y="6096000"/>
            <a:ext cx="708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All of these images have the same color histogram</a:t>
            </a:r>
          </a:p>
        </p:txBody>
      </p:sp>
    </p:spTree>
    <p:extLst>
      <p:ext uri="{BB962C8B-B14F-4D97-AF65-F5344CB8AC3E}">
        <p14:creationId xmlns:p14="http://schemas.microsoft.com/office/powerpoint/2010/main" val="95831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522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Spatial pyramid representation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799" y="914400"/>
            <a:ext cx="8839200" cy="1600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Extension of a bag of features</a:t>
            </a:r>
          </a:p>
          <a:p>
            <a:pPr eaLnBrk="1" hangingPunct="1"/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 smtClean="0"/>
          </a:p>
        </p:txBody>
      </p:sp>
      <p:pic>
        <p:nvPicPr>
          <p:cNvPr id="15364" name="Picture 4" descr="burma_bagan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3932238"/>
            <a:ext cx="2316163" cy="2360612"/>
            <a:chOff x="240" y="2477"/>
            <a:chExt cx="1459" cy="1487"/>
          </a:xfrm>
        </p:grpSpPr>
        <p:pic>
          <p:nvPicPr>
            <p:cNvPr id="15367" name="Picture 6" descr="texton_ind_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8"/>
              <a:ext cx="1258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7"/>
            <p:cNvSpPr>
              <a:spLocks noChangeArrowheads="1"/>
            </p:cNvSpPr>
            <p:nvPr/>
          </p:nvSpPr>
          <p:spPr bwMode="auto">
            <a:xfrm rot="2426846">
              <a:off x="1482" y="2477"/>
              <a:ext cx="217" cy="1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642" y="3772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0</a:t>
              </a:r>
            </a:p>
          </p:txBody>
        </p:sp>
      </p:grp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3083679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ea typeface="+mn-ea"/>
                <a:cs typeface="Arial" charset="0"/>
              </a:rPr>
              <a:t> &amp; Ponce (CVPR 2006)</a:t>
            </a:r>
          </a:p>
        </p:txBody>
      </p:sp>
    </p:spTree>
    <p:extLst>
      <p:ext uri="{BB962C8B-B14F-4D97-AF65-F5344CB8AC3E}">
        <p14:creationId xmlns:p14="http://schemas.microsoft.com/office/powerpoint/2010/main" val="36972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burma_bagan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603750" y="1600200"/>
            <a:ext cx="0" cy="22748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3046413" y="2732088"/>
            <a:ext cx="31146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7750" y="3967163"/>
            <a:ext cx="2017713" cy="2322512"/>
            <a:chOff x="2068" y="2499"/>
            <a:chExt cx="1271" cy="1463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2068" y="2750"/>
              <a:ext cx="1271" cy="1014"/>
              <a:chOff x="1968" y="2812"/>
              <a:chExt cx="1680" cy="1316"/>
            </a:xfrm>
          </p:grpSpPr>
          <p:pic>
            <p:nvPicPr>
              <p:cNvPr id="16399" name="Picture 12" descr="texton_ind_1_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68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0" name="Picture 13" descr="texton_ind_1_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68" y="2812"/>
                <a:ext cx="816" cy="6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1" name="Picture 14" descr="texton_ind_1_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832" y="2812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02" name="Picture 15" descr="texton_ind_1_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32" y="3485"/>
                <a:ext cx="816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397" name="AutoShape 16"/>
            <p:cNvSpPr>
              <a:spLocks noChangeArrowheads="1"/>
            </p:cNvSpPr>
            <p:nvPr/>
          </p:nvSpPr>
          <p:spPr bwMode="auto">
            <a:xfrm>
              <a:off x="2589" y="2499"/>
              <a:ext cx="217" cy="19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auto">
            <a:xfrm>
              <a:off x="2482" y="3770"/>
              <a:ext cx="4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1</a:t>
              </a:r>
            </a:p>
          </p:txBody>
        </p:sp>
      </p:grpSp>
      <p:sp>
        <p:nvSpPr>
          <p:cNvPr id="16395" name="Text Box 18"/>
          <p:cNvSpPr txBox="1">
            <a:spLocks noChangeArrowheads="1"/>
          </p:cNvSpPr>
          <p:nvPr/>
        </p:nvSpPr>
        <p:spPr bwMode="auto">
          <a:xfrm>
            <a:off x="3085267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Extension of a bag of features</a:t>
            </a:r>
          </a:p>
          <a:p>
            <a:r>
              <a:rPr lang="en-US" sz="2000" smtClean="0"/>
              <a:t>Locally orderless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texton_ind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362450"/>
            <a:ext cx="199707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7750" y="4365625"/>
            <a:ext cx="2017713" cy="1609725"/>
            <a:chOff x="1968" y="2812"/>
            <a:chExt cx="1680" cy="1316"/>
          </a:xfrm>
        </p:grpSpPr>
        <p:pic>
          <p:nvPicPr>
            <p:cNvPr id="17447" name="Picture 5" descr="texton_ind_1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8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8" name="Picture 6" descr="texton_ind_1_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68" y="2812"/>
              <a:ext cx="816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49" name="Picture 7" descr="texton_ind_1_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32" y="2812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50" name="Picture 8" descr="texton_ind_1_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32" y="3485"/>
              <a:ext cx="816" cy="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3" name="AutoShape 9"/>
          <p:cNvSpPr>
            <a:spLocks noChangeArrowheads="1"/>
          </p:cNvSpPr>
          <p:nvPr/>
        </p:nvSpPr>
        <p:spPr bwMode="auto">
          <a:xfrm>
            <a:off x="4414838" y="3967163"/>
            <a:ext cx="344487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pic>
        <p:nvPicPr>
          <p:cNvPr id="17414" name="Picture 10" descr="burma_bagan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6413" y="1600200"/>
            <a:ext cx="3114675" cy="22748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048000" y="1600200"/>
            <a:ext cx="3114675" cy="2274888"/>
            <a:chOff x="1488" y="480"/>
            <a:chExt cx="2784" cy="1929"/>
          </a:xfrm>
        </p:grpSpPr>
        <p:sp>
          <p:nvSpPr>
            <p:cNvPr id="17441" name="Line 12"/>
            <p:cNvSpPr>
              <a:spLocks noChangeShapeType="1"/>
            </p:cNvSpPr>
            <p:nvPr/>
          </p:nvSpPr>
          <p:spPr bwMode="auto">
            <a:xfrm>
              <a:off x="288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2" name="Line 13"/>
            <p:cNvSpPr>
              <a:spLocks noChangeShapeType="1"/>
            </p:cNvSpPr>
            <p:nvPr/>
          </p:nvSpPr>
          <p:spPr bwMode="auto">
            <a:xfrm>
              <a:off x="1488" y="144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3" name="Line 14"/>
            <p:cNvSpPr>
              <a:spLocks noChangeShapeType="1"/>
            </p:cNvSpPr>
            <p:nvPr/>
          </p:nvSpPr>
          <p:spPr bwMode="auto">
            <a:xfrm>
              <a:off x="1488" y="96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4" name="Line 15"/>
            <p:cNvSpPr>
              <a:spLocks noChangeShapeType="1"/>
            </p:cNvSpPr>
            <p:nvPr/>
          </p:nvSpPr>
          <p:spPr bwMode="auto">
            <a:xfrm>
              <a:off x="1488" y="1920"/>
              <a:ext cx="2784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5" name="Line 16"/>
            <p:cNvSpPr>
              <a:spLocks noChangeShapeType="1"/>
            </p:cNvSpPr>
            <p:nvPr/>
          </p:nvSpPr>
          <p:spPr bwMode="auto">
            <a:xfrm>
              <a:off x="2176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46" name="Line 17"/>
            <p:cNvSpPr>
              <a:spLocks noChangeShapeType="1"/>
            </p:cNvSpPr>
            <p:nvPr/>
          </p:nvSpPr>
          <p:spPr bwMode="auto">
            <a:xfrm>
              <a:off x="3570" y="480"/>
              <a:ext cx="0" cy="192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  <p:sp>
        <p:nvSpPr>
          <p:cNvPr id="17416" name="AutoShape 18"/>
          <p:cNvSpPr>
            <a:spLocks noChangeArrowheads="1"/>
          </p:cNvSpPr>
          <p:nvPr/>
        </p:nvSpPr>
        <p:spPr bwMode="auto">
          <a:xfrm rot="2426846">
            <a:off x="2657475" y="3932238"/>
            <a:ext cx="344488" cy="3095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99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323975" y="598805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0</a:t>
            </a: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244975" y="5984875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smtClean="0">
                <a:solidFill>
                  <a:srgbClr val="FFFFFF"/>
                </a:solidFill>
                <a:ea typeface="+mn-ea"/>
                <a:cs typeface="Arial" charset="0"/>
              </a:rPr>
              <a:t>level 1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72200" y="3932238"/>
            <a:ext cx="2362200" cy="2357437"/>
            <a:chOff x="3798" y="3007"/>
            <a:chExt cx="1420" cy="1293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4005" y="3245"/>
              <a:ext cx="1213" cy="883"/>
              <a:chOff x="3792" y="2812"/>
              <a:chExt cx="1680" cy="1316"/>
            </a:xfrm>
          </p:grpSpPr>
          <p:pic>
            <p:nvPicPr>
              <p:cNvPr id="17425" name="Picture 23" descr="texton_ind_2_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92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6" name="Picture 24" descr="texton_ind_2_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4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7" name="Picture 25" descr="texton_ind_2_3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656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8" name="Picture 26" descr="texton_ind_2_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088" y="2817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29" name="Picture 27" descr="texton_ind_2_5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92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0" name="Picture 28" descr="texton_ind_2_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224" y="2812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1" name="Picture 29" descr="texton_ind_2_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088" y="3153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2" name="Picture 30" descr="texton_ind_2_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 flipV="1">
                <a:off x="4656" y="3153"/>
                <a:ext cx="3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3" name="Picture 31" descr="texton_ind_2_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792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4" name="Picture 32" descr="texton_ind_2_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4656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5" name="Picture 33" descr="texton_ind_2_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4656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6" name="Picture 34" descr="texton_ind_2_12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224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7" name="Picture 35" descr="texton_ind_2_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800" y="3831"/>
                <a:ext cx="376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8" name="Picture 36" descr="texton_ind_2_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224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39" name="Picture 37" descr="texton_ind_2_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088" y="3825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40" name="Picture 38" descr="texton_ind_2_16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088" y="3489"/>
                <a:ext cx="384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AutoShape 39"/>
            <p:cNvSpPr>
              <a:spLocks noChangeArrowheads="1"/>
            </p:cNvSpPr>
            <p:nvPr/>
          </p:nvSpPr>
          <p:spPr bwMode="auto">
            <a:xfrm rot="19173154" flipH="1">
              <a:off x="3798" y="3007"/>
              <a:ext cx="207" cy="17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CC99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7424" name="Text Box 40"/>
            <p:cNvSpPr txBox="1">
              <a:spLocks noChangeArrowheads="1"/>
            </p:cNvSpPr>
            <p:nvPr/>
          </p:nvSpPr>
          <p:spPr bwMode="auto">
            <a:xfrm>
              <a:off x="4389" y="4133"/>
              <a:ext cx="419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smtClean="0">
                  <a:solidFill>
                    <a:srgbClr val="FFFFFF"/>
                  </a:solidFill>
                  <a:ea typeface="+mn-ea"/>
                  <a:cs typeface="Arial" charset="0"/>
                </a:rPr>
                <a:t>level 2</a:t>
              </a:r>
            </a:p>
          </p:txBody>
        </p:sp>
      </p:grpSp>
      <p:sp>
        <p:nvSpPr>
          <p:cNvPr id="17421" name="Text Box 42"/>
          <p:cNvSpPr txBox="1">
            <a:spLocks noChangeArrowheads="1"/>
          </p:cNvSpPr>
          <p:nvPr/>
        </p:nvSpPr>
        <p:spPr bwMode="auto">
          <a:xfrm>
            <a:off x="3082092" y="6477000"/>
            <a:ext cx="302744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Lazebnik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, </a:t>
            </a:r>
            <a:r>
              <a:rPr lang="en-US" sz="1400" dirty="0" err="1" smtClean="0">
                <a:solidFill>
                  <a:srgbClr val="A6A6A6"/>
                </a:solidFill>
                <a:ea typeface="+mn-ea"/>
                <a:cs typeface="Arial" charset="0"/>
              </a:rPr>
              <a:t>Schmid</a:t>
            </a:r>
            <a:r>
              <a:rPr lang="en-US" sz="1400" dirty="0" smtClean="0">
                <a:solidFill>
                  <a:srgbClr val="A6A6A6"/>
                </a:solidFill>
                <a:ea typeface="+mn-ea"/>
                <a:cs typeface="Arial" charset="0"/>
              </a:rPr>
              <a:t> &amp; Ponce (CVPR 2006)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57200" y="-1552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/>
              <a:t>Spatial pyramid representation</a:t>
            </a:r>
            <a:endParaRPr lang="en-US" dirty="0"/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52400" y="759399"/>
            <a:ext cx="8839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Extension of a bag of features</a:t>
            </a:r>
          </a:p>
          <a:p>
            <a:r>
              <a:rPr lang="en-US" sz="2000" dirty="0" smtClean="0"/>
              <a:t>Locally </a:t>
            </a:r>
            <a:r>
              <a:rPr lang="en-US" sz="2000" dirty="0" err="1" smtClean="0"/>
              <a:t>orderless</a:t>
            </a:r>
            <a:r>
              <a:rPr lang="en-US" sz="2000" dirty="0" smtClean="0"/>
              <a:t> representation at several levels of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45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feature vector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0962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</p:spTree>
    <p:extLst>
      <p:ext uri="{BB962C8B-B14F-4D97-AF65-F5344CB8AC3E}">
        <p14:creationId xmlns:p14="http://schemas.microsoft.com/office/powerpoint/2010/main" val="99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Divide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the 16x16 window into a 4x4 grid of cells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 smtClean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uch that: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517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/>
              <a:t>Extraordinarily robust matching technique</a:t>
            </a:r>
          </a:p>
          <a:p>
            <a:pPr lvl="1"/>
            <a:r>
              <a:rPr lang="en-US" sz="1800" dirty="0" smtClean="0"/>
              <a:t>Can handle changes in viewpoint</a:t>
            </a:r>
          </a:p>
          <a:p>
            <a:pPr lvl="2"/>
            <a:r>
              <a:rPr lang="en-US" sz="1600" dirty="0" smtClean="0"/>
              <a:t>Up to about 30 degree out of plane rotation</a:t>
            </a:r>
          </a:p>
          <a:p>
            <a:pPr lvl="1"/>
            <a:r>
              <a:rPr lang="en-US" sz="1800" dirty="0" smtClean="0"/>
              <a:t>Can handle significant changes in illumination</a:t>
            </a:r>
          </a:p>
          <a:p>
            <a:pPr lvl="2"/>
            <a:r>
              <a:rPr lang="en-US" sz="1600" dirty="0" smtClean="0"/>
              <a:t>Sometimes even day vs. night (below)</a:t>
            </a:r>
          </a:p>
          <a:p>
            <a:pPr lvl="1"/>
            <a:r>
              <a:rPr lang="en-US" sz="1800" dirty="0" smtClean="0"/>
              <a:t>Fast and efficient—can run in real time</a:t>
            </a:r>
          </a:p>
          <a:p>
            <a:pPr lvl="1"/>
            <a:r>
              <a:rPr lang="en-US" sz="1800" dirty="0" smtClean="0"/>
              <a:t>Various </a:t>
            </a:r>
            <a:r>
              <a:rPr lang="en-US" sz="1800" dirty="0" smtClean="0"/>
              <a:t>code </a:t>
            </a:r>
            <a:r>
              <a:rPr lang="en-US" sz="1800" dirty="0" smtClean="0"/>
              <a:t>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</a:t>
            </a:r>
            <a:r>
              <a:rPr lang="en-US" sz="1100" dirty="0" smtClean="0">
                <a:hlinkClick r:id="rId7"/>
              </a:rPr>
              <a:t>/</a:t>
            </a:r>
            <a:endParaRPr lang="en-US" sz="1100" dirty="0" smtClean="0"/>
          </a:p>
          <a:p>
            <a:pPr lvl="2"/>
            <a:endParaRPr lang="en-US" sz="1100" dirty="0" smtClean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738"/>
            <a:ext cx="4495800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494088"/>
            <a:ext cx="448468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4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6459</TotalTime>
  <Words>1465</Words>
  <Application>Microsoft Office PowerPoint</Application>
  <PresentationFormat>On-screen Show (4:3)</PresentationFormat>
  <Paragraphs>329</Paragraphs>
  <Slides>57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Office Theme</vt:lpstr>
      <vt:lpstr>Blank Presentation</vt:lpstr>
      <vt:lpstr>1_Blank Presentation</vt:lpstr>
      <vt:lpstr>Bitmap Image</vt:lpstr>
      <vt:lpstr>Patch Descriptors</vt:lpstr>
      <vt:lpstr>PowerPoint Presentation</vt:lpstr>
      <vt:lpstr>How can we find correspondences?</vt:lpstr>
      <vt:lpstr>PowerPoint Presentation</vt:lpstr>
      <vt:lpstr>PowerPoint Presentation</vt:lpstr>
      <vt:lpstr>Raw patches as local descriptors</vt:lpstr>
      <vt:lpstr>SIFT descriptor</vt:lpstr>
      <vt:lpstr>SIFT descriptor</vt:lpstr>
      <vt:lpstr>Properties of SIFT</vt:lpstr>
      <vt:lpstr>Example</vt:lpstr>
      <vt:lpstr>Example: Object Recognition</vt:lpstr>
      <vt:lpstr>Example: Google Goggle</vt:lpstr>
      <vt:lpstr>panorama?</vt:lpstr>
      <vt:lpstr>Matching with Features</vt:lpstr>
      <vt:lpstr>Matching with Features</vt:lpstr>
      <vt:lpstr>Matching with Features</vt:lpstr>
      <vt:lpstr>Automatic mosaicing</vt:lpstr>
      <vt:lpstr>Recognition of specific objects, scenes</vt:lpstr>
      <vt:lpstr>Example: 3D Reconstructions</vt:lpstr>
      <vt:lpstr>When does the SIFT  descriptor fail?</vt:lpstr>
      <vt:lpstr>Other methods: Daisy</vt:lpstr>
      <vt:lpstr>Other methods: SURF</vt:lpstr>
      <vt:lpstr>Other methods: BRIEF </vt:lpstr>
      <vt:lpstr>Descriptors and Matching</vt:lpstr>
      <vt:lpstr>Feature distance</vt:lpstr>
      <vt:lpstr>Feature distance in practice</vt:lpstr>
      <vt:lpstr>Eliminating more bad matches</vt:lpstr>
      <vt:lpstr>True/false positives</vt:lpstr>
      <vt:lpstr>Other kinds of descriptors</vt:lpstr>
      <vt:lpstr>PowerPoint Presentation</vt:lpstr>
      <vt:lpstr>Texture</vt:lpstr>
      <vt:lpstr>Bag-of-words models</vt:lpstr>
      <vt:lpstr>Bag-of-words models</vt:lpstr>
      <vt:lpstr>Bag-of-words models</vt:lpstr>
      <vt:lpstr>Bag-of-words models</vt:lpstr>
      <vt:lpstr>Bags of features for image classification</vt:lpstr>
      <vt:lpstr>Bags of features for image classification</vt:lpstr>
      <vt:lpstr>Bags of features for image classification</vt:lpstr>
      <vt:lpstr>Bags of features for image classification</vt:lpstr>
      <vt:lpstr>Texture representation</vt:lpstr>
      <vt:lpstr>1. Feature extraction</vt:lpstr>
      <vt:lpstr>1. Feature extraction</vt:lpstr>
      <vt:lpstr>1. Feature extraction</vt:lpstr>
      <vt:lpstr>2. Discovering the visual vocabulary</vt:lpstr>
      <vt:lpstr>2. Discovering the visual vocabulary</vt:lpstr>
      <vt:lpstr>2. Discovering the visual vocabulary</vt:lpstr>
      <vt:lpstr>Clustering and vector quantization</vt:lpstr>
      <vt:lpstr>PowerPoint Presentation</vt:lpstr>
      <vt:lpstr>Example codebook</vt:lpstr>
      <vt:lpstr>Another codebook</vt:lpstr>
      <vt:lpstr>Visual vocabularies: Issues</vt:lpstr>
      <vt:lpstr>PowerPoint Presentation</vt:lpstr>
      <vt:lpstr>Image classification</vt:lpstr>
      <vt:lpstr>But what about layout?</vt:lpstr>
      <vt:lpstr>Spatial pyramid representation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Zitnick</dc:creator>
  <cp:lastModifiedBy>CSE</cp:lastModifiedBy>
  <cp:revision>119</cp:revision>
  <dcterms:created xsi:type="dcterms:W3CDTF">2011-03-15T23:32:41Z</dcterms:created>
  <dcterms:modified xsi:type="dcterms:W3CDTF">2016-01-15T22:57:00Z</dcterms:modified>
</cp:coreProperties>
</file>