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4.xml" ContentType="application/inkml+xml"/>
  <Override PartName="/ppt/ink/ink5.xml" ContentType="application/inkml+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6.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7.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56" r:id="rId2"/>
    <p:sldId id="365" r:id="rId3"/>
    <p:sldId id="366" r:id="rId4"/>
    <p:sldId id="367" r:id="rId5"/>
    <p:sldId id="377" r:id="rId6"/>
    <p:sldId id="368" r:id="rId7"/>
    <p:sldId id="369" r:id="rId8"/>
    <p:sldId id="370" r:id="rId9"/>
    <p:sldId id="371" r:id="rId10"/>
    <p:sldId id="372" r:id="rId11"/>
    <p:sldId id="373" r:id="rId12"/>
    <p:sldId id="374" r:id="rId13"/>
    <p:sldId id="375" r:id="rId14"/>
    <p:sldId id="376" r:id="rId15"/>
    <p:sldId id="378" r:id="rId16"/>
    <p:sldId id="379" r:id="rId17"/>
    <p:sldId id="380" r:id="rId18"/>
    <p:sldId id="381" r:id="rId19"/>
    <p:sldId id="382" r:id="rId20"/>
    <p:sldId id="383" r:id="rId21"/>
    <p:sldId id="384" r:id="rId22"/>
    <p:sldId id="385" r:id="rId23"/>
    <p:sldId id="386" r:id="rId24"/>
    <p:sldId id="387" r:id="rId25"/>
    <p:sldId id="388" r:id="rId26"/>
    <p:sldId id="389" r:id="rId27"/>
    <p:sldId id="390" r:id="rId28"/>
    <p:sldId id="391" r:id="rId29"/>
    <p:sldId id="392" r:id="rId30"/>
    <p:sldId id="393" r:id="rId31"/>
    <p:sldId id="394" r:id="rId32"/>
    <p:sldId id="395" r:id="rId33"/>
    <p:sldId id="258" r:id="rId34"/>
    <p:sldId id="396" r:id="rId35"/>
    <p:sldId id="397" r:id="rId36"/>
    <p:sldId id="265" r:id="rId37"/>
    <p:sldId id="301" r:id="rId38"/>
    <p:sldId id="267" r:id="rId39"/>
    <p:sldId id="268" r:id="rId40"/>
    <p:sldId id="398" r:id="rId41"/>
    <p:sldId id="399" r:id="rId42"/>
    <p:sldId id="400" r:id="rId43"/>
    <p:sldId id="304" r:id="rId44"/>
    <p:sldId id="401" r:id="rId45"/>
    <p:sldId id="402" r:id="rId46"/>
    <p:sldId id="403" r:id="rId47"/>
    <p:sldId id="404" r:id="rId48"/>
    <p:sldId id="405" r:id="rId49"/>
    <p:sldId id="291" r:id="rId50"/>
    <p:sldId id="406" r:id="rId51"/>
    <p:sldId id="292" r:id="rId52"/>
    <p:sldId id="293" r:id="rId53"/>
    <p:sldId id="294" r:id="rId54"/>
    <p:sldId id="295" r:id="rId55"/>
    <p:sldId id="296" r:id="rId56"/>
    <p:sldId id="297" r:id="rId57"/>
    <p:sldId id="305" r:id="rId58"/>
    <p:sldId id="298" r:id="rId59"/>
    <p:sldId id="299" r:id="rId60"/>
    <p:sldId id="300" r:id="rId61"/>
    <p:sldId id="306" r:id="rId62"/>
    <p:sldId id="307" r:id="rId63"/>
    <p:sldId id="308" r:id="rId64"/>
    <p:sldId id="364" r:id="rId65"/>
    <p:sldId id="315" r:id="rId66"/>
    <p:sldId id="321" r:id="rId67"/>
    <p:sldId id="322" r:id="rId68"/>
    <p:sldId id="329" r:id="rId69"/>
    <p:sldId id="407" r:id="rId70"/>
    <p:sldId id="332" r:id="rId71"/>
    <p:sldId id="346" r:id="rId72"/>
    <p:sldId id="350" r:id="rId73"/>
    <p:sldId id="351" r:id="rId74"/>
    <p:sldId id="352" r:id="rId75"/>
    <p:sldId id="362"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9" d="100"/>
          <a:sy n="69" d="100"/>
        </p:scale>
        <p:origin x="1200" y="4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image" Target="../media/image2.emf"/><Relationship Id="rId4" Type="http://schemas.openxmlformats.org/officeDocument/2006/relationships/image" Target="../media/image5.emf"/></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6-03-01T20:09:39.085"/>
    </inkml:context>
    <inkml:brush xml:id="br0">
      <inkml:brushProperty name="width" value="0.05292" units="cm"/>
      <inkml:brushProperty name="height" value="0.05292" units="cm"/>
      <inkml:brushProperty name="color" value="#FF0000"/>
    </inkml:brush>
  </inkml:definitions>
  <inkml:trace contextRef="#ctx0" brushRef="#br0">5123 8680 10 0,'9'-12'5'0,"-14"16"3"15,5-4 5-15,0 4-10 0,0-4 0 16,0 0 1-16,0 0 1 16,-4-4-7-16,4 4 1 0,-4-4 3 15,4 4 1-15,-13 0-3 16,5 0 1-16,-5 0-1 15,0 4 1-15,0 4 0 16,5-5 0-16,-5-3-1 16,4 4 1-16,1 0 0 15,-1 0 1-15,1-1-1 16,4-3 1-16,-1 4-1 16,1 0 1-16,0 0-1 0,4-4 1 15,0 0-2-15,0 4 1 16,0-1-1-16,0 5 1 0,0 0 0 31,0-5 0-31,0 1 0 16,0-4 0-16,0 4 0 15,0 0 0-15,0-1-1 16,0 1 1-16,0 0-1 16,4 0 0-16,0-4 0 15,5 4 1-15,-1-4-1 0,1 7 1 16,4-3 0-16,-1-4 0 15,5 4-1-15,0-4 1 16,1 0-1-16,3 7 1 16,-8-7-1-16,12 8 1 0,-4-12-1 15,5 4 1-15,-5-4-1 16,5 4 1-16,-5 0 0 16,5 0 0-16,3-3-1 15,6 6 0-15,-1-6 0 16,4-5 1-16,0-3-1 15,-4 7 0 1,0 0 0-16,5-4 0 16,-1 8 0-16,5-3 1 15,-9-5-1-15,0 4 1 16,4 4-1-16,-8 4 1 16,4 0-1-16,-8-4 1 0,-1 0-1 15,1 4 0-15,3-4 0 16,1 3 0-16,4 1 0 15,0 0 0-15,0 4 0 16,1 3 0-16,-1-3 0 16,0 7 0-16,-5-4 0 15,6 0 0-15,-1 1 0 0,0-5 0 16,0 1 0-16,4-1 0 0,0 1-1 16,-4 0 1-16,1-1 0 15,-6 4 0-15,5-3 0 31,0-4 0-31,5 0 0 16,-1-4 1-16,5 0-1 16,-1 0 0-16,1 3 0 15,-1-3 0-15,-3 4 0 0,3 0 0 16,1 0 0-16,0-1 0 16,-1 1 0-16,-4 0 0 15,5 0-1-15,-9-4 1 16,30-4-2-1,-4 0 0-15,-1 0-4 16,-8 1 0-16,-8-5-6 16,-9 4 1-16</inkml:trace>
  <inkml:trace contextRef="#ctx0" brushRef="#br0" timeOffset="1784.7183">8487 8687 11 0,'-8'-4'5'0,"8"1"0"0,-4-1-2 0,-1 0-2 31,1 4 0-31,4 0 1 15,-8 0 1-15,3 0-3 16,-3 0 0-16,3 0 2 16,-3 0 0-16,-1 4 0 15,1-4 1-15,-1 0-1 16,1 0 1-16,8 0-1 0,-4 0 0 16,4 0 0-16,-5 0 1 15,10 0-2-15,-5 0 1 0,8 0-2 16,1 4 1-16,-1-4-1 15,1 0 1-15,3-4 0 16,-3 4 1-16,4 0-1 16,4 4 1-16,8-4 0 15,1-4 1-15,-1 0-1 16,5 0 1-16,9 0-2 16,3-3 1-16,5-1-1 0,-4-3 1 31,3 7-2-31,6-3 1 0,-1 3 0 0,0 0 1 15,-4 4-1-15,8-4 0 16,-4-3 0-16,0-1 1 0,0 4-1 16,5 1 0-16,-1-5-1 31,0 8 1-31,9 0-1 16,0 0 0-16,-4 4 0 15,4-4 0-15,-5 4-1 16,-3 3 1-16,-5-3 0 0,-4 3 0 15,-9-3 0-15,-8 4 0 16,-9-4-2-16,-4-1 1 16,-8 5-2-16,-9 0 0 0,-5-1-3 15,-3-3 0-15,-14 0-6 16,5 7 1-16</inkml:trace>
  <inkml:trace contextRef="#ctx0" brushRef="#br0" timeOffset="26517.0121">2274 12399 52 0,'0'0'26'0,"13"-4"-30"0,-13 8 26 0,0 3-19 16,0 5 1-16,-4 3 2 16,-5 11 0-16,5 16-8 0,-9 0 0 15,5 18 4-15,-1-3 1 16,0 15-3-16,1 7 1 16,-1 8-1-16,5 0 0 15,-9-4-1 1,5 4 1-16,4-3 0 15,4-5 0-15,0 1 0 16,0-1 1-16,4-11-1 16,4 0 0-16,5-3 0 15,-9-5 0-15,5-3 0 16,4 0 1-16,-5 3-2 16,5-3 1-16,-9-4 0 0,5-8 0 15,-9 4 0-15,0 1 0 16,0-1 0-16,0 0 0 15,-9 4-1-15,5 8 1 16,-4-1-1-16,-1 4 0 16,0 4-5-16,-8 8 1 0,0-8-10 15,5 12 1-15</inkml:trace>
  <inkml:trace contextRef="#ctx0" brushRef="#br0" timeOffset="27839.762">3147 14029 31 0,'-34'4'15'0,"43"-15"-19"15,-5 3 16-15,-4 1-11 16,0 7 1-16,8-8 4 16,-3 1 1-16,3 3-7 15,5 0 0-15,4 0 4 16,4 0 1-16,0 4-1 0,1 0 0 15,3-7-3-15,14-1 1 16,-1 5-1-16,9-5 1 16,4-7-1-16,4-4 0 0,9-4 0 15,4 4 1-15,5 4 1 16,-22 0 1-16,4 0-1 31,1 7 0-31,-1 1 0 0,9-1 1 16,-9 4-2-16,-4 4 0 15,0 8-1-15,-8-8 0 16,4 8-1-16,-5-5 1 0,5 5-1 16,9-4 0-16,-14-4 0 15,1-4 1-15,-5 0-1 16,0 0 1-16,5-3 0 16,-5 3 0-16,1 0 0 15,3 8 0-15,1-4-1 0,-1 4 1 16,-8 11-1-16,5-4 1 15,-1 1-1-15,5-1 0 16,-1 0 0-16,5 1 1 16,0-1-1-16,0 0 0 0,-5 5 0 15,-3-9 0-15,-1 4-1 16,0 1 1-16,9-1-1 31,-8-3 1-31,3 3-1 16,1-3 1-16,-1 3 0 15,1 0 0-15,4-3-1 16,-5-1 1-16,1 1-1 16,-1 0 1-16,5-5-1 0,0 5 1 15,-4-4 0-15,-5 0 0 0,5 3 0 16,-1-3 0-16,1 0 0 16,-5 3 0-16,5-3-1 15,-5 0 1-15,0 3-1 16,1 1 1-16,-1-1-1 15,5-3 1-15,-1 4-1 16,1-4 1-16,-1-1-1 16,-3 5 1-16,-1-8 0 15,0 4 0 1,1 0-1-16,-5-1 1 16,0-3 0-16,-9 4 0 15,-3 4-1-15,-5-1 0 0,-9-3-4 16,-12 0 0-16,-9 3-10 15,-4 1 0-15</inkml:trace>
  <inkml:trace contextRef="#ctx0" brushRef="#br0" timeOffset="98959.2774">3850 17552 37 0,'-17'19'18'0,"8"-27"-19"0,5 8 19 0,4 0-16 16,-13 0 1-16,0 0 1 16,1 4 0-16,-5-4-6 15,4 0 1-15,-8 0 3 16,3 0 0-16,6 4-1 15,-1 0 0-15,4-1-1 0,5 5 0 16,0 0 1-16,4-1 0 31,8 1 2-31,14 3 0 16,3-3 0-16,9-5 0 16,-4 1 0-16,4-4 1 15,5 0-1-15,7-4 0 0,10 4-1 16,3-3 1-16,-8 3-1 15,1 0 1-15,3 0-2 16,5 0 1-16,-1 3-1 16,1 1 1-16,-9 4-1 15,0 3 0-15,-4 4 0 16,0 4 0-16,-9 0-1 0,-4 0 0 16,-4 0-2-16,-9-4 0 15,-8-4-8-15,-9-3 1 0,-4-23-8 16,-4-8 0-16</inkml:trace>
  <inkml:trace contextRef="#ctx0" brushRef="#br0" timeOffset="99994.0409">9335 17817 36 0,'-9'0'18'0,"1"7"-12"15,8-7 24-15,0 0-25 16,0 0 0-16,0 0 2 16,0 0 1-16,0 0-10 0,4 0 0 15,5 0 7-15,3 4 0 16,10 0-2-16,7 3 0 15,1 1-1-15,9 0 0 0,-1-1 0 16,13 1 1-16,9 3-1 16,12-7 1-16,9 0-2 15,17-8 0-15,8 4-1 16,14-15 0-16,-1 7 0 16,9 4 0-16,-1 8 0 15,-12-4 0-15,-8 4 0 16,-14 4 1-1,-16 7-3-15,-9-4 1 16,-21-3-10-16,-17-8 0 16,-17-8-7-16,-43-7 0 0</inkml:trace>
  <inkml:trace contextRef="#ctx0" brushRef="#br0" timeOffset="100962.4254">18861 17601 34 0,'9'-7'17'0,"-1"3"-7"0,-8 4 17 0,0 0-22 15,4 4 0-15,1-1 4 16,-1 5 0-16,5-1-11 16,-1 1 0-16,1 3 7 15,3 1 1-15,14-1-3 16,8 4 1-16,9-3-1 15,12-1 0-15,17 0-1 16,22 1 0-16,12-9-1 0,22 5 1 16,17-4-2-16,8-4 1 15,5 0-2-15,-1 4 0 0,1-1-1 16,-17 5 0-16,-31-1-5 16,-20 1 1-16,-22 0-11 31,-21-5 1-31,-30-6-1 15,-22-5 1-15</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6-03-01T20:14:28.100"/>
    </inkml:context>
    <inkml:brush xml:id="br0">
      <inkml:brushProperty name="width" value="0.05292" units="cm"/>
      <inkml:brushProperty name="height" value="0.05292" units="cm"/>
      <inkml:brushProperty name="color" value="#FF0000"/>
    </inkml:brush>
  </inkml:definitions>
  <inkml:trace contextRef="#ctx0" brushRef="#br0">7695 15936 68 0,'0'0'34'0,"0"-3"-26"16,0 3 35-16,0 0-41 15,0 0 0-15,9 3 2 16,-1 5 0-16,5-1-4 16,0 5 0-16,4-5 3 15,0 5 1-15,0-5 0 16,4 8 0-1,13 4-1 1,-4 4 1-16,0 0-1 16,0-4 1-16,4 7-1 15,0-11 0 1,0 8-1-16,0-4 0 16,0-4-1-16,0 0 0 0,-4 0-1 15,4 0 1-15,-13 1 0 16,1-1 0-16,3 4-1 15,1 0 0-15,4-1 0 16,-1-2 1-16,-3 3-1 16,8-1 1-16,-4 1-1 0,0-3 0 15,-5-1 0-15,-4 7 0 16,1 1 0-16,3 0 1 16,1 7-1-16,-1-4 0 15,9 5 0-15,0 7 0 0,5-1 0 31,3 9 0-31,5-1-1 16,0-3 1-16,4 11 0 16,9-4 0-16,4 8 0 15,0 0 0-15,8 7 0 16,5-4 1-16,4 12-1 0,4 4 0 16,-4-8 0-16,4 4 0 15,-4 7 0-15,0 1 0 16,0 7-2-16,-5 0 1 15,-3 4-4-15,-5-4 1 0,-17-15-7 16,-9-12 0-16,-8-11-9 16,-4-18 0-16,-21-35-5 15,-9-38 0-15</inkml:trace>
  <inkml:trace contextRef="#ctx0" brushRef="#br0" timeOffset="653.793">8308 15811 67 0,'-12'-7'33'0,"20"7"-47"16,-8 0 62-16,0 0-47 31,0-8 0-31,0 5 4 16,0 3 1-16,0-4-6 0,0 4 0 15,0 0 4-15,0 0 0 16,4 4-1-16,9 7 1 0,9 8-2 16,3 4 0-16,5 3 0 15,8-3 0-15,5 7 1 16,4 4 1-16,8 0-2 15,9 4 1-15,0 4 0 16,0-5 0-16,17 5-1 16,-1 3 1-16,-3 5-2 15,4-1 0-15,8 4-1 0,1 7 1 32,55 46-1-32,-22-19 1 15,-8-11-1 1,-8-4 1-16,-14 3-1 15,-7-10 0-15,-10-8-2 16,-16-4 0-16,-13-8-4 16,-9 0 1-16,-8-3-7 15,-9-4 1-15,-4-12-12 16,-8-18 1-16,-14-20 0 16,-3-18 0-16</inkml:trace>
  <inkml:trace contextRef="#ctx0" brushRef="#br0" timeOffset="1206.2607">8615 15490 60 0,'4'-11'30'0,"30"-5"-39"0,-21 13 60 15,4-1-51-15,5 0 1 16,3 4 3-16,1 4 1 16,8 3-4-16,0 9 0 0,0 2 3 15,13 9 1-15,8 11-1 16,9 7 1-16,13 8-1 15,16 15 0-15,5 4-2 32,9 4 1-32,-1 3-1 15,-4-7 0-15,5 11-1 0,8-3 0 16,-9-1-1-16,5-7 1 0,-17-4-3 16,-5 0 1-16,-8-15-3 15,-17 0 0-15,-13-11-6 16,-13-8 1-16,-12-4-14 15,-22-3 1-15</inkml:trace>
  <inkml:trace contextRef="#ctx0" brushRef="#br0" timeOffset="3740.5105">12005 15649 68 0,'-4'0'34'0,"12"0"-28"15,-8 0 34-15,0 7-39 0,-8 8 0 16,-5 8 3-16,-4 15 1 0,-17 15-5 16,-5 15 0-16,-7 15 3 15,-10 16 0-15,1 10-1 32,-5 13 1-32,-8 6-3 15,-4 5 1-15,4-5-1 16,4-3 0-16,0 0-2 0,13-23 1 15,0-11-4-15,8-15 0 0,9-16-8 16,13-22 1-16,12-19-9 16,13-19 0-16</inkml:trace>
  <inkml:trace contextRef="#ctx0" brushRef="#br0" timeOffset="4122.6228">12141 16186 79 0,'-34'53'39'0,"-21"-15"-55"0,38-19 73 0,-9 11-54 16,-4 15 0-16,-12 12 2 15,-9 19 0-15,-5 15-7 16,1-1 1-16,0 16 3 16,-1 0 1-16,1 0-4 31,4-4 1-31,4-3-4 15,4-16 1-15,9-15-6 16,9-7 1-16,3-12-10 0,18-23 1 16,8-14-4-16,9-27 1 15</inkml:trace>
  <inkml:trace contextRef="#ctx0" brushRef="#br0" timeOffset="4471.0931">12486 16474 82 0,'-38'37'41'0,"-26"54"-62"16,43-57 83-16,-9 19-59 15,-9 19 1-15,-7 19 0 16,-10 7 1-16,1 8-8 16,0 12 0-16,-1-13 1 0,-3 1 0 15,3-11-7-15,9-4 0 16,9-19-12-16,8-16 0 15,22-29 0-15,8-35 0 0</inkml:trace>
  <inkml:trace contextRef="#ctx0" brushRef="#br0" timeOffset="4740.9842">12831 16897 99 0,'-21'84'49'0,"-22"33"-78"0,26-75 108 16,-13 33-79-16,-4 27 1 31,-21 35 2-31,-17 37 0 15,-9 7-5-15,-13-3 1 0,0-4-7 0,1-7 1 16,-10-16-15-16,-12-41 0 16</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6-03-01T20:16:34.666"/>
    </inkml:context>
    <inkml:brush xml:id="br0">
      <inkml:brushProperty name="width" value="0.05292" units="cm"/>
      <inkml:brushProperty name="height" value="0.05292" units="cm"/>
      <inkml:brushProperty name="color" value="#FF0000"/>
    </inkml:brush>
  </inkml:definitions>
  <inkml:trace contextRef="#ctx0" brushRef="#br0">1043 10026 95 0,'0'0'47'0,"-21"80"-47"16,13-57 48-16,3-4-47 15,5 7 0-15,0 12-1 32,0 7 1-32,-8-3-2 0,4 15 1 15,-5-1 0-15,5 1 0 16,-9 4 0-16,0 7 0 15,-4-8 0-15,0 12 0 16,-8 46-1 0,-5-1 1-16,4 4-2 15,1-19 0-15,-1 4-2 16,1-8 0-16,3-14-5 16,9-9 1-16,-8-10-11 15,8-16 0-15,9-27-3 0,4-22 1 16</inkml:trace>
  <inkml:trace contextRef="#ctx0" brushRef="#br0" timeOffset="2183.8662">2619 10212 42 0,'0'11'21'0,"-8"-3"-27"0,3-4 33 16,-3-1-26-16,3 1 0 31,5 8 3-31,-8-1 0 15,16 0-4-15,-8-3 1 16,5-1 3-16,3 1 0 16,-8-4 0-16,13-1 0 0,-9 1-1 15,9 0 0-15,0 0-1 16,4-4 1-16,0 0-1 16,4 0 1-16,13 0-2 15,-8 0 0-15,-1-4 0 0,1 0 1 16,4 0-1-16,0-3 0 15,-5-1 0-15,5 5 0 16,0-5 0-16,4 4 1 16,0 0-1-1,4-3 0-15,0-1 0 16,5 1 0-16,-13 3 0 16,0 0 1-16,4 0-1 15,4 4 0-15,-8 0-1 16,12 0 1-16,-3 0-1 15,8 4 1-15,-13 0-1 16,4 0 0-16,9-4-1 0,-13 4 1 16,9-4 0-16,-1 3 0 15,-4-3-1-15,1 0 1 16,-5 0 0-16,0 0 1 16,-4 0-1-16,-5 0 1 0,5 4 0 15,-9-4 0-15,18 4-1 16,-14-4 0-16,9 4 0 15,-4-1 1-15,4-3-1 16,0 4 0-16,0 0-1 0,0 0 1 16,-4 0 0-16,0-1 0 31,0 1-1-31,4 4 1 16,4-1 0-16,5 1 0 15,-1-4 0-15,-8 3 0 16,5 1 0-16,3-4 0 0,-3-1 0 15,8 1 0-15,-9 0-1 16,9 0 1-16,0-1 0 16,-1-3 0-16,-7 0-1 15,8 0 1-15,-1 0 0 0,6 0 0 16,-1 0 0-16,-4 0 0 16,-1 0-1-16,5 0 1 15,-4 0 0-15,4 0 0 16,5 0 0-16,3 0 0 15,-8-3 0-15,1-1 0 0,3 4-1 16,0-4 1-16,1 4-1 16,-1 0 1-16,5 0-1 15,-5 0 1-15,9 0-1 32,8 0 1-32,1 0-1 15,-5 0 0-15,0 0 0 16,-8 0 1-16,-9 0 0 0,-4 0 1 15,-9 0-2-15,-13 0 1 16,-8 0-2-16,-12 4 1 0,-14 0-5 16,-12-1 0-16,-5 5-12 15,-21 3 0-15</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6-03-01T20:36:46.562"/>
    </inkml:context>
    <inkml:brush xml:id="br0">
      <inkml:brushProperty name="width" value="0.05292" units="cm"/>
      <inkml:brushProperty name="height" value="0.05292" units="cm"/>
      <inkml:brushProperty name="color" value="#FF0000"/>
    </inkml:brush>
  </inkml:definitions>
  <inkml:trace contextRef="#ctx0" brushRef="#br0">6051 11135 65 0,'0'0'32'0,"69"-11"-29"16,-44 11 32-16,13-4-33 16,14 4 1-16,11 4 0 0,10-4 0 31,-5 7-6-31,9-3 1 16,4 7 2-16,-5 1 1 15,-3-1-4-15,-1 0 1 0,-8-7-8 0,-13 4 1 16,-13 3-8-16,-25-11 0 15</inkml:trace>
  <inkml:trace contextRef="#ctx0" brushRef="#br0" timeOffset="1567.1756">6435 10859 28 0,'0'-8'14'0,"-5"5"-11"15,5 3 14-15,0-8-14 16,-4 8 1-16,-4-4 3 16,-1 4 0-16,5 4-8 15,-5 4 0-15,1-1 5 16,-5 1 1-16,-4-1-1 15,4 8 1-15,0 0-2 16,-4 4 1-16,-4 4-1 0,-4 0 1 16,-5 0-1-1,0-1 0-15,0-7-2 16,0 0 1-16,1 12-2 16,3-4 1-16,0-4-1 15,5-1 0-15,4 9 0 0,4-8 0 16,-8 4 0-16,8-1 0 15,1-3-1-15,-1 0 1 16,0 8 0-16,9-8 1 0,4-1-1 16,0-2 1-16,0 3 0 15,4-4 0-15,0 0 0 16,0-4 0-16,5 8 0 16,0 0 0-16,3-4-1 15,1 8 1-15,8-8 0 16,9 0 0-1,8 8-1-15,9 3 1 16,4 5-1-16,5 3 1 16,3-4-1-16,-3 15 0 15,-1-7-1-15,-12 0 0 0,-13 0-5 16,-13-4 0-16,-17 0-11 16,-13 0 0-16</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6-03-01T20:38:51.099"/>
    </inkml:context>
    <inkml:brush xml:id="br0">
      <inkml:brushProperty name="width" value="0.05292" units="cm"/>
      <inkml:brushProperty name="height" value="0.05292" units="cm"/>
      <inkml:brushProperty name="color" value="#FF0000"/>
    </inkml:brush>
  </inkml:definitions>
  <inkml:trace contextRef="#ctx0" brushRef="#br0">16562 13780 24 0,'-5'-4'12'0,"1"15"-9"16,4-11 13-16,-4-3-15 16,0-1 1-16,-1 0 2 15,-3 4 1-15,4 0-5 16,-1 0 1-16,5 0 3 16,0 0 1-16,9 0 1 0,-1 0 0 31,5 0 0-31,8 0 0 15,9-4-1-15,8 4 0 16,14-4 0-16,-1 1 0 0,0-5-1 16,8 0 1-16,10 5-1 15,-6-1 0-15,6 4 0 16,7 4 0-16,9-1 0 16,5 5 0-16,-9-4-2 0,4 0 1 15,4 7-2-15,-3-3 1 16,-1 3-1-16,4 0 0 15,5 1-1-15,-13 3 1 32,38-8 0-32,-17 5 1 15,-12-5-1-15,-9-3 1 0,-1 0-1 16,-11 0 0-16,-10-1 0 16,-8-3 0-16,-4 0-2 31,-9 0 1-31,-8 4-1 15,-4-11 1-15,-5 7-1 0,-8-4 0 16,-5 4 0-16,-3-4 0 16,-5 0 0-16,-5 0 1 15,-7 4 0-15,-5-3 0 16,-9-9 0-16,-4 8 0 16,-4-3 0-16,0 3 0 0,-13 0-1 15,-4-3 0-15,-8 7-1 16,-10-4 0-16,-7-4-3 15,-9 5 1-15,-1-1-5 16,-3 0 1-16,-5 0-10 16,-4-3 0-16,0 11-1 15,17-23 0-15</inkml:trace>
  <inkml:trace contextRef="#ctx0" brushRef="#br0" timeOffset="774.558">16941 13106 49 0,'8'0'24'0,"-4"4"-28"0,-4-4 48 0,0 4-41 16,-8 3 1-16,-5 5 1 16,-4 7 0-16,-9 7-7 15,-3 8 1-15,-10 0 4 16,-3 8 0-16,-1 7-2 0,1-4 1 15,-14 5-1-15,5 3 0 16,0 0 0-16,0 3 1 16,8-10-1-16,5-1 1 15,4 4 0-15,0-3 0 0,8-8-1 16,5-1 0-16,4-6 0 31,4-5 0-31,5 1 0 16,-1-5 1-16,5 1-1 15,0-4 0-15,4-4 0 0,4 0 1 16,4 0-1-16,1-7 0 16,-1 3 0-16,1 1 1 15,4-1-1-15,4 4 0 16,0-4 0-16,0 5 0 0,4-5 0 16,5 4 0-16,8 4 0 15,0 4 0 1,64 30 1-1,8 15 1-15,-4 0-1 16,5 4 0-16,-9-4 0 16,-9 4 0-16,-12-4-2 0,-5-15 1 15,-12 0-13-15,-22 0 1 16,-29-8-12-16,-39-15 0 16</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6-03-01T20:47:00.813"/>
    </inkml:context>
    <inkml:brush xml:id="br0">
      <inkml:brushProperty name="width" value="0.05292" units="cm"/>
      <inkml:brushProperty name="height" value="0.05292" units="cm"/>
      <inkml:brushProperty name="color" value="#FF0000"/>
    </inkml:brush>
  </inkml:definitions>
  <inkml:trace contextRef="#ctx0" brushRef="#br0">13048 9644 0,'0'0'0,"0"0"15,0 0-15,0 0 16</inkml:trace>
  <inkml:trace contextRef="#ctx0" brushRef="#br0" timeOffset="1078.0812">12639 9054 0,'0'0'0,"0"0"16,0 0-16,0 0 15,0 0 1,-4 8-16,-21 11 16,-18 7-1,-8-7-15,-4 4 16,3-8-16,52-15 16,0 0-1,0 0-15</inkml:trace>
  <inkml:trace contextRef="#ctx0" brushRef="#br0" timeOffset="1816.6395">12162 9512 0,'0'0'0,"0"0"15,0 0 1,5 8-16,-5 18 16,4 27-16,-4-53 15,-4 182 1,-5-88 0,9-94-16,0 0 15,0 0 1</inkml:trace>
  <inkml:trace contextRef="#ctx0" brushRef="#br0" timeOffset="5544.5877">12878 10079 0,'0'0'0,"0"0"16,0 0 15,0 0-31,0 0 16,0 0-16,0 0 15,0 0 1,0 0-1,0 0-15,0 0 16,0 0 0,0 0-16,0 0 15,0 0 1,0 0-16,0 0 16,0 0-16</inkml:trace>
  <inkml:trace contextRef="#ctx0" brushRef="#br0" timeOffset="6081.2551">13291 9205 0,'0'0'15,"0"0"1,0 0-16,0 0 16,0 0-1,0 0-15,0 0 16,0 0 0,4 16-16,5 10 15,-9-26-15,0 0 16,0 0-16</inkml:trace>
  <inkml:trace contextRef="#ctx0" brushRef="#br0" timeOffset="7382.6431">12823 9107 0,'0'0'16,"0"0"-16,0 0 15,0 0-15,0 0 16,0 0-16,0 0 15,0 0 1,0 0-16,0 0 16,0 0-16,0 0 15,0 0 1,0 0-16,0 0 31,0 0-31,4 34 16,-4-15-16,4-4 15,-4-15 1,0 0-16,0 0 16</inkml:trace>
  <inkml:trace contextRef="#ctx0" brushRef="#br0" timeOffset="8467.2229">13466 10000 0,'0'0'0,"0"0"31,0 0-31,0 0 0,0 0 16,0 0-16,0 0 15,0 0 1,0 0-16,0 0 16,0 0-16,0 0 31,0 0-15,0 0-16,-22 15 15,22-15-15,0 0 16,0 0-1</inkml:trace>
  <inkml:trace contextRef="#ctx0" brushRef="#br0" timeOffset="8700.4656">13053 9781 0,'0'0'16,"0"0"-16,0 0 16,0 0-1,0 0-15,0 0 16,-5 22-16,5-22 16,0 0-16,0 0 15</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6-03-01T20:56:01.030"/>
    </inkml:context>
    <inkml:brush xml:id="br0">
      <inkml:brushProperty name="width" value="0.05292" units="cm"/>
      <inkml:brushProperty name="height" value="0.05292" units="cm"/>
      <inkml:brushProperty name="color" value="#FF0000"/>
    </inkml:brush>
  </inkml:definitions>
  <inkml:trace contextRef="#ctx0" brushRef="#br0">17618 16856 67 0,'0'0'33'0,"4"-8"-25"15,-4 8 34-15,8 4-41 16,10 7 0-16,7-3 1 16,18 3 0-16,3 4-3 15,18 4 1-15,30 0 1 0,8 0 0 16,26 0 0-16,30-4 0 15,20 0-1-15,10-3 1 16,20-5-1-16,5 5 1 0,-4 3-1 16,8 0 0-16,-4 0-2 15,-17 4 1 1,77-8-10 0,-43 4 0-16,-43-3-9 15,-25-5 0-15</inkml:trace>
  <inkml:trace contextRef="#ctx0" brushRef="#br0" timeOffset="1111.2382">20790 10779 54 0,'-4'-11'27'0,"21"0"-26"0,-13 11 28 15,1 0-28-15,3 3 1 16,1 9 1-16,3-5 0 16,1 5-3-16,4 7 0 15,13-8 2-15,0 8 1 0,8 0-1 16,9 0 1-1,47 7 0 1,4-3 0-16,0-4-1 0,4-4 1 16,0-4 0-16,-4 1 0 15,0-5-1-15,8-3 0 16,-3 0-2-16,-5 0 1 0,8-1-1 31,-12 1 0-31,-9 0 0 16,0 0 0-16,0 3 0 15,-4 5 0-15,-4-1-1 16,-9-3 1-16,0 3-1 16,-8 8 0-16,-1-8-2 15,-8 8 1-15,-4 0-5 16,-4-8 0-16,-9 5-6 16,-4-9 0-16,0 12-5 0,-1-8 0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19904A-B2DB-5C41-8F4C-79B5FF62542F}" type="datetimeFigureOut">
              <a:rPr lang="en-US" smtClean="0"/>
              <a:t>3/1/2016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E59FF6-1183-6A47-8425-779A0219B690}" type="slidenum">
              <a:rPr lang="en-US" smtClean="0"/>
              <a:t>‹#›</a:t>
            </a:fld>
            <a:endParaRPr lang="en-US"/>
          </a:p>
        </p:txBody>
      </p:sp>
    </p:spTree>
    <p:extLst>
      <p:ext uri="{BB962C8B-B14F-4D97-AF65-F5344CB8AC3E}">
        <p14:creationId xmlns:p14="http://schemas.microsoft.com/office/powerpoint/2010/main" val="7300421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73AF7214-D772-4783-8E60-7620ED55CCB5}" type="slidenum">
              <a:rPr lang="zh-CN" altLang="en-US">
                <a:latin typeface="Times New Roman" pitchFamily="18" charset="0"/>
              </a:rPr>
              <a:pPr/>
              <a:t>8</a:t>
            </a:fld>
            <a:endParaRPr lang="en-US" altLang="zh-CN">
              <a:latin typeface="Times New Roman"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t>Remove arrow</a:t>
            </a:r>
          </a:p>
          <a:p>
            <a:r>
              <a:rPr lang="en-US" altLang="zh-CN" smtClean="0"/>
              <a:t>Dot!</a:t>
            </a:r>
          </a:p>
          <a:p>
            <a:r>
              <a:rPr lang="en-US" altLang="zh-CN" smtClean="0"/>
              <a:t>Our </a:t>
            </a:r>
          </a:p>
          <a:p>
            <a:r>
              <a:rPr lang="en-US" altLang="zh-CN" smtClean="0"/>
              <a:t>Give title/description of each system</a:t>
            </a:r>
          </a:p>
        </p:txBody>
      </p:sp>
    </p:spTree>
    <p:extLst>
      <p:ext uri="{BB962C8B-B14F-4D97-AF65-F5344CB8AC3E}">
        <p14:creationId xmlns:p14="http://schemas.microsoft.com/office/powerpoint/2010/main" val="2529462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5F7DEA3-7F67-44EC-A4EE-CF63E4F623D7}" type="slidenum">
              <a:rPr lang="en-US"/>
              <a:pPr/>
              <a:t>36</a:t>
            </a:fld>
            <a:endParaRPr lang="en-US"/>
          </a:p>
        </p:txBody>
      </p:sp>
      <p:sp>
        <p:nvSpPr>
          <p:cNvPr id="924674"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24675"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extLst>
      <p:ext uri="{BB962C8B-B14F-4D97-AF65-F5344CB8AC3E}">
        <p14:creationId xmlns:p14="http://schemas.microsoft.com/office/powerpoint/2010/main" val="3087660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CB515DE-F9C6-416B-BB39-7E4539123B62}" type="slidenum">
              <a:rPr lang="en-US"/>
              <a:pPr/>
              <a:t>37</a:t>
            </a:fld>
            <a:endParaRPr lang="en-US"/>
          </a:p>
        </p:txBody>
      </p:sp>
      <p:sp>
        <p:nvSpPr>
          <p:cNvPr id="927746"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2774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extLst>
      <p:ext uri="{BB962C8B-B14F-4D97-AF65-F5344CB8AC3E}">
        <p14:creationId xmlns:p14="http://schemas.microsoft.com/office/powerpoint/2010/main" val="4250954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48424A4-2BBF-4B6F-8FBE-241F5E598F38}" type="slidenum">
              <a:rPr lang="en-US"/>
              <a:pPr/>
              <a:t>38</a:t>
            </a:fld>
            <a:endParaRPr lang="en-US"/>
          </a:p>
        </p:txBody>
      </p:sp>
      <p:sp>
        <p:nvSpPr>
          <p:cNvPr id="929794"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29795"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extLst>
      <p:ext uri="{BB962C8B-B14F-4D97-AF65-F5344CB8AC3E}">
        <p14:creationId xmlns:p14="http://schemas.microsoft.com/office/powerpoint/2010/main" val="10447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9E9C971-3525-462F-BAA0-1DA03EE471BE}" type="slidenum">
              <a:rPr lang="en-US"/>
              <a:pPr/>
              <a:t>39</a:t>
            </a:fld>
            <a:endParaRPr lang="en-US"/>
          </a:p>
        </p:txBody>
      </p:sp>
      <p:sp>
        <p:nvSpPr>
          <p:cNvPr id="931842"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31843"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extLst>
      <p:ext uri="{BB962C8B-B14F-4D97-AF65-F5344CB8AC3E}">
        <p14:creationId xmlns:p14="http://schemas.microsoft.com/office/powerpoint/2010/main" val="1486221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CB515DE-F9C6-416B-BB39-7E4539123B62}" type="slidenum">
              <a:rPr lang="en-US"/>
              <a:pPr/>
              <a:t>40</a:t>
            </a:fld>
            <a:endParaRPr lang="en-US"/>
          </a:p>
        </p:txBody>
      </p:sp>
      <p:sp>
        <p:nvSpPr>
          <p:cNvPr id="927746"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2774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extLst>
      <p:ext uri="{BB962C8B-B14F-4D97-AF65-F5344CB8AC3E}">
        <p14:creationId xmlns:p14="http://schemas.microsoft.com/office/powerpoint/2010/main" val="390455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F427DA-1A7E-4024-9FD8-AD79F0E5AE22}" type="slidenum">
              <a:rPr lang="en-US" smtClean="0"/>
              <a:t>50</a:t>
            </a:fld>
            <a:endParaRPr lang="en-US"/>
          </a:p>
        </p:txBody>
      </p:sp>
    </p:spTree>
    <p:extLst>
      <p:ext uri="{BB962C8B-B14F-4D97-AF65-F5344CB8AC3E}">
        <p14:creationId xmlns:p14="http://schemas.microsoft.com/office/powerpoint/2010/main" val="3542628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51</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46896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53</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03889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56</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23132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59</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85304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B6D003B8-8A5E-4B10-B007-5D372625C26C}" type="slidenum">
              <a:rPr lang="zh-CN" altLang="en-US">
                <a:latin typeface="Times New Roman" pitchFamily="18" charset="0"/>
              </a:rPr>
              <a:pPr/>
              <a:t>10</a:t>
            </a:fld>
            <a:endParaRPr lang="en-US" altLang="zh-CN">
              <a:latin typeface="Times New Roman" pitchFamily="18"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t>Caption!</a:t>
            </a:r>
          </a:p>
        </p:txBody>
      </p:sp>
    </p:spTree>
    <p:extLst>
      <p:ext uri="{BB962C8B-B14F-4D97-AF65-F5344CB8AC3E}">
        <p14:creationId xmlns:p14="http://schemas.microsoft.com/office/powerpoint/2010/main" val="1227716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66</a:t>
            </a:fld>
            <a:endParaRPr lang="en-US"/>
          </a:p>
        </p:txBody>
      </p:sp>
    </p:spTree>
    <p:extLst>
      <p:ext uri="{BB962C8B-B14F-4D97-AF65-F5344CB8AC3E}">
        <p14:creationId xmlns:p14="http://schemas.microsoft.com/office/powerpoint/2010/main" val="3779276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67</a:t>
            </a:fld>
            <a:endParaRPr lang="en-US"/>
          </a:p>
        </p:txBody>
      </p:sp>
    </p:spTree>
    <p:extLst>
      <p:ext uri="{BB962C8B-B14F-4D97-AF65-F5344CB8AC3E}">
        <p14:creationId xmlns:p14="http://schemas.microsoft.com/office/powerpoint/2010/main" val="2657249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68</a:t>
            </a:fld>
            <a:endParaRPr lang="en-US"/>
          </a:p>
        </p:txBody>
      </p:sp>
    </p:spTree>
    <p:extLst>
      <p:ext uri="{BB962C8B-B14F-4D97-AF65-F5344CB8AC3E}">
        <p14:creationId xmlns:p14="http://schemas.microsoft.com/office/powerpoint/2010/main" val="882461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72</a:t>
            </a:fld>
            <a:endParaRPr lang="en-US"/>
          </a:p>
        </p:txBody>
      </p:sp>
    </p:spTree>
    <p:extLst>
      <p:ext uri="{BB962C8B-B14F-4D97-AF65-F5344CB8AC3E}">
        <p14:creationId xmlns:p14="http://schemas.microsoft.com/office/powerpoint/2010/main" val="402557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73</a:t>
            </a:fld>
            <a:endParaRPr lang="en-US"/>
          </a:p>
        </p:txBody>
      </p:sp>
    </p:spTree>
    <p:extLst>
      <p:ext uri="{BB962C8B-B14F-4D97-AF65-F5344CB8AC3E}">
        <p14:creationId xmlns:p14="http://schemas.microsoft.com/office/powerpoint/2010/main" val="2580412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74</a:t>
            </a:fld>
            <a:endParaRPr lang="en-US"/>
          </a:p>
        </p:txBody>
      </p:sp>
    </p:spTree>
    <p:extLst>
      <p:ext uri="{BB962C8B-B14F-4D97-AF65-F5344CB8AC3E}">
        <p14:creationId xmlns:p14="http://schemas.microsoft.com/office/powerpoint/2010/main" val="697608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75</a:t>
            </a:fld>
            <a:endParaRPr lang="en-US"/>
          </a:p>
        </p:txBody>
      </p:sp>
    </p:spTree>
    <p:extLst>
      <p:ext uri="{BB962C8B-B14F-4D97-AF65-F5344CB8AC3E}">
        <p14:creationId xmlns:p14="http://schemas.microsoft.com/office/powerpoint/2010/main" val="260042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C9CA51C6-8F7D-4683-ACE4-BB8DB1635B17}" type="slidenum">
              <a:rPr lang="zh-CN" altLang="en-US">
                <a:latin typeface="Times New Roman" pitchFamily="18" charset="0"/>
              </a:rPr>
              <a:pPr/>
              <a:t>11</a:t>
            </a:fld>
            <a:endParaRPr lang="en-US" altLang="zh-CN">
              <a:latin typeface="Times New Roman" pitchFamily="18" charset="0"/>
            </a:endParaRPr>
          </a:p>
        </p:txBody>
      </p:sp>
      <p:sp>
        <p:nvSpPr>
          <p:cNvPr id="60419" name="Rectangle 2"/>
          <p:cNvSpPr>
            <a:spLocks noGrp="1" noRot="1" noChangeAspect="1" noChangeArrowheads="1" noTextEdit="1"/>
          </p:cNvSpPr>
          <p:nvPr>
            <p:ph type="sldImg"/>
          </p:nvPr>
        </p:nvSpPr>
        <p:spPr>
          <a:xfrm>
            <a:off x="1144588" y="685800"/>
            <a:ext cx="4570412" cy="3429000"/>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398604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5EF339D4-98C0-4D3A-B467-CF0BB4A36DA6}" type="slidenum">
              <a:rPr lang="zh-CN" altLang="en-US">
                <a:latin typeface="Times New Roman" pitchFamily="18" charset="0"/>
              </a:rPr>
              <a:pPr/>
              <a:t>12</a:t>
            </a:fld>
            <a:endParaRPr lang="en-US" altLang="zh-CN">
              <a:latin typeface="Times New Roman" pitchFamily="18" charset="0"/>
            </a:endParaRPr>
          </a:p>
        </p:txBody>
      </p:sp>
      <p:sp>
        <p:nvSpPr>
          <p:cNvPr id="61443" name="Rectangle 2"/>
          <p:cNvSpPr>
            <a:spLocks noGrp="1" noRot="1" noChangeAspect="1" noChangeArrowheads="1" noTextEdit="1"/>
          </p:cNvSpPr>
          <p:nvPr>
            <p:ph type="sldImg"/>
          </p:nvPr>
        </p:nvSpPr>
        <p:spPr>
          <a:xfrm>
            <a:off x="1144588" y="685800"/>
            <a:ext cx="4570412"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88323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8CFDEE32-7E72-4273-BA14-222938EEC133}" type="slidenum">
              <a:rPr lang="zh-CN" altLang="en-US">
                <a:latin typeface="Times New Roman" pitchFamily="18" charset="0"/>
              </a:rPr>
              <a:pPr/>
              <a:t>14</a:t>
            </a:fld>
            <a:endParaRPr lang="en-US" altLang="zh-CN">
              <a:latin typeface="Times New Roman" pitchFamily="18" charset="0"/>
            </a:endParaRPr>
          </a:p>
        </p:txBody>
      </p:sp>
      <p:sp>
        <p:nvSpPr>
          <p:cNvPr id="62467" name="Rectangle 2"/>
          <p:cNvSpPr>
            <a:spLocks noGrp="1" noRot="1" noChangeAspect="1" noChangeArrowheads="1" noTextEdit="1"/>
          </p:cNvSpPr>
          <p:nvPr>
            <p:ph type="sldImg"/>
          </p:nvPr>
        </p:nvSpPr>
        <p:spPr>
          <a:xfrm>
            <a:off x="1144588" y="685800"/>
            <a:ext cx="4570412" cy="3429000"/>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016349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7133C1CF-E61D-449E-8074-FFA19796CE87}" type="slidenum">
              <a:rPr lang="zh-CN" altLang="en-US">
                <a:latin typeface="Times New Roman" pitchFamily="18" charset="0"/>
              </a:rPr>
              <a:pPr/>
              <a:t>17</a:t>
            </a:fld>
            <a:endParaRPr lang="en-US" altLang="zh-CN">
              <a:latin typeface="Times New Roman" pitchFamily="18" charset="0"/>
            </a:endParaRPr>
          </a:p>
        </p:txBody>
      </p:sp>
      <p:sp>
        <p:nvSpPr>
          <p:cNvPr id="63491" name="Rectangle 2"/>
          <p:cNvSpPr>
            <a:spLocks noGrp="1" noRot="1" noChangeAspect="1" noChangeArrowheads="1" noTextEdit="1"/>
          </p:cNvSpPr>
          <p:nvPr>
            <p:ph type="sldImg"/>
          </p:nvPr>
        </p:nvSpPr>
        <p:spPr>
          <a:xfrm>
            <a:off x="1144588" y="685800"/>
            <a:ext cx="4570412" cy="342900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873058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B40AA81C-DCAC-449A-A18C-9234C9814700}" type="slidenum">
              <a:rPr lang="zh-CN" altLang="en-US">
                <a:latin typeface="Times New Roman" pitchFamily="18" charset="0"/>
              </a:rPr>
              <a:pPr/>
              <a:t>18</a:t>
            </a:fld>
            <a:endParaRPr lang="en-US" altLang="zh-CN">
              <a:latin typeface="Times New Roman" pitchFamily="18" charset="0"/>
            </a:endParaRPr>
          </a:p>
        </p:txBody>
      </p:sp>
      <p:sp>
        <p:nvSpPr>
          <p:cNvPr id="64515" name="Rectangle 2"/>
          <p:cNvSpPr>
            <a:spLocks noGrp="1" noRot="1" noChangeAspect="1" noChangeArrowheads="1" noTextEdit="1"/>
          </p:cNvSpPr>
          <p:nvPr>
            <p:ph type="sldImg"/>
          </p:nvPr>
        </p:nvSpPr>
        <p:spPr>
          <a:xfrm>
            <a:off x="1144588" y="685800"/>
            <a:ext cx="4570412" cy="3429000"/>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260398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F9AE8836-22FA-4FAE-9C87-D210661D0AF1}" type="slidenum">
              <a:rPr lang="zh-CN" altLang="en-US">
                <a:latin typeface="Times New Roman" pitchFamily="18" charset="0"/>
              </a:rPr>
              <a:pPr/>
              <a:t>19</a:t>
            </a:fld>
            <a:endParaRPr lang="en-US" altLang="zh-CN">
              <a:latin typeface="Times New Roman" pitchFamily="18" charset="0"/>
            </a:endParaRPr>
          </a:p>
        </p:txBody>
      </p:sp>
      <p:sp>
        <p:nvSpPr>
          <p:cNvPr id="65539" name="Rectangle 2"/>
          <p:cNvSpPr>
            <a:spLocks noGrp="1" noRot="1" noChangeAspect="1" noChangeArrowheads="1" noTextEdit="1"/>
          </p:cNvSpPr>
          <p:nvPr>
            <p:ph type="sldImg"/>
          </p:nvPr>
        </p:nvSpPr>
        <p:spPr>
          <a:xfrm>
            <a:off x="1144588" y="685800"/>
            <a:ext cx="4570412" cy="3429000"/>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783437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F07F9E24-5410-4D64-BF05-C5ABE0901A29}" type="slidenum">
              <a:rPr lang="zh-CN" altLang="en-US">
                <a:latin typeface="Times New Roman" pitchFamily="18" charset="0"/>
              </a:rPr>
              <a:pPr/>
              <a:t>20</a:t>
            </a:fld>
            <a:endParaRPr lang="en-US" altLang="zh-CN">
              <a:latin typeface="Times New Roman" pitchFamily="18" charset="0"/>
            </a:endParaRPr>
          </a:p>
        </p:txBody>
      </p:sp>
      <p:sp>
        <p:nvSpPr>
          <p:cNvPr id="66563" name="Rectangle 2"/>
          <p:cNvSpPr>
            <a:spLocks noGrp="1" noRot="1" noChangeAspect="1" noChangeArrowheads="1" noTextEdit="1"/>
          </p:cNvSpPr>
          <p:nvPr>
            <p:ph type="sldImg"/>
          </p:nvPr>
        </p:nvSpPr>
        <p:spPr>
          <a:xfrm>
            <a:off x="1144588" y="685800"/>
            <a:ext cx="4570412" cy="3429000"/>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506687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131BB7-B222-C24D-A1CF-365E6CA8283D}" type="datetimeFigureOut">
              <a:rPr lang="en-US" smtClean="0"/>
              <a:t>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3876231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31BB7-B222-C24D-A1CF-365E6CA8283D}" type="datetimeFigureOut">
              <a:rPr lang="en-US" smtClean="0"/>
              <a:t>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1989187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31BB7-B222-C24D-A1CF-365E6CA8283D}" type="datetimeFigureOut">
              <a:rPr lang="en-US" smtClean="0"/>
              <a:t>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3412978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13"/>
          <p:cNvSpPr>
            <a:spLocks noGrp="1" noChangeArrowheads="1"/>
          </p:cNvSpPr>
          <p:nvPr>
            <p:ph type="sldNum" sz="quarter" idx="12"/>
          </p:nvPr>
        </p:nvSpPr>
        <p:spPr>
          <a:ln/>
        </p:spPr>
        <p:txBody>
          <a:bodyPr/>
          <a:lstStyle>
            <a:lvl1pPr>
              <a:defRPr/>
            </a:lvl1pPr>
          </a:lstStyle>
          <a:p>
            <a:pPr>
              <a:defRPr/>
            </a:pPr>
            <a:fld id="{A1C46B2E-93BB-46C2-AE17-28A91A78231D}" type="slidenum">
              <a:rPr lang="zh-CN" altLang="en-US"/>
              <a:pPr>
                <a:defRPr/>
              </a:pPr>
              <a:t>‹#›</a:t>
            </a:fld>
            <a:endParaRPr lang="en-US" altLang="zh-CN"/>
          </a:p>
        </p:txBody>
      </p:sp>
    </p:spTree>
    <p:extLst>
      <p:ext uri="{BB962C8B-B14F-4D97-AF65-F5344CB8AC3E}">
        <p14:creationId xmlns:p14="http://schemas.microsoft.com/office/powerpoint/2010/main" val="1180989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50938" y="214313"/>
            <a:ext cx="7793037" cy="14620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13"/>
          <p:cNvSpPr>
            <a:spLocks noGrp="1" noChangeArrowheads="1"/>
          </p:cNvSpPr>
          <p:nvPr>
            <p:ph type="sldNum" sz="quarter" idx="12"/>
          </p:nvPr>
        </p:nvSpPr>
        <p:spPr>
          <a:ln/>
        </p:spPr>
        <p:txBody>
          <a:bodyPr/>
          <a:lstStyle>
            <a:lvl1pPr>
              <a:defRPr/>
            </a:lvl1pPr>
          </a:lstStyle>
          <a:p>
            <a:pPr>
              <a:defRPr/>
            </a:pPr>
            <a:fld id="{994359B9-3C7E-4755-AFCD-ED2DF2650829}" type="slidenum">
              <a:rPr lang="zh-CN" altLang="en-US"/>
              <a:pPr>
                <a:defRPr/>
              </a:pPr>
              <a:t>‹#›</a:t>
            </a:fld>
            <a:endParaRPr lang="en-US" altLang="zh-CN"/>
          </a:p>
        </p:txBody>
      </p:sp>
    </p:spTree>
    <p:extLst>
      <p:ext uri="{BB962C8B-B14F-4D97-AF65-F5344CB8AC3E}">
        <p14:creationId xmlns:p14="http://schemas.microsoft.com/office/powerpoint/2010/main" val="3549008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82688" y="2017713"/>
            <a:ext cx="7772400" cy="4114800"/>
          </a:xfrm>
        </p:spPr>
        <p:txBody>
          <a:bodyPr/>
          <a:lstStyle/>
          <a:p>
            <a:pPr lvl="0"/>
            <a:endParaRPr lang="en-US"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a:ln/>
        </p:spPr>
        <p:txBody>
          <a:bodyPr/>
          <a:lstStyle>
            <a:lvl1pPr>
              <a:defRPr/>
            </a:lvl1pPr>
          </a:lstStyle>
          <a:p>
            <a:pPr>
              <a:defRPr/>
            </a:pPr>
            <a:fld id="{B3AB4116-48F1-45C5-9D6E-9DCDC4ED291B}" type="slidenum">
              <a:rPr lang="zh-CN" altLang="en-US"/>
              <a:pPr>
                <a:defRPr/>
              </a:pPr>
              <a:t>‹#›</a:t>
            </a:fld>
            <a:endParaRPr lang="en-US" altLang="zh-CN"/>
          </a:p>
        </p:txBody>
      </p:sp>
    </p:spTree>
    <p:extLst>
      <p:ext uri="{BB962C8B-B14F-4D97-AF65-F5344CB8AC3E}">
        <p14:creationId xmlns:p14="http://schemas.microsoft.com/office/powerpoint/2010/main" val="1356716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13"/>
          <p:cNvSpPr>
            <a:spLocks noGrp="1" noChangeArrowheads="1"/>
          </p:cNvSpPr>
          <p:nvPr>
            <p:ph type="sldNum" sz="quarter" idx="12"/>
          </p:nvPr>
        </p:nvSpPr>
        <p:spPr>
          <a:ln/>
        </p:spPr>
        <p:txBody>
          <a:bodyPr/>
          <a:lstStyle>
            <a:lvl1pPr>
              <a:defRPr/>
            </a:lvl1pPr>
          </a:lstStyle>
          <a:p>
            <a:pPr>
              <a:defRPr/>
            </a:pPr>
            <a:fld id="{2AE08CA4-3298-4383-9320-BCB936FB38E6}" type="slidenum">
              <a:rPr lang="zh-CN" altLang="en-US"/>
              <a:pPr>
                <a:defRPr/>
              </a:pPr>
              <a:t>‹#›</a:t>
            </a:fld>
            <a:endParaRPr lang="en-US" altLang="zh-CN"/>
          </a:p>
        </p:txBody>
      </p:sp>
    </p:spTree>
    <p:extLst>
      <p:ext uri="{BB962C8B-B14F-4D97-AF65-F5344CB8AC3E}">
        <p14:creationId xmlns:p14="http://schemas.microsoft.com/office/powerpoint/2010/main" val="3981332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p:cNvSpPr>
            <a:spLocks noGrp="1" noChangeArrowheads="1"/>
          </p:cNvSpPr>
          <p:nvPr>
            <p:ph type="sldNum" sz="quarter" idx="12"/>
          </p:nvPr>
        </p:nvSpPr>
        <p:spPr>
          <a:ln/>
        </p:spPr>
        <p:txBody>
          <a:bodyPr/>
          <a:lstStyle>
            <a:lvl1pPr>
              <a:defRPr/>
            </a:lvl1pPr>
          </a:lstStyle>
          <a:p>
            <a:pPr>
              <a:defRPr/>
            </a:pPr>
            <a:fld id="{DB682675-5807-48F1-B691-E77C52C0A2BB}" type="slidenum">
              <a:rPr lang="zh-CN" altLang="en-US"/>
              <a:pPr>
                <a:defRPr/>
              </a:pPr>
              <a:t>‹#›</a:t>
            </a:fld>
            <a:endParaRPr lang="en-US" altLang="zh-CN"/>
          </a:p>
        </p:txBody>
      </p:sp>
    </p:spTree>
    <p:extLst>
      <p:ext uri="{BB962C8B-B14F-4D97-AF65-F5344CB8AC3E}">
        <p14:creationId xmlns:p14="http://schemas.microsoft.com/office/powerpoint/2010/main" val="4189072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31BB7-B222-C24D-A1CF-365E6CA8283D}" type="datetimeFigureOut">
              <a:rPr lang="en-US" smtClean="0"/>
              <a:t>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103458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131BB7-B222-C24D-A1CF-365E6CA8283D}" type="datetimeFigureOut">
              <a:rPr lang="en-US" smtClean="0"/>
              <a:t>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3711113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131BB7-B222-C24D-A1CF-365E6CA8283D}" type="datetimeFigureOut">
              <a:rPr lang="en-US" smtClean="0"/>
              <a:t>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443384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131BB7-B222-C24D-A1CF-365E6CA8283D}" type="datetimeFigureOut">
              <a:rPr lang="en-US" smtClean="0"/>
              <a:t>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3564270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131BB7-B222-C24D-A1CF-365E6CA8283D}" type="datetimeFigureOut">
              <a:rPr lang="en-US" smtClean="0"/>
              <a:t>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2964796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131BB7-B222-C24D-A1CF-365E6CA8283D}" type="datetimeFigureOut">
              <a:rPr lang="en-US" smtClean="0"/>
              <a:t>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19862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31BB7-B222-C24D-A1CF-365E6CA8283D}" type="datetimeFigureOut">
              <a:rPr lang="en-US" smtClean="0"/>
              <a:t>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21580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31BB7-B222-C24D-A1CF-365E6CA8283D}" type="datetimeFigureOut">
              <a:rPr lang="en-US" smtClean="0"/>
              <a:t>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2549861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131BB7-B222-C24D-A1CF-365E6CA8283D}" type="datetimeFigureOut">
              <a:rPr lang="en-US" smtClean="0"/>
              <a:t>3/1/2016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C9438-1089-5C4E-87D8-D6EAE567AD30}" type="slidenum">
              <a:rPr lang="en-US" smtClean="0"/>
              <a:t>‹#›</a:t>
            </a:fld>
            <a:endParaRPr lang="en-US"/>
          </a:p>
        </p:txBody>
      </p:sp>
    </p:spTree>
    <p:extLst>
      <p:ext uri="{BB962C8B-B14F-4D97-AF65-F5344CB8AC3E}">
        <p14:creationId xmlns:p14="http://schemas.microsoft.com/office/powerpoint/2010/main" val="3344045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18" Type="http://schemas.openxmlformats.org/officeDocument/2006/relationships/image" Target="../media/image69.jpeg"/><Relationship Id="rId3" Type="http://schemas.openxmlformats.org/officeDocument/2006/relationships/image" Target="../media/image54.jpeg"/><Relationship Id="rId21" Type="http://schemas.openxmlformats.org/officeDocument/2006/relationships/image" Target="../media/image72.jpe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jpeg"/><Relationship Id="rId2" Type="http://schemas.openxmlformats.org/officeDocument/2006/relationships/image" Target="../media/image53.jpeg"/><Relationship Id="rId16" Type="http://schemas.openxmlformats.org/officeDocument/2006/relationships/image" Target="../media/image67.jpeg"/><Relationship Id="rId20" Type="http://schemas.openxmlformats.org/officeDocument/2006/relationships/image" Target="../media/image71.jpeg"/><Relationship Id="rId1" Type="http://schemas.openxmlformats.org/officeDocument/2006/relationships/slideLayout" Target="../slideLayouts/slideLayout6.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jpeg"/><Relationship Id="rId10" Type="http://schemas.openxmlformats.org/officeDocument/2006/relationships/image" Target="../media/image61.jpeg"/><Relationship Id="rId19" Type="http://schemas.openxmlformats.org/officeDocument/2006/relationships/image" Target="../media/image70.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28.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18" Type="http://schemas.openxmlformats.org/officeDocument/2006/relationships/image" Target="../media/image89.jpeg"/><Relationship Id="rId3" Type="http://schemas.openxmlformats.org/officeDocument/2006/relationships/image" Target="../media/image74.jpeg"/><Relationship Id="rId21" Type="http://schemas.openxmlformats.org/officeDocument/2006/relationships/image" Target="../media/image91.jpeg"/><Relationship Id="rId7" Type="http://schemas.openxmlformats.org/officeDocument/2006/relationships/image" Target="../media/image78.jpeg"/><Relationship Id="rId12" Type="http://schemas.openxmlformats.org/officeDocument/2006/relationships/image" Target="../media/image83.jpeg"/><Relationship Id="rId17" Type="http://schemas.openxmlformats.org/officeDocument/2006/relationships/image" Target="../media/image88.jpeg"/><Relationship Id="rId2" Type="http://schemas.openxmlformats.org/officeDocument/2006/relationships/image" Target="../media/image73.jpeg"/><Relationship Id="rId16" Type="http://schemas.openxmlformats.org/officeDocument/2006/relationships/image" Target="../media/image87.jpeg"/><Relationship Id="rId20" Type="http://schemas.openxmlformats.org/officeDocument/2006/relationships/image" Target="../media/image90.jpeg"/><Relationship Id="rId1" Type="http://schemas.openxmlformats.org/officeDocument/2006/relationships/slideLayout" Target="../slideLayouts/slideLayout6.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5" Type="http://schemas.openxmlformats.org/officeDocument/2006/relationships/image" Target="../media/image86.jpeg"/><Relationship Id="rId10" Type="http://schemas.openxmlformats.org/officeDocument/2006/relationships/image" Target="../media/image81.jpeg"/><Relationship Id="rId19" Type="http://schemas.openxmlformats.org/officeDocument/2006/relationships/image" Target="../media/image57.jpe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5.jpeg"/></Relationships>
</file>

<file path=ppt/slides/_rels/slide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file:///h:\download\is.freefoto.com\images_e\1015\10\1015_10_58_web.jpg" TargetMode="External"/><Relationship Id="rId13" Type="http://schemas.openxmlformats.org/officeDocument/2006/relationships/image" Target="../media/image102.jpeg"/><Relationship Id="rId18" Type="http://schemas.openxmlformats.org/officeDocument/2006/relationships/hyperlink" Target="file:///h:\download\is.freefoto.com\images_e\1401\02\1401_02_59_web.jpg" TargetMode="External"/><Relationship Id="rId3" Type="http://schemas.openxmlformats.org/officeDocument/2006/relationships/image" Target="../media/image97.jpeg"/><Relationship Id="rId21" Type="http://schemas.openxmlformats.org/officeDocument/2006/relationships/image" Target="../media/image106.jpeg"/><Relationship Id="rId7" Type="http://schemas.openxmlformats.org/officeDocument/2006/relationships/image" Target="../media/image99.jpeg"/><Relationship Id="rId12" Type="http://schemas.openxmlformats.org/officeDocument/2006/relationships/hyperlink" Target="file:///h:\download\is.freefoto.com\images_e\2030\03\2030_03_59_web.jpg" TargetMode="External"/><Relationship Id="rId17" Type="http://schemas.openxmlformats.org/officeDocument/2006/relationships/image" Target="../media/image104.jpeg"/><Relationship Id="rId25" Type="http://schemas.openxmlformats.org/officeDocument/2006/relationships/image" Target="../media/image108.jpeg"/><Relationship Id="rId2" Type="http://schemas.openxmlformats.org/officeDocument/2006/relationships/hyperlink" Target="file:///h:\download\is.freefoto.com\images_d\04\25\04_25_51_web.jpg" TargetMode="External"/><Relationship Id="rId16" Type="http://schemas.openxmlformats.org/officeDocument/2006/relationships/hyperlink" Target="file:///h:\download\is.freefoto.com\images_e\1087\31\1087_31_54_web.jpg" TargetMode="External"/><Relationship Id="rId20" Type="http://schemas.openxmlformats.org/officeDocument/2006/relationships/hyperlink" Target="file:///h:\download\is.freefoto.com\images_e\1210\14\1210_14_16_web.jpg" TargetMode="External"/><Relationship Id="rId1" Type="http://schemas.openxmlformats.org/officeDocument/2006/relationships/slideLayout" Target="../slideLayouts/slideLayout15.xml"/><Relationship Id="rId6" Type="http://schemas.openxmlformats.org/officeDocument/2006/relationships/hyperlink" Target="file:///h:\download\is.freefoto.com\images_d\03\02\03_02_53_web.jpg" TargetMode="External"/><Relationship Id="rId11" Type="http://schemas.openxmlformats.org/officeDocument/2006/relationships/image" Target="../media/image101.jpeg"/><Relationship Id="rId24" Type="http://schemas.openxmlformats.org/officeDocument/2006/relationships/hyperlink" Target="file:///h:\download\is.freefoto.com\images_e\1401\02\1401_02_65_web.jpg" TargetMode="External"/><Relationship Id="rId5" Type="http://schemas.openxmlformats.org/officeDocument/2006/relationships/image" Target="../media/image98.jpeg"/><Relationship Id="rId15" Type="http://schemas.openxmlformats.org/officeDocument/2006/relationships/image" Target="../media/image103.jpeg"/><Relationship Id="rId23" Type="http://schemas.openxmlformats.org/officeDocument/2006/relationships/image" Target="../media/image107.jpeg"/><Relationship Id="rId10" Type="http://schemas.openxmlformats.org/officeDocument/2006/relationships/hyperlink" Target="file:///h:\download\is.freefoto.com\images_d\31\60\31_60_1_web.jpg" TargetMode="External"/><Relationship Id="rId19" Type="http://schemas.openxmlformats.org/officeDocument/2006/relationships/image" Target="../media/image105.jpeg"/><Relationship Id="rId4" Type="http://schemas.openxmlformats.org/officeDocument/2006/relationships/hyperlink" Target="file:///h:\download\is.freefoto.com\images_e\1212\03\1212_03_78_web.jpg" TargetMode="External"/><Relationship Id="rId9" Type="http://schemas.openxmlformats.org/officeDocument/2006/relationships/image" Target="../media/image100.jpeg"/><Relationship Id="rId14" Type="http://schemas.openxmlformats.org/officeDocument/2006/relationships/hyperlink" Target="file:///h:\download\is.freefoto.com\images_e\2030\16\2030_16_3_web.jpg" TargetMode="External"/><Relationship Id="rId22" Type="http://schemas.openxmlformats.org/officeDocument/2006/relationships/hyperlink" Target="file:///h:\download\is.freefoto.com\images_d\04\35\04_35_90_web.jp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10.png"/><Relationship Id="rId1" Type="http://schemas.openxmlformats.org/officeDocument/2006/relationships/slideLayout" Target="../slideLayouts/slideLayout6.xml"/><Relationship Id="rId4" Type="http://schemas.openxmlformats.org/officeDocument/2006/relationships/image" Target="../media/image111.emf"/></Relationships>
</file>

<file path=ppt/slides/_rels/slide35.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customXml" Target="../ink/ink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1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6.emf"/><Relationship Id="rId5" Type="http://schemas.openxmlformats.org/officeDocument/2006/relationships/customXml" Target="../ink/ink6.xml"/><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5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0.png"/><Relationship Id="rId7" Type="http://schemas.openxmlformats.org/officeDocument/2006/relationships/image" Target="../media/image1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7.png"/></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4.emf"/><Relationship Id="rId5" Type="http://schemas.openxmlformats.org/officeDocument/2006/relationships/customXml" Target="../ink/ink7.xml"/><Relationship Id="rId4" Type="http://schemas.openxmlformats.org/officeDocument/2006/relationships/image" Target="../media/image133.png"/></Relationships>
</file>

<file path=ppt/slides/_rels/slide57.xml.rels><?xml version="1.0" encoding="UTF-8" standalone="yes"?>
<Relationships xmlns="http://schemas.openxmlformats.org/package/2006/relationships"><Relationship Id="rId8" Type="http://schemas.openxmlformats.org/officeDocument/2006/relationships/image" Target="../media/image140.jpg"/><Relationship Id="rId3" Type="http://schemas.openxmlformats.org/officeDocument/2006/relationships/image" Target="../media/image135.jpg"/><Relationship Id="rId7" Type="http://schemas.openxmlformats.org/officeDocument/2006/relationships/image" Target="../media/image139.JP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38.jpg"/><Relationship Id="rId5" Type="http://schemas.openxmlformats.org/officeDocument/2006/relationships/image" Target="../media/image137.jpg"/><Relationship Id="rId4" Type="http://schemas.openxmlformats.org/officeDocument/2006/relationships/image" Target="../media/image136.jpg"/></Relationships>
</file>

<file path=ppt/slides/_rels/slide5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emf"/><Relationship Id="rId11" Type="http://schemas.openxmlformats.org/officeDocument/2006/relationships/customXml" Target="../ink/ink1.xml"/><Relationship Id="rId5" Type="http://schemas.openxmlformats.org/officeDocument/2006/relationships/oleObject" Target="../embeddings/oleObject2.bin"/><Relationship Id="rId10" Type="http://schemas.openxmlformats.org/officeDocument/2006/relationships/image" Target="../media/image5.emf"/><Relationship Id="rId4" Type="http://schemas.openxmlformats.org/officeDocument/2006/relationships/image" Target="../media/image2.emf"/><Relationship Id="rId9" Type="http://schemas.openxmlformats.org/officeDocument/2006/relationships/oleObject" Target="../embeddings/oleObject4.bin"/></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147.png"/></Relationships>
</file>

<file path=ppt/slides/_rels/slide6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64.jpeg"/><Relationship Id="rId4" Type="http://schemas.openxmlformats.org/officeDocument/2006/relationships/image" Target="../media/image163.jpe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3.emf"/><Relationship Id="rId5" Type="http://schemas.openxmlformats.org/officeDocument/2006/relationships/image" Target="../media/image18.jpeg"/><Relationship Id="rId10" Type="http://schemas.openxmlformats.org/officeDocument/2006/relationships/customXml" Target="../ink/ink2.xml"/><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Recognition III</a:t>
            </a:r>
            <a:br>
              <a:rPr lang="en-US" dirty="0" smtClean="0"/>
            </a:br>
            <a:r>
              <a:rPr lang="en-US" dirty="0" smtClean="0"/>
              <a:t>EM, G/D, and SVMs</a:t>
            </a:r>
            <a:endParaRPr lang="en-US" dirty="0"/>
          </a:p>
        </p:txBody>
      </p:sp>
      <p:sp>
        <p:nvSpPr>
          <p:cNvPr id="3" name="Subtitle 2"/>
          <p:cNvSpPr>
            <a:spLocks noGrp="1"/>
          </p:cNvSpPr>
          <p:nvPr>
            <p:ph type="subTitle" idx="1"/>
          </p:nvPr>
        </p:nvSpPr>
        <p:spPr/>
        <p:txBody>
          <a:bodyPr/>
          <a:lstStyle/>
          <a:p>
            <a:r>
              <a:rPr lang="en-US" dirty="0" smtClean="0"/>
              <a:t>Linda Shapiro</a:t>
            </a:r>
          </a:p>
          <a:p>
            <a:r>
              <a:rPr lang="en-US" dirty="0" smtClean="0"/>
              <a:t>CSE 455</a:t>
            </a:r>
            <a:endParaRPr lang="en-US" dirty="0"/>
          </a:p>
        </p:txBody>
      </p:sp>
    </p:spTree>
    <p:extLst>
      <p:ext uri="{BB962C8B-B14F-4D97-AF65-F5344CB8AC3E}">
        <p14:creationId xmlns:p14="http://schemas.microsoft.com/office/powerpoint/2010/main" val="29477133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5"/>
          <p:cNvSpPr>
            <a:spLocks noGrp="1" noChangeArrowheads="1"/>
          </p:cNvSpPr>
          <p:nvPr>
            <p:ph type="title" sz="quarter"/>
          </p:nvPr>
        </p:nvSpPr>
        <p:spPr/>
        <p:txBody>
          <a:bodyPr/>
          <a:lstStyle/>
          <a:p>
            <a:pPr eaLnBrk="1" hangingPunct="1"/>
            <a:r>
              <a:rPr lang="en-US" altLang="zh-CN" smtClean="0">
                <a:ea typeface="SimSun" pitchFamily="2" charset="-122"/>
              </a:rPr>
              <a:t>Abstract Regions</a:t>
            </a:r>
          </a:p>
        </p:txBody>
      </p:sp>
      <p:pic>
        <p:nvPicPr>
          <p:cNvPr id="13315"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914400" y="2516188"/>
            <a:ext cx="1709738" cy="1065212"/>
          </a:xfrm>
          <a:noFill/>
        </p:spPr>
      </p:pic>
      <p:pic>
        <p:nvPicPr>
          <p:cNvPr id="13316" name="Picture 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819400" y="2516188"/>
            <a:ext cx="1709738" cy="1065212"/>
          </a:xfrm>
          <a:noFill/>
        </p:spPr>
      </p:pic>
      <p:pic>
        <p:nvPicPr>
          <p:cNvPr id="13317" name="Picture 11"/>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724400" y="2516188"/>
            <a:ext cx="1709738" cy="1065212"/>
          </a:xfrm>
          <a:noFill/>
        </p:spPr>
      </p:pic>
      <p:pic>
        <p:nvPicPr>
          <p:cNvPr id="13318"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5388"/>
            <a:ext cx="1709738"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3735388"/>
            <a:ext cx="1709738"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3735388"/>
            <a:ext cx="1709738"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 y="4953000"/>
            <a:ext cx="1709738"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9400" y="4953000"/>
            <a:ext cx="1709738"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4953000"/>
            <a:ext cx="1709738"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 Box 25"/>
          <p:cNvSpPr txBox="1">
            <a:spLocks noChangeArrowheads="1"/>
          </p:cNvSpPr>
          <p:nvPr/>
        </p:nvSpPr>
        <p:spPr bwMode="auto">
          <a:xfrm>
            <a:off x="914400" y="2089150"/>
            <a:ext cx="1779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a:ea typeface="SimSun" pitchFamily="2" charset="-122"/>
              </a:rPr>
              <a:t>Original Images</a:t>
            </a:r>
          </a:p>
        </p:txBody>
      </p:sp>
      <p:sp>
        <p:nvSpPr>
          <p:cNvPr id="13325" name="Text Box 26"/>
          <p:cNvSpPr txBox="1">
            <a:spLocks noChangeArrowheads="1"/>
          </p:cNvSpPr>
          <p:nvPr/>
        </p:nvSpPr>
        <p:spPr bwMode="auto">
          <a:xfrm>
            <a:off x="2895600" y="2089150"/>
            <a:ext cx="156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a:ea typeface="SimSun" pitchFamily="2" charset="-122"/>
              </a:rPr>
              <a:t>Color Regions</a:t>
            </a:r>
          </a:p>
        </p:txBody>
      </p:sp>
      <p:sp>
        <p:nvSpPr>
          <p:cNvPr id="13326" name="Text Box 27"/>
          <p:cNvSpPr txBox="1">
            <a:spLocks noChangeArrowheads="1"/>
          </p:cNvSpPr>
          <p:nvPr/>
        </p:nvSpPr>
        <p:spPr bwMode="auto">
          <a:xfrm>
            <a:off x="4648200" y="2089150"/>
            <a:ext cx="182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a:ea typeface="SimSun" pitchFamily="2" charset="-122"/>
              </a:rPr>
              <a:t>Texture Regions</a:t>
            </a:r>
          </a:p>
        </p:txBody>
      </p:sp>
      <p:sp>
        <p:nvSpPr>
          <p:cNvPr id="13327" name="Text Box 28"/>
          <p:cNvSpPr txBox="1">
            <a:spLocks noChangeArrowheads="1"/>
          </p:cNvSpPr>
          <p:nvPr/>
        </p:nvSpPr>
        <p:spPr bwMode="auto">
          <a:xfrm>
            <a:off x="6684963" y="2071688"/>
            <a:ext cx="14684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a:ea typeface="SimSun" pitchFamily="2" charset="-122"/>
              </a:rPr>
              <a:t>Line Clusters</a:t>
            </a:r>
          </a:p>
        </p:txBody>
      </p:sp>
      <p:pic>
        <p:nvPicPr>
          <p:cNvPr id="13328" name="Picture 29" descr="campusinfall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9400" y="2514600"/>
            <a:ext cx="1600200"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29" name="Picture 31" descr="sailboat319"/>
          <p:cNvPicPr>
            <a:picLocks noGrp="1" noChangeAspect="1" noChangeArrowheads="1"/>
          </p:cNvPicPr>
          <p:nvPr>
            <p:ph sz="quarter" idx="4"/>
          </p:nvPr>
        </p:nvPicPr>
        <p:blipFill>
          <a:blip r:embed="rId13">
            <a:extLst>
              <a:ext uri="{28A0092B-C50C-407E-A947-70E740481C1C}">
                <a14:useLocalDpi xmlns:a14="http://schemas.microsoft.com/office/drawing/2010/main" val="0"/>
              </a:ext>
            </a:extLst>
          </a:blip>
          <a:srcRect/>
          <a:stretch>
            <a:fillRect/>
          </a:stretch>
        </p:blipFill>
        <p:spPr>
          <a:xfrm>
            <a:off x="6629400" y="4953000"/>
            <a:ext cx="1600200" cy="1200150"/>
          </a:xfrm>
          <a:noFill/>
          <a:ln>
            <a:solidFill>
              <a:schemeClr val="tx1"/>
            </a:solidFill>
            <a:miter lim="800000"/>
            <a:headEnd/>
            <a:tailEnd/>
          </a:ln>
        </p:spPr>
      </p:pic>
      <p:pic>
        <p:nvPicPr>
          <p:cNvPr id="13330" name="Picture 33" descr="arborgreens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29400" y="3733800"/>
            <a:ext cx="1600200"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43753" y="304800"/>
            <a:ext cx="8229600" cy="1143000"/>
          </a:xfrm>
        </p:spPr>
        <p:txBody>
          <a:bodyPr>
            <a:normAutofit fontScale="90000"/>
          </a:bodyPr>
          <a:lstStyle/>
          <a:p>
            <a:pPr eaLnBrk="1" hangingPunct="1"/>
            <a:r>
              <a:rPr lang="en-US" altLang="en-US" sz="3600" dirty="0" smtClean="0"/>
              <a:t>Approach to Combining Different Feature Types</a:t>
            </a:r>
          </a:p>
        </p:txBody>
      </p:sp>
      <p:sp>
        <p:nvSpPr>
          <p:cNvPr id="26627" name="Rectangle 3"/>
          <p:cNvSpPr>
            <a:spLocks noGrp="1" noChangeArrowheads="1"/>
          </p:cNvSpPr>
          <p:nvPr>
            <p:ph type="body" idx="1"/>
          </p:nvPr>
        </p:nvSpPr>
        <p:spPr>
          <a:xfrm>
            <a:off x="694765" y="2474259"/>
            <a:ext cx="7772400" cy="4114800"/>
          </a:xfrm>
        </p:spPr>
        <p:txBody>
          <a:bodyPr/>
          <a:lstStyle/>
          <a:p>
            <a:pPr eaLnBrk="1" hangingPunct="1">
              <a:lnSpc>
                <a:spcPct val="90000"/>
              </a:lnSpc>
            </a:pPr>
            <a:r>
              <a:rPr lang="en-US" altLang="en-US" dirty="0" smtClean="0"/>
              <a:t>Treat each type of abstract region separately</a:t>
            </a:r>
          </a:p>
          <a:p>
            <a:pPr eaLnBrk="1" hangingPunct="1">
              <a:lnSpc>
                <a:spcPct val="90000"/>
              </a:lnSpc>
            </a:pPr>
            <a:endParaRPr lang="en-US" altLang="en-US" dirty="0" smtClean="0"/>
          </a:p>
          <a:p>
            <a:pPr eaLnBrk="1" hangingPunct="1">
              <a:lnSpc>
                <a:spcPct val="90000"/>
              </a:lnSpc>
            </a:pPr>
            <a:r>
              <a:rPr lang="en-US" altLang="en-US" dirty="0" smtClean="0"/>
              <a:t>For abstract region type </a:t>
            </a:r>
            <a:r>
              <a:rPr lang="en-US" altLang="en-US" i="1" dirty="0" smtClean="0">
                <a:solidFill>
                  <a:srgbClr val="CC3300"/>
                </a:solidFill>
                <a:latin typeface="Times New Roman" pitchFamily="18" charset="0"/>
              </a:rPr>
              <a:t>a</a:t>
            </a:r>
            <a:r>
              <a:rPr lang="en-US" altLang="en-US" dirty="0" smtClean="0"/>
              <a:t> and for object class </a:t>
            </a:r>
            <a:r>
              <a:rPr lang="en-US" altLang="en-US" i="1" dirty="0" smtClean="0">
                <a:solidFill>
                  <a:srgbClr val="CC3300"/>
                </a:solidFill>
                <a:latin typeface="Times New Roman" pitchFamily="18" charset="0"/>
              </a:rPr>
              <a:t>o</a:t>
            </a:r>
            <a:r>
              <a:rPr lang="en-US" altLang="en-US" dirty="0" smtClean="0"/>
              <a:t>, use the EM algorithm to construct a model that is a </a:t>
            </a:r>
            <a:r>
              <a:rPr lang="en-US" altLang="en-US" dirty="0" smtClean="0">
                <a:solidFill>
                  <a:srgbClr val="FF0000"/>
                </a:solidFill>
              </a:rPr>
              <a:t>mixture of multivariate Gaussians</a:t>
            </a:r>
            <a:r>
              <a:rPr lang="en-US" altLang="en-US" dirty="0" smtClean="0"/>
              <a:t> over the features for type </a:t>
            </a:r>
            <a:r>
              <a:rPr lang="en-US" altLang="en-US" i="1" dirty="0" smtClean="0">
                <a:solidFill>
                  <a:srgbClr val="CC3300"/>
                </a:solidFill>
                <a:latin typeface="Times New Roman" pitchFamily="18" charset="0"/>
              </a:rPr>
              <a:t>a</a:t>
            </a:r>
            <a:r>
              <a:rPr lang="en-US" altLang="en-US" dirty="0" smtClean="0"/>
              <a:t> regions.</a:t>
            </a:r>
          </a:p>
        </p:txBody>
      </p:sp>
      <p:sp>
        <p:nvSpPr>
          <p:cNvPr id="26628" name="Text Box 4"/>
          <p:cNvSpPr txBox="1">
            <a:spLocks noChangeArrowheads="1"/>
          </p:cNvSpPr>
          <p:nvPr/>
        </p:nvSpPr>
        <p:spPr bwMode="auto">
          <a:xfrm>
            <a:off x="790948" y="1616075"/>
            <a:ext cx="19319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3600" dirty="0">
                <a:solidFill>
                  <a:srgbClr val="FF0000"/>
                </a:solidFill>
              </a:rPr>
              <a:t>Phase 1:</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sz="3200" dirty="0" smtClean="0"/>
              <a:t>Consider only abstract region type</a:t>
            </a:r>
            <a:br>
              <a:rPr lang="en-US" altLang="en-US" sz="3200" dirty="0" smtClean="0"/>
            </a:br>
            <a:r>
              <a:rPr lang="en-US" altLang="en-US" sz="3200" dirty="0" smtClean="0"/>
              <a:t> color </a:t>
            </a:r>
            <a:r>
              <a:rPr lang="en-US" altLang="en-US" sz="3200" dirty="0" smtClean="0">
                <a:solidFill>
                  <a:srgbClr val="FF0000"/>
                </a:solidFill>
              </a:rPr>
              <a:t>(c)</a:t>
            </a:r>
            <a:r>
              <a:rPr lang="en-US" altLang="en-US" sz="3200" dirty="0" smtClean="0"/>
              <a:t> and object class object </a:t>
            </a:r>
            <a:r>
              <a:rPr lang="en-US" altLang="en-US" sz="3200" dirty="0" smtClean="0">
                <a:solidFill>
                  <a:srgbClr val="FF0000"/>
                </a:solidFill>
              </a:rPr>
              <a:t>(o)</a:t>
            </a:r>
          </a:p>
        </p:txBody>
      </p:sp>
      <p:sp>
        <p:nvSpPr>
          <p:cNvPr id="27651" name="Rectangle 3"/>
          <p:cNvSpPr>
            <a:spLocks noGrp="1" noChangeArrowheads="1"/>
          </p:cNvSpPr>
          <p:nvPr>
            <p:ph type="body" idx="1"/>
          </p:nvPr>
        </p:nvSpPr>
        <p:spPr/>
        <p:txBody>
          <a:bodyPr/>
          <a:lstStyle/>
          <a:p>
            <a:pPr eaLnBrk="1" hangingPunct="1">
              <a:lnSpc>
                <a:spcPct val="90000"/>
              </a:lnSpc>
            </a:pPr>
            <a:r>
              <a:rPr lang="en-US" altLang="en-US" sz="2800" dirty="0" smtClean="0"/>
              <a:t>At the end of Phase 1, we can compute the distribution of  color feature vector </a:t>
            </a:r>
            <a:r>
              <a:rPr lang="en-US" altLang="en-US" sz="2800" dirty="0" smtClean="0">
                <a:solidFill>
                  <a:srgbClr val="FF0000"/>
                </a:solidFill>
              </a:rPr>
              <a:t>X</a:t>
            </a:r>
            <a:r>
              <a:rPr lang="en-US" altLang="en-US" sz="2800" dirty="0" smtClean="0"/>
              <a:t> in an image containing object </a:t>
            </a:r>
            <a:r>
              <a:rPr lang="en-US" altLang="en-US" sz="2800" i="1" dirty="0" smtClean="0">
                <a:solidFill>
                  <a:srgbClr val="FF0000"/>
                </a:solidFill>
                <a:latin typeface="Times New Roman" pitchFamily="18" charset="0"/>
              </a:rPr>
              <a:t>o</a:t>
            </a:r>
            <a:r>
              <a:rPr lang="en-US" altLang="en-US" sz="2800" dirty="0" smtClean="0"/>
              <a:t>.</a:t>
            </a:r>
          </a:p>
          <a:p>
            <a:pPr eaLnBrk="1" hangingPunct="1">
              <a:lnSpc>
                <a:spcPct val="90000"/>
              </a:lnSpc>
            </a:pPr>
            <a:r>
              <a:rPr lang="en-US" altLang="en-US" sz="2800" dirty="0" smtClean="0"/>
              <a:t>   P(X | o) = </a:t>
            </a:r>
            <a:r>
              <a:rPr lang="el-GR" altLang="en-US" sz="4800" dirty="0" smtClean="0"/>
              <a:t>Σ</a:t>
            </a:r>
            <a:r>
              <a:rPr lang="en-US" altLang="en-US" sz="2800" dirty="0" smtClean="0"/>
              <a:t> </a:t>
            </a:r>
            <a:r>
              <a:rPr lang="en-US" altLang="en-US" sz="2800" i="1" dirty="0" err="1" smtClean="0"/>
              <a:t>w</a:t>
            </a:r>
            <a:r>
              <a:rPr lang="en-US" altLang="en-US" sz="2800" baseline="-25000" dirty="0" err="1" smtClean="0"/>
              <a:t>k</a:t>
            </a:r>
            <a:r>
              <a:rPr lang="en-US" altLang="en-US" sz="2800" dirty="0" smtClean="0"/>
              <a:t> N(X, </a:t>
            </a:r>
            <a:r>
              <a:rPr lang="el-GR" altLang="en-US" sz="2800" i="1" dirty="0" smtClean="0"/>
              <a:t>μ</a:t>
            </a:r>
            <a:r>
              <a:rPr lang="en-US" altLang="en-US" sz="2800" baseline="-25000" dirty="0" smtClean="0"/>
              <a:t>k</a:t>
            </a:r>
            <a:r>
              <a:rPr lang="en-US" altLang="en-US" sz="2800" dirty="0" smtClean="0"/>
              <a:t>, </a:t>
            </a:r>
            <a:r>
              <a:rPr lang="el-GR" altLang="en-US" sz="2800" i="1" dirty="0" smtClean="0"/>
              <a:t>Σ</a:t>
            </a:r>
            <a:r>
              <a:rPr lang="en-US" altLang="en-US" sz="2800" baseline="-25000" dirty="0"/>
              <a:t>k</a:t>
            </a:r>
            <a:r>
              <a:rPr lang="en-US" altLang="en-US" sz="2800" dirty="0" smtClean="0"/>
              <a:t>)</a:t>
            </a:r>
          </a:p>
          <a:p>
            <a:pPr eaLnBrk="1" hangingPunct="1">
              <a:lnSpc>
                <a:spcPct val="90000"/>
              </a:lnSpc>
            </a:pPr>
            <a:endParaRPr lang="en-US" altLang="en-US" sz="2800" dirty="0" smtClean="0"/>
          </a:p>
          <a:p>
            <a:pPr eaLnBrk="1" hangingPunct="1">
              <a:lnSpc>
                <a:spcPct val="90000"/>
              </a:lnSpc>
            </a:pPr>
            <a:r>
              <a:rPr lang="en-US" altLang="en-US" sz="2800" dirty="0" smtClean="0">
                <a:solidFill>
                  <a:srgbClr val="FF0000"/>
                </a:solidFill>
              </a:rPr>
              <a:t>K</a:t>
            </a:r>
            <a:r>
              <a:rPr lang="en-US" altLang="en-US" sz="2800" dirty="0" smtClean="0"/>
              <a:t> is the number of Gaussian components.</a:t>
            </a:r>
          </a:p>
          <a:p>
            <a:pPr eaLnBrk="1" hangingPunct="1">
              <a:lnSpc>
                <a:spcPct val="90000"/>
              </a:lnSpc>
            </a:pPr>
            <a:r>
              <a:rPr lang="en-US" altLang="en-US" sz="2800" dirty="0" smtClean="0"/>
              <a:t>The</a:t>
            </a:r>
            <a:r>
              <a:rPr lang="en-US" altLang="en-US" sz="2800" dirty="0" smtClean="0">
                <a:solidFill>
                  <a:srgbClr val="FF0000"/>
                </a:solidFill>
              </a:rPr>
              <a:t> </a:t>
            </a:r>
            <a:r>
              <a:rPr lang="en-US" altLang="en-US" sz="2800" i="1" dirty="0" smtClean="0">
                <a:solidFill>
                  <a:srgbClr val="FF0000"/>
                </a:solidFill>
                <a:latin typeface="Times New Roman" pitchFamily="18" charset="0"/>
              </a:rPr>
              <a:t>w’s</a:t>
            </a:r>
            <a:r>
              <a:rPr lang="en-US" altLang="en-US" sz="2800" dirty="0" smtClean="0">
                <a:solidFill>
                  <a:schemeClr val="hlink"/>
                </a:solidFill>
              </a:rPr>
              <a:t> </a:t>
            </a:r>
            <a:r>
              <a:rPr lang="en-US" altLang="en-US" sz="2800" dirty="0" smtClean="0"/>
              <a:t>are the weights of the components.</a:t>
            </a:r>
          </a:p>
          <a:p>
            <a:pPr eaLnBrk="1" hangingPunct="1">
              <a:lnSpc>
                <a:spcPct val="90000"/>
              </a:lnSpc>
            </a:pPr>
            <a:r>
              <a:rPr lang="en-US" altLang="en-US" sz="2800" dirty="0" smtClean="0"/>
              <a:t>The </a:t>
            </a:r>
            <a:r>
              <a:rPr lang="en-US" altLang="en-US" sz="2800" i="1" dirty="0" smtClean="0">
                <a:solidFill>
                  <a:srgbClr val="FF0000"/>
                </a:solidFill>
                <a:latin typeface="Times New Roman" pitchFamily="18" charset="0"/>
              </a:rPr>
              <a:t>µ’s</a:t>
            </a:r>
            <a:r>
              <a:rPr lang="en-US" altLang="en-US" sz="2800" dirty="0" smtClean="0"/>
              <a:t> and </a:t>
            </a:r>
            <a:r>
              <a:rPr lang="en-US" altLang="en-US" sz="2800" i="1" dirty="0" smtClean="0">
                <a:solidFill>
                  <a:srgbClr val="FF0000"/>
                </a:solidFill>
                <a:latin typeface="Times New Roman" pitchFamily="18" charset="0"/>
              </a:rPr>
              <a:t>∑’s</a:t>
            </a:r>
            <a:r>
              <a:rPr lang="en-US" altLang="en-US" sz="2800" dirty="0" smtClean="0"/>
              <a:t> are the parameters of the Gaussians</a:t>
            </a:r>
          </a:p>
          <a:p>
            <a:pPr eaLnBrk="1" hangingPunct="1">
              <a:lnSpc>
                <a:spcPct val="90000"/>
              </a:lnSpc>
            </a:pPr>
            <a:r>
              <a:rPr lang="en-US" altLang="en-US" sz="2800" dirty="0" smtClean="0"/>
              <a:t>P(X | o) is the probability of vector X given object o.</a:t>
            </a:r>
          </a:p>
        </p:txBody>
      </p:sp>
      <p:sp>
        <p:nvSpPr>
          <p:cNvPr id="2" name="TextBox 1"/>
          <p:cNvSpPr txBox="1"/>
          <p:nvPr/>
        </p:nvSpPr>
        <p:spPr>
          <a:xfrm>
            <a:off x="2366682" y="3424705"/>
            <a:ext cx="943848" cy="369332"/>
          </a:xfrm>
          <a:prstGeom prst="rect">
            <a:avLst/>
          </a:prstGeom>
          <a:noFill/>
        </p:spPr>
        <p:txBody>
          <a:bodyPr wrap="none" rtlCol="0">
            <a:spAutoFit/>
          </a:bodyPr>
          <a:lstStyle/>
          <a:p>
            <a:r>
              <a:rPr lang="en-US" dirty="0" smtClean="0"/>
              <a:t>k=1 to K</a:t>
            </a:r>
            <a:endParaRPr lang="en-US" dirty="0"/>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249840" y="3609360"/>
              <a:ext cx="2067120" cy="598320"/>
            </p14:xfrm>
          </p:contentPart>
        </mc:Choice>
        <mc:Fallback>
          <p:pic>
            <p:nvPicPr>
              <p:cNvPr id="3" name="Ink 2"/>
              <p:cNvPicPr/>
              <p:nvPr/>
            </p:nvPicPr>
            <p:blipFill>
              <a:blip r:embed="rId4"/>
              <a:stretch>
                <a:fillRect/>
              </a:stretch>
            </p:blipFill>
            <p:spPr>
              <a:xfrm>
                <a:off x="241920" y="3598920"/>
                <a:ext cx="2085120" cy="616680"/>
              </a:xfrm>
              <a:prstGeom prst="rect">
                <a:avLst/>
              </a:prstGeom>
            </p:spPr>
          </p:pic>
        </mc:Fallback>
      </mc:AlternateContent>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fontScale="90000"/>
          </a:bodyPr>
          <a:lstStyle/>
          <a:p>
            <a:pPr eaLnBrk="1" hangingPunct="1"/>
            <a:r>
              <a:rPr lang="en-US" altLang="en-US" dirty="0" smtClean="0"/>
              <a:t>Color Clusters for Class o</a:t>
            </a:r>
            <a:br>
              <a:rPr lang="en-US" altLang="en-US" dirty="0" smtClean="0"/>
            </a:br>
            <a:r>
              <a:rPr lang="en-US" altLang="en-US" dirty="0" smtClean="0"/>
              <a:t>We call them components.</a:t>
            </a:r>
            <a:br>
              <a:rPr lang="en-US" altLang="en-US" dirty="0" smtClean="0"/>
            </a:br>
            <a:r>
              <a:rPr lang="en-US" altLang="en-US" dirty="0" smtClean="0"/>
              <a:t> </a:t>
            </a:r>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33600"/>
            <a:ext cx="1739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133600"/>
            <a:ext cx="1739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133600"/>
            <a:ext cx="1739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5"/>
          <p:cNvSpPr txBox="1">
            <a:spLocks noChangeArrowheads="1"/>
          </p:cNvSpPr>
          <p:nvPr/>
        </p:nvSpPr>
        <p:spPr bwMode="auto">
          <a:xfrm>
            <a:off x="990600" y="3352800"/>
            <a:ext cx="718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dirty="0"/>
              <a:t>component 1            component 2                            component K</a:t>
            </a:r>
            <a:endParaRPr lang="en-US" altLang="en-US" baseline="30000" dirty="0"/>
          </a:p>
          <a:p>
            <a:endParaRPr lang="en-US" altLang="en-US" baseline="30000" dirty="0"/>
          </a:p>
          <a:p>
            <a:endParaRPr lang="en-US" altLang="en-US" baseline="30000" dirty="0"/>
          </a:p>
          <a:p>
            <a:endParaRPr lang="en-US" altLang="en-US" baseline="30000" dirty="0"/>
          </a:p>
        </p:txBody>
      </p:sp>
      <p:sp>
        <p:nvSpPr>
          <p:cNvPr id="28679" name="TextBox 7"/>
          <p:cNvSpPr txBox="1">
            <a:spLocks noChangeArrowheads="1"/>
          </p:cNvSpPr>
          <p:nvPr/>
        </p:nvSpPr>
        <p:spPr bwMode="auto">
          <a:xfrm>
            <a:off x="1066800" y="3657600"/>
            <a:ext cx="7064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i="1" dirty="0">
                <a:latin typeface="Times New Roman" pitchFamily="18" charset="0"/>
              </a:rPr>
              <a:t>  µ</a:t>
            </a:r>
            <a:r>
              <a:rPr lang="en-US" altLang="en-US" i="1" baseline="-25000" dirty="0">
                <a:latin typeface="Times New Roman" pitchFamily="18" charset="0"/>
              </a:rPr>
              <a:t>1</a:t>
            </a:r>
            <a:r>
              <a:rPr lang="en-US" altLang="en-US" b="1" i="1" dirty="0">
                <a:latin typeface="Times New Roman" pitchFamily="18" charset="0"/>
              </a:rPr>
              <a:t> ,</a:t>
            </a:r>
            <a:r>
              <a:rPr lang="en-US" altLang="en-US" b="1" dirty="0"/>
              <a:t> </a:t>
            </a:r>
            <a:r>
              <a:rPr lang="en-US" altLang="en-US" b="1" i="1" dirty="0">
                <a:latin typeface="Times New Roman" pitchFamily="18" charset="0"/>
              </a:rPr>
              <a:t>∑</a:t>
            </a:r>
            <a:r>
              <a:rPr lang="en-US" altLang="en-US" b="1" i="1" baseline="-25000" dirty="0">
                <a:latin typeface="Times New Roman" pitchFamily="18" charset="0"/>
              </a:rPr>
              <a:t>1 </a:t>
            </a:r>
            <a:r>
              <a:rPr lang="en-US" altLang="en-US" b="1" i="1" dirty="0">
                <a:latin typeface="Times New Roman" pitchFamily="18" charset="0"/>
              </a:rPr>
              <a:t>, </a:t>
            </a:r>
            <a:r>
              <a:rPr lang="en-US" altLang="en-US" i="1" dirty="0">
                <a:latin typeface="Times New Roman" pitchFamily="18" charset="0"/>
              </a:rPr>
              <a:t>w</a:t>
            </a:r>
            <a:r>
              <a:rPr lang="en-US" altLang="en-US" i="1" baseline="-25000" dirty="0">
                <a:latin typeface="Times New Roman" pitchFamily="18" charset="0"/>
              </a:rPr>
              <a:t>1                               </a:t>
            </a:r>
            <a:r>
              <a:rPr lang="en-US" altLang="en-US" i="1" dirty="0">
                <a:latin typeface="Times New Roman" pitchFamily="18" charset="0"/>
              </a:rPr>
              <a:t>µ</a:t>
            </a:r>
            <a:r>
              <a:rPr lang="en-US" altLang="en-US" i="1" baseline="-25000" dirty="0">
                <a:latin typeface="Times New Roman" pitchFamily="18" charset="0"/>
              </a:rPr>
              <a:t>2</a:t>
            </a:r>
            <a:r>
              <a:rPr lang="en-US" altLang="en-US" b="1" i="1" dirty="0">
                <a:latin typeface="Times New Roman" pitchFamily="18" charset="0"/>
              </a:rPr>
              <a:t> ,</a:t>
            </a:r>
            <a:r>
              <a:rPr lang="en-US" altLang="en-US" b="1" dirty="0"/>
              <a:t> </a:t>
            </a:r>
            <a:r>
              <a:rPr lang="en-US" altLang="en-US" b="1" i="1" dirty="0">
                <a:latin typeface="Times New Roman" pitchFamily="18" charset="0"/>
              </a:rPr>
              <a:t>∑</a:t>
            </a:r>
            <a:r>
              <a:rPr lang="en-US" altLang="en-US" b="1" i="1" baseline="-25000" dirty="0">
                <a:latin typeface="Times New Roman" pitchFamily="18" charset="0"/>
              </a:rPr>
              <a:t>2 </a:t>
            </a:r>
            <a:r>
              <a:rPr lang="en-US" altLang="en-US" b="1" i="1" dirty="0">
                <a:latin typeface="Times New Roman" pitchFamily="18" charset="0"/>
              </a:rPr>
              <a:t>, </a:t>
            </a:r>
            <a:r>
              <a:rPr lang="en-US" altLang="en-US" i="1" dirty="0">
                <a:latin typeface="Times New Roman" pitchFamily="18" charset="0"/>
              </a:rPr>
              <a:t>w</a:t>
            </a:r>
            <a:r>
              <a:rPr lang="en-US" altLang="en-US" i="1" baseline="-25000" dirty="0">
                <a:latin typeface="Times New Roman" pitchFamily="18" charset="0"/>
              </a:rPr>
              <a:t>2                                                             </a:t>
            </a:r>
            <a:r>
              <a:rPr lang="en-US" altLang="en-US" i="1" dirty="0" smtClean="0">
                <a:latin typeface="Times New Roman" pitchFamily="18" charset="0"/>
              </a:rPr>
              <a:t>µ</a:t>
            </a:r>
            <a:r>
              <a:rPr lang="en-US" altLang="en-US" i="1" baseline="-25000" dirty="0" smtClean="0">
                <a:latin typeface="Times New Roman" pitchFamily="18" charset="0"/>
              </a:rPr>
              <a:t>K</a:t>
            </a:r>
            <a:r>
              <a:rPr lang="en-US" altLang="en-US" b="1" i="1" dirty="0" smtClean="0">
                <a:latin typeface="Times New Roman" pitchFamily="18" charset="0"/>
              </a:rPr>
              <a:t> </a:t>
            </a:r>
            <a:r>
              <a:rPr lang="en-US" altLang="en-US" b="1" i="1" dirty="0">
                <a:latin typeface="Times New Roman" pitchFamily="18" charset="0"/>
              </a:rPr>
              <a:t>,</a:t>
            </a:r>
            <a:r>
              <a:rPr lang="en-US" altLang="en-US" b="1" dirty="0"/>
              <a:t> </a:t>
            </a:r>
            <a:r>
              <a:rPr lang="en-US" altLang="en-US" b="1" i="1" dirty="0" smtClean="0">
                <a:latin typeface="Times New Roman" pitchFamily="18" charset="0"/>
              </a:rPr>
              <a:t>∑</a:t>
            </a:r>
            <a:r>
              <a:rPr lang="en-US" altLang="en-US" i="1" baseline="-25000" dirty="0" smtClean="0">
                <a:latin typeface="Times New Roman" pitchFamily="18" charset="0"/>
              </a:rPr>
              <a:t>K</a:t>
            </a:r>
            <a:r>
              <a:rPr lang="en-US" altLang="en-US" b="1" i="1" baseline="-25000" dirty="0" smtClean="0">
                <a:latin typeface="Times New Roman" pitchFamily="18" charset="0"/>
              </a:rPr>
              <a:t> </a:t>
            </a:r>
            <a:r>
              <a:rPr lang="en-US" altLang="en-US" b="1" i="1" dirty="0">
                <a:latin typeface="Times New Roman" pitchFamily="18" charset="0"/>
              </a:rPr>
              <a:t>, </a:t>
            </a:r>
            <a:r>
              <a:rPr lang="en-US" altLang="en-US" i="1" dirty="0" err="1" smtClean="0">
                <a:latin typeface="Times New Roman" pitchFamily="18" charset="0"/>
              </a:rPr>
              <a:t>w</a:t>
            </a:r>
            <a:r>
              <a:rPr lang="en-US" altLang="en-US" i="1" baseline="-25000" dirty="0" err="1" smtClean="0">
                <a:latin typeface="Times New Roman" pitchFamily="18" charset="0"/>
              </a:rPr>
              <a:t>K</a:t>
            </a:r>
            <a:r>
              <a:rPr lang="en-US" altLang="en-US" i="1" baseline="-25000" dirty="0" smtClean="0">
                <a:latin typeface="Times New Roman" pitchFamily="18" charset="0"/>
              </a:rPr>
              <a:t> </a:t>
            </a:r>
            <a:endParaRPr lang="en-US" altLang="en-US" b="1" dirty="0"/>
          </a:p>
        </p:txBody>
      </p:sp>
      <p:sp>
        <p:nvSpPr>
          <p:cNvPr id="28680" name="Rectangle 8"/>
          <p:cNvSpPr>
            <a:spLocks noChangeArrowheads="1"/>
          </p:cNvSpPr>
          <p:nvPr/>
        </p:nvSpPr>
        <p:spPr bwMode="auto">
          <a:xfrm>
            <a:off x="2971800" y="4572000"/>
            <a:ext cx="2209800" cy="1828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28681" name="Freeform 9"/>
          <p:cNvSpPr>
            <a:spLocks/>
          </p:cNvSpPr>
          <p:nvPr/>
        </p:nvSpPr>
        <p:spPr bwMode="auto">
          <a:xfrm>
            <a:off x="3449638" y="4933950"/>
            <a:ext cx="858837" cy="1022350"/>
          </a:xfrm>
          <a:custGeom>
            <a:avLst/>
            <a:gdLst>
              <a:gd name="T0" fmla="*/ 6096 w 858012"/>
              <a:gd name="T1" fmla="*/ 167640 h 1021080"/>
              <a:gd name="T2" fmla="*/ 307848 w 858012"/>
              <a:gd name="T3" fmla="*/ 3048 h 1021080"/>
              <a:gd name="T4" fmla="*/ 737616 w 858012"/>
              <a:gd name="T5" fmla="*/ 185928 h 1021080"/>
              <a:gd name="T6" fmla="*/ 829056 w 858012"/>
              <a:gd name="T7" fmla="*/ 716280 h 1021080"/>
              <a:gd name="T8" fmla="*/ 563880 w 858012"/>
              <a:gd name="T9" fmla="*/ 999744 h 1021080"/>
              <a:gd name="T10" fmla="*/ 225552 w 858012"/>
              <a:gd name="T11" fmla="*/ 588264 h 1021080"/>
              <a:gd name="T12" fmla="*/ 408432 w 858012"/>
              <a:gd name="T13" fmla="*/ 478536 h 1021080"/>
              <a:gd name="T14" fmla="*/ 271272 w 858012"/>
              <a:gd name="T15" fmla="*/ 249936 h 1021080"/>
              <a:gd name="T16" fmla="*/ 6096 w 858012"/>
              <a:gd name="T17" fmla="*/ 167640 h 10210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8012" h="1021080">
                <a:moveTo>
                  <a:pt x="6096" y="167640"/>
                </a:moveTo>
                <a:cubicBezTo>
                  <a:pt x="12192" y="126492"/>
                  <a:pt x="185928" y="0"/>
                  <a:pt x="307848" y="3048"/>
                </a:cubicBezTo>
                <a:cubicBezTo>
                  <a:pt x="429768" y="6096"/>
                  <a:pt x="650748" y="67056"/>
                  <a:pt x="737616" y="185928"/>
                </a:cubicBezTo>
                <a:cubicBezTo>
                  <a:pt x="824484" y="304800"/>
                  <a:pt x="858012" y="580644"/>
                  <a:pt x="829056" y="716280"/>
                </a:cubicBezTo>
                <a:cubicBezTo>
                  <a:pt x="800100" y="851916"/>
                  <a:pt x="664464" y="1021080"/>
                  <a:pt x="563880" y="999744"/>
                </a:cubicBezTo>
                <a:cubicBezTo>
                  <a:pt x="463296" y="978408"/>
                  <a:pt x="251460" y="675132"/>
                  <a:pt x="225552" y="588264"/>
                </a:cubicBezTo>
                <a:cubicBezTo>
                  <a:pt x="199644" y="501396"/>
                  <a:pt x="400812" y="534924"/>
                  <a:pt x="408432" y="478536"/>
                </a:cubicBezTo>
                <a:cubicBezTo>
                  <a:pt x="416052" y="422148"/>
                  <a:pt x="338328" y="298704"/>
                  <a:pt x="271272" y="249936"/>
                </a:cubicBezTo>
                <a:cubicBezTo>
                  <a:pt x="204216" y="201168"/>
                  <a:pt x="0" y="208788"/>
                  <a:pt x="6096" y="167640"/>
                </a:cubicBezTo>
                <a:close/>
              </a:path>
            </a:pathLst>
          </a:custGeom>
          <a:solidFill>
            <a:schemeClr val="accent1"/>
          </a:solidFill>
          <a:ln w="9525" cap="flat" cmpd="sng" algn="ctr">
            <a:solidFill>
              <a:schemeClr val="tx1"/>
            </a:solidFill>
            <a:prstDash val="solid"/>
            <a:round/>
            <a:headEnd type="none" w="med" len="med"/>
            <a:tailEnd type="none" w="med" len="med"/>
          </a:ln>
        </p:spPr>
        <p:txBody>
          <a:bodyPr/>
          <a:lstStyle/>
          <a:p>
            <a:endParaRPr lang="en-US"/>
          </a:p>
        </p:txBody>
      </p:sp>
      <p:sp>
        <p:nvSpPr>
          <p:cNvPr id="28682" name="TextBox 10"/>
          <p:cNvSpPr txBox="1">
            <a:spLocks noChangeArrowheads="1"/>
          </p:cNvSpPr>
          <p:nvPr/>
        </p:nvSpPr>
        <p:spPr bwMode="auto">
          <a:xfrm>
            <a:off x="5791200" y="5334000"/>
            <a:ext cx="2171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dirty="0"/>
              <a:t>color feature vector</a:t>
            </a:r>
          </a:p>
          <a:p>
            <a:r>
              <a:rPr lang="en-US" altLang="en-US" dirty="0" smtClean="0"/>
              <a:t>X </a:t>
            </a:r>
            <a:r>
              <a:rPr lang="en-US" altLang="en-US" dirty="0"/>
              <a:t>for </a:t>
            </a:r>
            <a:r>
              <a:rPr lang="en-US" altLang="en-US" dirty="0" smtClean="0"/>
              <a:t>some region </a:t>
            </a:r>
            <a:r>
              <a:rPr lang="en-US" altLang="en-US" dirty="0"/>
              <a:t>r</a:t>
            </a:r>
          </a:p>
        </p:txBody>
      </p:sp>
      <p:sp>
        <p:nvSpPr>
          <p:cNvPr id="28683" name="TextBox 13"/>
          <p:cNvSpPr txBox="1">
            <a:spLocks noChangeArrowheads="1"/>
          </p:cNvSpPr>
          <p:nvPr/>
        </p:nvSpPr>
        <p:spPr bwMode="auto">
          <a:xfrm>
            <a:off x="3962400" y="5181600"/>
            <a:ext cx="268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r</a:t>
            </a:r>
          </a:p>
        </p:txBody>
      </p:sp>
      <p:cxnSp>
        <p:nvCxnSpPr>
          <p:cNvPr id="28684" name="Straight Arrow Connector 15"/>
          <p:cNvCxnSpPr>
            <a:cxnSpLocks noChangeShapeType="1"/>
            <a:stCxn id="28683" idx="3"/>
          </p:cNvCxnSpPr>
          <p:nvPr/>
        </p:nvCxnSpPr>
        <p:spPr bwMode="auto">
          <a:xfrm>
            <a:off x="4230688" y="5365750"/>
            <a:ext cx="1484312" cy="120650"/>
          </a:xfrm>
          <a:prstGeom prst="straightConnector1">
            <a:avLst/>
          </a:prstGeom>
          <a:noFill/>
          <a:ln w="9525" algn="ctr">
            <a:solidFill>
              <a:schemeClr val="tx1"/>
            </a:solidFill>
            <a:round/>
            <a:headEnd/>
            <a:tailEnd type="arrow" w="med" len="med"/>
          </a:ln>
        </p:spPr>
      </p:cxnSp>
      <p:sp>
        <p:nvSpPr>
          <p:cNvPr id="2" name="TextBox 1"/>
          <p:cNvSpPr txBox="1"/>
          <p:nvPr/>
        </p:nvSpPr>
        <p:spPr>
          <a:xfrm>
            <a:off x="3040870" y="1313145"/>
            <a:ext cx="2674130" cy="590931"/>
          </a:xfrm>
          <a:prstGeom prst="rect">
            <a:avLst/>
          </a:prstGeom>
          <a:noFill/>
        </p:spPr>
        <p:txBody>
          <a:bodyPr wrap="none" rtlCol="0">
            <a:spAutoFit/>
          </a:bodyPr>
          <a:lstStyle/>
          <a:p>
            <a:pPr>
              <a:lnSpc>
                <a:spcPct val="90000"/>
              </a:lnSpc>
            </a:pPr>
            <a:r>
              <a:rPr lang="en-US" altLang="en-US" dirty="0"/>
              <a:t>P(X | o) = </a:t>
            </a:r>
            <a:r>
              <a:rPr lang="el-GR" altLang="en-US" sz="3600" dirty="0"/>
              <a:t>Σ</a:t>
            </a:r>
            <a:r>
              <a:rPr lang="en-US" altLang="en-US" dirty="0"/>
              <a:t> </a:t>
            </a:r>
            <a:r>
              <a:rPr lang="en-US" altLang="en-US" i="1" dirty="0" err="1"/>
              <a:t>w</a:t>
            </a:r>
            <a:r>
              <a:rPr lang="en-US" altLang="en-US" baseline="-25000" dirty="0" err="1"/>
              <a:t>k</a:t>
            </a:r>
            <a:r>
              <a:rPr lang="en-US" altLang="en-US" dirty="0"/>
              <a:t> N(X, </a:t>
            </a:r>
            <a:r>
              <a:rPr lang="el-GR" altLang="en-US" i="1" dirty="0"/>
              <a:t>μ</a:t>
            </a:r>
            <a:r>
              <a:rPr lang="en-US" altLang="en-US" baseline="-25000" dirty="0"/>
              <a:t>k</a:t>
            </a:r>
            <a:r>
              <a:rPr lang="en-US" altLang="en-US" dirty="0"/>
              <a:t>, </a:t>
            </a:r>
            <a:r>
              <a:rPr lang="el-GR" altLang="en-US" i="1" dirty="0"/>
              <a:t>Σ</a:t>
            </a:r>
            <a:r>
              <a:rPr lang="en-US" altLang="en-US" baseline="-25000" dirty="0"/>
              <a:t>k</a:t>
            </a:r>
            <a:r>
              <a:rPr lang="en-US" altLang="en-US" dirty="0"/>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z="2800" smtClean="0"/>
              <a:t>Now we can determine which </a:t>
            </a:r>
            <a:br>
              <a:rPr lang="en-US" altLang="en-US" sz="2800" smtClean="0"/>
            </a:br>
            <a:r>
              <a:rPr lang="en-US" altLang="en-US" sz="2800" smtClean="0"/>
              <a:t>components are likely to be present in an image.</a:t>
            </a:r>
          </a:p>
        </p:txBody>
      </p:sp>
      <p:sp>
        <p:nvSpPr>
          <p:cNvPr id="29699" name="Rectangle 3"/>
          <p:cNvSpPr>
            <a:spLocks noGrp="1" noChangeArrowheads="1"/>
          </p:cNvSpPr>
          <p:nvPr>
            <p:ph type="body" idx="1"/>
          </p:nvPr>
        </p:nvSpPr>
        <p:spPr>
          <a:xfrm>
            <a:off x="1371600" y="1417638"/>
            <a:ext cx="7772400" cy="4114800"/>
          </a:xfrm>
        </p:spPr>
        <p:txBody>
          <a:bodyPr/>
          <a:lstStyle/>
          <a:p>
            <a:pPr eaLnBrk="1" hangingPunct="1"/>
            <a:r>
              <a:rPr lang="en-US" altLang="en-US" sz="2800" dirty="0" smtClean="0"/>
              <a:t>The </a:t>
            </a:r>
            <a:r>
              <a:rPr lang="en-US" altLang="en-US" sz="2800" dirty="0" smtClean="0">
                <a:solidFill>
                  <a:srgbClr val="FF0000"/>
                </a:solidFill>
              </a:rPr>
              <a:t>probability</a:t>
            </a:r>
            <a:r>
              <a:rPr lang="en-US" altLang="en-US" sz="2800" dirty="0" smtClean="0"/>
              <a:t> that the feature vector </a:t>
            </a:r>
            <a:r>
              <a:rPr lang="en-US" altLang="en-US" sz="2800" dirty="0" smtClean="0">
                <a:solidFill>
                  <a:srgbClr val="FF0000"/>
                </a:solidFill>
              </a:rPr>
              <a:t>X</a:t>
            </a:r>
            <a:r>
              <a:rPr lang="en-US" altLang="en-US" sz="2800" dirty="0" smtClean="0"/>
              <a:t> </a:t>
            </a:r>
          </a:p>
          <a:p>
            <a:pPr eaLnBrk="1" hangingPunct="1">
              <a:buFont typeface="Wingdings" pitchFamily="2" charset="2"/>
              <a:buNone/>
            </a:pPr>
            <a:r>
              <a:rPr lang="en-US" altLang="en-US" sz="2800" dirty="0" smtClean="0"/>
              <a:t>   from  color region </a:t>
            </a:r>
            <a:r>
              <a:rPr lang="en-US" altLang="en-US" sz="2800" i="1" dirty="0" smtClean="0">
                <a:solidFill>
                  <a:srgbClr val="0000CC"/>
                </a:solidFill>
                <a:latin typeface="Times New Roman" pitchFamily="18" charset="0"/>
              </a:rPr>
              <a:t>r</a:t>
            </a:r>
            <a:r>
              <a:rPr lang="en-US" altLang="en-US" sz="2800" dirty="0" smtClean="0">
                <a:solidFill>
                  <a:srgbClr val="FF0000"/>
                </a:solidFill>
              </a:rPr>
              <a:t> </a:t>
            </a:r>
            <a:r>
              <a:rPr lang="en-US" altLang="en-US" sz="2800" dirty="0" smtClean="0"/>
              <a:t>of image</a:t>
            </a:r>
            <a:r>
              <a:rPr lang="en-US" altLang="en-US" sz="2800" dirty="0" smtClean="0">
                <a:solidFill>
                  <a:srgbClr val="FF0000"/>
                </a:solidFill>
              </a:rPr>
              <a:t> </a:t>
            </a:r>
            <a:r>
              <a:rPr lang="en-US" altLang="en-US" sz="2800" i="1" dirty="0" smtClean="0">
                <a:solidFill>
                  <a:srgbClr val="0000CC"/>
                </a:solidFill>
                <a:latin typeface="Times New Roman" pitchFamily="18" charset="0"/>
              </a:rPr>
              <a:t>I</a:t>
            </a:r>
            <a:r>
              <a:rPr lang="en-US" altLang="en-US" sz="2800" i="1" baseline="-25000" dirty="0" smtClean="0">
                <a:solidFill>
                  <a:srgbClr val="0000CC"/>
                </a:solidFill>
                <a:latin typeface="Times New Roman" pitchFamily="18" charset="0"/>
              </a:rPr>
              <a:t>i</a:t>
            </a:r>
            <a:r>
              <a:rPr lang="en-US" altLang="en-US" sz="2800" dirty="0" smtClean="0">
                <a:solidFill>
                  <a:srgbClr val="0000CC"/>
                </a:solidFill>
              </a:rPr>
              <a:t> </a:t>
            </a:r>
            <a:r>
              <a:rPr lang="en-US" altLang="en-US" sz="2800" dirty="0" smtClean="0"/>
              <a:t>  comes </a:t>
            </a:r>
          </a:p>
          <a:p>
            <a:pPr eaLnBrk="1" hangingPunct="1">
              <a:buFont typeface="Wingdings" pitchFamily="2" charset="2"/>
              <a:buNone/>
            </a:pPr>
            <a:r>
              <a:rPr lang="en-US" altLang="en-US" sz="2800" dirty="0" smtClean="0"/>
              <a:t>   from component </a:t>
            </a:r>
            <a:r>
              <a:rPr lang="en-US" altLang="en-US" sz="2800" i="1" dirty="0">
                <a:solidFill>
                  <a:srgbClr val="FF0000"/>
                </a:solidFill>
                <a:latin typeface="Times New Roman" pitchFamily="18" charset="0"/>
              </a:rPr>
              <a:t>k</a:t>
            </a:r>
            <a:r>
              <a:rPr lang="en-US" altLang="en-US" sz="2800" dirty="0" smtClean="0">
                <a:solidFill>
                  <a:srgbClr val="FF0000"/>
                </a:solidFill>
              </a:rPr>
              <a:t> </a:t>
            </a:r>
            <a:r>
              <a:rPr lang="en-US" altLang="en-US" sz="2800" dirty="0" smtClean="0"/>
              <a:t>is given by</a:t>
            </a:r>
          </a:p>
          <a:p>
            <a:pPr eaLnBrk="1" hangingPunct="1"/>
            <a:r>
              <a:rPr lang="en-US" altLang="en-US" sz="2800" dirty="0" smtClean="0">
                <a:solidFill>
                  <a:srgbClr val="FF0000"/>
                </a:solidFill>
              </a:rPr>
              <a:t>P(</a:t>
            </a:r>
            <a:r>
              <a:rPr lang="en-US" altLang="en-US" sz="2800" dirty="0" err="1" smtClean="0">
                <a:solidFill>
                  <a:srgbClr val="FF0000"/>
                </a:solidFill>
              </a:rPr>
              <a:t>X,</a:t>
            </a:r>
            <a:r>
              <a:rPr lang="en-US" altLang="en-US" sz="2800" i="1" dirty="0" err="1" smtClean="0">
                <a:solidFill>
                  <a:srgbClr val="FF0000"/>
                </a:solidFill>
              </a:rPr>
              <a:t>k</a:t>
            </a:r>
            <a:r>
              <a:rPr lang="en-US" altLang="en-US" sz="2800" dirty="0" smtClean="0">
                <a:solidFill>
                  <a:srgbClr val="FF0000"/>
                </a:solidFill>
              </a:rPr>
              <a:t>) = </a:t>
            </a:r>
            <a:r>
              <a:rPr lang="en-US" altLang="en-US" sz="2800" dirty="0" err="1" smtClean="0">
                <a:solidFill>
                  <a:srgbClr val="FF0000"/>
                </a:solidFill>
              </a:rPr>
              <a:t>w</a:t>
            </a:r>
            <a:r>
              <a:rPr lang="en-US" altLang="en-US" sz="2800" baseline="-25000" dirty="0" err="1" smtClean="0">
                <a:solidFill>
                  <a:srgbClr val="FF0000"/>
                </a:solidFill>
              </a:rPr>
              <a:t>k</a:t>
            </a:r>
            <a:r>
              <a:rPr lang="en-US" altLang="en-US" sz="2800" dirty="0" smtClean="0">
                <a:solidFill>
                  <a:srgbClr val="FF0000"/>
                </a:solidFill>
              </a:rPr>
              <a:t> * N(X, </a:t>
            </a:r>
            <a:r>
              <a:rPr lang="el-GR" altLang="en-US" sz="2800" dirty="0" smtClean="0">
                <a:solidFill>
                  <a:srgbClr val="FF0000"/>
                </a:solidFill>
              </a:rPr>
              <a:t>μ</a:t>
            </a:r>
            <a:r>
              <a:rPr lang="en-US" altLang="en-US" sz="2800" baseline="-25000" dirty="0" smtClean="0">
                <a:solidFill>
                  <a:srgbClr val="FF0000"/>
                </a:solidFill>
              </a:rPr>
              <a:t>k</a:t>
            </a:r>
            <a:r>
              <a:rPr lang="en-US" altLang="en-US" sz="2800" dirty="0" smtClean="0">
                <a:solidFill>
                  <a:srgbClr val="FF0000"/>
                </a:solidFill>
              </a:rPr>
              <a:t>, </a:t>
            </a:r>
            <a:r>
              <a:rPr lang="el-GR" altLang="en-US" sz="2800" dirty="0" smtClean="0">
                <a:solidFill>
                  <a:srgbClr val="FF0000"/>
                </a:solidFill>
              </a:rPr>
              <a:t>Σ</a:t>
            </a:r>
            <a:r>
              <a:rPr lang="en-US" altLang="en-US" sz="2800" baseline="-25000" dirty="0" smtClean="0">
                <a:solidFill>
                  <a:srgbClr val="FF0000"/>
                </a:solidFill>
              </a:rPr>
              <a:t>k</a:t>
            </a:r>
            <a:r>
              <a:rPr lang="en-US" altLang="en-US" sz="2800" dirty="0" smtClean="0">
                <a:solidFill>
                  <a:srgbClr val="FF0000"/>
                </a:solidFill>
              </a:rPr>
              <a:t>)</a:t>
            </a:r>
          </a:p>
          <a:p>
            <a:pPr eaLnBrk="1" hangingPunct="1"/>
            <a:endParaRPr lang="en-US" altLang="en-US" sz="2800" dirty="0" smtClean="0"/>
          </a:p>
          <a:p>
            <a:pPr eaLnBrk="1" hangingPunct="1"/>
            <a:endParaRPr lang="en-US" altLang="en-US" sz="2000" dirty="0" smtClean="0">
              <a:solidFill>
                <a:schemeClr val="hlink"/>
              </a:solidFill>
            </a:endParaRPr>
          </a:p>
          <a:p>
            <a:pPr eaLnBrk="1" hangingPunct="1"/>
            <a:endParaRPr lang="en-US" altLang="en-US" dirty="0" smtClean="0">
              <a:solidFill>
                <a:schemeClr val="hlink"/>
              </a:solidFill>
            </a:endParaRPr>
          </a:p>
        </p:txBody>
      </p:sp>
      <p:sp>
        <p:nvSpPr>
          <p:cNvPr id="29701" name="Freeform 7"/>
          <p:cNvSpPr>
            <a:spLocks/>
          </p:cNvSpPr>
          <p:nvPr/>
        </p:nvSpPr>
        <p:spPr bwMode="auto">
          <a:xfrm>
            <a:off x="1676400" y="4800600"/>
            <a:ext cx="857250" cy="1020763"/>
          </a:xfrm>
          <a:custGeom>
            <a:avLst/>
            <a:gdLst>
              <a:gd name="T0" fmla="*/ 6096 w 858012"/>
              <a:gd name="T1" fmla="*/ 167640 h 1021080"/>
              <a:gd name="T2" fmla="*/ 307848 w 858012"/>
              <a:gd name="T3" fmla="*/ 3048 h 1021080"/>
              <a:gd name="T4" fmla="*/ 737616 w 858012"/>
              <a:gd name="T5" fmla="*/ 185928 h 1021080"/>
              <a:gd name="T6" fmla="*/ 829056 w 858012"/>
              <a:gd name="T7" fmla="*/ 716280 h 1021080"/>
              <a:gd name="T8" fmla="*/ 563880 w 858012"/>
              <a:gd name="T9" fmla="*/ 999744 h 1021080"/>
              <a:gd name="T10" fmla="*/ 225552 w 858012"/>
              <a:gd name="T11" fmla="*/ 588264 h 1021080"/>
              <a:gd name="T12" fmla="*/ 408432 w 858012"/>
              <a:gd name="T13" fmla="*/ 478536 h 1021080"/>
              <a:gd name="T14" fmla="*/ 271272 w 858012"/>
              <a:gd name="T15" fmla="*/ 249936 h 1021080"/>
              <a:gd name="T16" fmla="*/ 6096 w 858012"/>
              <a:gd name="T17" fmla="*/ 167640 h 10210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8012" h="1021080">
                <a:moveTo>
                  <a:pt x="6096" y="167640"/>
                </a:moveTo>
                <a:cubicBezTo>
                  <a:pt x="12192" y="126492"/>
                  <a:pt x="185928" y="0"/>
                  <a:pt x="307848" y="3048"/>
                </a:cubicBezTo>
                <a:cubicBezTo>
                  <a:pt x="429768" y="6096"/>
                  <a:pt x="650748" y="67056"/>
                  <a:pt x="737616" y="185928"/>
                </a:cubicBezTo>
                <a:cubicBezTo>
                  <a:pt x="824484" y="304800"/>
                  <a:pt x="858012" y="580644"/>
                  <a:pt x="829056" y="716280"/>
                </a:cubicBezTo>
                <a:cubicBezTo>
                  <a:pt x="800100" y="851916"/>
                  <a:pt x="664464" y="1021080"/>
                  <a:pt x="563880" y="999744"/>
                </a:cubicBezTo>
                <a:cubicBezTo>
                  <a:pt x="463296" y="978408"/>
                  <a:pt x="251460" y="675132"/>
                  <a:pt x="225552" y="588264"/>
                </a:cubicBezTo>
                <a:cubicBezTo>
                  <a:pt x="199644" y="501396"/>
                  <a:pt x="400812" y="534924"/>
                  <a:pt x="408432" y="478536"/>
                </a:cubicBezTo>
                <a:cubicBezTo>
                  <a:pt x="416052" y="422148"/>
                  <a:pt x="338328" y="298704"/>
                  <a:pt x="271272" y="249936"/>
                </a:cubicBezTo>
                <a:cubicBezTo>
                  <a:pt x="204216" y="201168"/>
                  <a:pt x="0" y="208788"/>
                  <a:pt x="6096" y="167640"/>
                </a:cubicBezTo>
                <a:close/>
              </a:path>
            </a:pathLst>
          </a:custGeom>
          <a:solidFill>
            <a:schemeClr val="accent1"/>
          </a:solidFill>
          <a:ln w="9525" cap="flat" cmpd="sng" algn="ctr">
            <a:solidFill>
              <a:schemeClr val="tx1"/>
            </a:solidFill>
            <a:prstDash val="solid"/>
            <a:round/>
            <a:headEnd type="none" w="med" len="med"/>
            <a:tailEnd type="none" w="med" len="med"/>
          </a:ln>
        </p:spPr>
        <p:txBody>
          <a:bodyPr/>
          <a:lstStyle/>
          <a:p>
            <a:endParaRPr lang="en-US"/>
          </a:p>
        </p:txBody>
      </p:sp>
      <p:sp>
        <p:nvSpPr>
          <p:cNvPr id="29702" name="Rectangle 8"/>
          <p:cNvSpPr>
            <a:spLocks noChangeArrowheads="1"/>
          </p:cNvSpPr>
          <p:nvPr/>
        </p:nvSpPr>
        <p:spPr bwMode="auto">
          <a:xfrm>
            <a:off x="1447800" y="4572000"/>
            <a:ext cx="1752600" cy="1752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pic>
        <p:nvPicPr>
          <p:cNvPr id="297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648200"/>
            <a:ext cx="1739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10"/>
          <p:cNvSpPr txBox="1">
            <a:spLocks noChangeArrowheads="1"/>
          </p:cNvSpPr>
          <p:nvPr/>
        </p:nvSpPr>
        <p:spPr bwMode="auto">
          <a:xfrm>
            <a:off x="2133600" y="5105400"/>
            <a:ext cx="268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r</a:t>
            </a:r>
          </a:p>
        </p:txBody>
      </p:sp>
      <p:sp>
        <p:nvSpPr>
          <p:cNvPr id="29705" name="TextBox 11"/>
          <p:cNvSpPr txBox="1">
            <a:spLocks noChangeArrowheads="1"/>
          </p:cNvSpPr>
          <p:nvPr/>
        </p:nvSpPr>
        <p:spPr bwMode="auto">
          <a:xfrm>
            <a:off x="5867400" y="5943600"/>
            <a:ext cx="15055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dirty="0"/>
              <a:t>component </a:t>
            </a:r>
            <a:r>
              <a:rPr lang="en-US" altLang="en-US" dirty="0" smtClean="0"/>
              <a:t>k</a:t>
            </a:r>
            <a:endParaRPr lang="en-US" altLang="en-US" dirty="0"/>
          </a:p>
        </p:txBody>
      </p:sp>
      <p:sp>
        <p:nvSpPr>
          <p:cNvPr id="29706" name="TextBox 12"/>
          <p:cNvSpPr txBox="1">
            <a:spLocks noChangeArrowheads="1"/>
          </p:cNvSpPr>
          <p:nvPr/>
        </p:nvSpPr>
        <p:spPr bwMode="auto">
          <a:xfrm>
            <a:off x="3429000" y="5257800"/>
            <a:ext cx="3193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dirty="0" smtClean="0"/>
              <a:t>X</a:t>
            </a:r>
            <a:endParaRPr lang="en-US" altLang="en-US" baseline="-25000" dirty="0"/>
          </a:p>
        </p:txBody>
      </p:sp>
      <p:cxnSp>
        <p:nvCxnSpPr>
          <p:cNvPr id="29707" name="Straight Arrow Connector 14"/>
          <p:cNvCxnSpPr>
            <a:cxnSpLocks noChangeShapeType="1"/>
            <a:endCxn id="29706" idx="1"/>
          </p:cNvCxnSpPr>
          <p:nvPr/>
        </p:nvCxnSpPr>
        <p:spPr bwMode="auto">
          <a:xfrm>
            <a:off x="2514600" y="5334000"/>
            <a:ext cx="914400" cy="108466"/>
          </a:xfrm>
          <a:prstGeom prst="straightConnector1">
            <a:avLst/>
          </a:prstGeom>
          <a:noFill/>
          <a:ln w="9525" algn="ctr">
            <a:solidFill>
              <a:schemeClr val="tx1"/>
            </a:solidFill>
            <a:round/>
            <a:headEnd/>
            <a:tailEnd type="arrow" w="med" len="med"/>
          </a:ln>
        </p:spPr>
      </p:cxnSp>
      <p:cxnSp>
        <p:nvCxnSpPr>
          <p:cNvPr id="29708" name="Straight Arrow Connector 16"/>
          <p:cNvCxnSpPr>
            <a:cxnSpLocks noChangeShapeType="1"/>
            <a:stCxn id="29706" idx="3"/>
          </p:cNvCxnSpPr>
          <p:nvPr/>
        </p:nvCxnSpPr>
        <p:spPr bwMode="auto">
          <a:xfrm flipV="1">
            <a:off x="3748318" y="5219700"/>
            <a:ext cx="1966682" cy="222766"/>
          </a:xfrm>
          <a:prstGeom prst="straightConnector1">
            <a:avLst/>
          </a:prstGeom>
          <a:noFill/>
          <a:ln w="9525" algn="ctr">
            <a:solidFill>
              <a:srgbClr val="0066CC"/>
            </a:solidFill>
            <a:prstDash val="dash"/>
            <a:round/>
            <a:headEnd/>
            <a:tailEnd type="arrow" w="med" len="med"/>
          </a:ln>
        </p:spPr>
      </p:cxnSp>
      <p:sp>
        <p:nvSpPr>
          <p:cNvPr id="29709" name="TextBox 17"/>
          <p:cNvSpPr txBox="1">
            <a:spLocks noChangeArrowheads="1"/>
          </p:cNvSpPr>
          <p:nvPr/>
        </p:nvSpPr>
        <p:spPr bwMode="auto">
          <a:xfrm>
            <a:off x="4495800" y="4876800"/>
            <a:ext cx="293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a:t>
            </a:r>
          </a:p>
        </p:txBody>
      </p:sp>
      <p:pic>
        <p:nvPicPr>
          <p:cNvPr id="29710" name="Picture 7"/>
          <p:cNvPicPr>
            <a:picLocks noChangeAspect="1" noChangeArrowheads="1"/>
          </p:cNvPicPr>
          <p:nvPr/>
        </p:nvPicPr>
        <p:blipFill>
          <a:blip r:embed="rId4">
            <a:extLst>
              <a:ext uri="{28A0092B-C50C-407E-A947-70E740481C1C}">
                <a14:useLocalDpi xmlns:a14="http://schemas.microsoft.com/office/drawing/2010/main" val="0"/>
              </a:ext>
            </a:extLst>
          </a:blip>
          <a:srcRect l="20000" t="57031" r="37500" b="36719"/>
          <a:stretch>
            <a:fillRect/>
          </a:stretch>
        </p:blipFill>
        <p:spPr bwMode="auto">
          <a:xfrm>
            <a:off x="737732" y="3474289"/>
            <a:ext cx="8195586" cy="96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pPr eaLnBrk="1" hangingPunct="1"/>
            <a:r>
              <a:rPr lang="en-US" altLang="en-US" sz="2800" dirty="0" smtClean="0"/>
              <a:t>And determine the probability that the whole image is related to component </a:t>
            </a:r>
            <a:r>
              <a:rPr lang="en-US" altLang="en-US" sz="2800" dirty="0" smtClean="0">
                <a:solidFill>
                  <a:srgbClr val="FF0000"/>
                </a:solidFill>
              </a:rPr>
              <a:t>k</a:t>
            </a:r>
            <a:r>
              <a:rPr lang="en-US" altLang="en-US" sz="2800" dirty="0" smtClean="0"/>
              <a:t> as a function of the feature vectors of </a:t>
            </a:r>
            <a:r>
              <a:rPr lang="en-US" altLang="en-US" sz="2800" dirty="0" smtClean="0">
                <a:solidFill>
                  <a:srgbClr val="FF0000"/>
                </a:solidFill>
              </a:rPr>
              <a:t>all its regions.  </a:t>
            </a:r>
          </a:p>
        </p:txBody>
      </p:sp>
      <p:sp>
        <p:nvSpPr>
          <p:cNvPr id="30723" name="Content Placeholder 2"/>
          <p:cNvSpPr>
            <a:spLocks noGrp="1"/>
          </p:cNvSpPr>
          <p:nvPr>
            <p:ph idx="1"/>
          </p:nvPr>
        </p:nvSpPr>
        <p:spPr>
          <a:xfrm>
            <a:off x="1219200" y="1981200"/>
            <a:ext cx="7772400" cy="4114800"/>
          </a:xfrm>
        </p:spPr>
        <p:txBody>
          <a:bodyPr/>
          <a:lstStyle/>
          <a:p>
            <a:pPr eaLnBrk="1" hangingPunct="1"/>
            <a:r>
              <a:rPr lang="en-US" altLang="en-US" sz="2800" dirty="0" smtClean="0"/>
              <a:t>Then the probability that </a:t>
            </a:r>
            <a:r>
              <a:rPr lang="en-US" altLang="en-US" sz="2800" dirty="0" smtClean="0">
                <a:solidFill>
                  <a:srgbClr val="FF0000"/>
                </a:solidFill>
              </a:rPr>
              <a:t>image </a:t>
            </a:r>
            <a:r>
              <a:rPr lang="en-US" altLang="en-US" sz="2800" i="1" dirty="0" smtClean="0">
                <a:solidFill>
                  <a:srgbClr val="FF0000"/>
                </a:solidFill>
              </a:rPr>
              <a:t>I</a:t>
            </a:r>
            <a:r>
              <a:rPr lang="en-US" altLang="en-US" sz="2800" dirty="0" smtClean="0"/>
              <a:t> has a region </a:t>
            </a:r>
            <a:r>
              <a:rPr lang="en-US" altLang="en-US" sz="2800" dirty="0" smtClean="0">
                <a:solidFill>
                  <a:srgbClr val="FF0000"/>
                </a:solidFill>
              </a:rPr>
              <a:t>r</a:t>
            </a:r>
            <a:r>
              <a:rPr lang="en-US" altLang="en-US" sz="2800" dirty="0" smtClean="0"/>
              <a:t> that comes from component </a:t>
            </a:r>
            <a:r>
              <a:rPr lang="en-US" altLang="en-US" sz="2800" i="1" dirty="0" smtClean="0">
                <a:solidFill>
                  <a:srgbClr val="FF0000"/>
                </a:solidFill>
                <a:latin typeface="Times New Roman" pitchFamily="18" charset="0"/>
              </a:rPr>
              <a:t>k</a:t>
            </a:r>
            <a:r>
              <a:rPr lang="en-US" altLang="en-US" sz="2800" dirty="0" smtClean="0"/>
              <a:t> is</a:t>
            </a:r>
          </a:p>
          <a:p>
            <a:pPr eaLnBrk="1" hangingPunct="1"/>
            <a:endParaRPr lang="en-US" altLang="en-US" sz="2800" dirty="0" smtClean="0"/>
          </a:p>
          <a:p>
            <a:r>
              <a:rPr lang="en-US" altLang="en-US" sz="2800" dirty="0" smtClean="0">
                <a:solidFill>
                  <a:srgbClr val="FF0000"/>
                </a:solidFill>
              </a:rPr>
              <a:t>P(</a:t>
            </a:r>
            <a:r>
              <a:rPr lang="en-US" altLang="en-US" sz="2800" i="1" dirty="0" smtClean="0">
                <a:solidFill>
                  <a:srgbClr val="FF0000"/>
                </a:solidFill>
              </a:rPr>
              <a:t>I</a:t>
            </a:r>
            <a:r>
              <a:rPr lang="en-US" altLang="en-US" sz="2800" dirty="0" smtClean="0">
                <a:solidFill>
                  <a:srgbClr val="FF0000"/>
                </a:solidFill>
              </a:rPr>
              <a:t>, </a:t>
            </a:r>
            <a:r>
              <a:rPr lang="en-US" altLang="en-US" sz="2800" i="1" dirty="0" smtClean="0">
                <a:solidFill>
                  <a:srgbClr val="FF0000"/>
                </a:solidFill>
              </a:rPr>
              <a:t>k</a:t>
            </a:r>
            <a:r>
              <a:rPr lang="en-US" altLang="en-US" sz="2800" dirty="0">
                <a:solidFill>
                  <a:srgbClr val="FF0000"/>
                </a:solidFill>
              </a:rPr>
              <a:t>) = </a:t>
            </a:r>
            <a:r>
              <a:rPr lang="en-US" altLang="en-US" sz="2800" dirty="0" smtClean="0">
                <a:solidFill>
                  <a:srgbClr val="FF0000"/>
                </a:solidFill>
              </a:rPr>
              <a:t>max(P(</a:t>
            </a:r>
            <a:r>
              <a:rPr lang="en-US" altLang="en-US" sz="2800" dirty="0" err="1" smtClean="0">
                <a:solidFill>
                  <a:srgbClr val="FF0000"/>
                </a:solidFill>
              </a:rPr>
              <a:t>X</a:t>
            </a:r>
            <a:r>
              <a:rPr lang="en-US" altLang="en-US" sz="2800" baseline="-25000" dirty="0" err="1" smtClean="0">
                <a:solidFill>
                  <a:srgbClr val="FF0000"/>
                </a:solidFill>
              </a:rPr>
              <a:t>r</a:t>
            </a:r>
            <a:r>
              <a:rPr lang="en-US" altLang="en-US" sz="2800" baseline="-25000" dirty="0" smtClean="0">
                <a:solidFill>
                  <a:srgbClr val="FF0000"/>
                </a:solidFill>
              </a:rPr>
              <a:t> </a:t>
            </a:r>
            <a:r>
              <a:rPr lang="en-US" altLang="en-US" sz="2800" dirty="0" smtClean="0">
                <a:solidFill>
                  <a:srgbClr val="FF0000"/>
                </a:solidFill>
              </a:rPr>
              <a:t>, k | r = 1,2,....)</a:t>
            </a:r>
            <a:endParaRPr lang="en-US" altLang="en-US" dirty="0" smtClean="0"/>
          </a:p>
          <a:p>
            <a:pPr eaLnBrk="1" hangingPunct="1"/>
            <a:endParaRPr lang="en-US" altLang="en-US" sz="2400" dirty="0" smtClean="0"/>
          </a:p>
        </p:txBody>
      </p:sp>
      <p:sp>
        <p:nvSpPr>
          <p:cNvPr id="30725" name="Rectangle 4"/>
          <p:cNvSpPr>
            <a:spLocks noChangeArrowheads="1"/>
          </p:cNvSpPr>
          <p:nvPr/>
        </p:nvSpPr>
        <p:spPr bwMode="auto">
          <a:xfrm>
            <a:off x="1828800" y="5105400"/>
            <a:ext cx="1981200" cy="16002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30726" name="Freeform 6"/>
          <p:cNvSpPr>
            <a:spLocks/>
          </p:cNvSpPr>
          <p:nvPr/>
        </p:nvSpPr>
        <p:spPr bwMode="auto">
          <a:xfrm>
            <a:off x="1828800" y="5111750"/>
            <a:ext cx="593725" cy="793750"/>
          </a:xfrm>
          <a:custGeom>
            <a:avLst/>
            <a:gdLst>
              <a:gd name="T0" fmla="*/ 0 w 594360"/>
              <a:gd name="T1" fmla="*/ 786384 h 794188"/>
              <a:gd name="T2" fmla="*/ 237744 w 594360"/>
              <a:gd name="T3" fmla="*/ 777240 h 794188"/>
              <a:gd name="T4" fmla="*/ 292608 w 594360"/>
              <a:gd name="T5" fmla="*/ 722376 h 794188"/>
              <a:gd name="T6" fmla="*/ 329184 w 594360"/>
              <a:gd name="T7" fmla="*/ 694944 h 794188"/>
              <a:gd name="T8" fmla="*/ 347472 w 594360"/>
              <a:gd name="T9" fmla="*/ 649224 h 794188"/>
              <a:gd name="T10" fmla="*/ 374904 w 594360"/>
              <a:gd name="T11" fmla="*/ 594360 h 794188"/>
              <a:gd name="T12" fmla="*/ 384048 w 594360"/>
              <a:gd name="T13" fmla="*/ 448056 h 794188"/>
              <a:gd name="T14" fmla="*/ 429768 w 594360"/>
              <a:gd name="T15" fmla="*/ 429768 h 794188"/>
              <a:gd name="T16" fmla="*/ 502920 w 594360"/>
              <a:gd name="T17" fmla="*/ 411480 h 794188"/>
              <a:gd name="T18" fmla="*/ 539496 w 594360"/>
              <a:gd name="T19" fmla="*/ 329184 h 794188"/>
              <a:gd name="T20" fmla="*/ 566928 w 594360"/>
              <a:gd name="T21" fmla="*/ 292608 h 794188"/>
              <a:gd name="T22" fmla="*/ 576072 w 594360"/>
              <a:gd name="T23" fmla="*/ 256032 h 794188"/>
              <a:gd name="T24" fmla="*/ 594360 w 594360"/>
              <a:gd name="T25" fmla="*/ 146304 h 794188"/>
              <a:gd name="T26" fmla="*/ 585216 w 594360"/>
              <a:gd name="T27" fmla="*/ 0 h 794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4360" h="794188">
                <a:moveTo>
                  <a:pt x="0" y="786384"/>
                </a:moveTo>
                <a:cubicBezTo>
                  <a:pt x="79248" y="783336"/>
                  <a:pt x="160269" y="794188"/>
                  <a:pt x="237744" y="777240"/>
                </a:cubicBezTo>
                <a:cubicBezTo>
                  <a:pt x="263010" y="771713"/>
                  <a:pt x="271917" y="737894"/>
                  <a:pt x="292608" y="722376"/>
                </a:cubicBezTo>
                <a:lnTo>
                  <a:pt x="329184" y="694944"/>
                </a:lnTo>
                <a:cubicBezTo>
                  <a:pt x="335280" y="679704"/>
                  <a:pt x="340680" y="664167"/>
                  <a:pt x="347472" y="649224"/>
                </a:cubicBezTo>
                <a:cubicBezTo>
                  <a:pt x="355933" y="630610"/>
                  <a:pt x="371246" y="614477"/>
                  <a:pt x="374904" y="594360"/>
                </a:cubicBezTo>
                <a:cubicBezTo>
                  <a:pt x="383645" y="546285"/>
                  <a:pt x="368596" y="494412"/>
                  <a:pt x="384048" y="448056"/>
                </a:cubicBezTo>
                <a:cubicBezTo>
                  <a:pt x="389239" y="432484"/>
                  <a:pt x="414080" y="434595"/>
                  <a:pt x="429768" y="429768"/>
                </a:cubicBezTo>
                <a:cubicBezTo>
                  <a:pt x="453791" y="422376"/>
                  <a:pt x="478536" y="417576"/>
                  <a:pt x="502920" y="411480"/>
                </a:cubicBezTo>
                <a:cubicBezTo>
                  <a:pt x="556715" y="330787"/>
                  <a:pt x="474206" y="459764"/>
                  <a:pt x="539496" y="329184"/>
                </a:cubicBezTo>
                <a:cubicBezTo>
                  <a:pt x="546312" y="315553"/>
                  <a:pt x="557784" y="304800"/>
                  <a:pt x="566928" y="292608"/>
                </a:cubicBezTo>
                <a:cubicBezTo>
                  <a:pt x="569976" y="280416"/>
                  <a:pt x="573756" y="268384"/>
                  <a:pt x="576072" y="256032"/>
                </a:cubicBezTo>
                <a:cubicBezTo>
                  <a:pt x="582906" y="219587"/>
                  <a:pt x="594360" y="146304"/>
                  <a:pt x="594360" y="146304"/>
                </a:cubicBezTo>
                <a:cubicBezTo>
                  <a:pt x="578641" y="67707"/>
                  <a:pt x="585216" y="116126"/>
                  <a:pt x="585216" y="0"/>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7" name="Freeform 7"/>
          <p:cNvSpPr>
            <a:spLocks/>
          </p:cNvSpPr>
          <p:nvPr/>
        </p:nvSpPr>
        <p:spPr bwMode="auto">
          <a:xfrm>
            <a:off x="2332038" y="5522913"/>
            <a:ext cx="1465262" cy="488950"/>
          </a:xfrm>
          <a:custGeom>
            <a:avLst/>
            <a:gdLst>
              <a:gd name="T0" fmla="*/ 0 w 1464860"/>
              <a:gd name="T1" fmla="*/ 0 h 489129"/>
              <a:gd name="T2" fmla="*/ 18288 w 1464860"/>
              <a:gd name="T3" fmla="*/ 27432 h 489129"/>
              <a:gd name="T4" fmla="*/ 27432 w 1464860"/>
              <a:gd name="T5" fmla="*/ 100584 h 489129"/>
              <a:gd name="T6" fmla="*/ 36576 w 1464860"/>
              <a:gd name="T7" fmla="*/ 128016 h 489129"/>
              <a:gd name="T8" fmla="*/ 64008 w 1464860"/>
              <a:gd name="T9" fmla="*/ 219456 h 489129"/>
              <a:gd name="T10" fmla="*/ 82296 w 1464860"/>
              <a:gd name="T11" fmla="*/ 265176 h 489129"/>
              <a:gd name="T12" fmla="*/ 173736 w 1464860"/>
              <a:gd name="T13" fmla="*/ 347472 h 489129"/>
              <a:gd name="T14" fmla="*/ 256032 w 1464860"/>
              <a:gd name="T15" fmla="*/ 402336 h 489129"/>
              <a:gd name="T16" fmla="*/ 384048 w 1464860"/>
              <a:gd name="T17" fmla="*/ 429768 h 489129"/>
              <a:gd name="T18" fmla="*/ 438912 w 1464860"/>
              <a:gd name="T19" fmla="*/ 448056 h 489129"/>
              <a:gd name="T20" fmla="*/ 502920 w 1464860"/>
              <a:gd name="T21" fmla="*/ 457200 h 489129"/>
              <a:gd name="T22" fmla="*/ 740664 w 1464860"/>
              <a:gd name="T23" fmla="*/ 475488 h 489129"/>
              <a:gd name="T24" fmla="*/ 795528 w 1464860"/>
              <a:gd name="T25" fmla="*/ 484632 h 489129"/>
              <a:gd name="T26" fmla="*/ 813816 w 1464860"/>
              <a:gd name="T27" fmla="*/ 457200 h 489129"/>
              <a:gd name="T28" fmla="*/ 850392 w 1464860"/>
              <a:gd name="T29" fmla="*/ 420624 h 489129"/>
              <a:gd name="T30" fmla="*/ 859536 w 1464860"/>
              <a:gd name="T31" fmla="*/ 374904 h 489129"/>
              <a:gd name="T32" fmla="*/ 914400 w 1464860"/>
              <a:gd name="T33" fmla="*/ 310896 h 489129"/>
              <a:gd name="T34" fmla="*/ 941832 w 1464860"/>
              <a:gd name="T35" fmla="*/ 274320 h 489129"/>
              <a:gd name="T36" fmla="*/ 996696 w 1464860"/>
              <a:gd name="T37" fmla="*/ 237744 h 489129"/>
              <a:gd name="T38" fmla="*/ 1335024 w 1464860"/>
              <a:gd name="T39" fmla="*/ 228600 h 489129"/>
              <a:gd name="T40" fmla="*/ 1362456 w 1464860"/>
              <a:gd name="T41" fmla="*/ 201168 h 489129"/>
              <a:gd name="T42" fmla="*/ 1417320 w 1464860"/>
              <a:gd name="T43" fmla="*/ 182880 h 489129"/>
              <a:gd name="T44" fmla="*/ 1426464 w 1464860"/>
              <a:gd name="T45" fmla="*/ 155448 h 489129"/>
              <a:gd name="T46" fmla="*/ 1444752 w 1464860"/>
              <a:gd name="T47" fmla="*/ 128016 h 489129"/>
              <a:gd name="T48" fmla="*/ 1463040 w 1464860"/>
              <a:gd name="T49" fmla="*/ 64008 h 4891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64860" h="489129">
                <a:moveTo>
                  <a:pt x="0" y="0"/>
                </a:moveTo>
                <a:cubicBezTo>
                  <a:pt x="6096" y="9144"/>
                  <a:pt x="15396" y="16830"/>
                  <a:pt x="18288" y="27432"/>
                </a:cubicBezTo>
                <a:cubicBezTo>
                  <a:pt x="24754" y="51140"/>
                  <a:pt x="23036" y="76407"/>
                  <a:pt x="27432" y="100584"/>
                </a:cubicBezTo>
                <a:cubicBezTo>
                  <a:pt x="29156" y="110067"/>
                  <a:pt x="33528" y="118872"/>
                  <a:pt x="36576" y="128016"/>
                </a:cubicBezTo>
                <a:cubicBezTo>
                  <a:pt x="53205" y="244422"/>
                  <a:pt x="30740" y="152921"/>
                  <a:pt x="64008" y="219456"/>
                </a:cubicBezTo>
                <a:cubicBezTo>
                  <a:pt x="71349" y="234137"/>
                  <a:pt x="73191" y="251519"/>
                  <a:pt x="82296" y="265176"/>
                </a:cubicBezTo>
                <a:cubicBezTo>
                  <a:pt x="95207" y="284542"/>
                  <a:pt x="161541" y="337716"/>
                  <a:pt x="173736" y="347472"/>
                </a:cubicBezTo>
                <a:cubicBezTo>
                  <a:pt x="189696" y="360240"/>
                  <a:pt x="237867" y="396600"/>
                  <a:pt x="256032" y="402336"/>
                </a:cubicBezTo>
                <a:cubicBezTo>
                  <a:pt x="297647" y="415478"/>
                  <a:pt x="341710" y="419184"/>
                  <a:pt x="384048" y="429768"/>
                </a:cubicBezTo>
                <a:cubicBezTo>
                  <a:pt x="402750" y="434443"/>
                  <a:pt x="420128" y="443721"/>
                  <a:pt x="438912" y="448056"/>
                </a:cubicBezTo>
                <a:cubicBezTo>
                  <a:pt x="459913" y="452902"/>
                  <a:pt x="481456" y="455249"/>
                  <a:pt x="502920" y="457200"/>
                </a:cubicBezTo>
                <a:cubicBezTo>
                  <a:pt x="582076" y="464396"/>
                  <a:pt x="661416" y="469392"/>
                  <a:pt x="740664" y="475488"/>
                </a:cubicBezTo>
                <a:cubicBezTo>
                  <a:pt x="758952" y="478536"/>
                  <a:pt x="777541" y="489129"/>
                  <a:pt x="795528" y="484632"/>
                </a:cubicBezTo>
                <a:cubicBezTo>
                  <a:pt x="806190" y="481967"/>
                  <a:pt x="806664" y="465544"/>
                  <a:pt x="813816" y="457200"/>
                </a:cubicBezTo>
                <a:cubicBezTo>
                  <a:pt x="825037" y="444109"/>
                  <a:pt x="838200" y="432816"/>
                  <a:pt x="850392" y="420624"/>
                </a:cubicBezTo>
                <a:cubicBezTo>
                  <a:pt x="853440" y="405384"/>
                  <a:pt x="854079" y="389456"/>
                  <a:pt x="859536" y="374904"/>
                </a:cubicBezTo>
                <a:cubicBezTo>
                  <a:pt x="868714" y="350430"/>
                  <a:pt x="899352" y="328094"/>
                  <a:pt x="914400" y="310896"/>
                </a:cubicBezTo>
                <a:cubicBezTo>
                  <a:pt x="924436" y="299427"/>
                  <a:pt x="932688" y="286512"/>
                  <a:pt x="941832" y="274320"/>
                </a:cubicBezTo>
                <a:cubicBezTo>
                  <a:pt x="954125" y="237442"/>
                  <a:pt x="944372" y="240236"/>
                  <a:pt x="996696" y="237744"/>
                </a:cubicBezTo>
                <a:cubicBezTo>
                  <a:pt x="1109385" y="232378"/>
                  <a:pt x="1222248" y="231648"/>
                  <a:pt x="1335024" y="228600"/>
                </a:cubicBezTo>
                <a:cubicBezTo>
                  <a:pt x="1344168" y="219456"/>
                  <a:pt x="1351152" y="207448"/>
                  <a:pt x="1362456" y="201168"/>
                </a:cubicBezTo>
                <a:cubicBezTo>
                  <a:pt x="1379307" y="191806"/>
                  <a:pt x="1417320" y="182880"/>
                  <a:pt x="1417320" y="182880"/>
                </a:cubicBezTo>
                <a:cubicBezTo>
                  <a:pt x="1420368" y="173736"/>
                  <a:pt x="1422153" y="164069"/>
                  <a:pt x="1426464" y="155448"/>
                </a:cubicBezTo>
                <a:cubicBezTo>
                  <a:pt x="1431379" y="145618"/>
                  <a:pt x="1441594" y="138542"/>
                  <a:pt x="1444752" y="128016"/>
                </a:cubicBezTo>
                <a:cubicBezTo>
                  <a:pt x="1464860" y="60991"/>
                  <a:pt x="1430854" y="64008"/>
                  <a:pt x="1463040" y="64008"/>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8" name="TextBox 8"/>
          <p:cNvSpPr txBox="1">
            <a:spLocks noChangeArrowheads="1"/>
          </p:cNvSpPr>
          <p:nvPr/>
        </p:nvSpPr>
        <p:spPr bwMode="auto">
          <a:xfrm>
            <a:off x="1905000" y="51816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r</a:t>
            </a:r>
            <a:r>
              <a:rPr lang="en-US" altLang="en-US" baseline="-25000"/>
              <a:t>1</a:t>
            </a:r>
          </a:p>
        </p:txBody>
      </p:sp>
      <p:sp>
        <p:nvSpPr>
          <p:cNvPr id="30729" name="TextBox 9"/>
          <p:cNvSpPr txBox="1">
            <a:spLocks noChangeArrowheads="1"/>
          </p:cNvSpPr>
          <p:nvPr/>
        </p:nvSpPr>
        <p:spPr bwMode="auto">
          <a:xfrm>
            <a:off x="2895600" y="5257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r</a:t>
            </a:r>
            <a:r>
              <a:rPr lang="en-US" altLang="en-US" baseline="-25000"/>
              <a:t>2</a:t>
            </a:r>
          </a:p>
        </p:txBody>
      </p:sp>
      <p:sp>
        <p:nvSpPr>
          <p:cNvPr id="30730" name="TextBox 10"/>
          <p:cNvSpPr txBox="1">
            <a:spLocks noChangeArrowheads="1"/>
          </p:cNvSpPr>
          <p:nvPr/>
        </p:nvSpPr>
        <p:spPr bwMode="auto">
          <a:xfrm>
            <a:off x="2514600" y="61722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r</a:t>
            </a:r>
            <a:r>
              <a:rPr lang="en-US" altLang="en-US" baseline="-25000"/>
              <a:t>3</a:t>
            </a:r>
          </a:p>
        </p:txBody>
      </p:sp>
      <p:cxnSp>
        <p:nvCxnSpPr>
          <p:cNvPr id="30731" name="Straight Arrow Connector 12"/>
          <p:cNvCxnSpPr>
            <a:cxnSpLocks noChangeShapeType="1"/>
            <a:stCxn id="30729" idx="3"/>
          </p:cNvCxnSpPr>
          <p:nvPr/>
        </p:nvCxnSpPr>
        <p:spPr bwMode="auto">
          <a:xfrm>
            <a:off x="3246438" y="5441950"/>
            <a:ext cx="1477962" cy="501650"/>
          </a:xfrm>
          <a:prstGeom prst="straightConnector1">
            <a:avLst/>
          </a:prstGeom>
          <a:noFill/>
          <a:ln w="9525" algn="ctr">
            <a:solidFill>
              <a:schemeClr val="tx1"/>
            </a:solidFill>
            <a:round/>
            <a:headEnd/>
            <a:tailEnd type="arrow" w="med" len="med"/>
          </a:ln>
        </p:spPr>
      </p:cxnSp>
      <p:cxnSp>
        <p:nvCxnSpPr>
          <p:cNvPr id="30732" name="Straight Arrow Connector 14"/>
          <p:cNvCxnSpPr>
            <a:cxnSpLocks noChangeShapeType="1"/>
            <a:stCxn id="30728" idx="3"/>
          </p:cNvCxnSpPr>
          <p:nvPr/>
        </p:nvCxnSpPr>
        <p:spPr bwMode="auto">
          <a:xfrm flipV="1">
            <a:off x="2255838" y="5334000"/>
            <a:ext cx="2392362" cy="31750"/>
          </a:xfrm>
          <a:prstGeom prst="straightConnector1">
            <a:avLst/>
          </a:prstGeom>
          <a:noFill/>
          <a:ln w="9525" algn="ctr">
            <a:solidFill>
              <a:schemeClr val="tx1"/>
            </a:solidFill>
            <a:round/>
            <a:headEnd/>
            <a:tailEnd type="arrow" w="med" len="med"/>
          </a:ln>
        </p:spPr>
      </p:cxnSp>
      <p:cxnSp>
        <p:nvCxnSpPr>
          <p:cNvPr id="30733" name="Straight Arrow Connector 18"/>
          <p:cNvCxnSpPr>
            <a:cxnSpLocks noChangeShapeType="1"/>
            <a:stCxn id="30730" idx="3"/>
          </p:cNvCxnSpPr>
          <p:nvPr/>
        </p:nvCxnSpPr>
        <p:spPr bwMode="auto">
          <a:xfrm>
            <a:off x="2865438" y="6356350"/>
            <a:ext cx="1858962" cy="44450"/>
          </a:xfrm>
          <a:prstGeom prst="straightConnector1">
            <a:avLst/>
          </a:prstGeom>
          <a:noFill/>
          <a:ln w="9525" algn="ctr">
            <a:solidFill>
              <a:schemeClr val="tx1"/>
            </a:solidFill>
            <a:round/>
            <a:headEnd/>
            <a:tailEnd type="arrow" w="med" len="med"/>
          </a:ln>
        </p:spPr>
      </p:cxnSp>
      <p:sp>
        <p:nvSpPr>
          <p:cNvPr id="30734" name="TextBox 19"/>
          <p:cNvSpPr txBox="1">
            <a:spLocks noChangeArrowheads="1"/>
          </p:cNvSpPr>
          <p:nvPr/>
        </p:nvSpPr>
        <p:spPr bwMode="auto">
          <a:xfrm>
            <a:off x="4724400" y="5181600"/>
            <a:ext cx="474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 X</a:t>
            </a:r>
            <a:r>
              <a:rPr lang="en-US" altLang="en-US" baseline="-25000"/>
              <a:t>1</a:t>
            </a:r>
          </a:p>
        </p:txBody>
      </p:sp>
      <p:sp>
        <p:nvSpPr>
          <p:cNvPr id="30735" name="TextBox 20"/>
          <p:cNvSpPr txBox="1">
            <a:spLocks noChangeArrowheads="1"/>
          </p:cNvSpPr>
          <p:nvPr/>
        </p:nvSpPr>
        <p:spPr bwMode="auto">
          <a:xfrm>
            <a:off x="4800600" y="5715000"/>
            <a:ext cx="403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X</a:t>
            </a:r>
            <a:r>
              <a:rPr lang="en-US" altLang="en-US" baseline="-25000"/>
              <a:t>2</a:t>
            </a:r>
          </a:p>
        </p:txBody>
      </p:sp>
      <p:sp>
        <p:nvSpPr>
          <p:cNvPr id="30736" name="TextBox 21"/>
          <p:cNvSpPr txBox="1">
            <a:spLocks noChangeArrowheads="1"/>
          </p:cNvSpPr>
          <p:nvPr/>
        </p:nvSpPr>
        <p:spPr bwMode="auto">
          <a:xfrm>
            <a:off x="4800600" y="6248400"/>
            <a:ext cx="47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X</a:t>
            </a:r>
            <a:r>
              <a:rPr lang="en-US" altLang="en-US" baseline="-25000"/>
              <a:t>3</a:t>
            </a:r>
          </a:p>
        </p:txBody>
      </p:sp>
      <p:sp>
        <p:nvSpPr>
          <p:cNvPr id="30737" name="TextBox 22"/>
          <p:cNvSpPr txBox="1">
            <a:spLocks noChangeArrowheads="1"/>
          </p:cNvSpPr>
          <p:nvPr/>
        </p:nvSpPr>
        <p:spPr bwMode="auto">
          <a:xfrm>
            <a:off x="5562600" y="5410200"/>
            <a:ext cx="1516063" cy="9239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dirty="0"/>
              <a:t>component 1</a:t>
            </a:r>
          </a:p>
          <a:p>
            <a:endParaRPr lang="en-US" altLang="en-US" dirty="0"/>
          </a:p>
          <a:p>
            <a:r>
              <a:rPr lang="en-US" altLang="en-US" dirty="0"/>
              <a:t>component 2</a:t>
            </a:r>
            <a:endParaRPr lang="en-US" altLang="en-US" baseline="30000" dirty="0"/>
          </a:p>
        </p:txBody>
      </p:sp>
      <p:cxnSp>
        <p:nvCxnSpPr>
          <p:cNvPr id="30738" name="Straight Connector 24"/>
          <p:cNvCxnSpPr>
            <a:cxnSpLocks noChangeShapeType="1"/>
            <a:stCxn id="30737" idx="1"/>
            <a:endCxn id="30737" idx="3"/>
          </p:cNvCxnSpPr>
          <p:nvPr/>
        </p:nvCxnSpPr>
        <p:spPr bwMode="auto">
          <a:xfrm>
            <a:off x="5562600" y="5872163"/>
            <a:ext cx="1516063" cy="0"/>
          </a:xfrm>
          <a:prstGeom prst="line">
            <a:avLst/>
          </a:prstGeom>
          <a:noFill/>
          <a:ln w="9525" algn="ctr">
            <a:solidFill>
              <a:schemeClr val="tx1"/>
            </a:solidFill>
            <a:round/>
            <a:headEnd/>
            <a:tailEnd/>
          </a:ln>
        </p:spPr>
      </p:cxnSp>
      <p:sp>
        <p:nvSpPr>
          <p:cNvPr id="30739" name="TextBox 28"/>
          <p:cNvSpPr txBox="1">
            <a:spLocks noChangeArrowheads="1"/>
          </p:cNvSpPr>
          <p:nvPr/>
        </p:nvSpPr>
        <p:spPr bwMode="auto">
          <a:xfrm>
            <a:off x="7467600" y="5257800"/>
            <a:ext cx="903288" cy="9239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P(X</a:t>
            </a:r>
            <a:r>
              <a:rPr lang="en-US" altLang="en-US" baseline="-25000"/>
              <a:t>1</a:t>
            </a:r>
            <a:r>
              <a:rPr lang="en-US" altLang="en-US"/>
              <a:t>,1)</a:t>
            </a:r>
          </a:p>
          <a:p>
            <a:r>
              <a:rPr lang="en-US" altLang="en-US"/>
              <a:t>P(X</a:t>
            </a:r>
            <a:r>
              <a:rPr lang="en-US" altLang="en-US" baseline="-25000"/>
              <a:t>2</a:t>
            </a:r>
            <a:r>
              <a:rPr lang="en-US" altLang="en-US"/>
              <a:t>,1)</a:t>
            </a:r>
          </a:p>
          <a:p>
            <a:r>
              <a:rPr lang="en-US" altLang="en-US"/>
              <a:t>P(X</a:t>
            </a:r>
            <a:r>
              <a:rPr lang="en-US" altLang="en-US" baseline="-25000"/>
              <a:t>3</a:t>
            </a:r>
            <a:r>
              <a:rPr lang="en-US" altLang="en-US"/>
              <a:t>,1)</a:t>
            </a:r>
          </a:p>
        </p:txBody>
      </p:sp>
      <p:cxnSp>
        <p:nvCxnSpPr>
          <p:cNvPr id="30740" name="Straight Arrow Connector 38"/>
          <p:cNvCxnSpPr>
            <a:cxnSpLocks noChangeShapeType="1"/>
            <a:stCxn id="30734" idx="3"/>
          </p:cNvCxnSpPr>
          <p:nvPr/>
        </p:nvCxnSpPr>
        <p:spPr bwMode="auto">
          <a:xfrm>
            <a:off x="5199063" y="5365750"/>
            <a:ext cx="363537" cy="273050"/>
          </a:xfrm>
          <a:prstGeom prst="straightConnector1">
            <a:avLst/>
          </a:prstGeom>
          <a:noFill/>
          <a:ln w="9525" algn="ctr">
            <a:solidFill>
              <a:schemeClr val="tx1"/>
            </a:solidFill>
            <a:round/>
            <a:headEnd/>
            <a:tailEnd type="arrow" w="med" len="med"/>
          </a:ln>
        </p:spPr>
      </p:cxnSp>
      <p:cxnSp>
        <p:nvCxnSpPr>
          <p:cNvPr id="30741" name="Straight Arrow Connector 40"/>
          <p:cNvCxnSpPr>
            <a:cxnSpLocks noChangeShapeType="1"/>
            <a:stCxn id="30735" idx="3"/>
          </p:cNvCxnSpPr>
          <p:nvPr/>
        </p:nvCxnSpPr>
        <p:spPr bwMode="auto">
          <a:xfrm flipV="1">
            <a:off x="5203825" y="5638800"/>
            <a:ext cx="282575" cy="260350"/>
          </a:xfrm>
          <a:prstGeom prst="straightConnector1">
            <a:avLst/>
          </a:prstGeom>
          <a:noFill/>
          <a:ln w="9525" algn="ctr">
            <a:solidFill>
              <a:schemeClr val="tx1"/>
            </a:solidFill>
            <a:round/>
            <a:headEnd/>
            <a:tailEnd type="arrow" w="med" len="med"/>
          </a:ln>
        </p:spPr>
      </p:cxnSp>
      <p:cxnSp>
        <p:nvCxnSpPr>
          <p:cNvPr id="30742" name="Straight Arrow Connector 42"/>
          <p:cNvCxnSpPr>
            <a:cxnSpLocks noChangeShapeType="1"/>
            <a:stCxn id="30736" idx="3"/>
          </p:cNvCxnSpPr>
          <p:nvPr/>
        </p:nvCxnSpPr>
        <p:spPr bwMode="auto">
          <a:xfrm flipV="1">
            <a:off x="5280025" y="5715000"/>
            <a:ext cx="206375" cy="717550"/>
          </a:xfrm>
          <a:prstGeom prst="straightConnector1">
            <a:avLst/>
          </a:prstGeom>
          <a:noFill/>
          <a:ln w="9525" algn="ctr">
            <a:solidFill>
              <a:schemeClr val="tx1"/>
            </a:solidFill>
            <a:round/>
            <a:headEnd/>
            <a:tailEnd type="arrow" w="med" len="med"/>
          </a:ln>
        </p:spPr>
      </p:cxnSp>
      <p:cxnSp>
        <p:nvCxnSpPr>
          <p:cNvPr id="30743" name="Straight Arrow Connector 46"/>
          <p:cNvCxnSpPr>
            <a:cxnSpLocks noChangeShapeType="1"/>
          </p:cNvCxnSpPr>
          <p:nvPr/>
        </p:nvCxnSpPr>
        <p:spPr bwMode="auto">
          <a:xfrm>
            <a:off x="7086600" y="5638800"/>
            <a:ext cx="381000" cy="0"/>
          </a:xfrm>
          <a:prstGeom prst="straightConnector1">
            <a:avLst/>
          </a:prstGeom>
          <a:noFill/>
          <a:ln w="9525" algn="ctr">
            <a:solidFill>
              <a:schemeClr val="tx1"/>
            </a:solidFill>
            <a:round/>
            <a:headEnd/>
            <a:tailEnd type="arrow" w="med" len="med"/>
          </a:ln>
        </p:spPr>
      </p:cxnSp>
      <p:sp>
        <p:nvSpPr>
          <p:cNvPr id="30744" name="TextBox 47"/>
          <p:cNvSpPr txBox="1">
            <a:spLocks noChangeArrowheads="1"/>
          </p:cNvSpPr>
          <p:nvPr/>
        </p:nvSpPr>
        <p:spPr bwMode="auto">
          <a:xfrm>
            <a:off x="8382000" y="5334000"/>
            <a:ext cx="614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solidFill>
                  <a:srgbClr val="FF0000"/>
                </a:solidFill>
              </a:rPr>
              <a:t>max</a:t>
            </a:r>
          </a:p>
        </p:txBody>
      </p:sp>
      <p:cxnSp>
        <p:nvCxnSpPr>
          <p:cNvPr id="30745" name="Straight Arrow Connector 49"/>
          <p:cNvCxnSpPr>
            <a:cxnSpLocks noChangeShapeType="1"/>
            <a:stCxn id="30739" idx="3"/>
          </p:cNvCxnSpPr>
          <p:nvPr/>
        </p:nvCxnSpPr>
        <p:spPr bwMode="auto">
          <a:xfrm flipV="1">
            <a:off x="8370888" y="5715000"/>
            <a:ext cx="544512" cy="4763"/>
          </a:xfrm>
          <a:prstGeom prst="straightConnector1">
            <a:avLst/>
          </a:prstGeom>
          <a:noFill/>
          <a:ln w="9525" algn="ctr">
            <a:solidFill>
              <a:schemeClr val="tx1"/>
            </a:solidFill>
            <a:round/>
            <a:headEnd/>
            <a:tailEnd type="arrow" w="med" len="med"/>
          </a:ln>
        </p:spPr>
      </p:cxnSp>
      <p:sp>
        <p:nvSpPr>
          <p:cNvPr id="2" name="TextBox 1"/>
          <p:cNvSpPr txBox="1"/>
          <p:nvPr/>
        </p:nvSpPr>
        <p:spPr>
          <a:xfrm>
            <a:off x="1751703" y="4666129"/>
            <a:ext cx="2135393" cy="369332"/>
          </a:xfrm>
          <a:prstGeom prst="rect">
            <a:avLst/>
          </a:prstGeom>
          <a:noFill/>
        </p:spPr>
        <p:txBody>
          <a:bodyPr wrap="none" rtlCol="0">
            <a:spAutoFit/>
          </a:bodyPr>
          <a:lstStyle/>
          <a:p>
            <a:r>
              <a:rPr lang="en-US" dirty="0" smtClean="0">
                <a:solidFill>
                  <a:srgbClr val="0000FF"/>
                </a:solidFill>
              </a:rPr>
              <a:t>image with 3 regions</a:t>
            </a:r>
            <a:endParaRPr lang="en-US" dirty="0">
              <a:solidFill>
                <a:srgbClr val="0000FF"/>
              </a:solidFill>
            </a:endParaRPr>
          </a:p>
        </p:txBody>
      </p:sp>
      <p:sp>
        <p:nvSpPr>
          <p:cNvPr id="3" name="TextBox 2"/>
          <p:cNvSpPr txBox="1"/>
          <p:nvPr/>
        </p:nvSpPr>
        <p:spPr>
          <a:xfrm>
            <a:off x="4648200" y="4465419"/>
            <a:ext cx="1034579" cy="646331"/>
          </a:xfrm>
          <a:prstGeom prst="rect">
            <a:avLst/>
          </a:prstGeom>
          <a:noFill/>
        </p:spPr>
        <p:txBody>
          <a:bodyPr wrap="none" rtlCol="0">
            <a:spAutoFit/>
          </a:bodyPr>
          <a:lstStyle/>
          <a:p>
            <a:pPr algn="ctr"/>
            <a:r>
              <a:rPr lang="en-US" dirty="0" smtClean="0">
                <a:solidFill>
                  <a:srgbClr val="0000FF"/>
                </a:solidFill>
              </a:rPr>
              <a:t>3 feature</a:t>
            </a:r>
          </a:p>
          <a:p>
            <a:pPr algn="ctr"/>
            <a:r>
              <a:rPr lang="en-US" dirty="0" smtClean="0">
                <a:solidFill>
                  <a:srgbClr val="0000FF"/>
                </a:solidFill>
              </a:rPr>
              <a:t>vectors</a:t>
            </a:r>
            <a:endParaRPr lang="en-US" dirty="0">
              <a:solidFill>
                <a:srgbClr val="0000FF"/>
              </a:solidFill>
            </a:endParaRPr>
          </a:p>
        </p:txBody>
      </p:sp>
      <p:sp>
        <p:nvSpPr>
          <p:cNvPr id="4" name="TextBox 3"/>
          <p:cNvSpPr txBox="1"/>
          <p:nvPr/>
        </p:nvSpPr>
        <p:spPr>
          <a:xfrm>
            <a:off x="5562657" y="4888468"/>
            <a:ext cx="1523943" cy="369332"/>
          </a:xfrm>
          <a:prstGeom prst="rect">
            <a:avLst/>
          </a:prstGeom>
          <a:noFill/>
        </p:spPr>
        <p:txBody>
          <a:bodyPr wrap="none" rtlCol="0">
            <a:spAutoFit/>
          </a:bodyPr>
          <a:lstStyle/>
          <a:p>
            <a:r>
              <a:rPr lang="en-US" dirty="0" smtClean="0">
                <a:solidFill>
                  <a:srgbClr val="0000FF"/>
                </a:solidFill>
              </a:rPr>
              <a:t>2 components</a:t>
            </a:r>
            <a:endParaRPr lang="en-US" dirty="0">
              <a:solidFill>
                <a:srgbClr val="0000FF"/>
              </a:solidFill>
            </a:endParaRPr>
          </a:p>
        </p:txBody>
      </p:sp>
      <p:sp>
        <p:nvSpPr>
          <p:cNvPr id="5" name="TextBox 4"/>
          <p:cNvSpPr txBox="1"/>
          <p:nvPr/>
        </p:nvSpPr>
        <p:spPr>
          <a:xfrm>
            <a:off x="7336438" y="4326919"/>
            <a:ext cx="1352743" cy="923330"/>
          </a:xfrm>
          <a:prstGeom prst="rect">
            <a:avLst/>
          </a:prstGeom>
          <a:noFill/>
        </p:spPr>
        <p:txBody>
          <a:bodyPr wrap="none" rtlCol="0">
            <a:spAutoFit/>
          </a:bodyPr>
          <a:lstStyle/>
          <a:p>
            <a:r>
              <a:rPr lang="en-US" dirty="0" smtClean="0">
                <a:solidFill>
                  <a:srgbClr val="0000FF"/>
                </a:solidFill>
              </a:rPr>
              <a:t>probabilities</a:t>
            </a:r>
          </a:p>
          <a:p>
            <a:r>
              <a:rPr lang="en-US" dirty="0" smtClean="0">
                <a:solidFill>
                  <a:srgbClr val="0000FF"/>
                </a:solidFill>
              </a:rPr>
              <a:t>for compo-</a:t>
            </a:r>
          </a:p>
          <a:p>
            <a:r>
              <a:rPr lang="en-US" dirty="0" err="1" smtClean="0">
                <a:solidFill>
                  <a:srgbClr val="0000FF"/>
                </a:solidFill>
              </a:rPr>
              <a:t>nent</a:t>
            </a:r>
            <a:r>
              <a:rPr lang="en-US" dirty="0" smtClean="0">
                <a:solidFill>
                  <a:srgbClr val="0000FF"/>
                </a:solidFill>
              </a:rPr>
              <a:t> 1</a:t>
            </a:r>
            <a:endParaRPr lang="en-US" dirty="0">
              <a:solidFill>
                <a:srgbClr val="0000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sz="quarter"/>
          </p:nvPr>
        </p:nvSpPr>
        <p:spPr/>
        <p:txBody>
          <a:bodyPr/>
          <a:lstStyle/>
          <a:p>
            <a:pPr eaLnBrk="1" hangingPunct="1"/>
            <a:r>
              <a:rPr lang="en-US" altLang="en-US" dirty="0" smtClean="0"/>
              <a:t>Aggregate Scores for Color</a:t>
            </a:r>
            <a:br>
              <a:rPr lang="en-US" altLang="en-US" dirty="0" smtClean="0"/>
            </a:br>
            <a:endParaRPr lang="en-US" altLang="en-US" dirty="0" smtClean="0"/>
          </a:p>
        </p:txBody>
      </p:sp>
      <p:pic>
        <p:nvPicPr>
          <p:cNvPr id="31747" name="Picture 3" descr="beach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901825" y="2987675"/>
            <a:ext cx="1025525" cy="939800"/>
          </a:xfrm>
          <a:noFill/>
        </p:spPr>
      </p:pic>
      <p:pic>
        <p:nvPicPr>
          <p:cNvPr id="31748" name="Picture 4" descr="beach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901825" y="4165600"/>
            <a:ext cx="1008063" cy="923925"/>
          </a:xfrm>
          <a:noFill/>
        </p:spPr>
      </p:pic>
      <p:pic>
        <p:nvPicPr>
          <p:cNvPr id="31749" name="Picture 5" descr="means"/>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352800" y="2209800"/>
            <a:ext cx="3740150" cy="415925"/>
          </a:xfrm>
          <a:noFill/>
        </p:spPr>
      </p:pic>
      <p:pic>
        <p:nvPicPr>
          <p:cNvPr id="31750" name="Picture 6" descr="nonbeach1"/>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1901825" y="5273675"/>
            <a:ext cx="1025525" cy="854075"/>
          </a:xfrm>
          <a:noFill/>
        </p:spPr>
      </p:pic>
      <p:sp>
        <p:nvSpPr>
          <p:cNvPr id="31751" name="Text Box 7"/>
          <p:cNvSpPr txBox="1">
            <a:spLocks noChangeArrowheads="1"/>
          </p:cNvSpPr>
          <p:nvPr/>
        </p:nvSpPr>
        <p:spPr bwMode="auto">
          <a:xfrm>
            <a:off x="3336925" y="1484313"/>
            <a:ext cx="3803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tLang="en-US">
                <a:solidFill>
                  <a:srgbClr val="FF0000"/>
                </a:solidFill>
                <a:latin typeface="Arial" charset="0"/>
              </a:rPr>
              <a:t>Components</a:t>
            </a:r>
          </a:p>
          <a:p>
            <a:pPr algn="ctr" eaLnBrk="1" hangingPunct="1"/>
            <a:r>
              <a:rPr lang="en-US" altLang="en-US">
                <a:solidFill>
                  <a:srgbClr val="FF0000"/>
                </a:solidFill>
                <a:latin typeface="Arial" charset="0"/>
              </a:rPr>
              <a:t>1      2     3       4      5     6      7      8</a:t>
            </a:r>
          </a:p>
        </p:txBody>
      </p:sp>
      <p:sp>
        <p:nvSpPr>
          <p:cNvPr id="31752" name="Text Box 8"/>
          <p:cNvSpPr txBox="1">
            <a:spLocks noChangeArrowheads="1"/>
          </p:cNvSpPr>
          <p:nvPr/>
        </p:nvSpPr>
        <p:spPr bwMode="auto">
          <a:xfrm>
            <a:off x="136525" y="3008313"/>
            <a:ext cx="80645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a:latin typeface="Arial" charset="0"/>
              </a:rPr>
              <a:t>beach</a:t>
            </a:r>
          </a:p>
          <a:p>
            <a:pPr eaLnBrk="1" hangingPunct="1"/>
            <a:endParaRPr lang="en-US" altLang="en-US">
              <a:latin typeface="Arial" charset="0"/>
            </a:endParaRPr>
          </a:p>
          <a:p>
            <a:pPr eaLnBrk="1" hangingPunct="1"/>
            <a:endParaRPr lang="en-US" altLang="en-US">
              <a:latin typeface="Arial" charset="0"/>
            </a:endParaRPr>
          </a:p>
          <a:p>
            <a:pPr eaLnBrk="1" hangingPunct="1"/>
            <a:endParaRPr lang="en-US" altLang="en-US">
              <a:latin typeface="Arial" charset="0"/>
            </a:endParaRPr>
          </a:p>
          <a:p>
            <a:pPr eaLnBrk="1" hangingPunct="1"/>
            <a:r>
              <a:rPr lang="en-US" altLang="en-US">
                <a:latin typeface="Arial" charset="0"/>
              </a:rPr>
              <a:t>beach</a:t>
            </a:r>
          </a:p>
          <a:p>
            <a:pPr eaLnBrk="1" hangingPunct="1"/>
            <a:endParaRPr lang="en-US" altLang="en-US">
              <a:latin typeface="Arial" charset="0"/>
            </a:endParaRPr>
          </a:p>
          <a:p>
            <a:pPr eaLnBrk="1" hangingPunct="1"/>
            <a:endParaRPr lang="en-US" altLang="en-US">
              <a:latin typeface="Arial" charset="0"/>
            </a:endParaRPr>
          </a:p>
          <a:p>
            <a:pPr eaLnBrk="1" hangingPunct="1"/>
            <a:endParaRPr lang="en-US" altLang="en-US">
              <a:latin typeface="Arial" charset="0"/>
            </a:endParaRPr>
          </a:p>
          <a:p>
            <a:pPr eaLnBrk="1" hangingPunct="1"/>
            <a:endParaRPr lang="en-US" altLang="en-US">
              <a:latin typeface="Arial" charset="0"/>
            </a:endParaRPr>
          </a:p>
          <a:p>
            <a:pPr eaLnBrk="1" hangingPunct="1"/>
            <a:r>
              <a:rPr lang="en-US" altLang="en-US">
                <a:latin typeface="Arial" charset="0"/>
              </a:rPr>
              <a:t>not</a:t>
            </a:r>
          </a:p>
          <a:p>
            <a:pPr eaLnBrk="1" hangingPunct="1"/>
            <a:r>
              <a:rPr lang="en-US" altLang="en-US">
                <a:latin typeface="Arial" charset="0"/>
              </a:rPr>
              <a:t>beach</a:t>
            </a:r>
          </a:p>
        </p:txBody>
      </p:sp>
      <p:graphicFrame>
        <p:nvGraphicFramePr>
          <p:cNvPr id="424969" name="Group 9"/>
          <p:cNvGraphicFramePr>
            <a:graphicFrameLocks noGrp="1"/>
          </p:cNvGraphicFramePr>
          <p:nvPr/>
        </p:nvGraphicFramePr>
        <p:xfrm>
          <a:off x="3276600" y="2971800"/>
          <a:ext cx="3962400" cy="2971800"/>
        </p:xfrm>
        <a:graphic>
          <a:graphicData uri="http://schemas.openxmlformats.org/drawingml/2006/table">
            <a:tbl>
              <a:tblPr/>
              <a:tblGrid>
                <a:gridCol w="487363"/>
                <a:gridCol w="506412"/>
                <a:gridCol w="485775"/>
                <a:gridCol w="501650"/>
                <a:gridCol w="490538"/>
                <a:gridCol w="500062"/>
                <a:gridCol w="503238"/>
                <a:gridCol w="487362"/>
              </a:tblGrid>
              <a:tr h="5334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.93</a:t>
                      </a:r>
                    </a:p>
                  </a:txBody>
                  <a:tcPr marL="0" marR="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.16</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.94</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.24</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.10</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.99</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.32</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.00</a:t>
                      </a:r>
                    </a:p>
                  </a:txBody>
                  <a:tcPr marL="0" marR="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cap="flat">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cap="flat">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.66</a:t>
                      </a:r>
                    </a:p>
                  </a:txBody>
                  <a:tcPr marL="0" marR="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.80</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.00</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.72</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.19</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.01</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.22 </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.02</a:t>
                      </a:r>
                    </a:p>
                  </a:txBody>
                  <a:tcPr marL="0" marR="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cap="flat">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cap="flat">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.43</a:t>
                      </a:r>
                    </a:p>
                  </a:txBody>
                  <a:tcPr marL="0" marR="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.03</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.00</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.00</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.00</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.00</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.15 </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.00</a:t>
                      </a:r>
                    </a:p>
                  </a:txBody>
                  <a:tcPr marL="0" marR="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TextBox 1"/>
          <p:cNvSpPr txBox="1"/>
          <p:nvPr/>
        </p:nvSpPr>
        <p:spPr>
          <a:xfrm>
            <a:off x="539750" y="1539973"/>
            <a:ext cx="2354812" cy="1200329"/>
          </a:xfrm>
          <a:prstGeom prst="rect">
            <a:avLst/>
          </a:prstGeom>
          <a:noFill/>
          <a:ln>
            <a:solidFill>
              <a:srgbClr val="FF0000"/>
            </a:solidFill>
          </a:ln>
        </p:spPr>
        <p:txBody>
          <a:bodyPr wrap="none" rtlCol="0">
            <a:spAutoFit/>
          </a:bodyPr>
          <a:lstStyle/>
          <a:p>
            <a:r>
              <a:rPr lang="en-US" dirty="0" smtClean="0">
                <a:solidFill>
                  <a:srgbClr val="FF0000"/>
                </a:solidFill>
              </a:rPr>
              <a:t>maximum probability</a:t>
            </a:r>
          </a:p>
          <a:p>
            <a:r>
              <a:rPr lang="en-US" dirty="0" smtClean="0">
                <a:solidFill>
                  <a:srgbClr val="FF0000"/>
                </a:solidFill>
              </a:rPr>
              <a:t>of all regions in first</a:t>
            </a:r>
          </a:p>
          <a:p>
            <a:r>
              <a:rPr lang="en-US" dirty="0" smtClean="0">
                <a:solidFill>
                  <a:srgbClr val="FF0000"/>
                </a:solidFill>
              </a:rPr>
              <a:t>beach image belonging</a:t>
            </a:r>
          </a:p>
          <a:p>
            <a:r>
              <a:rPr lang="en-US" dirty="0" smtClean="0">
                <a:solidFill>
                  <a:srgbClr val="FF0000"/>
                </a:solidFill>
              </a:rPr>
              <a:t>to component 1</a:t>
            </a:r>
            <a:endParaRPr lang="en-US" dirty="0">
              <a:solidFill>
                <a:srgbClr val="FF0000"/>
              </a:solidFill>
            </a:endParaRPr>
          </a:p>
        </p:txBody>
      </p:sp>
      <p:cxnSp>
        <p:nvCxnSpPr>
          <p:cNvPr id="4" name="Straight Arrow Connector 3"/>
          <p:cNvCxnSpPr/>
          <p:nvPr/>
        </p:nvCxnSpPr>
        <p:spPr>
          <a:xfrm>
            <a:off x="2927350" y="2514600"/>
            <a:ext cx="42545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Right Bracket 4"/>
          <p:cNvSpPr/>
          <p:nvPr/>
        </p:nvSpPr>
        <p:spPr>
          <a:xfrm>
            <a:off x="7543800" y="2971800"/>
            <a:ext cx="45719" cy="1761565"/>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ket 5"/>
          <p:cNvSpPr/>
          <p:nvPr/>
        </p:nvSpPr>
        <p:spPr>
          <a:xfrm>
            <a:off x="7543800" y="4961965"/>
            <a:ext cx="45719" cy="1546411"/>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7839635" y="3402106"/>
            <a:ext cx="1125629" cy="2585323"/>
          </a:xfrm>
          <a:prstGeom prst="rect">
            <a:avLst/>
          </a:prstGeom>
          <a:noFill/>
        </p:spPr>
        <p:txBody>
          <a:bodyPr wrap="none" rtlCol="0">
            <a:spAutoFit/>
          </a:bodyPr>
          <a:lstStyle/>
          <a:p>
            <a:r>
              <a:rPr lang="en-US" dirty="0" smtClean="0">
                <a:solidFill>
                  <a:srgbClr val="FF0000"/>
                </a:solidFill>
              </a:rPr>
              <a:t>beach</a:t>
            </a:r>
          </a:p>
          <a:p>
            <a:r>
              <a:rPr lang="en-US" dirty="0" smtClean="0">
                <a:solidFill>
                  <a:srgbClr val="FF0000"/>
                </a:solidFill>
              </a:rPr>
              <a:t>training</a:t>
            </a:r>
          </a:p>
          <a:p>
            <a:r>
              <a:rPr lang="en-US" dirty="0" smtClean="0">
                <a:solidFill>
                  <a:srgbClr val="FF0000"/>
                </a:solidFill>
              </a:rPr>
              <a:t>images</a:t>
            </a:r>
          </a:p>
          <a:p>
            <a:endParaRPr lang="en-US" dirty="0"/>
          </a:p>
          <a:p>
            <a:endParaRPr lang="en-US" dirty="0" smtClean="0"/>
          </a:p>
          <a:p>
            <a:endParaRPr lang="en-US" dirty="0"/>
          </a:p>
          <a:p>
            <a:r>
              <a:rPr lang="en-US" dirty="0" smtClean="0">
                <a:solidFill>
                  <a:srgbClr val="0000FF"/>
                </a:solidFill>
              </a:rPr>
              <a:t>not beach</a:t>
            </a:r>
          </a:p>
          <a:p>
            <a:r>
              <a:rPr lang="en-US" dirty="0" smtClean="0">
                <a:solidFill>
                  <a:srgbClr val="0000FF"/>
                </a:solidFill>
              </a:rPr>
              <a:t>training</a:t>
            </a:r>
          </a:p>
          <a:p>
            <a:r>
              <a:rPr lang="en-US" dirty="0" smtClean="0">
                <a:solidFill>
                  <a:srgbClr val="0000FF"/>
                </a:solidFill>
              </a:rPr>
              <a:t>images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14400" y="304800"/>
            <a:ext cx="8229600" cy="1143000"/>
          </a:xfrm>
        </p:spPr>
        <p:txBody>
          <a:bodyPr>
            <a:normAutofit fontScale="90000"/>
          </a:bodyPr>
          <a:lstStyle/>
          <a:p>
            <a:pPr eaLnBrk="1" hangingPunct="1"/>
            <a:r>
              <a:rPr lang="en-US" altLang="en-US" sz="2800" dirty="0" smtClean="0"/>
              <a:t>We now use </a:t>
            </a:r>
            <a:r>
              <a:rPr lang="en-US" altLang="en-US" sz="2800" dirty="0" smtClean="0">
                <a:solidFill>
                  <a:srgbClr val="FF0000"/>
                </a:solidFill>
              </a:rPr>
              <a:t>positive</a:t>
            </a:r>
            <a:r>
              <a:rPr lang="en-US" altLang="en-US" sz="2800" dirty="0" smtClean="0">
                <a:solidFill>
                  <a:srgbClr val="CC3300"/>
                </a:solidFill>
              </a:rPr>
              <a:t> </a:t>
            </a:r>
            <a:r>
              <a:rPr lang="en-US" altLang="en-US" sz="2800" dirty="0" smtClean="0"/>
              <a:t>and </a:t>
            </a:r>
            <a:r>
              <a:rPr lang="en-US" altLang="en-US" sz="2800" dirty="0" smtClean="0">
                <a:solidFill>
                  <a:srgbClr val="0000FF"/>
                </a:solidFill>
              </a:rPr>
              <a:t>negative</a:t>
            </a:r>
            <a:r>
              <a:rPr lang="en-US" altLang="en-US" sz="2800" dirty="0" smtClean="0">
                <a:solidFill>
                  <a:srgbClr val="006600"/>
                </a:solidFill>
              </a:rPr>
              <a:t> </a:t>
            </a:r>
            <a:r>
              <a:rPr lang="en-US" altLang="en-US" sz="2800" dirty="0" smtClean="0"/>
              <a:t>training images, calculate for each the probabilities of regions of each component, and form a </a:t>
            </a:r>
            <a:r>
              <a:rPr lang="en-US" altLang="en-US" sz="2800" dirty="0" smtClean="0">
                <a:solidFill>
                  <a:srgbClr val="7030A0"/>
                </a:solidFill>
              </a:rPr>
              <a:t>training matrix</a:t>
            </a:r>
            <a:r>
              <a:rPr lang="en-US" altLang="en-US" sz="2800" dirty="0" smtClean="0"/>
              <a:t>.</a:t>
            </a:r>
          </a:p>
        </p:txBody>
      </p:sp>
      <p:sp>
        <p:nvSpPr>
          <p:cNvPr id="2" name="TextBox 1"/>
          <p:cNvSpPr txBox="1"/>
          <p:nvPr/>
        </p:nvSpPr>
        <p:spPr>
          <a:xfrm>
            <a:off x="1506070" y="1990164"/>
            <a:ext cx="6542176" cy="3046988"/>
          </a:xfrm>
          <a:prstGeom prst="rect">
            <a:avLst/>
          </a:prstGeom>
          <a:noFill/>
        </p:spPr>
        <p:txBody>
          <a:bodyPr wrap="none" rtlCol="0">
            <a:spAutoFit/>
          </a:bodyPr>
          <a:lstStyle/>
          <a:p>
            <a:r>
              <a:rPr lang="en-US" sz="2400" dirty="0" smtClean="0">
                <a:solidFill>
                  <a:srgbClr val="FF0000"/>
                </a:solidFill>
              </a:rPr>
              <a:t>P(beach</a:t>
            </a:r>
            <a:r>
              <a:rPr lang="en-US" sz="2400" baseline="-25000" dirty="0" smtClean="0">
                <a:solidFill>
                  <a:srgbClr val="FF0000"/>
                </a:solidFill>
              </a:rPr>
              <a:t>1</a:t>
            </a:r>
            <a:r>
              <a:rPr lang="en-US" sz="2400" dirty="0" smtClean="0">
                <a:solidFill>
                  <a:srgbClr val="FF0000"/>
                </a:solidFill>
              </a:rPr>
              <a:t>,1)        P(beach</a:t>
            </a:r>
            <a:r>
              <a:rPr lang="en-US" sz="2400" baseline="-25000" dirty="0" smtClean="0">
                <a:solidFill>
                  <a:srgbClr val="FF0000"/>
                </a:solidFill>
              </a:rPr>
              <a:t>1</a:t>
            </a:r>
            <a:r>
              <a:rPr lang="en-US" sz="2400" dirty="0" smtClean="0">
                <a:solidFill>
                  <a:srgbClr val="FF0000"/>
                </a:solidFill>
              </a:rPr>
              <a:t>,2)  ....         P(beach</a:t>
            </a:r>
            <a:r>
              <a:rPr lang="en-US" sz="2400" baseline="-25000" dirty="0" smtClean="0">
                <a:solidFill>
                  <a:srgbClr val="FF0000"/>
                </a:solidFill>
              </a:rPr>
              <a:t>1</a:t>
            </a:r>
            <a:r>
              <a:rPr lang="en-US" sz="2400" dirty="0" smtClean="0">
                <a:solidFill>
                  <a:srgbClr val="FF0000"/>
                </a:solidFill>
              </a:rPr>
              <a:t>,K)</a:t>
            </a:r>
          </a:p>
          <a:p>
            <a:r>
              <a:rPr lang="en-US" sz="2400" dirty="0" smtClean="0">
                <a:solidFill>
                  <a:srgbClr val="FF0000"/>
                </a:solidFill>
              </a:rPr>
              <a:t>P(beach</a:t>
            </a:r>
            <a:r>
              <a:rPr lang="en-US" sz="2400" baseline="-25000" dirty="0" smtClean="0">
                <a:solidFill>
                  <a:srgbClr val="FF0000"/>
                </a:solidFill>
              </a:rPr>
              <a:t>2</a:t>
            </a:r>
            <a:r>
              <a:rPr lang="en-US" sz="2400" dirty="0" smtClean="0">
                <a:solidFill>
                  <a:srgbClr val="FF0000"/>
                </a:solidFill>
              </a:rPr>
              <a:t>,1)        P(beach</a:t>
            </a:r>
            <a:r>
              <a:rPr lang="en-US" sz="2400" baseline="-25000" dirty="0" smtClean="0">
                <a:solidFill>
                  <a:srgbClr val="FF0000"/>
                </a:solidFill>
              </a:rPr>
              <a:t>2</a:t>
            </a:r>
            <a:r>
              <a:rPr lang="en-US" sz="2400" dirty="0" smtClean="0">
                <a:solidFill>
                  <a:srgbClr val="FF0000"/>
                </a:solidFill>
              </a:rPr>
              <a:t>,2)  ....         P(beach</a:t>
            </a:r>
            <a:r>
              <a:rPr lang="en-US" sz="2400" baseline="-25000" dirty="0" smtClean="0">
                <a:solidFill>
                  <a:srgbClr val="FF0000"/>
                </a:solidFill>
              </a:rPr>
              <a:t>2</a:t>
            </a:r>
            <a:r>
              <a:rPr lang="en-US" sz="2400" dirty="0" smtClean="0">
                <a:solidFill>
                  <a:srgbClr val="FF0000"/>
                </a:solidFill>
              </a:rPr>
              <a:t>,K)</a:t>
            </a:r>
          </a:p>
          <a:p>
            <a:endParaRPr lang="en-US" sz="2400" dirty="0">
              <a:solidFill>
                <a:srgbClr val="FF0000"/>
              </a:solidFill>
            </a:endParaRPr>
          </a:p>
          <a:p>
            <a:r>
              <a:rPr lang="en-US" sz="2400" dirty="0" smtClean="0">
                <a:solidFill>
                  <a:srgbClr val="FF0000"/>
                </a:solidFill>
              </a:rPr>
              <a:t>P(beach</a:t>
            </a:r>
            <a:r>
              <a:rPr lang="en-US" sz="2400" baseline="-25000" dirty="0" smtClean="0">
                <a:solidFill>
                  <a:srgbClr val="FF0000"/>
                </a:solidFill>
              </a:rPr>
              <a:t>n</a:t>
            </a:r>
            <a:r>
              <a:rPr lang="en-US" sz="2400" dirty="0" smtClean="0">
                <a:solidFill>
                  <a:srgbClr val="FF0000"/>
                </a:solidFill>
              </a:rPr>
              <a:t>,1)        P(beach</a:t>
            </a:r>
            <a:r>
              <a:rPr lang="en-US" sz="2400" baseline="-25000" dirty="0" smtClean="0">
                <a:solidFill>
                  <a:srgbClr val="FF0000"/>
                </a:solidFill>
              </a:rPr>
              <a:t>n</a:t>
            </a:r>
            <a:r>
              <a:rPr lang="en-US" sz="2400" dirty="0" smtClean="0">
                <a:solidFill>
                  <a:srgbClr val="FF0000"/>
                </a:solidFill>
              </a:rPr>
              <a:t>,2)  .....        P(</a:t>
            </a:r>
            <a:r>
              <a:rPr lang="en-US" sz="2400" dirty="0" err="1" smtClean="0">
                <a:solidFill>
                  <a:srgbClr val="FF0000"/>
                </a:solidFill>
              </a:rPr>
              <a:t>beach</a:t>
            </a:r>
            <a:r>
              <a:rPr lang="en-US" sz="2400" baseline="-25000" dirty="0" err="1" smtClean="0">
                <a:solidFill>
                  <a:srgbClr val="FF0000"/>
                </a:solidFill>
              </a:rPr>
              <a:t>n</a:t>
            </a:r>
            <a:r>
              <a:rPr lang="en-US" sz="2400" dirty="0" err="1" smtClean="0">
                <a:solidFill>
                  <a:srgbClr val="FF0000"/>
                </a:solidFill>
              </a:rPr>
              <a:t>,K</a:t>
            </a:r>
            <a:r>
              <a:rPr lang="en-US" sz="2400" dirty="0" smtClean="0">
                <a:solidFill>
                  <a:srgbClr val="FF0000"/>
                </a:solidFill>
              </a:rPr>
              <a:t>)</a:t>
            </a:r>
          </a:p>
          <a:p>
            <a:r>
              <a:rPr lang="en-US" sz="2400" dirty="0" smtClean="0">
                <a:solidFill>
                  <a:srgbClr val="0000FF"/>
                </a:solidFill>
              </a:rPr>
              <a:t>P(nbeach</a:t>
            </a:r>
            <a:r>
              <a:rPr lang="en-US" sz="2400" baseline="-25000" dirty="0" smtClean="0">
                <a:solidFill>
                  <a:srgbClr val="0000FF"/>
                </a:solidFill>
              </a:rPr>
              <a:t>1</a:t>
            </a:r>
            <a:r>
              <a:rPr lang="en-US" sz="2400" dirty="0" smtClean="0">
                <a:solidFill>
                  <a:srgbClr val="0000FF"/>
                </a:solidFill>
              </a:rPr>
              <a:t>,1)      P(nbeach</a:t>
            </a:r>
            <a:r>
              <a:rPr lang="en-US" sz="2400" baseline="-25000" dirty="0" smtClean="0">
                <a:solidFill>
                  <a:srgbClr val="0000FF"/>
                </a:solidFill>
              </a:rPr>
              <a:t>1</a:t>
            </a:r>
            <a:r>
              <a:rPr lang="en-US" sz="2400" dirty="0" smtClean="0">
                <a:solidFill>
                  <a:srgbClr val="0000FF"/>
                </a:solidFill>
              </a:rPr>
              <a:t>,2) ....        P(nbeach</a:t>
            </a:r>
            <a:r>
              <a:rPr lang="en-US" sz="2400" baseline="-25000" dirty="0" smtClean="0">
                <a:solidFill>
                  <a:srgbClr val="0000FF"/>
                </a:solidFill>
              </a:rPr>
              <a:t>1</a:t>
            </a:r>
            <a:r>
              <a:rPr lang="en-US" sz="2400" dirty="0" smtClean="0">
                <a:solidFill>
                  <a:srgbClr val="0000FF"/>
                </a:solidFill>
              </a:rPr>
              <a:t>,K)</a:t>
            </a:r>
          </a:p>
          <a:p>
            <a:r>
              <a:rPr lang="en-US" sz="2400" dirty="0" smtClean="0">
                <a:solidFill>
                  <a:srgbClr val="0000FF"/>
                </a:solidFill>
              </a:rPr>
              <a:t>P(nbeach</a:t>
            </a:r>
            <a:r>
              <a:rPr lang="en-US" sz="2400" baseline="-25000" dirty="0" smtClean="0">
                <a:solidFill>
                  <a:srgbClr val="0000FF"/>
                </a:solidFill>
              </a:rPr>
              <a:t>2</a:t>
            </a:r>
            <a:r>
              <a:rPr lang="en-US" sz="2400" dirty="0" smtClean="0">
                <a:solidFill>
                  <a:srgbClr val="0000FF"/>
                </a:solidFill>
              </a:rPr>
              <a:t>,1)      P(nbeach</a:t>
            </a:r>
            <a:r>
              <a:rPr lang="en-US" sz="2400" baseline="-25000" dirty="0" smtClean="0">
                <a:solidFill>
                  <a:srgbClr val="0000FF"/>
                </a:solidFill>
              </a:rPr>
              <a:t>2</a:t>
            </a:r>
            <a:r>
              <a:rPr lang="en-US" sz="2400" dirty="0" smtClean="0">
                <a:solidFill>
                  <a:srgbClr val="0000FF"/>
                </a:solidFill>
              </a:rPr>
              <a:t>,2) ....        P(nbeach</a:t>
            </a:r>
            <a:r>
              <a:rPr lang="en-US" sz="2400" baseline="-25000" dirty="0" smtClean="0">
                <a:solidFill>
                  <a:srgbClr val="0000FF"/>
                </a:solidFill>
              </a:rPr>
              <a:t>2</a:t>
            </a:r>
            <a:r>
              <a:rPr lang="en-US" sz="2400" dirty="0" smtClean="0">
                <a:solidFill>
                  <a:srgbClr val="0000FF"/>
                </a:solidFill>
              </a:rPr>
              <a:t>,K)</a:t>
            </a:r>
          </a:p>
          <a:p>
            <a:endParaRPr lang="en-US" sz="2400" dirty="0">
              <a:solidFill>
                <a:srgbClr val="0000FF"/>
              </a:solidFill>
            </a:endParaRPr>
          </a:p>
          <a:p>
            <a:r>
              <a:rPr lang="en-US" sz="2400" dirty="0" smtClean="0">
                <a:solidFill>
                  <a:srgbClr val="0000FF"/>
                </a:solidFill>
              </a:rPr>
              <a:t>P(nbeach</a:t>
            </a:r>
            <a:r>
              <a:rPr lang="en-US" sz="2400" baseline="-25000" dirty="0" smtClean="0">
                <a:solidFill>
                  <a:srgbClr val="0000FF"/>
                </a:solidFill>
              </a:rPr>
              <a:t>m</a:t>
            </a:r>
            <a:r>
              <a:rPr lang="en-US" sz="2400" dirty="0" smtClean="0">
                <a:solidFill>
                  <a:srgbClr val="0000FF"/>
                </a:solidFill>
              </a:rPr>
              <a:t>,1)     P(nbeach</a:t>
            </a:r>
            <a:r>
              <a:rPr lang="en-US" sz="2400" baseline="-25000" dirty="0" smtClean="0">
                <a:solidFill>
                  <a:srgbClr val="0000FF"/>
                </a:solidFill>
              </a:rPr>
              <a:t>m</a:t>
            </a:r>
            <a:r>
              <a:rPr lang="en-US" sz="2400" dirty="0" smtClean="0">
                <a:solidFill>
                  <a:srgbClr val="0000FF"/>
                </a:solidFill>
              </a:rPr>
              <a:t>,2) ....      P(</a:t>
            </a:r>
            <a:r>
              <a:rPr lang="en-US" sz="2400" dirty="0" err="1" smtClean="0">
                <a:solidFill>
                  <a:srgbClr val="0000FF"/>
                </a:solidFill>
              </a:rPr>
              <a:t>nbeach</a:t>
            </a:r>
            <a:r>
              <a:rPr lang="en-US" sz="2400" baseline="-25000" dirty="0" err="1" smtClean="0">
                <a:solidFill>
                  <a:srgbClr val="0000FF"/>
                </a:solidFill>
              </a:rPr>
              <a:t>m</a:t>
            </a:r>
            <a:r>
              <a:rPr lang="en-US" sz="2400" dirty="0" err="1" smtClean="0">
                <a:solidFill>
                  <a:srgbClr val="0000FF"/>
                </a:solidFill>
              </a:rPr>
              <a:t>,K</a:t>
            </a:r>
            <a:r>
              <a:rPr lang="en-US" sz="2400" dirty="0" smtClean="0">
                <a:solidFill>
                  <a:srgbClr val="0000FF"/>
                </a:solidFill>
              </a:rPr>
              <a:t>)</a:t>
            </a:r>
            <a:endParaRPr lang="en-US" sz="2400" dirty="0">
              <a:solidFill>
                <a:srgbClr val="0000FF"/>
              </a:solidFill>
            </a:endParaRPr>
          </a:p>
        </p:txBody>
      </p:sp>
      <p:sp>
        <p:nvSpPr>
          <p:cNvPr id="3" name="Left Bracket 2"/>
          <p:cNvSpPr/>
          <p:nvPr/>
        </p:nvSpPr>
        <p:spPr>
          <a:xfrm>
            <a:off x="1290918" y="1855694"/>
            <a:ext cx="67235" cy="3181458"/>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ight Bracket 3"/>
          <p:cNvSpPr/>
          <p:nvPr/>
        </p:nvSpPr>
        <p:spPr>
          <a:xfrm>
            <a:off x="7732059" y="1990164"/>
            <a:ext cx="188259" cy="3046988"/>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mtClean="0">
                <a:solidFill>
                  <a:srgbClr val="FF0000"/>
                </a:solidFill>
              </a:rPr>
              <a:t>Phase 2 Learning</a:t>
            </a:r>
          </a:p>
        </p:txBody>
      </p:sp>
      <p:sp>
        <p:nvSpPr>
          <p:cNvPr id="33795" name="Rectangle 3"/>
          <p:cNvSpPr>
            <a:spLocks noGrp="1" noChangeArrowheads="1"/>
          </p:cNvSpPr>
          <p:nvPr>
            <p:ph type="body" idx="1"/>
          </p:nvPr>
        </p:nvSpPr>
        <p:spPr/>
        <p:txBody>
          <a:bodyPr/>
          <a:lstStyle/>
          <a:p>
            <a:pPr eaLnBrk="1" hangingPunct="1">
              <a:lnSpc>
                <a:spcPct val="90000"/>
              </a:lnSpc>
            </a:pPr>
            <a:r>
              <a:rPr lang="en-US" altLang="en-US" sz="2800" dirty="0" smtClean="0"/>
              <a:t>Let  </a:t>
            </a:r>
            <a:r>
              <a:rPr lang="en-US" altLang="en-US" sz="2800" i="1" dirty="0" smtClean="0">
                <a:solidFill>
                  <a:schemeClr val="hlink"/>
                </a:solidFill>
              </a:rPr>
              <a:t>C</a:t>
            </a:r>
            <a:r>
              <a:rPr lang="en-US" altLang="en-US" sz="2800" i="1" baseline="-25000" dirty="0" smtClean="0">
                <a:solidFill>
                  <a:schemeClr val="hlink"/>
                </a:solidFill>
              </a:rPr>
              <a:t>i</a:t>
            </a:r>
            <a:r>
              <a:rPr lang="en-US" altLang="en-US" sz="2800" i="1" dirty="0" smtClean="0">
                <a:solidFill>
                  <a:schemeClr val="hlink"/>
                </a:solidFill>
              </a:rPr>
              <a:t> </a:t>
            </a:r>
            <a:r>
              <a:rPr lang="en-US" altLang="en-US" sz="2800" dirty="0" smtClean="0"/>
              <a:t> be row </a:t>
            </a:r>
            <a:r>
              <a:rPr lang="en-US" altLang="en-US" sz="2800" i="1" dirty="0" err="1" smtClean="0">
                <a:solidFill>
                  <a:srgbClr val="FF0000"/>
                </a:solidFill>
                <a:latin typeface="Times New Roman" pitchFamily="18" charset="0"/>
              </a:rPr>
              <a:t>i</a:t>
            </a:r>
            <a:r>
              <a:rPr lang="en-US" altLang="en-US" sz="2800" dirty="0" smtClean="0"/>
              <a:t> of the training matrix.</a:t>
            </a:r>
          </a:p>
          <a:p>
            <a:pPr eaLnBrk="1" hangingPunct="1">
              <a:lnSpc>
                <a:spcPct val="90000"/>
              </a:lnSpc>
            </a:pPr>
            <a:endParaRPr lang="en-US" altLang="en-US" sz="2800" dirty="0" smtClean="0"/>
          </a:p>
          <a:p>
            <a:pPr eaLnBrk="1" hangingPunct="1">
              <a:lnSpc>
                <a:spcPct val="90000"/>
              </a:lnSpc>
            </a:pPr>
            <a:r>
              <a:rPr lang="en-US" altLang="en-US" sz="2800" dirty="0" smtClean="0"/>
              <a:t>Each such row is a </a:t>
            </a:r>
            <a:r>
              <a:rPr lang="en-US" altLang="en-US" sz="2800" dirty="0" smtClean="0">
                <a:solidFill>
                  <a:schemeClr val="tx2"/>
                </a:solidFill>
              </a:rPr>
              <a:t>feature vector</a:t>
            </a:r>
            <a:r>
              <a:rPr lang="en-US" altLang="en-US" sz="2800" dirty="0" smtClean="0"/>
              <a:t> for the color features of regions of image </a:t>
            </a:r>
            <a:r>
              <a:rPr lang="en-US" altLang="en-US" sz="2800" i="1" dirty="0" smtClean="0">
                <a:solidFill>
                  <a:srgbClr val="FF0000"/>
                </a:solidFill>
                <a:latin typeface="Times New Roman" pitchFamily="18" charset="0"/>
              </a:rPr>
              <a:t>I</a:t>
            </a:r>
            <a:r>
              <a:rPr lang="en-US" altLang="en-US" sz="2800" i="1" baseline="-25000" dirty="0" smtClean="0">
                <a:solidFill>
                  <a:srgbClr val="FF0000"/>
                </a:solidFill>
                <a:latin typeface="Times New Roman" pitchFamily="18" charset="0"/>
              </a:rPr>
              <a:t>i</a:t>
            </a:r>
            <a:r>
              <a:rPr lang="en-US" altLang="en-US" sz="2800" dirty="0" smtClean="0"/>
              <a:t> that relates them to the Phase 1 components.</a:t>
            </a:r>
          </a:p>
          <a:p>
            <a:pPr eaLnBrk="1" hangingPunct="1">
              <a:lnSpc>
                <a:spcPct val="90000"/>
              </a:lnSpc>
            </a:pPr>
            <a:endParaRPr lang="en-US" altLang="en-US" sz="2800" dirty="0" smtClean="0"/>
          </a:p>
          <a:p>
            <a:pPr eaLnBrk="1" hangingPunct="1">
              <a:lnSpc>
                <a:spcPct val="90000"/>
              </a:lnSpc>
            </a:pPr>
            <a:r>
              <a:rPr lang="en-US" altLang="en-US" sz="2800" dirty="0" smtClean="0"/>
              <a:t>Now we can use a second-stage classifier to learn </a:t>
            </a:r>
            <a:r>
              <a:rPr lang="en-US" altLang="en-US" sz="2800" i="1" dirty="0" smtClean="0">
                <a:solidFill>
                  <a:srgbClr val="FF0000"/>
                </a:solidFill>
                <a:latin typeface="Times New Roman" pitchFamily="18" charset="0"/>
              </a:rPr>
              <a:t>P(</a:t>
            </a:r>
            <a:r>
              <a:rPr lang="en-US" altLang="en-US" sz="2800" i="1" dirty="0" err="1" smtClean="0">
                <a:solidFill>
                  <a:srgbClr val="FF0000"/>
                </a:solidFill>
                <a:latin typeface="Times New Roman" pitchFamily="18" charset="0"/>
              </a:rPr>
              <a:t>o|I</a:t>
            </a:r>
            <a:r>
              <a:rPr lang="en-US" altLang="en-US" sz="2800" i="1" baseline="-25000" dirty="0" err="1" smtClean="0">
                <a:solidFill>
                  <a:srgbClr val="FF0000"/>
                </a:solidFill>
                <a:latin typeface="Times New Roman" pitchFamily="18" charset="0"/>
              </a:rPr>
              <a:t>i</a:t>
            </a:r>
            <a:r>
              <a:rPr lang="en-US" altLang="en-US" sz="2800" i="1" dirty="0" smtClean="0">
                <a:solidFill>
                  <a:srgbClr val="FF0000"/>
                </a:solidFill>
                <a:latin typeface="Times New Roman" pitchFamily="18" charset="0"/>
              </a:rPr>
              <a:t> )</a:t>
            </a:r>
            <a:r>
              <a:rPr lang="en-US" altLang="en-US" sz="2800" dirty="0" smtClean="0"/>
              <a:t> for each object class </a:t>
            </a:r>
            <a:r>
              <a:rPr lang="en-US" altLang="en-US" sz="2800" i="1" dirty="0" smtClean="0">
                <a:solidFill>
                  <a:srgbClr val="FF0000"/>
                </a:solidFill>
                <a:latin typeface="Times New Roman" pitchFamily="18" charset="0"/>
              </a:rPr>
              <a:t>o</a:t>
            </a:r>
            <a:r>
              <a:rPr lang="en-US" altLang="en-US" sz="2800" dirty="0" smtClean="0"/>
              <a:t> and image</a:t>
            </a:r>
            <a:r>
              <a:rPr lang="en-US" altLang="en-US" sz="2800" dirty="0" smtClean="0">
                <a:solidFill>
                  <a:srgbClr val="FF0000"/>
                </a:solidFill>
              </a:rPr>
              <a:t> </a:t>
            </a:r>
            <a:r>
              <a:rPr lang="en-US" altLang="en-US" sz="2800" i="1" dirty="0" smtClean="0">
                <a:solidFill>
                  <a:srgbClr val="FF0000"/>
                </a:solidFill>
                <a:latin typeface="Times New Roman" pitchFamily="18" charset="0"/>
              </a:rPr>
              <a:t>I</a:t>
            </a:r>
            <a:r>
              <a:rPr lang="en-US" altLang="en-US" sz="2800" i="1" baseline="-25000" dirty="0" smtClean="0">
                <a:solidFill>
                  <a:srgbClr val="FF0000"/>
                </a:solidFill>
                <a:latin typeface="Times New Roman" pitchFamily="18" charset="0"/>
              </a:rPr>
              <a:t>i</a:t>
            </a:r>
            <a:r>
              <a:rPr lang="en-US" altLang="en-US" sz="2400" dirty="0" smtClean="0"/>
              <a:t> </a:t>
            </a:r>
            <a:r>
              <a:rPr lang="en-US" altLang="en-US" sz="2800" dirty="0" smtClean="0"/>
              <a:t>.</a:t>
            </a:r>
          </a:p>
        </p:txBody>
      </p:sp>
      <p:sp>
        <p:nvSpPr>
          <p:cNvPr id="2" name="TextBox 1"/>
          <p:cNvSpPr txBox="1"/>
          <p:nvPr/>
        </p:nvSpPr>
        <p:spPr>
          <a:xfrm>
            <a:off x="1371600" y="5674659"/>
            <a:ext cx="906082" cy="646331"/>
          </a:xfrm>
          <a:prstGeom prst="rect">
            <a:avLst/>
          </a:prstGeom>
          <a:noFill/>
          <a:ln>
            <a:solidFill>
              <a:schemeClr val="tx1"/>
            </a:solidFill>
          </a:ln>
        </p:spPr>
        <p:txBody>
          <a:bodyPr wrap="none" rtlCol="0">
            <a:spAutoFit/>
          </a:bodyPr>
          <a:lstStyle/>
          <a:p>
            <a:r>
              <a:rPr lang="en-US" dirty="0" smtClean="0"/>
              <a:t>training</a:t>
            </a:r>
          </a:p>
          <a:p>
            <a:r>
              <a:rPr lang="en-US" dirty="0" smtClean="0"/>
              <a:t>matrix</a:t>
            </a:r>
            <a:endParaRPr lang="en-US" dirty="0"/>
          </a:p>
        </p:txBody>
      </p:sp>
      <p:sp>
        <p:nvSpPr>
          <p:cNvPr id="3" name="TextBox 2"/>
          <p:cNvSpPr txBox="1"/>
          <p:nvPr/>
        </p:nvSpPr>
        <p:spPr>
          <a:xfrm>
            <a:off x="3550023" y="5536159"/>
            <a:ext cx="997389" cy="923330"/>
          </a:xfrm>
          <a:prstGeom prst="rect">
            <a:avLst/>
          </a:prstGeom>
          <a:noFill/>
          <a:ln>
            <a:solidFill>
              <a:schemeClr val="tx1"/>
            </a:solidFill>
          </a:ln>
        </p:spPr>
        <p:txBody>
          <a:bodyPr wrap="none" rtlCol="0">
            <a:spAutoFit/>
          </a:bodyPr>
          <a:lstStyle/>
          <a:p>
            <a:r>
              <a:rPr lang="en-US" dirty="0" smtClean="0"/>
              <a:t>neural</a:t>
            </a:r>
          </a:p>
          <a:p>
            <a:r>
              <a:rPr lang="en-US" dirty="0" smtClean="0"/>
              <a:t>net</a:t>
            </a:r>
          </a:p>
          <a:p>
            <a:r>
              <a:rPr lang="en-US" dirty="0" smtClean="0"/>
              <a:t>classifier</a:t>
            </a:r>
            <a:endParaRPr lang="en-US" dirty="0"/>
          </a:p>
        </p:txBody>
      </p:sp>
      <p:cxnSp>
        <p:nvCxnSpPr>
          <p:cNvPr id="5" name="Straight Arrow Connector 4"/>
          <p:cNvCxnSpPr>
            <a:endCxn id="3" idx="1"/>
          </p:cNvCxnSpPr>
          <p:nvPr/>
        </p:nvCxnSpPr>
        <p:spPr>
          <a:xfrm>
            <a:off x="2277682" y="5997824"/>
            <a:ext cx="127234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mtClean="0"/>
              <a:t>Multiple Feature Case</a:t>
            </a:r>
          </a:p>
        </p:txBody>
      </p:sp>
      <p:sp>
        <p:nvSpPr>
          <p:cNvPr id="34819" name="Rectangle 3"/>
          <p:cNvSpPr>
            <a:spLocks noGrp="1" noChangeArrowheads="1"/>
          </p:cNvSpPr>
          <p:nvPr>
            <p:ph type="body" idx="1"/>
          </p:nvPr>
        </p:nvSpPr>
        <p:spPr/>
        <p:txBody>
          <a:bodyPr/>
          <a:lstStyle/>
          <a:p>
            <a:pPr eaLnBrk="1" hangingPunct="1"/>
            <a:r>
              <a:rPr lang="en-US" altLang="en-US" sz="2800" smtClean="0"/>
              <a:t>We calculate separate Gaussian mixture models for each different features type:</a:t>
            </a:r>
          </a:p>
          <a:p>
            <a:pPr eaLnBrk="1" hangingPunct="1"/>
            <a:endParaRPr lang="en-US" altLang="en-US" sz="2800" smtClean="0"/>
          </a:p>
          <a:p>
            <a:pPr eaLnBrk="1" hangingPunct="1"/>
            <a:r>
              <a:rPr lang="en-US" altLang="en-US" sz="2800" smtClean="0">
                <a:solidFill>
                  <a:srgbClr val="FF0000"/>
                </a:solidFill>
              </a:rPr>
              <a:t>Color:</a:t>
            </a:r>
            <a:r>
              <a:rPr lang="en-US" altLang="en-US" sz="2800" smtClean="0"/>
              <a:t>   		</a:t>
            </a:r>
            <a:r>
              <a:rPr lang="en-US" altLang="en-US" sz="2800" i="1" smtClean="0">
                <a:solidFill>
                  <a:schemeClr val="hlink"/>
                </a:solidFill>
              </a:rPr>
              <a:t>C</a:t>
            </a:r>
            <a:r>
              <a:rPr lang="en-US" altLang="en-US" sz="2800" i="1" baseline="-25000" smtClean="0">
                <a:solidFill>
                  <a:schemeClr val="hlink"/>
                </a:solidFill>
              </a:rPr>
              <a:t>i</a:t>
            </a:r>
            <a:r>
              <a:rPr lang="en-US" altLang="en-US" sz="2800" i="1" smtClean="0">
                <a:solidFill>
                  <a:schemeClr val="hlink"/>
                </a:solidFill>
              </a:rPr>
              <a:t> </a:t>
            </a:r>
            <a:r>
              <a:rPr lang="en-US" altLang="en-US" sz="2800" smtClean="0"/>
              <a:t>   </a:t>
            </a:r>
            <a:endParaRPr lang="en-US" altLang="en-US" sz="2800" smtClean="0">
              <a:solidFill>
                <a:schemeClr val="hlink"/>
              </a:solidFill>
            </a:endParaRPr>
          </a:p>
          <a:p>
            <a:pPr eaLnBrk="1" hangingPunct="1"/>
            <a:r>
              <a:rPr lang="en-US" altLang="en-US" sz="2800" smtClean="0">
                <a:solidFill>
                  <a:srgbClr val="0066CC"/>
                </a:solidFill>
              </a:rPr>
              <a:t>Texture:    	</a:t>
            </a:r>
            <a:r>
              <a:rPr lang="en-US" altLang="en-US" sz="2800" i="1" smtClean="0">
                <a:solidFill>
                  <a:srgbClr val="0066CC"/>
                </a:solidFill>
              </a:rPr>
              <a:t>T</a:t>
            </a:r>
            <a:r>
              <a:rPr lang="en-US" altLang="en-US" sz="2800" i="1" baseline="-25000" smtClean="0">
                <a:solidFill>
                  <a:srgbClr val="0066CC"/>
                </a:solidFill>
              </a:rPr>
              <a:t>i</a:t>
            </a:r>
          </a:p>
          <a:p>
            <a:pPr eaLnBrk="1" hangingPunct="1"/>
            <a:r>
              <a:rPr lang="en-US" altLang="en-US" sz="2800" smtClean="0">
                <a:solidFill>
                  <a:srgbClr val="008000"/>
                </a:solidFill>
              </a:rPr>
              <a:t>Structure:</a:t>
            </a:r>
            <a:r>
              <a:rPr lang="en-US" altLang="en-US" sz="2800" smtClean="0"/>
              <a:t>  	</a:t>
            </a:r>
            <a:r>
              <a:rPr lang="en-US" altLang="en-US" sz="2800" i="1" smtClean="0">
                <a:solidFill>
                  <a:srgbClr val="008000"/>
                </a:solidFill>
              </a:rPr>
              <a:t>S</a:t>
            </a:r>
            <a:r>
              <a:rPr lang="en-US" altLang="en-US" sz="2800" i="1" baseline="-25000" smtClean="0">
                <a:solidFill>
                  <a:srgbClr val="008000"/>
                </a:solidFill>
              </a:rPr>
              <a:t>i</a:t>
            </a:r>
          </a:p>
          <a:p>
            <a:pPr eaLnBrk="1" hangingPunct="1"/>
            <a:endParaRPr lang="en-US" altLang="en-US" sz="2800" i="1" smtClean="0">
              <a:solidFill>
                <a:srgbClr val="008000"/>
              </a:solidFill>
            </a:endParaRPr>
          </a:p>
          <a:p>
            <a:pPr eaLnBrk="1" hangingPunct="1"/>
            <a:r>
              <a:rPr lang="en-US" altLang="en-US" sz="2800" smtClean="0"/>
              <a:t>and any more features we have </a:t>
            </a:r>
            <a:r>
              <a:rPr lang="en-US" altLang="en-US" sz="2800" smtClean="0">
                <a:solidFill>
                  <a:srgbClr val="9900CC"/>
                </a:solidFill>
              </a:rPr>
              <a:t>(motion)</a:t>
            </a:r>
            <a:r>
              <a:rPr lang="en-US" altLang="en-US" sz="2800" smtClean="0"/>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Coming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rgbClr val="C00000"/>
                </a:solidFill>
              </a:rPr>
              <a:t>How does EM clustering work?</a:t>
            </a:r>
          </a:p>
          <a:p>
            <a:r>
              <a:rPr lang="en-US" dirty="0" smtClean="0">
                <a:solidFill>
                  <a:srgbClr val="C00000"/>
                </a:solidFill>
              </a:rPr>
              <a:t>How can it be used for generating features for image classification?</a:t>
            </a:r>
          </a:p>
          <a:p>
            <a:r>
              <a:rPr lang="en-US" dirty="0" smtClean="0">
                <a:solidFill>
                  <a:srgbClr val="C00000"/>
                </a:solidFill>
              </a:rPr>
              <a:t>A generative/discriminative system that uses both EM and neural nets</a:t>
            </a:r>
          </a:p>
          <a:p>
            <a:r>
              <a:rPr lang="en-US" dirty="0" smtClean="0">
                <a:solidFill>
                  <a:srgbClr val="0000CC"/>
                </a:solidFill>
              </a:rPr>
              <a:t>How do support vector machines (SVMs) work?</a:t>
            </a:r>
          </a:p>
          <a:p>
            <a:r>
              <a:rPr lang="en-US" dirty="0" smtClean="0">
                <a:solidFill>
                  <a:srgbClr val="0000CC"/>
                </a:solidFill>
              </a:rPr>
              <a:t>How are they used with the HOG feature for detection people (and other things)?</a:t>
            </a:r>
          </a:p>
          <a:p>
            <a:r>
              <a:rPr lang="en-US" dirty="0" smtClean="0">
                <a:solidFill>
                  <a:srgbClr val="0000CC"/>
                </a:solidFill>
              </a:rPr>
              <a:t>What is the Deformable Parts Model (DPM)?</a:t>
            </a:r>
            <a:endParaRPr lang="en-US" dirty="0">
              <a:solidFill>
                <a:srgbClr val="0000CC"/>
              </a:solidFill>
            </a:endParaRPr>
          </a:p>
        </p:txBody>
      </p:sp>
    </p:spTree>
    <p:extLst>
      <p:ext uri="{BB962C8B-B14F-4D97-AF65-F5344CB8AC3E}">
        <p14:creationId xmlns:p14="http://schemas.microsoft.com/office/powerpoint/2010/main" val="23664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914400" y="457200"/>
            <a:ext cx="8229600" cy="1143000"/>
          </a:xfrm>
        </p:spPr>
        <p:txBody>
          <a:bodyPr>
            <a:normAutofit fontScale="90000"/>
          </a:bodyPr>
          <a:lstStyle/>
          <a:p>
            <a:pPr algn="l" eaLnBrk="1" hangingPunct="1"/>
            <a:r>
              <a:rPr lang="en-US" altLang="en-US" sz="3200" dirty="0" smtClean="0"/>
              <a:t>Now we concatenate the matrix rows from the different region types to obtain a </a:t>
            </a:r>
            <a:r>
              <a:rPr lang="en-US" altLang="en-US" sz="3200" dirty="0" smtClean="0">
                <a:solidFill>
                  <a:srgbClr val="FF0000"/>
                </a:solidFill>
              </a:rPr>
              <a:t>multi-feature-type training matrix</a:t>
            </a:r>
            <a:r>
              <a:rPr lang="en-US" altLang="en-US" sz="3200" dirty="0" smtClean="0">
                <a:solidFill>
                  <a:schemeClr val="tx1"/>
                </a:solidFill>
              </a:rPr>
              <a:t>.</a:t>
            </a:r>
          </a:p>
        </p:txBody>
      </p:sp>
      <p:sp>
        <p:nvSpPr>
          <p:cNvPr id="35843" name="Text Box 5"/>
          <p:cNvSpPr txBox="1">
            <a:spLocks noChangeArrowheads="1"/>
          </p:cNvSpPr>
          <p:nvPr/>
        </p:nvSpPr>
        <p:spPr bwMode="auto">
          <a:xfrm>
            <a:off x="822325" y="3536950"/>
            <a:ext cx="327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  </a:t>
            </a:r>
          </a:p>
        </p:txBody>
      </p:sp>
      <p:sp>
        <p:nvSpPr>
          <p:cNvPr id="35844" name="Text Box 6"/>
          <p:cNvSpPr txBox="1">
            <a:spLocks noChangeArrowheads="1"/>
          </p:cNvSpPr>
          <p:nvPr/>
        </p:nvSpPr>
        <p:spPr bwMode="auto">
          <a:xfrm>
            <a:off x="914400" y="3581400"/>
            <a:ext cx="1085850" cy="2289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     </a:t>
            </a:r>
            <a:r>
              <a:rPr lang="en-US" altLang="en-US" i="1"/>
              <a:t>C</a:t>
            </a:r>
            <a:r>
              <a:rPr lang="en-US" altLang="en-US" i="1" baseline="-25000"/>
              <a:t>1</a:t>
            </a:r>
            <a:r>
              <a:rPr lang="en-US" altLang="en-US" i="1" baseline="30000"/>
              <a:t>+</a:t>
            </a:r>
            <a:r>
              <a:rPr lang="en-US" altLang="en-US" i="1"/>
              <a:t>   </a:t>
            </a:r>
          </a:p>
          <a:p>
            <a:r>
              <a:rPr lang="en-US" altLang="en-US" i="1"/>
              <a:t>     C</a:t>
            </a:r>
            <a:r>
              <a:rPr lang="en-US" altLang="en-US" i="1" baseline="-25000"/>
              <a:t>2</a:t>
            </a:r>
            <a:r>
              <a:rPr lang="en-US" altLang="en-US" i="1" baseline="30000"/>
              <a:t>+</a:t>
            </a:r>
          </a:p>
          <a:p>
            <a:r>
              <a:rPr lang="en-US" altLang="en-US" i="1"/>
              <a:t>      .</a:t>
            </a:r>
          </a:p>
          <a:p>
            <a:r>
              <a:rPr lang="en-US" altLang="en-US" i="1"/>
              <a:t>      .</a:t>
            </a:r>
          </a:p>
          <a:p>
            <a:r>
              <a:rPr lang="en-US" altLang="en-US" i="1"/>
              <a:t>     C</a:t>
            </a:r>
            <a:r>
              <a:rPr lang="en-US" altLang="en-US" i="1" baseline="-25000"/>
              <a:t>1</a:t>
            </a:r>
            <a:r>
              <a:rPr lang="en-US" altLang="en-US" i="1" baseline="30000"/>
              <a:t>-</a:t>
            </a:r>
          </a:p>
          <a:p>
            <a:r>
              <a:rPr lang="en-US" altLang="en-US" i="1"/>
              <a:t>     C</a:t>
            </a:r>
            <a:r>
              <a:rPr lang="en-US" altLang="en-US" i="1" baseline="-25000"/>
              <a:t>2</a:t>
            </a:r>
            <a:r>
              <a:rPr lang="en-US" altLang="en-US" i="1" baseline="30000"/>
              <a:t>-</a:t>
            </a:r>
          </a:p>
          <a:p>
            <a:r>
              <a:rPr lang="en-US" altLang="en-US" i="1"/>
              <a:t>      .</a:t>
            </a:r>
          </a:p>
          <a:p>
            <a:r>
              <a:rPr lang="en-US" altLang="en-US" i="1"/>
              <a:t>      .</a:t>
            </a:r>
          </a:p>
        </p:txBody>
      </p:sp>
      <p:sp>
        <p:nvSpPr>
          <p:cNvPr id="35845" name="Text Box 7"/>
          <p:cNvSpPr txBox="1">
            <a:spLocks noChangeArrowheads="1"/>
          </p:cNvSpPr>
          <p:nvPr/>
        </p:nvSpPr>
        <p:spPr bwMode="auto">
          <a:xfrm>
            <a:off x="2362200" y="3581400"/>
            <a:ext cx="1181100" cy="2563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     </a:t>
            </a:r>
            <a:r>
              <a:rPr lang="en-US" altLang="en-US" i="1"/>
              <a:t>T</a:t>
            </a:r>
            <a:r>
              <a:rPr lang="en-US" altLang="en-US" i="1" baseline="-25000"/>
              <a:t>1</a:t>
            </a:r>
            <a:r>
              <a:rPr lang="en-US" altLang="en-US" i="1" baseline="30000"/>
              <a:t>+</a:t>
            </a:r>
            <a:r>
              <a:rPr lang="en-US" altLang="en-US" i="1"/>
              <a:t>   </a:t>
            </a:r>
          </a:p>
          <a:p>
            <a:r>
              <a:rPr lang="en-US" altLang="en-US" i="1"/>
              <a:t>     T</a:t>
            </a:r>
            <a:r>
              <a:rPr lang="en-US" altLang="en-US" i="1" baseline="-25000"/>
              <a:t>2</a:t>
            </a:r>
            <a:r>
              <a:rPr lang="en-US" altLang="en-US" i="1" baseline="30000"/>
              <a:t>+</a:t>
            </a:r>
          </a:p>
          <a:p>
            <a:r>
              <a:rPr lang="en-US" altLang="en-US" i="1"/>
              <a:t>      .</a:t>
            </a:r>
          </a:p>
          <a:p>
            <a:r>
              <a:rPr lang="en-US" altLang="en-US" i="1"/>
              <a:t>      .</a:t>
            </a:r>
          </a:p>
          <a:p>
            <a:r>
              <a:rPr lang="en-US" altLang="en-US" i="1"/>
              <a:t>     T</a:t>
            </a:r>
            <a:r>
              <a:rPr lang="en-US" altLang="en-US" i="1" baseline="-25000"/>
              <a:t>1</a:t>
            </a:r>
            <a:r>
              <a:rPr lang="en-US" altLang="en-US" i="1" baseline="30000"/>
              <a:t>-</a:t>
            </a:r>
          </a:p>
          <a:p>
            <a:r>
              <a:rPr lang="en-US" altLang="en-US" i="1"/>
              <a:t>     T</a:t>
            </a:r>
            <a:r>
              <a:rPr lang="en-US" altLang="en-US" i="1" baseline="-25000"/>
              <a:t>2</a:t>
            </a:r>
            <a:r>
              <a:rPr lang="en-US" altLang="en-US" i="1" baseline="30000"/>
              <a:t>-</a:t>
            </a:r>
          </a:p>
          <a:p>
            <a:r>
              <a:rPr lang="en-US" altLang="en-US" i="1"/>
              <a:t>      .</a:t>
            </a:r>
          </a:p>
          <a:p>
            <a:r>
              <a:rPr lang="en-US" altLang="en-US" i="1"/>
              <a:t>      .</a:t>
            </a:r>
          </a:p>
          <a:p>
            <a:endParaRPr lang="en-US" altLang="en-US" i="1"/>
          </a:p>
        </p:txBody>
      </p:sp>
      <p:sp>
        <p:nvSpPr>
          <p:cNvPr id="35846" name="Text Box 8"/>
          <p:cNvSpPr txBox="1">
            <a:spLocks noChangeArrowheads="1"/>
          </p:cNvSpPr>
          <p:nvPr/>
        </p:nvSpPr>
        <p:spPr bwMode="auto">
          <a:xfrm>
            <a:off x="3962400" y="3505200"/>
            <a:ext cx="1152525" cy="2563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     </a:t>
            </a:r>
            <a:r>
              <a:rPr lang="en-US" altLang="en-US" i="1"/>
              <a:t>S</a:t>
            </a:r>
            <a:r>
              <a:rPr lang="en-US" altLang="en-US" i="1" baseline="-25000"/>
              <a:t>1</a:t>
            </a:r>
            <a:r>
              <a:rPr lang="en-US" altLang="en-US" i="1" baseline="30000"/>
              <a:t>+</a:t>
            </a:r>
            <a:r>
              <a:rPr lang="en-US" altLang="en-US" i="1"/>
              <a:t>   </a:t>
            </a:r>
          </a:p>
          <a:p>
            <a:r>
              <a:rPr lang="en-US" altLang="en-US" i="1"/>
              <a:t>     S</a:t>
            </a:r>
            <a:r>
              <a:rPr lang="en-US" altLang="en-US" i="1" baseline="-25000"/>
              <a:t>2</a:t>
            </a:r>
            <a:r>
              <a:rPr lang="en-US" altLang="en-US" i="1" baseline="30000"/>
              <a:t>+</a:t>
            </a:r>
          </a:p>
          <a:p>
            <a:r>
              <a:rPr lang="en-US" altLang="en-US" i="1"/>
              <a:t>      .</a:t>
            </a:r>
          </a:p>
          <a:p>
            <a:r>
              <a:rPr lang="en-US" altLang="en-US" i="1"/>
              <a:t>      .</a:t>
            </a:r>
          </a:p>
          <a:p>
            <a:r>
              <a:rPr lang="en-US" altLang="en-US" i="1"/>
              <a:t>     S</a:t>
            </a:r>
            <a:r>
              <a:rPr lang="en-US" altLang="en-US" i="1" baseline="-25000"/>
              <a:t>1</a:t>
            </a:r>
            <a:r>
              <a:rPr lang="en-US" altLang="en-US" i="1" baseline="30000"/>
              <a:t>-</a:t>
            </a:r>
          </a:p>
          <a:p>
            <a:r>
              <a:rPr lang="en-US" altLang="en-US" i="1"/>
              <a:t>     S</a:t>
            </a:r>
            <a:r>
              <a:rPr lang="en-US" altLang="en-US" i="1" baseline="-25000"/>
              <a:t>2</a:t>
            </a:r>
            <a:r>
              <a:rPr lang="en-US" altLang="en-US" i="1" baseline="30000"/>
              <a:t>-</a:t>
            </a:r>
          </a:p>
          <a:p>
            <a:r>
              <a:rPr lang="en-US" altLang="en-US" i="1"/>
              <a:t>      .</a:t>
            </a:r>
          </a:p>
          <a:p>
            <a:r>
              <a:rPr lang="en-US" altLang="en-US" i="1"/>
              <a:t>      .</a:t>
            </a:r>
          </a:p>
          <a:p>
            <a:endParaRPr lang="en-US" altLang="en-US" i="1"/>
          </a:p>
        </p:txBody>
      </p:sp>
      <p:sp>
        <p:nvSpPr>
          <p:cNvPr id="35847" name="Text Box 10"/>
          <p:cNvSpPr txBox="1">
            <a:spLocks noChangeArrowheads="1"/>
          </p:cNvSpPr>
          <p:nvPr/>
        </p:nvSpPr>
        <p:spPr bwMode="auto">
          <a:xfrm>
            <a:off x="5851525" y="3536950"/>
            <a:ext cx="5413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     </a:t>
            </a:r>
          </a:p>
        </p:txBody>
      </p:sp>
      <p:sp>
        <p:nvSpPr>
          <p:cNvPr id="35848" name="Text Box 11"/>
          <p:cNvSpPr txBox="1">
            <a:spLocks noChangeArrowheads="1"/>
          </p:cNvSpPr>
          <p:nvPr/>
        </p:nvSpPr>
        <p:spPr bwMode="auto">
          <a:xfrm>
            <a:off x="5813425" y="37258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altLang="en-US"/>
              <a:t>   </a:t>
            </a:r>
          </a:p>
        </p:txBody>
      </p:sp>
      <p:sp>
        <p:nvSpPr>
          <p:cNvPr id="35849" name="Text Box 12"/>
          <p:cNvSpPr txBox="1">
            <a:spLocks noChangeArrowheads="1"/>
          </p:cNvSpPr>
          <p:nvPr/>
        </p:nvSpPr>
        <p:spPr bwMode="auto">
          <a:xfrm>
            <a:off x="5943600" y="3505200"/>
            <a:ext cx="2805113" cy="2379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dirty="0"/>
              <a:t>       </a:t>
            </a:r>
            <a:r>
              <a:rPr lang="en-US" altLang="en-US" i="1" dirty="0">
                <a:solidFill>
                  <a:srgbClr val="0066CC"/>
                </a:solidFill>
              </a:rPr>
              <a:t>C</a:t>
            </a:r>
            <a:r>
              <a:rPr lang="en-US" altLang="en-US" i="1" baseline="-25000" dirty="0">
                <a:solidFill>
                  <a:srgbClr val="0066CC"/>
                </a:solidFill>
              </a:rPr>
              <a:t>1</a:t>
            </a:r>
            <a:r>
              <a:rPr lang="en-US" altLang="en-US" i="1" baseline="30000" dirty="0">
                <a:solidFill>
                  <a:srgbClr val="0066CC"/>
                </a:solidFill>
              </a:rPr>
              <a:t>+         </a:t>
            </a:r>
            <a:r>
              <a:rPr lang="en-US" altLang="en-US" i="1" dirty="0">
                <a:solidFill>
                  <a:srgbClr val="0066CC"/>
                </a:solidFill>
              </a:rPr>
              <a:t>T</a:t>
            </a:r>
            <a:r>
              <a:rPr lang="en-US" altLang="en-US" i="1" baseline="-25000" dirty="0">
                <a:solidFill>
                  <a:srgbClr val="0066CC"/>
                </a:solidFill>
              </a:rPr>
              <a:t>1</a:t>
            </a:r>
            <a:r>
              <a:rPr lang="en-US" altLang="en-US" i="1" baseline="30000" dirty="0">
                <a:solidFill>
                  <a:srgbClr val="0066CC"/>
                </a:solidFill>
              </a:rPr>
              <a:t>+           </a:t>
            </a:r>
            <a:r>
              <a:rPr lang="en-US" altLang="en-US" i="1" dirty="0">
                <a:solidFill>
                  <a:srgbClr val="0066CC"/>
                </a:solidFill>
              </a:rPr>
              <a:t>S</a:t>
            </a:r>
            <a:r>
              <a:rPr lang="en-US" altLang="en-US" i="1" baseline="-25000" dirty="0">
                <a:solidFill>
                  <a:srgbClr val="0066CC"/>
                </a:solidFill>
              </a:rPr>
              <a:t>1</a:t>
            </a:r>
            <a:r>
              <a:rPr lang="en-US" altLang="en-US" i="1" baseline="30000" dirty="0">
                <a:solidFill>
                  <a:srgbClr val="0066CC"/>
                </a:solidFill>
              </a:rPr>
              <a:t>+    </a:t>
            </a:r>
          </a:p>
          <a:p>
            <a:r>
              <a:rPr lang="en-US" altLang="en-US" i="1" baseline="30000" dirty="0">
                <a:solidFill>
                  <a:srgbClr val="0066CC"/>
                </a:solidFill>
              </a:rPr>
              <a:t>          </a:t>
            </a:r>
            <a:r>
              <a:rPr lang="en-US" altLang="en-US" i="1" dirty="0">
                <a:solidFill>
                  <a:srgbClr val="0066CC"/>
                </a:solidFill>
              </a:rPr>
              <a:t> C</a:t>
            </a:r>
            <a:r>
              <a:rPr lang="en-US" altLang="en-US" i="1" baseline="-25000" dirty="0">
                <a:solidFill>
                  <a:srgbClr val="0066CC"/>
                </a:solidFill>
              </a:rPr>
              <a:t>2</a:t>
            </a:r>
            <a:r>
              <a:rPr lang="en-US" altLang="en-US" i="1" baseline="30000" dirty="0">
                <a:solidFill>
                  <a:srgbClr val="0066CC"/>
                </a:solidFill>
              </a:rPr>
              <a:t>+        </a:t>
            </a:r>
            <a:r>
              <a:rPr lang="en-US" altLang="en-US" i="1" dirty="0">
                <a:solidFill>
                  <a:srgbClr val="0066CC"/>
                </a:solidFill>
              </a:rPr>
              <a:t>T</a:t>
            </a:r>
            <a:r>
              <a:rPr lang="en-US" altLang="en-US" i="1" baseline="-25000" dirty="0">
                <a:solidFill>
                  <a:srgbClr val="0066CC"/>
                </a:solidFill>
              </a:rPr>
              <a:t>2</a:t>
            </a:r>
            <a:r>
              <a:rPr lang="en-US" altLang="en-US" i="1" baseline="30000" dirty="0">
                <a:solidFill>
                  <a:srgbClr val="0066CC"/>
                </a:solidFill>
              </a:rPr>
              <a:t>+</a:t>
            </a:r>
            <a:r>
              <a:rPr lang="en-US" altLang="en-US" i="1" dirty="0">
                <a:solidFill>
                  <a:srgbClr val="0066CC"/>
                </a:solidFill>
              </a:rPr>
              <a:t>       S</a:t>
            </a:r>
            <a:r>
              <a:rPr lang="en-US" altLang="en-US" i="1" baseline="-25000" dirty="0">
                <a:solidFill>
                  <a:srgbClr val="0066CC"/>
                </a:solidFill>
              </a:rPr>
              <a:t>2</a:t>
            </a:r>
            <a:r>
              <a:rPr lang="en-US" altLang="en-US" i="1" baseline="30000" dirty="0">
                <a:solidFill>
                  <a:srgbClr val="0066CC"/>
                </a:solidFill>
              </a:rPr>
              <a:t>+</a:t>
            </a:r>
          </a:p>
          <a:p>
            <a:r>
              <a:rPr lang="en-US" altLang="en-US" i="1" baseline="30000" dirty="0">
                <a:solidFill>
                  <a:srgbClr val="0066CC"/>
                </a:solidFill>
              </a:rPr>
              <a:t>             .              .                  .</a:t>
            </a:r>
          </a:p>
          <a:p>
            <a:r>
              <a:rPr lang="en-US" altLang="en-US" i="1" baseline="30000" dirty="0">
                <a:solidFill>
                  <a:srgbClr val="0066CC"/>
                </a:solidFill>
              </a:rPr>
              <a:t>            </a:t>
            </a:r>
            <a:r>
              <a:rPr lang="en-US" altLang="en-US" i="1" dirty="0">
                <a:solidFill>
                  <a:srgbClr val="0066CC"/>
                </a:solidFill>
              </a:rPr>
              <a:t>.         .            .</a:t>
            </a:r>
          </a:p>
          <a:p>
            <a:r>
              <a:rPr lang="en-US" altLang="en-US" i="1" dirty="0">
                <a:solidFill>
                  <a:srgbClr val="0066CC"/>
                </a:solidFill>
              </a:rPr>
              <a:t>       C</a:t>
            </a:r>
            <a:r>
              <a:rPr lang="en-US" altLang="en-US" i="1" baseline="-25000" dirty="0">
                <a:solidFill>
                  <a:srgbClr val="0066CC"/>
                </a:solidFill>
              </a:rPr>
              <a:t>1</a:t>
            </a:r>
            <a:r>
              <a:rPr lang="en-US" altLang="en-US" i="1" baseline="30000" dirty="0">
                <a:solidFill>
                  <a:srgbClr val="0066CC"/>
                </a:solidFill>
              </a:rPr>
              <a:t>-           </a:t>
            </a:r>
            <a:r>
              <a:rPr lang="en-US" altLang="en-US" i="1" dirty="0">
                <a:solidFill>
                  <a:srgbClr val="0066CC"/>
                </a:solidFill>
              </a:rPr>
              <a:t>T</a:t>
            </a:r>
            <a:r>
              <a:rPr lang="en-US" altLang="en-US" i="1" baseline="-25000" dirty="0">
                <a:solidFill>
                  <a:srgbClr val="0066CC"/>
                </a:solidFill>
              </a:rPr>
              <a:t>1</a:t>
            </a:r>
            <a:r>
              <a:rPr lang="en-US" altLang="en-US" i="1" baseline="30000" dirty="0">
                <a:solidFill>
                  <a:srgbClr val="0066CC"/>
                </a:solidFill>
              </a:rPr>
              <a:t>-            </a:t>
            </a:r>
            <a:r>
              <a:rPr lang="en-US" altLang="en-US" i="1" dirty="0">
                <a:solidFill>
                  <a:srgbClr val="0066CC"/>
                </a:solidFill>
              </a:rPr>
              <a:t>S</a:t>
            </a:r>
            <a:r>
              <a:rPr lang="en-US" altLang="en-US" i="1" baseline="-25000" dirty="0">
                <a:solidFill>
                  <a:srgbClr val="0066CC"/>
                </a:solidFill>
              </a:rPr>
              <a:t>1</a:t>
            </a:r>
            <a:r>
              <a:rPr lang="en-US" altLang="en-US" i="1" baseline="30000" dirty="0">
                <a:solidFill>
                  <a:srgbClr val="0066CC"/>
                </a:solidFill>
              </a:rPr>
              <a:t>-</a:t>
            </a:r>
          </a:p>
          <a:p>
            <a:r>
              <a:rPr lang="en-US" altLang="en-US" i="1" baseline="30000" dirty="0">
                <a:solidFill>
                  <a:srgbClr val="0066CC"/>
                </a:solidFill>
              </a:rPr>
              <a:t>           </a:t>
            </a:r>
            <a:r>
              <a:rPr lang="en-US" altLang="en-US" i="1" dirty="0">
                <a:solidFill>
                  <a:srgbClr val="0066CC"/>
                </a:solidFill>
              </a:rPr>
              <a:t>C</a:t>
            </a:r>
            <a:r>
              <a:rPr lang="en-US" altLang="en-US" i="1" baseline="-25000" dirty="0">
                <a:solidFill>
                  <a:srgbClr val="0066CC"/>
                </a:solidFill>
              </a:rPr>
              <a:t>2</a:t>
            </a:r>
            <a:r>
              <a:rPr lang="en-US" altLang="en-US" i="1" baseline="30000" dirty="0">
                <a:solidFill>
                  <a:srgbClr val="0066CC"/>
                </a:solidFill>
              </a:rPr>
              <a:t>- </a:t>
            </a:r>
            <a:r>
              <a:rPr lang="en-US" altLang="en-US" i="1" dirty="0">
                <a:solidFill>
                  <a:srgbClr val="0066CC"/>
                </a:solidFill>
              </a:rPr>
              <a:t>      T</a:t>
            </a:r>
            <a:r>
              <a:rPr lang="en-US" altLang="en-US" i="1" baseline="-25000" dirty="0">
                <a:solidFill>
                  <a:srgbClr val="0066CC"/>
                </a:solidFill>
              </a:rPr>
              <a:t>2</a:t>
            </a:r>
            <a:r>
              <a:rPr lang="en-US" altLang="en-US" i="1" baseline="30000" dirty="0">
                <a:solidFill>
                  <a:srgbClr val="0066CC"/>
                </a:solidFill>
              </a:rPr>
              <a:t>-</a:t>
            </a:r>
            <a:r>
              <a:rPr lang="en-US" altLang="en-US" i="1" dirty="0">
                <a:solidFill>
                  <a:srgbClr val="0066CC"/>
                </a:solidFill>
              </a:rPr>
              <a:t>        S</a:t>
            </a:r>
            <a:r>
              <a:rPr lang="en-US" altLang="en-US" i="1" baseline="-25000" dirty="0">
                <a:solidFill>
                  <a:srgbClr val="0066CC"/>
                </a:solidFill>
              </a:rPr>
              <a:t>2</a:t>
            </a:r>
            <a:r>
              <a:rPr lang="en-US" altLang="en-US" i="1" baseline="30000" dirty="0">
                <a:solidFill>
                  <a:srgbClr val="0066CC"/>
                </a:solidFill>
              </a:rPr>
              <a:t>-</a:t>
            </a:r>
          </a:p>
          <a:p>
            <a:r>
              <a:rPr lang="en-US" altLang="en-US" i="1" dirty="0">
                <a:solidFill>
                  <a:srgbClr val="0066CC"/>
                </a:solidFill>
              </a:rPr>
              <a:t>        .          .           .</a:t>
            </a:r>
          </a:p>
          <a:p>
            <a:r>
              <a:rPr lang="en-US" altLang="en-US" i="1" dirty="0">
                <a:solidFill>
                  <a:srgbClr val="0066CC"/>
                </a:solidFill>
              </a:rPr>
              <a:t>        .          .           .</a:t>
            </a:r>
          </a:p>
          <a:p>
            <a:endParaRPr lang="en-US" altLang="en-US" i="1" baseline="30000" dirty="0">
              <a:solidFill>
                <a:srgbClr val="0066CC"/>
              </a:solidFill>
            </a:endParaRPr>
          </a:p>
        </p:txBody>
      </p:sp>
      <p:sp>
        <p:nvSpPr>
          <p:cNvPr id="35850" name="Text Box 13"/>
          <p:cNvSpPr txBox="1">
            <a:spLocks noChangeArrowheads="1"/>
          </p:cNvSpPr>
          <p:nvPr/>
        </p:nvSpPr>
        <p:spPr bwMode="auto">
          <a:xfrm>
            <a:off x="6781800" y="3124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b="1" i="1">
              <a:solidFill>
                <a:srgbClr val="0066CC"/>
              </a:solidFill>
            </a:endParaRPr>
          </a:p>
        </p:txBody>
      </p:sp>
      <p:sp>
        <p:nvSpPr>
          <p:cNvPr id="35851" name="AutoShape 14"/>
          <p:cNvSpPr>
            <a:spLocks noChangeArrowheads="1"/>
          </p:cNvSpPr>
          <p:nvPr/>
        </p:nvSpPr>
        <p:spPr bwMode="auto">
          <a:xfrm>
            <a:off x="990600" y="3429000"/>
            <a:ext cx="1066800" cy="2438400"/>
          </a:xfrm>
          <a:prstGeom prst="bracketPair">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35852" name="AutoShape 15"/>
          <p:cNvSpPr>
            <a:spLocks noChangeArrowheads="1"/>
          </p:cNvSpPr>
          <p:nvPr/>
        </p:nvSpPr>
        <p:spPr bwMode="auto">
          <a:xfrm>
            <a:off x="2438400" y="3429000"/>
            <a:ext cx="1066800" cy="2438400"/>
          </a:xfrm>
          <a:prstGeom prst="bracketPair">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35853" name="AutoShape 16"/>
          <p:cNvSpPr>
            <a:spLocks noChangeArrowheads="1"/>
          </p:cNvSpPr>
          <p:nvPr/>
        </p:nvSpPr>
        <p:spPr bwMode="auto">
          <a:xfrm>
            <a:off x="4038600" y="3429000"/>
            <a:ext cx="1066800" cy="2438400"/>
          </a:xfrm>
          <a:prstGeom prst="bracketPair">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35854" name="AutoShape 17"/>
          <p:cNvSpPr>
            <a:spLocks noChangeArrowheads="1"/>
          </p:cNvSpPr>
          <p:nvPr/>
        </p:nvSpPr>
        <p:spPr bwMode="auto">
          <a:xfrm>
            <a:off x="6248400" y="3429000"/>
            <a:ext cx="2514600" cy="2438400"/>
          </a:xfrm>
          <a:prstGeom prst="bracketPair">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35855" name="Text Box 18"/>
          <p:cNvSpPr txBox="1">
            <a:spLocks noChangeArrowheads="1"/>
          </p:cNvSpPr>
          <p:nvPr/>
        </p:nvSpPr>
        <p:spPr bwMode="auto">
          <a:xfrm>
            <a:off x="974725" y="3003550"/>
            <a:ext cx="7223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b="1" i="1">
                <a:solidFill>
                  <a:srgbClr val="0066CC"/>
                </a:solidFill>
              </a:rPr>
              <a:t>  color           texture          structure                           everything</a:t>
            </a:r>
          </a:p>
        </p:txBody>
      </p:sp>
      <p:sp>
        <p:nvSpPr>
          <p:cNvPr id="35856" name="Line 19"/>
          <p:cNvSpPr>
            <a:spLocks noChangeShapeType="1"/>
          </p:cNvSpPr>
          <p:nvPr/>
        </p:nvSpPr>
        <p:spPr bwMode="auto">
          <a:xfrm>
            <a:off x="5334000" y="46482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Neural Net Classifier</a:t>
            </a:r>
            <a:endParaRPr lang="en-US" dirty="0"/>
          </a:p>
        </p:txBody>
      </p:sp>
      <p:sp>
        <p:nvSpPr>
          <p:cNvPr id="3" name="Text Box 12"/>
          <p:cNvSpPr txBox="1">
            <a:spLocks noChangeArrowheads="1"/>
          </p:cNvSpPr>
          <p:nvPr/>
        </p:nvSpPr>
        <p:spPr bwMode="auto">
          <a:xfrm>
            <a:off x="1694331" y="1409888"/>
            <a:ext cx="2805113" cy="2379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dirty="0"/>
              <a:t>       </a:t>
            </a:r>
            <a:r>
              <a:rPr lang="en-US" altLang="en-US" i="1" dirty="0">
                <a:solidFill>
                  <a:srgbClr val="0066CC"/>
                </a:solidFill>
              </a:rPr>
              <a:t>C</a:t>
            </a:r>
            <a:r>
              <a:rPr lang="en-US" altLang="en-US" i="1" baseline="-25000" dirty="0">
                <a:solidFill>
                  <a:srgbClr val="0066CC"/>
                </a:solidFill>
              </a:rPr>
              <a:t>1</a:t>
            </a:r>
            <a:r>
              <a:rPr lang="en-US" altLang="en-US" i="1" baseline="30000" dirty="0">
                <a:solidFill>
                  <a:srgbClr val="0066CC"/>
                </a:solidFill>
              </a:rPr>
              <a:t>+         </a:t>
            </a:r>
            <a:r>
              <a:rPr lang="en-US" altLang="en-US" i="1" dirty="0">
                <a:solidFill>
                  <a:srgbClr val="0066CC"/>
                </a:solidFill>
              </a:rPr>
              <a:t>T</a:t>
            </a:r>
            <a:r>
              <a:rPr lang="en-US" altLang="en-US" i="1" baseline="-25000" dirty="0">
                <a:solidFill>
                  <a:srgbClr val="0066CC"/>
                </a:solidFill>
              </a:rPr>
              <a:t>1</a:t>
            </a:r>
            <a:r>
              <a:rPr lang="en-US" altLang="en-US" i="1" baseline="30000" dirty="0">
                <a:solidFill>
                  <a:srgbClr val="0066CC"/>
                </a:solidFill>
              </a:rPr>
              <a:t>+           </a:t>
            </a:r>
            <a:r>
              <a:rPr lang="en-US" altLang="en-US" i="1" dirty="0">
                <a:solidFill>
                  <a:srgbClr val="0066CC"/>
                </a:solidFill>
              </a:rPr>
              <a:t>S</a:t>
            </a:r>
            <a:r>
              <a:rPr lang="en-US" altLang="en-US" i="1" baseline="-25000" dirty="0">
                <a:solidFill>
                  <a:srgbClr val="0066CC"/>
                </a:solidFill>
              </a:rPr>
              <a:t>1</a:t>
            </a:r>
            <a:r>
              <a:rPr lang="en-US" altLang="en-US" i="1" baseline="30000" dirty="0">
                <a:solidFill>
                  <a:srgbClr val="0066CC"/>
                </a:solidFill>
              </a:rPr>
              <a:t>+    </a:t>
            </a:r>
          </a:p>
          <a:p>
            <a:r>
              <a:rPr lang="en-US" altLang="en-US" i="1" baseline="30000" dirty="0">
                <a:solidFill>
                  <a:srgbClr val="0066CC"/>
                </a:solidFill>
              </a:rPr>
              <a:t>          </a:t>
            </a:r>
            <a:r>
              <a:rPr lang="en-US" altLang="en-US" i="1" dirty="0">
                <a:solidFill>
                  <a:srgbClr val="0066CC"/>
                </a:solidFill>
              </a:rPr>
              <a:t> C</a:t>
            </a:r>
            <a:r>
              <a:rPr lang="en-US" altLang="en-US" i="1" baseline="-25000" dirty="0">
                <a:solidFill>
                  <a:srgbClr val="0066CC"/>
                </a:solidFill>
              </a:rPr>
              <a:t>2</a:t>
            </a:r>
            <a:r>
              <a:rPr lang="en-US" altLang="en-US" i="1" baseline="30000" dirty="0">
                <a:solidFill>
                  <a:srgbClr val="0066CC"/>
                </a:solidFill>
              </a:rPr>
              <a:t>+        </a:t>
            </a:r>
            <a:r>
              <a:rPr lang="en-US" altLang="en-US" i="1" dirty="0">
                <a:solidFill>
                  <a:srgbClr val="0066CC"/>
                </a:solidFill>
              </a:rPr>
              <a:t>T</a:t>
            </a:r>
            <a:r>
              <a:rPr lang="en-US" altLang="en-US" i="1" baseline="-25000" dirty="0">
                <a:solidFill>
                  <a:srgbClr val="0066CC"/>
                </a:solidFill>
              </a:rPr>
              <a:t>2</a:t>
            </a:r>
            <a:r>
              <a:rPr lang="en-US" altLang="en-US" i="1" baseline="30000" dirty="0">
                <a:solidFill>
                  <a:srgbClr val="0066CC"/>
                </a:solidFill>
              </a:rPr>
              <a:t>+</a:t>
            </a:r>
            <a:r>
              <a:rPr lang="en-US" altLang="en-US" i="1" dirty="0">
                <a:solidFill>
                  <a:srgbClr val="0066CC"/>
                </a:solidFill>
              </a:rPr>
              <a:t>       S</a:t>
            </a:r>
            <a:r>
              <a:rPr lang="en-US" altLang="en-US" i="1" baseline="-25000" dirty="0">
                <a:solidFill>
                  <a:srgbClr val="0066CC"/>
                </a:solidFill>
              </a:rPr>
              <a:t>2</a:t>
            </a:r>
            <a:r>
              <a:rPr lang="en-US" altLang="en-US" i="1" baseline="30000" dirty="0">
                <a:solidFill>
                  <a:srgbClr val="0066CC"/>
                </a:solidFill>
              </a:rPr>
              <a:t>+</a:t>
            </a:r>
          </a:p>
          <a:p>
            <a:r>
              <a:rPr lang="en-US" altLang="en-US" i="1" baseline="30000" dirty="0">
                <a:solidFill>
                  <a:srgbClr val="0066CC"/>
                </a:solidFill>
              </a:rPr>
              <a:t>             .              .                  .</a:t>
            </a:r>
          </a:p>
          <a:p>
            <a:r>
              <a:rPr lang="en-US" altLang="en-US" i="1" baseline="30000" dirty="0">
                <a:solidFill>
                  <a:srgbClr val="0066CC"/>
                </a:solidFill>
              </a:rPr>
              <a:t>            </a:t>
            </a:r>
            <a:r>
              <a:rPr lang="en-US" altLang="en-US" i="1" dirty="0">
                <a:solidFill>
                  <a:srgbClr val="0066CC"/>
                </a:solidFill>
              </a:rPr>
              <a:t>.         .            .</a:t>
            </a:r>
          </a:p>
          <a:p>
            <a:r>
              <a:rPr lang="en-US" altLang="en-US" i="1" dirty="0">
                <a:solidFill>
                  <a:srgbClr val="0066CC"/>
                </a:solidFill>
              </a:rPr>
              <a:t>       C</a:t>
            </a:r>
            <a:r>
              <a:rPr lang="en-US" altLang="en-US" i="1" baseline="-25000" dirty="0">
                <a:solidFill>
                  <a:srgbClr val="0066CC"/>
                </a:solidFill>
              </a:rPr>
              <a:t>1</a:t>
            </a:r>
            <a:r>
              <a:rPr lang="en-US" altLang="en-US" i="1" baseline="30000" dirty="0">
                <a:solidFill>
                  <a:srgbClr val="0066CC"/>
                </a:solidFill>
              </a:rPr>
              <a:t>-           </a:t>
            </a:r>
            <a:r>
              <a:rPr lang="en-US" altLang="en-US" i="1" dirty="0">
                <a:solidFill>
                  <a:srgbClr val="0066CC"/>
                </a:solidFill>
              </a:rPr>
              <a:t>T</a:t>
            </a:r>
            <a:r>
              <a:rPr lang="en-US" altLang="en-US" i="1" baseline="-25000" dirty="0">
                <a:solidFill>
                  <a:srgbClr val="0066CC"/>
                </a:solidFill>
              </a:rPr>
              <a:t>1</a:t>
            </a:r>
            <a:r>
              <a:rPr lang="en-US" altLang="en-US" i="1" baseline="30000" dirty="0">
                <a:solidFill>
                  <a:srgbClr val="0066CC"/>
                </a:solidFill>
              </a:rPr>
              <a:t>-            </a:t>
            </a:r>
            <a:r>
              <a:rPr lang="en-US" altLang="en-US" i="1" dirty="0">
                <a:solidFill>
                  <a:srgbClr val="0066CC"/>
                </a:solidFill>
              </a:rPr>
              <a:t>S</a:t>
            </a:r>
            <a:r>
              <a:rPr lang="en-US" altLang="en-US" i="1" baseline="-25000" dirty="0">
                <a:solidFill>
                  <a:srgbClr val="0066CC"/>
                </a:solidFill>
              </a:rPr>
              <a:t>1</a:t>
            </a:r>
            <a:r>
              <a:rPr lang="en-US" altLang="en-US" i="1" baseline="30000" dirty="0">
                <a:solidFill>
                  <a:srgbClr val="0066CC"/>
                </a:solidFill>
              </a:rPr>
              <a:t>-</a:t>
            </a:r>
          </a:p>
          <a:p>
            <a:r>
              <a:rPr lang="en-US" altLang="en-US" i="1" baseline="30000" dirty="0">
                <a:solidFill>
                  <a:srgbClr val="0066CC"/>
                </a:solidFill>
              </a:rPr>
              <a:t>           </a:t>
            </a:r>
            <a:r>
              <a:rPr lang="en-US" altLang="en-US" i="1" dirty="0">
                <a:solidFill>
                  <a:srgbClr val="0066CC"/>
                </a:solidFill>
              </a:rPr>
              <a:t>C</a:t>
            </a:r>
            <a:r>
              <a:rPr lang="en-US" altLang="en-US" i="1" baseline="-25000" dirty="0">
                <a:solidFill>
                  <a:srgbClr val="0066CC"/>
                </a:solidFill>
              </a:rPr>
              <a:t>2</a:t>
            </a:r>
            <a:r>
              <a:rPr lang="en-US" altLang="en-US" i="1" baseline="30000" dirty="0">
                <a:solidFill>
                  <a:srgbClr val="0066CC"/>
                </a:solidFill>
              </a:rPr>
              <a:t>- </a:t>
            </a:r>
            <a:r>
              <a:rPr lang="en-US" altLang="en-US" i="1" dirty="0">
                <a:solidFill>
                  <a:srgbClr val="0066CC"/>
                </a:solidFill>
              </a:rPr>
              <a:t>      T</a:t>
            </a:r>
            <a:r>
              <a:rPr lang="en-US" altLang="en-US" i="1" baseline="-25000" dirty="0">
                <a:solidFill>
                  <a:srgbClr val="0066CC"/>
                </a:solidFill>
              </a:rPr>
              <a:t>2</a:t>
            </a:r>
            <a:r>
              <a:rPr lang="en-US" altLang="en-US" i="1" baseline="30000" dirty="0">
                <a:solidFill>
                  <a:srgbClr val="0066CC"/>
                </a:solidFill>
              </a:rPr>
              <a:t>-</a:t>
            </a:r>
            <a:r>
              <a:rPr lang="en-US" altLang="en-US" i="1" dirty="0">
                <a:solidFill>
                  <a:srgbClr val="0066CC"/>
                </a:solidFill>
              </a:rPr>
              <a:t>        S</a:t>
            </a:r>
            <a:r>
              <a:rPr lang="en-US" altLang="en-US" i="1" baseline="-25000" dirty="0">
                <a:solidFill>
                  <a:srgbClr val="0066CC"/>
                </a:solidFill>
              </a:rPr>
              <a:t>2</a:t>
            </a:r>
            <a:r>
              <a:rPr lang="en-US" altLang="en-US" i="1" baseline="30000" dirty="0">
                <a:solidFill>
                  <a:srgbClr val="0066CC"/>
                </a:solidFill>
              </a:rPr>
              <a:t>-</a:t>
            </a:r>
          </a:p>
          <a:p>
            <a:r>
              <a:rPr lang="en-US" altLang="en-US" i="1" dirty="0">
                <a:solidFill>
                  <a:srgbClr val="0066CC"/>
                </a:solidFill>
              </a:rPr>
              <a:t>        .          .           .</a:t>
            </a:r>
          </a:p>
          <a:p>
            <a:r>
              <a:rPr lang="en-US" altLang="en-US" i="1" dirty="0">
                <a:solidFill>
                  <a:srgbClr val="0066CC"/>
                </a:solidFill>
              </a:rPr>
              <a:t>        .          .           .</a:t>
            </a:r>
          </a:p>
          <a:p>
            <a:endParaRPr lang="en-US" altLang="en-US" i="1" baseline="30000" dirty="0">
              <a:solidFill>
                <a:srgbClr val="0066CC"/>
              </a:solidFill>
            </a:endParaRPr>
          </a:p>
        </p:txBody>
      </p:sp>
      <p:sp>
        <p:nvSpPr>
          <p:cNvPr id="4" name="TextBox 3"/>
          <p:cNvSpPr txBox="1"/>
          <p:nvPr/>
        </p:nvSpPr>
        <p:spPr>
          <a:xfrm>
            <a:off x="457200" y="1748118"/>
            <a:ext cx="1173976" cy="3046988"/>
          </a:xfrm>
          <a:prstGeom prst="rect">
            <a:avLst/>
          </a:prstGeom>
          <a:noFill/>
        </p:spPr>
        <p:txBody>
          <a:bodyPr wrap="none" rtlCol="0">
            <a:spAutoFit/>
          </a:bodyPr>
          <a:lstStyle/>
          <a:p>
            <a:r>
              <a:rPr lang="en-US" sz="2400" dirty="0" smtClean="0"/>
              <a:t>Training</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Testing</a:t>
            </a:r>
            <a:endParaRPr lang="en-US" sz="2400" dirty="0"/>
          </a:p>
        </p:txBody>
      </p:sp>
      <p:sp>
        <p:nvSpPr>
          <p:cNvPr id="5" name="AutoShape 17"/>
          <p:cNvSpPr>
            <a:spLocks noChangeArrowheads="1"/>
          </p:cNvSpPr>
          <p:nvPr/>
        </p:nvSpPr>
        <p:spPr bwMode="auto">
          <a:xfrm>
            <a:off x="1984844" y="1210235"/>
            <a:ext cx="2514600" cy="2438400"/>
          </a:xfrm>
          <a:prstGeom prst="bracketPair">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6" name="TextBox 5"/>
          <p:cNvSpPr txBox="1"/>
          <p:nvPr/>
        </p:nvSpPr>
        <p:spPr>
          <a:xfrm>
            <a:off x="5741894" y="2106269"/>
            <a:ext cx="1203022" cy="646331"/>
          </a:xfrm>
          <a:prstGeom prst="rect">
            <a:avLst/>
          </a:prstGeom>
          <a:noFill/>
          <a:ln>
            <a:solidFill>
              <a:schemeClr val="tx1"/>
            </a:solidFill>
          </a:ln>
        </p:spPr>
        <p:txBody>
          <a:bodyPr wrap="none" rtlCol="0">
            <a:spAutoFit/>
          </a:bodyPr>
          <a:lstStyle/>
          <a:p>
            <a:r>
              <a:rPr lang="en-US" dirty="0" smtClean="0"/>
              <a:t>Neural Net</a:t>
            </a:r>
          </a:p>
          <a:p>
            <a:r>
              <a:rPr lang="en-US" dirty="0" smtClean="0"/>
              <a:t>for beach</a:t>
            </a:r>
            <a:endParaRPr lang="en-US" dirty="0"/>
          </a:p>
        </p:txBody>
      </p:sp>
      <p:cxnSp>
        <p:nvCxnSpPr>
          <p:cNvPr id="8" name="Straight Arrow Connector 7"/>
          <p:cNvCxnSpPr>
            <a:stCxn id="5" idx="3"/>
          </p:cNvCxnSpPr>
          <p:nvPr/>
        </p:nvCxnSpPr>
        <p:spPr>
          <a:xfrm>
            <a:off x="4499444" y="2429435"/>
            <a:ext cx="11214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22" descr="Sample Comp Imag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844" y="4381094"/>
            <a:ext cx="14620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289612" y="4606409"/>
            <a:ext cx="1203022" cy="646331"/>
          </a:xfrm>
          <a:prstGeom prst="rect">
            <a:avLst/>
          </a:prstGeom>
          <a:noFill/>
          <a:ln>
            <a:solidFill>
              <a:schemeClr val="tx1"/>
            </a:solidFill>
          </a:ln>
        </p:spPr>
        <p:txBody>
          <a:bodyPr wrap="none" rtlCol="0">
            <a:spAutoFit/>
          </a:bodyPr>
          <a:lstStyle/>
          <a:p>
            <a:r>
              <a:rPr lang="en-US" dirty="0" smtClean="0"/>
              <a:t>Neural Net</a:t>
            </a:r>
          </a:p>
          <a:p>
            <a:r>
              <a:rPr lang="en-US" dirty="0" smtClean="0"/>
              <a:t>for beach</a:t>
            </a:r>
            <a:endParaRPr lang="en-US" dirty="0"/>
          </a:p>
        </p:txBody>
      </p:sp>
      <p:cxnSp>
        <p:nvCxnSpPr>
          <p:cNvPr id="12" name="Straight Arrow Connector 11"/>
          <p:cNvCxnSpPr>
            <a:stCxn id="9" idx="3"/>
          </p:cNvCxnSpPr>
          <p:nvPr/>
        </p:nvCxnSpPr>
        <p:spPr>
          <a:xfrm flipV="1">
            <a:off x="3446932" y="4929574"/>
            <a:ext cx="721656"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620871" y="4929574"/>
            <a:ext cx="57822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481482" y="4744908"/>
            <a:ext cx="1278748" cy="369332"/>
          </a:xfrm>
          <a:prstGeom prst="rect">
            <a:avLst/>
          </a:prstGeom>
          <a:noFill/>
        </p:spPr>
        <p:txBody>
          <a:bodyPr wrap="none" rtlCol="0">
            <a:spAutoFit/>
          </a:bodyPr>
          <a:lstStyle/>
          <a:p>
            <a:r>
              <a:rPr lang="en-US" dirty="0" smtClean="0">
                <a:solidFill>
                  <a:srgbClr val="FF0000"/>
                </a:solidFill>
              </a:rPr>
              <a:t>NOT BEACH</a:t>
            </a:r>
            <a:endParaRPr lang="en-US" dirty="0">
              <a:solidFill>
                <a:srgbClr val="FF0000"/>
              </a:solidFill>
            </a:endParaRPr>
          </a:p>
        </p:txBody>
      </p:sp>
    </p:spTree>
    <p:extLst>
      <p:ext uri="{BB962C8B-B14F-4D97-AF65-F5344CB8AC3E}">
        <p14:creationId xmlns:p14="http://schemas.microsoft.com/office/powerpoint/2010/main" val="30651921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zh-CN" sz="4000" smtClean="0">
                <a:ea typeface="SimSun" pitchFamily="2" charset="-122"/>
              </a:rPr>
              <a:t>ICPR04 Data Set with General Labels</a:t>
            </a:r>
          </a:p>
        </p:txBody>
      </p:sp>
      <p:graphicFrame>
        <p:nvGraphicFramePr>
          <p:cNvPr id="428113" name="Group 81"/>
          <p:cNvGraphicFramePr>
            <a:graphicFrameLocks noGrp="1"/>
          </p:cNvGraphicFramePr>
          <p:nvPr>
            <p:ph idx="1"/>
          </p:nvPr>
        </p:nvGraphicFramePr>
        <p:xfrm>
          <a:off x="381000" y="2017713"/>
          <a:ext cx="8458200" cy="4297608"/>
        </p:xfrm>
        <a:graphic>
          <a:graphicData uri="http://schemas.openxmlformats.org/drawingml/2006/table">
            <a:tbl>
              <a:tblPr/>
              <a:tblGrid>
                <a:gridCol w="1816100"/>
                <a:gridCol w="1470025"/>
                <a:gridCol w="1666875"/>
                <a:gridCol w="1752600"/>
                <a:gridCol w="1752600"/>
              </a:tblGrid>
              <a:tr h="94481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zh-CN" altLang="en-US" sz="3600" b="0" i="0" u="none" strike="noStrike" cap="none" normalizeH="0" baseline="0" smtClean="0">
                        <a:ln>
                          <a:noFill/>
                        </a:ln>
                        <a:solidFill>
                          <a:schemeClr val="tx1"/>
                        </a:solidFill>
                        <a:effectLst/>
                        <a:latin typeface="Tahoma" pitchFamily="34" charset="0"/>
                        <a:ea typeface="SimSun" pitchFamily="2" charset="-122"/>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EM-variant</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with single</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Gaussian per</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object</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EM-variant</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extension to</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mixture models</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Gen/Dis</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with Classical EM</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clustering</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Gen/Dis</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with EM-variant</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extension</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African</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animal</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71.8%</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85.7%</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89.2%</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90.5%</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arctic</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80.0%</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79.8%</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90.0%</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85.1%</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beach</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88.0%</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90.8%</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89.6%</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91.1%</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grass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76.9%</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69.6%</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75.4%</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77.8%</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mountain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94.0%</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96.6%</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97.5%</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93.5%</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primate</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74.7%</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86.9%</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91.1%</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90.9%</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sky</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91.9%</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84.9%</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93.0%</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93.1%</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stadium</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95.2%</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98.9%</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99.9%</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100.0%</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tree</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70.7%</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79.0%</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87.4%</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88.2%</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water</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82.9%</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82.3%</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83.1%</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82.4%</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1" i="0" u="none" strike="noStrike" cap="none" normalizeH="0" baseline="0" smtClean="0">
                          <a:ln>
                            <a:noFill/>
                          </a:ln>
                          <a:solidFill>
                            <a:schemeClr val="tx1"/>
                          </a:solidFill>
                          <a:effectLst/>
                          <a:latin typeface="Tahoma" pitchFamily="34" charset="0"/>
                          <a:ea typeface="SimSun" pitchFamily="2" charset="-122"/>
                          <a:cs typeface="Arial" charset="0"/>
                        </a:rPr>
                        <a:t>MEAN</a:t>
                      </a:r>
                      <a:endParaRPr kumimoji="0" lang="en-US" altLang="zh-CN" sz="32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1" i="0" u="none" strike="noStrike" cap="none" normalizeH="0" baseline="0" smtClean="0">
                          <a:ln>
                            <a:noFill/>
                          </a:ln>
                          <a:solidFill>
                            <a:schemeClr val="tx1"/>
                          </a:solidFill>
                          <a:effectLst/>
                          <a:latin typeface="Tahoma" pitchFamily="34" charset="0"/>
                          <a:ea typeface="SimSun" pitchFamily="2" charset="-122"/>
                          <a:cs typeface="Arial" charset="0"/>
                        </a:rPr>
                        <a:t>82.6%</a:t>
                      </a:r>
                      <a:endParaRPr kumimoji="0" lang="en-US" altLang="zh-CN" sz="32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1" i="0" u="none" strike="noStrike" cap="none" normalizeH="0" baseline="0" smtClean="0">
                          <a:ln>
                            <a:noFill/>
                          </a:ln>
                          <a:solidFill>
                            <a:schemeClr val="tx1"/>
                          </a:solidFill>
                          <a:effectLst/>
                          <a:latin typeface="Tahoma" pitchFamily="34" charset="0"/>
                          <a:ea typeface="SimSun" pitchFamily="2" charset="-122"/>
                          <a:cs typeface="Arial" charset="0"/>
                        </a:rPr>
                        <a:t>85.4%</a:t>
                      </a:r>
                      <a:endParaRPr kumimoji="0" lang="en-US" altLang="zh-CN" sz="32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1" i="0" u="none" strike="noStrike" cap="none" normalizeH="0" baseline="0" smtClean="0">
                          <a:ln>
                            <a:noFill/>
                          </a:ln>
                          <a:solidFill>
                            <a:schemeClr val="hlink"/>
                          </a:solidFill>
                          <a:effectLst/>
                          <a:latin typeface="Tahoma" pitchFamily="34" charset="0"/>
                          <a:ea typeface="SimSun" pitchFamily="2" charset="-122"/>
                          <a:cs typeface="Arial" charset="0"/>
                        </a:rPr>
                        <a:t>89.6%</a:t>
                      </a:r>
                      <a:endParaRPr kumimoji="0" lang="en-US" altLang="zh-CN" sz="3200" b="1" i="0" u="none" strike="noStrike" cap="none" normalizeH="0" baseline="0" smtClean="0">
                        <a:ln>
                          <a:noFill/>
                        </a:ln>
                        <a:solidFill>
                          <a:schemeClr val="hlink"/>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1" i="0" u="none" strike="noStrike" cap="none" normalizeH="0" baseline="0" smtClean="0">
                          <a:ln>
                            <a:noFill/>
                          </a:ln>
                          <a:solidFill>
                            <a:schemeClr val="hlink"/>
                          </a:solidFill>
                          <a:effectLst/>
                          <a:latin typeface="Tahoma" pitchFamily="34" charset="0"/>
                          <a:ea typeface="SimSun" pitchFamily="2" charset="-122"/>
                          <a:cs typeface="Arial" charset="0"/>
                        </a:rPr>
                        <a:t>89.3%</a:t>
                      </a:r>
                      <a:endParaRPr kumimoji="0" lang="en-US" altLang="zh-CN" sz="3200" b="1" i="0" u="none" strike="noStrike" cap="none" normalizeH="0" baseline="0" smtClean="0">
                        <a:ln>
                          <a:noFill/>
                        </a:ln>
                        <a:solidFill>
                          <a:schemeClr val="hlink"/>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zh-CN" smtClean="0">
                <a:ea typeface="SimSun" pitchFamily="2" charset="-122"/>
              </a:rPr>
              <a:t>Comparison to ALIP:</a:t>
            </a:r>
            <a:br>
              <a:rPr lang="en-US" altLang="zh-CN" smtClean="0">
                <a:ea typeface="SimSun" pitchFamily="2" charset="-122"/>
              </a:rPr>
            </a:br>
            <a:r>
              <a:rPr lang="en-US" altLang="zh-CN" smtClean="0">
                <a:ea typeface="SimSun" pitchFamily="2" charset="-122"/>
              </a:rPr>
              <a:t>the Benchmark Image Set</a:t>
            </a:r>
          </a:p>
        </p:txBody>
      </p:sp>
      <p:graphicFrame>
        <p:nvGraphicFramePr>
          <p:cNvPr id="430083" name="Group 3"/>
          <p:cNvGraphicFramePr>
            <a:graphicFrameLocks noGrp="1"/>
          </p:cNvGraphicFramePr>
          <p:nvPr>
            <p:ph idx="1"/>
          </p:nvPr>
        </p:nvGraphicFramePr>
        <p:xfrm>
          <a:off x="838200" y="2133600"/>
          <a:ext cx="8001000" cy="4023192"/>
        </p:xfrm>
        <a:graphic>
          <a:graphicData uri="http://schemas.openxmlformats.org/drawingml/2006/table">
            <a:tbl>
              <a:tblPr/>
              <a:tblGrid>
                <a:gridCol w="1681163"/>
                <a:gridCol w="661987"/>
                <a:gridCol w="776288"/>
                <a:gridCol w="774700"/>
                <a:gridCol w="776287"/>
                <a:gridCol w="774700"/>
                <a:gridCol w="776288"/>
                <a:gridCol w="774700"/>
                <a:gridCol w="1004887"/>
              </a:tblGrid>
              <a:tr h="335227">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zh-CN" altLang="en-US" sz="1600" b="0" i="0" u="none" strike="noStrike" cap="none" normalizeH="0" baseline="0" smtClean="0">
                        <a:ln>
                          <a:noFill/>
                        </a:ln>
                        <a:solidFill>
                          <a:schemeClr val="tx1"/>
                        </a:solidFill>
                        <a:effectLst/>
                        <a:latin typeface="Tahoma" pitchFamily="34" charset="0"/>
                        <a:ea typeface="SimSun" pitchFamily="2" charset="-122"/>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ALIP</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cs</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ts</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st</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ts+st</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cs+st</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cs+ts</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cs+ts+st</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African</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52</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69</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23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26</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35</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79</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72</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beach</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32</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38</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39</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51</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48</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59</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buildings</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41</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67</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78</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buses</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46</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72</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92</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86</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85</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95</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dinosaurs</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100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88</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37</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86</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89</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elephants</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53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27</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38</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69</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flowers</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85</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52</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33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78</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87</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86</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91</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food</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68</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49</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41</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66</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77</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85</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horses</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41</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50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92</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89</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mountains</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33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26</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55</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65</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MEAN</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63.6</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64.2</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42.6</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41.2</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61.4</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75.4</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76.1</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80.3</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zh-CN" smtClean="0">
                <a:ea typeface="SimSun" pitchFamily="2" charset="-122"/>
              </a:rPr>
              <a:t>Groundtruth Data Set</a:t>
            </a:r>
          </a:p>
        </p:txBody>
      </p:sp>
      <p:sp>
        <p:nvSpPr>
          <p:cNvPr id="44035" name="Rectangle 3"/>
          <p:cNvSpPr>
            <a:spLocks noGrp="1" noChangeArrowheads="1"/>
          </p:cNvSpPr>
          <p:nvPr>
            <p:ph type="body" idx="1"/>
          </p:nvPr>
        </p:nvSpPr>
        <p:spPr/>
        <p:txBody>
          <a:bodyPr/>
          <a:lstStyle/>
          <a:p>
            <a:pPr eaLnBrk="1" hangingPunct="1">
              <a:lnSpc>
                <a:spcPct val="80000"/>
              </a:lnSpc>
            </a:pPr>
            <a:r>
              <a:rPr lang="en-US" altLang="zh-CN" sz="2400" smtClean="0">
                <a:ea typeface="SimSun" pitchFamily="2" charset="-122"/>
              </a:rPr>
              <a:t>UW Ground truth database (1224 images)</a:t>
            </a:r>
          </a:p>
          <a:p>
            <a:pPr eaLnBrk="1" hangingPunct="1">
              <a:lnSpc>
                <a:spcPct val="80000"/>
              </a:lnSpc>
            </a:pPr>
            <a:r>
              <a:rPr lang="en-US" altLang="zh-CN" sz="2400" smtClean="0">
                <a:ea typeface="SimSun" pitchFamily="2" charset="-122"/>
              </a:rPr>
              <a:t>31 elementary object categories: </a:t>
            </a:r>
            <a:r>
              <a:rPr lang="en-US" altLang="zh-CN" sz="2400" i="1" smtClean="0">
                <a:latin typeface="Times New Roman" pitchFamily="18" charset="0"/>
                <a:ea typeface="SimSun" pitchFamily="2" charset="-122"/>
              </a:rPr>
              <a:t>river</a:t>
            </a:r>
            <a:r>
              <a:rPr lang="en-US" altLang="zh-CN" sz="2400" smtClean="0">
                <a:latin typeface="Times New Roman" pitchFamily="18" charset="0"/>
                <a:ea typeface="SimSun" pitchFamily="2" charset="-122"/>
              </a:rPr>
              <a:t> (30), </a:t>
            </a:r>
            <a:r>
              <a:rPr lang="en-US" altLang="zh-CN" sz="2400" i="1" smtClean="0">
                <a:latin typeface="Times New Roman" pitchFamily="18" charset="0"/>
                <a:ea typeface="SimSun" pitchFamily="2" charset="-122"/>
              </a:rPr>
              <a:t>beach</a:t>
            </a:r>
            <a:r>
              <a:rPr lang="en-US" altLang="zh-CN" sz="2400" smtClean="0">
                <a:latin typeface="Times New Roman" pitchFamily="18" charset="0"/>
                <a:ea typeface="SimSun" pitchFamily="2" charset="-122"/>
              </a:rPr>
              <a:t> (31), </a:t>
            </a:r>
            <a:r>
              <a:rPr lang="en-US" altLang="zh-CN" sz="2400" i="1" smtClean="0">
                <a:latin typeface="Times New Roman" pitchFamily="18" charset="0"/>
                <a:ea typeface="SimSun" pitchFamily="2" charset="-122"/>
              </a:rPr>
              <a:t>bridge</a:t>
            </a:r>
            <a:r>
              <a:rPr lang="en-US" altLang="zh-CN" sz="2400" smtClean="0">
                <a:latin typeface="Times New Roman" pitchFamily="18" charset="0"/>
                <a:ea typeface="SimSun" pitchFamily="2" charset="-122"/>
              </a:rPr>
              <a:t> (33), </a:t>
            </a:r>
            <a:r>
              <a:rPr lang="en-US" altLang="zh-CN" sz="2400" i="1" smtClean="0">
                <a:latin typeface="Times New Roman" pitchFamily="18" charset="0"/>
                <a:ea typeface="SimSun" pitchFamily="2" charset="-122"/>
              </a:rPr>
              <a:t>track</a:t>
            </a:r>
            <a:r>
              <a:rPr lang="en-US" altLang="zh-CN" sz="2400" smtClean="0">
                <a:latin typeface="Times New Roman" pitchFamily="18" charset="0"/>
                <a:ea typeface="SimSun" pitchFamily="2" charset="-122"/>
              </a:rPr>
              <a:t> (35), </a:t>
            </a:r>
            <a:r>
              <a:rPr lang="en-US" altLang="zh-CN" sz="2400" i="1" smtClean="0">
                <a:latin typeface="Times New Roman" pitchFamily="18" charset="0"/>
                <a:ea typeface="SimSun" pitchFamily="2" charset="-122"/>
              </a:rPr>
              <a:t>pole</a:t>
            </a:r>
            <a:r>
              <a:rPr lang="en-US" altLang="zh-CN" sz="2400" smtClean="0">
                <a:latin typeface="Times New Roman" pitchFamily="18" charset="0"/>
                <a:ea typeface="SimSun" pitchFamily="2" charset="-122"/>
              </a:rPr>
              <a:t> (38), </a:t>
            </a:r>
            <a:r>
              <a:rPr lang="en-US" altLang="zh-CN" sz="2400" i="1" smtClean="0">
                <a:latin typeface="Times New Roman" pitchFamily="18" charset="0"/>
                <a:ea typeface="SimSun" pitchFamily="2" charset="-122"/>
              </a:rPr>
              <a:t>football</a:t>
            </a:r>
            <a:r>
              <a:rPr lang="en-US" altLang="zh-CN" sz="2400" smtClean="0">
                <a:latin typeface="Times New Roman" pitchFamily="18" charset="0"/>
                <a:ea typeface="SimSun" pitchFamily="2" charset="-122"/>
              </a:rPr>
              <a:t> </a:t>
            </a:r>
            <a:r>
              <a:rPr lang="en-US" altLang="zh-CN" sz="2400" i="1" smtClean="0">
                <a:latin typeface="Times New Roman" pitchFamily="18" charset="0"/>
                <a:ea typeface="SimSun" pitchFamily="2" charset="-122"/>
              </a:rPr>
              <a:t>field</a:t>
            </a:r>
            <a:r>
              <a:rPr lang="en-US" altLang="zh-CN" sz="2400" smtClean="0">
                <a:latin typeface="Times New Roman" pitchFamily="18" charset="0"/>
                <a:ea typeface="SimSun" pitchFamily="2" charset="-122"/>
              </a:rPr>
              <a:t> (41), </a:t>
            </a:r>
            <a:r>
              <a:rPr lang="en-US" altLang="zh-CN" sz="2400" i="1" smtClean="0">
                <a:latin typeface="Times New Roman" pitchFamily="18" charset="0"/>
                <a:ea typeface="SimSun" pitchFamily="2" charset="-122"/>
              </a:rPr>
              <a:t>frozen</a:t>
            </a:r>
            <a:r>
              <a:rPr lang="en-US" altLang="zh-CN" sz="2400" smtClean="0">
                <a:latin typeface="Times New Roman" pitchFamily="18" charset="0"/>
                <a:ea typeface="SimSun" pitchFamily="2" charset="-122"/>
              </a:rPr>
              <a:t> </a:t>
            </a:r>
            <a:r>
              <a:rPr lang="en-US" altLang="zh-CN" sz="2400" i="1" smtClean="0">
                <a:latin typeface="Times New Roman" pitchFamily="18" charset="0"/>
                <a:ea typeface="SimSun" pitchFamily="2" charset="-122"/>
              </a:rPr>
              <a:t>lake</a:t>
            </a:r>
            <a:r>
              <a:rPr lang="en-US" altLang="zh-CN" sz="2400" smtClean="0">
                <a:latin typeface="Times New Roman" pitchFamily="18" charset="0"/>
                <a:ea typeface="SimSun" pitchFamily="2" charset="-122"/>
              </a:rPr>
              <a:t> (42), </a:t>
            </a:r>
            <a:r>
              <a:rPr lang="en-US" altLang="zh-CN" sz="2400" i="1" smtClean="0">
                <a:latin typeface="Times New Roman" pitchFamily="18" charset="0"/>
                <a:ea typeface="SimSun" pitchFamily="2" charset="-122"/>
              </a:rPr>
              <a:t>lantern</a:t>
            </a:r>
            <a:r>
              <a:rPr lang="en-US" altLang="zh-CN" sz="2400" smtClean="0">
                <a:latin typeface="Times New Roman" pitchFamily="18" charset="0"/>
                <a:ea typeface="SimSun" pitchFamily="2" charset="-122"/>
              </a:rPr>
              <a:t> (42), </a:t>
            </a:r>
            <a:r>
              <a:rPr lang="en-US" altLang="zh-CN" sz="2400" i="1" smtClean="0">
                <a:latin typeface="Times New Roman" pitchFamily="18" charset="0"/>
                <a:ea typeface="SimSun" pitchFamily="2" charset="-122"/>
              </a:rPr>
              <a:t>husky</a:t>
            </a:r>
            <a:r>
              <a:rPr lang="en-US" altLang="zh-CN" sz="2400" smtClean="0">
                <a:latin typeface="Times New Roman" pitchFamily="18" charset="0"/>
                <a:ea typeface="SimSun" pitchFamily="2" charset="-122"/>
              </a:rPr>
              <a:t> </a:t>
            </a:r>
            <a:r>
              <a:rPr lang="en-US" altLang="zh-CN" sz="2400" i="1" smtClean="0">
                <a:latin typeface="Times New Roman" pitchFamily="18" charset="0"/>
                <a:ea typeface="SimSun" pitchFamily="2" charset="-122"/>
              </a:rPr>
              <a:t>stadium</a:t>
            </a:r>
            <a:r>
              <a:rPr lang="en-US" altLang="zh-CN" sz="2400" smtClean="0">
                <a:latin typeface="Times New Roman" pitchFamily="18" charset="0"/>
                <a:ea typeface="SimSun" pitchFamily="2" charset="-122"/>
              </a:rPr>
              <a:t> (44), </a:t>
            </a:r>
            <a:r>
              <a:rPr lang="en-US" altLang="zh-CN" sz="2400" i="1" smtClean="0">
                <a:latin typeface="Times New Roman" pitchFamily="18" charset="0"/>
                <a:ea typeface="SimSun" pitchFamily="2" charset="-122"/>
              </a:rPr>
              <a:t>hill</a:t>
            </a:r>
            <a:r>
              <a:rPr lang="en-US" altLang="zh-CN" sz="2400" smtClean="0">
                <a:latin typeface="Times New Roman" pitchFamily="18" charset="0"/>
                <a:ea typeface="SimSun" pitchFamily="2" charset="-122"/>
              </a:rPr>
              <a:t> (49), </a:t>
            </a:r>
            <a:r>
              <a:rPr lang="en-US" altLang="zh-CN" sz="2400" i="1" smtClean="0">
                <a:latin typeface="Times New Roman" pitchFamily="18" charset="0"/>
                <a:ea typeface="SimSun" pitchFamily="2" charset="-122"/>
              </a:rPr>
              <a:t>cherry</a:t>
            </a:r>
            <a:r>
              <a:rPr lang="en-US" altLang="zh-CN" sz="2400" smtClean="0">
                <a:latin typeface="Times New Roman" pitchFamily="18" charset="0"/>
                <a:ea typeface="SimSun" pitchFamily="2" charset="-122"/>
              </a:rPr>
              <a:t> </a:t>
            </a:r>
            <a:r>
              <a:rPr lang="en-US" altLang="zh-CN" sz="2400" i="1" smtClean="0">
                <a:latin typeface="Times New Roman" pitchFamily="18" charset="0"/>
                <a:ea typeface="SimSun" pitchFamily="2" charset="-122"/>
              </a:rPr>
              <a:t>tree</a:t>
            </a:r>
            <a:r>
              <a:rPr lang="en-US" altLang="zh-CN" sz="2400" smtClean="0">
                <a:latin typeface="Times New Roman" pitchFamily="18" charset="0"/>
                <a:ea typeface="SimSun" pitchFamily="2" charset="-122"/>
              </a:rPr>
              <a:t> (54), </a:t>
            </a:r>
            <a:r>
              <a:rPr lang="en-US" altLang="zh-CN" sz="2400" i="1" smtClean="0">
                <a:latin typeface="Times New Roman" pitchFamily="18" charset="0"/>
                <a:ea typeface="SimSun" pitchFamily="2" charset="-122"/>
              </a:rPr>
              <a:t>car</a:t>
            </a:r>
            <a:r>
              <a:rPr lang="en-US" altLang="zh-CN" sz="2400" smtClean="0">
                <a:latin typeface="Times New Roman" pitchFamily="18" charset="0"/>
                <a:ea typeface="SimSun" pitchFamily="2" charset="-122"/>
              </a:rPr>
              <a:t> (60), </a:t>
            </a:r>
            <a:r>
              <a:rPr lang="en-US" altLang="zh-CN" sz="2400" i="1" smtClean="0">
                <a:latin typeface="Times New Roman" pitchFamily="18" charset="0"/>
                <a:ea typeface="SimSun" pitchFamily="2" charset="-122"/>
              </a:rPr>
              <a:t>boat</a:t>
            </a:r>
            <a:r>
              <a:rPr lang="en-US" altLang="zh-CN" sz="2400" smtClean="0">
                <a:latin typeface="Times New Roman" pitchFamily="18" charset="0"/>
                <a:ea typeface="SimSun" pitchFamily="2" charset="-122"/>
              </a:rPr>
              <a:t> (67), </a:t>
            </a:r>
            <a:r>
              <a:rPr lang="en-US" altLang="zh-CN" sz="2400" i="1" smtClean="0">
                <a:latin typeface="Times New Roman" pitchFamily="18" charset="0"/>
                <a:ea typeface="SimSun" pitchFamily="2" charset="-122"/>
              </a:rPr>
              <a:t>stone</a:t>
            </a:r>
            <a:r>
              <a:rPr lang="en-US" altLang="zh-CN" sz="2400" smtClean="0">
                <a:latin typeface="Times New Roman" pitchFamily="18" charset="0"/>
                <a:ea typeface="SimSun" pitchFamily="2" charset="-122"/>
              </a:rPr>
              <a:t> (70), </a:t>
            </a:r>
            <a:r>
              <a:rPr lang="en-US" altLang="zh-CN" sz="2400" i="1" smtClean="0">
                <a:latin typeface="Times New Roman" pitchFamily="18" charset="0"/>
                <a:ea typeface="SimSun" pitchFamily="2" charset="-122"/>
              </a:rPr>
              <a:t>ground</a:t>
            </a:r>
            <a:r>
              <a:rPr lang="en-US" altLang="zh-CN" sz="2400" smtClean="0">
                <a:latin typeface="Times New Roman" pitchFamily="18" charset="0"/>
                <a:ea typeface="SimSun" pitchFamily="2" charset="-122"/>
              </a:rPr>
              <a:t> (81), </a:t>
            </a:r>
            <a:r>
              <a:rPr lang="en-US" altLang="zh-CN" sz="2400" i="1" smtClean="0">
                <a:latin typeface="Times New Roman" pitchFamily="18" charset="0"/>
                <a:ea typeface="SimSun" pitchFamily="2" charset="-122"/>
              </a:rPr>
              <a:t>flower</a:t>
            </a:r>
            <a:r>
              <a:rPr lang="en-US" altLang="zh-CN" sz="2400" smtClean="0">
                <a:latin typeface="Times New Roman" pitchFamily="18" charset="0"/>
                <a:ea typeface="SimSun" pitchFamily="2" charset="-122"/>
              </a:rPr>
              <a:t> (85), </a:t>
            </a:r>
            <a:r>
              <a:rPr lang="en-US" altLang="zh-CN" sz="2400" i="1" smtClean="0">
                <a:latin typeface="Times New Roman" pitchFamily="18" charset="0"/>
                <a:ea typeface="SimSun" pitchFamily="2" charset="-122"/>
              </a:rPr>
              <a:t>lake</a:t>
            </a:r>
            <a:r>
              <a:rPr lang="en-US" altLang="zh-CN" sz="2400" smtClean="0">
                <a:latin typeface="Times New Roman" pitchFamily="18" charset="0"/>
                <a:ea typeface="SimSun" pitchFamily="2" charset="-122"/>
              </a:rPr>
              <a:t> (86), </a:t>
            </a:r>
            <a:r>
              <a:rPr lang="en-US" altLang="zh-CN" sz="2400" i="1" smtClean="0">
                <a:latin typeface="Times New Roman" pitchFamily="18" charset="0"/>
                <a:ea typeface="SimSun" pitchFamily="2" charset="-122"/>
              </a:rPr>
              <a:t>sidewalk</a:t>
            </a:r>
            <a:r>
              <a:rPr lang="en-US" altLang="zh-CN" sz="2400" smtClean="0">
                <a:latin typeface="Times New Roman" pitchFamily="18" charset="0"/>
                <a:ea typeface="SimSun" pitchFamily="2" charset="-122"/>
              </a:rPr>
              <a:t> (88), </a:t>
            </a:r>
            <a:r>
              <a:rPr lang="en-US" altLang="zh-CN" sz="2400" i="1" smtClean="0">
                <a:latin typeface="Times New Roman" pitchFamily="18" charset="0"/>
                <a:ea typeface="SimSun" pitchFamily="2" charset="-122"/>
              </a:rPr>
              <a:t>street</a:t>
            </a:r>
            <a:r>
              <a:rPr lang="en-US" altLang="zh-CN" sz="2400" smtClean="0">
                <a:latin typeface="Times New Roman" pitchFamily="18" charset="0"/>
                <a:ea typeface="SimSun" pitchFamily="2" charset="-122"/>
              </a:rPr>
              <a:t> (96), </a:t>
            </a:r>
            <a:r>
              <a:rPr lang="en-US" altLang="zh-CN" sz="2400" i="1" smtClean="0">
                <a:latin typeface="Times New Roman" pitchFamily="18" charset="0"/>
                <a:ea typeface="SimSun" pitchFamily="2" charset="-122"/>
              </a:rPr>
              <a:t>snow</a:t>
            </a:r>
            <a:r>
              <a:rPr lang="en-US" altLang="zh-CN" sz="2400" smtClean="0">
                <a:latin typeface="Times New Roman" pitchFamily="18" charset="0"/>
                <a:ea typeface="SimSun" pitchFamily="2" charset="-122"/>
              </a:rPr>
              <a:t> (98), </a:t>
            </a:r>
            <a:r>
              <a:rPr lang="en-US" altLang="zh-CN" sz="2400" i="1" smtClean="0">
                <a:latin typeface="Times New Roman" pitchFamily="18" charset="0"/>
                <a:ea typeface="SimSun" pitchFamily="2" charset="-122"/>
              </a:rPr>
              <a:t>cloud</a:t>
            </a:r>
            <a:r>
              <a:rPr lang="en-US" altLang="zh-CN" sz="2400" smtClean="0">
                <a:latin typeface="Times New Roman" pitchFamily="18" charset="0"/>
                <a:ea typeface="SimSun" pitchFamily="2" charset="-122"/>
              </a:rPr>
              <a:t> (119), </a:t>
            </a:r>
            <a:r>
              <a:rPr lang="en-US" altLang="zh-CN" sz="2400" i="1" smtClean="0">
                <a:latin typeface="Times New Roman" pitchFamily="18" charset="0"/>
                <a:ea typeface="SimSun" pitchFamily="2" charset="-122"/>
              </a:rPr>
              <a:t>rock</a:t>
            </a:r>
            <a:r>
              <a:rPr lang="en-US" altLang="zh-CN" sz="2400" smtClean="0">
                <a:latin typeface="Times New Roman" pitchFamily="18" charset="0"/>
                <a:ea typeface="SimSun" pitchFamily="2" charset="-122"/>
              </a:rPr>
              <a:t> (122), </a:t>
            </a:r>
            <a:r>
              <a:rPr lang="en-US" altLang="zh-CN" sz="2400" i="1" smtClean="0">
                <a:latin typeface="Times New Roman" pitchFamily="18" charset="0"/>
                <a:ea typeface="SimSun" pitchFamily="2" charset="-122"/>
              </a:rPr>
              <a:t>house</a:t>
            </a:r>
            <a:r>
              <a:rPr lang="en-US" altLang="zh-CN" sz="2400" smtClean="0">
                <a:latin typeface="Times New Roman" pitchFamily="18" charset="0"/>
                <a:ea typeface="SimSun" pitchFamily="2" charset="-122"/>
              </a:rPr>
              <a:t> (175), </a:t>
            </a:r>
            <a:r>
              <a:rPr lang="en-US" altLang="zh-CN" sz="2400" i="1" smtClean="0">
                <a:latin typeface="Times New Roman" pitchFamily="18" charset="0"/>
                <a:ea typeface="SimSun" pitchFamily="2" charset="-122"/>
              </a:rPr>
              <a:t>bush</a:t>
            </a:r>
            <a:r>
              <a:rPr lang="en-US" altLang="zh-CN" sz="2400" smtClean="0">
                <a:latin typeface="Times New Roman" pitchFamily="18" charset="0"/>
                <a:ea typeface="SimSun" pitchFamily="2" charset="-122"/>
              </a:rPr>
              <a:t> (178), </a:t>
            </a:r>
            <a:r>
              <a:rPr lang="en-US" altLang="zh-CN" sz="2400" i="1" smtClean="0">
                <a:latin typeface="Times New Roman" pitchFamily="18" charset="0"/>
                <a:ea typeface="SimSun" pitchFamily="2" charset="-122"/>
              </a:rPr>
              <a:t>mountain</a:t>
            </a:r>
            <a:r>
              <a:rPr lang="en-US" altLang="zh-CN" sz="2400" smtClean="0">
                <a:latin typeface="Times New Roman" pitchFamily="18" charset="0"/>
                <a:ea typeface="SimSun" pitchFamily="2" charset="-122"/>
              </a:rPr>
              <a:t> (231), </a:t>
            </a:r>
            <a:r>
              <a:rPr lang="en-US" altLang="zh-CN" sz="2400" i="1" smtClean="0">
                <a:latin typeface="Times New Roman" pitchFamily="18" charset="0"/>
                <a:ea typeface="SimSun" pitchFamily="2" charset="-122"/>
              </a:rPr>
              <a:t>water</a:t>
            </a:r>
            <a:r>
              <a:rPr lang="en-US" altLang="zh-CN" sz="2400" smtClean="0">
                <a:latin typeface="Times New Roman" pitchFamily="18" charset="0"/>
                <a:ea typeface="SimSun" pitchFamily="2" charset="-122"/>
              </a:rPr>
              <a:t> (290), </a:t>
            </a:r>
            <a:r>
              <a:rPr lang="en-US" altLang="zh-CN" sz="2400" i="1" smtClean="0">
                <a:latin typeface="Times New Roman" pitchFamily="18" charset="0"/>
                <a:ea typeface="SimSun" pitchFamily="2" charset="-122"/>
              </a:rPr>
              <a:t>building</a:t>
            </a:r>
            <a:r>
              <a:rPr lang="en-US" altLang="zh-CN" sz="2400" smtClean="0">
                <a:latin typeface="Times New Roman" pitchFamily="18" charset="0"/>
                <a:ea typeface="SimSun" pitchFamily="2" charset="-122"/>
              </a:rPr>
              <a:t> (316), </a:t>
            </a:r>
            <a:r>
              <a:rPr lang="en-US" altLang="zh-CN" sz="2400" i="1" smtClean="0">
                <a:latin typeface="Times New Roman" pitchFamily="18" charset="0"/>
                <a:ea typeface="SimSun" pitchFamily="2" charset="-122"/>
              </a:rPr>
              <a:t>grass</a:t>
            </a:r>
            <a:r>
              <a:rPr lang="en-US" altLang="zh-CN" sz="2400" smtClean="0">
                <a:latin typeface="Times New Roman" pitchFamily="18" charset="0"/>
                <a:ea typeface="SimSun" pitchFamily="2" charset="-122"/>
              </a:rPr>
              <a:t> (322), </a:t>
            </a:r>
            <a:r>
              <a:rPr lang="en-US" altLang="zh-CN" sz="2400" i="1" smtClean="0">
                <a:latin typeface="Times New Roman" pitchFamily="18" charset="0"/>
                <a:ea typeface="SimSun" pitchFamily="2" charset="-122"/>
              </a:rPr>
              <a:t>people</a:t>
            </a:r>
            <a:r>
              <a:rPr lang="en-US" altLang="zh-CN" sz="2400" smtClean="0">
                <a:latin typeface="Times New Roman" pitchFamily="18" charset="0"/>
                <a:ea typeface="SimSun" pitchFamily="2" charset="-122"/>
              </a:rPr>
              <a:t> (344), </a:t>
            </a:r>
            <a:r>
              <a:rPr lang="en-US" altLang="zh-CN" sz="2400" i="1" smtClean="0">
                <a:latin typeface="Times New Roman" pitchFamily="18" charset="0"/>
                <a:ea typeface="SimSun" pitchFamily="2" charset="-122"/>
              </a:rPr>
              <a:t>tree</a:t>
            </a:r>
            <a:r>
              <a:rPr lang="en-US" altLang="zh-CN" sz="2400" smtClean="0">
                <a:latin typeface="Times New Roman" pitchFamily="18" charset="0"/>
                <a:ea typeface="SimSun" pitchFamily="2" charset="-122"/>
              </a:rPr>
              <a:t> (589), </a:t>
            </a:r>
            <a:r>
              <a:rPr lang="en-US" altLang="zh-CN" sz="2400" i="1" smtClean="0">
                <a:latin typeface="Times New Roman" pitchFamily="18" charset="0"/>
                <a:ea typeface="SimSun" pitchFamily="2" charset="-122"/>
              </a:rPr>
              <a:t>sky</a:t>
            </a:r>
            <a:r>
              <a:rPr lang="en-US" altLang="zh-CN" sz="2400" smtClean="0">
                <a:latin typeface="Times New Roman" pitchFamily="18" charset="0"/>
                <a:ea typeface="SimSun" pitchFamily="2" charset="-122"/>
              </a:rPr>
              <a:t> (659)</a:t>
            </a:r>
          </a:p>
          <a:p>
            <a:pPr eaLnBrk="1" hangingPunct="1">
              <a:lnSpc>
                <a:spcPct val="80000"/>
              </a:lnSpc>
            </a:pPr>
            <a:r>
              <a:rPr lang="en-US" altLang="zh-CN" sz="2400" smtClean="0">
                <a:ea typeface="SimSun" pitchFamily="2" charset="-122"/>
              </a:rPr>
              <a:t>20 high-level concepts: </a:t>
            </a:r>
            <a:r>
              <a:rPr lang="en-US" altLang="zh-CN" sz="2400" i="1" smtClean="0">
                <a:latin typeface="Times New Roman" pitchFamily="18" charset="0"/>
                <a:ea typeface="SimSun" pitchFamily="2" charset="-122"/>
              </a:rPr>
              <a:t>Asian city , Australia, Barcelona, campus, Cannon Beach, Columbia Gorge, European city, Geneva, Green Lake, Greenland, Indonesia, indoor, Iran, Italy, Japan, park, San Juans, spring flowers, Swiss mountains, and Yellowstone</a:t>
            </a:r>
            <a:r>
              <a:rPr lang="en-US" altLang="zh-CN" sz="2400" smtClean="0">
                <a:ea typeface="SimSun" pitchFamily="2" charset="-122"/>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ustralia0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228600" y="1681163"/>
            <a:ext cx="1789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i="1">
                <a:latin typeface="Times New Roman" pitchFamily="18" charset="0"/>
                <a:ea typeface="SimSun" pitchFamily="2" charset="-122"/>
              </a:rPr>
              <a:t>beach, sky, tree, water</a:t>
            </a:r>
          </a:p>
        </p:txBody>
      </p:sp>
      <p:pic>
        <p:nvPicPr>
          <p:cNvPr id="45060" name="Picture 4" descr="barcelona0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048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p:cNvSpPr txBox="1">
            <a:spLocks noChangeArrowheads="1"/>
          </p:cNvSpPr>
          <p:nvPr/>
        </p:nvSpPr>
        <p:spPr bwMode="auto">
          <a:xfrm>
            <a:off x="2667000" y="1677988"/>
            <a:ext cx="155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i="1">
                <a:latin typeface="Times New Roman" pitchFamily="18" charset="0"/>
                <a:ea typeface="SimSun" pitchFamily="2" charset="-122"/>
              </a:rPr>
              <a:t>people</a:t>
            </a:r>
            <a:r>
              <a:rPr lang="en-US" altLang="zh-CN" sz="1400">
                <a:ea typeface="SimSun" pitchFamily="2" charset="-122"/>
              </a:rPr>
              <a:t>, </a:t>
            </a:r>
            <a:r>
              <a:rPr lang="en-US" altLang="zh-CN" sz="1400" i="1">
                <a:latin typeface="Times New Roman" pitchFamily="18" charset="0"/>
                <a:ea typeface="SimSun" pitchFamily="2" charset="-122"/>
              </a:rPr>
              <a:t>street</a:t>
            </a:r>
            <a:r>
              <a:rPr lang="en-US" altLang="zh-CN" sz="1400">
                <a:ea typeface="SimSun" pitchFamily="2" charset="-122"/>
              </a:rPr>
              <a:t>, </a:t>
            </a:r>
            <a:r>
              <a:rPr lang="en-US" altLang="zh-CN" sz="1400" i="1">
                <a:latin typeface="Times New Roman" pitchFamily="18" charset="0"/>
                <a:ea typeface="SimSun" pitchFamily="2" charset="-122"/>
              </a:rPr>
              <a:t>tree</a:t>
            </a:r>
          </a:p>
        </p:txBody>
      </p:sp>
      <p:pic>
        <p:nvPicPr>
          <p:cNvPr id="45062" name="Picture 6" descr="campusinfall0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048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a:off x="4848225" y="1601788"/>
            <a:ext cx="19669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sz="1400" i="1">
                <a:latin typeface="Times New Roman" pitchFamily="18" charset="0"/>
                <a:ea typeface="SimSun" pitchFamily="2" charset="-122"/>
              </a:rPr>
              <a:t>building</a:t>
            </a:r>
            <a:r>
              <a:rPr lang="en-US" altLang="zh-CN" sz="1400">
                <a:ea typeface="SimSun" pitchFamily="2" charset="-122"/>
              </a:rPr>
              <a:t>, </a:t>
            </a:r>
            <a:r>
              <a:rPr lang="en-US" altLang="zh-CN" sz="1400" i="1">
                <a:latin typeface="Times New Roman" pitchFamily="18" charset="0"/>
                <a:ea typeface="SimSun" pitchFamily="2" charset="-122"/>
              </a:rPr>
              <a:t>grass</a:t>
            </a:r>
            <a:r>
              <a:rPr lang="en-US" altLang="zh-CN" sz="1400">
                <a:ea typeface="SimSun" pitchFamily="2" charset="-122"/>
              </a:rPr>
              <a:t>, </a:t>
            </a:r>
            <a:r>
              <a:rPr lang="en-US" altLang="zh-CN" sz="1400" i="1">
                <a:latin typeface="Times New Roman" pitchFamily="18" charset="0"/>
                <a:ea typeface="SimSun" pitchFamily="2" charset="-122"/>
              </a:rPr>
              <a:t>people</a:t>
            </a:r>
            <a:r>
              <a:rPr lang="en-US" altLang="zh-CN" sz="1400">
                <a:ea typeface="SimSun" pitchFamily="2" charset="-122"/>
              </a:rPr>
              <a:t>, </a:t>
            </a:r>
          </a:p>
          <a:p>
            <a:pPr algn="ctr"/>
            <a:r>
              <a:rPr lang="en-US" altLang="zh-CN" sz="1400" i="1">
                <a:latin typeface="Times New Roman" pitchFamily="18" charset="0"/>
                <a:ea typeface="SimSun" pitchFamily="2" charset="-122"/>
              </a:rPr>
              <a:t>sidewalk</a:t>
            </a:r>
            <a:r>
              <a:rPr lang="en-US" altLang="zh-CN" sz="1400">
                <a:ea typeface="SimSun" pitchFamily="2" charset="-122"/>
              </a:rPr>
              <a:t>, </a:t>
            </a:r>
            <a:r>
              <a:rPr lang="en-US" altLang="zh-CN" sz="1400" i="1">
                <a:latin typeface="Times New Roman" pitchFamily="18" charset="0"/>
                <a:ea typeface="SimSun" pitchFamily="2" charset="-122"/>
              </a:rPr>
              <a:t>sky</a:t>
            </a:r>
            <a:r>
              <a:rPr lang="en-US" altLang="zh-CN" sz="1400">
                <a:ea typeface="SimSun" pitchFamily="2" charset="-122"/>
              </a:rPr>
              <a:t>, </a:t>
            </a:r>
            <a:r>
              <a:rPr lang="en-US" altLang="zh-CN" sz="1400" i="1">
                <a:latin typeface="Times New Roman" pitchFamily="18" charset="0"/>
                <a:ea typeface="SimSun" pitchFamily="2" charset="-122"/>
              </a:rPr>
              <a:t>tree</a:t>
            </a:r>
          </a:p>
        </p:txBody>
      </p:sp>
      <p:pic>
        <p:nvPicPr>
          <p:cNvPr id="45064" name="Picture 8" descr="cannonbeach0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3622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Text Box 9"/>
          <p:cNvSpPr txBox="1">
            <a:spLocks noChangeArrowheads="1"/>
          </p:cNvSpPr>
          <p:nvPr/>
        </p:nvSpPr>
        <p:spPr bwMode="auto">
          <a:xfrm>
            <a:off x="215900" y="3735388"/>
            <a:ext cx="18589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sz="1400" i="1">
                <a:latin typeface="Times New Roman" pitchFamily="18" charset="0"/>
                <a:ea typeface="SimSun" pitchFamily="2" charset="-122"/>
              </a:rPr>
              <a:t>flower</a:t>
            </a:r>
            <a:r>
              <a:rPr lang="en-US" altLang="zh-CN" sz="1400">
                <a:ea typeface="SimSun" pitchFamily="2" charset="-122"/>
              </a:rPr>
              <a:t>, </a:t>
            </a:r>
            <a:r>
              <a:rPr lang="en-US" altLang="zh-CN" sz="1400" i="1">
                <a:latin typeface="Times New Roman" pitchFamily="18" charset="0"/>
                <a:ea typeface="SimSun" pitchFamily="2" charset="-122"/>
              </a:rPr>
              <a:t>house</a:t>
            </a:r>
            <a:r>
              <a:rPr lang="en-US" altLang="zh-CN" sz="1400">
                <a:ea typeface="SimSun" pitchFamily="2" charset="-122"/>
              </a:rPr>
              <a:t>, </a:t>
            </a:r>
            <a:r>
              <a:rPr lang="en-US" altLang="zh-CN" sz="1400" i="1">
                <a:latin typeface="Times New Roman" pitchFamily="18" charset="0"/>
                <a:ea typeface="SimSun" pitchFamily="2" charset="-122"/>
              </a:rPr>
              <a:t>people</a:t>
            </a:r>
            <a:r>
              <a:rPr lang="en-US" altLang="zh-CN" sz="1400">
                <a:ea typeface="SimSun" pitchFamily="2" charset="-122"/>
              </a:rPr>
              <a:t>, </a:t>
            </a:r>
          </a:p>
          <a:p>
            <a:pPr algn="ctr"/>
            <a:r>
              <a:rPr lang="en-US" altLang="zh-CN" sz="1400" i="1">
                <a:latin typeface="Times New Roman" pitchFamily="18" charset="0"/>
                <a:ea typeface="SimSun" pitchFamily="2" charset="-122"/>
              </a:rPr>
              <a:t>pole</a:t>
            </a:r>
            <a:r>
              <a:rPr lang="en-US" altLang="zh-CN" sz="1400">
                <a:ea typeface="SimSun" pitchFamily="2" charset="-122"/>
              </a:rPr>
              <a:t>, </a:t>
            </a:r>
            <a:r>
              <a:rPr lang="en-US" altLang="zh-CN" sz="1400" i="1">
                <a:latin typeface="Times New Roman" pitchFamily="18" charset="0"/>
                <a:ea typeface="SimSun" pitchFamily="2" charset="-122"/>
              </a:rPr>
              <a:t>sidewalk</a:t>
            </a:r>
            <a:r>
              <a:rPr lang="en-US" altLang="zh-CN" sz="1400">
                <a:ea typeface="SimSun" pitchFamily="2" charset="-122"/>
              </a:rPr>
              <a:t>, </a:t>
            </a:r>
            <a:r>
              <a:rPr lang="en-US" altLang="zh-CN" sz="1400" i="1">
                <a:latin typeface="Times New Roman" pitchFamily="18" charset="0"/>
                <a:ea typeface="SimSun" pitchFamily="2" charset="-122"/>
              </a:rPr>
              <a:t>sky</a:t>
            </a:r>
          </a:p>
        </p:txBody>
      </p:sp>
      <p:pic>
        <p:nvPicPr>
          <p:cNvPr id="45066" name="Picture 10" descr="columbiagorge0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3622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geneva1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3622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indonesia3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46482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13" descr="iran3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46482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14" descr="italy1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46482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15" descr="japan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4419600"/>
            <a:ext cx="12160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16" descr="springflowers24"/>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62800" y="3048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Picture 17" descr="sanjuans4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62800" y="23622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4" name="Text Box 18"/>
          <p:cNvSpPr txBox="1">
            <a:spLocks noChangeArrowheads="1"/>
          </p:cNvSpPr>
          <p:nvPr/>
        </p:nvSpPr>
        <p:spPr bwMode="auto">
          <a:xfrm>
            <a:off x="2566988" y="3751263"/>
            <a:ext cx="17716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sz="1400" i="1">
                <a:latin typeface="Times New Roman" pitchFamily="18" charset="0"/>
                <a:ea typeface="SimSun" pitchFamily="2" charset="-122"/>
              </a:rPr>
              <a:t>flower</a:t>
            </a:r>
            <a:r>
              <a:rPr lang="en-US" altLang="zh-CN" sz="1400">
                <a:ea typeface="SimSun" pitchFamily="2" charset="-122"/>
              </a:rPr>
              <a:t>, </a:t>
            </a:r>
            <a:r>
              <a:rPr lang="en-US" altLang="zh-CN" sz="1400" i="1">
                <a:latin typeface="Times New Roman" pitchFamily="18" charset="0"/>
                <a:ea typeface="SimSun" pitchFamily="2" charset="-122"/>
              </a:rPr>
              <a:t>grass</a:t>
            </a:r>
            <a:r>
              <a:rPr lang="en-US" altLang="zh-CN" sz="1400">
                <a:ea typeface="SimSun" pitchFamily="2" charset="-122"/>
              </a:rPr>
              <a:t>, </a:t>
            </a:r>
            <a:r>
              <a:rPr lang="en-US" altLang="zh-CN" sz="1400" i="1">
                <a:latin typeface="Times New Roman" pitchFamily="18" charset="0"/>
                <a:ea typeface="SimSun" pitchFamily="2" charset="-122"/>
              </a:rPr>
              <a:t>house</a:t>
            </a:r>
            <a:r>
              <a:rPr lang="en-US" altLang="zh-CN" sz="1400">
                <a:ea typeface="SimSun" pitchFamily="2" charset="-122"/>
              </a:rPr>
              <a:t>, </a:t>
            </a:r>
          </a:p>
          <a:p>
            <a:pPr algn="ctr"/>
            <a:r>
              <a:rPr lang="en-US" altLang="zh-CN" sz="1400" i="1">
                <a:latin typeface="Times New Roman" pitchFamily="18" charset="0"/>
                <a:ea typeface="SimSun" pitchFamily="2" charset="-122"/>
              </a:rPr>
              <a:t>pole</a:t>
            </a:r>
            <a:r>
              <a:rPr lang="en-US" altLang="zh-CN" sz="1400">
                <a:ea typeface="SimSun" pitchFamily="2" charset="-122"/>
              </a:rPr>
              <a:t>, </a:t>
            </a:r>
            <a:r>
              <a:rPr lang="en-US" altLang="zh-CN" sz="1400" i="1">
                <a:latin typeface="Times New Roman" pitchFamily="18" charset="0"/>
                <a:ea typeface="SimSun" pitchFamily="2" charset="-122"/>
              </a:rPr>
              <a:t>sky</a:t>
            </a:r>
            <a:r>
              <a:rPr lang="en-US" altLang="zh-CN" sz="1400">
                <a:ea typeface="SimSun" pitchFamily="2" charset="-122"/>
              </a:rPr>
              <a:t>, </a:t>
            </a:r>
            <a:r>
              <a:rPr lang="en-US" altLang="zh-CN" sz="1400" i="1">
                <a:latin typeface="Times New Roman" pitchFamily="18" charset="0"/>
                <a:ea typeface="SimSun" pitchFamily="2" charset="-122"/>
              </a:rPr>
              <a:t>street</a:t>
            </a:r>
            <a:r>
              <a:rPr lang="en-US" altLang="zh-CN" sz="1400">
                <a:ea typeface="SimSun" pitchFamily="2" charset="-122"/>
              </a:rPr>
              <a:t>, </a:t>
            </a:r>
            <a:r>
              <a:rPr lang="en-US" altLang="zh-CN" sz="1400" i="1">
                <a:latin typeface="Times New Roman" pitchFamily="18" charset="0"/>
                <a:ea typeface="SimSun" pitchFamily="2" charset="-122"/>
              </a:rPr>
              <a:t>tree</a:t>
            </a:r>
          </a:p>
        </p:txBody>
      </p:sp>
      <p:sp>
        <p:nvSpPr>
          <p:cNvPr id="45075" name="Text Box 19"/>
          <p:cNvSpPr txBox="1">
            <a:spLocks noChangeArrowheads="1"/>
          </p:cNvSpPr>
          <p:nvPr/>
        </p:nvSpPr>
        <p:spPr bwMode="auto">
          <a:xfrm>
            <a:off x="4976813" y="3751263"/>
            <a:ext cx="17891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sz="1400" i="1">
                <a:latin typeface="Times New Roman" pitchFamily="18" charset="0"/>
                <a:ea typeface="SimSun" pitchFamily="2" charset="-122"/>
              </a:rPr>
              <a:t>building</a:t>
            </a:r>
            <a:r>
              <a:rPr lang="en-US" altLang="zh-CN" sz="1400">
                <a:ea typeface="SimSun" pitchFamily="2" charset="-122"/>
              </a:rPr>
              <a:t>, </a:t>
            </a:r>
            <a:r>
              <a:rPr lang="en-US" altLang="zh-CN" sz="1400" i="1">
                <a:latin typeface="Times New Roman" pitchFamily="18" charset="0"/>
                <a:ea typeface="SimSun" pitchFamily="2" charset="-122"/>
              </a:rPr>
              <a:t>flower</a:t>
            </a:r>
            <a:r>
              <a:rPr lang="en-US" altLang="zh-CN" sz="1400">
                <a:ea typeface="SimSun" pitchFamily="2" charset="-122"/>
              </a:rPr>
              <a:t>, </a:t>
            </a:r>
            <a:r>
              <a:rPr lang="en-US" altLang="zh-CN" sz="1400" i="1">
                <a:latin typeface="Times New Roman" pitchFamily="18" charset="0"/>
                <a:ea typeface="SimSun" pitchFamily="2" charset="-122"/>
              </a:rPr>
              <a:t>sky</a:t>
            </a:r>
            <a:r>
              <a:rPr lang="en-US" altLang="zh-CN" sz="1400">
                <a:ea typeface="SimSun" pitchFamily="2" charset="-122"/>
              </a:rPr>
              <a:t>, </a:t>
            </a:r>
          </a:p>
          <a:p>
            <a:pPr algn="ctr"/>
            <a:r>
              <a:rPr lang="en-US" altLang="zh-CN" sz="1400" i="1">
                <a:latin typeface="Times New Roman" pitchFamily="18" charset="0"/>
                <a:ea typeface="SimSun" pitchFamily="2" charset="-122"/>
              </a:rPr>
              <a:t>tree</a:t>
            </a:r>
            <a:r>
              <a:rPr lang="en-US" altLang="zh-CN" sz="1400">
                <a:ea typeface="SimSun" pitchFamily="2" charset="-122"/>
              </a:rPr>
              <a:t>, </a:t>
            </a:r>
            <a:r>
              <a:rPr lang="en-US" altLang="zh-CN" sz="1400" i="1">
                <a:latin typeface="Times New Roman" pitchFamily="18" charset="0"/>
                <a:ea typeface="SimSun" pitchFamily="2" charset="-122"/>
              </a:rPr>
              <a:t>water</a:t>
            </a:r>
          </a:p>
        </p:txBody>
      </p:sp>
      <p:sp>
        <p:nvSpPr>
          <p:cNvPr id="45076" name="Text Box 20"/>
          <p:cNvSpPr txBox="1">
            <a:spLocks noChangeArrowheads="1"/>
          </p:cNvSpPr>
          <p:nvPr/>
        </p:nvSpPr>
        <p:spPr bwMode="auto">
          <a:xfrm>
            <a:off x="76200" y="6021388"/>
            <a:ext cx="2095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i="1">
                <a:latin typeface="Times New Roman" pitchFamily="18" charset="0"/>
                <a:ea typeface="SimSun" pitchFamily="2" charset="-122"/>
              </a:rPr>
              <a:t>building</a:t>
            </a:r>
            <a:r>
              <a:rPr lang="en-US" altLang="zh-CN" sz="1400">
                <a:ea typeface="SimSun" pitchFamily="2" charset="-122"/>
              </a:rPr>
              <a:t>, </a:t>
            </a:r>
            <a:r>
              <a:rPr lang="en-US" altLang="zh-CN" sz="1400" i="1">
                <a:latin typeface="Times New Roman" pitchFamily="18" charset="0"/>
                <a:ea typeface="SimSun" pitchFamily="2" charset="-122"/>
              </a:rPr>
              <a:t>car</a:t>
            </a:r>
            <a:r>
              <a:rPr lang="en-US" altLang="zh-CN" sz="1400">
                <a:ea typeface="SimSun" pitchFamily="2" charset="-122"/>
              </a:rPr>
              <a:t>, </a:t>
            </a:r>
            <a:r>
              <a:rPr lang="en-US" altLang="zh-CN" sz="1400" i="1">
                <a:latin typeface="Times New Roman" pitchFamily="18" charset="0"/>
                <a:ea typeface="SimSun" pitchFamily="2" charset="-122"/>
              </a:rPr>
              <a:t>people</a:t>
            </a:r>
            <a:r>
              <a:rPr lang="en-US" altLang="zh-CN" sz="1400">
                <a:ea typeface="SimSun" pitchFamily="2" charset="-122"/>
              </a:rPr>
              <a:t>, </a:t>
            </a:r>
            <a:r>
              <a:rPr lang="en-US" altLang="zh-CN" sz="1400" i="1">
                <a:latin typeface="Times New Roman" pitchFamily="18" charset="0"/>
                <a:ea typeface="SimSun" pitchFamily="2" charset="-122"/>
              </a:rPr>
              <a:t>tree</a:t>
            </a:r>
          </a:p>
        </p:txBody>
      </p:sp>
      <p:sp>
        <p:nvSpPr>
          <p:cNvPr id="45077" name="Text Box 21"/>
          <p:cNvSpPr txBox="1">
            <a:spLocks noChangeArrowheads="1"/>
          </p:cNvSpPr>
          <p:nvPr/>
        </p:nvSpPr>
        <p:spPr bwMode="auto">
          <a:xfrm>
            <a:off x="2743200" y="6021388"/>
            <a:ext cx="1344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i="1">
                <a:latin typeface="Times New Roman" pitchFamily="18" charset="0"/>
                <a:ea typeface="SimSun" pitchFamily="2" charset="-122"/>
              </a:rPr>
              <a:t>car</a:t>
            </a:r>
            <a:r>
              <a:rPr lang="en-US" altLang="zh-CN" sz="1400">
                <a:ea typeface="SimSun" pitchFamily="2" charset="-122"/>
              </a:rPr>
              <a:t>, </a:t>
            </a:r>
            <a:r>
              <a:rPr lang="en-US" altLang="zh-CN" sz="1400" i="1">
                <a:latin typeface="Times New Roman" pitchFamily="18" charset="0"/>
                <a:ea typeface="SimSun" pitchFamily="2" charset="-122"/>
              </a:rPr>
              <a:t>people</a:t>
            </a:r>
            <a:r>
              <a:rPr lang="en-US" altLang="zh-CN" sz="1400">
                <a:ea typeface="SimSun" pitchFamily="2" charset="-122"/>
              </a:rPr>
              <a:t>, </a:t>
            </a:r>
            <a:r>
              <a:rPr lang="en-US" altLang="zh-CN" sz="1400" i="1">
                <a:latin typeface="Times New Roman" pitchFamily="18" charset="0"/>
                <a:ea typeface="SimSun" pitchFamily="2" charset="-122"/>
              </a:rPr>
              <a:t>sky</a:t>
            </a:r>
          </a:p>
        </p:txBody>
      </p:sp>
      <p:sp>
        <p:nvSpPr>
          <p:cNvPr id="45078" name="Text Box 22"/>
          <p:cNvSpPr txBox="1">
            <a:spLocks noChangeArrowheads="1"/>
          </p:cNvSpPr>
          <p:nvPr/>
        </p:nvSpPr>
        <p:spPr bwMode="auto">
          <a:xfrm>
            <a:off x="5105400" y="6021388"/>
            <a:ext cx="1541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i="1">
                <a:latin typeface="Times New Roman" pitchFamily="18" charset="0"/>
                <a:ea typeface="SimSun" pitchFamily="2" charset="-122"/>
              </a:rPr>
              <a:t>boat</a:t>
            </a:r>
            <a:r>
              <a:rPr lang="en-US" altLang="zh-CN" sz="1400">
                <a:ea typeface="SimSun" pitchFamily="2" charset="-122"/>
              </a:rPr>
              <a:t>, </a:t>
            </a:r>
            <a:r>
              <a:rPr lang="en-US" altLang="zh-CN" sz="1400" i="1">
                <a:latin typeface="Times New Roman" pitchFamily="18" charset="0"/>
                <a:ea typeface="SimSun" pitchFamily="2" charset="-122"/>
              </a:rPr>
              <a:t>house</a:t>
            </a:r>
            <a:r>
              <a:rPr lang="en-US" altLang="zh-CN" sz="1400">
                <a:ea typeface="SimSun" pitchFamily="2" charset="-122"/>
              </a:rPr>
              <a:t>, </a:t>
            </a:r>
            <a:r>
              <a:rPr lang="en-US" altLang="zh-CN" sz="1400" i="1">
                <a:latin typeface="Times New Roman" pitchFamily="18" charset="0"/>
                <a:ea typeface="SimSun" pitchFamily="2" charset="-122"/>
              </a:rPr>
              <a:t>water</a:t>
            </a:r>
          </a:p>
        </p:txBody>
      </p:sp>
      <p:sp>
        <p:nvSpPr>
          <p:cNvPr id="45079" name="Text Box 23"/>
          <p:cNvSpPr txBox="1">
            <a:spLocks noChangeArrowheads="1"/>
          </p:cNvSpPr>
          <p:nvPr/>
        </p:nvSpPr>
        <p:spPr bwMode="auto">
          <a:xfrm>
            <a:off x="7275513" y="1601788"/>
            <a:ext cx="16700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sz="1400" i="1">
                <a:latin typeface="Times New Roman" pitchFamily="18" charset="0"/>
                <a:ea typeface="SimSun" pitchFamily="2" charset="-122"/>
              </a:rPr>
              <a:t>building</a:t>
            </a:r>
            <a:r>
              <a:rPr lang="en-US" altLang="zh-CN" sz="1400">
                <a:ea typeface="SimSun" pitchFamily="2" charset="-122"/>
              </a:rPr>
              <a:t>, </a:t>
            </a:r>
            <a:r>
              <a:rPr lang="en-US" altLang="zh-CN" sz="1400" i="1">
                <a:latin typeface="Times New Roman" pitchFamily="18" charset="0"/>
                <a:ea typeface="SimSun" pitchFamily="2" charset="-122"/>
              </a:rPr>
              <a:t>bush</a:t>
            </a:r>
            <a:r>
              <a:rPr lang="en-US" altLang="zh-CN" sz="1400">
                <a:ea typeface="SimSun" pitchFamily="2" charset="-122"/>
              </a:rPr>
              <a:t>, </a:t>
            </a:r>
            <a:r>
              <a:rPr lang="en-US" altLang="zh-CN" sz="1400" i="1">
                <a:latin typeface="Times New Roman" pitchFamily="18" charset="0"/>
                <a:ea typeface="SimSun" pitchFamily="2" charset="-122"/>
              </a:rPr>
              <a:t>sky</a:t>
            </a:r>
            <a:r>
              <a:rPr lang="en-US" altLang="zh-CN" sz="1400">
                <a:ea typeface="SimSun" pitchFamily="2" charset="-122"/>
              </a:rPr>
              <a:t>, </a:t>
            </a:r>
          </a:p>
          <a:p>
            <a:pPr algn="ctr"/>
            <a:r>
              <a:rPr lang="en-US" altLang="zh-CN" sz="1400" i="1">
                <a:latin typeface="Times New Roman" pitchFamily="18" charset="0"/>
                <a:ea typeface="SimSun" pitchFamily="2" charset="-122"/>
              </a:rPr>
              <a:t>tree</a:t>
            </a:r>
            <a:r>
              <a:rPr lang="en-US" altLang="zh-CN" sz="1400">
                <a:ea typeface="SimSun" pitchFamily="2" charset="-122"/>
              </a:rPr>
              <a:t>, </a:t>
            </a:r>
            <a:r>
              <a:rPr lang="en-US" altLang="zh-CN" sz="1400" i="1">
                <a:latin typeface="Times New Roman" pitchFamily="18" charset="0"/>
                <a:ea typeface="SimSun" pitchFamily="2" charset="-122"/>
              </a:rPr>
              <a:t>water</a:t>
            </a:r>
          </a:p>
        </p:txBody>
      </p:sp>
      <p:sp>
        <p:nvSpPr>
          <p:cNvPr id="45080" name="Rectangle 24"/>
          <p:cNvSpPr>
            <a:spLocks noChangeArrowheads="1"/>
          </p:cNvSpPr>
          <p:nvPr/>
        </p:nvSpPr>
        <p:spPr bwMode="auto">
          <a:xfrm>
            <a:off x="7620000" y="6405563"/>
            <a:ext cx="776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i="1">
                <a:latin typeface="Times New Roman" pitchFamily="18" charset="0"/>
                <a:ea typeface="SimSun" pitchFamily="2" charset="-122"/>
              </a:rPr>
              <a:t>building</a:t>
            </a:r>
          </a:p>
        </p:txBody>
      </p:sp>
      <p:sp>
        <p:nvSpPr>
          <p:cNvPr id="45081" name="Rectangle 25"/>
          <p:cNvSpPr>
            <a:spLocks noChangeArrowheads="1"/>
          </p:cNvSpPr>
          <p:nvPr/>
        </p:nvSpPr>
        <p:spPr bwMode="auto">
          <a:xfrm>
            <a:off x="7351713" y="3735388"/>
            <a:ext cx="13747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sz="1400" i="1">
                <a:latin typeface="Times New Roman" pitchFamily="18" charset="0"/>
                <a:ea typeface="SimSun" pitchFamily="2" charset="-122"/>
              </a:rPr>
              <a:t>boat</a:t>
            </a:r>
            <a:r>
              <a:rPr lang="en-US" altLang="zh-CN" sz="1400">
                <a:ea typeface="SimSun" pitchFamily="2" charset="-122"/>
              </a:rPr>
              <a:t>, </a:t>
            </a:r>
            <a:r>
              <a:rPr lang="en-US" altLang="zh-CN" sz="1400" i="1">
                <a:latin typeface="Times New Roman" pitchFamily="18" charset="0"/>
                <a:ea typeface="SimSun" pitchFamily="2" charset="-122"/>
              </a:rPr>
              <a:t>rock</a:t>
            </a:r>
            <a:r>
              <a:rPr lang="en-US" altLang="zh-CN" sz="1400">
                <a:ea typeface="SimSun" pitchFamily="2" charset="-122"/>
              </a:rPr>
              <a:t>, </a:t>
            </a:r>
            <a:r>
              <a:rPr lang="en-US" altLang="zh-CN" sz="1400" i="1">
                <a:latin typeface="Times New Roman" pitchFamily="18" charset="0"/>
                <a:ea typeface="SimSun" pitchFamily="2" charset="-122"/>
              </a:rPr>
              <a:t>sky</a:t>
            </a:r>
            <a:r>
              <a:rPr lang="en-US" altLang="zh-CN" sz="1400">
                <a:ea typeface="SimSun" pitchFamily="2" charset="-122"/>
              </a:rPr>
              <a:t>, </a:t>
            </a:r>
          </a:p>
          <a:p>
            <a:pPr algn="ctr"/>
            <a:r>
              <a:rPr lang="en-US" altLang="zh-CN" sz="1400" i="1">
                <a:latin typeface="Times New Roman" pitchFamily="18" charset="0"/>
                <a:ea typeface="SimSun" pitchFamily="2" charset="-122"/>
              </a:rPr>
              <a:t>tree</a:t>
            </a:r>
            <a:r>
              <a:rPr lang="en-US" altLang="zh-CN" sz="1400">
                <a:ea typeface="SimSun" pitchFamily="2" charset="-122"/>
              </a:rPr>
              <a:t>, </a:t>
            </a:r>
            <a:r>
              <a:rPr lang="en-US" altLang="zh-CN" sz="1400" i="1">
                <a:latin typeface="Times New Roman" pitchFamily="18" charset="0"/>
                <a:ea typeface="SimSun" pitchFamily="2" charset="-122"/>
              </a:rPr>
              <a:t>water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zh-CN" smtClean="0">
                <a:ea typeface="SimSun" pitchFamily="2" charset="-122"/>
              </a:rPr>
              <a:t>Groundtruth Data Set: </a:t>
            </a:r>
            <a:br>
              <a:rPr lang="en-US" altLang="zh-CN" smtClean="0">
                <a:ea typeface="SimSun" pitchFamily="2" charset="-122"/>
              </a:rPr>
            </a:br>
            <a:r>
              <a:rPr lang="en-US" altLang="zh-CN" smtClean="0">
                <a:ea typeface="SimSun" pitchFamily="2" charset="-122"/>
              </a:rPr>
              <a:t>ROC Scores</a:t>
            </a:r>
          </a:p>
        </p:txBody>
      </p:sp>
      <p:graphicFrame>
        <p:nvGraphicFramePr>
          <p:cNvPr id="440323" name="Group 3"/>
          <p:cNvGraphicFramePr>
            <a:graphicFrameLocks noGrp="1"/>
          </p:cNvGraphicFramePr>
          <p:nvPr>
            <p:ph idx="1"/>
          </p:nvPr>
        </p:nvGraphicFramePr>
        <p:xfrm>
          <a:off x="228600" y="2209800"/>
          <a:ext cx="8650288" cy="4019551"/>
        </p:xfrm>
        <a:graphic>
          <a:graphicData uri="http://schemas.openxmlformats.org/drawingml/2006/table">
            <a:tbl>
              <a:tblPr/>
              <a:tblGrid>
                <a:gridCol w="947738"/>
                <a:gridCol w="869950"/>
                <a:gridCol w="1344612"/>
                <a:gridCol w="873125"/>
                <a:gridCol w="1377950"/>
                <a:gridCol w="873125"/>
                <a:gridCol w="1490663"/>
                <a:gridCol w="873125"/>
              </a:tblGrid>
              <a:tr h="344488">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street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60.4</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tree</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80.8</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stone</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87.1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columbia</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gorge</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94.5</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people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68.0</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bush</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81.0</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hill</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87.4</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green</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lake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94.9</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rock</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73.5</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flower</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81.1</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mountain</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88.3</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italy</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95.1</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sky</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74.1</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iran</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82.2</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beach</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89.0</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swiss</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moutains</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95.7</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ground</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74.3</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bridge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82.7</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snow</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92.0</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sanjuans</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96.5</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river</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74.7</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car</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82.9</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lake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92.8</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cherry</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tree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96.9</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grass</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74.9</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pole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83.3</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frozen</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lake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92.8</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indoor</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97.0</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building</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75.4</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yellowstone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83.7</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japan</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92.9</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greenland</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98.7</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cloud</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75.4</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water</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83.9</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campus</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92.9</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cannon beach</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99.2</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boat</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76.8</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indonesia</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84.3</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barcelona</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92.9</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track</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99.6</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lantern</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78.1</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sidewalk</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85.7</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geneva</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93.3</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football</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field</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99.8</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australia</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79.7</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asian</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city</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86.7</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park</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94.0</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husky</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stadium</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100.0</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22263">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house</a:t>
                      </a: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80.1</a:t>
                      </a: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european</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city</a:t>
                      </a: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87.0</a:t>
                      </a: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spring</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flowers</a:t>
                      </a: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94.4</a:t>
                      </a: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zh-CN" altLang="en-US" sz="1400" b="0" i="0" u="none" strike="noStrike" cap="none" normalizeH="0" baseline="0" smtClean="0">
                        <a:ln>
                          <a:noFill/>
                        </a:ln>
                        <a:solidFill>
                          <a:schemeClr val="tx1"/>
                        </a:solidFill>
                        <a:effectLst/>
                        <a:latin typeface="Tahoma" pitchFamily="34" charset="0"/>
                        <a:ea typeface="SimSun" pitchFamily="2" charset="-122"/>
                      </a:endParaRP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zh-CN" altLang="en-US" sz="1400" b="0" i="0" u="none" strike="noStrike" cap="none" normalizeH="0" baseline="0" smtClean="0">
                        <a:ln>
                          <a:noFill/>
                        </a:ln>
                        <a:solidFill>
                          <a:schemeClr val="tx1"/>
                        </a:solidFill>
                        <a:effectLst/>
                        <a:latin typeface="Tahoma" pitchFamily="34" charset="0"/>
                        <a:ea typeface="SimSun" pitchFamily="2" charset="-122"/>
                      </a:endParaRP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fontScale="90000"/>
          </a:bodyPr>
          <a:lstStyle/>
          <a:p>
            <a:pPr eaLnBrk="1" hangingPunct="1"/>
            <a:r>
              <a:rPr lang="en-US" altLang="zh-CN" smtClean="0">
                <a:ea typeface="SimSun" pitchFamily="2" charset="-122"/>
              </a:rPr>
              <a:t>Groundtruth Data Set: </a:t>
            </a:r>
            <a:br>
              <a:rPr lang="en-US" altLang="zh-CN" smtClean="0">
                <a:ea typeface="SimSun" pitchFamily="2" charset="-122"/>
              </a:rPr>
            </a:br>
            <a:r>
              <a:rPr lang="en-US" altLang="zh-CN" smtClean="0">
                <a:ea typeface="SimSun" pitchFamily="2" charset="-122"/>
              </a:rPr>
              <a:t>Top Results</a:t>
            </a:r>
          </a:p>
        </p:txBody>
      </p:sp>
      <p:pic>
        <p:nvPicPr>
          <p:cNvPr id="47107" name="Picture 3" descr="italy3_italy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08" name="Picture 4" descr="italy4_italy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09" name="Picture 5" descr="italy5_iran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0" name="Picture 6" descr="park1_arborgreens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1" name="Picture 7" descr="park2_springflowers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2" name="Picture 8" descr="park3_arborgreens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3" name="Picture 9" descr="park4_arborgreens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4" name="Picture 10" descr="park5_arborgreens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5" name="Picture 11" descr="asian1_japan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2209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6" name="Picture 12" descr="asian2_japan0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1905000"/>
            <a:ext cx="9144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7" name="Picture 13" descr="asian3_japan4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9600" y="2209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8" name="Picture 14" descr="asian4_iran3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0" y="1905000"/>
            <a:ext cx="9144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9" name="Picture 15" descr="asian5_greenland_10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15200" y="2209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20" name="Picture 16" descr="cannonbeach1_cannonbeach3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21" name="Picture 17" descr="cannonbeach2_cannonbeach0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718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22" name="Picture 18" descr="cannonbeach3_cannonbeach4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23" name="Picture 19" descr="cannonbeach4_cannonbeach2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674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24" name="Picture 20" descr="cannonbeach5_cannonbeach0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152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25" name="Picture 21" descr="italy1_italy1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40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26" name="Picture 22" descr="italy2_italy1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718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27" name="Rectangle 23"/>
          <p:cNvSpPr>
            <a:spLocks noChangeArrowheads="1"/>
          </p:cNvSpPr>
          <p:nvPr/>
        </p:nvSpPr>
        <p:spPr bwMode="auto">
          <a:xfrm>
            <a:off x="246063" y="2592388"/>
            <a:ext cx="11064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i="1">
                <a:latin typeface="Times New Roman" pitchFamily="18" charset="0"/>
                <a:ea typeface="SimSun" pitchFamily="2" charset="-122"/>
              </a:rPr>
              <a:t>Asian</a:t>
            </a:r>
            <a:r>
              <a:rPr lang="en-US" altLang="zh-CN">
                <a:ea typeface="SimSun" pitchFamily="2" charset="-122"/>
              </a:rPr>
              <a:t> </a:t>
            </a:r>
            <a:r>
              <a:rPr lang="en-US" altLang="zh-CN" i="1">
                <a:latin typeface="Times New Roman" pitchFamily="18" charset="0"/>
                <a:ea typeface="SimSun" pitchFamily="2" charset="-122"/>
              </a:rPr>
              <a:t>city</a:t>
            </a:r>
          </a:p>
        </p:txBody>
      </p:sp>
      <p:sp>
        <p:nvSpPr>
          <p:cNvPr id="47128" name="Rectangle 24"/>
          <p:cNvSpPr>
            <a:spLocks noChangeArrowheads="1"/>
          </p:cNvSpPr>
          <p:nvPr/>
        </p:nvSpPr>
        <p:spPr bwMode="auto">
          <a:xfrm>
            <a:off x="-30163" y="3673475"/>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i="1">
                <a:latin typeface="Times New Roman" pitchFamily="18" charset="0"/>
                <a:ea typeface="SimSun" pitchFamily="2" charset="-122"/>
              </a:rPr>
              <a:t>Cannon</a:t>
            </a:r>
            <a:r>
              <a:rPr lang="en-US" altLang="zh-CN">
                <a:ea typeface="SimSun" pitchFamily="2" charset="-122"/>
              </a:rPr>
              <a:t> </a:t>
            </a:r>
            <a:r>
              <a:rPr lang="en-US" altLang="zh-CN" i="1">
                <a:latin typeface="Times New Roman" pitchFamily="18" charset="0"/>
                <a:ea typeface="SimSun" pitchFamily="2" charset="-122"/>
              </a:rPr>
              <a:t>beach</a:t>
            </a:r>
          </a:p>
        </p:txBody>
      </p:sp>
      <p:sp>
        <p:nvSpPr>
          <p:cNvPr id="47129" name="Rectangle 25"/>
          <p:cNvSpPr>
            <a:spLocks noChangeArrowheads="1"/>
          </p:cNvSpPr>
          <p:nvPr/>
        </p:nvSpPr>
        <p:spPr bwMode="auto">
          <a:xfrm>
            <a:off x="549275" y="4668838"/>
            <a:ext cx="60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i="1">
                <a:latin typeface="Times New Roman" pitchFamily="18" charset="0"/>
                <a:ea typeface="SimSun" pitchFamily="2" charset="-122"/>
              </a:rPr>
              <a:t>Italy</a:t>
            </a:r>
          </a:p>
        </p:txBody>
      </p:sp>
      <p:sp>
        <p:nvSpPr>
          <p:cNvPr id="47130" name="Rectangle 26"/>
          <p:cNvSpPr>
            <a:spLocks noChangeArrowheads="1"/>
          </p:cNvSpPr>
          <p:nvPr/>
        </p:nvSpPr>
        <p:spPr bwMode="auto">
          <a:xfrm>
            <a:off x="528638" y="5797550"/>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i="1">
                <a:latin typeface="Times New Roman" pitchFamily="18" charset="0"/>
                <a:ea typeface="SimSun" pitchFamily="2" charset="-122"/>
              </a:rPr>
              <a:t>park</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pPr eaLnBrk="1" hangingPunct="1"/>
            <a:r>
              <a:rPr lang="en-US" altLang="zh-CN" smtClean="0">
                <a:ea typeface="SimSun" pitchFamily="2" charset="-122"/>
              </a:rPr>
              <a:t>Groundtruth Data Set: </a:t>
            </a:r>
            <a:br>
              <a:rPr lang="en-US" altLang="zh-CN" smtClean="0">
                <a:ea typeface="SimSun" pitchFamily="2" charset="-122"/>
              </a:rPr>
            </a:br>
            <a:r>
              <a:rPr lang="en-US" altLang="zh-CN" smtClean="0">
                <a:ea typeface="SimSun" pitchFamily="2" charset="-122"/>
              </a:rPr>
              <a:t>Top Results</a:t>
            </a:r>
          </a:p>
        </p:txBody>
      </p:sp>
      <p:pic>
        <p:nvPicPr>
          <p:cNvPr id="48131" name="Picture 3" descr="tree3_arborgreens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2" name="Picture 4" descr="tree4_australia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3" name="Picture 5" descr="tree5_greenlake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4" name="Picture 6" descr="water1_greenlake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5" name="Picture 7" descr="water2_columbiagorge1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6" name="Picture 8" descr="water3_sanjuans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7" name="Picture 9" descr="water4_sanjuans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8" name="Picture 10" descr="water5_yellowstone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9" name="Picture 11" descr="sky1_springflowers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22860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0" name="Picture 12" descr="sky2_campusinfall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1800" y="22860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1" name="Picture 13" descr="sky3_barcelona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9600" y="2286000"/>
            <a:ext cx="1371600" cy="911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2" name="Picture 14" descr="sky4_columbiagorge9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7400" y="22860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3" name="Picture 15" descr="sky5_indonesia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15200" y="22860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4" name="Picture 16" descr="flower1_springflowers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5" name="Picture 17" descr="flower2_springflowers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718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6" name="Picture 18" descr="flower3_springflowers4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7" name="Picture 19" descr="flower4_springflowers3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674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8" name="Picture 20" descr="flower5_springflowers4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152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9" name="Picture 21" descr="tree1_yellowstone4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40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50" name="Picture 22" descr="tree2_sanjuans3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718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51" name="Rectangle 23"/>
          <p:cNvSpPr>
            <a:spLocks noChangeArrowheads="1"/>
          </p:cNvSpPr>
          <p:nvPr/>
        </p:nvSpPr>
        <p:spPr bwMode="auto">
          <a:xfrm>
            <a:off x="685800" y="2597150"/>
            <a:ext cx="47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i="1">
                <a:latin typeface="Times New Roman" pitchFamily="18" charset="0"/>
                <a:ea typeface="SimSun" pitchFamily="2" charset="-122"/>
              </a:rPr>
              <a:t>sky</a:t>
            </a:r>
          </a:p>
        </p:txBody>
      </p:sp>
      <p:sp>
        <p:nvSpPr>
          <p:cNvPr id="48152" name="Rectangle 24"/>
          <p:cNvSpPr>
            <a:spLocks noChangeArrowheads="1"/>
          </p:cNvSpPr>
          <p:nvPr/>
        </p:nvSpPr>
        <p:spPr bwMode="auto">
          <a:xfrm>
            <a:off x="0" y="3582988"/>
            <a:ext cx="15128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i="1">
                <a:latin typeface="Times New Roman" pitchFamily="18" charset="0"/>
                <a:ea typeface="SimSun" pitchFamily="2" charset="-122"/>
              </a:rPr>
              <a:t>spring</a:t>
            </a:r>
            <a:r>
              <a:rPr lang="en-US" altLang="zh-CN">
                <a:ea typeface="SimSun" pitchFamily="2" charset="-122"/>
              </a:rPr>
              <a:t> </a:t>
            </a:r>
            <a:r>
              <a:rPr lang="en-US" altLang="zh-CN" i="1">
                <a:latin typeface="Times New Roman" pitchFamily="18" charset="0"/>
                <a:ea typeface="SimSun" pitchFamily="2" charset="-122"/>
              </a:rPr>
              <a:t>flowers</a:t>
            </a:r>
          </a:p>
        </p:txBody>
      </p:sp>
      <p:sp>
        <p:nvSpPr>
          <p:cNvPr id="48153" name="Rectangle 25"/>
          <p:cNvSpPr>
            <a:spLocks noChangeArrowheads="1"/>
          </p:cNvSpPr>
          <p:nvPr/>
        </p:nvSpPr>
        <p:spPr bwMode="auto">
          <a:xfrm>
            <a:off x="533400" y="4502150"/>
            <a:ext cx="53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i="1">
                <a:latin typeface="Times New Roman" pitchFamily="18" charset="0"/>
                <a:ea typeface="SimSun" pitchFamily="2" charset="-122"/>
              </a:rPr>
              <a:t>tree</a:t>
            </a:r>
          </a:p>
        </p:txBody>
      </p:sp>
      <p:sp>
        <p:nvSpPr>
          <p:cNvPr id="48154" name="Rectangle 26"/>
          <p:cNvSpPr>
            <a:spLocks noChangeArrowheads="1"/>
          </p:cNvSpPr>
          <p:nvPr/>
        </p:nvSpPr>
        <p:spPr bwMode="auto">
          <a:xfrm>
            <a:off x="457200" y="5645150"/>
            <a:ext cx="70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i="1">
                <a:latin typeface="Times New Roman" pitchFamily="18" charset="0"/>
                <a:ea typeface="SimSun" pitchFamily="2" charset="-122"/>
              </a:rPr>
              <a:t>water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pPr eaLnBrk="1" hangingPunct="1"/>
            <a:r>
              <a:rPr lang="en-US" altLang="zh-CN" smtClean="0">
                <a:ea typeface="SimSun" pitchFamily="2" charset="-122"/>
              </a:rPr>
              <a:t>Groundtruth Data Set: Annotation Samples</a:t>
            </a:r>
          </a:p>
        </p:txBody>
      </p:sp>
      <p:pic>
        <p:nvPicPr>
          <p:cNvPr id="49155" name="Picture 3" descr="gt"/>
          <p:cNvPicPr>
            <a:picLocks noGrp="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381000" y="2362200"/>
            <a:ext cx="1919288" cy="1279525"/>
          </a:xfrm>
          <a:noFill/>
        </p:spPr>
      </p:pic>
      <p:pic>
        <p:nvPicPr>
          <p:cNvPr id="49156" name="Picture 4" descr="gt"/>
          <p:cNvPicPr>
            <a:picLocks noGrp="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572000" y="2378075"/>
            <a:ext cx="1919288" cy="1279525"/>
          </a:xfrm>
          <a:noFill/>
        </p:spPr>
      </p:pic>
      <p:sp>
        <p:nvSpPr>
          <p:cNvPr id="49157" name="Rectangle 5"/>
          <p:cNvSpPr>
            <a:spLocks noChangeArrowheads="1"/>
          </p:cNvSpPr>
          <p:nvPr/>
        </p:nvSpPr>
        <p:spPr bwMode="auto">
          <a:xfrm>
            <a:off x="6553200" y="2168525"/>
            <a:ext cx="31242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b="1">
                <a:ea typeface="SimSun" pitchFamily="2" charset="-122"/>
              </a:rPr>
              <a:t>sky</a:t>
            </a:r>
            <a:r>
              <a:rPr lang="en-US" altLang="zh-CN" sz="1400">
                <a:ea typeface="SimSun" pitchFamily="2" charset="-122"/>
              </a:rPr>
              <a:t>(99.8), </a:t>
            </a:r>
          </a:p>
          <a:p>
            <a:r>
              <a:rPr lang="en-US" altLang="zh-CN" sz="1400" b="1">
                <a:ea typeface="SimSun" pitchFamily="2" charset="-122"/>
              </a:rPr>
              <a:t>Columbia gorge</a:t>
            </a:r>
            <a:r>
              <a:rPr lang="en-US" altLang="zh-CN" sz="1400">
                <a:ea typeface="SimSun" pitchFamily="2" charset="-122"/>
              </a:rPr>
              <a:t>(98.8),</a:t>
            </a:r>
          </a:p>
          <a:p>
            <a:r>
              <a:rPr lang="en-US" altLang="zh-CN" sz="1400">
                <a:ea typeface="SimSun" pitchFamily="2" charset="-122"/>
              </a:rPr>
              <a:t>lantern(94.2), </a:t>
            </a:r>
            <a:r>
              <a:rPr lang="en-US" altLang="zh-CN" sz="1400" b="1">
                <a:ea typeface="SimSun" pitchFamily="2" charset="-122"/>
              </a:rPr>
              <a:t>street</a:t>
            </a:r>
            <a:r>
              <a:rPr lang="en-US" altLang="zh-CN" sz="1400">
                <a:ea typeface="SimSun" pitchFamily="2" charset="-122"/>
              </a:rPr>
              <a:t>(89.2),</a:t>
            </a:r>
          </a:p>
          <a:p>
            <a:r>
              <a:rPr lang="en-US" altLang="zh-CN" sz="1400">
                <a:ea typeface="SimSun" pitchFamily="2" charset="-122"/>
              </a:rPr>
              <a:t>house(85.8), bridge(80.8), </a:t>
            </a:r>
          </a:p>
          <a:p>
            <a:r>
              <a:rPr lang="en-US" altLang="zh-CN" sz="1400">
                <a:ea typeface="SimSun" pitchFamily="2" charset="-122"/>
              </a:rPr>
              <a:t>car(80.5), hill(78.3), </a:t>
            </a:r>
          </a:p>
          <a:p>
            <a:r>
              <a:rPr lang="en-US" altLang="zh-CN" sz="1400">
                <a:ea typeface="SimSun" pitchFamily="2" charset="-122"/>
              </a:rPr>
              <a:t>boat(73.1), pole(72.3),</a:t>
            </a:r>
          </a:p>
          <a:p>
            <a:r>
              <a:rPr lang="en-US" altLang="zh-CN" sz="1400" b="1">
                <a:ea typeface="SimSun" pitchFamily="2" charset="-122"/>
              </a:rPr>
              <a:t>water</a:t>
            </a:r>
            <a:r>
              <a:rPr lang="en-US" altLang="zh-CN" sz="1400">
                <a:ea typeface="SimSun" pitchFamily="2" charset="-122"/>
              </a:rPr>
              <a:t>(64.3), mountain(63.8),</a:t>
            </a:r>
          </a:p>
          <a:p>
            <a:r>
              <a:rPr lang="en-US" altLang="zh-CN" sz="1400" b="1">
                <a:ea typeface="SimSun" pitchFamily="2" charset="-122"/>
              </a:rPr>
              <a:t>building</a:t>
            </a:r>
            <a:r>
              <a:rPr lang="en-US" altLang="zh-CN" sz="1400">
                <a:ea typeface="SimSun" pitchFamily="2" charset="-122"/>
              </a:rPr>
              <a:t>(9.5)</a:t>
            </a:r>
          </a:p>
        </p:txBody>
      </p:sp>
      <p:sp>
        <p:nvSpPr>
          <p:cNvPr id="49158" name="Rectangle 6"/>
          <p:cNvSpPr>
            <a:spLocks noChangeArrowheads="1"/>
          </p:cNvSpPr>
          <p:nvPr/>
        </p:nvSpPr>
        <p:spPr bwMode="auto">
          <a:xfrm>
            <a:off x="2362200" y="2168525"/>
            <a:ext cx="20574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b="1">
                <a:ea typeface="SimSun" pitchFamily="2" charset="-122"/>
              </a:rPr>
              <a:t>tree</a:t>
            </a:r>
            <a:r>
              <a:rPr lang="en-US" altLang="zh-CN" sz="1400">
                <a:ea typeface="SimSun" pitchFamily="2" charset="-122"/>
              </a:rPr>
              <a:t>(97.3), </a:t>
            </a:r>
            <a:r>
              <a:rPr lang="en-US" altLang="zh-CN" sz="1400" b="1">
                <a:ea typeface="SimSun" pitchFamily="2" charset="-122"/>
              </a:rPr>
              <a:t>bush</a:t>
            </a:r>
            <a:r>
              <a:rPr lang="en-US" altLang="zh-CN" sz="1400">
                <a:ea typeface="SimSun" pitchFamily="2" charset="-122"/>
              </a:rPr>
              <a:t>(91.6), </a:t>
            </a:r>
          </a:p>
          <a:p>
            <a:r>
              <a:rPr lang="en-US" altLang="zh-CN" sz="1400" b="1">
                <a:ea typeface="SimSun" pitchFamily="2" charset="-122"/>
              </a:rPr>
              <a:t>spring flowers</a:t>
            </a:r>
            <a:r>
              <a:rPr lang="en-US" altLang="zh-CN" sz="1400">
                <a:ea typeface="SimSun" pitchFamily="2" charset="-122"/>
              </a:rPr>
              <a:t>(90.3),</a:t>
            </a:r>
          </a:p>
          <a:p>
            <a:r>
              <a:rPr lang="en-US" altLang="zh-CN" sz="1400" b="1">
                <a:ea typeface="SimSun" pitchFamily="2" charset="-122"/>
              </a:rPr>
              <a:t>flower</a:t>
            </a:r>
            <a:r>
              <a:rPr lang="en-US" altLang="zh-CN" sz="1400">
                <a:ea typeface="SimSun" pitchFamily="2" charset="-122"/>
              </a:rPr>
              <a:t>(84.4), park(84.3),</a:t>
            </a:r>
          </a:p>
          <a:p>
            <a:r>
              <a:rPr lang="en-US" altLang="zh-CN" sz="1400" b="1">
                <a:ea typeface="SimSun" pitchFamily="2" charset="-122"/>
              </a:rPr>
              <a:t>sidewalk</a:t>
            </a:r>
            <a:r>
              <a:rPr lang="en-US" altLang="zh-CN" sz="1400">
                <a:ea typeface="SimSun" pitchFamily="2" charset="-122"/>
              </a:rPr>
              <a:t>(67.5),</a:t>
            </a:r>
          </a:p>
          <a:p>
            <a:r>
              <a:rPr lang="en-US" altLang="zh-CN" sz="1400" b="1">
                <a:ea typeface="SimSun" pitchFamily="2" charset="-122"/>
              </a:rPr>
              <a:t>grass</a:t>
            </a:r>
            <a:r>
              <a:rPr lang="en-US" altLang="zh-CN" sz="1400">
                <a:ea typeface="SimSun" pitchFamily="2" charset="-122"/>
              </a:rPr>
              <a:t>(52.5), </a:t>
            </a:r>
            <a:r>
              <a:rPr lang="en-US" altLang="zh-CN" sz="1400" b="1">
                <a:ea typeface="SimSun" pitchFamily="2" charset="-122"/>
              </a:rPr>
              <a:t>pole</a:t>
            </a:r>
            <a:r>
              <a:rPr lang="en-US" altLang="zh-CN" sz="1400">
                <a:ea typeface="SimSun" pitchFamily="2" charset="-122"/>
              </a:rPr>
              <a:t>(34.1)</a:t>
            </a:r>
          </a:p>
        </p:txBody>
      </p:sp>
      <p:pic>
        <p:nvPicPr>
          <p:cNvPr id="49159" name="Picture 7" descr="gt"/>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495800"/>
            <a:ext cx="1919288"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gt"/>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495800"/>
            <a:ext cx="1919288"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Rectangle 9"/>
          <p:cNvSpPr>
            <a:spLocks noChangeArrowheads="1"/>
          </p:cNvSpPr>
          <p:nvPr/>
        </p:nvSpPr>
        <p:spPr bwMode="auto">
          <a:xfrm>
            <a:off x="2362200" y="4495800"/>
            <a:ext cx="2819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a:ea typeface="SimSun" pitchFamily="2" charset="-122"/>
              </a:rPr>
              <a:t>sky(95.1), </a:t>
            </a:r>
            <a:r>
              <a:rPr lang="en-US" altLang="zh-CN" sz="1400" b="1">
                <a:ea typeface="SimSun" pitchFamily="2" charset="-122"/>
              </a:rPr>
              <a:t>Iran</a:t>
            </a:r>
            <a:r>
              <a:rPr lang="en-US" altLang="zh-CN" sz="1400">
                <a:ea typeface="SimSun" pitchFamily="2" charset="-122"/>
              </a:rPr>
              <a:t>(89.3),</a:t>
            </a:r>
          </a:p>
          <a:p>
            <a:r>
              <a:rPr lang="en-US" altLang="zh-CN" sz="1400">
                <a:ea typeface="SimSun" pitchFamily="2" charset="-122"/>
              </a:rPr>
              <a:t>house(88.6), </a:t>
            </a:r>
          </a:p>
          <a:p>
            <a:r>
              <a:rPr lang="en-US" altLang="zh-CN" sz="1400" b="1">
                <a:ea typeface="SimSun" pitchFamily="2" charset="-122"/>
              </a:rPr>
              <a:t>building</a:t>
            </a:r>
            <a:r>
              <a:rPr lang="en-US" altLang="zh-CN" sz="1400">
                <a:ea typeface="SimSun" pitchFamily="2" charset="-122"/>
              </a:rPr>
              <a:t>(80.1),</a:t>
            </a:r>
          </a:p>
          <a:p>
            <a:r>
              <a:rPr lang="en-US" altLang="zh-CN" sz="1400">
                <a:ea typeface="SimSun" pitchFamily="2" charset="-122"/>
              </a:rPr>
              <a:t>boat(71.7), bridge(67.0),</a:t>
            </a:r>
          </a:p>
          <a:p>
            <a:r>
              <a:rPr lang="en-US" altLang="zh-CN" sz="1400" b="1">
                <a:ea typeface="SimSun" pitchFamily="2" charset="-122"/>
              </a:rPr>
              <a:t>water</a:t>
            </a:r>
            <a:r>
              <a:rPr lang="en-US" altLang="zh-CN" sz="1400">
                <a:ea typeface="SimSun" pitchFamily="2" charset="-122"/>
              </a:rPr>
              <a:t>(13.5), </a:t>
            </a:r>
            <a:r>
              <a:rPr lang="en-US" altLang="zh-CN" sz="1400" b="1">
                <a:ea typeface="SimSun" pitchFamily="2" charset="-122"/>
              </a:rPr>
              <a:t>tree</a:t>
            </a:r>
            <a:r>
              <a:rPr lang="en-US" altLang="zh-CN" sz="1400">
                <a:ea typeface="SimSun" pitchFamily="2" charset="-122"/>
              </a:rPr>
              <a:t>(7.7)</a:t>
            </a:r>
          </a:p>
        </p:txBody>
      </p:sp>
      <p:sp>
        <p:nvSpPr>
          <p:cNvPr id="49162" name="Rectangle 10"/>
          <p:cNvSpPr>
            <a:spLocks noChangeArrowheads="1"/>
          </p:cNvSpPr>
          <p:nvPr/>
        </p:nvSpPr>
        <p:spPr bwMode="auto">
          <a:xfrm>
            <a:off x="6553200" y="4419600"/>
            <a:ext cx="27432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b="1">
                <a:ea typeface="SimSun" pitchFamily="2" charset="-122"/>
              </a:rPr>
              <a:t>Italy</a:t>
            </a:r>
            <a:r>
              <a:rPr lang="en-US" altLang="zh-CN" sz="1400">
                <a:ea typeface="SimSun" pitchFamily="2" charset="-122"/>
              </a:rPr>
              <a:t>(99.9), grass(98.5), </a:t>
            </a:r>
          </a:p>
          <a:p>
            <a:r>
              <a:rPr lang="en-US" altLang="zh-CN" sz="1400" b="1">
                <a:ea typeface="SimSun" pitchFamily="2" charset="-122"/>
              </a:rPr>
              <a:t>sky</a:t>
            </a:r>
            <a:r>
              <a:rPr lang="en-US" altLang="zh-CN" sz="1400">
                <a:ea typeface="SimSun" pitchFamily="2" charset="-122"/>
              </a:rPr>
              <a:t>(93.8), rock(88.8), </a:t>
            </a:r>
          </a:p>
          <a:p>
            <a:r>
              <a:rPr lang="en-US" altLang="zh-CN" sz="1400" b="1">
                <a:ea typeface="SimSun" pitchFamily="2" charset="-122"/>
              </a:rPr>
              <a:t>boat</a:t>
            </a:r>
            <a:r>
              <a:rPr lang="en-US" altLang="zh-CN" sz="1400">
                <a:ea typeface="SimSun" pitchFamily="2" charset="-122"/>
              </a:rPr>
              <a:t>(80.1), </a:t>
            </a:r>
            <a:r>
              <a:rPr lang="en-US" altLang="zh-CN" sz="1400" b="1">
                <a:ea typeface="SimSun" pitchFamily="2" charset="-122"/>
              </a:rPr>
              <a:t>water</a:t>
            </a:r>
            <a:r>
              <a:rPr lang="en-US" altLang="zh-CN" sz="1400">
                <a:ea typeface="SimSun" pitchFamily="2" charset="-122"/>
              </a:rPr>
              <a:t>(77.1),</a:t>
            </a:r>
          </a:p>
          <a:p>
            <a:r>
              <a:rPr lang="en-US" altLang="zh-CN" sz="1400">
                <a:ea typeface="SimSun" pitchFamily="2" charset="-122"/>
              </a:rPr>
              <a:t>Iran(64.2), stone(63.9), </a:t>
            </a:r>
          </a:p>
          <a:p>
            <a:r>
              <a:rPr lang="en-US" altLang="zh-CN" sz="1400">
                <a:ea typeface="SimSun" pitchFamily="2" charset="-122"/>
              </a:rPr>
              <a:t>bridge(59.6), </a:t>
            </a:r>
            <a:r>
              <a:rPr lang="en-US" altLang="zh-CN" sz="1400" b="1">
                <a:ea typeface="SimSun" pitchFamily="2" charset="-122"/>
              </a:rPr>
              <a:t>European</a:t>
            </a:r>
            <a:r>
              <a:rPr lang="en-US" altLang="zh-CN" sz="1400">
                <a:ea typeface="SimSun" pitchFamily="2" charset="-122"/>
              </a:rPr>
              <a:t>(56.3), </a:t>
            </a:r>
          </a:p>
          <a:p>
            <a:r>
              <a:rPr lang="en-US" altLang="zh-CN" sz="1400">
                <a:ea typeface="SimSun" pitchFamily="2" charset="-122"/>
              </a:rPr>
              <a:t>sidewalk(51.1), </a:t>
            </a:r>
            <a:r>
              <a:rPr lang="en-US" altLang="zh-CN" sz="1400" b="1">
                <a:ea typeface="SimSun" pitchFamily="2" charset="-122"/>
              </a:rPr>
              <a:t>house</a:t>
            </a:r>
            <a:r>
              <a:rPr lang="en-US" altLang="zh-CN" sz="1400">
                <a:ea typeface="SimSun" pitchFamily="2" charset="-122"/>
              </a:rPr>
              <a:t>(5.3)</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K-Means and EM Clustering</a:t>
            </a:r>
            <a:endParaRPr lang="en-US" dirty="0"/>
          </a:p>
        </p:txBody>
      </p:sp>
      <p:sp>
        <p:nvSpPr>
          <p:cNvPr id="3" name="TextBox 2"/>
          <p:cNvSpPr txBox="1"/>
          <p:nvPr/>
        </p:nvSpPr>
        <p:spPr>
          <a:xfrm>
            <a:off x="954741" y="1936376"/>
            <a:ext cx="7127464" cy="1754326"/>
          </a:xfrm>
          <a:prstGeom prst="rect">
            <a:avLst/>
          </a:prstGeom>
          <a:noFill/>
        </p:spPr>
        <p:txBody>
          <a:bodyPr wrap="none" rtlCol="0">
            <a:spAutoFit/>
          </a:bodyPr>
          <a:lstStyle/>
          <a:p>
            <a:r>
              <a:rPr lang="en-US" sz="2400" dirty="0" smtClean="0"/>
              <a:t>K-Means</a:t>
            </a:r>
          </a:p>
          <a:p>
            <a:pPr marL="342900" indent="-342900">
              <a:buFont typeface="Arial" panose="020B0604020202020204" pitchFamily="34" charset="0"/>
              <a:buChar char="•"/>
            </a:pPr>
            <a:r>
              <a:rPr lang="en-US" sz="2400" dirty="0" smtClean="0"/>
              <a:t>Clusters are represented by their means </a:t>
            </a:r>
            <a:r>
              <a:rPr lang="el-GR" sz="3600" dirty="0" smtClean="0">
                <a:solidFill>
                  <a:srgbClr val="FF0000"/>
                </a:solidFill>
              </a:rPr>
              <a:t>μ</a:t>
            </a:r>
            <a:endParaRPr lang="en-US" sz="3600" dirty="0" smtClean="0">
              <a:solidFill>
                <a:srgbClr val="FF0000"/>
              </a:solidFill>
            </a:endParaRPr>
          </a:p>
          <a:p>
            <a:pPr marL="342900" indent="-342900">
              <a:buFont typeface="Arial" panose="020B0604020202020204" pitchFamily="34" charset="0"/>
              <a:buChar char="•"/>
            </a:pPr>
            <a:r>
              <a:rPr lang="en-US" sz="2400" dirty="0" smtClean="0"/>
              <a:t>A vector is assigned to a single cluster whose mean it</a:t>
            </a:r>
          </a:p>
          <a:p>
            <a:r>
              <a:rPr lang="en-US" sz="2400" dirty="0"/>
              <a:t> </a:t>
            </a:r>
            <a:r>
              <a:rPr lang="en-US" sz="2400" dirty="0" smtClean="0"/>
              <a:t>    is closest to.</a:t>
            </a:r>
            <a:endParaRPr lang="en-US" sz="2400" dirty="0"/>
          </a:p>
        </p:txBody>
      </p:sp>
      <p:sp>
        <p:nvSpPr>
          <p:cNvPr id="4" name="TextBox 3"/>
          <p:cNvSpPr txBox="1"/>
          <p:nvPr/>
        </p:nvSpPr>
        <p:spPr>
          <a:xfrm>
            <a:off x="954741" y="3872754"/>
            <a:ext cx="7893379" cy="2431435"/>
          </a:xfrm>
          <a:prstGeom prst="rect">
            <a:avLst/>
          </a:prstGeom>
          <a:noFill/>
        </p:spPr>
        <p:txBody>
          <a:bodyPr wrap="none" rtlCol="0">
            <a:spAutoFit/>
          </a:bodyPr>
          <a:lstStyle/>
          <a:p>
            <a:r>
              <a:rPr lang="en-US" sz="2400" dirty="0" smtClean="0"/>
              <a:t>EM (Expectation-Maximization) Clustering</a:t>
            </a:r>
          </a:p>
          <a:p>
            <a:pPr marL="342900" indent="-342900">
              <a:buFont typeface="Arial" panose="020B0604020202020204" pitchFamily="34" charset="0"/>
              <a:buChar char="•"/>
            </a:pPr>
            <a:r>
              <a:rPr lang="en-US" sz="2400" dirty="0" smtClean="0"/>
              <a:t>Clusters are represented by their means, covariance</a:t>
            </a:r>
          </a:p>
          <a:p>
            <a:r>
              <a:rPr lang="en-US" sz="2400" dirty="0"/>
              <a:t> </a:t>
            </a:r>
            <a:r>
              <a:rPr lang="en-US" sz="2400" dirty="0" smtClean="0"/>
              <a:t>     matrices and weights  </a:t>
            </a:r>
            <a:r>
              <a:rPr lang="el-GR" sz="3200" dirty="0" smtClean="0">
                <a:solidFill>
                  <a:srgbClr val="FF0000"/>
                </a:solidFill>
              </a:rPr>
              <a:t>μ</a:t>
            </a:r>
            <a:r>
              <a:rPr lang="en-US" sz="3200" dirty="0" smtClean="0">
                <a:solidFill>
                  <a:srgbClr val="FF0000"/>
                </a:solidFill>
              </a:rPr>
              <a:t>, </a:t>
            </a:r>
            <a:r>
              <a:rPr lang="el-GR" sz="3200" dirty="0" smtClean="0">
                <a:solidFill>
                  <a:srgbClr val="FF0000"/>
                </a:solidFill>
              </a:rPr>
              <a:t>Σ</a:t>
            </a:r>
            <a:r>
              <a:rPr lang="en-US" sz="3200" dirty="0" smtClean="0">
                <a:solidFill>
                  <a:srgbClr val="FF0000"/>
                </a:solidFill>
              </a:rPr>
              <a:t>, </a:t>
            </a:r>
            <a:r>
              <a:rPr lang="en-US" sz="3200" dirty="0">
                <a:solidFill>
                  <a:srgbClr val="FF0000"/>
                </a:solidFill>
                <a:latin typeface="Arial"/>
                <a:cs typeface="Arial"/>
              </a:rPr>
              <a:t>w</a:t>
            </a:r>
            <a:endParaRPr lang="en-US" sz="2400" dirty="0" smtClean="0">
              <a:solidFill>
                <a:srgbClr val="FF0000"/>
              </a:solidFill>
            </a:endParaRPr>
          </a:p>
          <a:p>
            <a:pPr marL="342900" indent="-342900">
              <a:buFont typeface="Arial" panose="020B0604020202020204" pitchFamily="34" charset="0"/>
              <a:buChar char="•"/>
            </a:pPr>
            <a:r>
              <a:rPr lang="en-US" sz="2400" dirty="0" smtClean="0"/>
              <a:t>A vector is soft assigned to each cluster  (</a:t>
            </a:r>
            <a:r>
              <a:rPr lang="en-US" sz="2400" dirty="0" smtClean="0">
                <a:solidFill>
                  <a:srgbClr val="0000FF"/>
                </a:solidFill>
              </a:rPr>
              <a:t>components</a:t>
            </a:r>
            <a:r>
              <a:rPr lang="en-US" sz="2400" dirty="0" smtClean="0"/>
              <a:t>) </a:t>
            </a:r>
          </a:p>
          <a:p>
            <a:r>
              <a:rPr lang="en-US" sz="2400" dirty="0"/>
              <a:t> </a:t>
            </a:r>
            <a:r>
              <a:rPr lang="en-US" sz="2400" dirty="0" smtClean="0"/>
              <a:t>    according to its probability of belonging to that cluster</a:t>
            </a:r>
          </a:p>
          <a:p>
            <a:pPr marL="342900" indent="-342900">
              <a:buFont typeface="Arial" panose="020B0604020202020204" pitchFamily="34" charset="0"/>
              <a:buChar char="•"/>
            </a:pPr>
            <a:r>
              <a:rPr lang="en-US" sz="2400" dirty="0" smtClean="0"/>
              <a:t>Usually we assume each cluster has a </a:t>
            </a:r>
            <a:r>
              <a:rPr lang="en-US" sz="2400" dirty="0" smtClean="0">
                <a:solidFill>
                  <a:srgbClr val="FF0000"/>
                </a:solidFill>
              </a:rPr>
              <a:t>Gaussian distribution</a:t>
            </a:r>
            <a:endParaRPr lang="en-US" sz="2400" dirty="0">
              <a:solidFill>
                <a:srgbClr val="FF0000"/>
              </a:solidFill>
            </a:endParaRPr>
          </a:p>
        </p:txBody>
      </p:sp>
    </p:spTree>
    <p:extLst>
      <p:ext uri="{BB962C8B-B14F-4D97-AF65-F5344CB8AC3E}">
        <p14:creationId xmlns:p14="http://schemas.microsoft.com/office/powerpoint/2010/main" val="11077201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sz="3200" smtClean="0"/>
              <a:t>Comparison to Fergus and to</a:t>
            </a:r>
            <a:br>
              <a:rPr lang="en-US" altLang="en-US" sz="3200" smtClean="0"/>
            </a:br>
            <a:r>
              <a:rPr lang="en-US" altLang="en-US" sz="3200" smtClean="0"/>
              <a:t>Dorko/Schmid using their Features</a:t>
            </a:r>
          </a:p>
        </p:txBody>
      </p:sp>
      <p:pic>
        <p:nvPicPr>
          <p:cNvPr id="5017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7275" t="16837" r="14650" b="61276"/>
          <a:stretch>
            <a:fillRect/>
          </a:stretch>
        </p:blipFill>
        <p:spPr>
          <a:xfrm>
            <a:off x="1685925" y="4233863"/>
            <a:ext cx="6692900" cy="1822450"/>
          </a:xfrm>
          <a:noFill/>
        </p:spPr>
      </p:pic>
      <p:sp>
        <p:nvSpPr>
          <p:cNvPr id="50180" name="Text Box 4"/>
          <p:cNvSpPr txBox="1">
            <a:spLocks noChangeArrowheads="1"/>
          </p:cNvSpPr>
          <p:nvPr/>
        </p:nvSpPr>
        <p:spPr bwMode="auto">
          <a:xfrm>
            <a:off x="1127125" y="1766888"/>
            <a:ext cx="7434263"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000">
                <a:latin typeface="Times New Roman" pitchFamily="18" charset="0"/>
              </a:rPr>
              <a:t>Using their features and image sets, we compared our generative /</a:t>
            </a:r>
          </a:p>
          <a:p>
            <a:pPr eaLnBrk="1" hangingPunct="1"/>
            <a:r>
              <a:rPr lang="en-US" altLang="en-US" sz="2000">
                <a:latin typeface="Times New Roman" pitchFamily="18" charset="0"/>
              </a:rPr>
              <a:t>discriminative approach to those of Fergus and Dorko/Schmid.</a:t>
            </a:r>
          </a:p>
          <a:p>
            <a:pPr eaLnBrk="1" hangingPunct="1"/>
            <a:endParaRPr lang="en-US" altLang="en-US" sz="2000">
              <a:latin typeface="Times New Roman" pitchFamily="18" charset="0"/>
            </a:endParaRPr>
          </a:p>
          <a:p>
            <a:pPr eaLnBrk="1" hangingPunct="1"/>
            <a:r>
              <a:rPr lang="en-US" altLang="en-US" sz="2000">
                <a:latin typeface="Times New Roman" pitchFamily="18" charset="0"/>
              </a:rPr>
              <a:t>The image set contained 1074 airplane images, 826 motor bike images,</a:t>
            </a:r>
          </a:p>
          <a:p>
            <a:pPr eaLnBrk="1" hangingPunct="1"/>
            <a:r>
              <a:rPr lang="en-US" altLang="en-US" sz="2000">
                <a:latin typeface="Times New Roman" pitchFamily="18" charset="0"/>
              </a:rPr>
              <a:t>450 face images, and 900 background.  Half were used to train and half</a:t>
            </a:r>
          </a:p>
          <a:p>
            <a:pPr eaLnBrk="1" hangingPunct="1"/>
            <a:r>
              <a:rPr lang="en-US" altLang="en-US" sz="2000">
                <a:latin typeface="Times New Roman" pitchFamily="18" charset="0"/>
              </a:rPr>
              <a:t>to test.  We added half the background images to the training set for</a:t>
            </a:r>
          </a:p>
          <a:p>
            <a:pPr eaLnBrk="1" hangingPunct="1"/>
            <a:r>
              <a:rPr lang="en-US" altLang="en-US" sz="2000">
                <a:latin typeface="Times New Roman" pitchFamily="18" charset="0"/>
              </a:rPr>
              <a:t>our negative examples.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914400" y="304800"/>
            <a:ext cx="8229600" cy="1143000"/>
          </a:xfrm>
        </p:spPr>
        <p:txBody>
          <a:bodyPr/>
          <a:lstStyle/>
          <a:p>
            <a:pPr eaLnBrk="1" hangingPunct="1"/>
            <a:r>
              <a:rPr lang="en-US" altLang="en-US" sz="4000" smtClean="0"/>
              <a:t>Structure Feature Experiments</a:t>
            </a:r>
            <a:br>
              <a:rPr lang="en-US" altLang="en-US" sz="4000" smtClean="0"/>
            </a:br>
            <a:r>
              <a:rPr lang="en-US" altLang="en-US" sz="2400" smtClean="0"/>
              <a:t>(from other data sets with more manmade structures)</a:t>
            </a:r>
          </a:p>
        </p:txBody>
      </p:sp>
      <p:sp>
        <p:nvSpPr>
          <p:cNvPr id="51203" name="Rectangle 3"/>
          <p:cNvSpPr>
            <a:spLocks noGrp="1" noChangeArrowheads="1"/>
          </p:cNvSpPr>
          <p:nvPr>
            <p:ph type="body" sz="half" idx="1"/>
          </p:nvPr>
        </p:nvSpPr>
        <p:spPr>
          <a:xfrm>
            <a:off x="533400" y="2017713"/>
            <a:ext cx="8229600" cy="4114800"/>
          </a:xfrm>
        </p:spPr>
        <p:txBody>
          <a:bodyPr/>
          <a:lstStyle/>
          <a:p>
            <a:pPr eaLnBrk="1" hangingPunct="1"/>
            <a:r>
              <a:rPr lang="en-US" altLang="en-US" sz="2400" smtClean="0"/>
              <a:t>1,951 total from freefoto.com</a:t>
            </a:r>
          </a:p>
          <a:p>
            <a:pPr eaLnBrk="1" hangingPunct="1"/>
            <a:r>
              <a:rPr lang="en-US" altLang="en-US" sz="2400" smtClean="0">
                <a:solidFill>
                  <a:srgbClr val="FF0000"/>
                </a:solidFill>
              </a:rPr>
              <a:t>bus</a:t>
            </a:r>
            <a:r>
              <a:rPr lang="en-US" altLang="en-US" sz="2400" smtClean="0"/>
              <a:t> (1,013)           </a:t>
            </a:r>
            <a:r>
              <a:rPr lang="en-US" altLang="en-US" sz="2400" smtClean="0">
                <a:solidFill>
                  <a:srgbClr val="FF0000"/>
                </a:solidFill>
              </a:rPr>
              <a:t>house/building   </a:t>
            </a:r>
            <a:r>
              <a:rPr lang="en-US" altLang="en-US" sz="2400" smtClean="0"/>
              <a:t>   </a:t>
            </a:r>
            <a:r>
              <a:rPr lang="en-US" altLang="en-US" sz="2400" smtClean="0">
                <a:solidFill>
                  <a:srgbClr val="FF0000"/>
                </a:solidFill>
              </a:rPr>
              <a:t>skyscraper</a:t>
            </a:r>
            <a:r>
              <a:rPr lang="en-US" altLang="en-US" sz="2400" smtClean="0"/>
              <a:t> (329)</a:t>
            </a:r>
          </a:p>
          <a:p>
            <a:pPr eaLnBrk="1" hangingPunct="1">
              <a:buFont typeface="Wingdings" pitchFamily="2" charset="2"/>
              <a:buNone/>
            </a:pPr>
            <a:r>
              <a:rPr lang="en-US" altLang="en-US" sz="2400" smtClean="0"/>
              <a:t>                                 (609)</a:t>
            </a:r>
          </a:p>
        </p:txBody>
      </p:sp>
      <p:pic>
        <p:nvPicPr>
          <p:cNvPr id="51204" name="Picture 4" descr="is.freefoto.com/images_d/04/25/04_25_51_thumb.jpg">
            <a:hlinkClick r:id="rId2" action="ppaction://hlinkfile"/>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060825" y="3887788"/>
            <a:ext cx="790575" cy="1190625"/>
          </a:xfrm>
        </p:spPr>
      </p:pic>
      <p:pic>
        <p:nvPicPr>
          <p:cNvPr id="51205" name="Picture 5" descr="is.freefoto.com/images_e/1212/03/1212_03_78_thumb.jpg">
            <a:hlinkClick r:id="rId4" action="ppaction://hlinkfile"/>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924425" y="3887788"/>
            <a:ext cx="790575" cy="1190625"/>
          </a:xfrm>
        </p:spPr>
      </p:pic>
      <p:pic>
        <p:nvPicPr>
          <p:cNvPr id="51206" name="Picture 6" descr="is.freefoto.com/images_d/03/02/03_02_53_thumb.jpg">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105400"/>
            <a:ext cx="790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is.freefoto.com/images_e/1015/10/1015_10_58_thumb.jpg">
            <a:hlinkClick r:id="rId8" action="ppaction://hlinkfil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5105400"/>
            <a:ext cx="790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descr="is.freefoto.com/images_d/31/60/31_60_1_thumb.jpg">
            <a:hlinkClick r:id="rId10"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3962400"/>
            <a:ext cx="11906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9" descr="is.freefoto.com/images_e/2030/03/2030_03_59_thumb.jpg">
            <a:hlinkClick r:id="rId12" action="ppaction://hlinkfil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4400" y="4876800"/>
            <a:ext cx="790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0" descr="is.freefoto.com/images_e/2030/16/2030_16_3_thumb.jpg">
            <a:hlinkClick r:id="rId14" action="ppaction://hlinkfile"/>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57400" y="3962400"/>
            <a:ext cx="11906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1" descr="is.freefoto.com/images_e/1087/31/1087_31_54_thumb.jpg">
            <a:hlinkClick r:id="rId16" action="ppaction://hlinkfi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57400" y="4876800"/>
            <a:ext cx="790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2" descr="is.freefoto.com/images_e/1401/02/1401_02_59_thumb.jpg">
            <a:hlinkClick r:id="rId18" action="ppaction://hlinkfile"/>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19800" y="3886200"/>
            <a:ext cx="790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13" descr="is.freefoto.com/images_e/1210/14/1210_14_16_thumb.jpg">
            <a:hlinkClick r:id="rId20" action="ppaction://hlinkfile"/>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91200" y="5334000"/>
            <a:ext cx="11906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4" descr="is.freefoto.com/images_d/04/35/04_35_90_thumb.jpg">
            <a:hlinkClick r:id="rId22" action="ppaction://hlinkfile"/>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86600" y="3886200"/>
            <a:ext cx="790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Picture 15" descr="is.freefoto.com/images_e/1401/02/1401_02_65_thumb.jpg">
            <a:hlinkClick r:id="rId24" action="ppaction://hlinkfile"/>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086600" y="5334000"/>
            <a:ext cx="790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295400" y="304800"/>
            <a:ext cx="7467600" cy="1143000"/>
          </a:xfrm>
        </p:spPr>
        <p:txBody>
          <a:bodyPr>
            <a:normAutofit fontScale="90000"/>
          </a:bodyPr>
          <a:lstStyle/>
          <a:p>
            <a:pPr eaLnBrk="1" hangingPunct="1"/>
            <a:r>
              <a:rPr lang="en-US" altLang="en-US" sz="3600" smtClean="0"/>
              <a:t>Structure Feature Experiments:</a:t>
            </a:r>
            <a:br>
              <a:rPr lang="en-US" altLang="en-US" sz="3600" smtClean="0"/>
            </a:br>
            <a:r>
              <a:rPr lang="en-US" altLang="en-US" sz="3600" smtClean="0"/>
              <a:t>Area Under the ROC Curves</a:t>
            </a:r>
          </a:p>
        </p:txBody>
      </p:sp>
      <p:sp>
        <p:nvSpPr>
          <p:cNvPr id="52227" name="Rectangle 3"/>
          <p:cNvSpPr>
            <a:spLocks noGrp="1" noChangeArrowheads="1"/>
          </p:cNvSpPr>
          <p:nvPr>
            <p:ph type="body" sz="half" idx="1"/>
          </p:nvPr>
        </p:nvSpPr>
        <p:spPr>
          <a:xfrm>
            <a:off x="0" y="1905000"/>
            <a:ext cx="3581400" cy="4267200"/>
          </a:xfrm>
        </p:spPr>
        <p:txBody>
          <a:bodyPr>
            <a:normAutofit lnSpcReduction="10000"/>
          </a:bodyPr>
          <a:lstStyle/>
          <a:p>
            <a:pPr marL="0" indent="0" eaLnBrk="1" hangingPunct="1">
              <a:buFont typeface="Wingdings" pitchFamily="2" charset="2"/>
              <a:buNone/>
            </a:pPr>
            <a:r>
              <a:rPr lang="en-US" altLang="en-US" sz="2400" smtClean="0"/>
              <a:t>1. </a:t>
            </a:r>
            <a:r>
              <a:rPr lang="en-US" altLang="en-US" sz="2000" smtClean="0"/>
              <a:t>Structure </a:t>
            </a:r>
            <a:r>
              <a:rPr lang="en-US" altLang="en-US" sz="1800" smtClean="0"/>
              <a:t>(with color pairs)</a:t>
            </a:r>
            <a:r>
              <a:rPr lang="en-US" altLang="en-US" sz="2400" smtClean="0"/>
              <a:t> </a:t>
            </a:r>
          </a:p>
          <a:p>
            <a:pPr lvl="1" eaLnBrk="1" hangingPunct="1"/>
            <a:r>
              <a:rPr lang="en-US" altLang="en-US" sz="2000" smtClean="0"/>
              <a:t>Attributes (10) </a:t>
            </a:r>
          </a:p>
          <a:p>
            <a:pPr lvl="2" eaLnBrk="1" hangingPunct="1"/>
            <a:r>
              <a:rPr lang="en-US" altLang="en-US" sz="1800" smtClean="0"/>
              <a:t>Color pair</a:t>
            </a:r>
          </a:p>
          <a:p>
            <a:pPr lvl="2" eaLnBrk="1" hangingPunct="1"/>
            <a:r>
              <a:rPr lang="en-US" altLang="en-US" sz="1800" smtClean="0"/>
              <a:t>Number of lines</a:t>
            </a:r>
          </a:p>
          <a:p>
            <a:pPr lvl="2" eaLnBrk="1" hangingPunct="1"/>
            <a:r>
              <a:rPr lang="en-US" altLang="en-US" sz="1800" smtClean="0"/>
              <a:t>Orientation of lines</a:t>
            </a:r>
          </a:p>
          <a:p>
            <a:pPr lvl="2" eaLnBrk="1" hangingPunct="1"/>
            <a:r>
              <a:rPr lang="en-US" altLang="en-US" sz="1800" smtClean="0"/>
              <a:t>Line overlap</a:t>
            </a:r>
          </a:p>
          <a:p>
            <a:pPr lvl="2" eaLnBrk="1" hangingPunct="1"/>
            <a:r>
              <a:rPr lang="en-US" altLang="en-US" sz="1800" smtClean="0"/>
              <a:t>Line intersection</a:t>
            </a:r>
          </a:p>
          <a:p>
            <a:pPr lvl="2" eaLnBrk="1" hangingPunct="1"/>
            <a:endParaRPr lang="en-US" altLang="en-US" sz="1800" smtClean="0"/>
          </a:p>
          <a:p>
            <a:pPr marL="0" indent="0" eaLnBrk="1" hangingPunct="1">
              <a:buFont typeface="Wingdings" pitchFamily="2" charset="2"/>
              <a:buNone/>
            </a:pPr>
            <a:r>
              <a:rPr lang="en-US" altLang="en-US" sz="2400" smtClean="0"/>
              <a:t>2. </a:t>
            </a:r>
            <a:r>
              <a:rPr lang="en-US" altLang="en-US" sz="2000" smtClean="0"/>
              <a:t>Structure </a:t>
            </a:r>
            <a:r>
              <a:rPr lang="en-US" altLang="en-US" sz="1800" smtClean="0"/>
              <a:t>(with color pairs)</a:t>
            </a:r>
            <a:r>
              <a:rPr lang="en-US" altLang="en-US" sz="2000" smtClean="0"/>
              <a:t> + Color Segmentation</a:t>
            </a:r>
          </a:p>
          <a:p>
            <a:pPr marL="0" indent="0" eaLnBrk="1" hangingPunct="1">
              <a:buFont typeface="Wingdings" pitchFamily="2" charset="2"/>
              <a:buNone/>
            </a:pPr>
            <a:endParaRPr lang="en-US" altLang="en-US" sz="2000" smtClean="0"/>
          </a:p>
          <a:p>
            <a:pPr marL="0" indent="0" eaLnBrk="1" hangingPunct="1">
              <a:buFont typeface="Wingdings" pitchFamily="2" charset="2"/>
              <a:buNone/>
            </a:pPr>
            <a:r>
              <a:rPr lang="en-US" altLang="en-US" sz="2400" smtClean="0"/>
              <a:t>3. </a:t>
            </a:r>
            <a:r>
              <a:rPr lang="en-US" altLang="en-US" sz="2000" smtClean="0"/>
              <a:t>Structure </a:t>
            </a:r>
            <a:r>
              <a:rPr lang="en-US" altLang="en-US" sz="1800" smtClean="0"/>
              <a:t>(without color   pairs)</a:t>
            </a:r>
            <a:r>
              <a:rPr lang="en-US" altLang="en-US" sz="2000" smtClean="0"/>
              <a:t> + Color Segmentation</a:t>
            </a:r>
          </a:p>
        </p:txBody>
      </p:sp>
      <p:graphicFrame>
        <p:nvGraphicFramePr>
          <p:cNvPr id="423940" name="Group 4"/>
          <p:cNvGraphicFramePr>
            <a:graphicFrameLocks noGrp="1"/>
          </p:cNvGraphicFramePr>
          <p:nvPr>
            <p:ph sz="half" idx="2"/>
          </p:nvPr>
        </p:nvGraphicFramePr>
        <p:xfrm>
          <a:off x="3581400" y="1905000"/>
          <a:ext cx="5410200" cy="4419601"/>
        </p:xfrm>
        <a:graphic>
          <a:graphicData uri="http://schemas.openxmlformats.org/drawingml/2006/table">
            <a:tbl>
              <a:tblPr/>
              <a:tblGrid>
                <a:gridCol w="1643063"/>
                <a:gridCol w="1222375"/>
                <a:gridCol w="1219200"/>
                <a:gridCol w="1325562"/>
              </a:tblGrid>
              <a:tr h="93345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rgbClr val="FF0000"/>
                          </a:solidFill>
                          <a:effectLst/>
                          <a:latin typeface="Tahoma" pitchFamily="34" charset="0"/>
                        </a:rPr>
                        <a:t>bus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rgbClr val="FF0000"/>
                          </a:solidFill>
                          <a:effectLst/>
                          <a:latin typeface="Tahoma" pitchFamily="34" charset="0"/>
                        </a:rPr>
                        <a:t>house/</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rgbClr val="FF0000"/>
                          </a:solidFill>
                          <a:effectLst/>
                          <a:latin typeface="Tahoma" pitchFamily="34" charset="0"/>
                        </a:rPr>
                        <a:t>building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rgbClr val="FF0000"/>
                          </a:solidFill>
                          <a:effectLst/>
                          <a:latin typeface="Tahoma" pitchFamily="34" charset="0"/>
                        </a:rPr>
                        <a:t>skyscraper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556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Structure only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0.900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0.787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0.887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713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Structure + Color Seg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0.924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0.853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0.926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0333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Structure</a:t>
                      </a:r>
                      <a:r>
                        <a:rPr kumimoji="0" lang="en-US" sz="2000" b="0" i="0" u="none" strike="noStrike" cap="none" normalizeH="0" baseline="30000" smtClean="0">
                          <a:ln>
                            <a:noFill/>
                          </a:ln>
                          <a:solidFill>
                            <a:schemeClr val="tx1"/>
                          </a:solidFill>
                          <a:effectLst/>
                          <a:latin typeface="Tahoma" pitchFamily="34" charset="0"/>
                        </a:rPr>
                        <a:t>2</a:t>
                      </a:r>
                      <a:r>
                        <a:rPr kumimoji="0" lang="en-US" sz="2000" b="0" i="0" u="none" strike="noStrike" cap="none" normalizeH="0" baseline="0" smtClean="0">
                          <a:ln>
                            <a:noFill/>
                          </a:ln>
                          <a:solidFill>
                            <a:schemeClr val="tx1"/>
                          </a:solidFill>
                          <a:effectLst/>
                          <a:latin typeface="Tahoma" pitchFamily="34" charset="0"/>
                        </a:rPr>
                        <a:t> + Color Seg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 0.940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 0.860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   0.919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76" y="553201"/>
            <a:ext cx="8229600" cy="1143000"/>
          </a:xfrm>
        </p:spPr>
        <p:txBody>
          <a:bodyPr/>
          <a:lstStyle/>
          <a:p>
            <a:r>
              <a:rPr lang="en-US" dirty="0" smtClean="0"/>
              <a:t>Support Vector Machines</a:t>
            </a:r>
            <a:endParaRPr lang="en-US" dirty="0"/>
          </a:p>
        </p:txBody>
      </p:sp>
      <p:sp>
        <p:nvSpPr>
          <p:cNvPr id="3" name="TextBox 2"/>
          <p:cNvSpPr txBox="1"/>
          <p:nvPr/>
        </p:nvSpPr>
        <p:spPr>
          <a:xfrm>
            <a:off x="1001593" y="1599878"/>
            <a:ext cx="6105389" cy="1938992"/>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t>2 class problem</a:t>
            </a:r>
          </a:p>
          <a:p>
            <a:pPr marL="285750" indent="-285750">
              <a:buFont typeface="Arial" panose="020B0604020202020204" pitchFamily="34" charset="0"/>
              <a:buChar char="•"/>
            </a:pPr>
            <a:r>
              <a:rPr lang="en-US" sz="2400" dirty="0" smtClean="0"/>
              <a:t>n-dimensional feature vectors</a:t>
            </a:r>
          </a:p>
          <a:p>
            <a:pPr marL="285750" indent="-285750">
              <a:buFont typeface="Arial" panose="020B0604020202020204" pitchFamily="34" charset="0"/>
              <a:buChar char="•"/>
            </a:pPr>
            <a:r>
              <a:rPr lang="en-US" sz="2400" dirty="0" smtClean="0"/>
              <a:t>We want to separate the two classes with an </a:t>
            </a:r>
          </a:p>
          <a:p>
            <a:r>
              <a:rPr lang="en-US" sz="2400" dirty="0"/>
              <a:t> </a:t>
            </a:r>
            <a:r>
              <a:rPr lang="en-US" sz="2400" dirty="0" smtClean="0"/>
              <a:t>    (n-1)-dimensional hyperplane</a:t>
            </a:r>
          </a:p>
          <a:p>
            <a:endParaRPr lang="en-US" sz="2400" dirty="0"/>
          </a:p>
        </p:txBody>
      </p:sp>
      <p:grpSp>
        <p:nvGrpSpPr>
          <p:cNvPr id="4" name="Group 3"/>
          <p:cNvGrpSpPr>
            <a:grpSpLocks/>
          </p:cNvGrpSpPr>
          <p:nvPr/>
        </p:nvGrpSpPr>
        <p:grpSpPr bwMode="auto">
          <a:xfrm>
            <a:off x="2138082" y="3538870"/>
            <a:ext cx="2286000" cy="3048000"/>
            <a:chOff x="480" y="1488"/>
            <a:chExt cx="1632" cy="2064"/>
          </a:xfrm>
        </p:grpSpPr>
        <p:sp>
          <p:nvSpPr>
            <p:cNvPr id="5"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6"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7"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8"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10"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11"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12"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13"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14"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976" y="3725669"/>
            <a:ext cx="2236787"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Connector 15"/>
          <p:cNvCxnSpPr/>
          <p:nvPr/>
        </p:nvCxnSpPr>
        <p:spPr>
          <a:xfrm flipH="1">
            <a:off x="4639235" y="3725669"/>
            <a:ext cx="803741" cy="27733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784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SVM</a:t>
            </a:r>
            <a:endParaRPr lang="en-US" dirty="0"/>
          </a:p>
        </p:txBody>
      </p:sp>
      <p:pic>
        <p:nvPicPr>
          <p:cNvPr id="4098" name="Picture 2" descr="https://upload.wikimedia.org/wikipedia/commons/2/2a/Svm_max_sep_hyperplane_with_marg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2462" y="1404190"/>
            <a:ext cx="4300041" cy="46332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3163" y="6189240"/>
            <a:ext cx="7399783" cy="369332"/>
          </a:xfrm>
          <a:prstGeom prst="rect">
            <a:avLst/>
          </a:prstGeom>
          <a:noFill/>
        </p:spPr>
        <p:txBody>
          <a:bodyPr wrap="none" rtlCol="0">
            <a:spAutoFit/>
          </a:bodyPr>
          <a:lstStyle/>
          <a:p>
            <a:r>
              <a:rPr lang="en-US" dirty="0" smtClean="0"/>
              <a:t> modified from https</a:t>
            </a:r>
            <a:r>
              <a:rPr lang="en-US" dirty="0"/>
              <a:t>://commons.wikimedia.org/w/index.php?curid=3566688</a:t>
            </a:r>
          </a:p>
        </p:txBody>
      </p:sp>
      <p:sp>
        <p:nvSpPr>
          <p:cNvPr id="4" name="TextBox 3"/>
          <p:cNvSpPr txBox="1"/>
          <p:nvPr/>
        </p:nvSpPr>
        <p:spPr>
          <a:xfrm>
            <a:off x="806824" y="1417638"/>
            <a:ext cx="3147080" cy="3416320"/>
          </a:xfrm>
          <a:prstGeom prst="rect">
            <a:avLst/>
          </a:prstGeom>
          <a:noFill/>
        </p:spPr>
        <p:txBody>
          <a:bodyPr wrap="none" rtlCol="0">
            <a:spAutoFit/>
          </a:bodyPr>
          <a:lstStyle/>
          <a:p>
            <a:r>
              <a:rPr lang="en-US" dirty="0" smtClean="0"/>
              <a:t>Given a training dataset</a:t>
            </a:r>
          </a:p>
          <a:p>
            <a:r>
              <a:rPr lang="en-US" dirty="0" smtClean="0"/>
              <a:t>(</a:t>
            </a:r>
            <a:r>
              <a:rPr lang="en-US" b="1" dirty="0" smtClean="0"/>
              <a:t>X</a:t>
            </a:r>
            <a:r>
              <a:rPr lang="en-US" baseline="-25000" dirty="0" smtClean="0"/>
              <a:t>1</a:t>
            </a:r>
            <a:r>
              <a:rPr lang="en-US" dirty="0" smtClean="0"/>
              <a:t>,y</a:t>
            </a:r>
            <a:r>
              <a:rPr lang="en-US" baseline="-25000" dirty="0" smtClean="0"/>
              <a:t>1</a:t>
            </a:r>
            <a:r>
              <a:rPr lang="en-US" dirty="0" smtClean="0"/>
              <a:t>), ... , (</a:t>
            </a:r>
            <a:r>
              <a:rPr lang="en-US" b="1" dirty="0" err="1" smtClean="0"/>
              <a:t>X</a:t>
            </a:r>
            <a:r>
              <a:rPr lang="en-US" baseline="-25000" dirty="0" err="1" smtClean="0"/>
              <a:t>n</a:t>
            </a:r>
            <a:r>
              <a:rPr lang="en-US" dirty="0" err="1" smtClean="0"/>
              <a:t>,yn</a:t>
            </a:r>
            <a:r>
              <a:rPr lang="en-US" dirty="0" smtClean="0"/>
              <a:t>)</a:t>
            </a:r>
          </a:p>
          <a:p>
            <a:r>
              <a:rPr lang="en-US" dirty="0" smtClean="0"/>
              <a:t>where </a:t>
            </a:r>
            <a:r>
              <a:rPr lang="en-US" dirty="0" err="1" smtClean="0"/>
              <a:t>y</a:t>
            </a:r>
            <a:r>
              <a:rPr lang="en-US" baseline="-25000" dirty="0" err="1" smtClean="0"/>
              <a:t>i</a:t>
            </a:r>
            <a:r>
              <a:rPr lang="en-US" dirty="0" smtClean="0"/>
              <a:t> is 1 or -1, find the</a:t>
            </a:r>
          </a:p>
          <a:p>
            <a:r>
              <a:rPr lang="en-US" dirty="0" smtClean="0">
                <a:solidFill>
                  <a:srgbClr val="FF0000"/>
                </a:solidFill>
              </a:rPr>
              <a:t>maximum-margin hyperplane</a:t>
            </a:r>
          </a:p>
          <a:p>
            <a:r>
              <a:rPr lang="en-US" dirty="0" smtClean="0"/>
              <a:t>that divides the y=1 group from</a:t>
            </a:r>
          </a:p>
          <a:p>
            <a:r>
              <a:rPr lang="en-US" dirty="0" smtClean="0"/>
              <a:t>the y=-1 group.</a:t>
            </a:r>
          </a:p>
          <a:p>
            <a:endParaRPr lang="en-US" dirty="0"/>
          </a:p>
          <a:p>
            <a:r>
              <a:rPr lang="en-US" dirty="0" smtClean="0"/>
              <a:t>The hyperplane will have an </a:t>
            </a:r>
          </a:p>
          <a:p>
            <a:r>
              <a:rPr lang="en-US" dirty="0" smtClean="0"/>
              <a:t>equation of the form</a:t>
            </a:r>
          </a:p>
          <a:p>
            <a:r>
              <a:rPr lang="en-US" b="1" dirty="0" smtClean="0">
                <a:solidFill>
                  <a:srgbClr val="FF0000"/>
                </a:solidFill>
              </a:rPr>
              <a:t>w x</a:t>
            </a:r>
            <a:r>
              <a:rPr lang="en-US" dirty="0" smtClean="0">
                <a:solidFill>
                  <a:srgbClr val="FF0000"/>
                </a:solidFill>
              </a:rPr>
              <a:t> + b = 0</a:t>
            </a:r>
          </a:p>
          <a:p>
            <a:r>
              <a:rPr lang="en-US" dirty="0" smtClean="0"/>
              <a:t>where w is the normal vector</a:t>
            </a:r>
          </a:p>
          <a:p>
            <a:r>
              <a:rPr lang="en-US" dirty="0" smtClean="0"/>
              <a:t>to the hyperplane.</a:t>
            </a:r>
          </a:p>
        </p:txBody>
      </p:sp>
      <p:sp>
        <p:nvSpPr>
          <p:cNvPr id="6" name="Text Box 25"/>
          <p:cNvSpPr txBox="1">
            <a:spLocks noChangeArrowheads="1"/>
          </p:cNvSpPr>
          <p:nvPr/>
        </p:nvSpPr>
        <p:spPr bwMode="auto">
          <a:xfrm rot="-2820000">
            <a:off x="6967323" y="2428606"/>
            <a:ext cx="1502021" cy="369332"/>
          </a:xfrm>
          <a:prstGeom prst="rect">
            <a:avLst/>
          </a:prstGeom>
          <a:solidFill>
            <a:schemeClr val="bg1"/>
          </a:solidFill>
          <a:ln w="9525">
            <a:noFill/>
            <a:miter lim="800000"/>
            <a:headEnd/>
            <a:tailEnd/>
          </a:ln>
          <a:effectLst/>
        </p:spPr>
        <p:txBody>
          <a:bodyPr wrap="square">
            <a:spAutoFit/>
          </a:bodyPr>
          <a:lstStyle/>
          <a:p>
            <a:r>
              <a:rPr lang="en-US" b="1" dirty="0" err="1">
                <a:solidFill>
                  <a:srgbClr val="FF0000"/>
                </a:solidFill>
              </a:rPr>
              <a:t>w</a:t>
            </a:r>
            <a:r>
              <a:rPr lang="en-US" dirty="0" err="1">
                <a:solidFill>
                  <a:srgbClr val="FF0000"/>
                </a:solidFill>
              </a:rPr>
              <a:t>.</a:t>
            </a:r>
            <a:r>
              <a:rPr lang="en-US" b="1" dirty="0" err="1">
                <a:solidFill>
                  <a:srgbClr val="FF0000"/>
                </a:solidFill>
              </a:rPr>
              <a:t>x</a:t>
            </a:r>
            <a:r>
              <a:rPr lang="en-US" dirty="0">
                <a:solidFill>
                  <a:srgbClr val="FF0000"/>
                </a:solidFill>
              </a:rPr>
              <a:t> + b = 0</a:t>
            </a:r>
          </a:p>
        </p:txBody>
      </p:sp>
      <p:sp>
        <p:nvSpPr>
          <p:cNvPr id="7" name="Text Box 25"/>
          <p:cNvSpPr txBox="1">
            <a:spLocks noChangeArrowheads="1"/>
          </p:cNvSpPr>
          <p:nvPr/>
        </p:nvSpPr>
        <p:spPr bwMode="auto">
          <a:xfrm rot="-2820000">
            <a:off x="6320079" y="1679566"/>
            <a:ext cx="1502021" cy="369332"/>
          </a:xfrm>
          <a:prstGeom prst="rect">
            <a:avLst/>
          </a:prstGeom>
          <a:solidFill>
            <a:schemeClr val="bg1"/>
          </a:solidFill>
          <a:ln w="9525">
            <a:noFill/>
            <a:miter lim="800000"/>
            <a:headEnd/>
            <a:tailEnd/>
          </a:ln>
          <a:effectLst/>
        </p:spPr>
        <p:txBody>
          <a:bodyPr wrap="square">
            <a:spAutoFit/>
          </a:bodyPr>
          <a:lstStyle/>
          <a:p>
            <a:r>
              <a:rPr lang="en-US" b="1" dirty="0" err="1"/>
              <a:t>w</a:t>
            </a:r>
            <a:r>
              <a:rPr lang="en-US" dirty="0" err="1"/>
              <a:t>.</a:t>
            </a:r>
            <a:r>
              <a:rPr lang="en-US" b="1" dirty="0" err="1"/>
              <a:t>x</a:t>
            </a:r>
            <a:r>
              <a:rPr lang="en-US" dirty="0"/>
              <a:t> + b = </a:t>
            </a:r>
            <a:r>
              <a:rPr lang="en-US" dirty="0" smtClean="0"/>
              <a:t>1</a:t>
            </a:r>
            <a:endParaRPr lang="en-US" dirty="0"/>
          </a:p>
        </p:txBody>
      </p:sp>
      <p:sp>
        <p:nvSpPr>
          <p:cNvPr id="8" name="Text Box 25"/>
          <p:cNvSpPr txBox="1">
            <a:spLocks noChangeArrowheads="1"/>
          </p:cNvSpPr>
          <p:nvPr/>
        </p:nvSpPr>
        <p:spPr bwMode="auto">
          <a:xfrm rot="-2820000">
            <a:off x="7504691" y="2860977"/>
            <a:ext cx="1502021" cy="369332"/>
          </a:xfrm>
          <a:prstGeom prst="rect">
            <a:avLst/>
          </a:prstGeom>
          <a:solidFill>
            <a:schemeClr val="bg1"/>
          </a:solidFill>
          <a:ln w="9525">
            <a:noFill/>
            <a:miter lim="800000"/>
            <a:headEnd/>
            <a:tailEnd/>
          </a:ln>
          <a:effectLst/>
        </p:spPr>
        <p:txBody>
          <a:bodyPr wrap="square">
            <a:spAutoFit/>
          </a:bodyPr>
          <a:lstStyle/>
          <a:p>
            <a:r>
              <a:rPr lang="en-US" b="1" dirty="0" err="1"/>
              <a:t>w</a:t>
            </a:r>
            <a:r>
              <a:rPr lang="en-US" dirty="0" err="1"/>
              <a:t>.</a:t>
            </a:r>
            <a:r>
              <a:rPr lang="en-US" b="1" dirty="0" err="1"/>
              <a:t>x</a:t>
            </a:r>
            <a:r>
              <a:rPr lang="en-US" dirty="0"/>
              <a:t> + b = </a:t>
            </a:r>
            <a:r>
              <a:rPr lang="en-US" dirty="0" smtClean="0"/>
              <a:t>-1</a:t>
            </a:r>
            <a:endParaRPr lang="en-US" dirty="0"/>
          </a:p>
        </p:txBody>
      </p:sp>
      <mc:AlternateContent xmlns:mc="http://schemas.openxmlformats.org/markup-compatibility/2006">
        <mc:Choice xmlns:p14="http://schemas.microsoft.com/office/powerpoint/2010/main" Requires="p14">
          <p:contentPart p14:bwMode="auto" r:id="rId3">
            <p14:nvContentPartPr>
              <p14:cNvPr id="5" name="Ink 4"/>
              <p14:cNvContentPartPr/>
              <p14:nvPr/>
            </p14:nvContentPartPr>
            <p14:xfrm>
              <a:off x="2138760" y="3900960"/>
              <a:ext cx="375840" cy="385920"/>
            </p14:xfrm>
          </p:contentPart>
        </mc:Choice>
        <mc:Fallback>
          <p:pic>
            <p:nvPicPr>
              <p:cNvPr id="5" name="Ink 4"/>
              <p:cNvPicPr/>
              <p:nvPr/>
            </p:nvPicPr>
            <p:blipFill>
              <a:blip r:embed="rId4"/>
              <a:stretch>
                <a:fillRect/>
              </a:stretch>
            </p:blipFill>
            <p:spPr>
              <a:xfrm>
                <a:off x="2129400" y="3894120"/>
                <a:ext cx="392400" cy="399960"/>
              </a:xfrm>
              <a:prstGeom prst="rect">
                <a:avLst/>
              </a:prstGeom>
            </p:spPr>
          </p:pic>
        </mc:Fallback>
      </mc:AlternateContent>
    </p:spTree>
    <p:extLst>
      <p:ext uri="{BB962C8B-B14F-4D97-AF65-F5344CB8AC3E}">
        <p14:creationId xmlns:p14="http://schemas.microsoft.com/office/powerpoint/2010/main" val="41905723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Margin SVM</a:t>
            </a:r>
            <a:endParaRPr lang="en-US" dirty="0"/>
          </a:p>
        </p:txBody>
      </p:sp>
      <p:sp>
        <p:nvSpPr>
          <p:cNvPr id="3" name="Content Placeholder 2"/>
          <p:cNvSpPr>
            <a:spLocks noGrp="1"/>
          </p:cNvSpPr>
          <p:nvPr>
            <p:ph idx="1"/>
          </p:nvPr>
        </p:nvSpPr>
        <p:spPr>
          <a:xfrm>
            <a:off x="457200" y="1105634"/>
            <a:ext cx="8229600" cy="4525963"/>
          </a:xfrm>
        </p:spPr>
        <p:txBody>
          <a:bodyPr>
            <a:normAutofit fontScale="92500" lnSpcReduction="10000"/>
          </a:bodyPr>
          <a:lstStyle/>
          <a:p>
            <a:r>
              <a:rPr lang="en-US" sz="2400" dirty="0" smtClean="0"/>
              <a:t>If the training data are linearly separable, we select two parallel hyperplanes that separate the two classes and maximize the distance between them. </a:t>
            </a:r>
          </a:p>
          <a:p>
            <a:r>
              <a:rPr lang="en-US" sz="2400" dirty="0" smtClean="0"/>
              <a:t>The region between them is called the </a:t>
            </a:r>
            <a:r>
              <a:rPr lang="en-US" sz="2400" dirty="0" smtClean="0">
                <a:solidFill>
                  <a:srgbClr val="FF0000"/>
                </a:solidFill>
              </a:rPr>
              <a:t>margin.</a:t>
            </a:r>
          </a:p>
          <a:p>
            <a:r>
              <a:rPr lang="en-US" sz="2400" dirty="0" smtClean="0"/>
              <a:t>The two hyperplanes are:</a:t>
            </a:r>
          </a:p>
          <a:p>
            <a:pPr lvl="1"/>
            <a:r>
              <a:rPr lang="en-US" sz="2400" b="1" dirty="0" smtClean="0"/>
              <a:t>w</a:t>
            </a:r>
            <a:r>
              <a:rPr lang="en-US" sz="2400" dirty="0"/>
              <a:t> ·</a:t>
            </a:r>
            <a:r>
              <a:rPr lang="en-US" sz="2400" b="1" dirty="0" smtClean="0"/>
              <a:t> x</a:t>
            </a:r>
            <a:r>
              <a:rPr lang="en-US" sz="2400" dirty="0" smtClean="0"/>
              <a:t> + b = 1</a:t>
            </a:r>
          </a:p>
          <a:p>
            <a:pPr lvl="1"/>
            <a:r>
              <a:rPr lang="en-US" sz="2400" b="1" dirty="0" smtClean="0"/>
              <a:t>w </a:t>
            </a:r>
            <a:r>
              <a:rPr lang="en-US" sz="2400" dirty="0"/>
              <a:t>· </a:t>
            </a:r>
            <a:r>
              <a:rPr lang="en-US" sz="2400" b="1" dirty="0" smtClean="0"/>
              <a:t>x </a:t>
            </a:r>
            <a:r>
              <a:rPr lang="en-US" sz="2400" dirty="0"/>
              <a:t>+</a:t>
            </a:r>
            <a:r>
              <a:rPr lang="en-US" sz="2400" dirty="0" smtClean="0"/>
              <a:t> b = -1</a:t>
            </a:r>
          </a:p>
          <a:p>
            <a:r>
              <a:rPr lang="en-US" sz="2400" dirty="0" smtClean="0"/>
              <a:t>The distance between them  is 2/||</a:t>
            </a:r>
            <a:r>
              <a:rPr lang="en-US" sz="2400" b="1" dirty="0" smtClean="0"/>
              <a:t>w</a:t>
            </a:r>
            <a:r>
              <a:rPr lang="en-US" sz="2400" dirty="0" smtClean="0"/>
              <a:t>||</a:t>
            </a:r>
          </a:p>
          <a:p>
            <a:r>
              <a:rPr lang="en-US" sz="2400" dirty="0" smtClean="0"/>
              <a:t>To prevent data points falling into the</a:t>
            </a:r>
          </a:p>
          <a:p>
            <a:pPr marL="0" indent="0">
              <a:buNone/>
            </a:pPr>
            <a:r>
              <a:rPr lang="en-US" sz="2400" dirty="0"/>
              <a:t> </a:t>
            </a:r>
            <a:r>
              <a:rPr lang="en-US" sz="2400" dirty="0" smtClean="0"/>
              <a:t>     margin, we add constraints:</a:t>
            </a:r>
          </a:p>
          <a:p>
            <a:pPr lvl="1" indent="-342900"/>
            <a:r>
              <a:rPr lang="en-US" sz="2200" b="1" dirty="0" smtClean="0"/>
              <a:t>w · x</a:t>
            </a:r>
            <a:r>
              <a:rPr lang="en-US" sz="2200" b="1" baseline="-25000" dirty="0" smtClean="0"/>
              <a:t>i</a:t>
            </a:r>
            <a:r>
              <a:rPr lang="en-US" sz="2200" b="1" dirty="0" smtClean="0"/>
              <a:t> </a:t>
            </a:r>
            <a:r>
              <a:rPr lang="en-US" sz="2200" dirty="0" smtClean="0"/>
              <a:t>+b ≥ 1 if </a:t>
            </a:r>
            <a:r>
              <a:rPr lang="en-US" sz="2200" dirty="0" err="1" smtClean="0"/>
              <a:t>y</a:t>
            </a:r>
            <a:r>
              <a:rPr lang="en-US" sz="2200" baseline="-25000" dirty="0" err="1" smtClean="0"/>
              <a:t>i</a:t>
            </a:r>
            <a:r>
              <a:rPr lang="en-US" sz="2200" dirty="0" smtClean="0"/>
              <a:t> = 1</a:t>
            </a:r>
          </a:p>
          <a:p>
            <a:pPr lvl="1" indent="-342900"/>
            <a:r>
              <a:rPr lang="en-US" sz="2200" b="1" dirty="0" smtClean="0"/>
              <a:t>w · x</a:t>
            </a:r>
            <a:r>
              <a:rPr lang="en-US" sz="2200" b="1" baseline="-25000" dirty="0" smtClean="0"/>
              <a:t>i</a:t>
            </a:r>
            <a:r>
              <a:rPr lang="en-US" sz="2200" b="1" dirty="0" smtClean="0"/>
              <a:t> </a:t>
            </a:r>
            <a:r>
              <a:rPr lang="en-US" sz="2200" dirty="0"/>
              <a:t>+</a:t>
            </a:r>
            <a:r>
              <a:rPr lang="en-US" sz="2200" dirty="0" smtClean="0"/>
              <a:t>b ≤ 1 if </a:t>
            </a:r>
            <a:r>
              <a:rPr lang="en-US" sz="2200" dirty="0" err="1" smtClean="0"/>
              <a:t>y</a:t>
            </a:r>
            <a:r>
              <a:rPr lang="en-US" sz="2200" baseline="-25000" dirty="0" err="1" smtClean="0"/>
              <a:t>i</a:t>
            </a:r>
            <a:r>
              <a:rPr lang="en-US" sz="2200" dirty="0" smtClean="0"/>
              <a:t> = -1</a:t>
            </a:r>
          </a:p>
          <a:p>
            <a:endParaRPr lang="en-US" sz="2600" dirty="0"/>
          </a:p>
        </p:txBody>
      </p:sp>
      <p:sp>
        <p:nvSpPr>
          <p:cNvPr id="5" name="TextBox 4"/>
          <p:cNvSpPr txBox="1"/>
          <p:nvPr/>
        </p:nvSpPr>
        <p:spPr>
          <a:xfrm>
            <a:off x="3724835" y="4787153"/>
            <a:ext cx="2149948" cy="830997"/>
          </a:xfrm>
          <a:prstGeom prst="rect">
            <a:avLst/>
          </a:prstGeom>
          <a:noFill/>
        </p:spPr>
        <p:txBody>
          <a:bodyPr wrap="none" rtlCol="0">
            <a:spAutoFit/>
          </a:bodyPr>
          <a:lstStyle/>
          <a:p>
            <a:r>
              <a:rPr lang="en-US" sz="2400" dirty="0" err="1" smtClean="0"/>
              <a:t>y</a:t>
            </a:r>
            <a:r>
              <a:rPr lang="en-US" sz="2400" baseline="-25000" dirty="0" err="1" smtClean="0"/>
              <a:t>i</a:t>
            </a:r>
            <a:r>
              <a:rPr lang="en-US" sz="2400" dirty="0" smtClean="0"/>
              <a:t> (</a:t>
            </a:r>
            <a:r>
              <a:rPr lang="en-US" sz="2400" b="1" dirty="0" smtClean="0"/>
              <a:t>w</a:t>
            </a:r>
            <a:r>
              <a:rPr lang="en-US" sz="2400" dirty="0" smtClean="0"/>
              <a:t> · x</a:t>
            </a:r>
            <a:r>
              <a:rPr lang="en-US" sz="2400" baseline="-25000" dirty="0" smtClean="0"/>
              <a:t>i</a:t>
            </a:r>
            <a:r>
              <a:rPr lang="en-US" sz="2400" dirty="0" smtClean="0"/>
              <a:t> + b) ≥ 1</a:t>
            </a:r>
          </a:p>
          <a:p>
            <a:r>
              <a:rPr lang="en-US" sz="2400" dirty="0"/>
              <a:t> </a:t>
            </a:r>
            <a:r>
              <a:rPr lang="en-US" sz="2400" dirty="0" smtClean="0"/>
              <a:t>  </a:t>
            </a:r>
            <a:r>
              <a:rPr lang="en-US" sz="2000" dirty="0" smtClean="0"/>
              <a:t>1 ≤ </a:t>
            </a:r>
            <a:r>
              <a:rPr lang="en-US" sz="2000" dirty="0" err="1" smtClean="0"/>
              <a:t>i</a:t>
            </a:r>
            <a:r>
              <a:rPr lang="en-US" sz="2000" dirty="0" smtClean="0"/>
              <a:t> ≤ n</a:t>
            </a:r>
            <a:endParaRPr lang="en-US" sz="2000" dirty="0"/>
          </a:p>
        </p:txBody>
      </p:sp>
      <p:sp>
        <p:nvSpPr>
          <p:cNvPr id="7" name="Right Brace 6"/>
          <p:cNvSpPr/>
          <p:nvPr/>
        </p:nvSpPr>
        <p:spPr>
          <a:xfrm>
            <a:off x="3348318" y="4787153"/>
            <a:ext cx="228600" cy="658906"/>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685800" y="5456543"/>
            <a:ext cx="6339043" cy="1107996"/>
          </a:xfrm>
          <a:prstGeom prst="rect">
            <a:avLst/>
          </a:prstGeom>
          <a:noFill/>
        </p:spPr>
        <p:txBody>
          <a:bodyPr wrap="none" rtlCol="0">
            <a:spAutoFit/>
          </a:bodyPr>
          <a:lstStyle/>
          <a:p>
            <a:r>
              <a:rPr lang="en-US" sz="2400" dirty="0" smtClean="0">
                <a:solidFill>
                  <a:srgbClr val="0000CC"/>
                </a:solidFill>
              </a:rPr>
              <a:t>Solution: minimize </a:t>
            </a:r>
            <a:r>
              <a:rPr lang="en-US" sz="2400" dirty="0" err="1" smtClean="0">
                <a:solidFill>
                  <a:srgbClr val="0000CC"/>
                </a:solidFill>
              </a:rPr>
              <a:t>w,b</a:t>
            </a:r>
            <a:r>
              <a:rPr lang="en-US" sz="2400" dirty="0" smtClean="0">
                <a:solidFill>
                  <a:srgbClr val="0000CC"/>
                </a:solidFill>
              </a:rPr>
              <a:t> subject to  </a:t>
            </a:r>
            <a:r>
              <a:rPr lang="en-US" sz="2400" dirty="0" err="1">
                <a:solidFill>
                  <a:srgbClr val="0000CC"/>
                </a:solidFill>
              </a:rPr>
              <a:t>y</a:t>
            </a:r>
            <a:r>
              <a:rPr lang="en-US" sz="2400" baseline="-25000" dirty="0" err="1">
                <a:solidFill>
                  <a:srgbClr val="0000CC"/>
                </a:solidFill>
              </a:rPr>
              <a:t>i</a:t>
            </a:r>
            <a:r>
              <a:rPr lang="en-US" sz="2400" dirty="0">
                <a:solidFill>
                  <a:srgbClr val="0000CC"/>
                </a:solidFill>
              </a:rPr>
              <a:t> (</a:t>
            </a:r>
            <a:r>
              <a:rPr lang="en-US" sz="2400" b="1" dirty="0">
                <a:solidFill>
                  <a:srgbClr val="0000CC"/>
                </a:solidFill>
              </a:rPr>
              <a:t>w</a:t>
            </a:r>
            <a:r>
              <a:rPr lang="en-US" sz="2400" dirty="0">
                <a:solidFill>
                  <a:srgbClr val="0000CC"/>
                </a:solidFill>
              </a:rPr>
              <a:t> · x</a:t>
            </a:r>
            <a:r>
              <a:rPr lang="en-US" sz="2400" baseline="-25000" dirty="0">
                <a:solidFill>
                  <a:srgbClr val="0000CC"/>
                </a:solidFill>
              </a:rPr>
              <a:t>i</a:t>
            </a:r>
            <a:r>
              <a:rPr lang="en-US" sz="2400" dirty="0">
                <a:solidFill>
                  <a:srgbClr val="0000CC"/>
                </a:solidFill>
              </a:rPr>
              <a:t> </a:t>
            </a:r>
            <a:r>
              <a:rPr lang="en-US" sz="2400" dirty="0" smtClean="0">
                <a:solidFill>
                  <a:srgbClr val="0000CC"/>
                </a:solidFill>
              </a:rPr>
              <a:t>+b</a:t>
            </a:r>
            <a:r>
              <a:rPr lang="en-US" sz="2400" dirty="0">
                <a:solidFill>
                  <a:srgbClr val="0000CC"/>
                </a:solidFill>
              </a:rPr>
              <a:t>) ≥ </a:t>
            </a:r>
            <a:r>
              <a:rPr lang="en-US" sz="2400" dirty="0" smtClean="0">
                <a:solidFill>
                  <a:srgbClr val="0000CC"/>
                </a:solidFill>
              </a:rPr>
              <a:t>1</a:t>
            </a:r>
          </a:p>
          <a:p>
            <a:r>
              <a:rPr lang="en-US" sz="2400" dirty="0" smtClean="0">
                <a:solidFill>
                  <a:srgbClr val="FF0000"/>
                </a:solidFill>
              </a:rPr>
              <a:t>Classifier: class(</a:t>
            </a:r>
            <a:r>
              <a:rPr lang="en-US" sz="2400" b="1" dirty="0" smtClean="0">
                <a:solidFill>
                  <a:srgbClr val="FF0000"/>
                </a:solidFill>
              </a:rPr>
              <a:t>x</a:t>
            </a:r>
            <a:r>
              <a:rPr lang="en-US" sz="2400" dirty="0" smtClean="0">
                <a:solidFill>
                  <a:srgbClr val="FF0000"/>
                </a:solidFill>
              </a:rPr>
              <a:t>) = </a:t>
            </a:r>
            <a:r>
              <a:rPr lang="en-US" sz="2400" dirty="0" err="1" smtClean="0">
                <a:solidFill>
                  <a:srgbClr val="FF0000"/>
                </a:solidFill>
              </a:rPr>
              <a:t>sgn</a:t>
            </a:r>
            <a:r>
              <a:rPr lang="en-US" sz="2400" dirty="0" smtClean="0">
                <a:solidFill>
                  <a:srgbClr val="FF0000"/>
                </a:solidFill>
              </a:rPr>
              <a:t>(</a:t>
            </a:r>
            <a:r>
              <a:rPr lang="en-US" sz="2400" b="1" dirty="0" smtClean="0">
                <a:solidFill>
                  <a:srgbClr val="FF0000"/>
                </a:solidFill>
              </a:rPr>
              <a:t>w · x </a:t>
            </a:r>
            <a:r>
              <a:rPr lang="en-US" sz="2400" dirty="0" smtClean="0">
                <a:solidFill>
                  <a:srgbClr val="FF0000"/>
                </a:solidFill>
              </a:rPr>
              <a:t>+ b)</a:t>
            </a:r>
            <a:endParaRPr lang="en-US" sz="2400" dirty="0">
              <a:solidFill>
                <a:srgbClr val="FF0000"/>
              </a:solidFill>
            </a:endParaRPr>
          </a:p>
          <a:p>
            <a:r>
              <a:rPr lang="en-US" dirty="0" smtClean="0"/>
              <a:t> </a:t>
            </a:r>
            <a:endParaRPr lang="en-US" dirty="0"/>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5844240" y="4718160"/>
              <a:ext cx="937080" cy="647280"/>
            </p14:xfrm>
          </p:contentPart>
        </mc:Choice>
        <mc:Fallback>
          <p:pic>
            <p:nvPicPr>
              <p:cNvPr id="4" name="Ink 3"/>
              <p:cNvPicPr/>
              <p:nvPr/>
            </p:nvPicPr>
            <p:blipFill>
              <a:blip r:embed="rId3"/>
              <a:stretch>
                <a:fillRect/>
              </a:stretch>
            </p:blipFill>
            <p:spPr>
              <a:xfrm>
                <a:off x="5833080" y="4710960"/>
                <a:ext cx="960120" cy="663480"/>
              </a:xfrm>
              <a:prstGeom prst="rect">
                <a:avLst/>
              </a:prstGeom>
            </p:spPr>
          </p:pic>
        </mc:Fallback>
      </mc:AlternateContent>
    </p:spTree>
    <p:extLst>
      <p:ext uri="{BB962C8B-B14F-4D97-AF65-F5344CB8AC3E}">
        <p14:creationId xmlns:p14="http://schemas.microsoft.com/office/powerpoint/2010/main" val="41706588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381000" y="-152400"/>
            <a:ext cx="8534400" cy="1371600"/>
          </a:xfrm>
        </p:spPr>
        <p:txBody>
          <a:bodyPr/>
          <a:lstStyle/>
          <a:p>
            <a:r>
              <a:rPr lang="en-US" dirty="0">
                <a:solidFill>
                  <a:srgbClr val="000090"/>
                </a:solidFill>
              </a:rPr>
              <a:t>Support vector machines (SVMs)</a:t>
            </a:r>
          </a:p>
        </p:txBody>
      </p:sp>
      <p:sp>
        <p:nvSpPr>
          <p:cNvPr id="923681" name="Rectangle 33"/>
          <p:cNvSpPr>
            <a:spLocks noGrp="1" noChangeArrowheads="1"/>
          </p:cNvSpPr>
          <p:nvPr>
            <p:ph idx="1"/>
          </p:nvPr>
        </p:nvSpPr>
        <p:spPr>
          <a:xfrm>
            <a:off x="3962400" y="1905000"/>
            <a:ext cx="4800600" cy="3581400"/>
          </a:xfrm>
          <a:noFill/>
          <a:ln/>
        </p:spPr>
        <p:txBody>
          <a:bodyPr>
            <a:noAutofit/>
          </a:bodyPr>
          <a:lstStyle/>
          <a:p>
            <a:r>
              <a:rPr lang="en-US" sz="2400" dirty="0">
                <a:solidFill>
                  <a:srgbClr val="000090"/>
                </a:solidFill>
              </a:rPr>
              <a:t>Solve efficiently by quadratic programming (QP)</a:t>
            </a:r>
          </a:p>
          <a:p>
            <a:pPr lvl="1"/>
            <a:r>
              <a:rPr lang="en-US" sz="2000" dirty="0"/>
              <a:t>Well-studied solution </a:t>
            </a:r>
            <a:r>
              <a:rPr lang="en-US" sz="2000" dirty="0" smtClean="0"/>
              <a:t>algorithms</a:t>
            </a:r>
          </a:p>
          <a:p>
            <a:pPr lvl="1"/>
            <a:r>
              <a:rPr lang="en-US" sz="2000" dirty="0" smtClean="0"/>
              <a:t>Not simple gradient ascent, but close</a:t>
            </a:r>
            <a:endParaRPr lang="en-US" sz="2000" dirty="0"/>
          </a:p>
          <a:p>
            <a:r>
              <a:rPr lang="en-US" sz="2400" dirty="0" smtClean="0">
                <a:solidFill>
                  <a:srgbClr val="000090"/>
                </a:solidFill>
              </a:rPr>
              <a:t>Hyperplane </a:t>
            </a:r>
            <a:r>
              <a:rPr lang="en-US" sz="2400" dirty="0">
                <a:solidFill>
                  <a:srgbClr val="000090"/>
                </a:solidFill>
              </a:rPr>
              <a:t>defined by support </a:t>
            </a:r>
            <a:r>
              <a:rPr lang="en-US" sz="2400" dirty="0" smtClean="0">
                <a:solidFill>
                  <a:srgbClr val="000090"/>
                </a:solidFill>
              </a:rPr>
              <a:t>vectors</a:t>
            </a:r>
          </a:p>
        </p:txBody>
      </p:sp>
      <p:grpSp>
        <p:nvGrpSpPr>
          <p:cNvPr id="2" name="Group 3"/>
          <p:cNvGrpSpPr>
            <a:grpSpLocks/>
          </p:cNvGrpSpPr>
          <p:nvPr/>
        </p:nvGrpSpPr>
        <p:grpSpPr bwMode="auto">
          <a:xfrm>
            <a:off x="152400" y="1190625"/>
            <a:ext cx="3733800" cy="4067175"/>
            <a:chOff x="96" y="1008"/>
            <a:chExt cx="2352" cy="2562"/>
          </a:xfrm>
        </p:grpSpPr>
        <p:grpSp>
          <p:nvGrpSpPr>
            <p:cNvPr id="3" name="Group 4"/>
            <p:cNvGrpSpPr>
              <a:grpSpLocks/>
            </p:cNvGrpSpPr>
            <p:nvPr/>
          </p:nvGrpSpPr>
          <p:grpSpPr bwMode="auto">
            <a:xfrm>
              <a:off x="96" y="1580"/>
              <a:ext cx="1058" cy="1287"/>
              <a:chOff x="480" y="1488"/>
              <a:chExt cx="1632" cy="2064"/>
            </a:xfrm>
          </p:grpSpPr>
          <p:sp>
            <p:nvSpPr>
              <p:cNvPr id="923653" name="AutoShape 5"/>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4" name="AutoShape 6"/>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5" name="AutoShape 7"/>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6" name="AutoShape 8"/>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7" name="AutoShape 9"/>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8" name="AutoShape 10"/>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9" name="AutoShape 11"/>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60" name="AutoShape 12"/>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61" name="AutoShape 13"/>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62" name="AutoShape 14"/>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4" name="Group 15"/>
            <p:cNvGrpSpPr>
              <a:grpSpLocks/>
            </p:cNvGrpSpPr>
            <p:nvPr/>
          </p:nvGrpSpPr>
          <p:grpSpPr bwMode="auto">
            <a:xfrm>
              <a:off x="1671" y="1771"/>
              <a:ext cx="777" cy="1079"/>
              <a:chOff x="2112" y="1807"/>
              <a:chExt cx="1018" cy="1528"/>
            </a:xfrm>
          </p:grpSpPr>
          <p:sp>
            <p:nvSpPr>
              <p:cNvPr id="923664" name="Rectangle 16"/>
              <p:cNvSpPr>
                <a:spLocks noChangeArrowheads="1"/>
              </p:cNvSpPr>
              <p:nvPr/>
            </p:nvSpPr>
            <p:spPr bwMode="auto">
              <a:xfrm>
                <a:off x="2519" y="1807"/>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5" name="Rectangle 17"/>
              <p:cNvSpPr>
                <a:spLocks noChangeArrowheads="1"/>
              </p:cNvSpPr>
              <p:nvPr/>
            </p:nvSpPr>
            <p:spPr bwMode="auto">
              <a:xfrm>
                <a:off x="2153" y="2529"/>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6" name="Rectangle 18"/>
              <p:cNvSpPr>
                <a:spLocks noChangeArrowheads="1"/>
              </p:cNvSpPr>
              <p:nvPr/>
            </p:nvSpPr>
            <p:spPr bwMode="auto">
              <a:xfrm>
                <a:off x="2764" y="2274"/>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7" name="Rectangle 19"/>
              <p:cNvSpPr>
                <a:spLocks noChangeArrowheads="1"/>
              </p:cNvSpPr>
              <p:nvPr/>
            </p:nvSpPr>
            <p:spPr bwMode="auto">
              <a:xfrm>
                <a:off x="2682" y="2783"/>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8" name="Rectangle 20"/>
              <p:cNvSpPr>
                <a:spLocks noChangeArrowheads="1"/>
              </p:cNvSpPr>
              <p:nvPr/>
            </p:nvSpPr>
            <p:spPr bwMode="auto">
              <a:xfrm>
                <a:off x="2397" y="312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9" name="Rectangle 21"/>
              <p:cNvSpPr>
                <a:spLocks noChangeArrowheads="1"/>
              </p:cNvSpPr>
              <p:nvPr/>
            </p:nvSpPr>
            <p:spPr bwMode="auto">
              <a:xfrm>
                <a:off x="2519"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70" name="Rectangle 22"/>
              <p:cNvSpPr>
                <a:spLocks noChangeArrowheads="1"/>
              </p:cNvSpPr>
              <p:nvPr/>
            </p:nvSpPr>
            <p:spPr bwMode="auto">
              <a:xfrm>
                <a:off x="2112"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71" name="Rectangle 23"/>
              <p:cNvSpPr>
                <a:spLocks noChangeArrowheads="1"/>
              </p:cNvSpPr>
              <p:nvPr/>
            </p:nvSpPr>
            <p:spPr bwMode="auto">
              <a:xfrm>
                <a:off x="3008" y="1977"/>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923672" name="Line 24"/>
            <p:cNvSpPr>
              <a:spLocks noChangeShapeType="1"/>
            </p:cNvSpPr>
            <p:nvPr/>
          </p:nvSpPr>
          <p:spPr bwMode="auto">
            <a:xfrm flipV="1">
              <a:off x="939" y="1174"/>
              <a:ext cx="366" cy="1966"/>
            </a:xfrm>
            <a:prstGeom prst="line">
              <a:avLst/>
            </a:prstGeom>
            <a:noFill/>
            <a:ln w="76200">
              <a:solidFill>
                <a:srgbClr val="FF0000"/>
              </a:solidFill>
              <a:round/>
              <a:headEnd/>
              <a:tailEnd/>
            </a:ln>
            <a:effectLst/>
          </p:spPr>
          <p:txBody>
            <a:bodyPr/>
            <a:lstStyle/>
            <a:p>
              <a:endParaRPr lang="en-US"/>
            </a:p>
          </p:txBody>
        </p:sp>
        <p:sp>
          <p:nvSpPr>
            <p:cNvPr id="923673" name="Text Box 25"/>
            <p:cNvSpPr txBox="1">
              <a:spLocks noChangeArrowheads="1"/>
            </p:cNvSpPr>
            <p:nvPr/>
          </p:nvSpPr>
          <p:spPr bwMode="auto">
            <a:xfrm rot="-47974438">
              <a:off x="773" y="1283"/>
              <a:ext cx="742" cy="192"/>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+1</a:t>
              </a:r>
            </a:p>
          </p:txBody>
        </p:sp>
        <p:sp>
          <p:nvSpPr>
            <p:cNvPr id="923674" name="Line 26"/>
            <p:cNvSpPr>
              <a:spLocks noChangeShapeType="1"/>
            </p:cNvSpPr>
            <p:nvPr/>
          </p:nvSpPr>
          <p:spPr bwMode="auto">
            <a:xfrm flipV="1">
              <a:off x="1525" y="1223"/>
              <a:ext cx="366" cy="1966"/>
            </a:xfrm>
            <a:prstGeom prst="line">
              <a:avLst/>
            </a:prstGeom>
            <a:noFill/>
            <a:ln w="76200">
              <a:solidFill>
                <a:srgbClr val="FF0000"/>
              </a:solidFill>
              <a:round/>
              <a:headEnd/>
              <a:tailEnd/>
            </a:ln>
            <a:effectLst/>
          </p:spPr>
          <p:txBody>
            <a:bodyPr/>
            <a:lstStyle/>
            <a:p>
              <a:endParaRPr lang="en-US"/>
            </a:p>
          </p:txBody>
        </p:sp>
        <p:sp>
          <p:nvSpPr>
            <p:cNvPr id="923675" name="Text Box 27"/>
            <p:cNvSpPr txBox="1">
              <a:spLocks noChangeArrowheads="1"/>
            </p:cNvSpPr>
            <p:nvPr/>
          </p:nvSpPr>
          <p:spPr bwMode="auto">
            <a:xfrm rot="-47974438">
              <a:off x="1370" y="1346"/>
              <a:ext cx="714" cy="192"/>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-1</a:t>
              </a:r>
            </a:p>
          </p:txBody>
        </p:sp>
        <p:grpSp>
          <p:nvGrpSpPr>
            <p:cNvPr id="5" name="Group 28"/>
            <p:cNvGrpSpPr>
              <a:grpSpLocks/>
            </p:cNvGrpSpPr>
            <p:nvPr/>
          </p:nvGrpSpPr>
          <p:grpSpPr bwMode="auto">
            <a:xfrm>
              <a:off x="1231" y="1067"/>
              <a:ext cx="366" cy="2079"/>
              <a:chOff x="1231" y="1067"/>
              <a:chExt cx="366" cy="2079"/>
            </a:xfrm>
          </p:grpSpPr>
          <p:sp>
            <p:nvSpPr>
              <p:cNvPr id="923677" name="Line 29"/>
              <p:cNvSpPr>
                <a:spLocks noChangeShapeType="1"/>
              </p:cNvSpPr>
              <p:nvPr/>
            </p:nvSpPr>
            <p:spPr bwMode="auto">
              <a:xfrm flipV="1">
                <a:off x="1231" y="1179"/>
                <a:ext cx="366" cy="1967"/>
              </a:xfrm>
              <a:prstGeom prst="line">
                <a:avLst/>
              </a:prstGeom>
              <a:noFill/>
              <a:ln w="76200">
                <a:solidFill>
                  <a:schemeClr val="tx1"/>
                </a:solidFill>
                <a:round/>
                <a:headEnd/>
                <a:tailEnd/>
              </a:ln>
              <a:effectLst/>
            </p:spPr>
            <p:txBody>
              <a:bodyPr/>
              <a:lstStyle/>
              <a:p>
                <a:endParaRPr lang="en-US"/>
              </a:p>
            </p:txBody>
          </p:sp>
          <p:sp>
            <p:nvSpPr>
              <p:cNvPr id="923678" name="Text Box 30"/>
              <p:cNvSpPr txBox="1">
                <a:spLocks noChangeArrowheads="1"/>
              </p:cNvSpPr>
              <p:nvPr/>
            </p:nvSpPr>
            <p:spPr bwMode="auto">
              <a:xfrm rot="-47974438">
                <a:off x="1093" y="1309"/>
                <a:ext cx="676" cy="192"/>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0</a:t>
                </a:r>
              </a:p>
            </p:txBody>
          </p:sp>
        </p:grpSp>
        <p:sp>
          <p:nvSpPr>
            <p:cNvPr id="923679" name="AutoShape 31"/>
            <p:cNvSpPr>
              <a:spLocks/>
            </p:cNvSpPr>
            <p:nvPr/>
          </p:nvSpPr>
          <p:spPr bwMode="auto">
            <a:xfrm rot="5918228">
              <a:off x="1157" y="2938"/>
              <a:ext cx="136" cy="605"/>
            </a:xfrm>
            <a:prstGeom prst="rightBrace">
              <a:avLst>
                <a:gd name="adj1" fmla="val 37071"/>
                <a:gd name="adj2" fmla="val 50000"/>
              </a:avLst>
            </a:prstGeom>
            <a:noFill/>
            <a:ln w="9525">
              <a:solidFill>
                <a:schemeClr val="tx1"/>
              </a:solidFill>
              <a:round/>
              <a:headEnd/>
              <a:tailEnd/>
            </a:ln>
            <a:effectLst/>
          </p:spPr>
          <p:txBody>
            <a:bodyPr wrap="none" anchor="ctr"/>
            <a:lstStyle/>
            <a:p>
              <a:endParaRPr lang="en-US"/>
            </a:p>
          </p:txBody>
        </p:sp>
        <p:sp>
          <p:nvSpPr>
            <p:cNvPr id="923680" name="Text Box 32"/>
            <p:cNvSpPr txBox="1">
              <a:spLocks noChangeArrowheads="1"/>
            </p:cNvSpPr>
            <p:nvPr/>
          </p:nvSpPr>
          <p:spPr bwMode="auto">
            <a:xfrm rot="461436">
              <a:off x="736" y="3320"/>
              <a:ext cx="849" cy="250"/>
            </a:xfrm>
            <a:prstGeom prst="rect">
              <a:avLst/>
            </a:prstGeom>
            <a:noFill/>
            <a:ln w="9525">
              <a:noFill/>
              <a:miter lim="800000"/>
              <a:headEnd/>
              <a:tailEnd/>
            </a:ln>
            <a:effectLst/>
          </p:spPr>
          <p:txBody>
            <a:bodyPr wrap="none">
              <a:spAutoFit/>
            </a:bodyPr>
            <a:lstStyle/>
            <a:p>
              <a:r>
                <a:rPr lang="en-US" sz="2000" b="1" dirty="0"/>
                <a:t>margin </a:t>
              </a:r>
              <a:r>
                <a:rPr lang="en-US" sz="2000" dirty="0"/>
                <a:t>2</a:t>
              </a:r>
              <a:r>
                <a:rPr lang="en-US" sz="2000" b="1" dirty="0">
                  <a:latin typeface="Symbol" pitchFamily="18" charset="2"/>
                  <a:sym typeface="Symbol" pitchFamily="18" charset="2"/>
                </a:rPr>
                <a:t></a:t>
              </a:r>
            </a:p>
          </p:txBody>
        </p:sp>
      </p:grpSp>
      <p:pic>
        <p:nvPicPr>
          <p:cNvPr id="923682" name="Picture 34" descr="txp_fig"/>
          <p:cNvPicPr>
            <a:picLocks noChangeAspect="1" noChangeArrowheads="1"/>
          </p:cNvPicPr>
          <p:nvPr>
            <p:custDataLst>
              <p:tags r:id="rId1"/>
            </p:custDataLst>
          </p:nvPr>
        </p:nvPicPr>
        <p:blipFill>
          <a:blip r:embed="rId4" cstate="print"/>
          <a:srcRect/>
          <a:stretch>
            <a:fillRect/>
          </a:stretch>
        </p:blipFill>
        <p:spPr bwMode="auto">
          <a:xfrm>
            <a:off x="5272087" y="990600"/>
            <a:ext cx="3719513" cy="976312"/>
          </a:xfrm>
          <a:prstGeom prst="rect">
            <a:avLst/>
          </a:prstGeom>
          <a:noFill/>
          <a:ln w="9525">
            <a:noFill/>
            <a:miter lim="800000"/>
            <a:headEnd/>
            <a:tailEnd/>
          </a:ln>
          <a:effectLst/>
        </p:spPr>
      </p:pic>
      <p:sp>
        <p:nvSpPr>
          <p:cNvPr id="7234" name="Comment 66"/>
          <p:cNvSpPr>
            <a:spLocks noRot="1" noChangeAspect="1" noEditPoints="1" noChangeArrowheads="1" noChangeShapeType="1" noTextEdit="1"/>
          </p:cNvSpPr>
          <p:nvPr/>
        </p:nvSpPr>
        <p:spPr bwMode="auto">
          <a:xfrm>
            <a:off x="3003550" y="2179638"/>
            <a:ext cx="3175" cy="6350"/>
          </a:xfrm>
          <a:custGeom>
            <a:avLst/>
            <a:gdLst>
              <a:gd name="T0" fmla="+- 0 8345 8345"/>
              <a:gd name="T1" fmla="*/ T0 w 6"/>
              <a:gd name="T2" fmla="+- 0 5434 5419"/>
              <a:gd name="T3" fmla="*/ 5434 h 16"/>
              <a:gd name="T4" fmla="+- 0 8345 8345"/>
              <a:gd name="T5" fmla="*/ T4 w 6"/>
              <a:gd name="T6" fmla="+- 0 5420 5419"/>
              <a:gd name="T7" fmla="*/ 5420 h 16"/>
              <a:gd name="T8" fmla="+- 0 8345 8345"/>
              <a:gd name="T9" fmla="*/ T8 w 6"/>
              <a:gd name="T10" fmla="+- 0 5414 5419"/>
              <a:gd name="T11" fmla="*/ 5414 h 16"/>
              <a:gd name="T12" fmla="+- 0 8350 8345"/>
              <a:gd name="T13" fmla="*/ T12 w 6"/>
              <a:gd name="T14" fmla="+- 0 5431 5419"/>
              <a:gd name="T15" fmla="*/ 5431 h 16"/>
            </a:gdLst>
            <a:ahLst/>
            <a:cxnLst>
              <a:cxn ang="0">
                <a:pos x="T1" y="T3"/>
              </a:cxn>
              <a:cxn ang="0">
                <a:pos x="T5" y="T7"/>
              </a:cxn>
              <a:cxn ang="0">
                <a:pos x="T9" y="T11"/>
              </a:cxn>
              <a:cxn ang="0">
                <a:pos x="T13" y="T15"/>
              </a:cxn>
            </a:cxnLst>
            <a:rect l="0" t="0" r="r" b="b"/>
            <a:pathLst>
              <a:path w="6" h="16" extrusionOk="0">
                <a:moveTo>
                  <a:pt x="0" y="15"/>
                </a:moveTo>
                <a:cubicBezTo>
                  <a:pt x="0" y="1"/>
                  <a:pt x="0" y="-5"/>
                  <a:pt x="5" y="12"/>
                </a:cubicBezTo>
              </a:path>
            </a:pathLst>
          </a:custGeom>
          <a:noFill/>
          <a:ln w="12700" cap="rnd">
            <a:solidFill>
              <a:srgbClr val="00B0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1600200" y="2667000"/>
            <a:ext cx="4038600" cy="3911263"/>
            <a:chOff x="1600200" y="2667000"/>
            <a:chExt cx="4038600" cy="3911263"/>
          </a:xfrm>
        </p:grpSpPr>
        <p:sp>
          <p:nvSpPr>
            <p:cNvPr id="6" name="TextBox 5"/>
            <p:cNvSpPr txBox="1"/>
            <p:nvPr/>
          </p:nvSpPr>
          <p:spPr>
            <a:xfrm>
              <a:off x="2895600" y="5562600"/>
              <a:ext cx="2743200" cy="1015663"/>
            </a:xfrm>
            <a:prstGeom prst="rect">
              <a:avLst/>
            </a:prstGeom>
            <a:noFill/>
            <a:ln>
              <a:solidFill>
                <a:srgbClr val="000090"/>
              </a:solidFill>
            </a:ln>
          </p:spPr>
          <p:txBody>
            <a:bodyPr wrap="square" rtlCol="0">
              <a:spAutoFit/>
            </a:bodyPr>
            <a:lstStyle/>
            <a:p>
              <a:r>
                <a:rPr lang="en-US" sz="2000" dirty="0" smtClean="0">
                  <a:solidFill>
                    <a:srgbClr val="000090"/>
                  </a:solidFill>
                </a:rPr>
                <a:t>Support Vectors:</a:t>
              </a:r>
            </a:p>
            <a:p>
              <a:pPr marL="285750" indent="-285750">
                <a:buFont typeface="Arial"/>
                <a:buChar char="•"/>
              </a:pPr>
              <a:r>
                <a:rPr lang="en-US" sz="2000" dirty="0" smtClean="0"/>
                <a:t>data points on the canonical lines</a:t>
              </a:r>
              <a:endParaRPr lang="en-US" sz="2000" dirty="0"/>
            </a:p>
          </p:txBody>
        </p:sp>
        <p:cxnSp>
          <p:nvCxnSpPr>
            <p:cNvPr id="113" name="Straight Arrow Connector 112"/>
            <p:cNvCxnSpPr>
              <a:stCxn id="6" idx="0"/>
            </p:cNvCxnSpPr>
            <p:nvPr/>
          </p:nvCxnSpPr>
          <p:spPr>
            <a:xfrm flipH="1" flipV="1">
              <a:off x="1828800" y="2667000"/>
              <a:ext cx="2438400" cy="28956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6" idx="0"/>
              <a:endCxn id="923665" idx="2"/>
            </p:cNvCxnSpPr>
            <p:nvPr/>
          </p:nvCxnSpPr>
          <p:spPr>
            <a:xfrm flipH="1" flipV="1">
              <a:off x="2776305" y="3258345"/>
              <a:ext cx="1490895" cy="2304255"/>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H="1" flipV="1">
              <a:off x="1600200" y="3733800"/>
              <a:ext cx="2667000" cy="18288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76200" y="3886200"/>
            <a:ext cx="2743200" cy="2771239"/>
            <a:chOff x="76200" y="3886200"/>
            <a:chExt cx="2743200" cy="2771239"/>
          </a:xfrm>
        </p:grpSpPr>
        <p:sp>
          <p:nvSpPr>
            <p:cNvPr id="127" name="TextBox 126"/>
            <p:cNvSpPr txBox="1"/>
            <p:nvPr/>
          </p:nvSpPr>
          <p:spPr>
            <a:xfrm>
              <a:off x="76200" y="5334000"/>
              <a:ext cx="2743200" cy="1323439"/>
            </a:xfrm>
            <a:prstGeom prst="rect">
              <a:avLst/>
            </a:prstGeom>
            <a:noFill/>
            <a:ln>
              <a:solidFill>
                <a:srgbClr val="000090"/>
              </a:solidFill>
            </a:ln>
          </p:spPr>
          <p:txBody>
            <a:bodyPr wrap="square" rtlCol="0">
              <a:spAutoFit/>
            </a:bodyPr>
            <a:lstStyle/>
            <a:p>
              <a:r>
                <a:rPr lang="en-US" sz="2000" dirty="0" smtClean="0">
                  <a:solidFill>
                    <a:srgbClr val="000090"/>
                  </a:solidFill>
                </a:rPr>
                <a:t>Non-support Vectors:</a:t>
              </a:r>
            </a:p>
            <a:p>
              <a:pPr marL="285750" indent="-285750">
                <a:buFont typeface="Arial"/>
                <a:buChar char="•"/>
              </a:pPr>
              <a:r>
                <a:rPr lang="en-US" sz="2000" dirty="0" smtClean="0"/>
                <a:t>everything else</a:t>
              </a:r>
            </a:p>
            <a:p>
              <a:pPr marL="285750" indent="-285750">
                <a:buFont typeface="Arial"/>
                <a:buChar char="•"/>
              </a:pPr>
              <a:r>
                <a:rPr lang="en-US" sz="2000" dirty="0" smtClean="0"/>
                <a:t>moving them will not change w</a:t>
              </a:r>
              <a:endParaRPr lang="en-US" sz="2000" dirty="0"/>
            </a:p>
          </p:txBody>
        </p:sp>
        <p:cxnSp>
          <p:nvCxnSpPr>
            <p:cNvPr id="132" name="Straight Arrow Connector 131"/>
            <p:cNvCxnSpPr>
              <a:stCxn id="127" idx="0"/>
            </p:cNvCxnSpPr>
            <p:nvPr/>
          </p:nvCxnSpPr>
          <p:spPr>
            <a:xfrm flipH="1" flipV="1">
              <a:off x="228600" y="3886200"/>
              <a:ext cx="1219200" cy="14478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stCxn id="127" idx="0"/>
              <a:endCxn id="923656" idx="2"/>
            </p:cNvCxnSpPr>
            <p:nvPr/>
          </p:nvCxnSpPr>
          <p:spPr>
            <a:xfrm flipH="1" flipV="1">
              <a:off x="918089" y="3999245"/>
              <a:ext cx="529711" cy="1334755"/>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2030749" y="4913563"/>
            <a:ext cx="293670" cy="369332"/>
          </a:xfrm>
          <a:prstGeom prst="rect">
            <a:avLst/>
          </a:prstGeom>
          <a:solidFill>
            <a:schemeClr val="bg1"/>
          </a:solidFill>
        </p:spPr>
        <p:txBody>
          <a:bodyPr wrap="none" rtlCol="0">
            <a:spAutoFit/>
          </a:bodyPr>
          <a:lstStyle/>
          <a:p>
            <a:r>
              <a:rPr lang="en-US" dirty="0" smtClean="0">
                <a:solidFill>
                  <a:schemeClr val="bg1"/>
                </a:solidFill>
              </a:rPr>
              <a:t>jj</a:t>
            </a:r>
            <a:endParaRPr lang="en-US" dirty="0">
              <a:solidFill>
                <a:schemeClr val="bg1"/>
              </a:solidFill>
            </a:endParaRPr>
          </a:p>
        </p:txBody>
      </p:sp>
    </p:spTree>
    <p:extLst>
      <p:ext uri="{BB962C8B-B14F-4D97-AF65-F5344CB8AC3E}">
        <p14:creationId xmlns:p14="http://schemas.microsoft.com/office/powerpoint/2010/main" val="378269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76200" y="-76200"/>
            <a:ext cx="9296400" cy="1371600"/>
          </a:xfrm>
        </p:spPr>
        <p:txBody>
          <a:bodyPr/>
          <a:lstStyle/>
          <a:p>
            <a:r>
              <a:rPr lang="en-US" sz="4000" dirty="0">
                <a:solidFill>
                  <a:srgbClr val="000090"/>
                </a:solidFill>
              </a:rPr>
              <a:t>What if the data is not linearly separable?</a:t>
            </a:r>
          </a:p>
        </p:txBody>
      </p:sp>
      <p:grpSp>
        <p:nvGrpSpPr>
          <p:cNvPr id="2" name="Group 3"/>
          <p:cNvGrpSpPr>
            <a:grpSpLocks/>
          </p:cNvGrpSpPr>
          <p:nvPr/>
        </p:nvGrpSpPr>
        <p:grpSpPr bwMode="auto">
          <a:xfrm>
            <a:off x="304800" y="2285999"/>
            <a:ext cx="1806408" cy="2268229"/>
            <a:chOff x="480" y="1488"/>
            <a:chExt cx="1632" cy="2064"/>
          </a:xfrm>
        </p:grpSpPr>
        <p:sp>
          <p:nvSpPr>
            <p:cNvPr id="926724"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5" name="AutoShape 5"/>
            <p:cNvSpPr>
              <a:spLocks noChangeArrowheads="1"/>
            </p:cNvSpPr>
            <p:nvPr/>
          </p:nvSpPr>
          <p:spPr bwMode="auto">
            <a:xfrm>
              <a:off x="1584" y="259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6"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7"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8"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9"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0"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1"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2"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3"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4"/>
          <p:cNvGrpSpPr>
            <a:grpSpLocks/>
          </p:cNvGrpSpPr>
          <p:nvPr/>
        </p:nvGrpSpPr>
        <p:grpSpPr bwMode="auto">
          <a:xfrm>
            <a:off x="1974126" y="2590800"/>
            <a:ext cx="1988271" cy="2057400"/>
            <a:chOff x="2331" y="1632"/>
            <a:chExt cx="1797" cy="1872"/>
          </a:xfrm>
        </p:grpSpPr>
        <p:sp>
          <p:nvSpPr>
            <p:cNvPr id="926735" name="Rectangle 15"/>
            <p:cNvSpPr>
              <a:spLocks noChangeArrowheads="1"/>
            </p:cNvSpPr>
            <p:nvPr/>
          </p:nvSpPr>
          <p:spPr bwMode="auto">
            <a:xfrm>
              <a:off x="3024" y="177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6" name="Rectangle 16"/>
            <p:cNvSpPr>
              <a:spLocks noChangeArrowheads="1"/>
            </p:cNvSpPr>
            <p:nvPr/>
          </p:nvSpPr>
          <p:spPr bwMode="auto">
            <a:xfrm>
              <a:off x="2331" y="2187"/>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7" name="Rectangle 17"/>
            <p:cNvSpPr>
              <a:spLocks noChangeArrowheads="1"/>
            </p:cNvSpPr>
            <p:nvPr/>
          </p:nvSpPr>
          <p:spPr bwMode="auto">
            <a:xfrm>
              <a:off x="3984" y="163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8" name="Rectangle 18"/>
            <p:cNvSpPr>
              <a:spLocks noChangeArrowheads="1"/>
            </p:cNvSpPr>
            <p:nvPr/>
          </p:nvSpPr>
          <p:spPr bwMode="auto">
            <a:xfrm>
              <a:off x="3312" y="230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9" name="Rectangle 19"/>
            <p:cNvSpPr>
              <a:spLocks noChangeArrowheads="1"/>
            </p:cNvSpPr>
            <p:nvPr/>
          </p:nvSpPr>
          <p:spPr bwMode="auto">
            <a:xfrm>
              <a:off x="3648" y="278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0" name="Rectangle 20"/>
            <p:cNvSpPr>
              <a:spLocks noChangeArrowheads="1"/>
            </p:cNvSpPr>
            <p:nvPr/>
          </p:nvSpPr>
          <p:spPr bwMode="auto">
            <a:xfrm>
              <a:off x="3216" y="2880"/>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1" name="Rectangle 21"/>
            <p:cNvSpPr>
              <a:spLocks noChangeArrowheads="1"/>
            </p:cNvSpPr>
            <p:nvPr/>
          </p:nvSpPr>
          <p:spPr bwMode="auto">
            <a:xfrm>
              <a:off x="2880" y="326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2" name="Rectangle 22"/>
            <p:cNvSpPr>
              <a:spLocks noChangeArrowheads="1"/>
            </p:cNvSpPr>
            <p:nvPr/>
          </p:nvSpPr>
          <p:spPr bwMode="auto">
            <a:xfrm>
              <a:off x="302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3" name="Rectangle 23"/>
            <p:cNvSpPr>
              <a:spLocks noChangeArrowheads="1"/>
            </p:cNvSpPr>
            <p:nvPr/>
          </p:nvSpPr>
          <p:spPr bwMode="auto">
            <a:xfrm>
              <a:off x="254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4" name="Rectangle 24"/>
            <p:cNvSpPr>
              <a:spLocks noChangeArrowheads="1"/>
            </p:cNvSpPr>
            <p:nvPr/>
          </p:nvSpPr>
          <p:spPr bwMode="auto">
            <a:xfrm>
              <a:off x="3648" y="331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5" name="Rectangle 25"/>
            <p:cNvSpPr>
              <a:spLocks noChangeArrowheads="1"/>
            </p:cNvSpPr>
            <p:nvPr/>
          </p:nvSpPr>
          <p:spPr bwMode="auto">
            <a:xfrm>
              <a:off x="3840" y="22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6" name="Rectangle 26"/>
            <p:cNvSpPr>
              <a:spLocks noChangeArrowheads="1"/>
            </p:cNvSpPr>
            <p:nvPr/>
          </p:nvSpPr>
          <p:spPr bwMode="auto">
            <a:xfrm>
              <a:off x="3600" y="1968"/>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54" name="AutoShape 25"/>
          <p:cNvSpPr>
            <a:spLocks noChangeArrowheads="1"/>
          </p:cNvSpPr>
          <p:nvPr/>
        </p:nvSpPr>
        <p:spPr bwMode="auto">
          <a:xfrm>
            <a:off x="2285999" y="3810000"/>
            <a:ext cx="159501" cy="15812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5" name="Rectangle 27"/>
          <p:cNvSpPr>
            <a:spLocks noChangeArrowheads="1"/>
          </p:cNvSpPr>
          <p:nvPr/>
        </p:nvSpPr>
        <p:spPr bwMode="auto">
          <a:xfrm>
            <a:off x="914400" y="3657600"/>
            <a:ext cx="159503" cy="5270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59" name="AutoShape 25"/>
          <p:cNvSpPr>
            <a:spLocks noChangeArrowheads="1"/>
          </p:cNvSpPr>
          <p:nvPr/>
        </p:nvSpPr>
        <p:spPr bwMode="auto">
          <a:xfrm>
            <a:off x="2514600" y="3124200"/>
            <a:ext cx="159501" cy="15812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7" name="Freeform 6"/>
          <p:cNvSpPr/>
          <p:nvPr/>
        </p:nvSpPr>
        <p:spPr>
          <a:xfrm>
            <a:off x="681375" y="2206625"/>
            <a:ext cx="2208599" cy="2651125"/>
          </a:xfrm>
          <a:custGeom>
            <a:avLst/>
            <a:gdLst>
              <a:gd name="connsiteX0" fmla="*/ 1652250 w 2208599"/>
              <a:gd name="connsiteY0" fmla="*/ 0 h 2651125"/>
              <a:gd name="connsiteX1" fmla="*/ 1747500 w 2208599"/>
              <a:gd name="connsiteY1" fmla="*/ 571500 h 2651125"/>
              <a:gd name="connsiteX2" fmla="*/ 2080875 w 2208599"/>
              <a:gd name="connsiteY2" fmla="*/ 793750 h 2651125"/>
              <a:gd name="connsiteX3" fmla="*/ 2207875 w 2208599"/>
              <a:gd name="connsiteY3" fmla="*/ 1095375 h 2651125"/>
              <a:gd name="connsiteX4" fmla="*/ 2033250 w 2208599"/>
              <a:gd name="connsiteY4" fmla="*/ 1206500 h 2651125"/>
              <a:gd name="connsiteX5" fmla="*/ 1541125 w 2208599"/>
              <a:gd name="connsiteY5" fmla="*/ 1000125 h 2651125"/>
              <a:gd name="connsiteX6" fmla="*/ 1287125 w 2208599"/>
              <a:gd name="connsiteY6" fmla="*/ 841375 h 2651125"/>
              <a:gd name="connsiteX7" fmla="*/ 1144250 w 2208599"/>
              <a:gd name="connsiteY7" fmla="*/ 1031875 h 2651125"/>
              <a:gd name="connsiteX8" fmla="*/ 1207750 w 2208599"/>
              <a:gd name="connsiteY8" fmla="*/ 1412875 h 2651125"/>
              <a:gd name="connsiteX9" fmla="*/ 1509375 w 2208599"/>
              <a:gd name="connsiteY9" fmla="*/ 1444625 h 2651125"/>
              <a:gd name="connsiteX10" fmla="*/ 1953875 w 2208599"/>
              <a:gd name="connsiteY10" fmla="*/ 1524000 h 2651125"/>
              <a:gd name="connsiteX11" fmla="*/ 1874500 w 2208599"/>
              <a:gd name="connsiteY11" fmla="*/ 1841500 h 2651125"/>
              <a:gd name="connsiteX12" fmla="*/ 1493500 w 2208599"/>
              <a:gd name="connsiteY12" fmla="*/ 2032000 h 2651125"/>
              <a:gd name="connsiteX13" fmla="*/ 1080750 w 2208599"/>
              <a:gd name="connsiteY13" fmla="*/ 2127250 h 2651125"/>
              <a:gd name="connsiteX14" fmla="*/ 810875 w 2208599"/>
              <a:gd name="connsiteY14" fmla="*/ 1857375 h 2651125"/>
              <a:gd name="connsiteX15" fmla="*/ 652125 w 2208599"/>
              <a:gd name="connsiteY15" fmla="*/ 1539875 h 2651125"/>
              <a:gd name="connsiteX16" fmla="*/ 556875 w 2208599"/>
              <a:gd name="connsiteY16" fmla="*/ 1365250 h 2651125"/>
              <a:gd name="connsiteX17" fmla="*/ 350500 w 2208599"/>
              <a:gd name="connsiteY17" fmla="*/ 1349375 h 2651125"/>
              <a:gd name="connsiteX18" fmla="*/ 17125 w 2208599"/>
              <a:gd name="connsiteY18" fmla="*/ 1349375 h 2651125"/>
              <a:gd name="connsiteX19" fmla="*/ 64750 w 2208599"/>
              <a:gd name="connsiteY19" fmla="*/ 1635125 h 2651125"/>
              <a:gd name="connsiteX20" fmla="*/ 207625 w 2208599"/>
              <a:gd name="connsiteY20" fmla="*/ 1825625 h 2651125"/>
              <a:gd name="connsiteX21" fmla="*/ 429875 w 2208599"/>
              <a:gd name="connsiteY21" fmla="*/ 1936750 h 2651125"/>
              <a:gd name="connsiteX22" fmla="*/ 668000 w 2208599"/>
              <a:gd name="connsiteY22" fmla="*/ 2063750 h 2651125"/>
              <a:gd name="connsiteX23" fmla="*/ 985500 w 2208599"/>
              <a:gd name="connsiteY23" fmla="*/ 2238375 h 2651125"/>
              <a:gd name="connsiteX24" fmla="*/ 1096625 w 2208599"/>
              <a:gd name="connsiteY24" fmla="*/ 2651125 h 2651125"/>
              <a:gd name="connsiteX25" fmla="*/ 1096625 w 2208599"/>
              <a:gd name="connsiteY25" fmla="*/ 2651125 h 265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8599" h="2651125">
                <a:moveTo>
                  <a:pt x="1652250" y="0"/>
                </a:moveTo>
                <a:cubicBezTo>
                  <a:pt x="1664156" y="219604"/>
                  <a:pt x="1676063" y="439208"/>
                  <a:pt x="1747500" y="571500"/>
                </a:cubicBezTo>
                <a:cubicBezTo>
                  <a:pt x="1818937" y="703792"/>
                  <a:pt x="2004146" y="706438"/>
                  <a:pt x="2080875" y="793750"/>
                </a:cubicBezTo>
                <a:cubicBezTo>
                  <a:pt x="2157604" y="881063"/>
                  <a:pt x="2215812" y="1026583"/>
                  <a:pt x="2207875" y="1095375"/>
                </a:cubicBezTo>
                <a:cubicBezTo>
                  <a:pt x="2199938" y="1164167"/>
                  <a:pt x="2144375" y="1222375"/>
                  <a:pt x="2033250" y="1206500"/>
                </a:cubicBezTo>
                <a:cubicBezTo>
                  <a:pt x="1922125" y="1190625"/>
                  <a:pt x="1665479" y="1060979"/>
                  <a:pt x="1541125" y="1000125"/>
                </a:cubicBezTo>
                <a:cubicBezTo>
                  <a:pt x="1416771" y="939271"/>
                  <a:pt x="1353271" y="836083"/>
                  <a:pt x="1287125" y="841375"/>
                </a:cubicBezTo>
                <a:cubicBezTo>
                  <a:pt x="1220979" y="846667"/>
                  <a:pt x="1157479" y="936625"/>
                  <a:pt x="1144250" y="1031875"/>
                </a:cubicBezTo>
                <a:cubicBezTo>
                  <a:pt x="1131021" y="1127125"/>
                  <a:pt x="1146896" y="1344083"/>
                  <a:pt x="1207750" y="1412875"/>
                </a:cubicBezTo>
                <a:cubicBezTo>
                  <a:pt x="1268604" y="1481667"/>
                  <a:pt x="1385021" y="1426104"/>
                  <a:pt x="1509375" y="1444625"/>
                </a:cubicBezTo>
                <a:cubicBezTo>
                  <a:pt x="1633729" y="1463146"/>
                  <a:pt x="1893021" y="1457854"/>
                  <a:pt x="1953875" y="1524000"/>
                </a:cubicBezTo>
                <a:cubicBezTo>
                  <a:pt x="2014729" y="1590146"/>
                  <a:pt x="1951229" y="1756833"/>
                  <a:pt x="1874500" y="1841500"/>
                </a:cubicBezTo>
                <a:cubicBezTo>
                  <a:pt x="1797771" y="1926167"/>
                  <a:pt x="1625792" y="1984375"/>
                  <a:pt x="1493500" y="2032000"/>
                </a:cubicBezTo>
                <a:cubicBezTo>
                  <a:pt x="1361208" y="2079625"/>
                  <a:pt x="1194521" y="2156354"/>
                  <a:pt x="1080750" y="2127250"/>
                </a:cubicBezTo>
                <a:cubicBezTo>
                  <a:pt x="966979" y="2098146"/>
                  <a:pt x="882312" y="1955271"/>
                  <a:pt x="810875" y="1857375"/>
                </a:cubicBezTo>
                <a:cubicBezTo>
                  <a:pt x="739438" y="1759479"/>
                  <a:pt x="694458" y="1621896"/>
                  <a:pt x="652125" y="1539875"/>
                </a:cubicBezTo>
                <a:cubicBezTo>
                  <a:pt x="609792" y="1457854"/>
                  <a:pt x="607146" y="1397000"/>
                  <a:pt x="556875" y="1365250"/>
                </a:cubicBezTo>
                <a:cubicBezTo>
                  <a:pt x="506604" y="1333500"/>
                  <a:pt x="440458" y="1352021"/>
                  <a:pt x="350500" y="1349375"/>
                </a:cubicBezTo>
                <a:cubicBezTo>
                  <a:pt x="260542" y="1346729"/>
                  <a:pt x="64750" y="1301750"/>
                  <a:pt x="17125" y="1349375"/>
                </a:cubicBezTo>
                <a:cubicBezTo>
                  <a:pt x="-30500" y="1397000"/>
                  <a:pt x="33000" y="1555750"/>
                  <a:pt x="64750" y="1635125"/>
                </a:cubicBezTo>
                <a:cubicBezTo>
                  <a:pt x="96500" y="1714500"/>
                  <a:pt x="146771" y="1775354"/>
                  <a:pt x="207625" y="1825625"/>
                </a:cubicBezTo>
                <a:cubicBezTo>
                  <a:pt x="268479" y="1875896"/>
                  <a:pt x="353146" y="1897063"/>
                  <a:pt x="429875" y="1936750"/>
                </a:cubicBezTo>
                <a:cubicBezTo>
                  <a:pt x="506604" y="1976438"/>
                  <a:pt x="668000" y="2063750"/>
                  <a:pt x="668000" y="2063750"/>
                </a:cubicBezTo>
                <a:cubicBezTo>
                  <a:pt x="760604" y="2114021"/>
                  <a:pt x="914063" y="2140479"/>
                  <a:pt x="985500" y="2238375"/>
                </a:cubicBezTo>
                <a:cubicBezTo>
                  <a:pt x="1056937" y="2336271"/>
                  <a:pt x="1096625" y="2651125"/>
                  <a:pt x="1096625" y="2651125"/>
                </a:cubicBezTo>
                <a:lnTo>
                  <a:pt x="1096625" y="2651125"/>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90506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0" y="-76200"/>
            <a:ext cx="9144000" cy="1371600"/>
          </a:xfrm>
        </p:spPr>
        <p:txBody>
          <a:bodyPr>
            <a:normAutofit/>
          </a:bodyPr>
          <a:lstStyle/>
          <a:p>
            <a:r>
              <a:rPr lang="en-US" sz="3600" dirty="0">
                <a:solidFill>
                  <a:srgbClr val="000090"/>
                </a:solidFill>
              </a:rPr>
              <a:t>What if the data is still not linearly separable?</a:t>
            </a:r>
          </a:p>
        </p:txBody>
      </p:sp>
      <p:sp>
        <p:nvSpPr>
          <p:cNvPr id="928797" name="Rectangle 29"/>
          <p:cNvSpPr>
            <a:spLocks noGrp="1" noChangeArrowheads="1"/>
          </p:cNvSpPr>
          <p:nvPr>
            <p:ph idx="1"/>
          </p:nvPr>
        </p:nvSpPr>
        <p:spPr>
          <a:xfrm>
            <a:off x="3657600" y="2286000"/>
            <a:ext cx="5257800" cy="4495800"/>
          </a:xfrm>
          <a:noFill/>
          <a:ln/>
        </p:spPr>
        <p:txBody>
          <a:bodyPr>
            <a:normAutofit/>
          </a:bodyPr>
          <a:lstStyle/>
          <a:p>
            <a:r>
              <a:rPr lang="en-US" sz="2800" dirty="0" smtClean="0">
                <a:solidFill>
                  <a:srgbClr val="000090"/>
                </a:solidFill>
              </a:rPr>
              <a:t>First Idea: Jointly </a:t>
            </a:r>
            <a:r>
              <a:rPr lang="en-US" sz="2800" dirty="0">
                <a:solidFill>
                  <a:srgbClr val="000090"/>
                </a:solidFill>
              </a:rPr>
              <a:t>m</a:t>
            </a:r>
            <a:r>
              <a:rPr lang="en-US" sz="2800" dirty="0" smtClean="0">
                <a:solidFill>
                  <a:srgbClr val="000090"/>
                </a:solidFill>
              </a:rPr>
              <a:t>inimize </a:t>
            </a:r>
            <a:r>
              <a:rPr lang="en-US" sz="2800" b="1" dirty="0" err="1">
                <a:solidFill>
                  <a:srgbClr val="000090"/>
                </a:solidFill>
              </a:rPr>
              <a:t>w.w</a:t>
            </a:r>
            <a:r>
              <a:rPr lang="en-US" sz="2800" dirty="0">
                <a:solidFill>
                  <a:srgbClr val="000090"/>
                </a:solidFill>
              </a:rPr>
              <a:t> and number of training mistakes</a:t>
            </a:r>
          </a:p>
          <a:p>
            <a:pPr lvl="1"/>
            <a:r>
              <a:rPr lang="en-US" sz="2000" dirty="0" smtClean="0"/>
              <a:t>How to tradeoff </a:t>
            </a:r>
            <a:r>
              <a:rPr lang="en-US" sz="2000" dirty="0"/>
              <a:t>two criteria</a:t>
            </a:r>
            <a:r>
              <a:rPr lang="en-US" sz="2000" dirty="0" smtClean="0"/>
              <a:t>?</a:t>
            </a:r>
          </a:p>
          <a:p>
            <a:pPr lvl="1"/>
            <a:r>
              <a:rPr lang="en-US" sz="2000" dirty="0" smtClean="0"/>
              <a:t>Pick  C on development / cross validation</a:t>
            </a:r>
            <a:endParaRPr lang="en-US" sz="2000" dirty="0"/>
          </a:p>
          <a:p>
            <a:r>
              <a:rPr lang="en-US" sz="2800" dirty="0">
                <a:solidFill>
                  <a:srgbClr val="000090"/>
                </a:solidFill>
              </a:rPr>
              <a:t>Tradeoff #(mistakes) and </a:t>
            </a:r>
            <a:r>
              <a:rPr lang="en-US" sz="2800" b="1" dirty="0" err="1">
                <a:solidFill>
                  <a:srgbClr val="000090"/>
                </a:solidFill>
              </a:rPr>
              <a:t>w.w</a:t>
            </a:r>
            <a:endParaRPr lang="en-US" sz="2800" b="1" dirty="0">
              <a:solidFill>
                <a:srgbClr val="000090"/>
              </a:solidFill>
            </a:endParaRPr>
          </a:p>
          <a:p>
            <a:pPr lvl="1"/>
            <a:r>
              <a:rPr lang="en-US" sz="2000" dirty="0"/>
              <a:t>0/1 </a:t>
            </a:r>
            <a:r>
              <a:rPr lang="en-US" sz="2000" dirty="0" smtClean="0"/>
              <a:t>loss</a:t>
            </a:r>
            <a:endParaRPr lang="en-US" sz="2000" i="1" dirty="0"/>
          </a:p>
          <a:p>
            <a:pPr lvl="1"/>
            <a:r>
              <a:rPr lang="en-US" sz="2000" dirty="0">
                <a:solidFill>
                  <a:srgbClr val="FF0000"/>
                </a:solidFill>
              </a:rPr>
              <a:t>Not QP anymore</a:t>
            </a:r>
          </a:p>
          <a:p>
            <a:pPr lvl="1"/>
            <a:r>
              <a:rPr lang="en-US" sz="2000" dirty="0">
                <a:solidFill>
                  <a:srgbClr val="FF0000"/>
                </a:solidFill>
              </a:rPr>
              <a:t>Also doesn’t distinguish near misses and really bad </a:t>
            </a:r>
            <a:r>
              <a:rPr lang="en-US" sz="2000" dirty="0" smtClean="0">
                <a:solidFill>
                  <a:srgbClr val="FF0000"/>
                </a:solidFill>
              </a:rPr>
              <a:t>mistakes</a:t>
            </a:r>
          </a:p>
          <a:p>
            <a:pPr lvl="1"/>
            <a:r>
              <a:rPr lang="en-US" sz="2000" dirty="0" smtClean="0">
                <a:solidFill>
                  <a:srgbClr val="FF0000"/>
                </a:solidFill>
              </a:rPr>
              <a:t>NP hard to find optimal solution!!!</a:t>
            </a:r>
            <a:endParaRPr lang="en-US" sz="2000" dirty="0">
              <a:solidFill>
                <a:srgbClr val="FF0000"/>
              </a:solidFill>
            </a:endParaRPr>
          </a:p>
        </p:txBody>
      </p:sp>
      <p:sp>
        <p:nvSpPr>
          <p:cNvPr id="928771" name="AutoShape 3"/>
          <p:cNvSpPr>
            <a:spLocks noChangeArrowheads="1"/>
          </p:cNvSpPr>
          <p:nvPr/>
        </p:nvSpPr>
        <p:spPr bwMode="auto">
          <a:xfrm>
            <a:off x="1096962" y="2600325"/>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2" name="AutoShape 4"/>
          <p:cNvSpPr>
            <a:spLocks noChangeArrowheads="1"/>
          </p:cNvSpPr>
          <p:nvPr/>
        </p:nvSpPr>
        <p:spPr bwMode="auto">
          <a:xfrm>
            <a:off x="1141412" y="3336925"/>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3" name="AutoShape 5"/>
          <p:cNvSpPr>
            <a:spLocks noChangeArrowheads="1"/>
          </p:cNvSpPr>
          <p:nvPr/>
        </p:nvSpPr>
        <p:spPr bwMode="auto">
          <a:xfrm>
            <a:off x="614362" y="3521075"/>
            <a:ext cx="131763" cy="139700"/>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4" name="AutoShape 6"/>
          <p:cNvSpPr>
            <a:spLocks noChangeArrowheads="1"/>
          </p:cNvSpPr>
          <p:nvPr/>
        </p:nvSpPr>
        <p:spPr bwMode="auto">
          <a:xfrm>
            <a:off x="746125" y="4305300"/>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5" name="AutoShape 7"/>
          <p:cNvSpPr>
            <a:spLocks noChangeArrowheads="1"/>
          </p:cNvSpPr>
          <p:nvPr/>
        </p:nvSpPr>
        <p:spPr bwMode="auto">
          <a:xfrm>
            <a:off x="219075" y="4213225"/>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6" name="AutoShape 8"/>
          <p:cNvSpPr>
            <a:spLocks noChangeArrowheads="1"/>
          </p:cNvSpPr>
          <p:nvPr/>
        </p:nvSpPr>
        <p:spPr bwMode="auto">
          <a:xfrm>
            <a:off x="1492250" y="3060700"/>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7" name="AutoShape 9"/>
          <p:cNvSpPr>
            <a:spLocks noChangeArrowheads="1"/>
          </p:cNvSpPr>
          <p:nvPr/>
        </p:nvSpPr>
        <p:spPr bwMode="auto">
          <a:xfrm>
            <a:off x="1009650" y="4443413"/>
            <a:ext cx="131762"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8" name="AutoShape 10"/>
          <p:cNvSpPr>
            <a:spLocks noChangeArrowheads="1"/>
          </p:cNvSpPr>
          <p:nvPr/>
        </p:nvSpPr>
        <p:spPr bwMode="auto">
          <a:xfrm>
            <a:off x="1316037" y="4121150"/>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9" name="AutoShape 11"/>
          <p:cNvSpPr>
            <a:spLocks noChangeArrowheads="1"/>
          </p:cNvSpPr>
          <p:nvPr/>
        </p:nvSpPr>
        <p:spPr bwMode="auto">
          <a:xfrm>
            <a:off x="482600" y="2830513"/>
            <a:ext cx="131762"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80" name="AutoShape 12"/>
          <p:cNvSpPr>
            <a:spLocks noChangeArrowheads="1"/>
          </p:cNvSpPr>
          <p:nvPr/>
        </p:nvSpPr>
        <p:spPr bwMode="auto">
          <a:xfrm>
            <a:off x="131762" y="3475038"/>
            <a:ext cx="131763" cy="139700"/>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81" name="Rectangle 13"/>
          <p:cNvSpPr>
            <a:spLocks noChangeArrowheads="1"/>
          </p:cNvSpPr>
          <p:nvPr/>
        </p:nvSpPr>
        <p:spPr bwMode="auto">
          <a:xfrm>
            <a:off x="2474912" y="296703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2" name="Rectangle 14"/>
          <p:cNvSpPr>
            <a:spLocks noChangeArrowheads="1"/>
          </p:cNvSpPr>
          <p:nvPr/>
        </p:nvSpPr>
        <p:spPr bwMode="auto">
          <a:xfrm>
            <a:off x="2081212" y="375126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3" name="Rectangle 15"/>
          <p:cNvSpPr>
            <a:spLocks noChangeArrowheads="1"/>
          </p:cNvSpPr>
          <p:nvPr/>
        </p:nvSpPr>
        <p:spPr bwMode="auto">
          <a:xfrm>
            <a:off x="2874962" y="2543235"/>
            <a:ext cx="131762"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4" name="Rectangle 16"/>
          <p:cNvSpPr>
            <a:spLocks noChangeArrowheads="1"/>
          </p:cNvSpPr>
          <p:nvPr/>
        </p:nvSpPr>
        <p:spPr bwMode="auto">
          <a:xfrm>
            <a:off x="2738437" y="3473450"/>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5" name="Rectangle 17"/>
          <p:cNvSpPr>
            <a:spLocks noChangeArrowheads="1"/>
          </p:cNvSpPr>
          <p:nvPr/>
        </p:nvSpPr>
        <p:spPr bwMode="auto">
          <a:xfrm>
            <a:off x="2817812" y="38592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6" name="Rectangle 18"/>
          <p:cNvSpPr>
            <a:spLocks noChangeArrowheads="1"/>
          </p:cNvSpPr>
          <p:nvPr/>
        </p:nvSpPr>
        <p:spPr bwMode="auto">
          <a:xfrm>
            <a:off x="2651125" y="4027488"/>
            <a:ext cx="131762"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7" name="Rectangle 19"/>
          <p:cNvSpPr>
            <a:spLocks noChangeArrowheads="1"/>
          </p:cNvSpPr>
          <p:nvPr/>
        </p:nvSpPr>
        <p:spPr bwMode="auto">
          <a:xfrm>
            <a:off x="2343150" y="4395788"/>
            <a:ext cx="131762"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8" name="Rectangle 20"/>
          <p:cNvSpPr>
            <a:spLocks noChangeArrowheads="1"/>
          </p:cNvSpPr>
          <p:nvPr/>
        </p:nvSpPr>
        <p:spPr bwMode="auto">
          <a:xfrm>
            <a:off x="2474912" y="457993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9" name="Rectangle 21"/>
          <p:cNvSpPr>
            <a:spLocks noChangeArrowheads="1"/>
          </p:cNvSpPr>
          <p:nvPr/>
        </p:nvSpPr>
        <p:spPr bwMode="auto">
          <a:xfrm>
            <a:off x="2036762" y="457993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0" name="Rectangle 22"/>
          <p:cNvSpPr>
            <a:spLocks noChangeArrowheads="1"/>
          </p:cNvSpPr>
          <p:nvPr/>
        </p:nvSpPr>
        <p:spPr bwMode="auto">
          <a:xfrm>
            <a:off x="2817812" y="4365625"/>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1" name="Rectangle 23"/>
          <p:cNvSpPr>
            <a:spLocks noChangeArrowheads="1"/>
          </p:cNvSpPr>
          <p:nvPr/>
        </p:nvSpPr>
        <p:spPr bwMode="auto">
          <a:xfrm>
            <a:off x="2992437" y="33512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2" name="Rectangle 24"/>
          <p:cNvSpPr>
            <a:spLocks noChangeArrowheads="1"/>
          </p:cNvSpPr>
          <p:nvPr/>
        </p:nvSpPr>
        <p:spPr bwMode="auto">
          <a:xfrm>
            <a:off x="2773362" y="307498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3" name="AutoShape 25"/>
          <p:cNvSpPr>
            <a:spLocks noChangeArrowheads="1"/>
          </p:cNvSpPr>
          <p:nvPr/>
        </p:nvSpPr>
        <p:spPr bwMode="auto">
          <a:xfrm>
            <a:off x="2362200" y="3514725"/>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94" name="AutoShape 26"/>
          <p:cNvSpPr>
            <a:spLocks noChangeArrowheads="1"/>
          </p:cNvSpPr>
          <p:nvPr/>
        </p:nvSpPr>
        <p:spPr bwMode="auto">
          <a:xfrm>
            <a:off x="2230437" y="4900613"/>
            <a:ext cx="131763"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95" name="Rectangle 27"/>
          <p:cNvSpPr>
            <a:spLocks noChangeArrowheads="1"/>
          </p:cNvSpPr>
          <p:nvPr/>
        </p:nvSpPr>
        <p:spPr bwMode="auto">
          <a:xfrm>
            <a:off x="741362" y="3895725"/>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6" name="Rectangle 28"/>
          <p:cNvSpPr>
            <a:spLocks noChangeArrowheads="1"/>
          </p:cNvSpPr>
          <p:nvPr/>
        </p:nvSpPr>
        <p:spPr bwMode="auto">
          <a:xfrm>
            <a:off x="1350962" y="2447925"/>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pic>
        <p:nvPicPr>
          <p:cNvPr id="928798" name="Picture 30" descr="txp_fig"/>
          <p:cNvPicPr>
            <a:picLocks noChangeAspect="1" noChangeArrowheads="1"/>
          </p:cNvPicPr>
          <p:nvPr>
            <p:custDataLst>
              <p:tags r:id="rId1"/>
            </p:custDataLst>
          </p:nvPr>
        </p:nvPicPr>
        <p:blipFill>
          <a:blip r:embed="rId4" cstate="print"/>
          <a:srcRect/>
          <a:stretch>
            <a:fillRect/>
          </a:stretch>
        </p:blipFill>
        <p:spPr bwMode="auto">
          <a:xfrm>
            <a:off x="3408362" y="1157288"/>
            <a:ext cx="4329112" cy="976312"/>
          </a:xfrm>
          <a:prstGeom prst="rect">
            <a:avLst/>
          </a:prstGeom>
          <a:noFill/>
          <a:ln w="9525">
            <a:noFill/>
            <a:miter lim="800000"/>
            <a:headEnd/>
            <a:tailEnd/>
          </a:ln>
          <a:effectLst/>
        </p:spPr>
      </p:pic>
      <p:sp>
        <p:nvSpPr>
          <p:cNvPr id="2" name="TextBox 1"/>
          <p:cNvSpPr txBox="1"/>
          <p:nvPr/>
        </p:nvSpPr>
        <p:spPr>
          <a:xfrm>
            <a:off x="6781800" y="1123890"/>
            <a:ext cx="1981200" cy="400110"/>
          </a:xfrm>
          <a:prstGeom prst="rect">
            <a:avLst/>
          </a:prstGeom>
          <a:noFill/>
        </p:spPr>
        <p:txBody>
          <a:bodyPr wrap="square" rtlCol="0">
            <a:spAutoFit/>
          </a:bodyPr>
          <a:lstStyle/>
          <a:p>
            <a:r>
              <a:rPr lang="en-US" sz="2000" dirty="0" smtClean="0">
                <a:latin typeface="Trebuchet MS"/>
                <a:cs typeface="Trebuchet MS"/>
              </a:rPr>
              <a:t>+ C #(mistakes)</a:t>
            </a:r>
            <a:endParaRPr lang="en-US" sz="2000" dirty="0">
              <a:latin typeface="Trebuchet MS"/>
              <a:cs typeface="Trebuchet MS"/>
            </a:endParaRPr>
          </a:p>
        </p:txBody>
      </p:sp>
      <p:sp>
        <p:nvSpPr>
          <p:cNvPr id="45" name="Rectangle 13"/>
          <p:cNvSpPr>
            <a:spLocks noChangeArrowheads="1"/>
          </p:cNvSpPr>
          <p:nvPr/>
        </p:nvSpPr>
        <p:spPr bwMode="auto">
          <a:xfrm>
            <a:off x="1676400" y="345916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46" name="AutoShape 10"/>
          <p:cNvSpPr>
            <a:spLocks noChangeArrowheads="1"/>
          </p:cNvSpPr>
          <p:nvPr/>
        </p:nvSpPr>
        <p:spPr bwMode="auto">
          <a:xfrm>
            <a:off x="1849437" y="4114800"/>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3938022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87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879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879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2879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2879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2879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2879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2879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97" grpId="0" build="p"/>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0818" name="Rectangle 2"/>
          <p:cNvSpPr>
            <a:spLocks noGrp="1" noChangeArrowheads="1"/>
          </p:cNvSpPr>
          <p:nvPr>
            <p:ph type="title"/>
          </p:nvPr>
        </p:nvSpPr>
        <p:spPr>
          <a:xfrm>
            <a:off x="0" y="0"/>
            <a:ext cx="9144000" cy="1371600"/>
          </a:xfrm>
        </p:spPr>
        <p:txBody>
          <a:bodyPr/>
          <a:lstStyle/>
          <a:p>
            <a:r>
              <a:rPr lang="en-US" dirty="0">
                <a:solidFill>
                  <a:srgbClr val="000090"/>
                </a:solidFill>
              </a:rPr>
              <a:t>Slack variables – Hinge loss</a:t>
            </a:r>
          </a:p>
        </p:txBody>
      </p:sp>
      <p:sp>
        <p:nvSpPr>
          <p:cNvPr id="930845" name="Rectangle 29"/>
          <p:cNvSpPr>
            <a:spLocks noGrp="1" noChangeArrowheads="1"/>
          </p:cNvSpPr>
          <p:nvPr>
            <p:ph idx="1"/>
          </p:nvPr>
        </p:nvSpPr>
        <p:spPr>
          <a:xfrm>
            <a:off x="533400" y="5105400"/>
            <a:ext cx="5029200" cy="1219200"/>
          </a:xfrm>
          <a:noFill/>
          <a:ln/>
        </p:spPr>
        <p:txBody>
          <a:bodyPr>
            <a:noAutofit/>
          </a:bodyPr>
          <a:lstStyle/>
          <a:p>
            <a:pPr marL="0" indent="0">
              <a:buNone/>
            </a:pPr>
            <a:r>
              <a:rPr lang="en-US" sz="2400" dirty="0" smtClean="0">
                <a:solidFill>
                  <a:srgbClr val="000090"/>
                </a:solidFill>
              </a:rPr>
              <a:t>For each data point:</a:t>
            </a:r>
          </a:p>
          <a:p>
            <a:r>
              <a:rPr lang="en-US" sz="2400" dirty="0" smtClean="0"/>
              <a:t>If </a:t>
            </a:r>
            <a:r>
              <a:rPr lang="en-US" sz="2400" dirty="0"/>
              <a:t>margin </a:t>
            </a:r>
            <a:r>
              <a:rPr lang="en-US" sz="2400" dirty="0" smtClean="0"/>
              <a:t>≥ </a:t>
            </a:r>
            <a:r>
              <a:rPr lang="en-US" sz="2400" dirty="0"/>
              <a:t>1, don’t care</a:t>
            </a:r>
          </a:p>
          <a:p>
            <a:r>
              <a:rPr lang="en-US" sz="2400" dirty="0"/>
              <a:t>If margin &lt; 1, pay linear penalty</a:t>
            </a:r>
          </a:p>
        </p:txBody>
      </p:sp>
      <p:sp>
        <p:nvSpPr>
          <p:cNvPr id="930819" name="AutoShape 3"/>
          <p:cNvSpPr>
            <a:spLocks noChangeArrowheads="1"/>
          </p:cNvSpPr>
          <p:nvPr/>
        </p:nvSpPr>
        <p:spPr bwMode="auto">
          <a:xfrm>
            <a:off x="1073150" y="2209800"/>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0" name="AutoShape 4"/>
          <p:cNvSpPr>
            <a:spLocks noChangeArrowheads="1"/>
          </p:cNvSpPr>
          <p:nvPr/>
        </p:nvSpPr>
        <p:spPr bwMode="auto">
          <a:xfrm>
            <a:off x="1117600" y="2946400"/>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1" name="AutoShape 5"/>
          <p:cNvSpPr>
            <a:spLocks noChangeArrowheads="1"/>
          </p:cNvSpPr>
          <p:nvPr/>
        </p:nvSpPr>
        <p:spPr bwMode="auto">
          <a:xfrm>
            <a:off x="590550" y="3130550"/>
            <a:ext cx="131763" cy="139700"/>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2" name="AutoShape 6"/>
          <p:cNvSpPr>
            <a:spLocks noChangeArrowheads="1"/>
          </p:cNvSpPr>
          <p:nvPr/>
        </p:nvSpPr>
        <p:spPr bwMode="auto">
          <a:xfrm>
            <a:off x="722313" y="3914775"/>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3" name="AutoShape 7"/>
          <p:cNvSpPr>
            <a:spLocks noChangeArrowheads="1"/>
          </p:cNvSpPr>
          <p:nvPr/>
        </p:nvSpPr>
        <p:spPr bwMode="auto">
          <a:xfrm>
            <a:off x="195263" y="3822700"/>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4" name="AutoShape 8"/>
          <p:cNvSpPr>
            <a:spLocks noChangeArrowheads="1"/>
          </p:cNvSpPr>
          <p:nvPr/>
        </p:nvSpPr>
        <p:spPr bwMode="auto">
          <a:xfrm>
            <a:off x="1468438" y="2670175"/>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5" name="AutoShape 9"/>
          <p:cNvSpPr>
            <a:spLocks noChangeArrowheads="1"/>
          </p:cNvSpPr>
          <p:nvPr/>
        </p:nvSpPr>
        <p:spPr bwMode="auto">
          <a:xfrm>
            <a:off x="985838" y="4052888"/>
            <a:ext cx="131762"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6" name="AutoShape 10"/>
          <p:cNvSpPr>
            <a:spLocks noChangeArrowheads="1"/>
          </p:cNvSpPr>
          <p:nvPr/>
        </p:nvSpPr>
        <p:spPr bwMode="auto">
          <a:xfrm>
            <a:off x="1292225" y="3730625"/>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7" name="AutoShape 11"/>
          <p:cNvSpPr>
            <a:spLocks noChangeArrowheads="1"/>
          </p:cNvSpPr>
          <p:nvPr/>
        </p:nvSpPr>
        <p:spPr bwMode="auto">
          <a:xfrm>
            <a:off x="458788" y="2439988"/>
            <a:ext cx="131762"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8" name="AutoShape 12"/>
          <p:cNvSpPr>
            <a:spLocks noChangeArrowheads="1"/>
          </p:cNvSpPr>
          <p:nvPr/>
        </p:nvSpPr>
        <p:spPr bwMode="auto">
          <a:xfrm>
            <a:off x="107950" y="3084513"/>
            <a:ext cx="131763" cy="139700"/>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9" name="Rectangle 13"/>
          <p:cNvSpPr>
            <a:spLocks noChangeArrowheads="1"/>
          </p:cNvSpPr>
          <p:nvPr/>
        </p:nvSpPr>
        <p:spPr bwMode="auto">
          <a:xfrm>
            <a:off x="2800350" y="27289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0" name="Rectangle 14"/>
          <p:cNvSpPr>
            <a:spLocks noChangeArrowheads="1"/>
          </p:cNvSpPr>
          <p:nvPr/>
        </p:nvSpPr>
        <p:spPr bwMode="auto">
          <a:xfrm>
            <a:off x="2406650" y="351313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1" name="Rectangle 15"/>
          <p:cNvSpPr>
            <a:spLocks noChangeArrowheads="1"/>
          </p:cNvSpPr>
          <p:nvPr/>
        </p:nvSpPr>
        <p:spPr bwMode="auto">
          <a:xfrm>
            <a:off x="3124200" y="2286000"/>
            <a:ext cx="131762"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2" name="Rectangle 16"/>
          <p:cNvSpPr>
            <a:spLocks noChangeArrowheads="1"/>
          </p:cNvSpPr>
          <p:nvPr/>
        </p:nvSpPr>
        <p:spPr bwMode="auto">
          <a:xfrm>
            <a:off x="3063875" y="3235325"/>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3" name="Rectangle 17"/>
          <p:cNvSpPr>
            <a:spLocks noChangeArrowheads="1"/>
          </p:cNvSpPr>
          <p:nvPr/>
        </p:nvSpPr>
        <p:spPr bwMode="auto">
          <a:xfrm>
            <a:off x="3371850" y="369728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4" name="Rectangle 18"/>
          <p:cNvSpPr>
            <a:spLocks noChangeArrowheads="1"/>
          </p:cNvSpPr>
          <p:nvPr/>
        </p:nvSpPr>
        <p:spPr bwMode="auto">
          <a:xfrm>
            <a:off x="2976563" y="3789363"/>
            <a:ext cx="131762"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5" name="Rectangle 19"/>
          <p:cNvSpPr>
            <a:spLocks noChangeArrowheads="1"/>
          </p:cNvSpPr>
          <p:nvPr/>
        </p:nvSpPr>
        <p:spPr bwMode="auto">
          <a:xfrm>
            <a:off x="2668588" y="4157663"/>
            <a:ext cx="131762"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6" name="Rectangle 20"/>
          <p:cNvSpPr>
            <a:spLocks noChangeArrowheads="1"/>
          </p:cNvSpPr>
          <p:nvPr/>
        </p:nvSpPr>
        <p:spPr bwMode="auto">
          <a:xfrm>
            <a:off x="2800350" y="43418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7" name="Rectangle 21"/>
          <p:cNvSpPr>
            <a:spLocks noChangeArrowheads="1"/>
          </p:cNvSpPr>
          <p:nvPr/>
        </p:nvSpPr>
        <p:spPr bwMode="auto">
          <a:xfrm>
            <a:off x="2362200" y="43418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8" name="Rectangle 22"/>
          <p:cNvSpPr>
            <a:spLocks noChangeArrowheads="1"/>
          </p:cNvSpPr>
          <p:nvPr/>
        </p:nvSpPr>
        <p:spPr bwMode="auto">
          <a:xfrm>
            <a:off x="3371850" y="4203700"/>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9" name="Rectangle 23"/>
          <p:cNvSpPr>
            <a:spLocks noChangeArrowheads="1"/>
          </p:cNvSpPr>
          <p:nvPr/>
        </p:nvSpPr>
        <p:spPr bwMode="auto">
          <a:xfrm>
            <a:off x="3546475" y="318928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40" name="Rectangle 24"/>
          <p:cNvSpPr>
            <a:spLocks noChangeArrowheads="1"/>
          </p:cNvSpPr>
          <p:nvPr/>
        </p:nvSpPr>
        <p:spPr bwMode="auto">
          <a:xfrm>
            <a:off x="3327400" y="291306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41" name="AutoShape 25"/>
          <p:cNvSpPr>
            <a:spLocks noChangeArrowheads="1"/>
          </p:cNvSpPr>
          <p:nvPr/>
        </p:nvSpPr>
        <p:spPr bwMode="auto">
          <a:xfrm>
            <a:off x="2286000" y="3048000"/>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42" name="AutoShape 26"/>
          <p:cNvSpPr>
            <a:spLocks noChangeArrowheads="1"/>
          </p:cNvSpPr>
          <p:nvPr/>
        </p:nvSpPr>
        <p:spPr bwMode="auto">
          <a:xfrm>
            <a:off x="2555875" y="4662488"/>
            <a:ext cx="131763"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43" name="Rectangle 27"/>
          <p:cNvSpPr>
            <a:spLocks noChangeArrowheads="1"/>
          </p:cNvSpPr>
          <p:nvPr/>
        </p:nvSpPr>
        <p:spPr bwMode="auto">
          <a:xfrm>
            <a:off x="717550" y="3505200"/>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44" name="Rectangle 28"/>
          <p:cNvSpPr>
            <a:spLocks noChangeArrowheads="1"/>
          </p:cNvSpPr>
          <p:nvPr/>
        </p:nvSpPr>
        <p:spPr bwMode="auto">
          <a:xfrm>
            <a:off x="1600200" y="3276600"/>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pic>
        <p:nvPicPr>
          <p:cNvPr id="930846" name="Picture 30" descr="txp_fig"/>
          <p:cNvPicPr>
            <a:picLocks noChangeAspect="1" noChangeArrowheads="1"/>
          </p:cNvPicPr>
          <p:nvPr>
            <p:custDataLst>
              <p:tags r:id="rId1"/>
            </p:custDataLst>
          </p:nvPr>
        </p:nvPicPr>
        <p:blipFill>
          <a:blip r:embed="rId4" cstate="print"/>
          <a:srcRect/>
          <a:stretch>
            <a:fillRect/>
          </a:stretch>
        </p:blipFill>
        <p:spPr bwMode="auto">
          <a:xfrm>
            <a:off x="3733800" y="1742778"/>
            <a:ext cx="4329112" cy="976312"/>
          </a:xfrm>
          <a:prstGeom prst="rect">
            <a:avLst/>
          </a:prstGeom>
          <a:noFill/>
          <a:ln w="9525">
            <a:noFill/>
            <a:miter lim="800000"/>
            <a:headEnd/>
            <a:tailEnd/>
          </a:ln>
          <a:effectLst/>
        </p:spPr>
      </p:pic>
      <p:sp>
        <p:nvSpPr>
          <p:cNvPr id="86" name="Line 24"/>
          <p:cNvSpPr>
            <a:spLocks noChangeShapeType="1"/>
          </p:cNvSpPr>
          <p:nvPr/>
        </p:nvSpPr>
        <p:spPr bwMode="auto">
          <a:xfrm flipV="1">
            <a:off x="1219200" y="1754187"/>
            <a:ext cx="581025" cy="3121025"/>
          </a:xfrm>
          <a:prstGeom prst="line">
            <a:avLst/>
          </a:prstGeom>
          <a:noFill/>
          <a:ln w="38100" cmpd="sng">
            <a:solidFill>
              <a:srgbClr val="009900"/>
            </a:solidFill>
            <a:round/>
            <a:headEnd/>
            <a:tailEnd/>
          </a:ln>
          <a:effectLst/>
        </p:spPr>
        <p:txBody>
          <a:bodyPr/>
          <a:lstStyle/>
          <a:p>
            <a:endParaRPr lang="en-US"/>
          </a:p>
        </p:txBody>
      </p:sp>
      <p:sp>
        <p:nvSpPr>
          <p:cNvPr id="87" name="Text Box 25"/>
          <p:cNvSpPr txBox="1">
            <a:spLocks noChangeArrowheads="1"/>
          </p:cNvSpPr>
          <p:nvPr/>
        </p:nvSpPr>
        <p:spPr bwMode="auto">
          <a:xfrm rot="16825562">
            <a:off x="968375" y="1927225"/>
            <a:ext cx="1177925" cy="304800"/>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+1</a:t>
            </a:r>
          </a:p>
        </p:txBody>
      </p:sp>
      <p:sp>
        <p:nvSpPr>
          <p:cNvPr id="88" name="Line 26"/>
          <p:cNvSpPr>
            <a:spLocks noChangeShapeType="1"/>
          </p:cNvSpPr>
          <p:nvPr/>
        </p:nvSpPr>
        <p:spPr bwMode="auto">
          <a:xfrm flipV="1">
            <a:off x="2162175" y="1831975"/>
            <a:ext cx="581025" cy="3121025"/>
          </a:xfrm>
          <a:prstGeom prst="line">
            <a:avLst/>
          </a:prstGeom>
          <a:noFill/>
          <a:ln w="38100" cmpd="sng">
            <a:solidFill>
              <a:srgbClr val="009900"/>
            </a:solidFill>
            <a:round/>
            <a:headEnd/>
            <a:tailEnd/>
          </a:ln>
          <a:effectLst/>
        </p:spPr>
        <p:txBody>
          <a:bodyPr/>
          <a:lstStyle/>
          <a:p>
            <a:endParaRPr lang="en-US"/>
          </a:p>
        </p:txBody>
      </p:sp>
      <p:sp>
        <p:nvSpPr>
          <p:cNvPr id="89" name="Text Box 27"/>
          <p:cNvSpPr txBox="1">
            <a:spLocks noChangeArrowheads="1"/>
          </p:cNvSpPr>
          <p:nvPr/>
        </p:nvSpPr>
        <p:spPr bwMode="auto">
          <a:xfrm rot="16825562">
            <a:off x="1916112" y="2027237"/>
            <a:ext cx="1133475" cy="304800"/>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-1</a:t>
            </a:r>
          </a:p>
        </p:txBody>
      </p:sp>
      <p:sp>
        <p:nvSpPr>
          <p:cNvPr id="90" name="Line 29"/>
          <p:cNvSpPr>
            <a:spLocks noChangeShapeType="1"/>
          </p:cNvSpPr>
          <p:nvPr/>
        </p:nvSpPr>
        <p:spPr bwMode="auto">
          <a:xfrm flipV="1">
            <a:off x="1695450" y="1762125"/>
            <a:ext cx="581025" cy="3122613"/>
          </a:xfrm>
          <a:prstGeom prst="line">
            <a:avLst/>
          </a:prstGeom>
          <a:noFill/>
          <a:ln w="38100" cmpd="sng">
            <a:solidFill>
              <a:schemeClr val="tx1"/>
            </a:solidFill>
            <a:round/>
            <a:headEnd/>
            <a:tailEnd/>
          </a:ln>
          <a:effectLst/>
        </p:spPr>
        <p:txBody>
          <a:bodyPr/>
          <a:lstStyle/>
          <a:p>
            <a:endParaRPr lang="en-US"/>
          </a:p>
        </p:txBody>
      </p:sp>
      <p:sp>
        <p:nvSpPr>
          <p:cNvPr id="91" name="Text Box 30"/>
          <p:cNvSpPr txBox="1">
            <a:spLocks noChangeArrowheads="1"/>
          </p:cNvSpPr>
          <p:nvPr/>
        </p:nvSpPr>
        <p:spPr bwMode="auto">
          <a:xfrm rot="16825562">
            <a:off x="1476375" y="1968500"/>
            <a:ext cx="1073150" cy="304800"/>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0</a:t>
            </a:r>
          </a:p>
        </p:txBody>
      </p:sp>
      <p:grpSp>
        <p:nvGrpSpPr>
          <p:cNvPr id="14" name="Group 13"/>
          <p:cNvGrpSpPr/>
          <p:nvPr/>
        </p:nvGrpSpPr>
        <p:grpSpPr>
          <a:xfrm>
            <a:off x="1666082" y="3322638"/>
            <a:ext cx="765606" cy="411162"/>
            <a:chOff x="1666082" y="3322638"/>
            <a:chExt cx="765606" cy="411162"/>
          </a:xfrm>
        </p:grpSpPr>
        <p:cxnSp>
          <p:nvCxnSpPr>
            <p:cNvPr id="99" name="Straight Connector 98"/>
            <p:cNvCxnSpPr>
              <a:stCxn id="930844" idx="2"/>
            </p:cNvCxnSpPr>
            <p:nvPr/>
          </p:nvCxnSpPr>
          <p:spPr>
            <a:xfrm>
              <a:off x="1666082" y="3322638"/>
              <a:ext cx="765606" cy="147022"/>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2036470" y="3364468"/>
              <a:ext cx="287571" cy="369332"/>
            </a:xfrm>
            <a:prstGeom prst="rect">
              <a:avLst/>
            </a:prstGeom>
            <a:noFill/>
          </p:spPr>
          <p:txBody>
            <a:bodyPr wrap="none" rtlCol="0">
              <a:spAutoFit/>
            </a:bodyPr>
            <a:lstStyle/>
            <a:p>
              <a:r>
                <a:rPr lang="en-US" dirty="0" err="1" smtClean="0">
                  <a:solidFill>
                    <a:srgbClr val="000090"/>
                  </a:solidFill>
                  <a:latin typeface="Times New Roman"/>
                  <a:cs typeface="Times New Roman"/>
                </a:rPr>
                <a:t>ξ</a:t>
              </a:r>
              <a:endParaRPr lang="en-US" dirty="0">
                <a:solidFill>
                  <a:srgbClr val="000090"/>
                </a:solidFill>
                <a:latin typeface="Times New Roman"/>
                <a:cs typeface="Times New Roman"/>
              </a:endParaRPr>
            </a:p>
          </p:txBody>
        </p:sp>
      </p:grpSp>
      <p:grpSp>
        <p:nvGrpSpPr>
          <p:cNvPr id="13" name="Group 12"/>
          <p:cNvGrpSpPr/>
          <p:nvPr/>
        </p:nvGrpSpPr>
        <p:grpSpPr>
          <a:xfrm>
            <a:off x="1600200" y="2667000"/>
            <a:ext cx="817562" cy="450057"/>
            <a:chOff x="1600200" y="2667000"/>
            <a:chExt cx="817562" cy="450057"/>
          </a:xfrm>
        </p:grpSpPr>
        <p:cxnSp>
          <p:nvCxnSpPr>
            <p:cNvPr id="3" name="Straight Connector 2"/>
            <p:cNvCxnSpPr>
              <a:endCxn id="930841" idx="3"/>
            </p:cNvCxnSpPr>
            <p:nvPr/>
          </p:nvCxnSpPr>
          <p:spPr>
            <a:xfrm>
              <a:off x="1600200" y="2971800"/>
              <a:ext cx="817562" cy="145257"/>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1676400" y="2667000"/>
              <a:ext cx="287571" cy="369332"/>
            </a:xfrm>
            <a:prstGeom prst="rect">
              <a:avLst/>
            </a:prstGeom>
            <a:noFill/>
          </p:spPr>
          <p:txBody>
            <a:bodyPr wrap="none" rtlCol="0">
              <a:spAutoFit/>
            </a:bodyPr>
            <a:lstStyle/>
            <a:p>
              <a:r>
                <a:rPr lang="en-US" dirty="0" err="1" smtClean="0">
                  <a:solidFill>
                    <a:srgbClr val="000090"/>
                  </a:solidFill>
                  <a:latin typeface="Times New Roman"/>
                  <a:cs typeface="Times New Roman"/>
                </a:rPr>
                <a:t>ξ</a:t>
              </a:r>
              <a:endParaRPr lang="en-US" dirty="0">
                <a:solidFill>
                  <a:srgbClr val="000090"/>
                </a:solidFill>
                <a:latin typeface="Times New Roman"/>
                <a:cs typeface="Times New Roman"/>
              </a:endParaRPr>
            </a:p>
          </p:txBody>
        </p:sp>
      </p:grpSp>
      <p:grpSp>
        <p:nvGrpSpPr>
          <p:cNvPr id="15" name="Group 14"/>
          <p:cNvGrpSpPr/>
          <p:nvPr/>
        </p:nvGrpSpPr>
        <p:grpSpPr>
          <a:xfrm>
            <a:off x="756450" y="3529122"/>
            <a:ext cx="1613284" cy="509478"/>
            <a:chOff x="756450" y="3529122"/>
            <a:chExt cx="1613284" cy="509478"/>
          </a:xfrm>
        </p:grpSpPr>
        <p:cxnSp>
          <p:nvCxnSpPr>
            <p:cNvPr id="102" name="Straight Connector 101"/>
            <p:cNvCxnSpPr/>
            <p:nvPr/>
          </p:nvCxnSpPr>
          <p:spPr>
            <a:xfrm>
              <a:off x="756450" y="3529122"/>
              <a:ext cx="1613284" cy="34326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1447800" y="3669268"/>
              <a:ext cx="287571" cy="369332"/>
            </a:xfrm>
            <a:prstGeom prst="rect">
              <a:avLst/>
            </a:prstGeom>
            <a:noFill/>
          </p:spPr>
          <p:txBody>
            <a:bodyPr wrap="none" rtlCol="0">
              <a:spAutoFit/>
            </a:bodyPr>
            <a:lstStyle/>
            <a:p>
              <a:r>
                <a:rPr lang="en-US" dirty="0" err="1" smtClean="0">
                  <a:solidFill>
                    <a:srgbClr val="000090"/>
                  </a:solidFill>
                  <a:latin typeface="Times New Roman"/>
                  <a:cs typeface="Times New Roman"/>
                </a:rPr>
                <a:t>ξ</a:t>
              </a:r>
              <a:endParaRPr lang="en-US" dirty="0">
                <a:solidFill>
                  <a:srgbClr val="000090"/>
                </a:solidFill>
                <a:latin typeface="Times New Roman"/>
                <a:cs typeface="Times New Roman"/>
              </a:endParaRPr>
            </a:p>
          </p:txBody>
        </p:sp>
      </p:grpSp>
      <p:grpSp>
        <p:nvGrpSpPr>
          <p:cNvPr id="16" name="Group 15"/>
          <p:cNvGrpSpPr/>
          <p:nvPr/>
        </p:nvGrpSpPr>
        <p:grpSpPr>
          <a:xfrm>
            <a:off x="1270054" y="4414523"/>
            <a:ext cx="1417584" cy="450609"/>
            <a:chOff x="1270054" y="4414523"/>
            <a:chExt cx="1417584" cy="450609"/>
          </a:xfrm>
        </p:grpSpPr>
        <p:cxnSp>
          <p:nvCxnSpPr>
            <p:cNvPr id="96" name="Straight Connector 95"/>
            <p:cNvCxnSpPr>
              <a:endCxn id="930842" idx="3"/>
            </p:cNvCxnSpPr>
            <p:nvPr/>
          </p:nvCxnSpPr>
          <p:spPr>
            <a:xfrm>
              <a:off x="1270054" y="4414523"/>
              <a:ext cx="1417584" cy="317021"/>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1905000" y="4495800"/>
              <a:ext cx="287571" cy="369332"/>
            </a:xfrm>
            <a:prstGeom prst="rect">
              <a:avLst/>
            </a:prstGeom>
            <a:noFill/>
          </p:spPr>
          <p:txBody>
            <a:bodyPr wrap="none" rtlCol="0">
              <a:spAutoFit/>
            </a:bodyPr>
            <a:lstStyle/>
            <a:p>
              <a:r>
                <a:rPr lang="en-US" dirty="0" err="1" smtClean="0">
                  <a:solidFill>
                    <a:srgbClr val="000090"/>
                  </a:solidFill>
                  <a:latin typeface="Times New Roman"/>
                  <a:cs typeface="Times New Roman"/>
                </a:rPr>
                <a:t>ξ</a:t>
              </a:r>
              <a:endParaRPr lang="en-US" dirty="0">
                <a:solidFill>
                  <a:srgbClr val="000090"/>
                </a:solidFill>
                <a:latin typeface="Times New Roman"/>
                <a:cs typeface="Times New Roman"/>
              </a:endParaRPr>
            </a:p>
          </p:txBody>
        </p:sp>
      </p:grpSp>
      <p:sp>
        <p:nvSpPr>
          <p:cNvPr id="108" name="TextBox 107"/>
          <p:cNvSpPr txBox="1"/>
          <p:nvPr/>
        </p:nvSpPr>
        <p:spPr>
          <a:xfrm>
            <a:off x="7027862" y="1676400"/>
            <a:ext cx="1981200" cy="461665"/>
          </a:xfrm>
          <a:prstGeom prst="rect">
            <a:avLst/>
          </a:prstGeom>
          <a:noFill/>
        </p:spPr>
        <p:txBody>
          <a:bodyPr wrap="square" rtlCol="0">
            <a:spAutoFit/>
          </a:bodyPr>
          <a:lstStyle/>
          <a:p>
            <a:r>
              <a:rPr lang="en-US" sz="2400" dirty="0" smtClean="0">
                <a:solidFill>
                  <a:srgbClr val="FF0000"/>
                </a:solidFill>
                <a:latin typeface="Trebuchet MS"/>
                <a:cs typeface="Trebuchet MS"/>
              </a:rPr>
              <a:t>+ </a:t>
            </a:r>
            <a:r>
              <a:rPr lang="en-US" sz="2400" i="1" dirty="0" smtClean="0">
                <a:solidFill>
                  <a:srgbClr val="FF0000"/>
                </a:solidFill>
                <a:latin typeface="Times New Roman"/>
                <a:cs typeface="Times New Roman"/>
              </a:rPr>
              <a:t>C</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Σ</a:t>
            </a:r>
            <a:r>
              <a:rPr lang="en-US" sz="2400" baseline="-25000" dirty="0" err="1" smtClean="0">
                <a:solidFill>
                  <a:srgbClr val="FF0000"/>
                </a:solidFill>
                <a:latin typeface="Times New Roman"/>
                <a:cs typeface="Times New Roman"/>
              </a:rPr>
              <a:t>j</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ξ</a:t>
            </a:r>
            <a:r>
              <a:rPr lang="en-US" sz="2400" baseline="-25000" dirty="0" err="1">
                <a:solidFill>
                  <a:srgbClr val="FF0000"/>
                </a:solidFill>
                <a:latin typeface="Times New Roman"/>
                <a:cs typeface="Times New Roman"/>
              </a:rPr>
              <a:t>j</a:t>
            </a:r>
            <a:endParaRPr lang="en-US" sz="2400" dirty="0">
              <a:solidFill>
                <a:srgbClr val="FF0000"/>
              </a:solidFill>
              <a:latin typeface="Times New Roman"/>
              <a:cs typeface="Times New Roman"/>
            </a:endParaRPr>
          </a:p>
        </p:txBody>
      </p:sp>
      <p:sp>
        <p:nvSpPr>
          <p:cNvPr id="11" name="Rectangle 10"/>
          <p:cNvSpPr/>
          <p:nvPr/>
        </p:nvSpPr>
        <p:spPr>
          <a:xfrm>
            <a:off x="6723062" y="2101775"/>
            <a:ext cx="620591" cy="523220"/>
          </a:xfrm>
          <a:prstGeom prst="rect">
            <a:avLst/>
          </a:prstGeom>
        </p:spPr>
        <p:txBody>
          <a:bodyPr wrap="none">
            <a:spAutoFit/>
          </a:bodyPr>
          <a:lstStyle/>
          <a:p>
            <a:r>
              <a:rPr lang="en-US" sz="2800" dirty="0" smtClean="0">
                <a:latin typeface="Times New Roman"/>
                <a:cs typeface="Times New Roman"/>
              </a:rPr>
              <a:t>- </a:t>
            </a:r>
            <a:r>
              <a:rPr lang="en-US" sz="2800" dirty="0" err="1" smtClean="0">
                <a:latin typeface="Times New Roman"/>
                <a:cs typeface="Times New Roman"/>
              </a:rPr>
              <a:t>ξ</a:t>
            </a:r>
            <a:r>
              <a:rPr lang="en-US" sz="2800" baseline="-25000" dirty="0" err="1" smtClean="0">
                <a:latin typeface="Times New Roman"/>
                <a:cs typeface="Times New Roman"/>
              </a:rPr>
              <a:t>j</a:t>
            </a:r>
            <a:endParaRPr lang="en-US" sz="2800" dirty="0">
              <a:latin typeface="Times New Roman"/>
              <a:cs typeface="Times New Roman"/>
            </a:endParaRPr>
          </a:p>
        </p:txBody>
      </p:sp>
      <p:sp>
        <p:nvSpPr>
          <p:cNvPr id="12" name="Rectangle 11"/>
          <p:cNvSpPr/>
          <p:nvPr/>
        </p:nvSpPr>
        <p:spPr>
          <a:xfrm>
            <a:off x="8125638" y="2153555"/>
            <a:ext cx="701684" cy="461665"/>
          </a:xfrm>
          <a:prstGeom prst="rect">
            <a:avLst/>
          </a:prstGeom>
        </p:spPr>
        <p:txBody>
          <a:bodyPr wrap="none">
            <a:spAutoFit/>
          </a:bodyPr>
          <a:lstStyle/>
          <a:p>
            <a:r>
              <a:rPr lang="en-US" sz="2400" dirty="0" smtClean="0">
                <a:latin typeface="Times New Roman"/>
                <a:cs typeface="Times New Roman"/>
              </a:rPr>
              <a:t>ξ</a:t>
            </a:r>
            <a:r>
              <a:rPr lang="en-US" sz="2400" baseline="-25000" dirty="0" smtClean="0">
                <a:latin typeface="Times New Roman"/>
                <a:cs typeface="Times New Roman"/>
              </a:rPr>
              <a:t>j</a:t>
            </a:r>
            <a:r>
              <a:rPr lang="en-US" sz="2400" dirty="0" smtClean="0">
                <a:latin typeface="Times New Roman"/>
                <a:cs typeface="Times New Roman"/>
              </a:rPr>
              <a:t>≥0</a:t>
            </a:r>
            <a:endParaRPr lang="en-US" sz="2400" dirty="0">
              <a:latin typeface="Times New Roman"/>
              <a:cs typeface="Times New Roman"/>
            </a:endParaRPr>
          </a:p>
        </p:txBody>
      </p:sp>
      <p:sp>
        <p:nvSpPr>
          <p:cNvPr id="115" name="Rectangle 29"/>
          <p:cNvSpPr txBox="1">
            <a:spLocks noChangeArrowheads="1"/>
          </p:cNvSpPr>
          <p:nvPr/>
        </p:nvSpPr>
        <p:spPr>
          <a:xfrm>
            <a:off x="4114800" y="3505200"/>
            <a:ext cx="5029200" cy="2743200"/>
          </a:xfrm>
          <a:prstGeom prst="rect">
            <a:avLst/>
          </a:prstGeom>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a:solidFill>
                  <a:srgbClr val="000090"/>
                </a:solidFill>
              </a:rPr>
              <a:t>Slack Penalty </a:t>
            </a:r>
            <a:r>
              <a:rPr lang="en-US" sz="2800" i="1" dirty="0" smtClean="0">
                <a:solidFill>
                  <a:srgbClr val="000090"/>
                </a:solidFill>
                <a:latin typeface="Times New Roman"/>
                <a:cs typeface="Times New Roman"/>
              </a:rPr>
              <a:t>C </a:t>
            </a:r>
            <a:r>
              <a:rPr lang="en-US" sz="2800" dirty="0" smtClean="0">
                <a:solidFill>
                  <a:srgbClr val="000090"/>
                </a:solidFill>
                <a:latin typeface="Times New Roman"/>
                <a:cs typeface="Times New Roman"/>
              </a:rPr>
              <a:t>&gt; 0</a:t>
            </a:r>
            <a:r>
              <a:rPr lang="en-US" sz="2800" dirty="0">
                <a:solidFill>
                  <a:srgbClr val="000090"/>
                </a:solidFill>
              </a:rPr>
              <a:t>:</a:t>
            </a:r>
          </a:p>
          <a:p>
            <a:r>
              <a:rPr lang="en-US" sz="2400" i="1" dirty="0" smtClean="0">
                <a:latin typeface="Times New Roman"/>
                <a:cs typeface="Times New Roman"/>
              </a:rPr>
              <a:t>C</a:t>
            </a:r>
            <a:r>
              <a:rPr lang="en-US" sz="2400" dirty="0" smtClean="0">
                <a:latin typeface="Times New Roman"/>
                <a:cs typeface="Times New Roman"/>
              </a:rPr>
              <a:t>=∞ </a:t>
            </a:r>
            <a:r>
              <a:rPr lang="en-US" sz="2400" dirty="0" smtClean="0">
                <a:sym typeface="Wingdings"/>
              </a:rPr>
              <a:t> have to separate the data!</a:t>
            </a:r>
          </a:p>
          <a:p>
            <a:r>
              <a:rPr lang="en-US" sz="2400" i="1" dirty="0">
                <a:latin typeface="Times New Roman"/>
                <a:cs typeface="Times New Roman"/>
              </a:rPr>
              <a:t>C</a:t>
            </a:r>
            <a:r>
              <a:rPr lang="en-US" sz="2400" dirty="0" smtClean="0">
                <a:latin typeface="Times New Roman"/>
                <a:cs typeface="Times New Roman"/>
              </a:rPr>
              <a:t>=0 </a:t>
            </a:r>
            <a:r>
              <a:rPr lang="en-US" sz="2400" dirty="0">
                <a:sym typeface="Wingdings"/>
              </a:rPr>
              <a:t> </a:t>
            </a:r>
            <a:r>
              <a:rPr lang="en-US" sz="2400" dirty="0" smtClean="0">
                <a:sym typeface="Wingdings"/>
              </a:rPr>
              <a:t>ignore data entirely!</a:t>
            </a:r>
          </a:p>
          <a:p>
            <a:r>
              <a:rPr lang="en-US" sz="2400" dirty="0" smtClean="0">
                <a:sym typeface="Wingdings"/>
              </a:rPr>
              <a:t>Select on dev. set, etc.</a:t>
            </a:r>
            <a:endParaRPr lang="en-US" sz="2400" dirty="0">
              <a:sym typeface="Wingdings"/>
            </a:endParaRPr>
          </a:p>
          <a:p>
            <a:pPr marL="0" indent="0">
              <a:buNone/>
            </a:pPr>
            <a:endParaRPr lang="en-US" sz="2400" dirty="0" smtClean="0"/>
          </a:p>
        </p:txBody>
      </p:sp>
    </p:spTree>
    <p:extLst>
      <p:ext uri="{BB962C8B-B14F-4D97-AF65-F5344CB8AC3E}">
        <p14:creationId xmlns:p14="http://schemas.microsoft.com/office/powerpoint/2010/main" val="1803127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084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084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084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084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45" grpId="0" build="p" animBg="1"/>
      <p:bldP spid="108" grpId="0"/>
      <p:bldP spid="11" grpId="0"/>
      <p:bldP spid="12" grpId="0"/>
      <p:bldP spid="1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K-Means and EM Clustering</a:t>
            </a:r>
            <a:endParaRPr lang="en-US" dirty="0"/>
          </a:p>
        </p:txBody>
      </p:sp>
      <p:sp>
        <p:nvSpPr>
          <p:cNvPr id="3" name="Content Placeholder 2"/>
          <p:cNvSpPr>
            <a:spLocks noGrp="1"/>
          </p:cNvSpPr>
          <p:nvPr>
            <p:ph idx="1"/>
          </p:nvPr>
        </p:nvSpPr>
        <p:spPr/>
        <p:txBody>
          <a:bodyPr/>
          <a:lstStyle/>
          <a:p>
            <a:r>
              <a:rPr lang="en-US" dirty="0" smtClean="0"/>
              <a:t>Both K-Means and EM start with a given K</a:t>
            </a:r>
          </a:p>
          <a:p>
            <a:r>
              <a:rPr lang="en-US" dirty="0" smtClean="0"/>
              <a:t>Both iterate between</a:t>
            </a:r>
          </a:p>
          <a:p>
            <a:pPr lvl="1"/>
            <a:r>
              <a:rPr lang="en-US" dirty="0"/>
              <a:t> </a:t>
            </a:r>
            <a:r>
              <a:rPr lang="en-US" dirty="0" smtClean="0"/>
              <a:t>assigning (or soft assigning) each vector to a (each) cluster</a:t>
            </a:r>
          </a:p>
          <a:p>
            <a:pPr lvl="1"/>
            <a:r>
              <a:rPr lang="en-US" dirty="0" smtClean="0"/>
              <a:t>recalculating the parameters of each cluster</a:t>
            </a:r>
          </a:p>
          <a:p>
            <a:pPr marL="514350" indent="-457200"/>
            <a:r>
              <a:rPr lang="en-US" dirty="0" smtClean="0"/>
              <a:t>The result of EM is called a </a:t>
            </a:r>
            <a:r>
              <a:rPr lang="en-US" dirty="0" smtClean="0">
                <a:solidFill>
                  <a:srgbClr val="FF0000"/>
                </a:solidFill>
              </a:rPr>
              <a:t>mixture model</a:t>
            </a:r>
            <a:r>
              <a:rPr lang="en-US" dirty="0" smtClean="0"/>
              <a:t> and when using Gaussian components, it is a </a:t>
            </a:r>
            <a:r>
              <a:rPr lang="en-US" dirty="0" smtClean="0">
                <a:solidFill>
                  <a:srgbClr val="0000FF"/>
                </a:solidFill>
              </a:rPr>
              <a:t>mixture of Gaussians</a:t>
            </a:r>
            <a:endParaRPr lang="en-US" dirty="0">
              <a:solidFill>
                <a:srgbClr val="0000FF"/>
              </a:solidFill>
            </a:endParaRPr>
          </a:p>
        </p:txBody>
      </p:sp>
    </p:spTree>
    <p:extLst>
      <p:ext uri="{BB962C8B-B14F-4D97-AF65-F5344CB8AC3E}">
        <p14:creationId xmlns:p14="http://schemas.microsoft.com/office/powerpoint/2010/main" val="39729538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76200" y="-76200"/>
            <a:ext cx="9296400" cy="1371600"/>
          </a:xfrm>
        </p:spPr>
        <p:txBody>
          <a:bodyPr/>
          <a:lstStyle/>
          <a:p>
            <a:r>
              <a:rPr lang="en-US" sz="4000" dirty="0">
                <a:solidFill>
                  <a:srgbClr val="000090"/>
                </a:solidFill>
              </a:rPr>
              <a:t>What if the data is not linearly separable?</a:t>
            </a:r>
          </a:p>
        </p:txBody>
      </p:sp>
      <p:sp>
        <p:nvSpPr>
          <p:cNvPr id="4" name="TextBox 3"/>
          <p:cNvSpPr txBox="1"/>
          <p:nvPr/>
        </p:nvSpPr>
        <p:spPr>
          <a:xfrm>
            <a:off x="900953" y="1586753"/>
            <a:ext cx="6010492" cy="3785652"/>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t>A more powerful technique is to construct a</a:t>
            </a:r>
          </a:p>
          <a:p>
            <a:r>
              <a:rPr lang="en-US" sz="2400" dirty="0"/>
              <a:t> </a:t>
            </a:r>
            <a:r>
              <a:rPr lang="en-US" sz="2400" dirty="0" smtClean="0"/>
              <a:t>    nonlinear SVM using a </a:t>
            </a:r>
            <a:r>
              <a:rPr lang="en-US" sz="2400" dirty="0" smtClean="0">
                <a:solidFill>
                  <a:srgbClr val="FF0000"/>
                </a:solidFill>
              </a:rPr>
              <a:t>kernel function </a:t>
            </a:r>
            <a:r>
              <a:rPr lang="en-US" sz="2400" dirty="0" smtClean="0"/>
              <a:t>to</a:t>
            </a:r>
          </a:p>
          <a:p>
            <a:r>
              <a:rPr lang="en-US" sz="2400" dirty="0"/>
              <a:t> </a:t>
            </a:r>
            <a:r>
              <a:rPr lang="en-US" sz="2400" dirty="0" smtClean="0"/>
              <a:t>    transform the original feature vectors into</a:t>
            </a:r>
          </a:p>
          <a:p>
            <a:r>
              <a:rPr lang="en-US" sz="2400" dirty="0"/>
              <a:t> </a:t>
            </a:r>
            <a:r>
              <a:rPr lang="en-US" sz="2400" dirty="0" smtClean="0"/>
              <a:t>    a </a:t>
            </a:r>
            <a:r>
              <a:rPr lang="en-US" sz="2400" dirty="0" smtClean="0">
                <a:solidFill>
                  <a:srgbClr val="FF0000"/>
                </a:solidFill>
              </a:rPr>
              <a:t>different feature space</a:t>
            </a:r>
            <a:r>
              <a:rPr lang="en-US" sz="2400" dirty="0" smtClean="0"/>
              <a:t>.</a:t>
            </a:r>
          </a:p>
          <a:p>
            <a:endParaRPr lang="en-US" sz="2400" dirty="0"/>
          </a:p>
          <a:p>
            <a:pPr marL="342900" indent="-342900">
              <a:buFont typeface="Arial" panose="020B0604020202020204" pitchFamily="34" charset="0"/>
              <a:buChar char="•"/>
            </a:pPr>
            <a:r>
              <a:rPr lang="en-US" sz="2400" dirty="0" smtClean="0"/>
              <a:t>Some common kernels:</a:t>
            </a:r>
          </a:p>
          <a:p>
            <a:pPr marL="342900" indent="-342900">
              <a:buFont typeface="Arial" panose="020B0604020202020204" pitchFamily="34" charset="0"/>
              <a:buChar char="•"/>
            </a:pPr>
            <a:endParaRPr lang="en-US" sz="2400" dirty="0" smtClean="0"/>
          </a:p>
          <a:p>
            <a:pPr marL="800100" lvl="1" indent="-342900">
              <a:buFont typeface="Arial" panose="020B0604020202020204" pitchFamily="34" charset="0"/>
              <a:buChar char="•"/>
            </a:pPr>
            <a:r>
              <a:rPr lang="en-US" sz="2400" dirty="0" smtClean="0">
                <a:solidFill>
                  <a:srgbClr val="0000CC"/>
                </a:solidFill>
              </a:rPr>
              <a:t>k(x</a:t>
            </a:r>
            <a:r>
              <a:rPr lang="en-US" sz="2400" baseline="-25000" dirty="0" smtClean="0">
                <a:solidFill>
                  <a:srgbClr val="0000CC"/>
                </a:solidFill>
              </a:rPr>
              <a:t>i</a:t>
            </a:r>
            <a:r>
              <a:rPr lang="en-US" sz="2400" dirty="0" smtClean="0">
                <a:solidFill>
                  <a:srgbClr val="0000CC"/>
                </a:solidFill>
              </a:rPr>
              <a:t>, </a:t>
            </a:r>
            <a:r>
              <a:rPr lang="en-US" sz="2400" dirty="0" err="1" smtClean="0">
                <a:solidFill>
                  <a:srgbClr val="0000CC"/>
                </a:solidFill>
              </a:rPr>
              <a:t>x</a:t>
            </a:r>
            <a:r>
              <a:rPr lang="en-US" sz="2400" baseline="-25000" dirty="0" err="1" smtClean="0">
                <a:solidFill>
                  <a:srgbClr val="0000CC"/>
                </a:solidFill>
              </a:rPr>
              <a:t>j</a:t>
            </a:r>
            <a:r>
              <a:rPr lang="en-US" sz="2400" dirty="0" smtClean="0">
                <a:solidFill>
                  <a:srgbClr val="0000CC"/>
                </a:solidFill>
              </a:rPr>
              <a:t>) = (x</a:t>
            </a:r>
            <a:r>
              <a:rPr lang="en-US" sz="2400" baseline="-25000" dirty="0" smtClean="0">
                <a:solidFill>
                  <a:srgbClr val="0000CC"/>
                </a:solidFill>
              </a:rPr>
              <a:t>i</a:t>
            </a:r>
            <a:r>
              <a:rPr lang="en-US" sz="2400" dirty="0" smtClean="0">
                <a:solidFill>
                  <a:srgbClr val="0000CC"/>
                </a:solidFill>
              </a:rPr>
              <a:t> · </a:t>
            </a:r>
            <a:r>
              <a:rPr lang="en-US" sz="2400" dirty="0" err="1" smtClean="0">
                <a:solidFill>
                  <a:srgbClr val="0000CC"/>
                </a:solidFill>
              </a:rPr>
              <a:t>x</a:t>
            </a:r>
            <a:r>
              <a:rPr lang="en-US" sz="2400" baseline="-25000" dirty="0" err="1" smtClean="0">
                <a:solidFill>
                  <a:srgbClr val="0000CC"/>
                </a:solidFill>
              </a:rPr>
              <a:t>j</a:t>
            </a:r>
            <a:r>
              <a:rPr lang="en-US" sz="2400" dirty="0" smtClean="0">
                <a:solidFill>
                  <a:srgbClr val="0000CC"/>
                </a:solidFill>
              </a:rPr>
              <a:t>)</a:t>
            </a:r>
            <a:r>
              <a:rPr lang="en-US" sz="2400" baseline="30000" dirty="0" smtClean="0">
                <a:solidFill>
                  <a:srgbClr val="0000CC"/>
                </a:solidFill>
              </a:rPr>
              <a:t>d</a:t>
            </a:r>
          </a:p>
          <a:p>
            <a:pPr marL="800100" lvl="1" indent="-342900">
              <a:buFont typeface="Arial" panose="020B0604020202020204" pitchFamily="34" charset="0"/>
              <a:buChar char="•"/>
            </a:pPr>
            <a:endParaRPr lang="en-US" sz="2400" dirty="0" smtClean="0"/>
          </a:p>
          <a:p>
            <a:pPr marL="800100" lvl="1" indent="-342900">
              <a:buFont typeface="Arial" panose="020B0604020202020204" pitchFamily="34" charset="0"/>
              <a:buChar char="•"/>
            </a:pPr>
            <a:r>
              <a:rPr lang="en-US" sz="2400" dirty="0" smtClean="0">
                <a:solidFill>
                  <a:srgbClr val="0000CC"/>
                </a:solidFill>
              </a:rPr>
              <a:t>k(x</a:t>
            </a:r>
            <a:r>
              <a:rPr lang="en-US" sz="2400" baseline="-25000" dirty="0" smtClean="0">
                <a:solidFill>
                  <a:srgbClr val="0000CC"/>
                </a:solidFill>
              </a:rPr>
              <a:t>i</a:t>
            </a:r>
            <a:r>
              <a:rPr lang="en-US" sz="2400" dirty="0" smtClean="0">
                <a:solidFill>
                  <a:srgbClr val="0000CC"/>
                </a:solidFill>
              </a:rPr>
              <a:t>, </a:t>
            </a:r>
            <a:r>
              <a:rPr lang="en-US" sz="2400" dirty="0" err="1" smtClean="0">
                <a:solidFill>
                  <a:srgbClr val="0000CC"/>
                </a:solidFill>
              </a:rPr>
              <a:t>x</a:t>
            </a:r>
            <a:r>
              <a:rPr lang="en-US" sz="2400" baseline="-25000" dirty="0" err="1" smtClean="0">
                <a:solidFill>
                  <a:srgbClr val="0000CC"/>
                </a:solidFill>
              </a:rPr>
              <a:t>j</a:t>
            </a:r>
            <a:r>
              <a:rPr lang="en-US" sz="2400" dirty="0" smtClean="0">
                <a:solidFill>
                  <a:srgbClr val="0000CC"/>
                </a:solidFill>
              </a:rPr>
              <a:t>) = </a:t>
            </a:r>
            <a:r>
              <a:rPr lang="en-US" sz="2400" dirty="0" err="1" smtClean="0">
                <a:solidFill>
                  <a:srgbClr val="0000CC"/>
                </a:solidFill>
              </a:rPr>
              <a:t>exp</a:t>
            </a:r>
            <a:r>
              <a:rPr lang="en-US" sz="2400" dirty="0" smtClean="0">
                <a:solidFill>
                  <a:srgbClr val="0000CC"/>
                </a:solidFill>
              </a:rPr>
              <a:t>(-</a:t>
            </a:r>
            <a:r>
              <a:rPr lang="el-GR" sz="2400" dirty="0" smtClean="0">
                <a:solidFill>
                  <a:srgbClr val="0000CC"/>
                </a:solidFill>
              </a:rPr>
              <a:t>γ</a:t>
            </a:r>
            <a:r>
              <a:rPr lang="en-US" sz="2400" dirty="0" smtClean="0">
                <a:solidFill>
                  <a:srgbClr val="0000CC"/>
                </a:solidFill>
              </a:rPr>
              <a:t>||x</a:t>
            </a:r>
            <a:r>
              <a:rPr lang="en-US" sz="2400" baseline="-25000" dirty="0" smtClean="0">
                <a:solidFill>
                  <a:srgbClr val="0000CC"/>
                </a:solidFill>
              </a:rPr>
              <a:t>i</a:t>
            </a:r>
            <a:r>
              <a:rPr lang="en-US" sz="2400" dirty="0" smtClean="0">
                <a:solidFill>
                  <a:srgbClr val="0000CC"/>
                </a:solidFill>
              </a:rPr>
              <a:t> – </a:t>
            </a:r>
            <a:r>
              <a:rPr lang="en-US" sz="2400" dirty="0" err="1" smtClean="0">
                <a:solidFill>
                  <a:srgbClr val="0000CC"/>
                </a:solidFill>
              </a:rPr>
              <a:t>x</a:t>
            </a:r>
            <a:r>
              <a:rPr lang="en-US" sz="2400" baseline="-25000" dirty="0" err="1" smtClean="0">
                <a:solidFill>
                  <a:srgbClr val="0000CC"/>
                </a:solidFill>
              </a:rPr>
              <a:t>j</a:t>
            </a:r>
            <a:r>
              <a:rPr lang="en-US" sz="2400" dirty="0" smtClean="0">
                <a:solidFill>
                  <a:srgbClr val="0000CC"/>
                </a:solidFill>
              </a:rPr>
              <a:t>||</a:t>
            </a:r>
            <a:r>
              <a:rPr lang="en-US" sz="2400" baseline="30000" dirty="0" smtClean="0">
                <a:solidFill>
                  <a:srgbClr val="0000CC"/>
                </a:solidFill>
              </a:rPr>
              <a:t>2</a:t>
            </a:r>
            <a:r>
              <a:rPr lang="en-US" sz="2400" dirty="0" smtClean="0">
                <a:solidFill>
                  <a:srgbClr val="0000CC"/>
                </a:solidFill>
              </a:rPr>
              <a:t>) for </a:t>
            </a:r>
            <a:r>
              <a:rPr lang="el-GR" sz="2400" dirty="0" smtClean="0">
                <a:solidFill>
                  <a:srgbClr val="0000CC"/>
                </a:solidFill>
              </a:rPr>
              <a:t>γ</a:t>
            </a:r>
            <a:r>
              <a:rPr lang="en-US" sz="2400" dirty="0" smtClean="0">
                <a:solidFill>
                  <a:srgbClr val="0000CC"/>
                </a:solidFill>
              </a:rPr>
              <a:t> &gt; 0</a:t>
            </a:r>
            <a:endParaRPr lang="en-US" sz="2400" dirty="0">
              <a:solidFill>
                <a:srgbClr val="0000CC"/>
              </a:solidFill>
            </a:endParaRPr>
          </a:p>
        </p:txBody>
      </p:sp>
    </p:spTree>
    <p:extLst>
      <p:ext uri="{BB962C8B-B14F-4D97-AF65-F5344CB8AC3E}">
        <p14:creationId xmlns:p14="http://schemas.microsoft.com/office/powerpoint/2010/main" val="3128264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bit of the theory</a:t>
            </a:r>
            <a:endParaRPr lang="en-US" dirty="0"/>
          </a:p>
        </p:txBody>
      </p:sp>
      <p:sp>
        <p:nvSpPr>
          <p:cNvPr id="3" name="Content Placeholder 2"/>
          <p:cNvSpPr>
            <a:spLocks noGrp="1"/>
          </p:cNvSpPr>
          <p:nvPr>
            <p:ph idx="1"/>
          </p:nvPr>
        </p:nvSpPr>
        <p:spPr/>
        <p:txBody>
          <a:bodyPr>
            <a:normAutofit lnSpcReduction="10000"/>
          </a:bodyPr>
          <a:lstStyle/>
          <a:p>
            <a:r>
              <a:rPr lang="en-US" dirty="0" smtClean="0"/>
              <a:t>We want to transform vectors x to another space </a:t>
            </a:r>
            <a:r>
              <a:rPr lang="el-GR" dirty="0" smtClean="0">
                <a:solidFill>
                  <a:srgbClr val="0000FF"/>
                </a:solidFill>
              </a:rPr>
              <a:t>ϕ</a:t>
            </a:r>
            <a:r>
              <a:rPr lang="en-US" dirty="0" smtClean="0">
                <a:solidFill>
                  <a:srgbClr val="0000FF"/>
                </a:solidFill>
              </a:rPr>
              <a:t>(x) where the classes can be separated.</a:t>
            </a:r>
            <a:endParaRPr lang="en-US" dirty="0">
              <a:solidFill>
                <a:srgbClr val="0000FF"/>
              </a:solidFill>
            </a:endParaRPr>
          </a:p>
          <a:p>
            <a:r>
              <a:rPr lang="en-US" dirty="0" smtClean="0"/>
              <a:t>The kernel is related to this transform by</a:t>
            </a:r>
          </a:p>
          <a:p>
            <a:pPr marL="0" indent="0">
              <a:buNone/>
            </a:pPr>
            <a:r>
              <a:rPr lang="en-US" dirty="0" smtClean="0"/>
              <a:t>    </a:t>
            </a:r>
            <a:r>
              <a:rPr lang="en-US" dirty="0" smtClean="0">
                <a:solidFill>
                  <a:srgbClr val="0000CC"/>
                </a:solidFill>
              </a:rPr>
              <a:t>k(x</a:t>
            </a:r>
            <a:r>
              <a:rPr lang="en-US" baseline="-25000" dirty="0" smtClean="0">
                <a:solidFill>
                  <a:srgbClr val="0000CC"/>
                </a:solidFill>
              </a:rPr>
              <a:t>i</a:t>
            </a:r>
            <a:r>
              <a:rPr lang="en-US" dirty="0" smtClean="0">
                <a:solidFill>
                  <a:srgbClr val="0000CC"/>
                </a:solidFill>
              </a:rPr>
              <a:t>, </a:t>
            </a:r>
            <a:r>
              <a:rPr lang="en-US" dirty="0" err="1" smtClean="0">
                <a:solidFill>
                  <a:srgbClr val="0000CC"/>
                </a:solidFill>
              </a:rPr>
              <a:t>x</a:t>
            </a:r>
            <a:r>
              <a:rPr lang="en-US" baseline="-25000" dirty="0" err="1" smtClean="0">
                <a:solidFill>
                  <a:srgbClr val="0000CC"/>
                </a:solidFill>
              </a:rPr>
              <a:t>j</a:t>
            </a:r>
            <a:r>
              <a:rPr lang="en-US" dirty="0" smtClean="0">
                <a:solidFill>
                  <a:srgbClr val="0000CC"/>
                </a:solidFill>
              </a:rPr>
              <a:t>) = </a:t>
            </a:r>
            <a:r>
              <a:rPr lang="el-GR" dirty="0" smtClean="0">
                <a:solidFill>
                  <a:srgbClr val="0000CC"/>
                </a:solidFill>
              </a:rPr>
              <a:t>ϕ</a:t>
            </a:r>
            <a:r>
              <a:rPr lang="en-US" dirty="0" smtClean="0">
                <a:solidFill>
                  <a:srgbClr val="0000CC"/>
                </a:solidFill>
              </a:rPr>
              <a:t>(x</a:t>
            </a:r>
            <a:r>
              <a:rPr lang="en-US" baseline="-25000" dirty="0" smtClean="0">
                <a:solidFill>
                  <a:srgbClr val="0000CC"/>
                </a:solidFill>
              </a:rPr>
              <a:t>i</a:t>
            </a:r>
            <a:r>
              <a:rPr lang="en-US" dirty="0" smtClean="0">
                <a:solidFill>
                  <a:srgbClr val="0000CC"/>
                </a:solidFill>
              </a:rPr>
              <a:t>) · </a:t>
            </a:r>
            <a:r>
              <a:rPr lang="el-GR" dirty="0" smtClean="0">
                <a:solidFill>
                  <a:srgbClr val="0000CC"/>
                </a:solidFill>
              </a:rPr>
              <a:t>ϕ</a:t>
            </a:r>
            <a:r>
              <a:rPr lang="en-US" dirty="0" smtClean="0">
                <a:solidFill>
                  <a:srgbClr val="0000CC"/>
                </a:solidFill>
              </a:rPr>
              <a:t>(</a:t>
            </a:r>
            <a:r>
              <a:rPr lang="en-US" dirty="0" err="1" smtClean="0">
                <a:solidFill>
                  <a:srgbClr val="0000CC"/>
                </a:solidFill>
              </a:rPr>
              <a:t>x</a:t>
            </a:r>
            <a:r>
              <a:rPr lang="en-US" baseline="-25000" dirty="0" err="1" smtClean="0">
                <a:solidFill>
                  <a:srgbClr val="0000CC"/>
                </a:solidFill>
              </a:rPr>
              <a:t>j</a:t>
            </a:r>
            <a:r>
              <a:rPr lang="en-US" dirty="0" smtClean="0">
                <a:solidFill>
                  <a:srgbClr val="0000CC"/>
                </a:solidFill>
              </a:rPr>
              <a:t>)</a:t>
            </a:r>
          </a:p>
          <a:p>
            <a:r>
              <a:rPr lang="en-US" dirty="0" smtClean="0"/>
              <a:t>When performing classification that needs w, instead of </a:t>
            </a:r>
            <a:r>
              <a:rPr lang="en-US" dirty="0" smtClean="0">
                <a:solidFill>
                  <a:srgbClr val="0000FF"/>
                </a:solidFill>
              </a:rPr>
              <a:t>w · </a:t>
            </a:r>
            <a:r>
              <a:rPr lang="el-GR" dirty="0" smtClean="0">
                <a:solidFill>
                  <a:srgbClr val="0000FF"/>
                </a:solidFill>
              </a:rPr>
              <a:t>ϕ</a:t>
            </a:r>
            <a:r>
              <a:rPr lang="en-US" dirty="0" smtClean="0">
                <a:solidFill>
                  <a:srgbClr val="0000FF"/>
                </a:solidFill>
              </a:rPr>
              <a:t>(x) </a:t>
            </a:r>
            <a:r>
              <a:rPr lang="en-US" dirty="0" smtClean="0"/>
              <a:t>for some vector x, we use the </a:t>
            </a:r>
            <a:r>
              <a:rPr lang="en-US" dirty="0" smtClean="0">
                <a:solidFill>
                  <a:srgbClr val="C00000"/>
                </a:solidFill>
              </a:rPr>
              <a:t>kernel trick </a:t>
            </a:r>
            <a:r>
              <a:rPr lang="en-US" dirty="0" smtClean="0"/>
              <a:t>of replacing it with</a:t>
            </a:r>
          </a:p>
          <a:p>
            <a:pPr marL="0" indent="0">
              <a:buNone/>
            </a:pPr>
            <a:r>
              <a:rPr lang="en-US" dirty="0" smtClean="0"/>
              <a:t>    </a:t>
            </a:r>
            <a:r>
              <a:rPr lang="en-US" dirty="0" err="1" smtClean="0">
                <a:solidFill>
                  <a:srgbClr val="FF0000"/>
                </a:solidFill>
              </a:rPr>
              <a:t>Σ</a:t>
            </a:r>
            <a:r>
              <a:rPr lang="en-US" baseline="-25000" dirty="0" err="1" smtClean="0">
                <a:solidFill>
                  <a:srgbClr val="FF0000"/>
                </a:solidFill>
              </a:rPr>
              <a:t>i</a:t>
            </a:r>
            <a:r>
              <a:rPr lang="en-US" dirty="0" smtClean="0">
                <a:solidFill>
                  <a:srgbClr val="FF0000"/>
                </a:solidFill>
              </a:rPr>
              <a:t> </a:t>
            </a:r>
            <a:r>
              <a:rPr lang="el-GR" dirty="0" smtClean="0">
                <a:solidFill>
                  <a:srgbClr val="FF0000"/>
                </a:solidFill>
                <a:latin typeface="Arial"/>
                <a:cs typeface="Arial"/>
              </a:rPr>
              <a:t>α</a:t>
            </a:r>
            <a:r>
              <a:rPr lang="en-US" baseline="-25000" dirty="0" err="1" smtClean="0">
                <a:solidFill>
                  <a:srgbClr val="FF0000"/>
                </a:solidFill>
                <a:latin typeface="Arial"/>
                <a:cs typeface="Arial"/>
              </a:rPr>
              <a:t>i</a:t>
            </a:r>
            <a:r>
              <a:rPr lang="en-US" dirty="0" smtClean="0">
                <a:solidFill>
                  <a:srgbClr val="FF0000"/>
                </a:solidFill>
                <a:latin typeface="Arial"/>
                <a:cs typeface="Arial"/>
              </a:rPr>
              <a:t> </a:t>
            </a:r>
            <a:r>
              <a:rPr lang="en-US" dirty="0" err="1" smtClean="0">
                <a:solidFill>
                  <a:srgbClr val="FF0000"/>
                </a:solidFill>
                <a:latin typeface="Arial"/>
                <a:cs typeface="Arial"/>
              </a:rPr>
              <a:t>y</a:t>
            </a:r>
            <a:r>
              <a:rPr lang="en-US" baseline="-25000" dirty="0" err="1" smtClean="0">
                <a:solidFill>
                  <a:srgbClr val="FF0000"/>
                </a:solidFill>
                <a:latin typeface="Arial"/>
                <a:cs typeface="Arial"/>
              </a:rPr>
              <a:t>i</a:t>
            </a:r>
            <a:r>
              <a:rPr lang="en-US" dirty="0" smtClean="0">
                <a:solidFill>
                  <a:srgbClr val="FF0000"/>
                </a:solidFill>
                <a:latin typeface="Arial"/>
                <a:cs typeface="Arial"/>
              </a:rPr>
              <a:t> k(</a:t>
            </a:r>
            <a:r>
              <a:rPr lang="en-US" dirty="0" err="1" smtClean="0">
                <a:solidFill>
                  <a:srgbClr val="FF0000"/>
                </a:solidFill>
                <a:latin typeface="Arial"/>
                <a:cs typeface="Arial"/>
              </a:rPr>
              <a:t>x</a:t>
            </a:r>
            <a:r>
              <a:rPr lang="en-US" baseline="-25000" dirty="0" err="1" smtClean="0">
                <a:solidFill>
                  <a:srgbClr val="FF0000"/>
                </a:solidFill>
                <a:latin typeface="Arial"/>
                <a:cs typeface="Arial"/>
              </a:rPr>
              <a:t>i</a:t>
            </a:r>
            <a:r>
              <a:rPr lang="en-US" dirty="0" err="1" smtClean="0">
                <a:solidFill>
                  <a:srgbClr val="FF0000"/>
                </a:solidFill>
                <a:latin typeface="Arial"/>
                <a:cs typeface="Arial"/>
              </a:rPr>
              <a:t>,x</a:t>
            </a:r>
            <a:r>
              <a:rPr lang="en-US" dirty="0" smtClean="0">
                <a:solidFill>
                  <a:srgbClr val="FF0000"/>
                </a:solidFill>
                <a:latin typeface="Arial"/>
                <a:cs typeface="Arial"/>
              </a:rPr>
              <a:t>) </a:t>
            </a:r>
            <a:r>
              <a:rPr lang="en-US" dirty="0" smtClean="0">
                <a:latin typeface="Arial"/>
                <a:cs typeface="Arial"/>
              </a:rPr>
              <a:t>where w = </a:t>
            </a:r>
            <a:r>
              <a:rPr lang="en-US" dirty="0" err="1"/>
              <a:t>Σ</a:t>
            </a:r>
            <a:r>
              <a:rPr lang="en-US" baseline="-25000" dirty="0" err="1"/>
              <a:t>i</a:t>
            </a:r>
            <a:r>
              <a:rPr lang="en-US" dirty="0"/>
              <a:t> </a:t>
            </a:r>
            <a:r>
              <a:rPr lang="el-GR" dirty="0">
                <a:latin typeface="Arial"/>
                <a:cs typeface="Arial"/>
              </a:rPr>
              <a:t>α</a:t>
            </a:r>
            <a:r>
              <a:rPr lang="en-US" baseline="-25000" dirty="0" err="1">
                <a:latin typeface="Arial"/>
                <a:cs typeface="Arial"/>
              </a:rPr>
              <a:t>i</a:t>
            </a:r>
            <a:r>
              <a:rPr lang="en-US" dirty="0">
                <a:latin typeface="Arial"/>
                <a:cs typeface="Arial"/>
              </a:rPr>
              <a:t> </a:t>
            </a:r>
            <a:r>
              <a:rPr lang="en-US" dirty="0" err="1">
                <a:latin typeface="Arial"/>
                <a:cs typeface="Arial"/>
              </a:rPr>
              <a:t>y</a:t>
            </a:r>
            <a:r>
              <a:rPr lang="en-US" baseline="-25000" dirty="0" err="1">
                <a:latin typeface="Arial"/>
                <a:cs typeface="Arial"/>
              </a:rPr>
              <a:t>i</a:t>
            </a:r>
            <a:r>
              <a:rPr lang="en-US" dirty="0">
                <a:latin typeface="Arial"/>
                <a:cs typeface="Arial"/>
              </a:rPr>
              <a:t> </a:t>
            </a:r>
            <a:r>
              <a:rPr lang="el-GR" dirty="0" smtClean="0"/>
              <a:t>ϕ</a:t>
            </a:r>
            <a:r>
              <a:rPr lang="en-US" dirty="0" smtClean="0">
                <a:latin typeface="Arial"/>
                <a:cs typeface="Arial"/>
              </a:rPr>
              <a:t>(x</a:t>
            </a:r>
            <a:r>
              <a:rPr lang="en-US" baseline="-25000" dirty="0" smtClean="0">
                <a:latin typeface="Arial"/>
                <a:cs typeface="Arial"/>
              </a:rPr>
              <a:t>i</a:t>
            </a:r>
            <a:r>
              <a:rPr lang="en-US" dirty="0" smtClean="0">
                <a:latin typeface="Arial"/>
                <a:cs typeface="Arial"/>
              </a:rPr>
              <a:t>) </a:t>
            </a:r>
            <a:endParaRPr lang="en-US" dirty="0" smtClean="0"/>
          </a:p>
        </p:txBody>
      </p:sp>
    </p:spTree>
    <p:extLst>
      <p:ext uri="{BB962C8B-B14F-4D97-AF65-F5344CB8AC3E}">
        <p14:creationId xmlns:p14="http://schemas.microsoft.com/office/powerpoint/2010/main" val="9150324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a:t>
            </a:r>
            <a:endParaRPr lang="en-US" dirty="0"/>
          </a:p>
        </p:txBody>
      </p:sp>
      <p:sp>
        <p:nvSpPr>
          <p:cNvPr id="3" name="Content Placeholder 2"/>
          <p:cNvSpPr>
            <a:spLocks noGrp="1"/>
          </p:cNvSpPr>
          <p:nvPr>
            <p:ph idx="1"/>
          </p:nvPr>
        </p:nvSpPr>
        <p:spPr/>
        <p:txBody>
          <a:bodyPr/>
          <a:lstStyle/>
          <a:p>
            <a:r>
              <a:rPr lang="en-US" dirty="0" smtClean="0"/>
              <a:t>The results for classification of a vector z becomes</a:t>
            </a:r>
          </a:p>
          <a:p>
            <a:r>
              <a:rPr lang="en-US" dirty="0" smtClean="0"/>
              <a:t>class = </a:t>
            </a:r>
            <a:r>
              <a:rPr lang="en-US" dirty="0" err="1" smtClean="0"/>
              <a:t>sgn</a:t>
            </a:r>
            <a:r>
              <a:rPr lang="en-US" dirty="0" smtClean="0"/>
              <a:t>(w ·</a:t>
            </a:r>
            <a:r>
              <a:rPr lang="el-GR" dirty="0" smtClean="0"/>
              <a:t>ϕ</a:t>
            </a:r>
            <a:r>
              <a:rPr lang="en-US" dirty="0" smtClean="0"/>
              <a:t>(z)+b) </a:t>
            </a:r>
          </a:p>
          <a:p>
            <a:r>
              <a:rPr lang="en-US" dirty="0" smtClean="0"/>
              <a:t>= </a:t>
            </a:r>
            <a:r>
              <a:rPr lang="en-US" dirty="0" err="1" smtClean="0">
                <a:solidFill>
                  <a:srgbClr val="C00000"/>
                </a:solidFill>
              </a:rPr>
              <a:t>sgn</a:t>
            </a:r>
            <a:r>
              <a:rPr lang="en-US" dirty="0" smtClean="0">
                <a:solidFill>
                  <a:srgbClr val="C00000"/>
                </a:solidFill>
              </a:rPr>
              <a:t>(   </a:t>
            </a:r>
            <a:r>
              <a:rPr lang="el-GR" sz="4400" dirty="0" smtClean="0">
                <a:solidFill>
                  <a:srgbClr val="C00000"/>
                </a:solidFill>
              </a:rPr>
              <a:t>Σ</a:t>
            </a:r>
            <a:r>
              <a:rPr lang="en-US" dirty="0" smtClean="0">
                <a:solidFill>
                  <a:srgbClr val="C00000"/>
                </a:solidFill>
              </a:rPr>
              <a:t>  </a:t>
            </a:r>
            <a:r>
              <a:rPr lang="en-US" dirty="0" err="1" smtClean="0">
                <a:solidFill>
                  <a:srgbClr val="C00000"/>
                </a:solidFill>
              </a:rPr>
              <a:t>c</a:t>
            </a:r>
            <a:r>
              <a:rPr lang="en-US" baseline="-25000" dirty="0" err="1" smtClean="0">
                <a:solidFill>
                  <a:srgbClr val="C00000"/>
                </a:solidFill>
              </a:rPr>
              <a:t>i</a:t>
            </a:r>
            <a:r>
              <a:rPr lang="en-US" dirty="0" err="1" smtClean="0">
                <a:solidFill>
                  <a:srgbClr val="C00000"/>
                </a:solidFill>
              </a:rPr>
              <a:t>y</a:t>
            </a:r>
            <a:r>
              <a:rPr lang="en-US" baseline="-25000" dirty="0" err="1" smtClean="0">
                <a:solidFill>
                  <a:srgbClr val="C00000"/>
                </a:solidFill>
              </a:rPr>
              <a:t>i</a:t>
            </a:r>
            <a:r>
              <a:rPr lang="en-US" dirty="0" err="1" smtClean="0">
                <a:solidFill>
                  <a:srgbClr val="C00000"/>
                </a:solidFill>
              </a:rPr>
              <a:t>k</a:t>
            </a:r>
            <a:r>
              <a:rPr lang="en-US" dirty="0" smtClean="0">
                <a:solidFill>
                  <a:srgbClr val="C00000"/>
                </a:solidFill>
              </a:rPr>
              <a:t>(</a:t>
            </a:r>
            <a:r>
              <a:rPr lang="en-US" dirty="0" err="1" smtClean="0">
                <a:solidFill>
                  <a:srgbClr val="C00000"/>
                </a:solidFill>
              </a:rPr>
              <a:t>x</a:t>
            </a:r>
            <a:r>
              <a:rPr lang="en-US" baseline="-25000" dirty="0" err="1" smtClean="0">
                <a:solidFill>
                  <a:srgbClr val="C00000"/>
                </a:solidFill>
              </a:rPr>
              <a:t>i</a:t>
            </a:r>
            <a:r>
              <a:rPr lang="en-US" dirty="0" err="1" smtClean="0">
                <a:solidFill>
                  <a:srgbClr val="C00000"/>
                </a:solidFill>
              </a:rPr>
              <a:t>,z</a:t>
            </a:r>
            <a:r>
              <a:rPr lang="en-US" dirty="0" smtClean="0">
                <a:solidFill>
                  <a:srgbClr val="C00000"/>
                </a:solidFill>
              </a:rPr>
              <a:t>)    + b )</a:t>
            </a:r>
            <a:endParaRPr lang="en-US" dirty="0">
              <a:solidFill>
                <a:srgbClr val="C00000"/>
              </a:solidFill>
            </a:endParaRPr>
          </a:p>
        </p:txBody>
      </p:sp>
      <p:sp>
        <p:nvSpPr>
          <p:cNvPr id="4" name="Left Bracket 3"/>
          <p:cNvSpPr/>
          <p:nvPr/>
        </p:nvSpPr>
        <p:spPr>
          <a:xfrm>
            <a:off x="1956547" y="3489500"/>
            <a:ext cx="121024" cy="443753"/>
          </a:xfrm>
          <a:prstGeom prst="leftBracket">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ight Bracket 4"/>
          <p:cNvSpPr/>
          <p:nvPr/>
        </p:nvSpPr>
        <p:spPr>
          <a:xfrm>
            <a:off x="4047565" y="3489500"/>
            <a:ext cx="67235" cy="443753"/>
          </a:xfrm>
          <a:prstGeom prst="rightBracket">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1956547" y="3933253"/>
            <a:ext cx="894156" cy="369332"/>
          </a:xfrm>
          <a:prstGeom prst="rect">
            <a:avLst/>
          </a:prstGeom>
          <a:noFill/>
        </p:spPr>
        <p:txBody>
          <a:bodyPr wrap="none" rtlCol="0">
            <a:spAutoFit/>
          </a:bodyPr>
          <a:lstStyle/>
          <a:p>
            <a:r>
              <a:rPr lang="en-US" dirty="0" err="1" smtClean="0">
                <a:solidFill>
                  <a:srgbClr val="C00000"/>
                </a:solidFill>
              </a:rPr>
              <a:t>i</a:t>
            </a:r>
            <a:r>
              <a:rPr lang="en-US" dirty="0" smtClean="0">
                <a:solidFill>
                  <a:srgbClr val="C00000"/>
                </a:solidFill>
              </a:rPr>
              <a:t>=1 to n</a:t>
            </a:r>
            <a:endParaRPr lang="en-US" dirty="0">
              <a:solidFill>
                <a:srgbClr val="C00000"/>
              </a:solidFill>
            </a:endParaRPr>
          </a:p>
        </p:txBody>
      </p:sp>
    </p:spTree>
    <p:extLst>
      <p:ext uri="{BB962C8B-B14F-4D97-AF65-F5344CB8AC3E}">
        <p14:creationId xmlns:p14="http://schemas.microsoft.com/office/powerpoint/2010/main" val="40687419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VM with polynomial kernel visualiz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1219" y="960913"/>
            <a:ext cx="6623041" cy="4967281"/>
          </a:xfrm>
          <a:prstGeom prst="rect">
            <a:avLst/>
          </a:prstGeom>
        </p:spPr>
      </p:pic>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4376880" y="3259440"/>
              <a:ext cx="471240" cy="369360"/>
            </p14:xfrm>
          </p:contentPart>
        </mc:Choice>
        <mc:Fallback>
          <p:pic>
            <p:nvPicPr>
              <p:cNvPr id="2" name="Ink 1"/>
              <p:cNvPicPr/>
              <p:nvPr/>
            </p:nvPicPr>
            <p:blipFill>
              <a:blip r:embed="rId6"/>
              <a:stretch>
                <a:fillRect/>
              </a:stretch>
            </p:blipFill>
            <p:spPr>
              <a:xfrm>
                <a:off x="4367520" y="3250080"/>
                <a:ext cx="489960" cy="388080"/>
              </a:xfrm>
              <a:prstGeom prst="rect">
                <a:avLst/>
              </a:prstGeom>
            </p:spPr>
          </p:pic>
        </mc:Fallback>
      </mc:AlternateContent>
    </p:spTree>
    <p:extLst>
      <p:ext uri="{BB962C8B-B14F-4D97-AF65-F5344CB8AC3E}">
        <p14:creationId xmlns:p14="http://schemas.microsoft.com/office/powerpoint/2010/main" val="2609891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Histograms of Oriented Gradients for Human Detection</a:t>
            </a:r>
            <a:endParaRPr lang="en-US" dirty="0"/>
          </a:p>
        </p:txBody>
      </p:sp>
      <p:sp>
        <p:nvSpPr>
          <p:cNvPr id="3" name="Subtitle 2"/>
          <p:cNvSpPr>
            <a:spLocks noGrp="1"/>
          </p:cNvSpPr>
          <p:nvPr>
            <p:ph type="subTitle" idx="1"/>
          </p:nvPr>
        </p:nvSpPr>
        <p:spPr/>
        <p:txBody>
          <a:bodyPr/>
          <a:lstStyle/>
          <a:p>
            <a:r>
              <a:rPr lang="en-US" dirty="0" err="1" smtClean="0"/>
              <a:t>Navneet</a:t>
            </a:r>
            <a:r>
              <a:rPr lang="en-US" dirty="0" smtClean="0"/>
              <a:t> </a:t>
            </a:r>
            <a:r>
              <a:rPr lang="en-US" dirty="0" err="1" smtClean="0"/>
              <a:t>Dalal</a:t>
            </a:r>
            <a:r>
              <a:rPr lang="en-US" dirty="0" smtClean="0"/>
              <a:t> and Bill </a:t>
            </a:r>
            <a:r>
              <a:rPr lang="en-US" dirty="0" err="1" smtClean="0"/>
              <a:t>Triggs</a:t>
            </a:r>
            <a:endParaRPr lang="en-US" dirty="0" smtClean="0"/>
          </a:p>
          <a:p>
            <a:r>
              <a:rPr lang="en-US" dirty="0" smtClean="0"/>
              <a:t>CVPR 2005</a:t>
            </a:r>
            <a:endParaRPr lang="en-US" dirty="0"/>
          </a:p>
        </p:txBody>
      </p:sp>
      <p:sp>
        <p:nvSpPr>
          <p:cNvPr id="4" name="TextBox 3"/>
          <p:cNvSpPr txBox="1"/>
          <p:nvPr/>
        </p:nvSpPr>
        <p:spPr>
          <a:xfrm>
            <a:off x="2286000" y="838200"/>
            <a:ext cx="4180119" cy="707886"/>
          </a:xfrm>
          <a:prstGeom prst="rect">
            <a:avLst/>
          </a:prstGeom>
          <a:noFill/>
        </p:spPr>
        <p:txBody>
          <a:bodyPr wrap="none" rtlCol="0">
            <a:spAutoFit/>
          </a:bodyPr>
          <a:lstStyle/>
          <a:p>
            <a:r>
              <a:rPr lang="en-US" sz="4000" dirty="0" smtClean="0">
                <a:solidFill>
                  <a:srgbClr val="FF0000"/>
                </a:solidFill>
              </a:rPr>
              <a:t>Another Descriptor</a:t>
            </a:r>
            <a:endParaRPr lang="en-US" sz="4000" dirty="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smtClean="0"/>
              <a:t>1. Compute gradients in the region to be described</a:t>
            </a:r>
          </a:p>
          <a:p>
            <a:pPr>
              <a:spcAft>
                <a:spcPts val="1200"/>
              </a:spcAft>
            </a:pPr>
            <a:r>
              <a:rPr lang="en-US" sz="2400" dirty="0" smtClean="0"/>
              <a:t>2. Put them in bins according to orientation</a:t>
            </a:r>
          </a:p>
          <a:p>
            <a:pPr>
              <a:spcAft>
                <a:spcPts val="1200"/>
              </a:spcAft>
            </a:pPr>
            <a:r>
              <a:rPr lang="en-US" sz="2400" dirty="0" smtClean="0"/>
              <a:t>3. Group the cells into large blocks</a:t>
            </a:r>
          </a:p>
          <a:p>
            <a:pPr>
              <a:spcAft>
                <a:spcPts val="1200"/>
              </a:spcAft>
            </a:pPr>
            <a:r>
              <a:rPr lang="en-US" sz="2400" dirty="0" smtClean="0"/>
              <a:t>4. Normalize each block</a:t>
            </a:r>
          </a:p>
          <a:p>
            <a:pPr>
              <a:spcAft>
                <a:spcPts val="1200"/>
              </a:spcAft>
            </a:pPr>
            <a:r>
              <a:rPr lang="en-US" sz="2400" dirty="0" smtClean="0"/>
              <a:t>5. Train classifiers to decide if these are parts of a human</a:t>
            </a:r>
            <a:endParaRPr lang="en-US" sz="2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a:t>
            </a:r>
            <a:endParaRPr lang="en-US" dirty="0"/>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smtClean="0"/>
              <a:t> </a:t>
            </a:r>
            <a:r>
              <a:rPr lang="en-US" sz="2800" dirty="0" smtClean="0">
                <a:solidFill>
                  <a:srgbClr val="FF0000"/>
                </a:solidFill>
              </a:rPr>
              <a:t>Gradients</a:t>
            </a:r>
          </a:p>
          <a:p>
            <a:r>
              <a:rPr lang="en-US" sz="2400" dirty="0" smtClean="0"/>
              <a:t>   [-1 0 1] and [-1 0 1]</a:t>
            </a:r>
            <a:r>
              <a:rPr lang="en-US" sz="2400" baseline="30000" dirty="0" smtClean="0"/>
              <a:t>T </a:t>
            </a:r>
            <a:r>
              <a:rPr lang="en-US" sz="2400" dirty="0" smtClean="0"/>
              <a:t> were good enough.</a:t>
            </a:r>
          </a:p>
          <a:p>
            <a:endParaRPr lang="en-US" sz="2400" baseline="30000" dirty="0" smtClean="0"/>
          </a:p>
          <a:p>
            <a:pPr>
              <a:buFont typeface="Arial" pitchFamily="34" charset="0"/>
              <a:buChar char="•"/>
            </a:pPr>
            <a:r>
              <a:rPr lang="en-US" sz="2400" dirty="0"/>
              <a:t> </a:t>
            </a:r>
            <a:r>
              <a:rPr lang="en-US" sz="2800" dirty="0" smtClean="0">
                <a:solidFill>
                  <a:srgbClr val="FF0000"/>
                </a:solidFill>
              </a:rPr>
              <a:t>Cell Histograms</a:t>
            </a:r>
          </a:p>
          <a:p>
            <a:r>
              <a:rPr lang="en-US" sz="2400" dirty="0" smtClean="0"/>
              <a:t>   Each pixel within the cell casts a weighted vote for an </a:t>
            </a:r>
          </a:p>
          <a:p>
            <a:r>
              <a:rPr lang="en-US" sz="2400" dirty="0"/>
              <a:t> </a:t>
            </a:r>
            <a:r>
              <a:rPr lang="en-US" sz="2400" dirty="0" smtClean="0"/>
              <a:t>  orientation-based histogram channel based on the values </a:t>
            </a:r>
          </a:p>
          <a:p>
            <a:r>
              <a:rPr lang="en-US" sz="2400" dirty="0"/>
              <a:t> </a:t>
            </a:r>
            <a:r>
              <a:rPr lang="en-US" sz="2400" dirty="0" smtClean="0"/>
              <a:t>  found in the gradient computation. (9 channels worked)</a:t>
            </a:r>
          </a:p>
          <a:p>
            <a:endParaRPr lang="en-US" sz="2400" dirty="0" smtClean="0"/>
          </a:p>
          <a:p>
            <a:pPr>
              <a:buFont typeface="Arial" pitchFamily="34" charset="0"/>
              <a:buChar char="•"/>
            </a:pPr>
            <a:r>
              <a:rPr lang="en-US" sz="2400" dirty="0"/>
              <a:t> </a:t>
            </a:r>
            <a:r>
              <a:rPr lang="en-US" sz="2800" dirty="0" smtClean="0">
                <a:solidFill>
                  <a:srgbClr val="FF0000"/>
                </a:solidFill>
              </a:rPr>
              <a:t>Blocks</a:t>
            </a:r>
          </a:p>
          <a:p>
            <a:r>
              <a:rPr lang="en-US" sz="2400" dirty="0"/>
              <a:t> </a:t>
            </a:r>
            <a:r>
              <a:rPr lang="en-US" sz="2400" dirty="0" smtClean="0"/>
              <a:t>  Group the cells together into larger blocks, either </a:t>
            </a:r>
            <a:r>
              <a:rPr lang="en-US" sz="2400" dirty="0" smtClean="0">
                <a:solidFill>
                  <a:srgbClr val="7030A0"/>
                </a:solidFill>
              </a:rPr>
              <a:t>R-HOG</a:t>
            </a:r>
          </a:p>
          <a:p>
            <a:r>
              <a:rPr lang="en-US" sz="2400" dirty="0"/>
              <a:t> </a:t>
            </a:r>
            <a:r>
              <a:rPr lang="en-US" sz="2400" dirty="0" smtClean="0"/>
              <a:t>  blocks (rectangular) or </a:t>
            </a:r>
            <a:r>
              <a:rPr lang="en-US" sz="2400" dirty="0" smtClean="0">
                <a:solidFill>
                  <a:srgbClr val="7030A0"/>
                </a:solidFill>
              </a:rPr>
              <a:t>C-HOG</a:t>
            </a:r>
            <a:r>
              <a:rPr lang="en-US" sz="2400" dirty="0" smtClean="0"/>
              <a:t> blocks (</a:t>
            </a:r>
            <a:r>
              <a:rPr lang="en-US" sz="2400" smtClean="0"/>
              <a:t>circular).</a:t>
            </a:r>
            <a:endParaRPr lang="en-US" sz="2400" dirty="0" smtClean="0"/>
          </a:p>
          <a:p>
            <a:pPr>
              <a:buFont typeface="Arial" pitchFamily="34" charset="0"/>
              <a:buChar char="•"/>
            </a:pPr>
            <a:endParaRPr lang="en-US" sz="2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a:t>
            </a:r>
            <a:endParaRPr lang="en-US" dirty="0"/>
          </a:p>
        </p:txBody>
      </p:sp>
      <p:sp>
        <p:nvSpPr>
          <p:cNvPr id="3" name="TextBox 2"/>
          <p:cNvSpPr txBox="1"/>
          <p:nvPr/>
        </p:nvSpPr>
        <p:spPr>
          <a:xfrm>
            <a:off x="838200" y="1524000"/>
            <a:ext cx="3307637" cy="523220"/>
          </a:xfrm>
          <a:prstGeom prst="rect">
            <a:avLst/>
          </a:prstGeom>
          <a:noFill/>
        </p:spPr>
        <p:txBody>
          <a:bodyPr wrap="none" rtlCol="0">
            <a:spAutoFit/>
          </a:bodyPr>
          <a:lstStyle/>
          <a:p>
            <a:pPr>
              <a:buFont typeface="Arial" pitchFamily="34" charset="0"/>
              <a:buChar char="•"/>
            </a:pPr>
            <a:r>
              <a:rPr lang="en-US" sz="2800" dirty="0" smtClean="0"/>
              <a:t> </a:t>
            </a:r>
            <a:r>
              <a:rPr lang="en-US" sz="2800" dirty="0" smtClean="0">
                <a:solidFill>
                  <a:srgbClr val="FF0000"/>
                </a:solidFill>
              </a:rPr>
              <a:t>Block Normalization</a:t>
            </a:r>
            <a:endParaRPr lang="en-US" sz="2800" dirty="0">
              <a:solidFill>
                <a:srgbClr val="FF0000"/>
              </a:solidFill>
            </a:endParaRPr>
          </a:p>
        </p:txBody>
      </p:sp>
      <p:pic>
        <p:nvPicPr>
          <p:cNvPr id="2050" name="Picture 2"/>
          <p:cNvPicPr>
            <a:picLocks noChangeAspect="1" noChangeArrowheads="1"/>
          </p:cNvPicPr>
          <p:nvPr/>
        </p:nvPicPr>
        <p:blipFill>
          <a:blip r:embed="rId2" cstate="print"/>
          <a:srcRect l="13125" t="41406" r="41250" b="32813"/>
          <a:stretch>
            <a:fillRect/>
          </a:stretch>
        </p:blipFill>
        <p:spPr bwMode="auto">
          <a:xfrm>
            <a:off x="1143000" y="3200400"/>
            <a:ext cx="6405418" cy="2895600"/>
          </a:xfrm>
          <a:prstGeom prst="rect">
            <a:avLst/>
          </a:prstGeom>
          <a:noFill/>
          <a:ln w="9525">
            <a:noFill/>
            <a:miter lim="800000"/>
            <a:headEnd/>
            <a:tailEnd/>
          </a:ln>
        </p:spPr>
      </p:pic>
      <p:sp>
        <p:nvSpPr>
          <p:cNvPr id="5" name="TextBox 4"/>
          <p:cNvSpPr txBox="1"/>
          <p:nvPr/>
        </p:nvSpPr>
        <p:spPr>
          <a:xfrm>
            <a:off x="1447800" y="2209800"/>
            <a:ext cx="5999912" cy="646331"/>
          </a:xfrm>
          <a:prstGeom prst="rect">
            <a:avLst/>
          </a:prstGeom>
          <a:noFill/>
        </p:spPr>
        <p:txBody>
          <a:bodyPr wrap="none" rtlCol="0">
            <a:spAutoFit/>
          </a:bodyPr>
          <a:lstStyle/>
          <a:p>
            <a:r>
              <a:rPr lang="en-US" dirty="0" smtClean="0"/>
              <a:t>They tried 4 different kinds of normalization.</a:t>
            </a:r>
          </a:p>
          <a:p>
            <a:r>
              <a:rPr lang="en-US" dirty="0" smtClean="0"/>
              <a:t>Let </a:t>
            </a:r>
            <a:r>
              <a:rPr lang="en-US" dirty="0" smtClean="0">
                <a:sym typeface="Symbol"/>
              </a:rPr>
              <a:t></a:t>
            </a:r>
            <a:r>
              <a:rPr lang="en-US" dirty="0" smtClean="0"/>
              <a:t> be the block to be normalized and e be a small constant.</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R-HOG compared to SIFT Descriptor</a:t>
            </a:r>
            <a:endParaRPr lang="en-US" dirty="0"/>
          </a:p>
        </p:txBody>
      </p:sp>
      <p:sp>
        <p:nvSpPr>
          <p:cNvPr id="3" name="TextBox 2"/>
          <p:cNvSpPr txBox="1"/>
          <p:nvPr/>
        </p:nvSpPr>
        <p:spPr>
          <a:xfrm>
            <a:off x="990600" y="1905000"/>
            <a:ext cx="7627794" cy="2246769"/>
          </a:xfrm>
          <a:prstGeom prst="rect">
            <a:avLst/>
          </a:prstGeom>
          <a:noFill/>
        </p:spPr>
        <p:txBody>
          <a:bodyPr wrap="none" rtlCol="0">
            <a:spAutoFit/>
          </a:bodyPr>
          <a:lstStyle/>
          <a:p>
            <a:pPr>
              <a:spcAft>
                <a:spcPts val="1200"/>
              </a:spcAft>
              <a:buFont typeface="Arial" pitchFamily="34" charset="0"/>
              <a:buChar char="•"/>
            </a:pPr>
            <a:r>
              <a:rPr lang="en-US" sz="2400" dirty="0"/>
              <a:t> </a:t>
            </a:r>
            <a:r>
              <a:rPr lang="en-US" sz="2400" dirty="0" smtClean="0"/>
              <a:t>R-HOG blocks appear quite similar to the SIFT descriptors. </a:t>
            </a:r>
          </a:p>
          <a:p>
            <a:pPr>
              <a:buFont typeface="Arial" pitchFamily="34" charset="0"/>
              <a:buChar char="•"/>
            </a:pPr>
            <a:r>
              <a:rPr lang="en-US" sz="2400" dirty="0" smtClean="0"/>
              <a:t> But, R-HOG blocks are computed in dense grids at some </a:t>
            </a:r>
          </a:p>
          <a:p>
            <a:pPr>
              <a:spcAft>
                <a:spcPts val="1200"/>
              </a:spcAft>
            </a:pPr>
            <a:r>
              <a:rPr lang="en-US" sz="2400" dirty="0" smtClean="0"/>
              <a:t>   </a:t>
            </a:r>
            <a:r>
              <a:rPr lang="en-US" sz="2400" dirty="0" smtClean="0">
                <a:solidFill>
                  <a:srgbClr val="FF0000"/>
                </a:solidFill>
              </a:rPr>
              <a:t>single scale without orientation alignment</a:t>
            </a:r>
            <a:r>
              <a:rPr lang="en-US" sz="2400" dirty="0" smtClean="0"/>
              <a:t>.</a:t>
            </a:r>
          </a:p>
          <a:p>
            <a:pPr>
              <a:buFont typeface="Arial" pitchFamily="34" charset="0"/>
              <a:buChar char="•"/>
            </a:pPr>
            <a:r>
              <a:rPr lang="en-US" sz="2400" dirty="0" smtClean="0"/>
              <a:t> SIFT descriptors are computed at sparse, scale-invariant </a:t>
            </a:r>
          </a:p>
          <a:p>
            <a:r>
              <a:rPr lang="en-US" sz="2400" dirty="0" smtClean="0"/>
              <a:t>  key image points and are rotated to align orientation.</a:t>
            </a:r>
            <a:endParaRPr lang="en-US"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a:t>
            </a:r>
            <a:r>
              <a:rPr lang="en-US" dirty="0" err="1" smtClean="0"/>
              <a:t>Dalal-Triggs</a:t>
            </a:r>
            <a:r>
              <a:rPr lang="en-US" dirty="0" smtClean="0"/>
              <a:t> pedestrian detector</a:t>
            </a:r>
            <a:endParaRPr lang="en-US" dirty="0"/>
          </a:p>
        </p:txBody>
      </p:sp>
      <p:sp>
        <p:nvSpPr>
          <p:cNvPr id="3" name="Content Placeholder 2"/>
          <p:cNvSpPr>
            <a:spLocks noGrp="1"/>
          </p:cNvSpPr>
          <p:nvPr>
            <p:ph idx="1"/>
          </p:nvPr>
        </p:nvSpPr>
        <p:spPr>
          <a:xfrm>
            <a:off x="457200" y="2819400"/>
            <a:ext cx="8229600" cy="3733800"/>
          </a:xfrm>
        </p:spPr>
        <p:txBody>
          <a:bodyPr>
            <a:normAutofit lnSpcReduction="10000"/>
          </a:bodyPr>
          <a:lstStyle/>
          <a:p>
            <a:pPr marL="514350" indent="-514350">
              <a:buFont typeface="+mj-lt"/>
              <a:buAutoNum type="arabicPeriod"/>
            </a:pPr>
            <a:r>
              <a:rPr lang="en-US" dirty="0" smtClean="0"/>
              <a:t>Extract fixed-sized (64x128 pixel) window at each position and scale</a:t>
            </a:r>
          </a:p>
          <a:p>
            <a:pPr marL="514350" indent="-514350">
              <a:buFont typeface="+mj-lt"/>
              <a:buAutoNum type="arabicPeriod"/>
            </a:pPr>
            <a:r>
              <a:rPr lang="en-US" dirty="0" smtClean="0"/>
              <a:t>Compute HOG (histogram of gradient) features within each window</a:t>
            </a:r>
          </a:p>
          <a:p>
            <a:pPr marL="514350" indent="-514350">
              <a:buFont typeface="+mj-lt"/>
              <a:buAutoNum type="arabicPeriod"/>
            </a:pPr>
            <a:r>
              <a:rPr lang="en-US" dirty="0" smtClean="0"/>
              <a:t>Score the window with a linear SVM classifier</a:t>
            </a:r>
          </a:p>
          <a:p>
            <a:pPr marL="514350" indent="-514350">
              <a:buFont typeface="+mj-lt"/>
              <a:buAutoNum type="arabicPeriod"/>
            </a:pPr>
            <a:r>
              <a:rPr lang="en-US" dirty="0" smtClean="0"/>
              <a:t>Perform non-maxima suppression to remove overlapping detections with lower scores</a:t>
            </a:r>
            <a:endParaRPr lang="en-US" dirty="0"/>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32" y="838200"/>
            <a:ext cx="87915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7628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Mixture of Gaussians</a:t>
            </a:r>
            <a:endParaRPr lang="en-US" dirty="0"/>
          </a:p>
        </p:txBody>
      </p:sp>
      <p:pic>
        <p:nvPicPr>
          <p:cNvPr id="3074" name="Picture 2" descr="http://i.stack.imgur.com/GB0c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977" y="1565556"/>
            <a:ext cx="6737349" cy="508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9964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Pictorial Example</a:t>
            </a:r>
            <a:endParaRPr lang="en-US" dirty="0"/>
          </a:p>
        </p:txBody>
      </p:sp>
      <p:pic>
        <p:nvPicPr>
          <p:cNvPr id="3074" name="Picture 2"/>
          <p:cNvPicPr>
            <a:picLocks noChangeAspect="1" noChangeArrowheads="1"/>
          </p:cNvPicPr>
          <p:nvPr/>
        </p:nvPicPr>
        <p:blipFill>
          <a:blip r:embed="rId3" cstate="print"/>
          <a:srcRect l="11875" t="27344" r="9375" b="41980"/>
          <a:stretch>
            <a:fillRect/>
          </a:stretch>
        </p:blipFill>
        <p:spPr bwMode="auto">
          <a:xfrm>
            <a:off x="152399" y="1524000"/>
            <a:ext cx="9047285" cy="2819400"/>
          </a:xfrm>
          <a:prstGeom prst="rect">
            <a:avLst/>
          </a:prstGeom>
          <a:noFill/>
          <a:ln w="9525">
            <a:noFill/>
            <a:miter lim="800000"/>
            <a:headEnd/>
            <a:tailEnd/>
          </a:ln>
        </p:spPr>
      </p:pic>
      <p:sp>
        <p:nvSpPr>
          <p:cNvPr id="4" name="TextBox 3"/>
          <p:cNvSpPr txBox="1"/>
          <p:nvPr/>
        </p:nvSpPr>
        <p:spPr>
          <a:xfrm>
            <a:off x="457200" y="4419601"/>
            <a:ext cx="7962693" cy="2308324"/>
          </a:xfrm>
          <a:prstGeom prst="rect">
            <a:avLst/>
          </a:prstGeom>
          <a:noFill/>
        </p:spPr>
        <p:txBody>
          <a:bodyPr wrap="square" rtlCol="0">
            <a:spAutoFit/>
          </a:bodyPr>
          <a:lstStyle/>
          <a:p>
            <a:pPr marL="342900" indent="-342900">
              <a:buAutoNum type="alphaLcParenBoth"/>
            </a:pPr>
            <a:r>
              <a:rPr lang="en-US" dirty="0" smtClean="0"/>
              <a:t>average gradient image over training examples</a:t>
            </a:r>
          </a:p>
          <a:p>
            <a:pPr marL="342900" indent="-342900">
              <a:buAutoNum type="alphaLcParenBoth"/>
            </a:pPr>
            <a:r>
              <a:rPr lang="en-US" dirty="0" smtClean="0"/>
              <a:t>each “pixel” shows max positive SVM weight in the block centered on that pixel</a:t>
            </a:r>
          </a:p>
          <a:p>
            <a:pPr marL="342900" indent="-342900">
              <a:buAutoNum type="alphaLcParenBoth"/>
            </a:pPr>
            <a:r>
              <a:rPr lang="en-US" dirty="0" smtClean="0"/>
              <a:t>same as (b) for negative SVM weights</a:t>
            </a:r>
          </a:p>
          <a:p>
            <a:pPr marL="342900" indent="-342900">
              <a:buAutoNum type="alphaLcParenBoth"/>
            </a:pPr>
            <a:r>
              <a:rPr lang="en-US" dirty="0" smtClean="0"/>
              <a:t>test image</a:t>
            </a:r>
          </a:p>
          <a:p>
            <a:pPr marL="342900" indent="-342900">
              <a:buAutoNum type="alphaLcParenBoth"/>
            </a:pPr>
            <a:r>
              <a:rPr lang="en-US" dirty="0" smtClean="0"/>
              <a:t>its R-HOG descriptor</a:t>
            </a:r>
          </a:p>
          <a:p>
            <a:pPr marL="342900" indent="-342900">
              <a:buAutoNum type="alphaLcParenBoth"/>
            </a:pPr>
            <a:r>
              <a:rPr lang="en-US" dirty="0" smtClean="0"/>
              <a:t>R-HOG descriptor weighted by positive SVM weights</a:t>
            </a:r>
          </a:p>
          <a:p>
            <a:pPr marL="342900" indent="-342900">
              <a:buAutoNum type="alphaLcParenBoth"/>
            </a:pPr>
            <a:r>
              <a:rPr lang="en-US" dirty="0" smtClean="0"/>
              <a:t>R-HOG descriptor weighted by negative SVM weights</a:t>
            </a:r>
          </a:p>
          <a:p>
            <a:pPr marL="342900" indent="-342900">
              <a:buAutoNum type="alphaLcParenBoth"/>
            </a:pPr>
            <a:endParaRPr lang="en-US" dirty="0"/>
          </a:p>
        </p:txBody>
      </p:sp>
      <p:sp>
        <p:nvSpPr>
          <p:cNvPr id="5" name="TextBox 4"/>
          <p:cNvSpPr txBox="1"/>
          <p:nvPr/>
        </p:nvSpPr>
        <p:spPr>
          <a:xfrm>
            <a:off x="6858000" y="1295400"/>
            <a:ext cx="439544" cy="707886"/>
          </a:xfrm>
          <a:prstGeom prst="rect">
            <a:avLst/>
          </a:prstGeom>
          <a:noFill/>
        </p:spPr>
        <p:txBody>
          <a:bodyPr wrap="none" rtlCol="0">
            <a:spAutoFit/>
          </a:bodyPr>
          <a:lstStyle/>
          <a:p>
            <a:r>
              <a:rPr lang="en-US" sz="4000" dirty="0">
                <a:solidFill>
                  <a:srgbClr val="FF0000"/>
                </a:solidFill>
              </a:rPr>
              <a: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gridCol w="647700"/>
                <a:gridCol w="647700"/>
                <a:gridCol w="647700"/>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5254218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p:txBody>
          <a:bodyPr>
            <a:normAutofit/>
          </a:bodyPr>
          <a:lstStyle/>
          <a:p>
            <a:endParaRPr lang="en-US" dirty="0" smtClean="0"/>
          </a:p>
          <a:p>
            <a:endParaRPr lang="en-US" dirty="0"/>
          </a:p>
          <a:p>
            <a:r>
              <a:rPr lang="en-US" dirty="0" smtClean="0"/>
              <a:t>Tested with</a:t>
            </a:r>
          </a:p>
          <a:p>
            <a:pPr lvl="1"/>
            <a:r>
              <a:rPr lang="en-US" dirty="0" smtClean="0"/>
              <a:t>RGB</a:t>
            </a:r>
          </a:p>
          <a:p>
            <a:pPr lvl="1"/>
            <a:r>
              <a:rPr lang="en-US" dirty="0" smtClean="0"/>
              <a:t>LAB</a:t>
            </a:r>
          </a:p>
          <a:p>
            <a:pPr lvl="1"/>
            <a:r>
              <a:rPr lang="en-US" dirty="0" smtClean="0"/>
              <a:t>Grayscale</a:t>
            </a:r>
          </a:p>
          <a:p>
            <a:endParaRPr lang="en-US"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AutoShape 4"/>
          <p:cNvSpPr>
            <a:spLocks noChangeArrowheads="1"/>
          </p:cNvSpPr>
          <p:nvPr/>
        </p:nvSpPr>
        <p:spPr bwMode="auto">
          <a:xfrm>
            <a:off x="1447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Right Brace 1"/>
          <p:cNvSpPr/>
          <p:nvPr/>
        </p:nvSpPr>
        <p:spPr>
          <a:xfrm>
            <a:off x="2233045" y="3423166"/>
            <a:ext cx="228600" cy="990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2602098" y="3781972"/>
            <a:ext cx="4352474" cy="369332"/>
          </a:xfrm>
          <a:prstGeom prst="rect">
            <a:avLst/>
          </a:prstGeom>
          <a:noFill/>
        </p:spPr>
        <p:txBody>
          <a:bodyPr wrap="none" rtlCol="0">
            <a:spAutoFit/>
          </a:bodyPr>
          <a:lstStyle/>
          <a:p>
            <a:r>
              <a:rPr lang="en-US" dirty="0" smtClean="0"/>
              <a:t>Slightly better performance vs. grayscale</a:t>
            </a:r>
            <a:endParaRPr lang="en-US" dirty="0"/>
          </a:p>
        </p:txBody>
      </p:sp>
    </p:spTree>
    <p:extLst>
      <p:ext uri="{BB962C8B-B14F-4D97-AF65-F5344CB8AC3E}">
        <p14:creationId xmlns:p14="http://schemas.microsoft.com/office/powerpoint/2010/main" val="4058933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smtClean="0">
                <a:solidFill>
                  <a:srgbClr val="FF0000"/>
                </a:solidFill>
              </a:rPr>
              <a:t>Outperforms</a:t>
            </a:r>
            <a:endParaRPr lang="en-US" dirty="0">
              <a:solidFill>
                <a:srgbClr val="FF0000"/>
              </a:solidFill>
            </a:endParaRPr>
          </a:p>
        </p:txBody>
      </p:sp>
    </p:spTree>
    <p:extLst>
      <p:ext uri="{BB962C8B-B14F-4D97-AF65-F5344CB8AC3E}">
        <p14:creationId xmlns:p14="http://schemas.microsoft.com/office/powerpoint/2010/main" val="1560182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a:t>
            </a:r>
            <a:r>
              <a:rPr lang="en-US" dirty="0" smtClean="0"/>
              <a:t>orientations</a:t>
            </a:r>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r>
              <a:rPr lang="en-US" dirty="0" smtClean="0"/>
              <a:t>Votes weighted </a:t>
            </a:r>
            <a:r>
              <a:rPr lang="en-US" dirty="0"/>
              <a:t>by </a:t>
            </a:r>
            <a:r>
              <a:rPr lang="en-US" dirty="0" smtClean="0"/>
              <a:t>magnitude</a:t>
            </a:r>
          </a:p>
          <a:p>
            <a:pPr lvl="1"/>
            <a:r>
              <a:rPr lang="en-US" dirty="0" smtClean="0"/>
              <a:t>Bilinear interpolation between cells</a:t>
            </a:r>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smtClean="0"/>
              <a:t>Orientation: 9 bins (for unsigned angles)</a:t>
            </a:r>
            <a:endParaRPr lang="en-US" sz="2000" dirty="0"/>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smtClean="0"/>
              <a:t>Histograms in 8x8 pixel cells</a:t>
            </a:r>
            <a:endParaRPr lang="en-US" sz="2000" dirty="0"/>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39634564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smtClean="0"/>
              <a:t>Normalize with respect to surrounding cells</a:t>
            </a:r>
            <a:endParaRPr lang="en-US" dirty="0"/>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16204120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919024" y="3520559"/>
            <a:ext cx="3685624" cy="369332"/>
          </a:xfrm>
          <a:prstGeom prst="rect">
            <a:avLst/>
          </a:prstGeom>
          <a:noFill/>
        </p:spPr>
        <p:txBody>
          <a:bodyPr wrap="none" rtlCol="0">
            <a:spAutoFit/>
          </a:bodyPr>
          <a:lstStyle/>
          <a:p>
            <a:r>
              <a:rPr lang="en-US" dirty="0" smtClean="0"/>
              <a:t># features = 15 x 7 x 9 x 4 = 3780 </a:t>
            </a:r>
            <a:endParaRPr lang="en-US" dirty="0"/>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smtClean="0"/>
              <a:t># cells</a:t>
            </a:r>
            <a:endParaRPr lang="en-US" dirty="0"/>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smtClean="0"/>
              <a:t># orientations</a:t>
            </a:r>
            <a:endParaRPr lang="en-US" dirty="0"/>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smtClean="0"/>
              <a:t># normalizations by neighboring cells</a:t>
            </a:r>
            <a:endParaRPr lang="en-US" dirty="0"/>
          </a:p>
        </p:txBody>
      </p:sp>
      <p:cxnSp>
        <p:nvCxnSpPr>
          <p:cNvPr id="6" name="Straight Arrow Connector 5"/>
          <p:cNvCxnSpPr>
            <a:stCxn id="4" idx="0"/>
          </p:cNvCxnSpPr>
          <p:nvPr/>
        </p:nvCxnSpPr>
        <p:spPr>
          <a:xfrm flipV="1">
            <a:off x="6199501" y="3889891"/>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6342480" y="3872520"/>
              <a:ext cx="1990080" cy="2299320"/>
            </p14:xfrm>
          </p:contentPart>
        </mc:Choice>
        <mc:Fallback>
          <p:pic>
            <p:nvPicPr>
              <p:cNvPr id="2" name="Ink 1"/>
              <p:cNvPicPr/>
              <p:nvPr/>
            </p:nvPicPr>
            <p:blipFill>
              <a:blip r:embed="rId6"/>
              <a:stretch>
                <a:fillRect/>
              </a:stretch>
            </p:blipFill>
            <p:spPr>
              <a:xfrm>
                <a:off x="6333120" y="3863880"/>
                <a:ext cx="2005560" cy="2315880"/>
              </a:xfrm>
              <a:prstGeom prst="rect">
                <a:avLst/>
              </a:prstGeom>
            </p:spPr>
          </p:pic>
        </mc:Fallback>
      </mc:AlternateContent>
    </p:spTree>
    <p:extLst>
      <p:ext uri="{BB962C8B-B14F-4D97-AF65-F5344CB8AC3E}">
        <p14:creationId xmlns:p14="http://schemas.microsoft.com/office/powerpoint/2010/main" val="35835069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Tree>
    <p:extLst>
      <p:ext uri="{BB962C8B-B14F-4D97-AF65-F5344CB8AC3E}">
        <p14:creationId xmlns:p14="http://schemas.microsoft.com/office/powerpoint/2010/main" val="35454059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smtClean="0"/>
              <a:t>pos</a:t>
            </a:r>
            <a:r>
              <a:rPr lang="en-US" dirty="0" smtClean="0"/>
              <a:t> w</a:t>
            </a:r>
            <a:endParaRPr lang="en-US" dirty="0"/>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smtClean="0"/>
              <a:t>neg</a:t>
            </a:r>
            <a:r>
              <a:rPr lang="en-US" dirty="0" smtClean="0"/>
              <a:t> w</a:t>
            </a:r>
            <a:endParaRPr lang="en-US" dirty="0"/>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917050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7B4F7F-8221-4170-9249-89CBF6F6B86D}" type="slidenum">
              <a:rPr lang="en-US" altLang="en-US" smtClean="0"/>
              <a:pPr eaLnBrk="1" hangingPunct="1"/>
              <a:t>6</a:t>
            </a:fld>
            <a:endParaRPr lang="en-US" altLang="en-US" smtClean="0"/>
          </a:p>
        </p:txBody>
      </p:sp>
      <p:sp>
        <p:nvSpPr>
          <p:cNvPr id="6151" name="Rectangle 2"/>
          <p:cNvSpPr>
            <a:spLocks noGrp="1" noChangeArrowheads="1"/>
          </p:cNvSpPr>
          <p:nvPr>
            <p:ph type="title"/>
          </p:nvPr>
        </p:nvSpPr>
        <p:spPr/>
        <p:txBody>
          <a:bodyPr>
            <a:normAutofit fontScale="90000"/>
          </a:bodyPr>
          <a:lstStyle/>
          <a:p>
            <a:pPr eaLnBrk="1" hangingPunct="1"/>
            <a:r>
              <a:rPr lang="en-US" altLang="en-US" sz="4000" smtClean="0">
                <a:solidFill>
                  <a:srgbClr val="FF0000"/>
                </a:solidFill>
                <a:sym typeface="Symbol" pitchFamily="18" charset="2"/>
              </a:rPr>
              <a:t>Full EM Algorithm</a:t>
            </a:r>
            <a:br>
              <a:rPr lang="en-US" altLang="en-US" sz="4000" smtClean="0">
                <a:solidFill>
                  <a:srgbClr val="FF0000"/>
                </a:solidFill>
                <a:sym typeface="Symbol" pitchFamily="18" charset="2"/>
              </a:rPr>
            </a:br>
            <a:r>
              <a:rPr lang="en-US" altLang="en-US" sz="4000" smtClean="0">
                <a:solidFill>
                  <a:srgbClr val="FF0000"/>
                </a:solidFill>
                <a:sym typeface="Symbol" pitchFamily="18" charset="2"/>
              </a:rPr>
              <a:t>Multi-Dimensional</a:t>
            </a:r>
          </a:p>
        </p:txBody>
      </p:sp>
      <p:sp>
        <p:nvSpPr>
          <p:cNvPr id="6152" name="Rectangle 3"/>
          <p:cNvSpPr>
            <a:spLocks noGrp="1" noChangeArrowheads="1"/>
          </p:cNvSpPr>
          <p:nvPr>
            <p:ph type="body" idx="1"/>
          </p:nvPr>
        </p:nvSpPr>
        <p:spPr/>
        <p:txBody>
          <a:bodyPr/>
          <a:lstStyle/>
          <a:p>
            <a:pPr eaLnBrk="1" hangingPunct="1"/>
            <a:r>
              <a:rPr lang="en-US" altLang="en-US" sz="2400" u="sng" smtClean="0"/>
              <a:t>Boot Step</a:t>
            </a:r>
            <a:r>
              <a:rPr lang="en-US" altLang="en-US" sz="2800" smtClean="0"/>
              <a:t>:</a:t>
            </a:r>
          </a:p>
          <a:p>
            <a:pPr lvl="1" eaLnBrk="1" hangingPunct="1"/>
            <a:r>
              <a:rPr lang="en-US" altLang="en-US" sz="2000" smtClean="0">
                <a:latin typeface="Times New Roman" pitchFamily="18" charset="0"/>
              </a:rPr>
              <a:t>Initialize </a:t>
            </a:r>
            <a:r>
              <a:rPr lang="en-US" altLang="en-US" sz="2000" i="1" smtClean="0">
                <a:latin typeface="Times New Roman" pitchFamily="18" charset="0"/>
              </a:rPr>
              <a:t>K</a:t>
            </a:r>
            <a:r>
              <a:rPr lang="en-US" altLang="en-US" sz="2000" smtClean="0">
                <a:latin typeface="Times New Roman" pitchFamily="18" charset="0"/>
              </a:rPr>
              <a:t> clusters: C</a:t>
            </a:r>
            <a:r>
              <a:rPr lang="en-US" altLang="en-US" sz="2000" i="1" baseline="-25000" smtClean="0">
                <a:latin typeface="Times New Roman" pitchFamily="18" charset="0"/>
              </a:rPr>
              <a:t>1</a:t>
            </a:r>
            <a:r>
              <a:rPr lang="en-US" altLang="en-US" sz="2000" i="1" smtClean="0">
                <a:latin typeface="Times New Roman" pitchFamily="18" charset="0"/>
              </a:rPr>
              <a:t>, …, C</a:t>
            </a:r>
            <a:r>
              <a:rPr lang="en-US" altLang="en-US" sz="2000" i="1" baseline="-25000" smtClean="0">
                <a:latin typeface="Times New Roman" pitchFamily="18" charset="0"/>
              </a:rPr>
              <a:t>K</a:t>
            </a:r>
            <a:endParaRPr lang="en-US" altLang="en-US" sz="2000" i="1" smtClean="0">
              <a:latin typeface="Times New Roman" pitchFamily="18" charset="0"/>
            </a:endParaRPr>
          </a:p>
          <a:p>
            <a:pPr lvl="1" eaLnBrk="1" hangingPunct="1">
              <a:buFontTx/>
              <a:buNone/>
            </a:pPr>
            <a:r>
              <a:rPr lang="en-US" altLang="en-US" sz="2000" smtClean="0">
                <a:latin typeface="Times New Roman" pitchFamily="18" charset="0"/>
              </a:rPr>
              <a:t>	</a:t>
            </a:r>
          </a:p>
          <a:p>
            <a:pPr lvl="1" eaLnBrk="1" hangingPunct="1">
              <a:buFontTx/>
              <a:buNone/>
            </a:pPr>
            <a:endParaRPr lang="en-US" altLang="en-US" sz="2000" smtClean="0">
              <a:latin typeface="Times New Roman" pitchFamily="18" charset="0"/>
            </a:endParaRPr>
          </a:p>
          <a:p>
            <a:pPr lvl="1" eaLnBrk="1" hangingPunct="1">
              <a:buFontTx/>
              <a:buNone/>
            </a:pPr>
            <a:endParaRPr lang="en-US" altLang="en-US" sz="2000" i="1" baseline="-25000" smtClean="0">
              <a:latin typeface="Times New Roman" pitchFamily="18" charset="0"/>
            </a:endParaRPr>
          </a:p>
          <a:p>
            <a:pPr eaLnBrk="1" hangingPunct="1"/>
            <a:r>
              <a:rPr lang="en-US" altLang="en-US" sz="2400" u="sng" smtClean="0"/>
              <a:t>Iteration Step</a:t>
            </a:r>
            <a:r>
              <a:rPr lang="en-US" altLang="en-US" sz="2800" smtClean="0"/>
              <a:t>:</a:t>
            </a:r>
          </a:p>
          <a:p>
            <a:pPr lvl="1" eaLnBrk="1" hangingPunct="1"/>
            <a:r>
              <a:rPr lang="en-US" altLang="en-US" sz="2000" smtClean="0">
                <a:latin typeface="Times New Roman" pitchFamily="18" charset="0"/>
              </a:rPr>
              <a:t>Expectation Step</a:t>
            </a:r>
          </a:p>
          <a:p>
            <a:pPr lvl="1" eaLnBrk="1" hangingPunct="1"/>
            <a:endParaRPr lang="en-US" altLang="en-US" sz="2400" smtClean="0"/>
          </a:p>
          <a:p>
            <a:pPr lvl="1" eaLnBrk="1" hangingPunct="1"/>
            <a:endParaRPr lang="en-US" altLang="en-US" sz="2000" smtClean="0">
              <a:latin typeface="Times New Roman" pitchFamily="18" charset="0"/>
            </a:endParaRPr>
          </a:p>
          <a:p>
            <a:pPr lvl="1" eaLnBrk="1" hangingPunct="1"/>
            <a:r>
              <a:rPr lang="en-US" altLang="en-US" sz="2000" smtClean="0">
                <a:latin typeface="Times New Roman" pitchFamily="18" charset="0"/>
              </a:rPr>
              <a:t>Maximization Step</a:t>
            </a:r>
          </a:p>
          <a:p>
            <a:pPr lvl="1" eaLnBrk="1" hangingPunct="1">
              <a:buFontTx/>
              <a:buNone/>
            </a:pPr>
            <a:endParaRPr lang="en-US" altLang="en-US" sz="2400" smtClean="0"/>
          </a:p>
          <a:p>
            <a:pPr lvl="1" eaLnBrk="1" hangingPunct="1">
              <a:buFontTx/>
              <a:buNone/>
            </a:pPr>
            <a:endParaRPr lang="en-US" altLang="en-US" smtClean="0"/>
          </a:p>
        </p:txBody>
      </p:sp>
      <p:sp>
        <p:nvSpPr>
          <p:cNvPr id="6153" name="Text Box 4"/>
          <p:cNvSpPr txBox="1">
            <a:spLocks noChangeArrowheads="1"/>
          </p:cNvSpPr>
          <p:nvPr/>
        </p:nvSpPr>
        <p:spPr bwMode="auto">
          <a:xfrm>
            <a:off x="1752600" y="2667000"/>
            <a:ext cx="510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chemeClr val="hlink"/>
              </a:buClr>
              <a:buSzPct val="55000"/>
              <a:buFont typeface="Wingdings" pitchFamily="2" charset="2"/>
              <a:buNone/>
            </a:pPr>
            <a:r>
              <a:rPr lang="en-US" altLang="en-US" sz="2000">
                <a:latin typeface="Times New Roman" pitchFamily="18" charset="0"/>
              </a:rPr>
              <a:t>(</a:t>
            </a:r>
            <a:r>
              <a:rPr lang="en-US" altLang="en-US" sz="2000" i="1">
                <a:latin typeface="Times New Roman" pitchFamily="18" charset="0"/>
                <a:sym typeface="Symbol" pitchFamily="18" charset="2"/>
              </a:rPr>
              <a:t></a:t>
            </a:r>
            <a:r>
              <a:rPr lang="en-US" altLang="en-US" sz="2000" i="1" baseline="-25000">
                <a:latin typeface="Times New Roman" pitchFamily="18" charset="0"/>
                <a:sym typeface="Symbol" pitchFamily="18" charset="2"/>
              </a:rPr>
              <a:t>j</a:t>
            </a:r>
            <a:r>
              <a:rPr lang="en-US" altLang="en-US" sz="2000" baseline="-25000">
                <a:latin typeface="Times New Roman" pitchFamily="18" charset="0"/>
                <a:sym typeface="Symbol" pitchFamily="18" charset="2"/>
              </a:rPr>
              <a:t>,</a:t>
            </a:r>
            <a:r>
              <a:rPr lang="en-US" altLang="en-US" sz="2000">
                <a:latin typeface="Tahoma" pitchFamily="34" charset="0"/>
                <a:sym typeface="Symbol" pitchFamily="18" charset="2"/>
              </a:rPr>
              <a:t> </a:t>
            </a:r>
            <a:r>
              <a:rPr lang="en-US" altLang="en-US" sz="2000">
                <a:latin typeface="Times New Roman" pitchFamily="18" charset="0"/>
                <a:sym typeface="Symbol" pitchFamily="18" charset="2"/>
              </a:rPr>
              <a:t></a:t>
            </a:r>
            <a:r>
              <a:rPr lang="en-US" altLang="en-US" sz="2000" i="1" baseline="-25000">
                <a:latin typeface="Times" pitchFamily="18" charset="0"/>
                <a:sym typeface="Symbol" pitchFamily="18" charset="2"/>
              </a:rPr>
              <a:t>j</a:t>
            </a:r>
            <a:r>
              <a:rPr lang="en-US" altLang="en-US" sz="2000">
                <a:latin typeface="Times" pitchFamily="18" charset="0"/>
                <a:sym typeface="Symbol" pitchFamily="18" charset="2"/>
              </a:rPr>
              <a:t>) and </a:t>
            </a:r>
            <a:r>
              <a:rPr lang="en-US" altLang="en-US" sz="2000" i="1">
                <a:latin typeface="Times" pitchFamily="18" charset="0"/>
              </a:rPr>
              <a:t>P</a:t>
            </a:r>
            <a:r>
              <a:rPr lang="en-US" altLang="en-US" sz="2000">
                <a:latin typeface="Times" pitchFamily="18" charset="0"/>
              </a:rPr>
              <a:t>(</a:t>
            </a:r>
            <a:r>
              <a:rPr lang="en-US" altLang="en-US" sz="2000" i="1">
                <a:latin typeface="Times" pitchFamily="18" charset="0"/>
              </a:rPr>
              <a:t>C</a:t>
            </a:r>
            <a:r>
              <a:rPr lang="en-US" altLang="en-US" sz="2000" i="1" baseline="-25000">
                <a:latin typeface="Times" pitchFamily="18" charset="0"/>
              </a:rPr>
              <a:t>j</a:t>
            </a:r>
            <a:r>
              <a:rPr lang="en-US" altLang="en-US" sz="2000">
                <a:latin typeface="Times" pitchFamily="18" charset="0"/>
              </a:rPr>
              <a:t>)</a:t>
            </a:r>
            <a:r>
              <a:rPr lang="en-US" altLang="en-US" sz="1600">
                <a:latin typeface="Tahoma" pitchFamily="34" charset="0"/>
                <a:sym typeface="Symbol" pitchFamily="18" charset="2"/>
              </a:rPr>
              <a:t> </a:t>
            </a:r>
            <a:r>
              <a:rPr lang="en-US" altLang="en-US" sz="2000">
                <a:latin typeface="Times" pitchFamily="18" charset="0"/>
              </a:rPr>
              <a:t>for each cluster </a:t>
            </a:r>
            <a:r>
              <a:rPr lang="en-US" altLang="en-US" sz="2000" i="1">
                <a:latin typeface="Times" pitchFamily="18" charset="0"/>
              </a:rPr>
              <a:t>j.  </a:t>
            </a:r>
          </a:p>
        </p:txBody>
      </p:sp>
      <p:graphicFrame>
        <p:nvGraphicFramePr>
          <p:cNvPr id="6146" name="Object 5"/>
          <p:cNvGraphicFramePr>
            <a:graphicFrameLocks noGrp="1" noChangeAspect="1"/>
          </p:cNvGraphicFramePr>
          <p:nvPr>
            <p:ph sz="half" idx="4294967295"/>
          </p:nvPr>
        </p:nvGraphicFramePr>
        <p:xfrm>
          <a:off x="1371600" y="4419600"/>
          <a:ext cx="5072063" cy="966788"/>
        </p:xfrm>
        <a:graphic>
          <a:graphicData uri="http://schemas.openxmlformats.org/presentationml/2006/ole">
            <mc:AlternateContent xmlns:mc="http://schemas.openxmlformats.org/markup-compatibility/2006">
              <mc:Choice xmlns:v="urn:schemas-microsoft-com:vml" Requires="v">
                <p:oleObj spid="_x0000_s2126" name="Equation" r:id="rId3" imgW="3187440" imgH="583920" progId="Equation.3">
                  <p:embed/>
                </p:oleObj>
              </mc:Choice>
              <mc:Fallback>
                <p:oleObj name="Equation" r:id="rId3" imgW="3187440" imgH="5839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419600"/>
                        <a:ext cx="5072063" cy="9667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6"/>
          <p:cNvGraphicFramePr>
            <a:graphicFrameLocks noChangeAspect="1"/>
          </p:cNvGraphicFramePr>
          <p:nvPr/>
        </p:nvGraphicFramePr>
        <p:xfrm>
          <a:off x="3505200" y="5638800"/>
          <a:ext cx="2998788" cy="825500"/>
        </p:xfrm>
        <a:graphic>
          <a:graphicData uri="http://schemas.openxmlformats.org/presentationml/2006/ole">
            <mc:AlternateContent xmlns:mc="http://schemas.openxmlformats.org/markup-compatibility/2006">
              <mc:Choice xmlns:v="urn:schemas-microsoft-com:vml" Requires="v">
                <p:oleObj spid="_x0000_s2127" name="Equation" r:id="rId5" imgW="2400120" imgH="660240" progId="Equation.3">
                  <p:embed/>
                </p:oleObj>
              </mc:Choice>
              <mc:Fallback>
                <p:oleObj name="Equation" r:id="rId5" imgW="2400120" imgH="660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5638800"/>
                        <a:ext cx="2998788"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8" name="Object 7"/>
          <p:cNvGraphicFramePr>
            <a:graphicFrameLocks noChangeAspect="1"/>
          </p:cNvGraphicFramePr>
          <p:nvPr/>
        </p:nvGraphicFramePr>
        <p:xfrm>
          <a:off x="1524000" y="5638800"/>
          <a:ext cx="1666875" cy="825500"/>
        </p:xfrm>
        <a:graphic>
          <a:graphicData uri="http://schemas.openxmlformats.org/presentationml/2006/ole">
            <mc:AlternateContent xmlns:mc="http://schemas.openxmlformats.org/markup-compatibility/2006">
              <mc:Choice xmlns:v="urn:schemas-microsoft-com:vml" Requires="v">
                <p:oleObj spid="_x0000_s2128" name="Equation" r:id="rId7" imgW="1333440" imgH="660240" progId="Equation.3">
                  <p:embed/>
                </p:oleObj>
              </mc:Choice>
              <mc:Fallback>
                <p:oleObj name="Equation" r:id="rId7" imgW="1333440" imgH="6602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5638800"/>
                        <a:ext cx="166687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9" name="Object 8"/>
          <p:cNvGraphicFramePr>
            <a:graphicFrameLocks noChangeAspect="1"/>
          </p:cNvGraphicFramePr>
          <p:nvPr/>
        </p:nvGraphicFramePr>
        <p:xfrm>
          <a:off x="6705600" y="5638800"/>
          <a:ext cx="1682750" cy="650875"/>
        </p:xfrm>
        <a:graphic>
          <a:graphicData uri="http://schemas.openxmlformats.org/presentationml/2006/ole">
            <mc:AlternateContent xmlns:mc="http://schemas.openxmlformats.org/markup-compatibility/2006">
              <mc:Choice xmlns:v="urn:schemas-microsoft-com:vml" Requires="v">
                <p:oleObj spid="_x0000_s2129" name="Equation" r:id="rId9" imgW="1346040" imgH="520560" progId="Equation.3">
                  <p:embed/>
                </p:oleObj>
              </mc:Choice>
              <mc:Fallback>
                <p:oleObj name="Equation" r:id="rId9" imgW="1346040" imgH="52056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5638800"/>
                        <a:ext cx="1682750" cy="65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mc:Choice xmlns:p14="http://schemas.microsoft.com/office/powerpoint/2010/main" Requires="p14">
          <p:contentPart p14:bwMode="auto" r:id="rId11">
            <p14:nvContentPartPr>
              <p14:cNvPr id="2" name="Ink 1"/>
              <p14:cNvContentPartPr/>
              <p14:nvPr/>
            </p14:nvContentPartPr>
            <p14:xfrm>
              <a:off x="786600" y="3090600"/>
              <a:ext cx="6676920" cy="3356640"/>
            </p14:xfrm>
          </p:contentPart>
        </mc:Choice>
        <mc:Fallback>
          <p:pic>
            <p:nvPicPr>
              <p:cNvPr id="2" name="Ink 1"/>
              <p:cNvPicPr/>
              <p:nvPr/>
            </p:nvPicPr>
            <p:blipFill>
              <a:blip r:embed="rId12"/>
              <a:stretch>
                <a:fillRect/>
              </a:stretch>
            </p:blipFill>
            <p:spPr>
              <a:xfrm>
                <a:off x="777600" y="3083040"/>
                <a:ext cx="6692400" cy="3373920"/>
              </a:xfrm>
              <a:prstGeom prst="rect">
                <a:avLst/>
              </a:prstGeom>
            </p:spPr>
          </p:pic>
        </mc:Fallback>
      </mc:AlternateContent>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smtClean="0"/>
              <a:t>Detection examples</a:t>
            </a:r>
            <a:endParaRPr lang="en-US" dirty="0"/>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fontScale="90000"/>
          </a:bodyPr>
          <a:lstStyle/>
          <a:p>
            <a:r>
              <a:rPr lang="en-US" dirty="0" smtClean="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Tree>
    <p:extLst>
      <p:ext uri="{BB962C8B-B14F-4D97-AF65-F5344CB8AC3E}">
        <p14:creationId xmlns:p14="http://schemas.microsoft.com/office/powerpoint/2010/main" val="302642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32616480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Parts Model</a:t>
            </a:r>
            <a:endParaRPr lang="en-US" dirty="0"/>
          </a:p>
        </p:txBody>
      </p:sp>
      <p:sp>
        <p:nvSpPr>
          <p:cNvPr id="3" name="Content Placeholder 2"/>
          <p:cNvSpPr>
            <a:spLocks noGrp="1"/>
          </p:cNvSpPr>
          <p:nvPr>
            <p:ph idx="1"/>
          </p:nvPr>
        </p:nvSpPr>
        <p:spPr/>
        <p:txBody>
          <a:bodyPr/>
          <a:lstStyle/>
          <a:p>
            <a:r>
              <a:rPr lang="en-US" dirty="0" smtClean="0"/>
              <a:t>Takes the idea a little further</a:t>
            </a:r>
          </a:p>
          <a:p>
            <a:r>
              <a:rPr lang="en-US" dirty="0" smtClean="0">
                <a:solidFill>
                  <a:srgbClr val="FF0000"/>
                </a:solidFill>
              </a:rPr>
              <a:t>Instead of one rigid HOG model, we have multiple HOG models in a spatial arrangement</a:t>
            </a:r>
          </a:p>
          <a:p>
            <a:r>
              <a:rPr lang="en-US" dirty="0" smtClean="0"/>
              <a:t>One root part to find first and multiple other parts in a tree structure.</a:t>
            </a:r>
            <a:endParaRPr lang="en-US" dirty="0"/>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smtClean="0"/>
              <a:t>Articulated parts model</a:t>
            </a:r>
          </a:p>
          <a:p>
            <a:pPr marL="914400" lvl="1" indent="-514350"/>
            <a:r>
              <a:rPr lang="en-US" dirty="0" smtClean="0"/>
              <a:t>Object is configuration of parts</a:t>
            </a:r>
          </a:p>
          <a:p>
            <a:pPr marL="914400" lvl="1" indent="-514350"/>
            <a:r>
              <a:rPr lang="en-US" dirty="0" smtClean="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Tree>
    <p:extLst>
      <p:ext uri="{BB962C8B-B14F-4D97-AF65-F5344CB8AC3E}">
        <p14:creationId xmlns:p14="http://schemas.microsoft.com/office/powerpoint/2010/main" val="264931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140459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21709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56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5350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Yi Li’s Generative Discriminative Classification: a BOW Approach</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0000FF"/>
                </a:solidFill>
              </a:rPr>
              <a:t>Uses EM clustering with each component represented by a Gaussian distribution in feature space (color, texture, structure)</a:t>
            </a:r>
          </a:p>
          <a:p>
            <a:r>
              <a:rPr lang="en-US" dirty="0" smtClean="0">
                <a:solidFill>
                  <a:srgbClr val="008080"/>
                </a:solidFill>
              </a:rPr>
              <a:t>Uses the K EM clusters to construct fixed length feature vectors representing positive and negative samples of the object class being learned.</a:t>
            </a:r>
          </a:p>
          <a:p>
            <a:r>
              <a:rPr lang="en-US" dirty="0" smtClean="0">
                <a:solidFill>
                  <a:srgbClr val="C00000"/>
                </a:solidFill>
              </a:rPr>
              <a:t>Feeds these vectors into a neural net to learn the class.</a:t>
            </a:r>
          </a:p>
          <a:p>
            <a:endParaRPr lang="en-US" dirty="0"/>
          </a:p>
        </p:txBody>
      </p:sp>
    </p:spTree>
    <p:extLst>
      <p:ext uri="{BB962C8B-B14F-4D97-AF65-F5344CB8AC3E}">
        <p14:creationId xmlns:p14="http://schemas.microsoft.com/office/powerpoint/2010/main" val="108703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smtClean="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Tree>
    <p:extLst>
      <p:ext uri="{BB962C8B-B14F-4D97-AF65-F5344CB8AC3E}">
        <p14:creationId xmlns:p14="http://schemas.microsoft.com/office/powerpoint/2010/main" val="54911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10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72</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73</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Tree>
    <p:extLst>
      <p:ext uri="{BB962C8B-B14F-4D97-AF65-F5344CB8AC3E}">
        <p14:creationId xmlns:p14="http://schemas.microsoft.com/office/powerpoint/2010/main" val="334670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fontScale="90000"/>
          </a:bodyPr>
          <a:lstStyle/>
          <a:p>
            <a:r>
              <a:rPr lang="en-US" sz="4000" dirty="0" smtClean="0">
                <a:latin typeface="Calibri" charset="0"/>
              </a:rPr>
              <a:t>2012 State-of-the-art </a:t>
            </a:r>
            <a:r>
              <a:rPr lang="en-US" sz="4000" dirty="0">
                <a:latin typeface="Calibri" charset="0"/>
              </a:rPr>
              <a:t>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75</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2"/>
          <p:cNvSpPr>
            <a:spLocks noChangeShapeType="1"/>
          </p:cNvSpPr>
          <p:nvPr/>
        </p:nvSpPr>
        <p:spPr bwMode="auto">
          <a:xfrm>
            <a:off x="2057400" y="3625850"/>
            <a:ext cx="1588" cy="381000"/>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a:lstStyle/>
          <a:p>
            <a:endParaRPr lang="en-US"/>
          </a:p>
        </p:txBody>
      </p:sp>
      <p:sp>
        <p:nvSpPr>
          <p:cNvPr id="11267" name="Rectangle 3"/>
          <p:cNvSpPr>
            <a:spLocks noChangeArrowheads="1"/>
          </p:cNvSpPr>
          <p:nvPr/>
        </p:nvSpPr>
        <p:spPr bwMode="auto">
          <a:xfrm>
            <a:off x="914400" y="2101850"/>
            <a:ext cx="701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altLang="zh-CN" sz="2000" b="1">
                <a:latin typeface="Arial" charset="0"/>
                <a:ea typeface="SimSun" pitchFamily="2" charset="-122"/>
              </a:rPr>
              <a:t>Given</a:t>
            </a:r>
            <a:r>
              <a:rPr lang="en-US" altLang="zh-CN" sz="2000">
                <a:latin typeface="Arial" charset="0"/>
                <a:ea typeface="SimSun" pitchFamily="2" charset="-122"/>
              </a:rPr>
              <a:t>: Some images and their corresponding descriptions</a:t>
            </a:r>
          </a:p>
        </p:txBody>
      </p:sp>
      <p:sp>
        <p:nvSpPr>
          <p:cNvPr id="11268" name="Text Box 4"/>
          <p:cNvSpPr txBox="1">
            <a:spLocks noChangeArrowheads="1"/>
          </p:cNvSpPr>
          <p:nvPr/>
        </p:nvSpPr>
        <p:spPr bwMode="auto">
          <a:xfrm>
            <a:off x="533400" y="4038600"/>
            <a:ext cx="281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altLang="zh-CN" sz="1400">
                <a:ea typeface="SimSun" pitchFamily="2" charset="-122"/>
              </a:rPr>
              <a:t>{trees, grass, cherry trees}</a:t>
            </a:r>
          </a:p>
        </p:txBody>
      </p:sp>
      <p:sp>
        <p:nvSpPr>
          <p:cNvPr id="11269" name="Text Box 5"/>
          <p:cNvSpPr txBox="1">
            <a:spLocks noChangeArrowheads="1"/>
          </p:cNvSpPr>
          <p:nvPr/>
        </p:nvSpPr>
        <p:spPr bwMode="auto">
          <a:xfrm>
            <a:off x="2362200" y="4027488"/>
            <a:ext cx="281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altLang="zh-CN" sz="1400">
                <a:ea typeface="SimSun" pitchFamily="2" charset="-122"/>
              </a:rPr>
              <a:t>{cheetah, trunk}</a:t>
            </a:r>
          </a:p>
        </p:txBody>
      </p:sp>
      <p:pic>
        <p:nvPicPr>
          <p:cNvPr id="11270"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2711450"/>
            <a:ext cx="14620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7"/>
          <p:cNvSpPr txBox="1">
            <a:spLocks noChangeArrowheads="1"/>
          </p:cNvSpPr>
          <p:nvPr/>
        </p:nvSpPr>
        <p:spPr bwMode="auto">
          <a:xfrm>
            <a:off x="4724400" y="4027488"/>
            <a:ext cx="153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tLang="zh-CN" sz="1400">
                <a:ea typeface="SimSun" pitchFamily="2" charset="-122"/>
              </a:rPr>
              <a:t>{mountains, sky}</a:t>
            </a:r>
          </a:p>
        </p:txBody>
      </p:sp>
      <p:sp>
        <p:nvSpPr>
          <p:cNvPr id="11272" name="Text Box 8"/>
          <p:cNvSpPr txBox="1">
            <a:spLocks noChangeArrowheads="1"/>
          </p:cNvSpPr>
          <p:nvPr/>
        </p:nvSpPr>
        <p:spPr bwMode="auto">
          <a:xfrm>
            <a:off x="6172200" y="4027488"/>
            <a:ext cx="223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tLang="zh-CN" sz="1400">
                <a:ea typeface="SimSun" pitchFamily="2" charset="-122"/>
              </a:rPr>
              <a:t>{beach, sky, trees, water}</a:t>
            </a:r>
          </a:p>
        </p:txBody>
      </p:sp>
      <p:cxnSp>
        <p:nvCxnSpPr>
          <p:cNvPr id="11273" name="AutoShape 9"/>
          <p:cNvCxnSpPr>
            <a:cxnSpLocks noChangeShapeType="1"/>
            <a:endCxn id="11271" idx="0"/>
          </p:cNvCxnSpPr>
          <p:nvPr/>
        </p:nvCxnSpPr>
        <p:spPr bwMode="auto">
          <a:xfrm flipH="1">
            <a:off x="5492750" y="3808413"/>
            <a:ext cx="1588" cy="219075"/>
          </a:xfrm>
          <a:prstGeom prst="straightConnector1">
            <a:avLst/>
          </a:prstGeom>
          <a:noFill/>
          <a:ln w="9525">
            <a:solidFill>
              <a:schemeClr val="tx1"/>
            </a:solidFill>
            <a:miter lim="800000"/>
            <a:headEnd type="none" w="sm" len="lg"/>
            <a:tailEnd type="none" w="sm" len="lg"/>
          </a:ln>
          <a:extLst>
            <a:ext uri="{909E8E84-426E-40DD-AFC4-6F175D3DCCD1}">
              <a14:hiddenFill xmlns:a14="http://schemas.microsoft.com/office/drawing/2010/main">
                <a:noFill/>
              </a14:hiddenFill>
            </a:ext>
          </a:extLst>
        </p:spPr>
      </p:cxnSp>
      <p:cxnSp>
        <p:nvCxnSpPr>
          <p:cNvPr id="11274" name="AutoShape 10"/>
          <p:cNvCxnSpPr>
            <a:cxnSpLocks noChangeShapeType="1"/>
            <a:endCxn id="11272" idx="0"/>
          </p:cNvCxnSpPr>
          <p:nvPr/>
        </p:nvCxnSpPr>
        <p:spPr bwMode="auto">
          <a:xfrm>
            <a:off x="7291388" y="3808413"/>
            <a:ext cx="0" cy="219075"/>
          </a:xfrm>
          <a:prstGeom prst="straightConnector1">
            <a:avLst/>
          </a:prstGeom>
          <a:noFill/>
          <a:ln w="9525">
            <a:solidFill>
              <a:schemeClr val="tx1"/>
            </a:solidFill>
            <a:miter lim="800000"/>
            <a:headEnd type="none" w="sm" len="lg"/>
            <a:tailEnd type="none" w="sm" len="lg"/>
          </a:ln>
          <a:extLst>
            <a:ext uri="{909E8E84-426E-40DD-AFC4-6F175D3DCCD1}">
              <a14:hiddenFill xmlns:a14="http://schemas.microsoft.com/office/drawing/2010/main">
                <a:noFill/>
              </a14:hiddenFill>
            </a:ext>
          </a:extLst>
        </p:spPr>
      </p:cxnSp>
      <p:cxnSp>
        <p:nvCxnSpPr>
          <p:cNvPr id="11275" name="AutoShape 11"/>
          <p:cNvCxnSpPr>
            <a:cxnSpLocks noChangeShapeType="1"/>
            <a:endCxn id="11269" idx="0"/>
          </p:cNvCxnSpPr>
          <p:nvPr/>
        </p:nvCxnSpPr>
        <p:spPr bwMode="auto">
          <a:xfrm flipH="1">
            <a:off x="3771900" y="3808413"/>
            <a:ext cx="1588" cy="219075"/>
          </a:xfrm>
          <a:prstGeom prst="straightConnector1">
            <a:avLst/>
          </a:prstGeom>
          <a:noFill/>
          <a:ln w="9525">
            <a:solidFill>
              <a:schemeClr val="tx1"/>
            </a:solidFill>
            <a:miter lim="800000"/>
            <a:headEnd type="none" w="sm" len="lg"/>
            <a:tailEnd type="none" w="sm" len="lg"/>
          </a:ln>
          <a:extLst>
            <a:ext uri="{909E8E84-426E-40DD-AFC4-6F175D3DCCD1}">
              <a14:hiddenFill xmlns:a14="http://schemas.microsoft.com/office/drawing/2010/main">
                <a:noFill/>
              </a14:hiddenFill>
            </a:ext>
          </a:extLst>
        </p:spPr>
      </p:cxnSp>
      <p:grpSp>
        <p:nvGrpSpPr>
          <p:cNvPr id="2" name="Group 12"/>
          <p:cNvGrpSpPr>
            <a:grpSpLocks/>
          </p:cNvGrpSpPr>
          <p:nvPr/>
        </p:nvGrpSpPr>
        <p:grpSpPr bwMode="auto">
          <a:xfrm>
            <a:off x="1676400" y="6049963"/>
            <a:ext cx="5949950" cy="566737"/>
            <a:chOff x="1056" y="3811"/>
            <a:chExt cx="3748" cy="357"/>
          </a:xfrm>
        </p:grpSpPr>
        <p:sp>
          <p:nvSpPr>
            <p:cNvPr id="11289" name="Text Box 13"/>
            <p:cNvSpPr txBox="1">
              <a:spLocks noChangeArrowheads="1"/>
            </p:cNvSpPr>
            <p:nvPr/>
          </p:nvSpPr>
          <p:spPr bwMode="auto">
            <a:xfrm>
              <a:off x="1056" y="3956"/>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altLang="zh-CN" sz="1600">
                  <a:latin typeface="CMBX5" pitchFamily="82" charset="0"/>
                  <a:ea typeface="SimSun" pitchFamily="2" charset="-122"/>
                  <a:sym typeface="Symbol" pitchFamily="18" charset="2"/>
                </a:rPr>
                <a:t>?</a:t>
              </a:r>
            </a:p>
          </p:txBody>
        </p:sp>
        <p:cxnSp>
          <p:nvCxnSpPr>
            <p:cNvPr id="11290" name="AutoShape 14"/>
            <p:cNvCxnSpPr>
              <a:cxnSpLocks noChangeShapeType="1"/>
              <a:endCxn id="11295" idx="0"/>
            </p:cNvCxnSpPr>
            <p:nvPr/>
          </p:nvCxnSpPr>
          <p:spPr bwMode="auto">
            <a:xfrm flipH="1">
              <a:off x="3484" y="3811"/>
              <a:ext cx="1" cy="145"/>
            </a:xfrm>
            <a:prstGeom prst="straightConnector1">
              <a:avLst/>
            </a:prstGeom>
            <a:noFill/>
            <a:ln w="9525">
              <a:solidFill>
                <a:schemeClr val="tx1"/>
              </a:solidFill>
              <a:miter lim="800000"/>
              <a:headEnd type="none" w="sm" len="lg"/>
              <a:tailEnd type="triangle" w="sm" len="lg"/>
            </a:ln>
            <a:extLst>
              <a:ext uri="{909E8E84-426E-40DD-AFC4-6F175D3DCCD1}">
                <a14:hiddenFill xmlns:a14="http://schemas.microsoft.com/office/drawing/2010/main">
                  <a:noFill/>
                </a14:hiddenFill>
              </a:ext>
            </a:extLst>
          </p:spPr>
        </p:cxnSp>
        <p:cxnSp>
          <p:nvCxnSpPr>
            <p:cNvPr id="11291" name="AutoShape 15"/>
            <p:cNvCxnSpPr>
              <a:cxnSpLocks noChangeShapeType="1"/>
              <a:endCxn id="11296" idx="0"/>
            </p:cNvCxnSpPr>
            <p:nvPr/>
          </p:nvCxnSpPr>
          <p:spPr bwMode="auto">
            <a:xfrm flipH="1">
              <a:off x="4588" y="3811"/>
              <a:ext cx="1" cy="145"/>
            </a:xfrm>
            <a:prstGeom prst="straightConnector1">
              <a:avLst/>
            </a:prstGeom>
            <a:noFill/>
            <a:ln w="9525">
              <a:solidFill>
                <a:schemeClr val="tx1"/>
              </a:solidFill>
              <a:miter lim="800000"/>
              <a:headEnd type="none" w="sm" len="lg"/>
              <a:tailEnd type="triangle" w="sm" len="lg"/>
            </a:ln>
            <a:extLst>
              <a:ext uri="{909E8E84-426E-40DD-AFC4-6F175D3DCCD1}">
                <a14:hiddenFill xmlns:a14="http://schemas.microsoft.com/office/drawing/2010/main">
                  <a:noFill/>
                </a14:hiddenFill>
              </a:ext>
            </a:extLst>
          </p:spPr>
        </p:cxnSp>
        <p:cxnSp>
          <p:nvCxnSpPr>
            <p:cNvPr id="11292" name="AutoShape 16"/>
            <p:cNvCxnSpPr>
              <a:cxnSpLocks noChangeShapeType="1"/>
              <a:endCxn id="11294" idx="0"/>
            </p:cNvCxnSpPr>
            <p:nvPr/>
          </p:nvCxnSpPr>
          <p:spPr bwMode="auto">
            <a:xfrm flipH="1">
              <a:off x="2380" y="3811"/>
              <a:ext cx="1" cy="145"/>
            </a:xfrm>
            <a:prstGeom prst="straightConnector1">
              <a:avLst/>
            </a:prstGeom>
            <a:noFill/>
            <a:ln w="9525">
              <a:solidFill>
                <a:schemeClr val="tx1"/>
              </a:solidFill>
              <a:miter lim="800000"/>
              <a:headEnd type="none" w="sm" len="lg"/>
              <a:tailEnd type="triangle" w="sm" len="lg"/>
            </a:ln>
            <a:extLst>
              <a:ext uri="{909E8E84-426E-40DD-AFC4-6F175D3DCCD1}">
                <a14:hiddenFill xmlns:a14="http://schemas.microsoft.com/office/drawing/2010/main">
                  <a:noFill/>
                </a14:hiddenFill>
              </a:ext>
            </a:extLst>
          </p:spPr>
        </p:cxnSp>
        <p:cxnSp>
          <p:nvCxnSpPr>
            <p:cNvPr id="11293" name="AutoShape 17"/>
            <p:cNvCxnSpPr>
              <a:cxnSpLocks noChangeShapeType="1"/>
              <a:endCxn id="11289" idx="0"/>
            </p:cNvCxnSpPr>
            <p:nvPr/>
          </p:nvCxnSpPr>
          <p:spPr bwMode="auto">
            <a:xfrm flipH="1">
              <a:off x="1272" y="3811"/>
              <a:ext cx="5" cy="145"/>
            </a:xfrm>
            <a:prstGeom prst="straightConnector1">
              <a:avLst/>
            </a:prstGeom>
            <a:noFill/>
            <a:ln w="9525">
              <a:solidFill>
                <a:schemeClr val="tx1"/>
              </a:solidFill>
              <a:miter lim="800000"/>
              <a:headEnd type="none" w="sm" len="lg"/>
              <a:tailEnd type="triangle" w="sm" len="lg"/>
            </a:ln>
            <a:extLst>
              <a:ext uri="{909E8E84-426E-40DD-AFC4-6F175D3DCCD1}">
                <a14:hiddenFill xmlns:a14="http://schemas.microsoft.com/office/drawing/2010/main">
                  <a:noFill/>
                </a14:hiddenFill>
              </a:ext>
            </a:extLst>
          </p:spPr>
        </p:cxnSp>
        <p:sp>
          <p:nvSpPr>
            <p:cNvPr id="11294" name="Text Box 18"/>
            <p:cNvSpPr txBox="1">
              <a:spLocks noChangeArrowheads="1"/>
            </p:cNvSpPr>
            <p:nvPr/>
          </p:nvSpPr>
          <p:spPr bwMode="auto">
            <a:xfrm>
              <a:off x="2164" y="3956"/>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altLang="zh-CN" sz="1600">
                  <a:latin typeface="CMBX5" pitchFamily="82" charset="0"/>
                  <a:ea typeface="SimSun" pitchFamily="2" charset="-122"/>
                  <a:sym typeface="Symbol" pitchFamily="18" charset="2"/>
                </a:rPr>
                <a:t>?</a:t>
              </a:r>
            </a:p>
          </p:txBody>
        </p:sp>
        <p:sp>
          <p:nvSpPr>
            <p:cNvPr id="11295" name="Text Box 19"/>
            <p:cNvSpPr txBox="1">
              <a:spLocks noChangeArrowheads="1"/>
            </p:cNvSpPr>
            <p:nvPr/>
          </p:nvSpPr>
          <p:spPr bwMode="auto">
            <a:xfrm>
              <a:off x="3268" y="3956"/>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altLang="zh-CN" sz="1600">
                  <a:latin typeface="CMBX5" pitchFamily="82" charset="0"/>
                  <a:ea typeface="SimSun" pitchFamily="2" charset="-122"/>
                  <a:sym typeface="Symbol" pitchFamily="18" charset="2"/>
                </a:rPr>
                <a:t>?</a:t>
              </a:r>
            </a:p>
          </p:txBody>
        </p:sp>
        <p:sp>
          <p:nvSpPr>
            <p:cNvPr id="11296" name="Text Box 20"/>
            <p:cNvSpPr txBox="1">
              <a:spLocks noChangeArrowheads="1"/>
            </p:cNvSpPr>
            <p:nvPr/>
          </p:nvSpPr>
          <p:spPr bwMode="auto">
            <a:xfrm>
              <a:off x="4372" y="3956"/>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altLang="zh-CN" sz="1600">
                  <a:latin typeface="CMBX5" pitchFamily="82" charset="0"/>
                  <a:ea typeface="SimSun" pitchFamily="2" charset="-122"/>
                  <a:sym typeface="Symbol" pitchFamily="18" charset="2"/>
                </a:rPr>
                <a:t>?</a:t>
              </a:r>
            </a:p>
          </p:txBody>
        </p:sp>
      </p:grpSp>
      <p:pic>
        <p:nvPicPr>
          <p:cNvPr id="11277" name="Picture 2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100" y="2711450"/>
            <a:ext cx="14620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22" descr="Sample Comp Imag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1650" y="2711450"/>
            <a:ext cx="14620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23" descr="Sample Comp Imag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9550" y="2711450"/>
            <a:ext cx="14620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0" name="Text Box 24"/>
          <p:cNvSpPr txBox="1">
            <a:spLocks noChangeArrowheads="1"/>
          </p:cNvSpPr>
          <p:nvPr/>
        </p:nvSpPr>
        <p:spPr bwMode="auto">
          <a:xfrm>
            <a:off x="8153400" y="3549650"/>
            <a:ext cx="76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000">
                <a:ea typeface="SimSun" pitchFamily="2" charset="-122"/>
                <a:sym typeface="Symbol" pitchFamily="18" charset="2"/>
              </a:rPr>
              <a:t></a:t>
            </a:r>
          </a:p>
        </p:txBody>
      </p:sp>
      <p:grpSp>
        <p:nvGrpSpPr>
          <p:cNvPr id="3" name="Group 25"/>
          <p:cNvGrpSpPr>
            <a:grpSpLocks/>
          </p:cNvGrpSpPr>
          <p:nvPr/>
        </p:nvGrpSpPr>
        <p:grpSpPr bwMode="auto">
          <a:xfrm>
            <a:off x="914400" y="4495800"/>
            <a:ext cx="8001000" cy="1554163"/>
            <a:chOff x="576" y="2832"/>
            <a:chExt cx="5040" cy="979"/>
          </a:xfrm>
        </p:grpSpPr>
        <p:sp>
          <p:nvSpPr>
            <p:cNvPr id="11283" name="Rectangle 26"/>
            <p:cNvSpPr>
              <a:spLocks noChangeArrowheads="1"/>
            </p:cNvSpPr>
            <p:nvPr/>
          </p:nvSpPr>
          <p:spPr bwMode="auto">
            <a:xfrm>
              <a:off x="576" y="2832"/>
              <a:ext cx="44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altLang="zh-CN" sz="2000" b="1">
                  <a:latin typeface="Arial" charset="0"/>
                  <a:ea typeface="SimSun" pitchFamily="2" charset="-122"/>
                </a:rPr>
                <a:t>To solve</a:t>
              </a:r>
              <a:r>
                <a:rPr lang="en-US" altLang="zh-CN" sz="2000">
                  <a:latin typeface="Arial" charset="0"/>
                  <a:ea typeface="SimSun" pitchFamily="2" charset="-122"/>
                </a:rPr>
                <a:t>: What object classes are present in new images</a:t>
              </a:r>
            </a:p>
          </p:txBody>
        </p:sp>
        <p:pic>
          <p:nvPicPr>
            <p:cNvPr id="11284" name="Picture 2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 y="3120"/>
              <a:ext cx="92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2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4" y="3120"/>
              <a:ext cx="92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2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8" y="3120"/>
              <a:ext cx="92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30" descr="Sample Comp Imag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0" y="3120"/>
              <a:ext cx="92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8" name="Text Box 31"/>
            <p:cNvSpPr txBox="1">
              <a:spLocks noChangeArrowheads="1"/>
            </p:cNvSpPr>
            <p:nvPr/>
          </p:nvSpPr>
          <p:spPr bwMode="auto">
            <a:xfrm>
              <a:off x="5136" y="3544"/>
              <a:ext cx="4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000">
                  <a:ea typeface="SimSun" pitchFamily="2" charset="-122"/>
                  <a:sym typeface="Symbol" pitchFamily="18" charset="2"/>
                </a:rPr>
                <a:t></a:t>
              </a:r>
            </a:p>
          </p:txBody>
        </p:sp>
      </p:grpSp>
      <p:sp>
        <p:nvSpPr>
          <p:cNvPr id="11282" name="Rectangle 32"/>
          <p:cNvSpPr>
            <a:spLocks noGrp="1" noChangeArrowheads="1"/>
          </p:cNvSpPr>
          <p:nvPr>
            <p:ph type="title"/>
          </p:nvPr>
        </p:nvSpPr>
        <p:spPr/>
        <p:txBody>
          <a:bodyPr/>
          <a:lstStyle/>
          <a:p>
            <a:pPr eaLnBrk="1" hangingPunct="1"/>
            <a:r>
              <a:rPr lang="en-US" altLang="zh-CN" smtClean="0">
                <a:ea typeface="SimSun" pitchFamily="2" charset="-122"/>
              </a:rPr>
              <a:t>Problem Statement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7" name="Picture 3" descr="bp3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800600"/>
            <a:ext cx="19050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77509" name="Picture 5" descr="boatimag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800600"/>
            <a:ext cx="19050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77510" name="Picture 6" descr="sailboat_thick"/>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800600"/>
            <a:ext cx="19050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77512" name="Text Box 8"/>
          <p:cNvSpPr txBox="1">
            <a:spLocks noChangeArrowheads="1"/>
          </p:cNvSpPr>
          <p:nvPr/>
        </p:nvSpPr>
        <p:spPr bwMode="auto">
          <a:xfrm>
            <a:off x="914400" y="4298950"/>
            <a:ext cx="1898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buFontTx/>
              <a:buChar char="•"/>
            </a:pPr>
            <a:r>
              <a:rPr lang="en-US" altLang="zh-CN" sz="2800">
                <a:ea typeface="SimSun" pitchFamily="2" charset="-122"/>
                <a:cs typeface="Tahoma" pitchFamily="34" charset="0"/>
              </a:rPr>
              <a:t> Structure</a:t>
            </a:r>
          </a:p>
        </p:txBody>
      </p:sp>
      <p:sp>
        <p:nvSpPr>
          <p:cNvPr id="277513" name="Text Box 9"/>
          <p:cNvSpPr txBox="1">
            <a:spLocks noChangeArrowheads="1"/>
          </p:cNvSpPr>
          <p:nvPr/>
        </p:nvSpPr>
        <p:spPr bwMode="auto">
          <a:xfrm>
            <a:off x="914400" y="2133600"/>
            <a:ext cx="12684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buFontTx/>
              <a:buChar char="•"/>
            </a:pPr>
            <a:r>
              <a:rPr lang="en-US" altLang="zh-CN" sz="2800">
                <a:ea typeface="SimSun" pitchFamily="2" charset="-122"/>
                <a:cs typeface="Tahoma" pitchFamily="34" charset="0"/>
              </a:rPr>
              <a:t> Color</a:t>
            </a:r>
          </a:p>
        </p:txBody>
      </p:sp>
      <p:sp>
        <p:nvSpPr>
          <p:cNvPr id="12295" name="Rectangle 17"/>
          <p:cNvSpPr>
            <a:spLocks noGrp="1" noChangeArrowheads="1"/>
          </p:cNvSpPr>
          <p:nvPr>
            <p:ph type="title"/>
          </p:nvPr>
        </p:nvSpPr>
        <p:spPr/>
        <p:txBody>
          <a:bodyPr/>
          <a:lstStyle/>
          <a:p>
            <a:pPr eaLnBrk="1" hangingPunct="1"/>
            <a:r>
              <a:rPr lang="en-US" altLang="zh-CN" smtClean="0">
                <a:ea typeface="SimSun" pitchFamily="2" charset="-122"/>
              </a:rPr>
              <a:t>Image Features for Object Recognition</a:t>
            </a:r>
          </a:p>
        </p:txBody>
      </p:sp>
      <p:pic>
        <p:nvPicPr>
          <p:cNvPr id="277531" name="Picture 27" descr="football29"/>
          <p:cNvPicPr>
            <a:picLocks noGrp="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09600" y="2667000"/>
            <a:ext cx="1901825" cy="1189038"/>
          </a:xfrm>
          <a:noFill/>
        </p:spPr>
      </p:pic>
      <p:pic>
        <p:nvPicPr>
          <p:cNvPr id="277533" name="Picture 29" descr="football29"/>
          <p:cNvPicPr>
            <a:picLocks noGrp="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2667000" y="2667000"/>
            <a:ext cx="1901825" cy="1189038"/>
          </a:xfrm>
          <a:noFill/>
        </p:spPr>
      </p:pic>
      <p:sp>
        <p:nvSpPr>
          <p:cNvPr id="277524" name="Text Box 20"/>
          <p:cNvSpPr txBox="1">
            <a:spLocks noChangeArrowheads="1"/>
          </p:cNvSpPr>
          <p:nvPr/>
        </p:nvSpPr>
        <p:spPr bwMode="auto">
          <a:xfrm>
            <a:off x="5029200" y="2133600"/>
            <a:ext cx="1662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buFontTx/>
              <a:buChar char="•"/>
            </a:pPr>
            <a:r>
              <a:rPr lang="en-US" altLang="en-US" sz="2800"/>
              <a:t> Texture</a:t>
            </a:r>
            <a:endParaRPr lang="en-US" altLang="en-US" b="1"/>
          </a:p>
        </p:txBody>
      </p:sp>
      <p:pic>
        <p:nvPicPr>
          <p:cNvPr id="277525"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2667000"/>
            <a:ext cx="1905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26"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2667000"/>
            <a:ext cx="1905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35" name="Picture 31" descr="bp32_rst1"/>
          <p:cNvPicPr>
            <a:picLocks noGrp="1" noChangeArrowheads="1"/>
          </p:cNvPicPr>
          <p:nvPr>
            <p:ph sz="quarter" idx="3"/>
          </p:nvPr>
        </p:nvPicPr>
        <p:blipFill>
          <a:blip r:embed="rId9">
            <a:extLst>
              <a:ext uri="{28A0092B-C50C-407E-A947-70E740481C1C}">
                <a14:useLocalDpi xmlns:a14="http://schemas.microsoft.com/office/drawing/2010/main" val="0"/>
              </a:ext>
            </a:extLst>
          </a:blip>
          <a:srcRect/>
          <a:stretch>
            <a:fillRect/>
          </a:stretch>
        </p:blipFill>
        <p:spPr>
          <a:xfrm>
            <a:off x="2667000" y="4800600"/>
            <a:ext cx="1901825" cy="1189038"/>
          </a:xfrm>
          <a:noFill/>
        </p:spPr>
      </p:pic>
      <p:sp>
        <p:nvSpPr>
          <p:cNvPr id="277538" name="Text Box 34"/>
          <p:cNvSpPr txBox="1">
            <a:spLocks noChangeArrowheads="1"/>
          </p:cNvSpPr>
          <p:nvPr/>
        </p:nvSpPr>
        <p:spPr bwMode="auto">
          <a:xfrm>
            <a:off x="5029200" y="4191000"/>
            <a:ext cx="17319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buFontTx/>
              <a:buChar char="•"/>
            </a:pPr>
            <a:r>
              <a:rPr lang="en-US" altLang="en-US" sz="2800"/>
              <a:t> Context</a:t>
            </a:r>
            <a:r>
              <a:rPr lang="en-US" altLang="en-US" b="1"/>
              <a:t> </a:t>
            </a:r>
          </a:p>
        </p:txBody>
      </p:sp>
      <mc:AlternateContent xmlns:mc="http://schemas.openxmlformats.org/markup-compatibility/2006">
        <mc:Choice xmlns:p14="http://schemas.microsoft.com/office/powerpoint/2010/main" Requires="p14">
          <p:contentPart p14:bwMode="auto" r:id="rId10">
            <p14:nvContentPartPr>
              <p14:cNvPr id="2" name="Ink 1"/>
              <p14:cNvContentPartPr/>
              <p14:nvPr/>
            </p14:nvContentPartPr>
            <p14:xfrm>
              <a:off x="2770200" y="5562720"/>
              <a:ext cx="1849320" cy="1129680"/>
            </p14:xfrm>
          </p:contentPart>
        </mc:Choice>
        <mc:Fallback>
          <p:pic>
            <p:nvPicPr>
              <p:cNvPr id="2" name="Ink 1"/>
              <p:cNvPicPr/>
              <p:nvPr/>
            </p:nvPicPr>
            <p:blipFill>
              <a:blip r:embed="rId11"/>
              <a:stretch>
                <a:fillRect/>
              </a:stretch>
            </p:blipFill>
            <p:spPr>
              <a:xfrm>
                <a:off x="2759040" y="5552640"/>
                <a:ext cx="1868400" cy="11502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75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75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75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75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75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75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75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750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75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75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750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7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12" grpId="0"/>
      <p:bldP spid="277513" grpId="0"/>
      <p:bldP spid="277524" grpId="0"/>
      <p:bldP spid="277538" grpId="0"/>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bf w}.{\bf w} \\&#10;\left({\bf w}.{\bf x}_j + b\right)y_j \geq 1, \  \forall j&#10;\end{array}&#10;\]&#10;\end{document}&#10;"/>
  <p:tag name="EXTERNALNAME" val="txp_fig"/>
  <p:tag name="BLEND" val="0"/>
  <p:tag name="TRANSPARENT" val="0"/>
  <p:tag name="RESOLUTION" val="1200"/>
  <p:tag name="WORKAROUNDTRANSPARENCYBUG" val="0"/>
  <p:tag name="ALLOWFONTSUBSTITUTION" val="0"/>
  <p:tag name="BITMAPFORMAT" val="pngmono"/>
  <p:tag name="ORIGWIDTH" val="202"/>
  <p:tag name="PICTUREFILESIZE" val="1809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bf w}.{\bf w} \\&#10;\left({\bf w}.{\bf x}_j + b\right)y_j \geq 1 \ \ \ \ \  ,\forall j&#10;\end{array}&#10;\]&#10;\end{document}&#10;"/>
  <p:tag name="EXTERNALNAME" val="txp_fig"/>
  <p:tag name="BLEND" val="0"/>
  <p:tag name="TRANSPARENT" val="0"/>
  <p:tag name="RESOLUTION" val="1200"/>
  <p:tag name="WORKAROUNDTRANSPARENCYBUG" val="0"/>
  <p:tag name="ALLOWFONTSUBSTITUTION" val="0"/>
  <p:tag name="BITMAPFORMAT" val="pngmono"/>
  <p:tag name="ORIGWIDTH" val="235"/>
  <p:tag name="PICTUREFILESIZE" val="18441"/>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bf w}.{\bf w} \\&#10;\left({\bf w}.{\bf x}_j + b\right)y_j \geq 1 \ \ \ \ \  ,\forall j&#10;\end{array}&#10;\]&#10;\end{document}&#10;"/>
  <p:tag name="EXTERNALNAME" val="txp_fig"/>
  <p:tag name="BLEND" val="0"/>
  <p:tag name="TRANSPARENT" val="0"/>
  <p:tag name="RESOLUTION" val="1200"/>
  <p:tag name="WORKAROUNDTRANSPARENCYBUG" val="0"/>
  <p:tag name="ALLOWFONTSUBSTITUTION" val="0"/>
  <p:tag name="BITMAPFORMAT" val="pngmono"/>
  <p:tag name="ORIGWIDTH" val="235"/>
  <p:tag name="PICTUREFILESIZE" val="184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991</TotalTime>
  <Words>3509</Words>
  <Application>Microsoft Office PowerPoint</Application>
  <PresentationFormat>On-screen Show (4:3)</PresentationFormat>
  <Paragraphs>908</Paragraphs>
  <Slides>75</Slides>
  <Notes>26</Notes>
  <HiddenSlides>4</HiddenSlides>
  <MMClips>2</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89" baseType="lpstr">
      <vt:lpstr>ＭＳ Ｐゴシック</vt:lpstr>
      <vt:lpstr>宋体</vt:lpstr>
      <vt:lpstr>宋体</vt:lpstr>
      <vt:lpstr>Arial</vt:lpstr>
      <vt:lpstr>Calibri</vt:lpstr>
      <vt:lpstr>CMBX5</vt:lpstr>
      <vt:lpstr>Symbol</vt:lpstr>
      <vt:lpstr>Tahoma</vt:lpstr>
      <vt:lpstr>Times</vt:lpstr>
      <vt:lpstr>Times New Roman</vt:lpstr>
      <vt:lpstr>Trebuchet MS</vt:lpstr>
      <vt:lpstr>Wingdings</vt:lpstr>
      <vt:lpstr>Office Theme</vt:lpstr>
      <vt:lpstr>Equation</vt:lpstr>
      <vt:lpstr>Recognition III EM, G/D, and SVMs</vt:lpstr>
      <vt:lpstr>What’s Coming</vt:lpstr>
      <vt:lpstr>K-Means and EM Clustering</vt:lpstr>
      <vt:lpstr>K-Means and EM Clustering</vt:lpstr>
      <vt:lpstr>Mixture of Gaussians</vt:lpstr>
      <vt:lpstr>Full EM Algorithm Multi-Dimensional</vt:lpstr>
      <vt:lpstr>Yi Li’s Generative Discriminative Classification: a BOW Approach</vt:lpstr>
      <vt:lpstr>Problem Statement</vt:lpstr>
      <vt:lpstr>Image Features for Object Recognition</vt:lpstr>
      <vt:lpstr>Abstract Regions</vt:lpstr>
      <vt:lpstr>Approach to Combining Different Feature Types</vt:lpstr>
      <vt:lpstr>Consider only abstract region type  color (c) and object class object (o)</vt:lpstr>
      <vt:lpstr>Color Clusters for Class o We call them components.  </vt:lpstr>
      <vt:lpstr>Now we can determine which  components are likely to be present in an image.</vt:lpstr>
      <vt:lpstr>And determine the probability that the whole image is related to component k as a function of the feature vectors of all its regions.  </vt:lpstr>
      <vt:lpstr>Aggregate Scores for Color </vt:lpstr>
      <vt:lpstr>We now use positive and negative training images, calculate for each the probabilities of regions of each component, and form a training matrix.</vt:lpstr>
      <vt:lpstr>Phase 2 Learning</vt:lpstr>
      <vt:lpstr>Multiple Feature Case</vt:lpstr>
      <vt:lpstr>Now we concatenate the matrix rows from the different region types to obtain a multi-feature-type training matrix.</vt:lpstr>
      <vt:lpstr>Final Neural Net Classifier</vt:lpstr>
      <vt:lpstr>ICPR04 Data Set with General Labels</vt:lpstr>
      <vt:lpstr>Comparison to ALIP: the Benchmark Image Set</vt:lpstr>
      <vt:lpstr>Groundtruth Data Set</vt:lpstr>
      <vt:lpstr>PowerPoint Presentation</vt:lpstr>
      <vt:lpstr>Groundtruth Data Set:  ROC Scores</vt:lpstr>
      <vt:lpstr>Groundtruth Data Set:  Top Results</vt:lpstr>
      <vt:lpstr>Groundtruth Data Set:  Top Results</vt:lpstr>
      <vt:lpstr>Groundtruth Data Set: Annotation Samples</vt:lpstr>
      <vt:lpstr>Comparison to Fergus and to Dorko/Schmid using their Features</vt:lpstr>
      <vt:lpstr>Structure Feature Experiments (from other data sets with more manmade structures)</vt:lpstr>
      <vt:lpstr>Structure Feature Experiments: Area Under the ROC Curves</vt:lpstr>
      <vt:lpstr>Support Vector Machines</vt:lpstr>
      <vt:lpstr>Linear SVM</vt:lpstr>
      <vt:lpstr>Hard Margin SVM</vt:lpstr>
      <vt:lpstr>Support vector machines (SVMs)</vt:lpstr>
      <vt:lpstr>What if the data is not linearly separable?</vt:lpstr>
      <vt:lpstr>What if the data is still not linearly separable?</vt:lpstr>
      <vt:lpstr>Slack variables – Hinge loss</vt:lpstr>
      <vt:lpstr>What if the data is not linearly separable?</vt:lpstr>
      <vt:lpstr>A bit of the theory</vt:lpstr>
      <vt:lpstr>Classification</vt:lpstr>
      <vt:lpstr>PowerPoint Presentation</vt:lpstr>
      <vt:lpstr>Histograms of Oriented Gradients for Human Detection</vt:lpstr>
      <vt:lpstr>Overview</vt:lpstr>
      <vt:lpstr>Details</vt:lpstr>
      <vt:lpstr>More Details</vt:lpstr>
      <vt:lpstr>R-HOG compared to SIFT Descriptor</vt:lpstr>
      <vt:lpstr>Example: Dalal-Triggs pedestrian detector</vt:lpstr>
      <vt:lpstr>Pictorial Example</vt:lpstr>
      <vt:lpstr>PowerPoint Presentation</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vector>
  </TitlesOfParts>
  <Company>UW CSE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Recognition II</dc:title>
  <dc:creator>Ali Farhadi</dc:creator>
  <cp:lastModifiedBy>lshapiro</cp:lastModifiedBy>
  <cp:revision>56</cp:revision>
  <dcterms:created xsi:type="dcterms:W3CDTF">2013-05-28T20:53:27Z</dcterms:created>
  <dcterms:modified xsi:type="dcterms:W3CDTF">2016-03-01T21:10:50Z</dcterms:modified>
</cp:coreProperties>
</file>