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324" r:id="rId13"/>
    <p:sldId id="325" r:id="rId14"/>
    <p:sldId id="326" r:id="rId15"/>
    <p:sldId id="268" r:id="rId16"/>
    <p:sldId id="269" r:id="rId17"/>
    <p:sldId id="270" r:id="rId18"/>
    <p:sldId id="271" r:id="rId19"/>
    <p:sldId id="323" r:id="rId20"/>
    <p:sldId id="272" r:id="rId21"/>
    <p:sldId id="273" r:id="rId22"/>
    <p:sldId id="274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4" r:id="rId31"/>
    <p:sldId id="285" r:id="rId32"/>
    <p:sldId id="286" r:id="rId33"/>
    <p:sldId id="327" r:id="rId34"/>
    <p:sldId id="292" r:id="rId35"/>
    <p:sldId id="328" r:id="rId36"/>
    <p:sldId id="329" r:id="rId37"/>
    <p:sldId id="330" r:id="rId38"/>
    <p:sldId id="331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1" d="100"/>
          <a:sy n="71" d="100"/>
        </p:scale>
        <p:origin x="-534" y="-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2D7EA9-4EDF-B44E-95C2-86504621AD7B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40B16-EBFD-CB42-B2B3-603A9DB7A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7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FF91923-2B51-4274-9318-E12E686628C9}" type="slidenum">
              <a:rPr lang="en-US" smtClean="0">
                <a:solidFill>
                  <a:prstClr val="black"/>
                </a:solidFill>
                <a:cs typeface="Arial" charset="0"/>
              </a:rPr>
              <a:pPr eaLnBrk="1" hangingPunct="1"/>
              <a:t>2</a:t>
            </a:fld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17E215-4F9F-4C18-ABB1-CD892116A8F5}" type="slidenum">
              <a:rPr lang="en-US"/>
              <a:pPr/>
              <a:t>32</a:t>
            </a:fld>
            <a:endParaRPr lang="en-US"/>
          </a:p>
        </p:txBody>
      </p:sp>
      <p:sp>
        <p:nvSpPr>
          <p:cNvPr id="98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AC782F7-CD3A-47BD-AD1A-8A11D286F2B6}" type="slidenum">
              <a:rPr lang="en-US" smtClean="0">
                <a:solidFill>
                  <a:prstClr val="black"/>
                </a:solidFill>
                <a:cs typeface="Arial" charset="0"/>
              </a:rPr>
              <a:pPr eaLnBrk="1" hangingPunct="1"/>
              <a:t>10</a:t>
            </a:fld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351E2F8-FE8A-4904-969F-BC4E7A1C0A6C}" type="slidenum">
              <a:rPr lang="en-US" smtClean="0">
                <a:solidFill>
                  <a:prstClr val="black"/>
                </a:solidFill>
                <a:cs typeface="Arial" charset="0"/>
              </a:rPr>
              <a:pPr eaLnBrk="1" hangingPunct="1"/>
              <a:t>11</a:t>
            </a:fld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DCF1033-7029-4551-A030-EDBF38168881}" type="slidenum">
              <a:rPr lang="en-US" smtClean="0">
                <a:solidFill>
                  <a:prstClr val="black"/>
                </a:solidFill>
                <a:cs typeface="Arial" charset="0"/>
              </a:rPr>
              <a:pPr eaLnBrk="1" hangingPunct="1"/>
              <a:t>19</a:t>
            </a:fld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98DAA1-2A0C-4DE0-B1B3-B147AE55A58B}" type="slidenum">
              <a:rPr lang="en-US" smtClean="0">
                <a:solidFill>
                  <a:prstClr val="black"/>
                </a:solidFill>
                <a:cs typeface="Arial" charset="0"/>
              </a:rPr>
              <a:pPr eaLnBrk="1" hangingPunct="1"/>
              <a:t>23</a:t>
            </a:fld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03FA2B-FECF-4D72-98BB-1C7236678402}" type="slidenum">
              <a:rPr lang="en-US" smtClean="0">
                <a:solidFill>
                  <a:prstClr val="black"/>
                </a:solidFill>
                <a:cs typeface="Arial" charset="0"/>
              </a:rPr>
              <a:pPr eaLnBrk="1" hangingPunct="1"/>
              <a:t>24</a:t>
            </a:fld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4D63C2-3675-4D61-9133-23C4B4F8C9C3}" type="slidenum">
              <a:rPr lang="en-US" smtClean="0">
                <a:solidFill>
                  <a:prstClr val="black"/>
                </a:solidFill>
                <a:cs typeface="Arial" charset="0"/>
              </a:rPr>
              <a:pPr eaLnBrk="1" hangingPunct="1"/>
              <a:t>28</a:t>
            </a:fld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9CE980-7CF1-4EB2-B453-079FECA805CC}" type="slidenum">
              <a:rPr lang="en-US"/>
              <a:pPr/>
              <a:t>30</a:t>
            </a:fld>
            <a:endParaRPr lang="en-US"/>
          </a:p>
        </p:txBody>
      </p:sp>
      <p:sp>
        <p:nvSpPr>
          <p:cNvPr id="91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C0374E-4968-4C2A-9A07-22289999B2B0}" type="slidenum">
              <a:rPr lang="en-US"/>
              <a:pPr/>
              <a:t>31</a:t>
            </a:fld>
            <a:endParaRPr lang="en-US"/>
          </a:p>
        </p:txBody>
      </p:sp>
      <p:sp>
        <p:nvSpPr>
          <p:cNvPr id="91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2293-855C-447E-8D15-DFBC7F445C10}" type="datetime1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359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7F18-E017-46B6-8F98-D848E8B510AE}" type="datetime1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410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A4480-5436-4752-A15B-85B72E815B6F}" type="datetime1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33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9F734-70DE-4D03-92C1-AFFDF5A38A38}" type="datetime1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889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307E1-DA8F-4A59-BE76-1C31266C1E29}" type="datetime1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028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B9BE-9B53-402A-970A-02E80227F4C9}" type="datetime1">
              <a:rPr lang="en-US" smtClean="0"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16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88D7A-A4E3-4D89-AB47-D358C62B54C5}" type="datetime1">
              <a:rPr lang="en-US" smtClean="0"/>
              <a:t>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145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04860-7F6B-40A2-9233-E4CC2056E433}" type="datetime1">
              <a:rPr lang="en-US" smtClean="0"/>
              <a:t>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306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537FD-B752-48CD-99A4-D07A1104CB38}" type="datetime1">
              <a:rPr lang="en-US" smtClean="0"/>
              <a:t>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890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F1D0B-E7B3-440E-B767-3D9C8FD7D199}" type="datetime1">
              <a:rPr lang="en-US" smtClean="0"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968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F46F-1B32-4EC1-8544-A1C57C04482D}" type="datetime1">
              <a:rPr lang="en-US" smtClean="0"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447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A3551-E462-424C-84B9-90D5D2143730}" type="datetime1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0857D-8177-8548-99B7-0529A15C3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71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9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8.png"/><Relationship Id="rId5" Type="http://schemas.openxmlformats.org/officeDocument/2006/relationships/tags" Target="../tags/tag5.xml"/><Relationship Id="rId10" Type="http://schemas.openxmlformats.org/officeDocument/2006/relationships/image" Target="../media/image17.png"/><Relationship Id="rId4" Type="http://schemas.openxmlformats.org/officeDocument/2006/relationships/tags" Target="../tags/tag4.xml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9.xml"/><Relationship Id="rId7" Type="http://schemas.openxmlformats.org/officeDocument/2006/relationships/image" Target="../media/image15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0.png"/><Relationship Id="rId5" Type="http://schemas.openxmlformats.org/officeDocument/2006/relationships/tags" Target="../tags/tag11.xml"/><Relationship Id="rId10" Type="http://schemas.openxmlformats.org/officeDocument/2006/relationships/image" Target="../media/image19.png"/><Relationship Id="rId4" Type="http://schemas.openxmlformats.org/officeDocument/2006/relationships/tags" Target="../tags/tag10.xml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tags" Target="../tags/tag13.xml"/><Relationship Id="rId16" Type="http://schemas.openxmlformats.org/officeDocument/2006/relationships/image" Target="../media/image21.png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image" Target="../media/image15.png"/><Relationship Id="rId5" Type="http://schemas.openxmlformats.org/officeDocument/2006/relationships/tags" Target="../tags/tag16.xml"/><Relationship Id="rId15" Type="http://schemas.openxmlformats.org/officeDocument/2006/relationships/image" Target="../media/image20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24.png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image" Target="../media/image36.png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csb.edu/~mturk/Papers/mturk-CVPR91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raphics.cs.cmu.edu/courses/15-463/2005_fall/www/Papers/faces.pdf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graphics.cs.cmu.edu/courses/15-463/2005_fall/www/Papers/faces.pdf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eautycheck.de/" TargetMode="External"/><Relationship Id="rId4" Type="http://schemas.openxmlformats.org/officeDocument/2006/relationships/image" Target="../media/image6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3.jpe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0.wmf"/><Relationship Id="rId10" Type="http://schemas.openxmlformats.org/officeDocument/2006/relationships/image" Target="../media/image4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Recognition:</a:t>
            </a:r>
            <a:br>
              <a:rPr lang="en-US" dirty="0" smtClean="0"/>
            </a:br>
            <a:r>
              <a:rPr lang="en-US" dirty="0" smtClean="0"/>
              <a:t>Face Recognition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02076"/>
            <a:ext cx="6400800" cy="1752600"/>
          </a:xfrm>
        </p:spPr>
        <p:txBody>
          <a:bodyPr/>
          <a:lstStyle/>
          <a:p>
            <a:r>
              <a:rPr lang="en-US" dirty="0" smtClean="0"/>
              <a:t>Linda Shapiro</a:t>
            </a:r>
          </a:p>
          <a:p>
            <a:r>
              <a:rPr lang="en-US" dirty="0" smtClean="0"/>
              <a:t>CSE 455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2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Grp="1" noChangeArrowheads="1"/>
          </p:cNvSpPr>
          <p:nvPr>
            <p:ph type="title"/>
          </p:nvPr>
        </p:nvSpPr>
        <p:spPr>
          <a:xfrm>
            <a:off x="449262" y="-114324"/>
            <a:ext cx="8229600" cy="1143000"/>
          </a:xfrm>
        </p:spPr>
        <p:txBody>
          <a:bodyPr/>
          <a:lstStyle/>
          <a:p>
            <a:r>
              <a:rPr lang="en-US" dirty="0" smtClean="0"/>
              <a:t>The space of all face images</a:t>
            </a:r>
          </a:p>
        </p:txBody>
      </p:sp>
      <p:sp>
        <p:nvSpPr>
          <p:cNvPr id="121959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32766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400" dirty="0" smtClean="0"/>
              <a:t>When viewed as vectors of pixel values, face images are extremely high-dimensional</a:t>
            </a:r>
          </a:p>
          <a:p>
            <a:pPr lvl="1"/>
            <a:r>
              <a:rPr lang="en-US" sz="2000" dirty="0" smtClean="0"/>
              <a:t>100x100 image = 10,000 dimensions</a:t>
            </a:r>
          </a:p>
          <a:p>
            <a:pPr lvl="1"/>
            <a:r>
              <a:rPr lang="en-US" sz="2000" dirty="0" smtClean="0"/>
              <a:t>Slow and lots of storage</a:t>
            </a:r>
          </a:p>
          <a:p>
            <a:pPr>
              <a:buFontTx/>
              <a:buChar char="•"/>
            </a:pPr>
            <a:r>
              <a:rPr lang="en-US" sz="2400" dirty="0" smtClean="0"/>
              <a:t>But very few 10,000-dimensional vectors are valid face images</a:t>
            </a:r>
          </a:p>
          <a:p>
            <a:pPr>
              <a:buFontTx/>
              <a:buChar char="•"/>
            </a:pPr>
            <a:r>
              <a:rPr lang="en-US" sz="2400" dirty="0" smtClean="0"/>
              <a:t>We want to effectively model the subspace of face images</a:t>
            </a:r>
          </a:p>
        </p:txBody>
      </p:sp>
      <p:pic>
        <p:nvPicPr>
          <p:cNvPr id="19460" name="Picture 11" descr="training_fa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038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18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959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590800" y="2209800"/>
          <a:ext cx="3810000" cy="436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Image" r:id="rId4" imgW="6374603" imgH="7301587" progId="Photoshop.Image.10">
                  <p:embed/>
                </p:oleObj>
              </mc:Choice>
              <mc:Fallback>
                <p:oleObj name="Image" r:id="rId4" imgW="6374603" imgH="7301587" progId="Photoshop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209800"/>
                        <a:ext cx="3810000" cy="436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69890"/>
            <a:ext cx="8229600" cy="1143000"/>
          </a:xfrm>
        </p:spPr>
        <p:txBody>
          <a:bodyPr/>
          <a:lstStyle/>
          <a:p>
            <a:r>
              <a:rPr lang="en-US" dirty="0" smtClean="0"/>
              <a:t>The space of all face images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8001000" cy="54864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800" dirty="0" err="1" smtClean="0"/>
              <a:t>Eigenface</a:t>
            </a:r>
            <a:r>
              <a:rPr lang="en-US" sz="2800" dirty="0" smtClean="0"/>
              <a:t> idea: construct a low-dimensional linear subspace that best explains the variation in the set of face images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41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Linear subspaces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9600"/>
            <a:ext cx="7772400" cy="762000"/>
          </a:xfrm>
        </p:spPr>
        <p:txBody>
          <a:bodyPr/>
          <a:lstStyle/>
          <a:p>
            <a:r>
              <a:rPr lang="en-US" altLang="en-US" sz="2000" smtClean="0"/>
              <a:t>Classification (to what class does x belong) can be expensive</a:t>
            </a:r>
          </a:p>
          <a:p>
            <a:pPr lvl="1"/>
            <a:r>
              <a:rPr lang="en-US" altLang="en-US" sz="1800" smtClean="0"/>
              <a:t>Big search problem</a:t>
            </a:r>
          </a:p>
        </p:txBody>
      </p:sp>
      <p:grpSp>
        <p:nvGrpSpPr>
          <p:cNvPr id="15364" name="Group 5"/>
          <p:cNvGrpSpPr>
            <a:grpSpLocks/>
          </p:cNvGrpSpPr>
          <p:nvPr/>
        </p:nvGrpSpPr>
        <p:grpSpPr bwMode="auto">
          <a:xfrm>
            <a:off x="1368425" y="990600"/>
            <a:ext cx="2819400" cy="2819400"/>
            <a:chOff x="2064" y="336"/>
            <a:chExt cx="2016" cy="2016"/>
          </a:xfrm>
        </p:grpSpPr>
        <p:sp>
          <p:nvSpPr>
            <p:cNvPr id="15436" name="Line 6"/>
            <p:cNvSpPr>
              <a:spLocks noChangeShapeType="1"/>
            </p:cNvSpPr>
            <p:nvPr/>
          </p:nvSpPr>
          <p:spPr bwMode="auto">
            <a:xfrm>
              <a:off x="2064" y="2352"/>
              <a:ext cx="20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7" name="Line 7"/>
            <p:cNvSpPr>
              <a:spLocks noChangeShapeType="1"/>
            </p:cNvSpPr>
            <p:nvPr/>
          </p:nvSpPr>
          <p:spPr bwMode="auto">
            <a:xfrm rot="-5400000">
              <a:off x="1056" y="1344"/>
              <a:ext cx="20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65" name="Oval 10"/>
          <p:cNvSpPr>
            <a:spLocks noChangeArrowheads="1"/>
          </p:cNvSpPr>
          <p:nvPr/>
        </p:nvSpPr>
        <p:spPr bwMode="auto">
          <a:xfrm>
            <a:off x="3352800" y="18288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66" name="Oval 11"/>
          <p:cNvSpPr>
            <a:spLocks noChangeArrowheads="1"/>
          </p:cNvSpPr>
          <p:nvPr/>
        </p:nvSpPr>
        <p:spPr bwMode="auto">
          <a:xfrm>
            <a:off x="2438400" y="25908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67" name="Oval 13"/>
          <p:cNvSpPr>
            <a:spLocks noChangeArrowheads="1"/>
          </p:cNvSpPr>
          <p:nvPr/>
        </p:nvSpPr>
        <p:spPr bwMode="auto">
          <a:xfrm>
            <a:off x="2819400" y="23622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68" name="Oval 14"/>
          <p:cNvSpPr>
            <a:spLocks noChangeArrowheads="1"/>
          </p:cNvSpPr>
          <p:nvPr/>
        </p:nvSpPr>
        <p:spPr bwMode="auto">
          <a:xfrm>
            <a:off x="3048000" y="20574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69" name="Oval 15"/>
          <p:cNvSpPr>
            <a:spLocks noChangeArrowheads="1"/>
          </p:cNvSpPr>
          <p:nvPr/>
        </p:nvSpPr>
        <p:spPr bwMode="auto">
          <a:xfrm>
            <a:off x="2667000" y="22098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70" name="Oval 16"/>
          <p:cNvSpPr>
            <a:spLocks noChangeArrowheads="1"/>
          </p:cNvSpPr>
          <p:nvPr/>
        </p:nvSpPr>
        <p:spPr bwMode="auto">
          <a:xfrm>
            <a:off x="2667000" y="24384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71" name="Oval 17"/>
          <p:cNvSpPr>
            <a:spLocks noChangeArrowheads="1"/>
          </p:cNvSpPr>
          <p:nvPr/>
        </p:nvSpPr>
        <p:spPr bwMode="auto">
          <a:xfrm>
            <a:off x="2438400" y="24384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72" name="Oval 18"/>
          <p:cNvSpPr>
            <a:spLocks noChangeArrowheads="1"/>
          </p:cNvSpPr>
          <p:nvPr/>
        </p:nvSpPr>
        <p:spPr bwMode="auto">
          <a:xfrm>
            <a:off x="2895600" y="22098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73" name="Oval 19"/>
          <p:cNvSpPr>
            <a:spLocks noChangeArrowheads="1"/>
          </p:cNvSpPr>
          <p:nvPr/>
        </p:nvSpPr>
        <p:spPr bwMode="auto">
          <a:xfrm>
            <a:off x="3124200" y="19050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74" name="Oval 20"/>
          <p:cNvSpPr>
            <a:spLocks noChangeArrowheads="1"/>
          </p:cNvSpPr>
          <p:nvPr/>
        </p:nvSpPr>
        <p:spPr bwMode="auto">
          <a:xfrm>
            <a:off x="3200400" y="19812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75" name="Oval 21"/>
          <p:cNvSpPr>
            <a:spLocks noChangeArrowheads="1"/>
          </p:cNvSpPr>
          <p:nvPr/>
        </p:nvSpPr>
        <p:spPr bwMode="auto">
          <a:xfrm>
            <a:off x="1981200" y="30480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76" name="Oval 23"/>
          <p:cNvSpPr>
            <a:spLocks noChangeArrowheads="1"/>
          </p:cNvSpPr>
          <p:nvPr/>
        </p:nvSpPr>
        <p:spPr bwMode="auto">
          <a:xfrm>
            <a:off x="2819400" y="3505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77" name="Oval 24"/>
          <p:cNvSpPr>
            <a:spLocks noChangeArrowheads="1"/>
          </p:cNvSpPr>
          <p:nvPr/>
        </p:nvSpPr>
        <p:spPr bwMode="auto">
          <a:xfrm>
            <a:off x="3048000" y="28194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78" name="Oval 25"/>
          <p:cNvSpPr>
            <a:spLocks noChangeArrowheads="1"/>
          </p:cNvSpPr>
          <p:nvPr/>
        </p:nvSpPr>
        <p:spPr bwMode="auto">
          <a:xfrm>
            <a:off x="3657600" y="2514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79" name="Oval 26"/>
          <p:cNvSpPr>
            <a:spLocks noChangeArrowheads="1"/>
          </p:cNvSpPr>
          <p:nvPr/>
        </p:nvSpPr>
        <p:spPr bwMode="auto">
          <a:xfrm>
            <a:off x="2971800" y="3124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80" name="Oval 27"/>
          <p:cNvSpPr>
            <a:spLocks noChangeArrowheads="1"/>
          </p:cNvSpPr>
          <p:nvPr/>
        </p:nvSpPr>
        <p:spPr bwMode="auto">
          <a:xfrm>
            <a:off x="2743200" y="2971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81" name="Oval 28"/>
          <p:cNvSpPr>
            <a:spLocks noChangeArrowheads="1"/>
          </p:cNvSpPr>
          <p:nvPr/>
        </p:nvSpPr>
        <p:spPr bwMode="auto">
          <a:xfrm>
            <a:off x="3124200" y="3505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82" name="Oval 29"/>
          <p:cNvSpPr>
            <a:spLocks noChangeArrowheads="1"/>
          </p:cNvSpPr>
          <p:nvPr/>
        </p:nvSpPr>
        <p:spPr bwMode="auto">
          <a:xfrm>
            <a:off x="2362200" y="3352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83" name="Oval 30"/>
          <p:cNvSpPr>
            <a:spLocks noChangeArrowheads="1"/>
          </p:cNvSpPr>
          <p:nvPr/>
        </p:nvSpPr>
        <p:spPr bwMode="auto">
          <a:xfrm>
            <a:off x="1981200" y="1828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84" name="Oval 31"/>
          <p:cNvSpPr>
            <a:spLocks noChangeArrowheads="1"/>
          </p:cNvSpPr>
          <p:nvPr/>
        </p:nvSpPr>
        <p:spPr bwMode="auto">
          <a:xfrm>
            <a:off x="1905000" y="24384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85" name="Oval 32"/>
          <p:cNvSpPr>
            <a:spLocks noChangeArrowheads="1"/>
          </p:cNvSpPr>
          <p:nvPr/>
        </p:nvSpPr>
        <p:spPr bwMode="auto">
          <a:xfrm>
            <a:off x="1828800" y="15240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86" name="Oval 33"/>
          <p:cNvSpPr>
            <a:spLocks noChangeArrowheads="1"/>
          </p:cNvSpPr>
          <p:nvPr/>
        </p:nvSpPr>
        <p:spPr bwMode="auto">
          <a:xfrm>
            <a:off x="2590800" y="3276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87" name="Oval 34"/>
          <p:cNvSpPr>
            <a:spLocks noChangeArrowheads="1"/>
          </p:cNvSpPr>
          <p:nvPr/>
        </p:nvSpPr>
        <p:spPr bwMode="auto">
          <a:xfrm>
            <a:off x="2286000" y="15240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88" name="Oval 35"/>
          <p:cNvSpPr>
            <a:spLocks noChangeArrowheads="1"/>
          </p:cNvSpPr>
          <p:nvPr/>
        </p:nvSpPr>
        <p:spPr bwMode="auto">
          <a:xfrm>
            <a:off x="1676400" y="2514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89" name="Oval 36"/>
          <p:cNvSpPr>
            <a:spLocks noChangeArrowheads="1"/>
          </p:cNvSpPr>
          <p:nvPr/>
        </p:nvSpPr>
        <p:spPr bwMode="auto">
          <a:xfrm>
            <a:off x="2819400" y="16764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90" name="Oval 37"/>
          <p:cNvSpPr>
            <a:spLocks noChangeArrowheads="1"/>
          </p:cNvSpPr>
          <p:nvPr/>
        </p:nvSpPr>
        <p:spPr bwMode="auto">
          <a:xfrm>
            <a:off x="2209800" y="1981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91" name="Oval 38"/>
          <p:cNvSpPr>
            <a:spLocks noChangeArrowheads="1"/>
          </p:cNvSpPr>
          <p:nvPr/>
        </p:nvSpPr>
        <p:spPr bwMode="auto">
          <a:xfrm>
            <a:off x="3200400" y="3352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92" name="Oval 39"/>
          <p:cNvSpPr>
            <a:spLocks noChangeArrowheads="1"/>
          </p:cNvSpPr>
          <p:nvPr/>
        </p:nvSpPr>
        <p:spPr bwMode="auto">
          <a:xfrm>
            <a:off x="3200400" y="3124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93" name="Oval 40"/>
          <p:cNvSpPr>
            <a:spLocks noChangeArrowheads="1"/>
          </p:cNvSpPr>
          <p:nvPr/>
        </p:nvSpPr>
        <p:spPr bwMode="auto">
          <a:xfrm>
            <a:off x="3429000" y="28194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94" name="Oval 41"/>
          <p:cNvSpPr>
            <a:spLocks noChangeArrowheads="1"/>
          </p:cNvSpPr>
          <p:nvPr/>
        </p:nvSpPr>
        <p:spPr bwMode="auto">
          <a:xfrm>
            <a:off x="2438400" y="1752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95" name="Oval 42"/>
          <p:cNvSpPr>
            <a:spLocks noChangeArrowheads="1"/>
          </p:cNvSpPr>
          <p:nvPr/>
        </p:nvSpPr>
        <p:spPr bwMode="auto">
          <a:xfrm>
            <a:off x="2971800" y="15240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96" name="Oval 43"/>
          <p:cNvSpPr>
            <a:spLocks noChangeArrowheads="1"/>
          </p:cNvSpPr>
          <p:nvPr/>
        </p:nvSpPr>
        <p:spPr bwMode="auto">
          <a:xfrm>
            <a:off x="3581400" y="3352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97" name="Oval 44"/>
          <p:cNvSpPr>
            <a:spLocks noChangeArrowheads="1"/>
          </p:cNvSpPr>
          <p:nvPr/>
        </p:nvSpPr>
        <p:spPr bwMode="auto">
          <a:xfrm>
            <a:off x="3657600" y="20574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98" name="Oval 45"/>
          <p:cNvSpPr>
            <a:spLocks noChangeArrowheads="1"/>
          </p:cNvSpPr>
          <p:nvPr/>
        </p:nvSpPr>
        <p:spPr bwMode="auto">
          <a:xfrm>
            <a:off x="2590800" y="1371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99" name="Oval 46"/>
          <p:cNvSpPr>
            <a:spLocks noChangeArrowheads="1"/>
          </p:cNvSpPr>
          <p:nvPr/>
        </p:nvSpPr>
        <p:spPr bwMode="auto">
          <a:xfrm>
            <a:off x="3657600" y="30480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400" name="Oval 49"/>
          <p:cNvSpPr>
            <a:spLocks noChangeArrowheads="1"/>
          </p:cNvSpPr>
          <p:nvPr/>
        </p:nvSpPr>
        <p:spPr bwMode="auto">
          <a:xfrm>
            <a:off x="1600200" y="2209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401" name="Oval 51"/>
          <p:cNvSpPr>
            <a:spLocks noChangeArrowheads="1"/>
          </p:cNvSpPr>
          <p:nvPr/>
        </p:nvSpPr>
        <p:spPr bwMode="auto">
          <a:xfrm>
            <a:off x="3200400" y="1447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402" name="Oval 53"/>
          <p:cNvSpPr>
            <a:spLocks noChangeArrowheads="1"/>
          </p:cNvSpPr>
          <p:nvPr/>
        </p:nvSpPr>
        <p:spPr bwMode="auto">
          <a:xfrm>
            <a:off x="1905000" y="2133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403" name="Oval 54"/>
          <p:cNvSpPr>
            <a:spLocks noChangeArrowheads="1"/>
          </p:cNvSpPr>
          <p:nvPr/>
        </p:nvSpPr>
        <p:spPr bwMode="auto">
          <a:xfrm>
            <a:off x="3276600" y="2514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404" name="Oval 55"/>
          <p:cNvSpPr>
            <a:spLocks noChangeArrowheads="1"/>
          </p:cNvSpPr>
          <p:nvPr/>
        </p:nvSpPr>
        <p:spPr bwMode="auto">
          <a:xfrm>
            <a:off x="3581400" y="2209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405" name="Oval 57"/>
          <p:cNvSpPr>
            <a:spLocks noChangeArrowheads="1"/>
          </p:cNvSpPr>
          <p:nvPr/>
        </p:nvSpPr>
        <p:spPr bwMode="auto">
          <a:xfrm>
            <a:off x="2209800" y="29718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406" name="Oval 58"/>
          <p:cNvSpPr>
            <a:spLocks noChangeArrowheads="1"/>
          </p:cNvSpPr>
          <p:nvPr/>
        </p:nvSpPr>
        <p:spPr bwMode="auto">
          <a:xfrm>
            <a:off x="2286000" y="27432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407" name="Oval 59"/>
          <p:cNvSpPr>
            <a:spLocks noChangeArrowheads="1"/>
          </p:cNvSpPr>
          <p:nvPr/>
        </p:nvSpPr>
        <p:spPr bwMode="auto">
          <a:xfrm>
            <a:off x="2057400" y="28194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408" name="Oval 60"/>
          <p:cNvSpPr>
            <a:spLocks noChangeArrowheads="1"/>
          </p:cNvSpPr>
          <p:nvPr/>
        </p:nvSpPr>
        <p:spPr bwMode="auto">
          <a:xfrm>
            <a:off x="2057400" y="2286000"/>
            <a:ext cx="76200" cy="76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443453" name="Rectangle 61"/>
          <p:cNvSpPr>
            <a:spLocks noChangeArrowheads="1"/>
          </p:cNvSpPr>
          <p:nvPr/>
        </p:nvSpPr>
        <p:spPr bwMode="auto">
          <a:xfrm>
            <a:off x="685800" y="51816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/>
              <a:t>Suppose the data points are arranged as above</a:t>
            </a:r>
          </a:p>
          <a:p>
            <a:pPr lvl="1" eaLnBrk="1" hangingPunct="1">
              <a:buFontTx/>
              <a:buChar char="•"/>
            </a:pPr>
            <a:r>
              <a:rPr lang="en-US" altLang="en-US" sz="1800"/>
              <a:t>Idea—fit a line, classifier measures distance to line</a:t>
            </a:r>
          </a:p>
        </p:txBody>
      </p:sp>
      <p:pic>
        <p:nvPicPr>
          <p:cNvPr id="15410" name="Picture 70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0"/>
            <a:ext cx="130175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11" name="Line 68"/>
          <p:cNvSpPr>
            <a:spLocks noChangeShapeType="1"/>
          </p:cNvSpPr>
          <p:nvPr/>
        </p:nvSpPr>
        <p:spPr bwMode="auto">
          <a:xfrm>
            <a:off x="2133600" y="22860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506" name="Picture 77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09800"/>
            <a:ext cx="3446463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07" name="Text Box 78"/>
          <p:cNvSpPr txBox="1">
            <a:spLocks noChangeArrowheads="1"/>
          </p:cNvSpPr>
          <p:nvPr/>
        </p:nvSpPr>
        <p:spPr bwMode="auto">
          <a:xfrm>
            <a:off x="4648200" y="1295400"/>
            <a:ext cx="3657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FF0000"/>
                </a:solidFill>
              </a:rPr>
              <a:t>v</a:t>
            </a:r>
            <a:r>
              <a:rPr lang="en-US" altLang="en-US" sz="1600" b="1" baseline="-25000" dirty="0">
                <a:solidFill>
                  <a:srgbClr val="FF0000"/>
                </a:solidFill>
              </a:rPr>
              <a:t>1 </a:t>
            </a:r>
            <a:r>
              <a:rPr lang="en-US" altLang="en-US" sz="1600" dirty="0">
                <a:solidFill>
                  <a:srgbClr val="FF0000"/>
                </a:solidFill>
              </a:rPr>
              <a:t>is the major direction of the orange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FF0000"/>
                </a:solidFill>
              </a:rPr>
              <a:t>points and </a:t>
            </a:r>
            <a:r>
              <a:rPr lang="en-US" altLang="en-US" sz="1600" b="1" dirty="0">
                <a:solidFill>
                  <a:srgbClr val="FF0000"/>
                </a:solidFill>
              </a:rPr>
              <a:t>v</a:t>
            </a:r>
            <a:r>
              <a:rPr lang="en-US" altLang="en-US" sz="1600" b="1" baseline="-25000" dirty="0">
                <a:solidFill>
                  <a:srgbClr val="FF0000"/>
                </a:solidFill>
              </a:rPr>
              <a:t>2</a:t>
            </a:r>
            <a:r>
              <a:rPr lang="en-US" altLang="en-US" sz="1600" dirty="0">
                <a:solidFill>
                  <a:srgbClr val="FF0000"/>
                </a:solidFill>
              </a:rPr>
              <a:t> is perpendicular to</a:t>
            </a:r>
            <a:r>
              <a:rPr lang="en-US" altLang="en-US" sz="1600" b="1" dirty="0">
                <a:solidFill>
                  <a:srgbClr val="FF0000"/>
                </a:solidFill>
              </a:rPr>
              <a:t> v</a:t>
            </a:r>
            <a:r>
              <a:rPr lang="en-US" altLang="en-US" sz="1600" b="1" baseline="-25000" dirty="0">
                <a:solidFill>
                  <a:srgbClr val="FF0000"/>
                </a:solidFill>
              </a:rPr>
              <a:t>1.</a:t>
            </a:r>
            <a:endParaRPr lang="en-US" altLang="en-US" sz="1600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/>
              <a:t>Convert </a:t>
            </a:r>
            <a:r>
              <a:rPr lang="en-US" altLang="en-US" sz="1600" b="1" dirty="0"/>
              <a:t>x</a:t>
            </a:r>
            <a:r>
              <a:rPr lang="en-US" altLang="en-US" sz="1600" dirty="0"/>
              <a:t> into </a:t>
            </a:r>
            <a:r>
              <a:rPr lang="en-US" altLang="en-US" sz="1600" b="1" dirty="0"/>
              <a:t>v</a:t>
            </a:r>
            <a:r>
              <a:rPr lang="en-US" altLang="en-US" sz="1600" b="1" baseline="-25000" dirty="0"/>
              <a:t>1</a:t>
            </a:r>
            <a:r>
              <a:rPr lang="en-US" altLang="en-US" sz="1600" dirty="0"/>
              <a:t>, </a:t>
            </a:r>
            <a:r>
              <a:rPr lang="en-US" altLang="en-US" sz="1600" b="1" dirty="0"/>
              <a:t>v</a:t>
            </a:r>
            <a:r>
              <a:rPr lang="en-US" altLang="en-US" sz="1600" b="1" baseline="-25000" dirty="0"/>
              <a:t>2</a:t>
            </a:r>
            <a:r>
              <a:rPr lang="en-US" altLang="en-US" sz="1600" dirty="0"/>
              <a:t> coordinates</a:t>
            </a:r>
          </a:p>
        </p:txBody>
      </p:sp>
      <p:grpSp>
        <p:nvGrpSpPr>
          <p:cNvPr id="3" name="Group 87"/>
          <p:cNvGrpSpPr>
            <a:grpSpLocks/>
          </p:cNvGrpSpPr>
          <p:nvPr/>
        </p:nvGrpSpPr>
        <p:grpSpPr bwMode="auto">
          <a:xfrm>
            <a:off x="2133600" y="2286000"/>
            <a:ext cx="609600" cy="381000"/>
            <a:chOff x="1728" y="1440"/>
            <a:chExt cx="384" cy="240"/>
          </a:xfrm>
        </p:grpSpPr>
        <p:sp>
          <p:nvSpPr>
            <p:cNvPr id="15434" name="Line 84"/>
            <p:cNvSpPr>
              <a:spLocks noChangeShapeType="1"/>
            </p:cNvSpPr>
            <p:nvPr/>
          </p:nvSpPr>
          <p:spPr bwMode="auto">
            <a:xfrm flipH="1">
              <a:off x="1968" y="1536"/>
              <a:ext cx="144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5" name="Line 85"/>
            <p:cNvSpPr>
              <a:spLocks noChangeShapeType="1"/>
            </p:cNvSpPr>
            <p:nvPr/>
          </p:nvSpPr>
          <p:spPr bwMode="auto">
            <a:xfrm>
              <a:off x="1728" y="1440"/>
              <a:ext cx="24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09"/>
          <p:cNvGrpSpPr>
            <a:grpSpLocks/>
          </p:cNvGrpSpPr>
          <p:nvPr/>
        </p:nvGrpSpPr>
        <p:grpSpPr bwMode="auto">
          <a:xfrm>
            <a:off x="76200" y="1660525"/>
            <a:ext cx="3200400" cy="992188"/>
            <a:chOff x="48" y="1046"/>
            <a:chExt cx="2016" cy="625"/>
          </a:xfrm>
        </p:grpSpPr>
        <p:grpSp>
          <p:nvGrpSpPr>
            <p:cNvPr id="15427" name="Group 79"/>
            <p:cNvGrpSpPr>
              <a:grpSpLocks/>
            </p:cNvGrpSpPr>
            <p:nvPr/>
          </p:nvGrpSpPr>
          <p:grpSpPr bwMode="auto">
            <a:xfrm>
              <a:off x="1488" y="1243"/>
              <a:ext cx="576" cy="428"/>
              <a:chOff x="1872" y="1243"/>
              <a:chExt cx="576" cy="428"/>
            </a:xfrm>
          </p:grpSpPr>
          <p:pic>
            <p:nvPicPr>
              <p:cNvPr id="15429" name="Picture 67" descr="Edittex"/>
              <p:cNvPicPr>
                <a:picLocks noChangeAspect="1" noChangeArrowheads="1"/>
              </p:cNvPicPr>
              <p:nvPr>
                <p:custDataLst>
                  <p:tags r:id="rId4"/>
                </p:custDataLst>
              </p:nvPr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68" y="1243"/>
                <a:ext cx="14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430" name="Line 62"/>
              <p:cNvSpPr>
                <a:spLocks noChangeShapeType="1"/>
              </p:cNvSpPr>
              <p:nvPr/>
            </p:nvSpPr>
            <p:spPr bwMode="auto">
              <a:xfrm flipV="1">
                <a:off x="2112" y="1296"/>
                <a:ext cx="240" cy="2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1" name="Line 63"/>
              <p:cNvSpPr>
                <a:spLocks noChangeShapeType="1"/>
              </p:cNvSpPr>
              <p:nvPr/>
            </p:nvSpPr>
            <p:spPr bwMode="auto">
              <a:xfrm rot="16200000" flipV="1">
                <a:off x="1872" y="1296"/>
                <a:ext cx="240" cy="2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5432" name="Picture 65" descr="Edittex"/>
              <p:cNvPicPr>
                <a:picLocks noChangeAspect="1" noChangeArrowheads="1"/>
              </p:cNvPicPr>
              <p:nvPr>
                <p:custDataLst>
                  <p:tags r:id="rId5"/>
                </p:custDataLst>
              </p:nvPr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4" y="1392"/>
                <a:ext cx="14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433" name="Picture 75" descr="Edittex"/>
              <p:cNvPicPr>
                <a:picLocks noChangeAspect="1" noChangeArrowheads="1"/>
              </p:cNvPicPr>
              <p:nvPr>
                <p:custDataLst>
                  <p:tags r:id="rId6"/>
                </p:custDataLst>
              </p:nvPr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2" y="1573"/>
                <a:ext cx="98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5428" name="Picture 105" descr="Edittex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046"/>
              <a:ext cx="771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115"/>
          <p:cNvGrpSpPr>
            <a:grpSpLocks/>
          </p:cNvGrpSpPr>
          <p:nvPr/>
        </p:nvGrpSpPr>
        <p:grpSpPr bwMode="auto">
          <a:xfrm>
            <a:off x="3946525" y="2514600"/>
            <a:ext cx="5197475" cy="1660525"/>
            <a:chOff x="2400" y="1200"/>
            <a:chExt cx="3274" cy="1046"/>
          </a:xfrm>
        </p:grpSpPr>
        <p:sp>
          <p:nvSpPr>
            <p:cNvPr id="15420" name="Oval 47"/>
            <p:cNvSpPr>
              <a:spLocks noChangeArrowheads="1"/>
            </p:cNvSpPr>
            <p:nvPr/>
          </p:nvSpPr>
          <p:spPr bwMode="auto">
            <a:xfrm>
              <a:off x="2400" y="1680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5421" name="Oval 48"/>
            <p:cNvSpPr>
              <a:spLocks noChangeArrowheads="1"/>
            </p:cNvSpPr>
            <p:nvPr/>
          </p:nvSpPr>
          <p:spPr bwMode="auto">
            <a:xfrm>
              <a:off x="2400" y="1488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5422" name="Oval 50"/>
            <p:cNvSpPr>
              <a:spLocks noChangeArrowheads="1"/>
            </p:cNvSpPr>
            <p:nvPr/>
          </p:nvSpPr>
          <p:spPr bwMode="auto">
            <a:xfrm>
              <a:off x="2448" y="1200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5423" name="Text Box 82"/>
            <p:cNvSpPr txBox="1">
              <a:spLocks noChangeArrowheads="1"/>
            </p:cNvSpPr>
            <p:nvPr/>
          </p:nvSpPr>
          <p:spPr bwMode="auto">
            <a:xfrm>
              <a:off x="2928" y="1248"/>
              <a:ext cx="274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solidFill>
                    <a:srgbClr val="000099"/>
                  </a:solidFill>
                </a:rPr>
                <a:t>What does the </a:t>
              </a:r>
              <a:r>
                <a:rPr lang="en-US" altLang="en-US" sz="1600" b="1" dirty="0">
                  <a:solidFill>
                    <a:srgbClr val="000099"/>
                  </a:solidFill>
                </a:rPr>
                <a:t>v</a:t>
              </a:r>
              <a:r>
                <a:rPr lang="en-US" altLang="en-US" sz="1600" b="1" baseline="-25000" dirty="0">
                  <a:solidFill>
                    <a:srgbClr val="000099"/>
                  </a:solidFill>
                </a:rPr>
                <a:t>2</a:t>
              </a:r>
              <a:r>
                <a:rPr lang="en-US" altLang="en-US" sz="1600" dirty="0">
                  <a:solidFill>
                    <a:srgbClr val="000099"/>
                  </a:solidFill>
                </a:rPr>
                <a:t> coordinate measure?</a:t>
              </a:r>
            </a:p>
          </p:txBody>
        </p:sp>
        <p:sp>
          <p:nvSpPr>
            <p:cNvPr id="15424" name="Text Box 83"/>
            <p:cNvSpPr txBox="1">
              <a:spLocks noChangeArrowheads="1"/>
            </p:cNvSpPr>
            <p:nvPr/>
          </p:nvSpPr>
          <p:spPr bwMode="auto">
            <a:xfrm>
              <a:off x="2890" y="1728"/>
              <a:ext cx="23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solidFill>
                    <a:srgbClr val="000099"/>
                  </a:solidFill>
                </a:rPr>
                <a:t>What does the </a:t>
              </a:r>
              <a:r>
                <a:rPr lang="en-US" altLang="en-US" sz="1600" b="1" dirty="0">
                  <a:solidFill>
                    <a:srgbClr val="000099"/>
                  </a:solidFill>
                </a:rPr>
                <a:t>v</a:t>
              </a:r>
              <a:r>
                <a:rPr lang="en-US" altLang="en-US" sz="1600" b="1" baseline="-25000" dirty="0">
                  <a:solidFill>
                    <a:srgbClr val="000099"/>
                  </a:solidFill>
                </a:rPr>
                <a:t>1</a:t>
              </a:r>
              <a:r>
                <a:rPr lang="en-US" altLang="en-US" sz="1600" dirty="0">
                  <a:solidFill>
                    <a:srgbClr val="000099"/>
                  </a:solidFill>
                </a:rPr>
                <a:t> coordinate measure?</a:t>
              </a:r>
            </a:p>
          </p:txBody>
        </p:sp>
        <p:sp>
          <p:nvSpPr>
            <p:cNvPr id="15425" name="Text Box 110"/>
            <p:cNvSpPr txBox="1">
              <a:spLocks noChangeArrowheads="1"/>
            </p:cNvSpPr>
            <p:nvPr/>
          </p:nvSpPr>
          <p:spPr bwMode="auto">
            <a:xfrm>
              <a:off x="2928" y="1440"/>
              <a:ext cx="2746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 eaLnBrk="1" hangingPunct="1">
                <a:spcBef>
                  <a:spcPct val="0"/>
                </a:spcBef>
                <a:buFontTx/>
                <a:buChar char="-"/>
              </a:pPr>
              <a:r>
                <a:rPr lang="en-US" altLang="en-US" sz="1400" dirty="0"/>
                <a:t> distance to line</a:t>
              </a:r>
            </a:p>
            <a:p>
              <a:pPr lvl="1" eaLnBrk="1" hangingPunct="1">
                <a:spcBef>
                  <a:spcPct val="0"/>
                </a:spcBef>
                <a:buFontTx/>
                <a:buChar char="-"/>
              </a:pPr>
              <a:r>
                <a:rPr lang="en-US" altLang="en-US" sz="1400" dirty="0"/>
                <a:t> use it for classification—near 0 for orange pts</a:t>
              </a:r>
            </a:p>
          </p:txBody>
        </p:sp>
        <p:sp>
          <p:nvSpPr>
            <p:cNvPr id="15426" name="Text Box 113"/>
            <p:cNvSpPr txBox="1">
              <a:spLocks noChangeArrowheads="1"/>
            </p:cNvSpPr>
            <p:nvPr/>
          </p:nvSpPr>
          <p:spPr bwMode="auto">
            <a:xfrm>
              <a:off x="2928" y="1920"/>
              <a:ext cx="2746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 eaLnBrk="1" hangingPunct="1">
                <a:spcBef>
                  <a:spcPct val="0"/>
                </a:spcBef>
                <a:buFontTx/>
                <a:buChar char="-"/>
              </a:pPr>
              <a:r>
                <a:rPr lang="en-US" altLang="en-US" sz="1400"/>
                <a:t> position along line</a:t>
              </a:r>
            </a:p>
            <a:p>
              <a:pPr lvl="1" eaLnBrk="1" hangingPunct="1">
                <a:spcBef>
                  <a:spcPct val="0"/>
                </a:spcBef>
                <a:buFontTx/>
                <a:buChar char="-"/>
              </a:pPr>
              <a:r>
                <a:rPr lang="en-US" altLang="en-US" sz="1400"/>
                <a:t> use it to specify which orange point it is</a:t>
              </a:r>
            </a:p>
          </p:txBody>
        </p:sp>
      </p:grpSp>
      <p:sp>
        <p:nvSpPr>
          <p:cNvPr id="15417" name="Text Box 79"/>
          <p:cNvSpPr txBox="1">
            <a:spLocks noChangeArrowheads="1"/>
          </p:cNvSpPr>
          <p:nvPr/>
        </p:nvSpPr>
        <p:spPr bwMode="auto">
          <a:xfrm>
            <a:off x="4114800" y="6400800"/>
            <a:ext cx="4835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400">
                <a:latin typeface="Times New Roman" pitchFamily="18" charset="0"/>
              </a:rPr>
              <a:t>Selected slides adapted from Steve Seitz, Linda Shapiro, Raj Rao</a:t>
            </a:r>
          </a:p>
        </p:txBody>
      </p:sp>
      <p:sp>
        <p:nvSpPr>
          <p:cNvPr id="15418" name="Text Box 80"/>
          <p:cNvSpPr txBox="1">
            <a:spLocks noChangeArrowheads="1"/>
          </p:cNvSpPr>
          <p:nvPr/>
        </p:nvSpPr>
        <p:spPr bwMode="auto">
          <a:xfrm>
            <a:off x="3167063" y="3810000"/>
            <a:ext cx="1100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Pixel 1</a:t>
            </a:r>
          </a:p>
        </p:txBody>
      </p:sp>
      <p:sp>
        <p:nvSpPr>
          <p:cNvPr id="15419" name="Text Box 81"/>
          <p:cNvSpPr txBox="1">
            <a:spLocks noChangeArrowheads="1"/>
          </p:cNvSpPr>
          <p:nvPr/>
        </p:nvSpPr>
        <p:spPr bwMode="auto">
          <a:xfrm>
            <a:off x="228600" y="990600"/>
            <a:ext cx="1100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Pixel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0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Dimensionality red</a:t>
            </a:r>
            <a:r>
              <a:rPr lang="en-US" altLang="en-US" smtClean="0"/>
              <a:t>uction</a:t>
            </a:r>
          </a:p>
        </p:txBody>
      </p:sp>
      <p:grpSp>
        <p:nvGrpSpPr>
          <p:cNvPr id="16387" name="Group 4"/>
          <p:cNvGrpSpPr>
            <a:grpSpLocks/>
          </p:cNvGrpSpPr>
          <p:nvPr/>
        </p:nvGrpSpPr>
        <p:grpSpPr bwMode="auto">
          <a:xfrm>
            <a:off x="1368425" y="990600"/>
            <a:ext cx="2819400" cy="2819400"/>
            <a:chOff x="2064" y="336"/>
            <a:chExt cx="2016" cy="2016"/>
          </a:xfrm>
        </p:grpSpPr>
        <p:sp>
          <p:nvSpPr>
            <p:cNvPr id="16447" name="Line 5"/>
            <p:cNvSpPr>
              <a:spLocks noChangeShapeType="1"/>
            </p:cNvSpPr>
            <p:nvPr/>
          </p:nvSpPr>
          <p:spPr bwMode="auto">
            <a:xfrm>
              <a:off x="2064" y="2352"/>
              <a:ext cx="20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8" name="Line 6"/>
            <p:cNvSpPr>
              <a:spLocks noChangeShapeType="1"/>
            </p:cNvSpPr>
            <p:nvPr/>
          </p:nvSpPr>
          <p:spPr bwMode="auto">
            <a:xfrm rot="-5400000">
              <a:off x="1056" y="1344"/>
              <a:ext cx="20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388" name="Oval 9"/>
          <p:cNvSpPr>
            <a:spLocks noChangeArrowheads="1"/>
          </p:cNvSpPr>
          <p:nvPr/>
        </p:nvSpPr>
        <p:spPr bwMode="auto">
          <a:xfrm>
            <a:off x="3352800" y="18288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389" name="Oval 10"/>
          <p:cNvSpPr>
            <a:spLocks noChangeArrowheads="1"/>
          </p:cNvSpPr>
          <p:nvPr/>
        </p:nvSpPr>
        <p:spPr bwMode="auto">
          <a:xfrm>
            <a:off x="2438400" y="25908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390" name="Oval 11"/>
          <p:cNvSpPr>
            <a:spLocks noChangeArrowheads="1"/>
          </p:cNvSpPr>
          <p:nvPr/>
        </p:nvSpPr>
        <p:spPr bwMode="auto">
          <a:xfrm>
            <a:off x="2819400" y="23622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391" name="Oval 12"/>
          <p:cNvSpPr>
            <a:spLocks noChangeArrowheads="1"/>
          </p:cNvSpPr>
          <p:nvPr/>
        </p:nvSpPr>
        <p:spPr bwMode="auto">
          <a:xfrm>
            <a:off x="3048000" y="20574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392" name="Oval 13"/>
          <p:cNvSpPr>
            <a:spLocks noChangeArrowheads="1"/>
          </p:cNvSpPr>
          <p:nvPr/>
        </p:nvSpPr>
        <p:spPr bwMode="auto">
          <a:xfrm>
            <a:off x="2667000" y="22098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393" name="Oval 14"/>
          <p:cNvSpPr>
            <a:spLocks noChangeArrowheads="1"/>
          </p:cNvSpPr>
          <p:nvPr/>
        </p:nvSpPr>
        <p:spPr bwMode="auto">
          <a:xfrm>
            <a:off x="2667000" y="24384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394" name="Oval 15"/>
          <p:cNvSpPr>
            <a:spLocks noChangeArrowheads="1"/>
          </p:cNvSpPr>
          <p:nvPr/>
        </p:nvSpPr>
        <p:spPr bwMode="auto">
          <a:xfrm>
            <a:off x="2438400" y="24384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395" name="Oval 16"/>
          <p:cNvSpPr>
            <a:spLocks noChangeArrowheads="1"/>
          </p:cNvSpPr>
          <p:nvPr/>
        </p:nvSpPr>
        <p:spPr bwMode="auto">
          <a:xfrm>
            <a:off x="2895600" y="22098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396" name="Oval 17"/>
          <p:cNvSpPr>
            <a:spLocks noChangeArrowheads="1"/>
          </p:cNvSpPr>
          <p:nvPr/>
        </p:nvSpPr>
        <p:spPr bwMode="auto">
          <a:xfrm>
            <a:off x="3124200" y="19050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397" name="Oval 18"/>
          <p:cNvSpPr>
            <a:spLocks noChangeArrowheads="1"/>
          </p:cNvSpPr>
          <p:nvPr/>
        </p:nvSpPr>
        <p:spPr bwMode="auto">
          <a:xfrm>
            <a:off x="3200400" y="19812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398" name="Oval 19"/>
          <p:cNvSpPr>
            <a:spLocks noChangeArrowheads="1"/>
          </p:cNvSpPr>
          <p:nvPr/>
        </p:nvSpPr>
        <p:spPr bwMode="auto">
          <a:xfrm>
            <a:off x="1981200" y="30480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399" name="Oval 20"/>
          <p:cNvSpPr>
            <a:spLocks noChangeArrowheads="1"/>
          </p:cNvSpPr>
          <p:nvPr/>
        </p:nvSpPr>
        <p:spPr bwMode="auto">
          <a:xfrm>
            <a:off x="2819400" y="3505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00" name="Oval 21"/>
          <p:cNvSpPr>
            <a:spLocks noChangeArrowheads="1"/>
          </p:cNvSpPr>
          <p:nvPr/>
        </p:nvSpPr>
        <p:spPr bwMode="auto">
          <a:xfrm>
            <a:off x="3048000" y="28194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01" name="Oval 22"/>
          <p:cNvSpPr>
            <a:spLocks noChangeArrowheads="1"/>
          </p:cNvSpPr>
          <p:nvPr/>
        </p:nvSpPr>
        <p:spPr bwMode="auto">
          <a:xfrm>
            <a:off x="3657600" y="2514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02" name="Oval 23"/>
          <p:cNvSpPr>
            <a:spLocks noChangeArrowheads="1"/>
          </p:cNvSpPr>
          <p:nvPr/>
        </p:nvSpPr>
        <p:spPr bwMode="auto">
          <a:xfrm>
            <a:off x="2971800" y="3124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03" name="Oval 24"/>
          <p:cNvSpPr>
            <a:spLocks noChangeArrowheads="1"/>
          </p:cNvSpPr>
          <p:nvPr/>
        </p:nvSpPr>
        <p:spPr bwMode="auto">
          <a:xfrm>
            <a:off x="2743200" y="2971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04" name="Oval 25"/>
          <p:cNvSpPr>
            <a:spLocks noChangeArrowheads="1"/>
          </p:cNvSpPr>
          <p:nvPr/>
        </p:nvSpPr>
        <p:spPr bwMode="auto">
          <a:xfrm>
            <a:off x="3124200" y="3505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05" name="Oval 26"/>
          <p:cNvSpPr>
            <a:spLocks noChangeArrowheads="1"/>
          </p:cNvSpPr>
          <p:nvPr/>
        </p:nvSpPr>
        <p:spPr bwMode="auto">
          <a:xfrm>
            <a:off x="2362200" y="3352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06" name="Oval 27"/>
          <p:cNvSpPr>
            <a:spLocks noChangeArrowheads="1"/>
          </p:cNvSpPr>
          <p:nvPr/>
        </p:nvSpPr>
        <p:spPr bwMode="auto">
          <a:xfrm>
            <a:off x="1981200" y="1828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07" name="Oval 28"/>
          <p:cNvSpPr>
            <a:spLocks noChangeArrowheads="1"/>
          </p:cNvSpPr>
          <p:nvPr/>
        </p:nvSpPr>
        <p:spPr bwMode="auto">
          <a:xfrm>
            <a:off x="1905000" y="24384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08" name="Oval 29"/>
          <p:cNvSpPr>
            <a:spLocks noChangeArrowheads="1"/>
          </p:cNvSpPr>
          <p:nvPr/>
        </p:nvSpPr>
        <p:spPr bwMode="auto">
          <a:xfrm>
            <a:off x="1828800" y="15240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09" name="Oval 30"/>
          <p:cNvSpPr>
            <a:spLocks noChangeArrowheads="1"/>
          </p:cNvSpPr>
          <p:nvPr/>
        </p:nvSpPr>
        <p:spPr bwMode="auto">
          <a:xfrm>
            <a:off x="2590800" y="3276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10" name="Oval 31"/>
          <p:cNvSpPr>
            <a:spLocks noChangeArrowheads="1"/>
          </p:cNvSpPr>
          <p:nvPr/>
        </p:nvSpPr>
        <p:spPr bwMode="auto">
          <a:xfrm>
            <a:off x="2286000" y="15240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11" name="Oval 32"/>
          <p:cNvSpPr>
            <a:spLocks noChangeArrowheads="1"/>
          </p:cNvSpPr>
          <p:nvPr/>
        </p:nvSpPr>
        <p:spPr bwMode="auto">
          <a:xfrm>
            <a:off x="1676400" y="2514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12" name="Oval 33"/>
          <p:cNvSpPr>
            <a:spLocks noChangeArrowheads="1"/>
          </p:cNvSpPr>
          <p:nvPr/>
        </p:nvSpPr>
        <p:spPr bwMode="auto">
          <a:xfrm>
            <a:off x="2819400" y="16764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13" name="Oval 34"/>
          <p:cNvSpPr>
            <a:spLocks noChangeArrowheads="1"/>
          </p:cNvSpPr>
          <p:nvPr/>
        </p:nvSpPr>
        <p:spPr bwMode="auto">
          <a:xfrm>
            <a:off x="2209800" y="1981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14" name="Oval 35"/>
          <p:cNvSpPr>
            <a:spLocks noChangeArrowheads="1"/>
          </p:cNvSpPr>
          <p:nvPr/>
        </p:nvSpPr>
        <p:spPr bwMode="auto">
          <a:xfrm>
            <a:off x="3200400" y="3352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15" name="Oval 36"/>
          <p:cNvSpPr>
            <a:spLocks noChangeArrowheads="1"/>
          </p:cNvSpPr>
          <p:nvPr/>
        </p:nvSpPr>
        <p:spPr bwMode="auto">
          <a:xfrm>
            <a:off x="3200400" y="3124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16" name="Oval 37"/>
          <p:cNvSpPr>
            <a:spLocks noChangeArrowheads="1"/>
          </p:cNvSpPr>
          <p:nvPr/>
        </p:nvSpPr>
        <p:spPr bwMode="auto">
          <a:xfrm>
            <a:off x="3429000" y="28194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17" name="Oval 38"/>
          <p:cNvSpPr>
            <a:spLocks noChangeArrowheads="1"/>
          </p:cNvSpPr>
          <p:nvPr/>
        </p:nvSpPr>
        <p:spPr bwMode="auto">
          <a:xfrm>
            <a:off x="2438400" y="1752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18" name="Oval 39"/>
          <p:cNvSpPr>
            <a:spLocks noChangeArrowheads="1"/>
          </p:cNvSpPr>
          <p:nvPr/>
        </p:nvSpPr>
        <p:spPr bwMode="auto">
          <a:xfrm>
            <a:off x="2971800" y="15240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19" name="Oval 40"/>
          <p:cNvSpPr>
            <a:spLocks noChangeArrowheads="1"/>
          </p:cNvSpPr>
          <p:nvPr/>
        </p:nvSpPr>
        <p:spPr bwMode="auto">
          <a:xfrm>
            <a:off x="3581400" y="3352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20" name="Oval 41"/>
          <p:cNvSpPr>
            <a:spLocks noChangeArrowheads="1"/>
          </p:cNvSpPr>
          <p:nvPr/>
        </p:nvSpPr>
        <p:spPr bwMode="auto">
          <a:xfrm>
            <a:off x="3657600" y="20574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21" name="Oval 42"/>
          <p:cNvSpPr>
            <a:spLocks noChangeArrowheads="1"/>
          </p:cNvSpPr>
          <p:nvPr/>
        </p:nvSpPr>
        <p:spPr bwMode="auto">
          <a:xfrm>
            <a:off x="2590800" y="1371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22" name="Oval 43"/>
          <p:cNvSpPr>
            <a:spLocks noChangeArrowheads="1"/>
          </p:cNvSpPr>
          <p:nvPr/>
        </p:nvSpPr>
        <p:spPr bwMode="auto">
          <a:xfrm>
            <a:off x="3657600" y="30480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23" name="Oval 44"/>
          <p:cNvSpPr>
            <a:spLocks noChangeArrowheads="1"/>
          </p:cNvSpPr>
          <p:nvPr/>
        </p:nvSpPr>
        <p:spPr bwMode="auto">
          <a:xfrm>
            <a:off x="3810000" y="26670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24" name="Oval 45"/>
          <p:cNvSpPr>
            <a:spLocks noChangeArrowheads="1"/>
          </p:cNvSpPr>
          <p:nvPr/>
        </p:nvSpPr>
        <p:spPr bwMode="auto">
          <a:xfrm>
            <a:off x="3810000" y="2362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25" name="Oval 46"/>
          <p:cNvSpPr>
            <a:spLocks noChangeArrowheads="1"/>
          </p:cNvSpPr>
          <p:nvPr/>
        </p:nvSpPr>
        <p:spPr bwMode="auto">
          <a:xfrm>
            <a:off x="1600200" y="2209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26" name="Oval 47"/>
          <p:cNvSpPr>
            <a:spLocks noChangeArrowheads="1"/>
          </p:cNvSpPr>
          <p:nvPr/>
        </p:nvSpPr>
        <p:spPr bwMode="auto">
          <a:xfrm>
            <a:off x="3886200" y="19050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27" name="Oval 48"/>
          <p:cNvSpPr>
            <a:spLocks noChangeArrowheads="1"/>
          </p:cNvSpPr>
          <p:nvPr/>
        </p:nvSpPr>
        <p:spPr bwMode="auto">
          <a:xfrm>
            <a:off x="3200400" y="1447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28" name="Oval 49"/>
          <p:cNvSpPr>
            <a:spLocks noChangeArrowheads="1"/>
          </p:cNvSpPr>
          <p:nvPr/>
        </p:nvSpPr>
        <p:spPr bwMode="auto">
          <a:xfrm>
            <a:off x="1905000" y="2133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29" name="Oval 50"/>
          <p:cNvSpPr>
            <a:spLocks noChangeArrowheads="1"/>
          </p:cNvSpPr>
          <p:nvPr/>
        </p:nvSpPr>
        <p:spPr bwMode="auto">
          <a:xfrm>
            <a:off x="3276600" y="2514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30" name="Oval 51"/>
          <p:cNvSpPr>
            <a:spLocks noChangeArrowheads="1"/>
          </p:cNvSpPr>
          <p:nvPr/>
        </p:nvSpPr>
        <p:spPr bwMode="auto">
          <a:xfrm>
            <a:off x="3581400" y="2209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31" name="Oval 52"/>
          <p:cNvSpPr>
            <a:spLocks noChangeArrowheads="1"/>
          </p:cNvSpPr>
          <p:nvPr/>
        </p:nvSpPr>
        <p:spPr bwMode="auto">
          <a:xfrm>
            <a:off x="2209800" y="29718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32" name="Oval 53"/>
          <p:cNvSpPr>
            <a:spLocks noChangeArrowheads="1"/>
          </p:cNvSpPr>
          <p:nvPr/>
        </p:nvSpPr>
        <p:spPr bwMode="auto">
          <a:xfrm>
            <a:off x="2286000" y="27432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33" name="Oval 54"/>
          <p:cNvSpPr>
            <a:spLocks noChangeArrowheads="1"/>
          </p:cNvSpPr>
          <p:nvPr/>
        </p:nvSpPr>
        <p:spPr bwMode="auto">
          <a:xfrm>
            <a:off x="2057400" y="28194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34" name="Oval 55"/>
          <p:cNvSpPr>
            <a:spLocks noChangeArrowheads="1"/>
          </p:cNvSpPr>
          <p:nvPr/>
        </p:nvSpPr>
        <p:spPr bwMode="auto">
          <a:xfrm>
            <a:off x="2057400" y="2286000"/>
            <a:ext cx="76200" cy="76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pic>
        <p:nvPicPr>
          <p:cNvPr id="16435" name="Picture 57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0"/>
            <a:ext cx="130175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436" name="Group 67"/>
          <p:cNvGrpSpPr>
            <a:grpSpLocks/>
          </p:cNvGrpSpPr>
          <p:nvPr/>
        </p:nvGrpSpPr>
        <p:grpSpPr bwMode="auto">
          <a:xfrm>
            <a:off x="76200" y="1660525"/>
            <a:ext cx="3200400" cy="992188"/>
            <a:chOff x="48" y="1046"/>
            <a:chExt cx="2016" cy="625"/>
          </a:xfrm>
        </p:grpSpPr>
        <p:grpSp>
          <p:nvGrpSpPr>
            <p:cNvPr id="16440" name="Group 68"/>
            <p:cNvGrpSpPr>
              <a:grpSpLocks/>
            </p:cNvGrpSpPr>
            <p:nvPr/>
          </p:nvGrpSpPr>
          <p:grpSpPr bwMode="auto">
            <a:xfrm>
              <a:off x="1488" y="1243"/>
              <a:ext cx="576" cy="428"/>
              <a:chOff x="1872" y="1243"/>
              <a:chExt cx="576" cy="428"/>
            </a:xfrm>
          </p:grpSpPr>
          <p:pic>
            <p:nvPicPr>
              <p:cNvPr id="16442" name="Picture 69" descr="Edittex"/>
              <p:cNvPicPr>
                <a:picLocks noChangeAspect="1" noChangeArrowheads="1"/>
              </p:cNvPicPr>
              <p:nvPr>
                <p:custDataLst>
                  <p:tags r:id="rId3"/>
                </p:custDataLst>
              </p:nvPr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68" y="1243"/>
                <a:ext cx="14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443" name="Line 70"/>
              <p:cNvSpPr>
                <a:spLocks noChangeShapeType="1"/>
              </p:cNvSpPr>
              <p:nvPr/>
            </p:nvSpPr>
            <p:spPr bwMode="auto">
              <a:xfrm flipV="1">
                <a:off x="2112" y="1296"/>
                <a:ext cx="240" cy="2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4" name="Line 71"/>
              <p:cNvSpPr>
                <a:spLocks noChangeShapeType="1"/>
              </p:cNvSpPr>
              <p:nvPr/>
            </p:nvSpPr>
            <p:spPr bwMode="auto">
              <a:xfrm rot="16200000" flipV="1">
                <a:off x="1872" y="1296"/>
                <a:ext cx="240" cy="2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6445" name="Picture 72" descr="Edittex"/>
              <p:cNvPicPr>
                <a:picLocks noChangeAspect="1" noChangeArrowheads="1"/>
              </p:cNvPicPr>
              <p:nvPr>
                <p:custDataLst>
                  <p:tags r:id="rId4"/>
                </p:custDataLst>
              </p:nvPr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4" y="1392"/>
                <a:ext cx="14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46" name="Picture 73" descr="Edittex"/>
              <p:cNvPicPr>
                <a:picLocks noChangeAspect="1" noChangeArrowheads="1"/>
              </p:cNvPicPr>
              <p:nvPr>
                <p:custDataLst>
                  <p:tags r:id="rId5"/>
                </p:custDataLst>
              </p:nvPr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2" y="1573"/>
                <a:ext cx="98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6441" name="Picture 74" descr="Edittex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046"/>
              <a:ext cx="771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437" name="Rectangle 78"/>
          <p:cNvSpPr>
            <a:spLocks noChangeArrowheads="1"/>
          </p:cNvSpPr>
          <p:nvPr/>
        </p:nvSpPr>
        <p:spPr bwMode="auto">
          <a:xfrm>
            <a:off x="685800" y="4343400"/>
            <a:ext cx="7848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/>
              <a:t>Dimensionality reduction</a:t>
            </a:r>
          </a:p>
          <a:p>
            <a:pPr lvl="1" eaLnBrk="1" hangingPunct="1">
              <a:buFontTx/>
              <a:buChar char="•"/>
            </a:pPr>
            <a:r>
              <a:rPr lang="en-US" altLang="en-US" sz="1800"/>
              <a:t>We can represent the orange points with </a:t>
            </a:r>
            <a:r>
              <a:rPr lang="en-US" altLang="en-US" sz="1800" i="1"/>
              <a:t>only</a:t>
            </a:r>
            <a:r>
              <a:rPr lang="en-US" altLang="en-US" sz="1800"/>
              <a:t> their </a:t>
            </a:r>
            <a:r>
              <a:rPr lang="en-US" altLang="en-US" sz="1800" b="1"/>
              <a:t>v</a:t>
            </a:r>
            <a:r>
              <a:rPr lang="en-US" altLang="en-US" sz="1800" b="1" baseline="-25000"/>
              <a:t>1</a:t>
            </a:r>
            <a:r>
              <a:rPr lang="en-US" altLang="en-US" sz="1800"/>
              <a:t> coordinates</a:t>
            </a:r>
          </a:p>
          <a:p>
            <a:pPr lvl="2" eaLnBrk="1" hangingPunct="1">
              <a:buFontTx/>
              <a:buChar char="–"/>
            </a:pPr>
            <a:r>
              <a:rPr lang="en-US" altLang="en-US" sz="1600"/>
              <a:t>since </a:t>
            </a:r>
            <a:r>
              <a:rPr lang="en-US" altLang="en-US" sz="1600" b="1"/>
              <a:t>v</a:t>
            </a:r>
            <a:r>
              <a:rPr lang="en-US" altLang="en-US" sz="1600" b="1" baseline="-25000"/>
              <a:t>2</a:t>
            </a:r>
            <a:r>
              <a:rPr lang="en-US" altLang="en-US" sz="1600"/>
              <a:t> coordinates are all essentially 0</a:t>
            </a:r>
          </a:p>
          <a:p>
            <a:pPr lvl="1" eaLnBrk="1" hangingPunct="1">
              <a:buFontTx/>
              <a:buChar char="•"/>
            </a:pPr>
            <a:r>
              <a:rPr lang="en-US" altLang="en-US" sz="1800"/>
              <a:t>This makes it much cheaper to store and compare points</a:t>
            </a:r>
          </a:p>
          <a:p>
            <a:pPr lvl="1" eaLnBrk="1" hangingPunct="1">
              <a:buFontTx/>
              <a:buChar char="•"/>
            </a:pPr>
            <a:r>
              <a:rPr lang="en-US" altLang="en-US" sz="1800"/>
              <a:t>A bigger deal for higher dimensional problems (like images!)</a:t>
            </a:r>
          </a:p>
        </p:txBody>
      </p:sp>
      <p:sp>
        <p:nvSpPr>
          <p:cNvPr id="16438" name="Text Box 66"/>
          <p:cNvSpPr txBox="1">
            <a:spLocks noChangeArrowheads="1"/>
          </p:cNvSpPr>
          <p:nvPr/>
        </p:nvSpPr>
        <p:spPr bwMode="auto">
          <a:xfrm>
            <a:off x="3167063" y="3810000"/>
            <a:ext cx="1100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Pixel 1</a:t>
            </a:r>
          </a:p>
        </p:txBody>
      </p:sp>
      <p:sp>
        <p:nvSpPr>
          <p:cNvPr id="16439" name="Text Box 67"/>
          <p:cNvSpPr txBox="1">
            <a:spLocks noChangeArrowheads="1"/>
          </p:cNvSpPr>
          <p:nvPr/>
        </p:nvSpPr>
        <p:spPr bwMode="auto">
          <a:xfrm>
            <a:off x="228600" y="990600"/>
            <a:ext cx="1100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Pixel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r>
              <a:rPr lang="en-US" altLang="en-US" sz="3600" smtClean="0"/>
              <a:t>Eigenvectors and Eigenvalues</a:t>
            </a:r>
          </a:p>
        </p:txBody>
      </p:sp>
      <p:grpSp>
        <p:nvGrpSpPr>
          <p:cNvPr id="17411" name="Group 4"/>
          <p:cNvGrpSpPr>
            <a:grpSpLocks/>
          </p:cNvGrpSpPr>
          <p:nvPr/>
        </p:nvGrpSpPr>
        <p:grpSpPr bwMode="auto">
          <a:xfrm>
            <a:off x="1368425" y="990600"/>
            <a:ext cx="2819400" cy="2819400"/>
            <a:chOff x="2064" y="336"/>
            <a:chExt cx="2016" cy="2016"/>
          </a:xfrm>
        </p:grpSpPr>
        <p:sp>
          <p:nvSpPr>
            <p:cNvPr id="17481" name="Line 5"/>
            <p:cNvSpPr>
              <a:spLocks noChangeShapeType="1"/>
            </p:cNvSpPr>
            <p:nvPr/>
          </p:nvSpPr>
          <p:spPr bwMode="auto">
            <a:xfrm>
              <a:off x="2064" y="2352"/>
              <a:ext cx="20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2" name="Line 6"/>
            <p:cNvSpPr>
              <a:spLocks noChangeShapeType="1"/>
            </p:cNvSpPr>
            <p:nvPr/>
          </p:nvSpPr>
          <p:spPr bwMode="auto">
            <a:xfrm rot="-5400000">
              <a:off x="1056" y="1344"/>
              <a:ext cx="20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12" name="Oval 9"/>
          <p:cNvSpPr>
            <a:spLocks noChangeArrowheads="1"/>
          </p:cNvSpPr>
          <p:nvPr/>
        </p:nvSpPr>
        <p:spPr bwMode="auto">
          <a:xfrm>
            <a:off x="3352800" y="18288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13" name="Oval 10"/>
          <p:cNvSpPr>
            <a:spLocks noChangeArrowheads="1"/>
          </p:cNvSpPr>
          <p:nvPr/>
        </p:nvSpPr>
        <p:spPr bwMode="auto">
          <a:xfrm>
            <a:off x="2438400" y="25908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14" name="Oval 11"/>
          <p:cNvSpPr>
            <a:spLocks noChangeArrowheads="1"/>
          </p:cNvSpPr>
          <p:nvPr/>
        </p:nvSpPr>
        <p:spPr bwMode="auto">
          <a:xfrm>
            <a:off x="2819400" y="23622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15" name="Oval 12"/>
          <p:cNvSpPr>
            <a:spLocks noChangeArrowheads="1"/>
          </p:cNvSpPr>
          <p:nvPr/>
        </p:nvSpPr>
        <p:spPr bwMode="auto">
          <a:xfrm>
            <a:off x="3048000" y="20574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16" name="Oval 13"/>
          <p:cNvSpPr>
            <a:spLocks noChangeArrowheads="1"/>
          </p:cNvSpPr>
          <p:nvPr/>
        </p:nvSpPr>
        <p:spPr bwMode="auto">
          <a:xfrm>
            <a:off x="2667000" y="22098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17" name="Oval 14"/>
          <p:cNvSpPr>
            <a:spLocks noChangeArrowheads="1"/>
          </p:cNvSpPr>
          <p:nvPr/>
        </p:nvSpPr>
        <p:spPr bwMode="auto">
          <a:xfrm>
            <a:off x="2667000" y="24384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18" name="Oval 15"/>
          <p:cNvSpPr>
            <a:spLocks noChangeArrowheads="1"/>
          </p:cNvSpPr>
          <p:nvPr/>
        </p:nvSpPr>
        <p:spPr bwMode="auto">
          <a:xfrm>
            <a:off x="2438400" y="24384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19" name="Oval 16"/>
          <p:cNvSpPr>
            <a:spLocks noChangeArrowheads="1"/>
          </p:cNvSpPr>
          <p:nvPr/>
        </p:nvSpPr>
        <p:spPr bwMode="auto">
          <a:xfrm>
            <a:off x="2895600" y="22098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20" name="Oval 17"/>
          <p:cNvSpPr>
            <a:spLocks noChangeArrowheads="1"/>
          </p:cNvSpPr>
          <p:nvPr/>
        </p:nvSpPr>
        <p:spPr bwMode="auto">
          <a:xfrm>
            <a:off x="3124200" y="19050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21" name="Oval 18"/>
          <p:cNvSpPr>
            <a:spLocks noChangeArrowheads="1"/>
          </p:cNvSpPr>
          <p:nvPr/>
        </p:nvSpPr>
        <p:spPr bwMode="auto">
          <a:xfrm>
            <a:off x="3200400" y="19812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22" name="Oval 19"/>
          <p:cNvSpPr>
            <a:spLocks noChangeArrowheads="1"/>
          </p:cNvSpPr>
          <p:nvPr/>
        </p:nvSpPr>
        <p:spPr bwMode="auto">
          <a:xfrm>
            <a:off x="1981200" y="30480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23" name="Oval 20"/>
          <p:cNvSpPr>
            <a:spLocks noChangeArrowheads="1"/>
          </p:cNvSpPr>
          <p:nvPr/>
        </p:nvSpPr>
        <p:spPr bwMode="auto">
          <a:xfrm>
            <a:off x="2819400" y="3505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24" name="Oval 21"/>
          <p:cNvSpPr>
            <a:spLocks noChangeArrowheads="1"/>
          </p:cNvSpPr>
          <p:nvPr/>
        </p:nvSpPr>
        <p:spPr bwMode="auto">
          <a:xfrm>
            <a:off x="3048000" y="28194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25" name="Oval 22"/>
          <p:cNvSpPr>
            <a:spLocks noChangeArrowheads="1"/>
          </p:cNvSpPr>
          <p:nvPr/>
        </p:nvSpPr>
        <p:spPr bwMode="auto">
          <a:xfrm>
            <a:off x="3657600" y="2514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26" name="Oval 23"/>
          <p:cNvSpPr>
            <a:spLocks noChangeArrowheads="1"/>
          </p:cNvSpPr>
          <p:nvPr/>
        </p:nvSpPr>
        <p:spPr bwMode="auto">
          <a:xfrm>
            <a:off x="2971800" y="3124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27" name="Oval 24"/>
          <p:cNvSpPr>
            <a:spLocks noChangeArrowheads="1"/>
          </p:cNvSpPr>
          <p:nvPr/>
        </p:nvSpPr>
        <p:spPr bwMode="auto">
          <a:xfrm>
            <a:off x="2743200" y="2971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28" name="Oval 25"/>
          <p:cNvSpPr>
            <a:spLocks noChangeArrowheads="1"/>
          </p:cNvSpPr>
          <p:nvPr/>
        </p:nvSpPr>
        <p:spPr bwMode="auto">
          <a:xfrm>
            <a:off x="3124200" y="3505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29" name="Oval 26"/>
          <p:cNvSpPr>
            <a:spLocks noChangeArrowheads="1"/>
          </p:cNvSpPr>
          <p:nvPr/>
        </p:nvSpPr>
        <p:spPr bwMode="auto">
          <a:xfrm>
            <a:off x="2362200" y="3352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30" name="Oval 27"/>
          <p:cNvSpPr>
            <a:spLocks noChangeArrowheads="1"/>
          </p:cNvSpPr>
          <p:nvPr/>
        </p:nvSpPr>
        <p:spPr bwMode="auto">
          <a:xfrm>
            <a:off x="1981200" y="1828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31" name="Oval 28"/>
          <p:cNvSpPr>
            <a:spLocks noChangeArrowheads="1"/>
          </p:cNvSpPr>
          <p:nvPr/>
        </p:nvSpPr>
        <p:spPr bwMode="auto">
          <a:xfrm>
            <a:off x="1905000" y="24384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32" name="Oval 29"/>
          <p:cNvSpPr>
            <a:spLocks noChangeArrowheads="1"/>
          </p:cNvSpPr>
          <p:nvPr/>
        </p:nvSpPr>
        <p:spPr bwMode="auto">
          <a:xfrm>
            <a:off x="1828800" y="15240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33" name="Oval 30"/>
          <p:cNvSpPr>
            <a:spLocks noChangeArrowheads="1"/>
          </p:cNvSpPr>
          <p:nvPr/>
        </p:nvSpPr>
        <p:spPr bwMode="auto">
          <a:xfrm>
            <a:off x="2590800" y="3276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34" name="Oval 31"/>
          <p:cNvSpPr>
            <a:spLocks noChangeArrowheads="1"/>
          </p:cNvSpPr>
          <p:nvPr/>
        </p:nvSpPr>
        <p:spPr bwMode="auto">
          <a:xfrm>
            <a:off x="2286000" y="15240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35" name="Oval 32"/>
          <p:cNvSpPr>
            <a:spLocks noChangeArrowheads="1"/>
          </p:cNvSpPr>
          <p:nvPr/>
        </p:nvSpPr>
        <p:spPr bwMode="auto">
          <a:xfrm>
            <a:off x="1676400" y="2514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36" name="Oval 33"/>
          <p:cNvSpPr>
            <a:spLocks noChangeArrowheads="1"/>
          </p:cNvSpPr>
          <p:nvPr/>
        </p:nvSpPr>
        <p:spPr bwMode="auto">
          <a:xfrm>
            <a:off x="2819400" y="16764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37" name="Oval 34"/>
          <p:cNvSpPr>
            <a:spLocks noChangeArrowheads="1"/>
          </p:cNvSpPr>
          <p:nvPr/>
        </p:nvSpPr>
        <p:spPr bwMode="auto">
          <a:xfrm>
            <a:off x="2209800" y="1981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38" name="Oval 35"/>
          <p:cNvSpPr>
            <a:spLocks noChangeArrowheads="1"/>
          </p:cNvSpPr>
          <p:nvPr/>
        </p:nvSpPr>
        <p:spPr bwMode="auto">
          <a:xfrm>
            <a:off x="3200400" y="3352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39" name="Oval 36"/>
          <p:cNvSpPr>
            <a:spLocks noChangeArrowheads="1"/>
          </p:cNvSpPr>
          <p:nvPr/>
        </p:nvSpPr>
        <p:spPr bwMode="auto">
          <a:xfrm>
            <a:off x="3200400" y="3124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40" name="Oval 37"/>
          <p:cNvSpPr>
            <a:spLocks noChangeArrowheads="1"/>
          </p:cNvSpPr>
          <p:nvPr/>
        </p:nvSpPr>
        <p:spPr bwMode="auto">
          <a:xfrm>
            <a:off x="3429000" y="28194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41" name="Oval 38"/>
          <p:cNvSpPr>
            <a:spLocks noChangeArrowheads="1"/>
          </p:cNvSpPr>
          <p:nvPr/>
        </p:nvSpPr>
        <p:spPr bwMode="auto">
          <a:xfrm>
            <a:off x="2438400" y="1752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42" name="Oval 39"/>
          <p:cNvSpPr>
            <a:spLocks noChangeArrowheads="1"/>
          </p:cNvSpPr>
          <p:nvPr/>
        </p:nvSpPr>
        <p:spPr bwMode="auto">
          <a:xfrm>
            <a:off x="2971800" y="15240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43" name="Oval 40"/>
          <p:cNvSpPr>
            <a:spLocks noChangeArrowheads="1"/>
          </p:cNvSpPr>
          <p:nvPr/>
        </p:nvSpPr>
        <p:spPr bwMode="auto">
          <a:xfrm>
            <a:off x="3581400" y="3352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44" name="Oval 41"/>
          <p:cNvSpPr>
            <a:spLocks noChangeArrowheads="1"/>
          </p:cNvSpPr>
          <p:nvPr/>
        </p:nvSpPr>
        <p:spPr bwMode="auto">
          <a:xfrm>
            <a:off x="3657600" y="20574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45" name="Oval 42"/>
          <p:cNvSpPr>
            <a:spLocks noChangeArrowheads="1"/>
          </p:cNvSpPr>
          <p:nvPr/>
        </p:nvSpPr>
        <p:spPr bwMode="auto">
          <a:xfrm>
            <a:off x="2590800" y="1371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46" name="Oval 43"/>
          <p:cNvSpPr>
            <a:spLocks noChangeArrowheads="1"/>
          </p:cNvSpPr>
          <p:nvPr/>
        </p:nvSpPr>
        <p:spPr bwMode="auto">
          <a:xfrm>
            <a:off x="3657600" y="30480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47" name="Oval 44"/>
          <p:cNvSpPr>
            <a:spLocks noChangeArrowheads="1"/>
          </p:cNvSpPr>
          <p:nvPr/>
        </p:nvSpPr>
        <p:spPr bwMode="auto">
          <a:xfrm>
            <a:off x="3810000" y="26670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48" name="Oval 45"/>
          <p:cNvSpPr>
            <a:spLocks noChangeArrowheads="1"/>
          </p:cNvSpPr>
          <p:nvPr/>
        </p:nvSpPr>
        <p:spPr bwMode="auto">
          <a:xfrm>
            <a:off x="3810000" y="2362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49" name="Oval 46"/>
          <p:cNvSpPr>
            <a:spLocks noChangeArrowheads="1"/>
          </p:cNvSpPr>
          <p:nvPr/>
        </p:nvSpPr>
        <p:spPr bwMode="auto">
          <a:xfrm>
            <a:off x="1600200" y="2209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50" name="Oval 47"/>
          <p:cNvSpPr>
            <a:spLocks noChangeArrowheads="1"/>
          </p:cNvSpPr>
          <p:nvPr/>
        </p:nvSpPr>
        <p:spPr bwMode="auto">
          <a:xfrm>
            <a:off x="3886200" y="19050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51" name="Oval 48"/>
          <p:cNvSpPr>
            <a:spLocks noChangeArrowheads="1"/>
          </p:cNvSpPr>
          <p:nvPr/>
        </p:nvSpPr>
        <p:spPr bwMode="auto">
          <a:xfrm>
            <a:off x="3200400" y="1447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52" name="Oval 49"/>
          <p:cNvSpPr>
            <a:spLocks noChangeArrowheads="1"/>
          </p:cNvSpPr>
          <p:nvPr/>
        </p:nvSpPr>
        <p:spPr bwMode="auto">
          <a:xfrm>
            <a:off x="1905000" y="2133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53" name="Oval 50"/>
          <p:cNvSpPr>
            <a:spLocks noChangeArrowheads="1"/>
          </p:cNvSpPr>
          <p:nvPr/>
        </p:nvSpPr>
        <p:spPr bwMode="auto">
          <a:xfrm>
            <a:off x="3276600" y="2514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54" name="Oval 51"/>
          <p:cNvSpPr>
            <a:spLocks noChangeArrowheads="1"/>
          </p:cNvSpPr>
          <p:nvPr/>
        </p:nvSpPr>
        <p:spPr bwMode="auto">
          <a:xfrm>
            <a:off x="3581400" y="2209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55" name="Oval 52"/>
          <p:cNvSpPr>
            <a:spLocks noChangeArrowheads="1"/>
          </p:cNvSpPr>
          <p:nvPr/>
        </p:nvSpPr>
        <p:spPr bwMode="auto">
          <a:xfrm>
            <a:off x="2209800" y="29718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56" name="Oval 53"/>
          <p:cNvSpPr>
            <a:spLocks noChangeArrowheads="1"/>
          </p:cNvSpPr>
          <p:nvPr/>
        </p:nvSpPr>
        <p:spPr bwMode="auto">
          <a:xfrm>
            <a:off x="2286000" y="27432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57" name="Oval 54"/>
          <p:cNvSpPr>
            <a:spLocks noChangeArrowheads="1"/>
          </p:cNvSpPr>
          <p:nvPr/>
        </p:nvSpPr>
        <p:spPr bwMode="auto">
          <a:xfrm>
            <a:off x="2057400" y="28194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58" name="Oval 55"/>
          <p:cNvSpPr>
            <a:spLocks noChangeArrowheads="1"/>
          </p:cNvSpPr>
          <p:nvPr/>
        </p:nvSpPr>
        <p:spPr bwMode="auto">
          <a:xfrm>
            <a:off x="2057400" y="2286000"/>
            <a:ext cx="76200" cy="76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pic>
        <p:nvPicPr>
          <p:cNvPr id="17459" name="Picture 57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0"/>
            <a:ext cx="130175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60" name="Group 58"/>
          <p:cNvGrpSpPr>
            <a:grpSpLocks/>
          </p:cNvGrpSpPr>
          <p:nvPr/>
        </p:nvGrpSpPr>
        <p:grpSpPr bwMode="auto">
          <a:xfrm>
            <a:off x="2362200" y="1973263"/>
            <a:ext cx="914400" cy="679450"/>
            <a:chOff x="1872" y="1243"/>
            <a:chExt cx="576" cy="428"/>
          </a:xfrm>
        </p:grpSpPr>
        <p:pic>
          <p:nvPicPr>
            <p:cNvPr id="17476" name="Picture 59" descr="Edittex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243"/>
              <a:ext cx="14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77" name="Line 60"/>
            <p:cNvSpPr>
              <a:spLocks noChangeShapeType="1"/>
            </p:cNvSpPr>
            <p:nvPr/>
          </p:nvSpPr>
          <p:spPr bwMode="auto">
            <a:xfrm flipV="1">
              <a:off x="2112" y="1296"/>
              <a:ext cx="24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8" name="Line 61"/>
            <p:cNvSpPr>
              <a:spLocks noChangeShapeType="1"/>
            </p:cNvSpPr>
            <p:nvPr/>
          </p:nvSpPr>
          <p:spPr bwMode="auto">
            <a:xfrm rot="16200000" flipV="1">
              <a:off x="1872" y="1296"/>
              <a:ext cx="24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7479" name="Picture 62" descr="Edittex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1392"/>
              <a:ext cx="14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80" name="Picture 63" descr="Edittex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573"/>
              <a:ext cx="98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61" name="Line 65"/>
          <p:cNvSpPr>
            <a:spLocks noChangeShapeType="1"/>
          </p:cNvSpPr>
          <p:nvPr/>
        </p:nvSpPr>
        <p:spPr bwMode="auto">
          <a:xfrm>
            <a:off x="2133600" y="22860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62" name="Text Box 67"/>
          <p:cNvSpPr txBox="1">
            <a:spLocks noChangeArrowheads="1"/>
          </p:cNvSpPr>
          <p:nvPr/>
        </p:nvSpPr>
        <p:spPr bwMode="auto">
          <a:xfrm>
            <a:off x="4616450" y="1050925"/>
            <a:ext cx="39179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Consider the variation along a direction </a:t>
            </a:r>
            <a:r>
              <a:rPr lang="en-US" altLang="en-US" sz="1600" b="1"/>
              <a:t>v</a:t>
            </a:r>
            <a:r>
              <a:rPr lang="en-US" altLang="en-US" sz="1600"/>
              <a:t> among all of the orange points:</a:t>
            </a:r>
          </a:p>
        </p:txBody>
      </p:sp>
      <p:sp>
        <p:nvSpPr>
          <p:cNvPr id="444489" name="Text Box 73"/>
          <p:cNvSpPr txBox="1">
            <a:spLocks noChangeArrowheads="1"/>
          </p:cNvSpPr>
          <p:nvPr/>
        </p:nvSpPr>
        <p:spPr bwMode="auto">
          <a:xfrm>
            <a:off x="4616450" y="2406650"/>
            <a:ext cx="3235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99"/>
                </a:solidFill>
              </a:rPr>
              <a:t>What unit vector </a:t>
            </a:r>
            <a:r>
              <a:rPr lang="en-US" altLang="en-US" sz="1600" b="1" dirty="0">
                <a:solidFill>
                  <a:srgbClr val="000099"/>
                </a:solidFill>
              </a:rPr>
              <a:t>v</a:t>
            </a:r>
            <a:r>
              <a:rPr lang="en-US" altLang="en-US" sz="1600" dirty="0">
                <a:solidFill>
                  <a:srgbClr val="000099"/>
                </a:solidFill>
              </a:rPr>
              <a:t> minimizes </a:t>
            </a:r>
            <a:r>
              <a:rPr lang="en-US" altLang="en-US" sz="1600" i="1" dirty="0" err="1">
                <a:solidFill>
                  <a:srgbClr val="000099"/>
                </a:solidFill>
              </a:rPr>
              <a:t>var</a:t>
            </a:r>
            <a:r>
              <a:rPr lang="en-US" altLang="en-US" sz="1600" dirty="0">
                <a:solidFill>
                  <a:srgbClr val="000099"/>
                </a:solidFill>
              </a:rPr>
              <a:t>?</a:t>
            </a:r>
          </a:p>
        </p:txBody>
      </p:sp>
      <p:pic>
        <p:nvPicPr>
          <p:cNvPr id="17464" name="Picture 74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60525"/>
            <a:ext cx="12239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4506" name="Text Box 90"/>
          <p:cNvSpPr txBox="1">
            <a:spLocks noChangeArrowheads="1"/>
          </p:cNvSpPr>
          <p:nvPr/>
        </p:nvSpPr>
        <p:spPr bwMode="auto">
          <a:xfrm>
            <a:off x="4648200" y="3092450"/>
            <a:ext cx="3292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99"/>
                </a:solidFill>
              </a:rPr>
              <a:t>What unit vector </a:t>
            </a:r>
            <a:r>
              <a:rPr lang="en-US" altLang="en-US" sz="1600" b="1" dirty="0">
                <a:solidFill>
                  <a:srgbClr val="000099"/>
                </a:solidFill>
              </a:rPr>
              <a:t>v</a:t>
            </a:r>
            <a:r>
              <a:rPr lang="en-US" altLang="en-US" sz="1600" dirty="0">
                <a:solidFill>
                  <a:srgbClr val="000099"/>
                </a:solidFill>
              </a:rPr>
              <a:t> maximizes </a:t>
            </a:r>
            <a:r>
              <a:rPr lang="en-US" altLang="en-US" sz="1600" i="1" dirty="0" err="1">
                <a:solidFill>
                  <a:srgbClr val="000099"/>
                </a:solidFill>
              </a:rPr>
              <a:t>var</a:t>
            </a:r>
            <a:r>
              <a:rPr lang="en-US" altLang="en-US" sz="1600" dirty="0">
                <a:solidFill>
                  <a:srgbClr val="000099"/>
                </a:solidFill>
              </a:rPr>
              <a:t>?</a:t>
            </a:r>
          </a:p>
        </p:txBody>
      </p:sp>
      <p:sp>
        <p:nvSpPr>
          <p:cNvPr id="444515" name="Text Box 99"/>
          <p:cNvSpPr txBox="1">
            <a:spLocks noChangeArrowheads="1"/>
          </p:cNvSpPr>
          <p:nvPr/>
        </p:nvSpPr>
        <p:spPr bwMode="auto">
          <a:xfrm>
            <a:off x="1143000" y="6096000"/>
            <a:ext cx="5284788" cy="581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FF0000"/>
                </a:solidFill>
              </a:rPr>
              <a:t>Solution:	</a:t>
            </a:r>
            <a:r>
              <a:rPr lang="en-US" altLang="en-US" sz="1600" b="1" dirty="0">
                <a:solidFill>
                  <a:srgbClr val="FF0000"/>
                </a:solidFill>
              </a:rPr>
              <a:t>v</a:t>
            </a:r>
            <a:r>
              <a:rPr lang="en-US" altLang="en-US" sz="1600" b="1" baseline="-25000" dirty="0">
                <a:solidFill>
                  <a:srgbClr val="FF0000"/>
                </a:solidFill>
              </a:rPr>
              <a:t>1</a:t>
            </a:r>
            <a:r>
              <a:rPr lang="en-US" altLang="en-US" sz="1600" dirty="0">
                <a:solidFill>
                  <a:srgbClr val="FF0000"/>
                </a:solidFill>
              </a:rPr>
              <a:t> is eigenvector of </a:t>
            </a:r>
            <a:r>
              <a:rPr lang="en-US" altLang="en-US" sz="1600" b="1" dirty="0">
                <a:solidFill>
                  <a:srgbClr val="FF0000"/>
                </a:solidFill>
              </a:rPr>
              <a:t>A</a:t>
            </a:r>
            <a:r>
              <a:rPr lang="en-US" altLang="en-US" sz="1600" dirty="0">
                <a:solidFill>
                  <a:srgbClr val="FF0000"/>
                </a:solidFill>
              </a:rPr>
              <a:t> with </a:t>
            </a:r>
            <a:r>
              <a:rPr lang="en-US" altLang="en-US" sz="1600" i="1" dirty="0">
                <a:solidFill>
                  <a:srgbClr val="FF0000"/>
                </a:solidFill>
              </a:rPr>
              <a:t>largest</a:t>
            </a:r>
            <a:r>
              <a:rPr lang="en-US" altLang="en-US" sz="1600" dirty="0">
                <a:solidFill>
                  <a:srgbClr val="FF0000"/>
                </a:solidFill>
              </a:rPr>
              <a:t> eigenvalue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FF0000"/>
                </a:solidFill>
              </a:rPr>
              <a:t>              	v</a:t>
            </a:r>
            <a:r>
              <a:rPr lang="en-US" altLang="en-US" sz="1600" b="1" baseline="-25000" dirty="0">
                <a:solidFill>
                  <a:srgbClr val="FF0000"/>
                </a:solidFill>
              </a:rPr>
              <a:t>2</a:t>
            </a:r>
            <a:r>
              <a:rPr lang="en-US" altLang="en-US" sz="1600" dirty="0">
                <a:solidFill>
                  <a:srgbClr val="FF0000"/>
                </a:solidFill>
              </a:rPr>
              <a:t> is eigenvector of </a:t>
            </a:r>
            <a:r>
              <a:rPr lang="en-US" altLang="en-US" sz="1600" b="1" dirty="0">
                <a:solidFill>
                  <a:srgbClr val="FF0000"/>
                </a:solidFill>
              </a:rPr>
              <a:t>A</a:t>
            </a:r>
            <a:r>
              <a:rPr lang="en-US" altLang="en-US" sz="1600" dirty="0">
                <a:solidFill>
                  <a:srgbClr val="FF0000"/>
                </a:solidFill>
              </a:rPr>
              <a:t> with </a:t>
            </a:r>
            <a:r>
              <a:rPr lang="en-US" altLang="en-US" sz="1600" i="1" dirty="0">
                <a:solidFill>
                  <a:srgbClr val="FF0000"/>
                </a:solidFill>
              </a:rPr>
              <a:t>smallest</a:t>
            </a:r>
            <a:r>
              <a:rPr lang="en-US" altLang="en-US" sz="1600" dirty="0">
                <a:solidFill>
                  <a:srgbClr val="FF0000"/>
                </a:solidFill>
              </a:rPr>
              <a:t> eigenvalue</a:t>
            </a:r>
          </a:p>
        </p:txBody>
      </p:sp>
      <p:pic>
        <p:nvPicPr>
          <p:cNvPr id="444517" name="Picture 101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938" y="2798763"/>
            <a:ext cx="2360612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4518" name="Picture 102" descr="Editte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0" y="3433763"/>
            <a:ext cx="239712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4519" name="Picture 103" descr="Edittex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4275138"/>
            <a:ext cx="4622800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70" name="Picture 104" descr="Edittex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5" y="1757363"/>
            <a:ext cx="418147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71" name="Text Box 73"/>
          <p:cNvSpPr txBox="1">
            <a:spLocks noChangeArrowheads="1"/>
          </p:cNvSpPr>
          <p:nvPr/>
        </p:nvSpPr>
        <p:spPr bwMode="auto">
          <a:xfrm>
            <a:off x="3167063" y="3810000"/>
            <a:ext cx="1100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Pixel 1</a:t>
            </a:r>
          </a:p>
        </p:txBody>
      </p:sp>
      <p:sp>
        <p:nvSpPr>
          <p:cNvPr id="17472" name="Text Box 74"/>
          <p:cNvSpPr txBox="1">
            <a:spLocks noChangeArrowheads="1"/>
          </p:cNvSpPr>
          <p:nvPr/>
        </p:nvSpPr>
        <p:spPr bwMode="auto">
          <a:xfrm>
            <a:off x="228600" y="990600"/>
            <a:ext cx="1100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Pixel 2</a:t>
            </a:r>
          </a:p>
        </p:txBody>
      </p:sp>
      <p:sp>
        <p:nvSpPr>
          <p:cNvPr id="20555" name="Text Box 75"/>
          <p:cNvSpPr txBox="1">
            <a:spLocks noChangeArrowheads="1"/>
          </p:cNvSpPr>
          <p:nvPr/>
        </p:nvSpPr>
        <p:spPr bwMode="auto">
          <a:xfrm>
            <a:off x="6989763" y="4343400"/>
            <a:ext cx="215423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A = Covariance matrix of data points (if divided by no. of points)</a:t>
            </a:r>
          </a:p>
        </p:txBody>
      </p:sp>
      <p:sp>
        <p:nvSpPr>
          <p:cNvPr id="20556" name="Line 76"/>
          <p:cNvSpPr>
            <a:spLocks noChangeShapeType="1"/>
          </p:cNvSpPr>
          <p:nvPr/>
        </p:nvSpPr>
        <p:spPr bwMode="auto">
          <a:xfrm flipH="1">
            <a:off x="6400800" y="51054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57" name="Text Box 77"/>
          <p:cNvSpPr txBox="1">
            <a:spLocks noChangeArrowheads="1"/>
          </p:cNvSpPr>
          <p:nvPr/>
        </p:nvSpPr>
        <p:spPr bwMode="auto">
          <a:xfrm>
            <a:off x="4908550" y="4191000"/>
            <a:ext cx="273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itchFamily="18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4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4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489" grpId="0" build="p" autoUpdateAnimBg="0"/>
      <p:bldP spid="444506" grpId="0" build="p" autoUpdateAnimBg="0"/>
      <p:bldP spid="444515" grpId="0" animBg="1"/>
      <p:bldP spid="20555" grpId="0"/>
      <p:bldP spid="20556" grpId="0" animBg="1"/>
      <p:bldP spid="2055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Line 1"/>
          <p:cNvSpPr>
            <a:spLocks noChangeShapeType="1"/>
          </p:cNvSpPr>
          <p:nvPr/>
        </p:nvSpPr>
        <p:spPr bwMode="auto">
          <a:xfrm>
            <a:off x="685800" y="838200"/>
            <a:ext cx="7772400" cy="158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4612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Principal component analysis (PCA)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>
            <a:normAutofit lnSpcReduction="10000"/>
          </a:bodyPr>
          <a:lstStyle/>
          <a:p>
            <a:pPr marL="382588" indent="-342900"/>
            <a:r>
              <a:rPr lang="en-US" sz="2000" dirty="0"/>
              <a:t>Suppose each data point is N-dimensional</a:t>
            </a:r>
          </a:p>
          <a:p>
            <a:pPr marL="782638" lvl="1">
              <a:buClr>
                <a:srgbClr val="000000"/>
              </a:buClr>
            </a:pPr>
            <a:r>
              <a:rPr lang="en-US" sz="1800" dirty="0"/>
              <a:t>Same procedure applies:</a:t>
            </a:r>
          </a:p>
          <a:p>
            <a:pPr marL="782638" lvl="1">
              <a:buClr>
                <a:srgbClr val="000000"/>
              </a:buClr>
            </a:pPr>
            <a:endParaRPr lang="en-US" dirty="0"/>
          </a:p>
          <a:p>
            <a:pPr marL="782638" lvl="1">
              <a:buClr>
                <a:srgbClr val="000000"/>
              </a:buClr>
            </a:pPr>
            <a:endParaRPr lang="en-US" dirty="0"/>
          </a:p>
          <a:p>
            <a:pPr marL="782638" lvl="1">
              <a:buClr>
                <a:srgbClr val="000000"/>
              </a:buClr>
            </a:pPr>
            <a:endParaRPr lang="en-US" dirty="0"/>
          </a:p>
          <a:p>
            <a:pPr marL="782638" lvl="1">
              <a:buClr>
                <a:srgbClr val="000000"/>
              </a:buClr>
            </a:pPr>
            <a:r>
              <a:rPr lang="en-US" sz="1800" dirty="0">
                <a:solidFill>
                  <a:srgbClr val="C00000"/>
                </a:solidFill>
              </a:rPr>
              <a:t>The eigenvectors of </a:t>
            </a:r>
            <a:r>
              <a:rPr lang="en-US" sz="1800" dirty="0">
                <a:solidFill>
                  <a:srgbClr val="C00000"/>
                </a:solidFill>
                <a:latin typeface="Arial Bold" charset="0"/>
                <a:cs typeface="Arial Bold" charset="0"/>
                <a:sym typeface="Arial Bold" charset="0"/>
              </a:rPr>
              <a:t>A</a:t>
            </a:r>
            <a:r>
              <a:rPr lang="en-US" sz="1800" dirty="0">
                <a:solidFill>
                  <a:srgbClr val="C00000"/>
                </a:solidFill>
              </a:rPr>
              <a:t> define a new coordinate system</a:t>
            </a:r>
          </a:p>
          <a:p>
            <a:pPr marL="1182688" lvl="2">
              <a:buClr>
                <a:srgbClr val="000000"/>
              </a:buClr>
            </a:pPr>
            <a:r>
              <a:rPr lang="en-US" sz="1600" dirty="0">
                <a:solidFill>
                  <a:srgbClr val="C00000"/>
                </a:solidFill>
              </a:rPr>
              <a:t>eigenvector with largest eigenvalue captures the most variation among training vectors </a:t>
            </a:r>
            <a:r>
              <a:rPr lang="en-US" sz="1600" dirty="0">
                <a:solidFill>
                  <a:srgbClr val="C00000"/>
                </a:solidFill>
                <a:latin typeface="Arial Bold" charset="0"/>
                <a:cs typeface="Arial Bold" charset="0"/>
                <a:sym typeface="Arial Bold" charset="0"/>
              </a:rPr>
              <a:t>x</a:t>
            </a:r>
            <a:endParaRPr lang="en-US" sz="1600" dirty="0">
              <a:solidFill>
                <a:srgbClr val="C00000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1182688" lvl="2">
              <a:buClr>
                <a:srgbClr val="000000"/>
              </a:buClr>
            </a:pPr>
            <a:r>
              <a:rPr lang="en-US" sz="1600" dirty="0">
                <a:solidFill>
                  <a:srgbClr val="C00000"/>
                </a:solidFill>
              </a:rPr>
              <a:t>eigenvector with smallest eigenvalue has least variation</a:t>
            </a:r>
          </a:p>
          <a:p>
            <a:pPr marL="782638" lvl="1">
              <a:buClr>
                <a:srgbClr val="000000"/>
              </a:buClr>
            </a:pPr>
            <a:r>
              <a:rPr lang="en-US" sz="1800" dirty="0"/>
              <a:t>We can compress the data by only using the top few eigenvectors</a:t>
            </a:r>
          </a:p>
          <a:p>
            <a:pPr marL="1182688" lvl="2">
              <a:buClr>
                <a:srgbClr val="000000"/>
              </a:buClr>
            </a:pPr>
            <a:r>
              <a:rPr lang="en-US" sz="1600" dirty="0"/>
              <a:t>corresponds to choosing a </a:t>
            </a:r>
            <a:r>
              <a:rPr lang="ja-JP" altLang="en-US" sz="1600" dirty="0">
                <a:latin typeface="Arial"/>
              </a:rPr>
              <a:t>“</a:t>
            </a:r>
            <a:r>
              <a:rPr lang="en-US" sz="1600" dirty="0"/>
              <a:t>linear subspace</a:t>
            </a:r>
            <a:r>
              <a:rPr lang="ja-JP" altLang="en-US" sz="1600" dirty="0">
                <a:latin typeface="Arial"/>
              </a:rPr>
              <a:t>”</a:t>
            </a:r>
            <a:endParaRPr lang="en-US" sz="1600" dirty="0"/>
          </a:p>
          <a:p>
            <a:pPr marL="1639888" lvl="3">
              <a:buClr>
                <a:srgbClr val="000000"/>
              </a:buClr>
            </a:pPr>
            <a:r>
              <a:rPr lang="en-US" sz="1400" dirty="0"/>
              <a:t>represent points on a line, plane, or </a:t>
            </a:r>
            <a:r>
              <a:rPr lang="ja-JP" altLang="en-US" sz="1400" dirty="0">
                <a:latin typeface="Arial"/>
              </a:rPr>
              <a:t>“</a:t>
            </a:r>
            <a:r>
              <a:rPr lang="en-US" sz="1400" dirty="0"/>
              <a:t>hyper-plane</a:t>
            </a:r>
            <a:r>
              <a:rPr lang="ja-JP" altLang="en-US" sz="1400" dirty="0">
                <a:latin typeface="Arial"/>
              </a:rPr>
              <a:t>”</a:t>
            </a:r>
            <a:endParaRPr lang="en-US" sz="1400" dirty="0"/>
          </a:p>
          <a:p>
            <a:pPr marL="1182688" lvl="2">
              <a:buClr>
                <a:srgbClr val="000000"/>
              </a:buClr>
            </a:pPr>
            <a:r>
              <a:rPr lang="en-US" sz="1600" dirty="0"/>
              <a:t>these eigenvectors are known as the </a:t>
            </a:r>
            <a:r>
              <a:rPr lang="en-US" sz="1600" dirty="0">
                <a:solidFill>
                  <a:srgbClr val="C00000"/>
                </a:solidFill>
                <a:latin typeface="Arial Bold Italic" charset="0"/>
                <a:cs typeface="Arial Bold Italic" charset="0"/>
                <a:sym typeface="Arial Bold Italic" charset="0"/>
              </a:rPr>
              <a:t>principal components</a:t>
            </a:r>
            <a:endParaRPr lang="en-US" sz="1600" dirty="0">
              <a:solidFill>
                <a:srgbClr val="C00000"/>
              </a:solidFill>
              <a:latin typeface="Arial Bold Italic" charset="0"/>
              <a:ea typeface="ヒラギノ角ゴ ProN W6" charset="0"/>
              <a:cs typeface="ヒラギノ角ゴ ProN W6" charset="0"/>
              <a:sym typeface="Arial Bold Italic" charset="0"/>
            </a:endParaRPr>
          </a:p>
        </p:txBody>
      </p:sp>
      <p:pic>
        <p:nvPicPr>
          <p:cNvPr id="43012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588" y="2500312"/>
            <a:ext cx="46228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0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Line 1"/>
          <p:cNvSpPr>
            <a:spLocks noChangeShapeType="1"/>
          </p:cNvSpPr>
          <p:nvPr/>
        </p:nvSpPr>
        <p:spPr bwMode="auto">
          <a:xfrm>
            <a:off x="685800" y="838200"/>
            <a:ext cx="7772400" cy="158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  <a:ln/>
        </p:spPr>
        <p:txBody>
          <a:bodyPr rIns="132080"/>
          <a:lstStyle/>
          <a:p>
            <a:r>
              <a:rPr lang="en-US"/>
              <a:t>The space of faces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181600"/>
            <a:ext cx="7772400" cy="1676400"/>
          </a:xfrm>
          <a:ln/>
        </p:spPr>
        <p:txBody>
          <a:bodyPr rIns="132080"/>
          <a:lstStyle/>
          <a:p>
            <a:pPr marL="382588" indent="-342900"/>
            <a:r>
              <a:rPr lang="en-US" sz="2000" dirty="0"/>
              <a:t>An image is a point in a high dimensional space</a:t>
            </a:r>
          </a:p>
          <a:p>
            <a:pPr marL="782638" lvl="1">
              <a:buClr>
                <a:srgbClr val="000000"/>
              </a:buClr>
            </a:pPr>
            <a:r>
              <a:rPr lang="en-US" sz="1800" dirty="0"/>
              <a:t>An N x M image is a point in R</a:t>
            </a:r>
            <a:r>
              <a:rPr lang="en-US" sz="1800" baseline="30000" dirty="0"/>
              <a:t>NM</a:t>
            </a:r>
          </a:p>
          <a:p>
            <a:pPr marL="782638" lvl="1">
              <a:buClr>
                <a:srgbClr val="000000"/>
              </a:buClr>
            </a:pPr>
            <a:r>
              <a:rPr lang="en-US" sz="1800" dirty="0"/>
              <a:t>We can define vectors in this space as we did in the 2D case</a:t>
            </a:r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 rot="10800000" flipH="1">
            <a:off x="1676400" y="2362200"/>
            <a:ext cx="2819400" cy="24384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 rot="10800000" flipH="1">
            <a:off x="1676400" y="1752600"/>
            <a:ext cx="1588" cy="30480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8" name="Line 6"/>
          <p:cNvSpPr>
            <a:spLocks noChangeShapeType="1"/>
          </p:cNvSpPr>
          <p:nvPr/>
        </p:nvSpPr>
        <p:spPr bwMode="auto">
          <a:xfrm rot="10800000" flipH="1">
            <a:off x="1676400" y="4800600"/>
            <a:ext cx="4191000" cy="158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 rot="10800000" flipH="1">
            <a:off x="1676400" y="2514600"/>
            <a:ext cx="762000" cy="2286000"/>
          </a:xfrm>
          <a:prstGeom prst="line">
            <a:avLst/>
          </a:prstGeom>
          <a:noFill/>
          <a:ln w="28575" cap="flat">
            <a:solidFill>
              <a:srgbClr val="CC33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40" name="Line 8"/>
          <p:cNvSpPr>
            <a:spLocks noChangeShapeType="1"/>
          </p:cNvSpPr>
          <p:nvPr/>
        </p:nvSpPr>
        <p:spPr bwMode="auto">
          <a:xfrm rot="10800000" flipH="1">
            <a:off x="1676400" y="3657600"/>
            <a:ext cx="1905000" cy="1143000"/>
          </a:xfrm>
          <a:prstGeom prst="line">
            <a:avLst/>
          </a:prstGeom>
          <a:noFill/>
          <a:ln w="28575" cap="flat">
            <a:solidFill>
              <a:srgbClr val="CC33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41" name="Line 9"/>
          <p:cNvSpPr>
            <a:spLocks noChangeShapeType="1"/>
          </p:cNvSpPr>
          <p:nvPr/>
        </p:nvSpPr>
        <p:spPr bwMode="auto">
          <a:xfrm>
            <a:off x="2438400" y="2514600"/>
            <a:ext cx="1143000" cy="1143000"/>
          </a:xfrm>
          <a:prstGeom prst="line">
            <a:avLst/>
          </a:prstGeom>
          <a:noFill/>
          <a:ln w="28575" cap="flat">
            <a:solidFill>
              <a:srgbClr val="3333CC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4042" name="Picture 1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62138"/>
            <a:ext cx="71278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3" name="Picture 1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367088"/>
            <a:ext cx="71278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4" name="Picture 1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32050"/>
            <a:ext cx="71278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049" name="Group 17"/>
          <p:cNvGrpSpPr>
            <a:grpSpLocks/>
          </p:cNvGrpSpPr>
          <p:nvPr/>
        </p:nvGrpSpPr>
        <p:grpSpPr bwMode="auto">
          <a:xfrm>
            <a:off x="4572000" y="3367088"/>
            <a:ext cx="2514600" cy="595312"/>
            <a:chOff x="0" y="0"/>
            <a:chExt cx="1584" cy="375"/>
          </a:xfrm>
        </p:grpSpPr>
        <p:sp>
          <p:nvSpPr>
            <p:cNvPr id="44045" name="Rectangle 13"/>
            <p:cNvSpPr>
              <a:spLocks/>
            </p:cNvSpPr>
            <p:nvPr/>
          </p:nvSpPr>
          <p:spPr bwMode="auto">
            <a:xfrm>
              <a:off x="816" y="2"/>
              <a:ext cx="243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3200">
                  <a:solidFill>
                    <a:schemeClr val="tx1"/>
                  </a:solidFill>
                  <a:latin typeface="Times New Roman Bold" charset="0"/>
                  <a:ea typeface="ＭＳ Ｐゴシック" charset="0"/>
                  <a:cs typeface="Times New Roman Bold" charset="0"/>
                  <a:sym typeface="Times New Roman Bold" charset="0"/>
                </a:rPr>
                <a:t>+</a:t>
              </a:r>
            </a:p>
          </p:txBody>
        </p:sp>
        <p:sp>
          <p:nvSpPr>
            <p:cNvPr id="44046" name="Rectangle 14"/>
            <p:cNvSpPr>
              <a:spLocks/>
            </p:cNvSpPr>
            <p:nvPr/>
          </p:nvSpPr>
          <p:spPr bwMode="auto">
            <a:xfrm>
              <a:off x="0" y="0"/>
              <a:ext cx="247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=</a:t>
              </a:r>
            </a:p>
          </p:txBody>
        </p:sp>
        <p:pic>
          <p:nvPicPr>
            <p:cNvPr id="44047" name="Picture 15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2"/>
              <a:ext cx="449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8" name="Picture 16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12"/>
              <a:ext cx="449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27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Line 1"/>
          <p:cNvSpPr>
            <a:spLocks noChangeShapeType="1"/>
          </p:cNvSpPr>
          <p:nvPr/>
        </p:nvSpPr>
        <p:spPr bwMode="auto">
          <a:xfrm>
            <a:off x="685800" y="838200"/>
            <a:ext cx="7772400" cy="158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58" name="Line 2"/>
          <p:cNvSpPr>
            <a:spLocks noChangeShapeType="1"/>
          </p:cNvSpPr>
          <p:nvPr/>
        </p:nvSpPr>
        <p:spPr bwMode="auto">
          <a:xfrm rot="10800000" flipH="1">
            <a:off x="1676400" y="2362200"/>
            <a:ext cx="2819400" cy="24384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59" name="AutoShape 3"/>
          <p:cNvSpPr>
            <a:spLocks/>
          </p:cNvSpPr>
          <p:nvPr/>
        </p:nvSpPr>
        <p:spPr bwMode="auto">
          <a:xfrm rot="-4680000">
            <a:off x="1547813" y="1601788"/>
            <a:ext cx="3276600" cy="251460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6480" y="0"/>
                </a:moveTo>
                <a:lnTo>
                  <a:pt x="0" y="21600"/>
                </a:lnTo>
                <a:lnTo>
                  <a:pt x="15120" y="21600"/>
                </a:lnTo>
                <a:lnTo>
                  <a:pt x="21600" y="0"/>
                </a:lnTo>
                <a:close/>
                <a:moveTo>
                  <a:pt x="6480" y="0"/>
                </a:moveTo>
              </a:path>
            </a:pathLst>
          </a:custGeom>
          <a:solidFill>
            <a:srgbClr val="DDDDDD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  <a:ln/>
        </p:spPr>
        <p:txBody>
          <a:bodyPr rIns="132080"/>
          <a:lstStyle/>
          <a:p>
            <a:r>
              <a:rPr lang="en-US"/>
              <a:t>Dimensionality reduction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4953000"/>
            <a:ext cx="7772400" cy="1905000"/>
          </a:xfrm>
          <a:ln/>
        </p:spPr>
        <p:txBody>
          <a:bodyPr rIns="132080"/>
          <a:lstStyle/>
          <a:p>
            <a:pPr marL="382588" indent="-342900">
              <a:lnSpc>
                <a:spcPct val="90000"/>
              </a:lnSpc>
            </a:pPr>
            <a:r>
              <a:rPr lang="en-US" sz="2000"/>
              <a:t>The set of faces is a </a:t>
            </a:r>
            <a:r>
              <a:rPr lang="ja-JP" altLang="en-US" sz="2000">
                <a:latin typeface="Arial"/>
              </a:rPr>
              <a:t>“</a:t>
            </a:r>
            <a:r>
              <a:rPr lang="en-US" sz="2000"/>
              <a:t>subspace</a:t>
            </a:r>
            <a:r>
              <a:rPr lang="ja-JP" altLang="en-US" sz="2000">
                <a:latin typeface="Arial"/>
              </a:rPr>
              <a:t>”</a:t>
            </a:r>
            <a:r>
              <a:rPr lang="en-US" sz="2000"/>
              <a:t> of the set of images</a:t>
            </a:r>
          </a:p>
          <a:p>
            <a:pPr marL="782638" lvl="1">
              <a:lnSpc>
                <a:spcPct val="90000"/>
              </a:lnSpc>
              <a:buClr>
                <a:srgbClr val="000000"/>
              </a:buClr>
            </a:pPr>
            <a:r>
              <a:rPr lang="en-US" sz="1800"/>
              <a:t>Suppose it is K dimensional</a:t>
            </a:r>
          </a:p>
          <a:p>
            <a:pPr marL="782638" lvl="1">
              <a:lnSpc>
                <a:spcPct val="90000"/>
              </a:lnSpc>
              <a:buClr>
                <a:srgbClr val="000000"/>
              </a:buClr>
            </a:pPr>
            <a:r>
              <a:rPr lang="en-US" sz="1800"/>
              <a:t>We can find the best subspace using PCA</a:t>
            </a:r>
          </a:p>
          <a:p>
            <a:pPr marL="782638" lvl="1">
              <a:lnSpc>
                <a:spcPct val="90000"/>
              </a:lnSpc>
              <a:buClr>
                <a:srgbClr val="000000"/>
              </a:buClr>
            </a:pPr>
            <a:r>
              <a:rPr lang="en-US" sz="1800"/>
              <a:t>This is like fitting a </a:t>
            </a:r>
            <a:r>
              <a:rPr lang="ja-JP" altLang="en-US" sz="1800">
                <a:latin typeface="Arial"/>
              </a:rPr>
              <a:t>“</a:t>
            </a:r>
            <a:r>
              <a:rPr lang="en-US" sz="1800"/>
              <a:t>hyper-plane</a:t>
            </a:r>
            <a:r>
              <a:rPr lang="ja-JP" altLang="en-US" sz="1800">
                <a:latin typeface="Arial"/>
              </a:rPr>
              <a:t>”</a:t>
            </a:r>
            <a:r>
              <a:rPr lang="en-US" sz="1800"/>
              <a:t> to the set of faces</a:t>
            </a:r>
          </a:p>
          <a:p>
            <a:pPr marL="1182688" lvl="2">
              <a:lnSpc>
                <a:spcPct val="90000"/>
              </a:lnSpc>
              <a:buClr>
                <a:srgbClr val="000000"/>
              </a:buClr>
            </a:pPr>
            <a:r>
              <a:rPr lang="en-US" sz="1600"/>
              <a:t>spanned by vectors </a:t>
            </a:r>
            <a:r>
              <a:rPr lang="en-US" sz="1600">
                <a:latin typeface="Arial Bold" charset="0"/>
                <a:cs typeface="Arial Bold" charset="0"/>
                <a:sym typeface="Arial Bold" charset="0"/>
              </a:rPr>
              <a:t>v</a:t>
            </a:r>
            <a:r>
              <a:rPr lang="en-US" sz="1600" baseline="-25000">
                <a:latin typeface="Arial Bold" charset="0"/>
                <a:cs typeface="Arial Bold" charset="0"/>
                <a:sym typeface="Arial Bold" charset="0"/>
              </a:rPr>
              <a:t>1</a:t>
            </a:r>
            <a:r>
              <a:rPr lang="en-US" sz="1600">
                <a:latin typeface="Arial Bold" charset="0"/>
                <a:cs typeface="Arial Bold" charset="0"/>
                <a:sym typeface="Arial Bold" charset="0"/>
              </a:rPr>
              <a:t>, v</a:t>
            </a:r>
            <a:r>
              <a:rPr lang="en-US" sz="1600" baseline="-25000">
                <a:latin typeface="Arial Bold" charset="0"/>
                <a:cs typeface="Arial Bold" charset="0"/>
                <a:sym typeface="Arial Bold" charset="0"/>
              </a:rPr>
              <a:t>2</a:t>
            </a:r>
            <a:r>
              <a:rPr lang="en-US" sz="1600">
                <a:latin typeface="Arial Bold" charset="0"/>
                <a:cs typeface="Arial Bold" charset="0"/>
                <a:sym typeface="Arial Bold" charset="0"/>
              </a:rPr>
              <a:t>, ..., v</a:t>
            </a:r>
            <a:r>
              <a:rPr lang="en-US" sz="1600" baseline="-25000">
                <a:latin typeface="Arial Bold" charset="0"/>
                <a:cs typeface="Arial Bold" charset="0"/>
                <a:sym typeface="Arial Bold" charset="0"/>
              </a:rPr>
              <a:t>K</a:t>
            </a:r>
            <a:endParaRPr lang="en-US" sz="1600" baseline="-2500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1182688" lvl="2">
              <a:lnSpc>
                <a:spcPct val="90000"/>
              </a:lnSpc>
              <a:buClr>
                <a:srgbClr val="000000"/>
              </a:buClr>
            </a:pPr>
            <a:r>
              <a:rPr lang="en-US" sz="1600"/>
              <a:t>any face </a:t>
            </a:r>
          </a:p>
        </p:txBody>
      </p:sp>
      <p:sp>
        <p:nvSpPr>
          <p:cNvPr id="45062" name="Line 6"/>
          <p:cNvSpPr>
            <a:spLocks noChangeShapeType="1"/>
          </p:cNvSpPr>
          <p:nvPr/>
        </p:nvSpPr>
        <p:spPr bwMode="auto">
          <a:xfrm rot="10800000" flipH="1">
            <a:off x="1676400" y="1752600"/>
            <a:ext cx="1588" cy="30480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63" name="Line 7"/>
          <p:cNvSpPr>
            <a:spLocks noChangeShapeType="1"/>
          </p:cNvSpPr>
          <p:nvPr/>
        </p:nvSpPr>
        <p:spPr bwMode="auto">
          <a:xfrm rot="10800000" flipH="1">
            <a:off x="1676400" y="4800600"/>
            <a:ext cx="4191000" cy="158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64" name="Line 8"/>
          <p:cNvSpPr>
            <a:spLocks noChangeShapeType="1"/>
          </p:cNvSpPr>
          <p:nvPr/>
        </p:nvSpPr>
        <p:spPr bwMode="auto">
          <a:xfrm rot="10800000" flipH="1">
            <a:off x="1676400" y="2514600"/>
            <a:ext cx="762000" cy="2286000"/>
          </a:xfrm>
          <a:prstGeom prst="line">
            <a:avLst/>
          </a:prstGeom>
          <a:noFill/>
          <a:ln w="28575" cap="flat">
            <a:solidFill>
              <a:srgbClr val="CC33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65" name="Line 9"/>
          <p:cNvSpPr>
            <a:spLocks noChangeShapeType="1"/>
          </p:cNvSpPr>
          <p:nvPr/>
        </p:nvSpPr>
        <p:spPr bwMode="auto">
          <a:xfrm rot="10800000" flipH="1">
            <a:off x="1676400" y="3657600"/>
            <a:ext cx="1905000" cy="1143000"/>
          </a:xfrm>
          <a:prstGeom prst="line">
            <a:avLst/>
          </a:prstGeom>
          <a:noFill/>
          <a:ln w="28575" cap="flat">
            <a:solidFill>
              <a:srgbClr val="CC33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66" name="Line 10"/>
          <p:cNvSpPr>
            <a:spLocks noChangeShapeType="1"/>
          </p:cNvSpPr>
          <p:nvPr/>
        </p:nvSpPr>
        <p:spPr bwMode="auto">
          <a:xfrm>
            <a:off x="2438400" y="2514600"/>
            <a:ext cx="1143000" cy="1143000"/>
          </a:xfrm>
          <a:prstGeom prst="line">
            <a:avLst/>
          </a:prstGeom>
          <a:noFill/>
          <a:ln w="28575" cap="flat">
            <a:solidFill>
              <a:srgbClr val="3333CC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5067" name="Picture 1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62138"/>
            <a:ext cx="71278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8" name="Picture 1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367088"/>
            <a:ext cx="71278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9" name="Picture 1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225" y="6516688"/>
            <a:ext cx="3917950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48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Line 1"/>
          <p:cNvSpPr>
            <a:spLocks noChangeShapeType="1"/>
          </p:cNvSpPr>
          <p:nvPr/>
        </p:nvSpPr>
        <p:spPr bwMode="auto">
          <a:xfrm>
            <a:off x="685800" y="838200"/>
            <a:ext cx="7772400" cy="158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12"/>
            <a:ext cx="8229600" cy="1143000"/>
          </a:xfrm>
          <a:ln/>
        </p:spPr>
        <p:txBody>
          <a:bodyPr rIns="132080"/>
          <a:lstStyle/>
          <a:p>
            <a:r>
              <a:rPr lang="en-US" dirty="0" err="1"/>
              <a:t>Eigenfaces</a:t>
            </a:r>
            <a:endParaRPr lang="en-US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52488"/>
            <a:ext cx="8229600" cy="4525963"/>
          </a:xfrm>
          <a:ln/>
        </p:spPr>
        <p:txBody>
          <a:bodyPr rIns="132080">
            <a:normAutofit/>
          </a:bodyPr>
          <a:lstStyle/>
          <a:p>
            <a:pPr marL="382588" indent="-342900"/>
            <a:r>
              <a:rPr lang="en-US" sz="2400" dirty="0"/>
              <a:t>PCA extracts the eigenvectors of </a:t>
            </a:r>
            <a:r>
              <a:rPr lang="en-US" sz="2400" dirty="0">
                <a:latin typeface="Arial Bold" charset="0"/>
                <a:cs typeface="Arial Bold" charset="0"/>
                <a:sym typeface="Arial Bold" charset="0"/>
              </a:rPr>
              <a:t>A</a:t>
            </a:r>
            <a:endParaRPr lang="en-US" sz="2400" dirty="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782638" lvl="1">
              <a:buClr>
                <a:srgbClr val="000000"/>
              </a:buClr>
            </a:pPr>
            <a:r>
              <a:rPr lang="en-US" sz="2000" dirty="0"/>
              <a:t>Gives a set of vectors </a:t>
            </a:r>
            <a:r>
              <a:rPr lang="en-US" sz="2000" dirty="0">
                <a:latin typeface="Arial Bold" charset="0"/>
                <a:cs typeface="Arial Bold" charset="0"/>
                <a:sym typeface="Arial Bold" charset="0"/>
              </a:rPr>
              <a:t>v</a:t>
            </a:r>
            <a:r>
              <a:rPr lang="en-US" sz="2000" baseline="-25000" dirty="0">
                <a:latin typeface="Arial Bold" charset="0"/>
                <a:cs typeface="Arial Bold" charset="0"/>
                <a:sym typeface="Arial Bold" charset="0"/>
              </a:rPr>
              <a:t>1</a:t>
            </a:r>
            <a:r>
              <a:rPr lang="en-US" sz="2000" dirty="0"/>
              <a:t>, </a:t>
            </a:r>
            <a:r>
              <a:rPr lang="en-US" sz="2000" dirty="0">
                <a:latin typeface="Arial Bold" charset="0"/>
                <a:cs typeface="Arial Bold" charset="0"/>
                <a:sym typeface="Arial Bold" charset="0"/>
              </a:rPr>
              <a:t>v</a:t>
            </a:r>
            <a:r>
              <a:rPr lang="en-US" sz="2000" baseline="-25000" dirty="0">
                <a:latin typeface="Arial Bold" charset="0"/>
                <a:cs typeface="Arial Bold" charset="0"/>
                <a:sym typeface="Arial Bold" charset="0"/>
              </a:rPr>
              <a:t>2</a:t>
            </a:r>
            <a:r>
              <a:rPr lang="en-US" sz="2000" dirty="0"/>
              <a:t>, </a:t>
            </a:r>
            <a:r>
              <a:rPr lang="en-US" sz="2000" dirty="0">
                <a:latin typeface="Arial Bold" charset="0"/>
                <a:cs typeface="Arial Bold" charset="0"/>
                <a:sym typeface="Arial Bold" charset="0"/>
              </a:rPr>
              <a:t>v</a:t>
            </a:r>
            <a:r>
              <a:rPr lang="en-US" sz="2000" baseline="-25000" dirty="0">
                <a:latin typeface="Arial Bold" charset="0"/>
                <a:cs typeface="Arial Bold" charset="0"/>
                <a:sym typeface="Arial Bold" charset="0"/>
              </a:rPr>
              <a:t>3</a:t>
            </a:r>
            <a:r>
              <a:rPr lang="en-US" sz="2000" dirty="0"/>
              <a:t>, ...</a:t>
            </a:r>
          </a:p>
          <a:p>
            <a:pPr marL="782638" lvl="1">
              <a:buClr>
                <a:srgbClr val="000000"/>
              </a:buClr>
            </a:pPr>
            <a:r>
              <a:rPr lang="en-US" sz="2000" dirty="0"/>
              <a:t>Each one of these vectors is a direction in face space</a:t>
            </a:r>
          </a:p>
          <a:p>
            <a:pPr marL="1182688" lvl="2">
              <a:buClr>
                <a:srgbClr val="000000"/>
              </a:buClr>
            </a:pPr>
            <a:r>
              <a:rPr lang="en-US" sz="1800" dirty="0"/>
              <a:t>what do these look like?</a:t>
            </a:r>
          </a:p>
        </p:txBody>
      </p:sp>
      <p:grpSp>
        <p:nvGrpSpPr>
          <p:cNvPr id="46089" name="Group 9"/>
          <p:cNvGrpSpPr>
            <a:grpSpLocks/>
          </p:cNvGrpSpPr>
          <p:nvPr/>
        </p:nvGrpSpPr>
        <p:grpSpPr bwMode="auto">
          <a:xfrm>
            <a:off x="2268538" y="2514600"/>
            <a:ext cx="4437062" cy="4114800"/>
            <a:chOff x="0" y="0"/>
            <a:chExt cx="2795" cy="2592"/>
          </a:xfrm>
        </p:grpSpPr>
        <p:pic>
          <p:nvPicPr>
            <p:cNvPr id="46084" name="Picture 4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" y="0"/>
              <a:ext cx="2592" cy="2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85" name="Picture 5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1"/>
              <a:ext cx="15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86" name="Picture 6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" y="48"/>
              <a:ext cx="184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87" name="Picture 7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1" y="45"/>
              <a:ext cx="184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88" name="Picture 8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5" y="45"/>
              <a:ext cx="193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72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73076" y="44436"/>
            <a:ext cx="8229600" cy="1143000"/>
          </a:xfrm>
        </p:spPr>
        <p:txBody>
          <a:bodyPr/>
          <a:lstStyle/>
          <a:p>
            <a:r>
              <a:rPr lang="en-US" dirty="0" smtClean="0"/>
              <a:t>Visualization of </a:t>
            </a:r>
            <a:r>
              <a:rPr lang="en-US" dirty="0" err="1" smtClean="0"/>
              <a:t>eigenfaces</a:t>
            </a:r>
            <a:endParaRPr lang="en-US" dirty="0" smtClean="0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1143000"/>
            <a:ext cx="782002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1995488" y="1143000"/>
            <a:ext cx="56880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</a:rPr>
              <a:t>Principal component (eigenvector) </a:t>
            </a:r>
            <a:r>
              <a:rPr lang="en-US" dirty="0" err="1">
                <a:solidFill>
                  <a:prstClr val="black"/>
                </a:solidFill>
              </a:rPr>
              <a:t>u</a:t>
            </a:r>
            <a:r>
              <a:rPr lang="en-US" baseline="-14000" dirty="0" err="1">
                <a:solidFill>
                  <a:prstClr val="black"/>
                </a:solidFill>
              </a:rPr>
              <a:t>k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6629" name="TextBox 6"/>
          <p:cNvSpPr txBox="1">
            <a:spLocks noChangeArrowheads="1"/>
          </p:cNvSpPr>
          <p:nvPr/>
        </p:nvSpPr>
        <p:spPr bwMode="auto">
          <a:xfrm>
            <a:off x="3810000" y="3119438"/>
            <a:ext cx="1495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</a:rPr>
              <a:t>μ + 3</a:t>
            </a:r>
            <a:r>
              <a:rPr lang="el-GR" dirty="0">
                <a:solidFill>
                  <a:prstClr val="black"/>
                </a:solidFill>
              </a:rPr>
              <a:t>σ</a:t>
            </a:r>
            <a:r>
              <a:rPr lang="en-US" baseline="-14000" dirty="0" err="1">
                <a:solidFill>
                  <a:prstClr val="black"/>
                </a:solidFill>
              </a:rPr>
              <a:t>k</a:t>
            </a:r>
            <a:r>
              <a:rPr lang="en-US" dirty="0" err="1">
                <a:solidFill>
                  <a:prstClr val="black"/>
                </a:solidFill>
              </a:rPr>
              <a:t>u</a:t>
            </a:r>
            <a:r>
              <a:rPr lang="en-US" baseline="-14000" dirty="0" err="1">
                <a:solidFill>
                  <a:prstClr val="black"/>
                </a:solidFill>
              </a:rPr>
              <a:t>k</a:t>
            </a:r>
            <a:endParaRPr lang="en-US" baseline="-14000" dirty="0">
              <a:solidFill>
                <a:prstClr val="black"/>
              </a:solidFill>
            </a:endParaRPr>
          </a:p>
        </p:txBody>
      </p:sp>
      <p:sp>
        <p:nvSpPr>
          <p:cNvPr id="26630" name="TextBox 7"/>
          <p:cNvSpPr txBox="1">
            <a:spLocks noChangeArrowheads="1"/>
          </p:cNvSpPr>
          <p:nvPr/>
        </p:nvSpPr>
        <p:spPr bwMode="auto">
          <a:xfrm>
            <a:off x="3810000" y="5100638"/>
            <a:ext cx="1479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μ – 3</a:t>
            </a:r>
            <a:r>
              <a:rPr lang="el-GR">
                <a:solidFill>
                  <a:prstClr val="black"/>
                </a:solidFill>
              </a:rPr>
              <a:t>σ</a:t>
            </a:r>
            <a:r>
              <a:rPr lang="en-US" baseline="-14000">
                <a:solidFill>
                  <a:prstClr val="black"/>
                </a:solidFill>
              </a:rPr>
              <a:t>k</a:t>
            </a:r>
            <a:r>
              <a:rPr lang="en-US">
                <a:solidFill>
                  <a:prstClr val="black"/>
                </a:solidFill>
              </a:rPr>
              <a:t>u</a:t>
            </a:r>
            <a:r>
              <a:rPr lang="en-US" baseline="-14000">
                <a:solidFill>
                  <a:prstClr val="black"/>
                </a:solidFill>
              </a:rPr>
              <a:t>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68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98475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Face recognition: once you’ve detected and cropped a face, try to recognize it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4267200" cy="337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6565" name="AutoShape 5"/>
          <p:cNvSpPr>
            <a:spLocks noChangeArrowheads="1"/>
          </p:cNvSpPr>
          <p:nvPr/>
        </p:nvSpPr>
        <p:spPr bwMode="auto">
          <a:xfrm>
            <a:off x="3810000" y="3276600"/>
            <a:ext cx="1295400" cy="838200"/>
          </a:xfrm>
          <a:prstGeom prst="rightArrow">
            <a:avLst>
              <a:gd name="adj1" fmla="val 50000"/>
              <a:gd name="adj2" fmla="val 38636"/>
            </a:avLst>
          </a:prstGeom>
          <a:solidFill>
            <a:srgbClr val="FF99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charset="0"/>
              </a:rPr>
              <a:t>Detection</a:t>
            </a:r>
          </a:p>
        </p:txBody>
      </p:sp>
      <p:graphicFrame>
        <p:nvGraphicFramePr>
          <p:cNvPr id="1346567" name="Object 7"/>
          <p:cNvGraphicFramePr>
            <a:graphicFrameLocks noGrp="1" noChangeAspect="1"/>
          </p:cNvGraphicFramePr>
          <p:nvPr>
            <p:ph idx="1"/>
          </p:nvPr>
        </p:nvGraphicFramePr>
        <p:xfrm>
          <a:off x="5181600" y="3200400"/>
          <a:ext cx="9779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Image" r:id="rId5" imgW="977778" imgH="1002821" progId="Photoshop.Image.10">
                  <p:embed/>
                </p:oleObj>
              </mc:Choice>
              <mc:Fallback>
                <p:oleObj name="Image" r:id="rId5" imgW="977778" imgH="1002821" progId="Photoshop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200400"/>
                        <a:ext cx="9779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6569" name="AutoShape 9"/>
          <p:cNvSpPr>
            <a:spLocks noChangeArrowheads="1"/>
          </p:cNvSpPr>
          <p:nvPr/>
        </p:nvSpPr>
        <p:spPr bwMode="auto">
          <a:xfrm>
            <a:off x="6324600" y="3276600"/>
            <a:ext cx="1447800" cy="838200"/>
          </a:xfrm>
          <a:prstGeom prst="rightArrow">
            <a:avLst>
              <a:gd name="adj1" fmla="val 50000"/>
              <a:gd name="adj2" fmla="val 43182"/>
            </a:avLst>
          </a:prstGeom>
          <a:solidFill>
            <a:srgbClr val="FF99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charset="0"/>
              </a:rPr>
              <a:t>Recognition</a:t>
            </a:r>
          </a:p>
        </p:txBody>
      </p:sp>
      <p:sp>
        <p:nvSpPr>
          <p:cNvPr id="1346570" name="Text Box 10"/>
          <p:cNvSpPr txBox="1">
            <a:spLocks noChangeArrowheads="1"/>
          </p:cNvSpPr>
          <p:nvPr/>
        </p:nvSpPr>
        <p:spPr bwMode="auto">
          <a:xfrm>
            <a:off x="7848600" y="3505200"/>
            <a:ext cx="1049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“Sally”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0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6565" grpId="0" animBg="1"/>
      <p:bldP spid="1346569" grpId="0" animBg="1"/>
      <p:bldP spid="134657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Line 1"/>
          <p:cNvSpPr>
            <a:spLocks noChangeShapeType="1"/>
          </p:cNvSpPr>
          <p:nvPr/>
        </p:nvSpPr>
        <p:spPr bwMode="auto">
          <a:xfrm>
            <a:off x="685800" y="838200"/>
            <a:ext cx="7772400" cy="158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114299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Projecting onto the </a:t>
            </a:r>
            <a:r>
              <a:rPr lang="en-US" dirty="0" err="1"/>
              <a:t>eigenfaces</a:t>
            </a:r>
            <a:endParaRPr lang="en-US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7276"/>
            <a:ext cx="8229600" cy="4525963"/>
          </a:xfrm>
          <a:ln/>
        </p:spPr>
        <p:txBody>
          <a:bodyPr rIns="132080"/>
          <a:lstStyle/>
          <a:p>
            <a:pPr marL="382588" indent="-342900"/>
            <a:r>
              <a:rPr lang="en-US" sz="2000" dirty="0"/>
              <a:t>The </a:t>
            </a:r>
            <a:r>
              <a:rPr lang="en-US" sz="2000" dirty="0" err="1"/>
              <a:t>eigenfaces</a:t>
            </a:r>
            <a:r>
              <a:rPr lang="en-US" sz="2000" dirty="0"/>
              <a:t> </a:t>
            </a:r>
            <a:r>
              <a:rPr lang="en-US" sz="2000" dirty="0">
                <a:latin typeface="Arial Bold" charset="0"/>
                <a:cs typeface="Arial Bold" charset="0"/>
                <a:sym typeface="Arial Bold" charset="0"/>
              </a:rPr>
              <a:t>v</a:t>
            </a:r>
            <a:r>
              <a:rPr lang="en-US" sz="2000" baseline="-25000" dirty="0">
                <a:latin typeface="Arial Bold" charset="0"/>
                <a:cs typeface="Arial Bold" charset="0"/>
                <a:sym typeface="Arial Bold" charset="0"/>
              </a:rPr>
              <a:t>1</a:t>
            </a:r>
            <a:r>
              <a:rPr lang="en-US" sz="2000" dirty="0"/>
              <a:t>, ..., </a:t>
            </a:r>
            <a:r>
              <a:rPr lang="en-US" sz="2000" dirty="0" err="1">
                <a:latin typeface="Arial Bold" charset="0"/>
                <a:cs typeface="Arial Bold" charset="0"/>
                <a:sym typeface="Arial Bold" charset="0"/>
              </a:rPr>
              <a:t>v</a:t>
            </a:r>
            <a:r>
              <a:rPr lang="en-US" sz="2000" baseline="-25000" dirty="0" err="1">
                <a:latin typeface="Arial Bold" charset="0"/>
                <a:cs typeface="Arial Bold" charset="0"/>
                <a:sym typeface="Arial Bold" charset="0"/>
              </a:rPr>
              <a:t>K</a:t>
            </a:r>
            <a:r>
              <a:rPr lang="en-US" sz="2000" dirty="0"/>
              <a:t> span the space of faces</a:t>
            </a:r>
          </a:p>
          <a:p>
            <a:pPr marL="782638" lvl="1">
              <a:buClr>
                <a:srgbClr val="000000"/>
              </a:buClr>
            </a:pPr>
            <a:r>
              <a:rPr lang="en-US" sz="1800" dirty="0"/>
              <a:t>A face is converted to </a:t>
            </a:r>
            <a:r>
              <a:rPr lang="en-US" sz="1800" dirty="0" err="1"/>
              <a:t>eigenface</a:t>
            </a:r>
            <a:r>
              <a:rPr lang="en-US" sz="1800" dirty="0"/>
              <a:t> coordinates by</a:t>
            </a:r>
          </a:p>
        </p:txBody>
      </p:sp>
      <p:pic>
        <p:nvPicPr>
          <p:cNvPr id="47108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263" y="1830388"/>
            <a:ext cx="5570537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121" name="Group 17"/>
          <p:cNvGrpSpPr>
            <a:grpSpLocks/>
          </p:cNvGrpSpPr>
          <p:nvPr/>
        </p:nvGrpSpPr>
        <p:grpSpPr bwMode="auto">
          <a:xfrm>
            <a:off x="228600" y="3505200"/>
            <a:ext cx="7189788" cy="1871663"/>
            <a:chOff x="0" y="0"/>
            <a:chExt cx="4529" cy="1179"/>
          </a:xfrm>
        </p:grpSpPr>
        <p:pic>
          <p:nvPicPr>
            <p:cNvPr id="47109" name="Picture 5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116"/>
              <a:ext cx="3521" cy="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10" name="Line 6"/>
            <p:cNvSpPr>
              <a:spLocks noChangeShapeType="1"/>
            </p:cNvSpPr>
            <p:nvPr/>
          </p:nvSpPr>
          <p:spPr bwMode="auto">
            <a:xfrm>
              <a:off x="624" y="519"/>
              <a:ext cx="295" cy="1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47111" name="Picture 7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48" t="16777" r="27960" b="20270"/>
            <a:stretch>
              <a:fillRect/>
            </a:stretch>
          </p:blipFill>
          <p:spPr bwMode="auto">
            <a:xfrm>
              <a:off x="0" y="0"/>
              <a:ext cx="527" cy="1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2" name="Picture 8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070"/>
              <a:ext cx="121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3" name="Picture 9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" y="1041"/>
              <a:ext cx="32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4" name="Picture 10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1041"/>
              <a:ext cx="32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5" name="Picture 11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5" y="1041"/>
              <a:ext cx="32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6" name="Picture 12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7" y="1041"/>
              <a:ext cx="32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7" name="Picture 13"/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9" y="1041"/>
              <a:ext cx="32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8" name="Picture 14"/>
            <p:cNvPicPr>
              <a:picLocks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1" y="1041"/>
              <a:ext cx="32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9" name="Picture 15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8" y="1041"/>
              <a:ext cx="33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20" name="Picture 16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3" y="1041"/>
              <a:ext cx="32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7122" name="Freeform 18"/>
          <p:cNvSpPr>
            <a:spLocks/>
          </p:cNvSpPr>
          <p:nvPr/>
        </p:nvSpPr>
        <p:spPr bwMode="auto">
          <a:xfrm rot="-5400000">
            <a:off x="2819400" y="1601788"/>
            <a:ext cx="152400" cy="1219200"/>
          </a:xfrm>
          <a:custGeom>
            <a:avLst/>
            <a:gdLst>
              <a:gd name="T0" fmla="*/ 21600 w 21600"/>
              <a:gd name="T1" fmla="*/ 0 h 21600"/>
              <a:gd name="T2" fmla="*/ 10800 w 21600"/>
              <a:gd name="T3" fmla="*/ 1800 h 21600"/>
              <a:gd name="T4" fmla="*/ 10800 w 21600"/>
              <a:gd name="T5" fmla="*/ 9000 h 21600"/>
              <a:gd name="T6" fmla="*/ 0 w 21600"/>
              <a:gd name="T7" fmla="*/ 10800 h 21600"/>
              <a:gd name="T8" fmla="*/ 10800 w 21600"/>
              <a:gd name="T9" fmla="*/ 12600 h 21600"/>
              <a:gd name="T10" fmla="*/ 10800 w 21600"/>
              <a:gd name="T11" fmla="*/ 19800 h 21600"/>
              <a:gd name="T12" fmla="*/ 21600 w 21600"/>
              <a:gd name="T13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cubicBezTo>
                  <a:pt x="15635" y="0"/>
                  <a:pt x="10800" y="806"/>
                  <a:pt x="10800" y="1800"/>
                </a:cubicBezTo>
                <a:lnTo>
                  <a:pt x="10800" y="9000"/>
                </a:lnTo>
                <a:cubicBezTo>
                  <a:pt x="10800" y="9994"/>
                  <a:pt x="5965" y="10800"/>
                  <a:pt x="0" y="10800"/>
                </a:cubicBezTo>
                <a:cubicBezTo>
                  <a:pt x="5965" y="10800"/>
                  <a:pt x="10800" y="11606"/>
                  <a:pt x="10800" y="12600"/>
                </a:cubicBezTo>
                <a:lnTo>
                  <a:pt x="10800" y="19800"/>
                </a:lnTo>
                <a:cubicBezTo>
                  <a:pt x="10800" y="20794"/>
                  <a:pt x="15635" y="21600"/>
                  <a:pt x="21600" y="21600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7123" name="Picture 19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355850"/>
            <a:ext cx="32067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24" name="Freeform 20"/>
          <p:cNvSpPr>
            <a:spLocks/>
          </p:cNvSpPr>
          <p:nvPr/>
        </p:nvSpPr>
        <p:spPr bwMode="auto">
          <a:xfrm rot="-5400000">
            <a:off x="4343400" y="1601788"/>
            <a:ext cx="152400" cy="1219200"/>
          </a:xfrm>
          <a:custGeom>
            <a:avLst/>
            <a:gdLst>
              <a:gd name="T0" fmla="*/ 21600 w 21600"/>
              <a:gd name="T1" fmla="*/ 0 h 21600"/>
              <a:gd name="T2" fmla="*/ 10800 w 21600"/>
              <a:gd name="T3" fmla="*/ 1800 h 21600"/>
              <a:gd name="T4" fmla="*/ 10800 w 21600"/>
              <a:gd name="T5" fmla="*/ 9000 h 21600"/>
              <a:gd name="T6" fmla="*/ 0 w 21600"/>
              <a:gd name="T7" fmla="*/ 10800 h 21600"/>
              <a:gd name="T8" fmla="*/ 10800 w 21600"/>
              <a:gd name="T9" fmla="*/ 12600 h 21600"/>
              <a:gd name="T10" fmla="*/ 10800 w 21600"/>
              <a:gd name="T11" fmla="*/ 19800 h 21600"/>
              <a:gd name="T12" fmla="*/ 21600 w 21600"/>
              <a:gd name="T13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cubicBezTo>
                  <a:pt x="15635" y="0"/>
                  <a:pt x="10800" y="806"/>
                  <a:pt x="10800" y="1800"/>
                </a:cubicBezTo>
                <a:lnTo>
                  <a:pt x="10800" y="9000"/>
                </a:lnTo>
                <a:cubicBezTo>
                  <a:pt x="10800" y="9994"/>
                  <a:pt x="5965" y="10800"/>
                  <a:pt x="0" y="10800"/>
                </a:cubicBezTo>
                <a:cubicBezTo>
                  <a:pt x="5965" y="10800"/>
                  <a:pt x="10800" y="11606"/>
                  <a:pt x="10800" y="12600"/>
                </a:cubicBezTo>
                <a:lnTo>
                  <a:pt x="10800" y="19800"/>
                </a:lnTo>
                <a:cubicBezTo>
                  <a:pt x="10800" y="20794"/>
                  <a:pt x="15635" y="21600"/>
                  <a:pt x="21600" y="21600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25" name="Freeform 21"/>
          <p:cNvSpPr>
            <a:spLocks/>
          </p:cNvSpPr>
          <p:nvPr/>
        </p:nvSpPr>
        <p:spPr bwMode="auto">
          <a:xfrm rot="-5400000">
            <a:off x="6324600" y="1601788"/>
            <a:ext cx="152400" cy="1219200"/>
          </a:xfrm>
          <a:custGeom>
            <a:avLst/>
            <a:gdLst>
              <a:gd name="T0" fmla="*/ 21600 w 21600"/>
              <a:gd name="T1" fmla="*/ 0 h 21600"/>
              <a:gd name="T2" fmla="*/ 10800 w 21600"/>
              <a:gd name="T3" fmla="*/ 1800 h 21600"/>
              <a:gd name="T4" fmla="*/ 10800 w 21600"/>
              <a:gd name="T5" fmla="*/ 9000 h 21600"/>
              <a:gd name="T6" fmla="*/ 0 w 21600"/>
              <a:gd name="T7" fmla="*/ 10800 h 21600"/>
              <a:gd name="T8" fmla="*/ 10800 w 21600"/>
              <a:gd name="T9" fmla="*/ 12600 h 21600"/>
              <a:gd name="T10" fmla="*/ 10800 w 21600"/>
              <a:gd name="T11" fmla="*/ 19800 h 21600"/>
              <a:gd name="T12" fmla="*/ 21600 w 21600"/>
              <a:gd name="T13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cubicBezTo>
                  <a:pt x="15635" y="0"/>
                  <a:pt x="10800" y="806"/>
                  <a:pt x="10800" y="1800"/>
                </a:cubicBezTo>
                <a:lnTo>
                  <a:pt x="10800" y="9000"/>
                </a:lnTo>
                <a:cubicBezTo>
                  <a:pt x="10800" y="9994"/>
                  <a:pt x="5965" y="10800"/>
                  <a:pt x="0" y="10800"/>
                </a:cubicBezTo>
                <a:cubicBezTo>
                  <a:pt x="5965" y="10800"/>
                  <a:pt x="10800" y="11606"/>
                  <a:pt x="10800" y="12600"/>
                </a:cubicBezTo>
                <a:lnTo>
                  <a:pt x="10800" y="19800"/>
                </a:lnTo>
                <a:cubicBezTo>
                  <a:pt x="10800" y="20794"/>
                  <a:pt x="15635" y="21600"/>
                  <a:pt x="21600" y="21600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7126" name="Picture 22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113" y="2359025"/>
            <a:ext cx="334962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7" name="Picture 23"/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038" y="2351088"/>
            <a:ext cx="417512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131" name="Group 27"/>
          <p:cNvGrpSpPr>
            <a:grpSpLocks/>
          </p:cNvGrpSpPr>
          <p:nvPr/>
        </p:nvGrpSpPr>
        <p:grpSpPr bwMode="auto">
          <a:xfrm>
            <a:off x="6858000" y="3048000"/>
            <a:ext cx="2130425" cy="2044700"/>
            <a:chOff x="0" y="0"/>
            <a:chExt cx="1342" cy="1288"/>
          </a:xfrm>
        </p:grpSpPr>
        <p:pic>
          <p:nvPicPr>
            <p:cNvPr id="47128" name="Picture 24"/>
            <p:cNvPicPr>
              <a:picLocks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639" t="19997" r="2151" b="52223"/>
            <a:stretch>
              <a:fillRect/>
            </a:stretch>
          </p:blipFill>
          <p:spPr bwMode="auto">
            <a:xfrm>
              <a:off x="847" y="288"/>
              <a:ext cx="495" cy="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29" name="Line 25"/>
            <p:cNvSpPr>
              <a:spLocks noChangeShapeType="1"/>
            </p:cNvSpPr>
            <p:nvPr/>
          </p:nvSpPr>
          <p:spPr bwMode="auto">
            <a:xfrm>
              <a:off x="473" y="831"/>
              <a:ext cx="295" cy="1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7130" name="Line 26"/>
            <p:cNvSpPr>
              <a:spLocks noChangeShapeType="1"/>
            </p:cNvSpPr>
            <p:nvPr/>
          </p:nvSpPr>
          <p:spPr bwMode="auto">
            <a:xfrm>
              <a:off x="0" y="0"/>
              <a:ext cx="768" cy="288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pic>
        <p:nvPicPr>
          <p:cNvPr id="47132" name="Picture 28"/>
          <p:cNvPicPr>
            <a:picLocks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13" y="2890838"/>
            <a:ext cx="52832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37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Line 1"/>
          <p:cNvSpPr>
            <a:spLocks noChangeShapeType="1"/>
          </p:cNvSpPr>
          <p:nvPr/>
        </p:nvSpPr>
        <p:spPr bwMode="auto">
          <a:xfrm>
            <a:off x="685800" y="838200"/>
            <a:ext cx="7772400" cy="158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8760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Recognition with </a:t>
            </a:r>
            <a:r>
              <a:rPr lang="en-US" dirty="0" err="1"/>
              <a:t>eigenfaces</a:t>
            </a:r>
            <a:endParaRPr lang="en-US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676900"/>
          </a:xfrm>
          <a:ln/>
        </p:spPr>
        <p:txBody>
          <a:bodyPr rIns="132080"/>
          <a:lstStyle/>
          <a:p>
            <a:pPr marL="496888" indent="-457200"/>
            <a:r>
              <a:rPr lang="en-US" sz="2000" dirty="0"/>
              <a:t>Algorithm</a:t>
            </a:r>
          </a:p>
          <a:p>
            <a:pPr marL="877888" lvl="1" indent="-381000">
              <a:buSzPct val="99000"/>
              <a:buFont typeface="Arial" charset="0"/>
              <a:buAutoNum type="arabicPeriod"/>
            </a:pPr>
            <a:r>
              <a:rPr lang="en-US" sz="1800" dirty="0"/>
              <a:t>Process the image database (set of images with labels)</a:t>
            </a:r>
          </a:p>
          <a:p>
            <a:pPr marL="1296988" lvl="2" indent="-342900">
              <a:buClr>
                <a:srgbClr val="000000"/>
              </a:buClr>
              <a:buFont typeface="Arial" charset="0"/>
              <a:buChar char="•"/>
            </a:pPr>
            <a:r>
              <a:rPr lang="en-US" sz="1600" dirty="0"/>
              <a:t>Run PCA—compute </a:t>
            </a:r>
            <a:r>
              <a:rPr lang="en-US" sz="1600" dirty="0" err="1"/>
              <a:t>eigenfaces</a:t>
            </a:r>
            <a:endParaRPr lang="en-US" sz="1600" dirty="0"/>
          </a:p>
          <a:p>
            <a:pPr marL="1296988" lvl="2" indent="-342900">
              <a:buClr>
                <a:srgbClr val="000000"/>
              </a:buClr>
              <a:buFont typeface="Arial" charset="0"/>
              <a:buChar char="•"/>
            </a:pPr>
            <a:r>
              <a:rPr lang="en-US" sz="1600" dirty="0"/>
              <a:t>Calculate the K coefficients for each image</a:t>
            </a:r>
          </a:p>
          <a:p>
            <a:pPr marL="877888" lvl="1" indent="-381000">
              <a:buSzPct val="99000"/>
              <a:buFont typeface="Arial" charset="0"/>
              <a:buAutoNum type="arabicPeriod"/>
            </a:pPr>
            <a:r>
              <a:rPr lang="en-US" sz="1800" dirty="0"/>
              <a:t>Given a new image (to be recognized) </a:t>
            </a:r>
            <a:r>
              <a:rPr lang="en-US" sz="1800" dirty="0">
                <a:latin typeface="Arial Bold" charset="0"/>
                <a:cs typeface="Arial Bold" charset="0"/>
                <a:sym typeface="Arial Bold" charset="0"/>
              </a:rPr>
              <a:t>x</a:t>
            </a:r>
            <a:r>
              <a:rPr lang="en-US" sz="1800" dirty="0"/>
              <a:t>, calculate K coefficients</a:t>
            </a:r>
            <a:br>
              <a:rPr lang="en-US" sz="1800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877888" lvl="1" indent="-381000">
              <a:buSzPct val="99000"/>
              <a:buFont typeface="Arial" charset="0"/>
              <a:buAutoNum type="arabicPeriod"/>
            </a:pPr>
            <a:r>
              <a:rPr lang="en-US" sz="1800" dirty="0"/>
              <a:t>Detect if x is a face</a:t>
            </a:r>
          </a:p>
          <a:p>
            <a:pPr marL="877888" lvl="1" indent="-381000">
              <a:buSzPct val="99000"/>
              <a:buFont typeface="Arial" charset="0"/>
              <a:buAutoNum type="arabicPeriod"/>
            </a:pPr>
            <a:endParaRPr lang="en-US" sz="1800" dirty="0"/>
          </a:p>
          <a:p>
            <a:pPr marL="877888" lvl="1" indent="-381000">
              <a:buSzPct val="99000"/>
              <a:buFont typeface="Arial" charset="0"/>
              <a:buAutoNum type="arabicPeriod"/>
            </a:pPr>
            <a:endParaRPr lang="en-US" dirty="0"/>
          </a:p>
          <a:p>
            <a:pPr marL="877888" lvl="1" indent="-381000">
              <a:buSzPct val="99000"/>
              <a:buFont typeface="Arial" charset="0"/>
              <a:buAutoNum type="arabicPeriod" startAt="4"/>
            </a:pPr>
            <a:r>
              <a:rPr lang="en-US" sz="1800" dirty="0"/>
              <a:t>If it is a face, who is it?</a:t>
            </a:r>
          </a:p>
        </p:txBody>
      </p:sp>
      <p:pic>
        <p:nvPicPr>
          <p:cNvPr id="48132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667000"/>
            <a:ext cx="299402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Rectangle 5"/>
          <p:cNvSpPr>
            <a:spLocks/>
          </p:cNvSpPr>
          <p:nvPr/>
        </p:nvSpPr>
        <p:spPr bwMode="auto">
          <a:xfrm>
            <a:off x="901700" y="5020733"/>
            <a:ext cx="7785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1296988" indent="-342900">
              <a:spcBef>
                <a:spcPts val="35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Find closest labeled face in database</a:t>
            </a:r>
          </a:p>
          <a:p>
            <a:pPr marL="1296988" indent="-342900">
              <a:spcBef>
                <a:spcPts val="313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nearest-neighbor in K-dimensional space</a:t>
            </a:r>
          </a:p>
        </p:txBody>
      </p:sp>
      <p:pic>
        <p:nvPicPr>
          <p:cNvPr id="48134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25" y="3705225"/>
            <a:ext cx="732155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76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Line 1"/>
          <p:cNvSpPr>
            <a:spLocks noChangeShapeType="1"/>
          </p:cNvSpPr>
          <p:nvPr/>
        </p:nvSpPr>
        <p:spPr bwMode="auto">
          <a:xfrm>
            <a:off x="685800" y="838200"/>
            <a:ext cx="7772400" cy="158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9380"/>
            <a:ext cx="7772400" cy="990600"/>
          </a:xfrm>
          <a:ln/>
        </p:spPr>
        <p:txBody>
          <a:bodyPr rIns="132080"/>
          <a:lstStyle/>
          <a:p>
            <a:r>
              <a:rPr lang="en-US" dirty="0"/>
              <a:t>Choosing the dimension K</a:t>
            </a:r>
          </a:p>
        </p:txBody>
      </p:sp>
      <p:grpSp>
        <p:nvGrpSpPr>
          <p:cNvPr id="49162" name="Group 10"/>
          <p:cNvGrpSpPr>
            <a:grpSpLocks/>
          </p:cNvGrpSpPr>
          <p:nvPr/>
        </p:nvGrpSpPr>
        <p:grpSpPr bwMode="auto">
          <a:xfrm>
            <a:off x="2814638" y="1066800"/>
            <a:ext cx="3236912" cy="2520950"/>
            <a:chOff x="0" y="0"/>
            <a:chExt cx="2038" cy="1588"/>
          </a:xfrm>
        </p:grpSpPr>
        <p:grpSp>
          <p:nvGrpSpPr>
            <p:cNvPr id="49158" name="Group 6"/>
            <p:cNvGrpSpPr>
              <a:grpSpLocks/>
            </p:cNvGrpSpPr>
            <p:nvPr/>
          </p:nvGrpSpPr>
          <p:grpSpPr bwMode="auto">
            <a:xfrm>
              <a:off x="0" y="0"/>
              <a:ext cx="1932" cy="1429"/>
              <a:chOff x="0" y="0"/>
              <a:chExt cx="1932" cy="1429"/>
            </a:xfrm>
          </p:grpSpPr>
          <p:pic>
            <p:nvPicPr>
              <p:cNvPr id="49155" name="Picture 3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051" b="7906"/>
              <a:stretch>
                <a:fillRect/>
              </a:stretch>
            </p:blipFill>
            <p:spPr bwMode="auto">
              <a:xfrm>
                <a:off x="0" y="0"/>
                <a:ext cx="1931" cy="1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156" name="Rectangle 4"/>
              <p:cNvSpPr>
                <a:spLocks/>
              </p:cNvSpPr>
              <p:nvPr/>
            </p:nvSpPr>
            <p:spPr bwMode="auto">
              <a:xfrm>
                <a:off x="630" y="214"/>
                <a:ext cx="144" cy="152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9157" name="Rectangle 5"/>
              <p:cNvSpPr>
                <a:spLocks/>
              </p:cNvSpPr>
              <p:nvPr/>
            </p:nvSpPr>
            <p:spPr bwMode="auto">
              <a:xfrm>
                <a:off x="246" y="214"/>
                <a:ext cx="144" cy="152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49159" name="Rectangle 7"/>
            <p:cNvSpPr>
              <a:spLocks/>
            </p:cNvSpPr>
            <p:nvPr/>
          </p:nvSpPr>
          <p:spPr bwMode="auto">
            <a:xfrm>
              <a:off x="389" y="1388"/>
              <a:ext cx="189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39688" bIns="0">
              <a:spAutoFit/>
            </a:bodyPr>
            <a:lstStyle/>
            <a:p>
              <a:pPr marL="39688">
                <a:lnSpc>
                  <a:spcPct val="105000"/>
                </a:lnSpc>
                <a:spcBef>
                  <a:spcPts val="350"/>
                </a:spcBef>
              </a:pPr>
              <a:r>
                <a:rPr lang="en-US" sz="1600">
                  <a:solidFill>
                    <a:schemeClr val="tx1"/>
                  </a:solidFill>
                  <a:ea typeface="ＭＳ Ｐゴシック" charset="0"/>
                  <a:cs typeface="Times New Roman" charset="0"/>
                </a:rPr>
                <a:t>K</a:t>
              </a:r>
            </a:p>
          </p:txBody>
        </p:sp>
        <p:sp>
          <p:nvSpPr>
            <p:cNvPr id="49160" name="Rectangle 8"/>
            <p:cNvSpPr>
              <a:spLocks/>
            </p:cNvSpPr>
            <p:nvPr/>
          </p:nvSpPr>
          <p:spPr bwMode="auto">
            <a:xfrm>
              <a:off x="1749" y="1388"/>
              <a:ext cx="289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39688" bIns="0">
              <a:spAutoFit/>
            </a:bodyPr>
            <a:lstStyle/>
            <a:p>
              <a:pPr marL="39688">
                <a:lnSpc>
                  <a:spcPct val="105000"/>
                </a:lnSpc>
                <a:spcBef>
                  <a:spcPts val="350"/>
                </a:spcBef>
              </a:pPr>
              <a:r>
                <a:rPr lang="en-US" sz="1600">
                  <a:solidFill>
                    <a:schemeClr val="tx1"/>
                  </a:solidFill>
                  <a:latin typeface="Times New Roman Italic" charset="0"/>
                  <a:ea typeface="ＭＳ Ｐゴシック" charset="0"/>
                  <a:cs typeface="Times New Roman Italic" charset="0"/>
                  <a:sym typeface="Times New Roman Italic" charset="0"/>
                </a:rPr>
                <a:t>NM</a:t>
              </a:r>
            </a:p>
          </p:txBody>
        </p:sp>
        <p:sp>
          <p:nvSpPr>
            <p:cNvPr id="49161" name="Rectangle 9"/>
            <p:cNvSpPr>
              <a:spLocks/>
            </p:cNvSpPr>
            <p:nvPr/>
          </p:nvSpPr>
          <p:spPr bwMode="auto">
            <a:xfrm>
              <a:off x="61" y="1388"/>
              <a:ext cx="268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39688" bIns="0">
              <a:spAutoFit/>
            </a:bodyPr>
            <a:lstStyle/>
            <a:p>
              <a:pPr marL="39688">
                <a:lnSpc>
                  <a:spcPct val="105000"/>
                </a:lnSpc>
                <a:spcBef>
                  <a:spcPts val="350"/>
                </a:spcBef>
              </a:pPr>
              <a:r>
                <a:rPr lang="en-US" sz="1600">
                  <a:solidFill>
                    <a:schemeClr val="tx1"/>
                  </a:solidFill>
                  <a:latin typeface="Times New Roman Italic" charset="0"/>
                  <a:ea typeface="ＭＳ Ｐゴシック" charset="0"/>
                  <a:cs typeface="Times New Roman Italic" charset="0"/>
                  <a:sym typeface="Times New Roman Italic" charset="0"/>
                </a:rPr>
                <a:t>i </a:t>
              </a:r>
              <a:r>
                <a:rPr lang="en-US" sz="1600">
                  <a:solidFill>
                    <a:schemeClr val="tx1"/>
                  </a:solidFill>
                  <a:ea typeface="ＭＳ Ｐゴシック" charset="0"/>
                  <a:cs typeface="Times New Roman" charset="0"/>
                </a:rPr>
                <a:t>= </a:t>
              </a:r>
            </a:p>
          </p:txBody>
        </p:sp>
      </p:grpSp>
      <p:sp>
        <p:nvSpPr>
          <p:cNvPr id="49163" name="Rectangle 11"/>
          <p:cNvSpPr>
            <a:spLocks/>
          </p:cNvSpPr>
          <p:nvPr/>
        </p:nvSpPr>
        <p:spPr bwMode="auto">
          <a:xfrm>
            <a:off x="1447800" y="1330325"/>
            <a:ext cx="123825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39688" bIns="0">
            <a:spAutoFit/>
          </a:bodyPr>
          <a:lstStyle/>
          <a:p>
            <a:pPr marL="39688">
              <a:lnSpc>
                <a:spcPct val="105000"/>
              </a:lnSpc>
              <a:spcBef>
                <a:spcPts val="350"/>
              </a:spcBef>
            </a:pPr>
            <a:r>
              <a:rPr lang="en-US"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eigenvalues</a:t>
            </a:r>
          </a:p>
        </p:txBody>
      </p:sp>
      <p:sp>
        <p:nvSpPr>
          <p:cNvPr id="49164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685800" y="3733800"/>
            <a:ext cx="7772400" cy="3124200"/>
          </a:xfrm>
          <a:ln/>
        </p:spPr>
        <p:txBody>
          <a:bodyPr rIns="132080"/>
          <a:lstStyle/>
          <a:p>
            <a:pPr marL="382588" indent="-342900"/>
            <a:r>
              <a:rPr lang="en-US"/>
              <a:t>How many eigenfaces to use?</a:t>
            </a:r>
          </a:p>
          <a:p>
            <a:pPr marL="382588" indent="-342900"/>
            <a:r>
              <a:rPr lang="en-US"/>
              <a:t>Look at the decay of the eigenvalues</a:t>
            </a:r>
          </a:p>
          <a:p>
            <a:pPr marL="782638" lvl="1">
              <a:buClr>
                <a:srgbClr val="000000"/>
              </a:buClr>
            </a:pPr>
            <a:r>
              <a:rPr lang="en-US"/>
              <a:t>the eigenvalue tells you the amount of variance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in the direction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of that eigenface</a:t>
            </a:r>
          </a:p>
          <a:p>
            <a:pPr marL="782638" lvl="1">
              <a:buClr>
                <a:srgbClr val="000000"/>
              </a:buClr>
            </a:pPr>
            <a:r>
              <a:rPr lang="en-US"/>
              <a:t>ignore eigenfaces with low variance</a:t>
            </a:r>
          </a:p>
        </p:txBody>
      </p:sp>
      <p:pic>
        <p:nvPicPr>
          <p:cNvPr id="49165" name="Picture 1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163" y="1419225"/>
            <a:ext cx="198437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35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Representation and reconstruction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Face </a:t>
            </a:r>
            <a:r>
              <a:rPr lang="en-US" b="1" smtClean="0"/>
              <a:t>x</a:t>
            </a:r>
            <a:r>
              <a:rPr lang="en-US" smtClean="0"/>
              <a:t> in “face space” coordinates: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563" y="2209800"/>
            <a:ext cx="6878637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048000"/>
            <a:ext cx="2233613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 Box 15"/>
          <p:cNvSpPr txBox="1">
            <a:spLocks noChangeArrowheads="1"/>
          </p:cNvSpPr>
          <p:nvPr/>
        </p:nvSpPr>
        <p:spPr bwMode="auto">
          <a:xfrm>
            <a:off x="2533650" y="2863850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prstClr val="black"/>
                </a:solidFill>
                <a:latin typeface="Times New Roman" pitchFamily="18" charset="0"/>
              </a:rPr>
              <a:t>=</a:t>
            </a:r>
          </a:p>
        </p:txBody>
      </p:sp>
      <p:pic>
        <p:nvPicPr>
          <p:cNvPr id="27655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9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Representation and reconstruction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Face </a:t>
            </a:r>
            <a:r>
              <a:rPr lang="en-US" b="1" smtClean="0"/>
              <a:t>x</a:t>
            </a:r>
            <a:r>
              <a:rPr lang="en-US" smtClean="0"/>
              <a:t> in “face space” coordinates: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smtClean="0"/>
          </a:p>
          <a:p>
            <a:pPr>
              <a:buFontTx/>
              <a:buChar char="•"/>
            </a:pPr>
            <a:r>
              <a:rPr lang="en-US" smtClean="0"/>
              <a:t>Reconstruction:</a:t>
            </a:r>
          </a:p>
        </p:txBody>
      </p:sp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563" y="2209800"/>
            <a:ext cx="6878637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6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048000"/>
            <a:ext cx="2233613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 Box 11"/>
          <p:cNvSpPr txBox="1">
            <a:spLocks noChangeArrowheads="1"/>
          </p:cNvSpPr>
          <p:nvPr/>
        </p:nvSpPr>
        <p:spPr bwMode="auto">
          <a:xfrm>
            <a:off x="1162050" y="5029200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28679" name="Text Box 12"/>
          <p:cNvSpPr txBox="1">
            <a:spLocks noChangeArrowheads="1"/>
          </p:cNvSpPr>
          <p:nvPr/>
        </p:nvSpPr>
        <p:spPr bwMode="auto">
          <a:xfrm>
            <a:off x="2613025" y="5029200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+</a:t>
            </a:r>
          </a:p>
        </p:txBody>
      </p:sp>
      <p:sp>
        <p:nvSpPr>
          <p:cNvPr id="28680" name="Text Box 13"/>
          <p:cNvSpPr txBox="1">
            <a:spLocks noChangeArrowheads="1"/>
          </p:cNvSpPr>
          <p:nvPr/>
        </p:nvSpPr>
        <p:spPr bwMode="auto">
          <a:xfrm>
            <a:off x="1831975" y="5867400"/>
            <a:ext cx="601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µ       +    w</a:t>
            </a:r>
            <a:r>
              <a:rPr lang="en-US" baseline="-25000">
                <a:solidFill>
                  <a:prstClr val="black"/>
                </a:solidFill>
              </a:rPr>
              <a:t>1</a:t>
            </a:r>
            <a:r>
              <a:rPr lang="en-US">
                <a:solidFill>
                  <a:prstClr val="black"/>
                </a:solidFill>
              </a:rPr>
              <a:t>u</a:t>
            </a:r>
            <a:r>
              <a:rPr lang="en-US" baseline="-25000">
                <a:solidFill>
                  <a:prstClr val="black"/>
                </a:solidFill>
              </a:rPr>
              <a:t>1</a:t>
            </a:r>
            <a:r>
              <a:rPr lang="en-US">
                <a:solidFill>
                  <a:prstClr val="black"/>
                </a:solidFill>
              </a:rPr>
              <a:t>+w</a:t>
            </a:r>
            <a:r>
              <a:rPr lang="en-US" baseline="-25000">
                <a:solidFill>
                  <a:prstClr val="black"/>
                </a:solidFill>
              </a:rPr>
              <a:t>2</a:t>
            </a:r>
            <a:r>
              <a:rPr lang="en-US">
                <a:solidFill>
                  <a:prstClr val="black"/>
                </a:solidFill>
              </a:rPr>
              <a:t>u</a:t>
            </a:r>
            <a:r>
              <a:rPr lang="en-US" baseline="-25000">
                <a:solidFill>
                  <a:prstClr val="black"/>
                </a:solidFill>
              </a:rPr>
              <a:t>2</a:t>
            </a:r>
            <a:r>
              <a:rPr lang="en-US">
                <a:solidFill>
                  <a:prstClr val="black"/>
                </a:solidFill>
              </a:rPr>
              <a:t>+w</a:t>
            </a:r>
            <a:r>
              <a:rPr lang="en-US" baseline="-25000">
                <a:solidFill>
                  <a:prstClr val="black"/>
                </a:solidFill>
              </a:rPr>
              <a:t>3</a:t>
            </a:r>
            <a:r>
              <a:rPr lang="en-US">
                <a:solidFill>
                  <a:prstClr val="black"/>
                </a:solidFill>
              </a:rPr>
              <a:t>u</a:t>
            </a:r>
            <a:r>
              <a:rPr lang="en-US" baseline="-25000">
                <a:solidFill>
                  <a:prstClr val="black"/>
                </a:solidFill>
              </a:rPr>
              <a:t>3</a:t>
            </a:r>
            <a:r>
              <a:rPr lang="en-US">
                <a:solidFill>
                  <a:prstClr val="black"/>
                </a:solidFill>
              </a:rPr>
              <a:t>+w</a:t>
            </a:r>
            <a:r>
              <a:rPr lang="en-US" baseline="-25000">
                <a:solidFill>
                  <a:prstClr val="black"/>
                </a:solidFill>
              </a:rPr>
              <a:t>4</a:t>
            </a:r>
            <a:r>
              <a:rPr lang="en-US">
                <a:solidFill>
                  <a:prstClr val="black"/>
                </a:solidFill>
              </a:rPr>
              <a:t>u</a:t>
            </a:r>
            <a:r>
              <a:rPr lang="en-US" baseline="-25000">
                <a:solidFill>
                  <a:prstClr val="black"/>
                </a:solidFill>
              </a:rPr>
              <a:t>4</a:t>
            </a:r>
            <a:r>
              <a:rPr lang="en-US">
                <a:solidFill>
                  <a:prstClr val="black"/>
                </a:solidFill>
              </a:rPr>
              <a:t>+ …</a:t>
            </a:r>
          </a:p>
        </p:txBody>
      </p:sp>
      <p:sp>
        <p:nvSpPr>
          <p:cNvPr id="28681" name="Text Box 14"/>
          <p:cNvSpPr txBox="1">
            <a:spLocks noChangeArrowheads="1"/>
          </p:cNvSpPr>
          <p:nvPr/>
        </p:nvSpPr>
        <p:spPr bwMode="auto">
          <a:xfrm>
            <a:off x="2533650" y="2863850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prstClr val="black"/>
                </a:solidFill>
                <a:latin typeface="Times New Roman" pitchFamily="18" charset="0"/>
              </a:rPr>
              <a:t>=</a:t>
            </a:r>
          </a:p>
        </p:txBody>
      </p:sp>
      <p:sp>
        <p:nvSpPr>
          <p:cNvPr id="28682" name="Text Box 15"/>
          <p:cNvSpPr txBox="1">
            <a:spLocks noChangeArrowheads="1"/>
          </p:cNvSpPr>
          <p:nvPr/>
        </p:nvSpPr>
        <p:spPr bwMode="auto">
          <a:xfrm>
            <a:off x="400050" y="5715000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^</a:t>
            </a:r>
          </a:p>
        </p:txBody>
      </p:sp>
      <p:sp>
        <p:nvSpPr>
          <p:cNvPr id="28683" name="Text Box 16"/>
          <p:cNvSpPr txBox="1">
            <a:spLocks noChangeArrowheads="1"/>
          </p:cNvSpPr>
          <p:nvPr/>
        </p:nvSpPr>
        <p:spPr bwMode="auto">
          <a:xfrm>
            <a:off x="407988" y="5867400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x</a:t>
            </a:r>
          </a:p>
        </p:txBody>
      </p:sp>
      <p:sp>
        <p:nvSpPr>
          <p:cNvPr id="28684" name="Text Box 17"/>
          <p:cNvSpPr txBox="1">
            <a:spLocks noChangeArrowheads="1"/>
          </p:cNvSpPr>
          <p:nvPr/>
        </p:nvSpPr>
        <p:spPr bwMode="auto">
          <a:xfrm>
            <a:off x="1162050" y="5867400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=</a:t>
            </a:r>
          </a:p>
        </p:txBody>
      </p:sp>
      <p:pic>
        <p:nvPicPr>
          <p:cNvPr id="28685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76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7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876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8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30"/>
          <a:stretch>
            <a:fillRect/>
          </a:stretch>
        </p:blipFill>
        <p:spPr bwMode="auto">
          <a:xfrm>
            <a:off x="3048000" y="4876800"/>
            <a:ext cx="56038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0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recon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52600"/>
            <a:ext cx="7010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5"/>
          <p:cNvSpPr>
            <a:spLocks noChangeArrowheads="1"/>
          </p:cNvSpPr>
          <p:nvPr/>
        </p:nvSpPr>
        <p:spPr bwMode="auto">
          <a:xfrm>
            <a:off x="609600" y="1981200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solidFill>
                  <a:srgbClr val="40458C"/>
                </a:solidFill>
                <a:latin typeface="Arial" charset="0"/>
                <a:ea typeface="宋体"/>
              </a:rPr>
              <a:t>P = 4</a:t>
            </a:r>
          </a:p>
        </p:txBody>
      </p:sp>
      <p:pic>
        <p:nvPicPr>
          <p:cNvPr id="31748" name="Picture 6" descr="reon_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971800"/>
            <a:ext cx="70104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7" descr="recon_4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114800"/>
            <a:ext cx="70231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Rectangle 8"/>
          <p:cNvSpPr>
            <a:spLocks noChangeArrowheads="1"/>
          </p:cNvSpPr>
          <p:nvPr/>
        </p:nvSpPr>
        <p:spPr bwMode="auto">
          <a:xfrm>
            <a:off x="685800" y="3124200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solidFill>
                  <a:srgbClr val="40458C"/>
                </a:solidFill>
                <a:latin typeface="Arial" charset="0"/>
                <a:ea typeface="宋体"/>
              </a:rPr>
              <a:t>P = 200</a:t>
            </a:r>
          </a:p>
        </p:txBody>
      </p:sp>
      <p:sp>
        <p:nvSpPr>
          <p:cNvPr id="31751" name="Rectangle 9"/>
          <p:cNvSpPr>
            <a:spLocks noChangeArrowheads="1"/>
          </p:cNvSpPr>
          <p:nvPr/>
        </p:nvSpPr>
        <p:spPr bwMode="auto">
          <a:xfrm>
            <a:off x="685800" y="4343400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solidFill>
                  <a:srgbClr val="40458C"/>
                </a:solidFill>
                <a:latin typeface="Arial" charset="0"/>
                <a:ea typeface="宋体"/>
              </a:rPr>
              <a:t>P = 400</a:t>
            </a:r>
          </a:p>
        </p:txBody>
      </p:sp>
      <p:sp>
        <p:nvSpPr>
          <p:cNvPr id="31752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Reconstruction</a:t>
            </a:r>
          </a:p>
        </p:txBody>
      </p:sp>
      <p:sp>
        <p:nvSpPr>
          <p:cNvPr id="31753" name="TextBox 11"/>
          <p:cNvSpPr txBox="1">
            <a:spLocks noChangeArrowheads="1"/>
          </p:cNvSpPr>
          <p:nvPr/>
        </p:nvSpPr>
        <p:spPr bwMode="auto">
          <a:xfrm>
            <a:off x="838200" y="5638800"/>
            <a:ext cx="7543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</a:rPr>
              <a:t>After computing </a:t>
            </a:r>
            <a:r>
              <a:rPr lang="en-US" sz="2800" dirty="0" err="1">
                <a:solidFill>
                  <a:prstClr val="black"/>
                </a:solidFill>
              </a:rPr>
              <a:t>eigenfaces</a:t>
            </a:r>
            <a:r>
              <a:rPr lang="en-US" sz="2800" dirty="0">
                <a:solidFill>
                  <a:prstClr val="black"/>
                </a:solidFill>
              </a:rPr>
              <a:t> using 400 face images from ORL face database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67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9"/>
          <p:cNvSpPr txBox="1">
            <a:spLocks/>
          </p:cNvSpPr>
          <p:nvPr/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 err="1">
                <a:solidFill>
                  <a:prstClr val="black"/>
                </a:solidFill>
                <a:latin typeface="Calibri"/>
              </a:rPr>
              <a:t>Eigenvalues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(variance along eigenvectors)</a:t>
            </a:r>
          </a:p>
        </p:txBody>
      </p:sp>
      <p:grpSp>
        <p:nvGrpSpPr>
          <p:cNvPr id="32771" name="Group 8"/>
          <p:cNvGrpSpPr>
            <a:grpSpLocks/>
          </p:cNvGrpSpPr>
          <p:nvPr/>
        </p:nvGrpSpPr>
        <p:grpSpPr bwMode="auto">
          <a:xfrm>
            <a:off x="990600" y="1458913"/>
            <a:ext cx="6858000" cy="5143500"/>
            <a:chOff x="990600" y="1458913"/>
            <a:chExt cx="6858000" cy="5143500"/>
          </a:xfrm>
        </p:grpSpPr>
        <p:pic>
          <p:nvPicPr>
            <p:cNvPr id="32772" name="Picture 3" descr="eigenvalue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1458913"/>
              <a:ext cx="6858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Straight Connector 7"/>
            <p:cNvCxnSpPr/>
            <p:nvPr/>
          </p:nvCxnSpPr>
          <p:spPr>
            <a:xfrm>
              <a:off x="1889125" y="5426075"/>
              <a:ext cx="5181600" cy="1588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3418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Note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z="2800" smtClean="0"/>
              <a:t>	Preserving variance (minimizing MSE) does not necessarily lead to qualitatively good reconstruction.</a:t>
            </a:r>
          </a:p>
        </p:txBody>
      </p:sp>
      <p:pic>
        <p:nvPicPr>
          <p:cNvPr id="33796" name="Picture 6" descr="reon_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76450"/>
            <a:ext cx="70104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8"/>
          <p:cNvSpPr>
            <a:spLocks noChangeArrowheads="1"/>
          </p:cNvSpPr>
          <p:nvPr/>
        </p:nvSpPr>
        <p:spPr bwMode="auto">
          <a:xfrm>
            <a:off x="914400" y="2209800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solidFill>
                  <a:srgbClr val="40458C"/>
                </a:solidFill>
                <a:latin typeface="Arial" charset="0"/>
                <a:ea typeface="宋体"/>
              </a:rPr>
              <a:t>P = 200</a:t>
            </a:r>
          </a:p>
        </p:txBody>
      </p:sp>
      <p:grpSp>
        <p:nvGrpSpPr>
          <p:cNvPr id="33798" name="Group 6"/>
          <p:cNvGrpSpPr>
            <a:grpSpLocks noChangeAspect="1"/>
          </p:cNvGrpSpPr>
          <p:nvPr/>
        </p:nvGrpSpPr>
        <p:grpSpPr bwMode="auto">
          <a:xfrm>
            <a:off x="2667000" y="3379788"/>
            <a:ext cx="4332288" cy="3249612"/>
            <a:chOff x="990600" y="1458913"/>
            <a:chExt cx="6858000" cy="5143500"/>
          </a:xfrm>
        </p:grpSpPr>
        <p:pic>
          <p:nvPicPr>
            <p:cNvPr id="33799" name="Picture 3" descr="eigenvalue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1458913"/>
              <a:ext cx="6858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Straight Connector 8"/>
            <p:cNvCxnSpPr/>
            <p:nvPr/>
          </p:nvCxnSpPr>
          <p:spPr>
            <a:xfrm>
              <a:off x="1890257" y="5426469"/>
              <a:ext cx="5181823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55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Recognition with </a:t>
            </a:r>
            <a:r>
              <a:rPr lang="en-US" dirty="0" err="1" smtClean="0"/>
              <a:t>eigenfaces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238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458200" cy="5638800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Process labeled training images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Find mean </a:t>
            </a:r>
            <a:r>
              <a:rPr lang="en-US" sz="2400" b="1" dirty="0" smtClean="0">
                <a:cs typeface="Arial" charset="0"/>
              </a:rPr>
              <a:t>µ</a:t>
            </a:r>
            <a:r>
              <a:rPr lang="en-US" sz="2400" dirty="0" smtClean="0">
                <a:cs typeface="Arial" charset="0"/>
              </a:rPr>
              <a:t> and covariance matrix </a:t>
            </a:r>
            <a:r>
              <a:rPr lang="el-GR" sz="2400" b="1" dirty="0" smtClean="0">
                <a:cs typeface="Arial" charset="0"/>
              </a:rPr>
              <a:t>Σ</a:t>
            </a:r>
            <a:endParaRPr lang="en-US" sz="2400" b="1" dirty="0" smtClean="0"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/>
              <a:t>Find k principal components (eigenvectors of </a:t>
            </a:r>
            <a:r>
              <a:rPr lang="el-GR" sz="2400" b="1" dirty="0" smtClean="0">
                <a:cs typeface="Arial" charset="0"/>
              </a:rPr>
              <a:t>Σ</a:t>
            </a:r>
            <a:r>
              <a:rPr lang="en-US" sz="2400" dirty="0" smtClean="0">
                <a:cs typeface="Arial" charset="0"/>
              </a:rPr>
              <a:t>) </a:t>
            </a:r>
            <a:r>
              <a:rPr lang="en-US" sz="2400" b="1" dirty="0" smtClean="0"/>
              <a:t>u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,…</a:t>
            </a:r>
            <a:r>
              <a:rPr lang="en-US" sz="2400" b="1" dirty="0" err="1" smtClean="0"/>
              <a:t>u</a:t>
            </a:r>
            <a:r>
              <a:rPr lang="en-US" sz="2400" baseline="-25000" dirty="0" err="1" smtClean="0"/>
              <a:t>k</a:t>
            </a:r>
            <a:endParaRPr lang="en-US" sz="2400" baseline="-250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Project each training image </a:t>
            </a:r>
            <a:r>
              <a:rPr lang="en-US" sz="2400" b="1" dirty="0" smtClean="0"/>
              <a:t>x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 onto subspace spanned by principal components:</a:t>
            </a:r>
            <a:br>
              <a:rPr lang="en-US" sz="2400" dirty="0" smtClean="0"/>
            </a:br>
            <a:r>
              <a:rPr lang="en-US" sz="2400" dirty="0" smtClean="0"/>
              <a:t>(w</a:t>
            </a:r>
            <a:r>
              <a:rPr lang="en-US" sz="2400" baseline="-25000" dirty="0" smtClean="0"/>
              <a:t>i1</a:t>
            </a:r>
            <a:r>
              <a:rPr lang="en-US" sz="2400" dirty="0" smtClean="0"/>
              <a:t>,…,</a:t>
            </a:r>
            <a:r>
              <a:rPr lang="en-US" sz="2400" dirty="0" err="1" smtClean="0"/>
              <a:t>w</a:t>
            </a:r>
            <a:r>
              <a:rPr lang="en-US" sz="2400" baseline="-25000" dirty="0" err="1" smtClean="0"/>
              <a:t>ik</a:t>
            </a:r>
            <a:r>
              <a:rPr lang="en-US" sz="2400" dirty="0" smtClean="0"/>
              <a:t>) = (</a:t>
            </a:r>
            <a:r>
              <a:rPr lang="en-US" sz="2400" b="1" dirty="0" smtClean="0"/>
              <a:t>u</a:t>
            </a:r>
            <a:r>
              <a:rPr lang="en-US" sz="2400" baseline="-25000" dirty="0" smtClean="0"/>
              <a:t>1</a:t>
            </a:r>
            <a:r>
              <a:rPr lang="en-US" sz="2400" baseline="30000" dirty="0" smtClean="0"/>
              <a:t>T</a:t>
            </a:r>
            <a:r>
              <a:rPr lang="en-US" sz="2400" dirty="0" smtClean="0"/>
              <a:t>(</a:t>
            </a:r>
            <a:r>
              <a:rPr lang="en-US" sz="2400" b="1" dirty="0" smtClean="0"/>
              <a:t>x</a:t>
            </a:r>
            <a:r>
              <a:rPr lang="en-US" sz="2400" baseline="-25000" dirty="0" smtClean="0"/>
              <a:t>i </a:t>
            </a:r>
            <a:r>
              <a:rPr lang="en-US" sz="2400" dirty="0" smtClean="0"/>
              <a:t>– </a:t>
            </a:r>
            <a:r>
              <a:rPr lang="en-US" sz="2400" b="1" dirty="0" smtClean="0">
                <a:cs typeface="Arial" charset="0"/>
              </a:rPr>
              <a:t>µ</a:t>
            </a:r>
            <a:r>
              <a:rPr lang="en-US" sz="2400" dirty="0" smtClean="0">
                <a:cs typeface="Arial" charset="0"/>
              </a:rPr>
              <a:t>), … , </a:t>
            </a:r>
            <a:r>
              <a:rPr lang="en-US" sz="2400" b="1" dirty="0" err="1" smtClean="0"/>
              <a:t>u</a:t>
            </a:r>
            <a:r>
              <a:rPr lang="en-US" sz="2400" baseline="-25000" dirty="0" err="1" smtClean="0"/>
              <a:t>k</a:t>
            </a:r>
            <a:r>
              <a:rPr lang="en-US" sz="2400" baseline="30000" dirty="0" err="1" smtClean="0"/>
              <a:t>T</a:t>
            </a:r>
            <a:r>
              <a:rPr lang="en-US" sz="2400" dirty="0" smtClean="0"/>
              <a:t>(</a:t>
            </a:r>
            <a:r>
              <a:rPr lang="en-US" sz="2400" b="1" dirty="0" smtClean="0"/>
              <a:t>x</a:t>
            </a:r>
            <a:r>
              <a:rPr lang="en-US" sz="2400" baseline="-25000" dirty="0" smtClean="0"/>
              <a:t>i </a:t>
            </a:r>
            <a:r>
              <a:rPr lang="en-US" sz="2400" dirty="0" smtClean="0"/>
              <a:t>– </a:t>
            </a:r>
            <a:r>
              <a:rPr lang="en-US" sz="2400" b="1" dirty="0" smtClean="0">
                <a:cs typeface="Arial" charset="0"/>
              </a:rPr>
              <a:t>µ</a:t>
            </a:r>
            <a:r>
              <a:rPr lang="en-US" sz="2400" dirty="0" smtClean="0">
                <a:cs typeface="Arial" charset="0"/>
              </a:rPr>
              <a:t>))</a:t>
            </a:r>
            <a:endParaRPr lang="en-US" sz="2400" dirty="0" smtClean="0"/>
          </a:p>
          <a:p>
            <a:pPr>
              <a:lnSpc>
                <a:spcPct val="90000"/>
              </a:lnSpc>
              <a:buFontTx/>
              <a:buChar char="•"/>
            </a:pPr>
            <a:endParaRPr lang="en-US" sz="2400" dirty="0" smtClean="0"/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Given novel image </a:t>
            </a:r>
            <a:r>
              <a:rPr lang="en-US" sz="2800" b="1" dirty="0" smtClean="0">
                <a:solidFill>
                  <a:srgbClr val="C00000"/>
                </a:solidFill>
              </a:rPr>
              <a:t>x</a:t>
            </a:r>
            <a:endParaRPr lang="en-US" sz="2800" dirty="0" smtClean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 smtClean="0"/>
              <a:t>Project onto subspace:</a:t>
            </a:r>
            <a:br>
              <a:rPr lang="en-US" sz="2400" dirty="0" smtClean="0"/>
            </a:br>
            <a:r>
              <a:rPr lang="en-US" sz="2400" dirty="0" smtClean="0"/>
              <a:t>(w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,…,</a:t>
            </a:r>
            <a:r>
              <a:rPr lang="en-US" sz="2400" dirty="0" err="1" smtClean="0"/>
              <a:t>w</a:t>
            </a:r>
            <a:r>
              <a:rPr lang="en-US" sz="2400" baseline="-25000" dirty="0" err="1" smtClean="0"/>
              <a:t>k</a:t>
            </a:r>
            <a:r>
              <a:rPr lang="en-US" sz="2400" dirty="0" smtClean="0"/>
              <a:t>) = (</a:t>
            </a:r>
            <a:r>
              <a:rPr lang="en-US" sz="2400" b="1" dirty="0" smtClean="0"/>
              <a:t>u</a:t>
            </a:r>
            <a:r>
              <a:rPr lang="en-US" sz="2400" baseline="-25000" dirty="0" smtClean="0"/>
              <a:t>1</a:t>
            </a:r>
            <a:r>
              <a:rPr lang="en-US" sz="2400" baseline="30000" dirty="0" smtClean="0"/>
              <a:t>T</a:t>
            </a:r>
            <a:r>
              <a:rPr lang="en-US" sz="2400" dirty="0" smtClean="0"/>
              <a:t>(</a:t>
            </a:r>
            <a:r>
              <a:rPr lang="en-US" sz="2400" b="1" dirty="0" smtClean="0"/>
              <a:t>x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– </a:t>
            </a:r>
            <a:r>
              <a:rPr lang="en-US" sz="2400" b="1" dirty="0" smtClean="0">
                <a:cs typeface="Arial" charset="0"/>
              </a:rPr>
              <a:t>µ</a:t>
            </a:r>
            <a:r>
              <a:rPr lang="en-US" sz="2400" dirty="0" smtClean="0">
                <a:cs typeface="Arial" charset="0"/>
              </a:rPr>
              <a:t>), … , </a:t>
            </a:r>
            <a:r>
              <a:rPr lang="en-US" sz="2400" b="1" dirty="0" err="1" smtClean="0"/>
              <a:t>u</a:t>
            </a:r>
            <a:r>
              <a:rPr lang="en-US" sz="2400" baseline="-25000" dirty="0" err="1" smtClean="0"/>
              <a:t>k</a:t>
            </a:r>
            <a:r>
              <a:rPr lang="en-US" sz="2400" baseline="30000" dirty="0" err="1" smtClean="0"/>
              <a:t>T</a:t>
            </a:r>
            <a:r>
              <a:rPr lang="en-US" sz="2400" dirty="0" smtClean="0"/>
              <a:t>(</a:t>
            </a:r>
            <a:r>
              <a:rPr lang="en-US" sz="2400" b="1" dirty="0" smtClean="0"/>
              <a:t>x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– </a:t>
            </a:r>
            <a:r>
              <a:rPr lang="en-US" sz="2400" b="1" dirty="0" smtClean="0">
                <a:cs typeface="Arial" charset="0"/>
              </a:rPr>
              <a:t>µ</a:t>
            </a:r>
            <a:r>
              <a:rPr lang="en-US" sz="2400" dirty="0" smtClean="0">
                <a:cs typeface="Arial" charset="0"/>
              </a:rPr>
              <a:t>))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Optional: check reconstruction error </a:t>
            </a:r>
            <a:r>
              <a:rPr lang="en-US" sz="2400" b="1" dirty="0" smtClean="0"/>
              <a:t>x</a:t>
            </a:r>
            <a:r>
              <a:rPr lang="en-US" sz="2400" dirty="0" smtClean="0"/>
              <a:t> – </a:t>
            </a:r>
            <a:r>
              <a:rPr lang="en-US" sz="2400" b="1" dirty="0" smtClean="0"/>
              <a:t>x</a:t>
            </a:r>
            <a:r>
              <a:rPr lang="en-US" sz="2400" dirty="0" smtClean="0"/>
              <a:t> to determine whether image is really a face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Classify as closest training face in k-dimensional subspace</a:t>
            </a:r>
          </a:p>
        </p:txBody>
      </p:sp>
      <p:sp>
        <p:nvSpPr>
          <p:cNvPr id="1238020" name="Text Box 4"/>
          <p:cNvSpPr txBox="1">
            <a:spLocks noChangeArrowheads="1"/>
          </p:cNvSpPr>
          <p:nvPr/>
        </p:nvSpPr>
        <p:spPr bwMode="auto">
          <a:xfrm>
            <a:off x="5807075" y="4724400"/>
            <a:ext cx="304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</a:rPr>
              <a:t>^</a:t>
            </a:r>
          </a:p>
        </p:txBody>
      </p:sp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844550" y="6415088"/>
            <a:ext cx="7689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</a:rPr>
              <a:t>M. Turk and A. </a:t>
            </a:r>
            <a:r>
              <a:rPr lang="en-US" dirty="0" err="1">
                <a:solidFill>
                  <a:prstClr val="black"/>
                </a:solidFill>
              </a:rPr>
              <a:t>Pentland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dirty="0">
                <a:solidFill>
                  <a:prstClr val="black"/>
                </a:solidFill>
                <a:hlinkClick r:id="rId3"/>
              </a:rPr>
              <a:t>Face Recognition using Eigenfaces</a:t>
            </a:r>
            <a:r>
              <a:rPr lang="en-US" dirty="0">
                <a:solidFill>
                  <a:prstClr val="black"/>
                </a:solidFill>
              </a:rPr>
              <a:t>, CVPR 1991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19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80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  <a:defRPr/>
            </a:pP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General dimensionality reduction technique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Preserves most of variance with a much more compact representation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Lower storage requirements (eigenvectors + a few numbers per face)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Faster matching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99"/>
                </a:solidFill>
              </a:rPr>
              <a:t>What </a:t>
            </a:r>
            <a:r>
              <a:rPr lang="en-US" dirty="0" smtClean="0">
                <a:solidFill>
                  <a:srgbClr val="000099"/>
                </a:solidFill>
              </a:rPr>
              <a:t>other applications</a:t>
            </a:r>
            <a:r>
              <a:rPr lang="en-US" dirty="0" smtClean="0">
                <a:solidFill>
                  <a:srgbClr val="000099"/>
                </a:solidFill>
              </a:rPr>
              <a:t>?</a:t>
            </a:r>
            <a:endParaRPr lang="en-US" dirty="0" smtClean="0">
              <a:solidFill>
                <a:srgbClr val="000099"/>
              </a:solidFill>
            </a:endParaRPr>
          </a:p>
          <a:p>
            <a:pPr lvl="1"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69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 recognition: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715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Typical scenario: few examples per face, identify or verify test example</a:t>
            </a:r>
          </a:p>
          <a:p>
            <a:r>
              <a:rPr lang="en-US" sz="3600" dirty="0" smtClean="0"/>
              <a:t>What’s hard: changes in expression, lighting, age, </a:t>
            </a:r>
            <a:r>
              <a:rPr lang="en-US" sz="3600" dirty="0" smtClean="0">
                <a:solidFill>
                  <a:srgbClr val="FF0000"/>
                </a:solidFill>
              </a:rPr>
              <a:t>occlusion</a:t>
            </a:r>
            <a:r>
              <a:rPr lang="en-US" sz="3600" dirty="0" smtClean="0"/>
              <a:t>, </a:t>
            </a:r>
            <a:r>
              <a:rPr lang="en-US" sz="3600" b="1" dirty="0" smtClean="0">
                <a:solidFill>
                  <a:srgbClr val="FF0000"/>
                </a:solidFill>
              </a:rPr>
              <a:t>viewpoint</a:t>
            </a:r>
          </a:p>
          <a:p>
            <a:r>
              <a:rPr lang="en-US" sz="3600" dirty="0" smtClean="0"/>
              <a:t>Basic approaches (all nearest neighbor)</a:t>
            </a:r>
          </a:p>
          <a:p>
            <a:pPr marL="971550" lvl="1" indent="-457200">
              <a:buFont typeface="Calibri" pitchFamily="34" charset="0"/>
              <a:buAutoNum type="arabicPeriod"/>
            </a:pPr>
            <a:r>
              <a:rPr lang="en-US" dirty="0" smtClean="0">
                <a:solidFill>
                  <a:srgbClr val="000099"/>
                </a:solidFill>
              </a:rPr>
              <a:t>Project into a new subspace (or kernel space) (e.g., “</a:t>
            </a:r>
            <a:r>
              <a:rPr lang="en-US" dirty="0" err="1" smtClean="0">
                <a:solidFill>
                  <a:srgbClr val="000099"/>
                </a:solidFill>
              </a:rPr>
              <a:t>Eigenfaces</a:t>
            </a:r>
            <a:r>
              <a:rPr lang="en-US" dirty="0" smtClean="0">
                <a:solidFill>
                  <a:srgbClr val="000099"/>
                </a:solidFill>
              </a:rPr>
              <a:t>”=PCA)</a:t>
            </a:r>
          </a:p>
          <a:p>
            <a:pPr marL="971550" lvl="1" indent="-457200">
              <a:buFont typeface="Calibri" pitchFamily="34" charset="0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Measure face features</a:t>
            </a:r>
          </a:p>
          <a:p>
            <a:pPr>
              <a:buFont typeface="Arial" charset="0"/>
              <a:buNone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1994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2076"/>
            <a:ext cx="8229600" cy="1143000"/>
          </a:xfrm>
        </p:spPr>
        <p:txBody>
          <a:bodyPr/>
          <a:lstStyle/>
          <a:p>
            <a:r>
              <a:rPr lang="en-US" dirty="0"/>
              <a:t>Enhancing gender</a:t>
            </a:r>
          </a:p>
        </p:txBody>
      </p:sp>
      <p:sp>
        <p:nvSpPr>
          <p:cNvPr id="79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042" y="5181600"/>
            <a:ext cx="8572500" cy="8302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         more                  same                </a:t>
            </a:r>
            <a:r>
              <a:rPr lang="en-US" sz="1800" b="1" dirty="0"/>
              <a:t>original</a:t>
            </a:r>
            <a:r>
              <a:rPr lang="en-US" sz="1800" dirty="0"/>
              <a:t>   </a:t>
            </a:r>
            <a:r>
              <a:rPr lang="en-US" sz="1800" dirty="0" smtClean="0"/>
              <a:t>       androgynous     </a:t>
            </a:r>
            <a:r>
              <a:rPr lang="en-US" sz="1800" dirty="0"/>
              <a:t>more opposite</a:t>
            </a:r>
          </a:p>
        </p:txBody>
      </p:sp>
      <p:pic>
        <p:nvPicPr>
          <p:cNvPr id="792580" name="Picture 4" descr="Rowland3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066800"/>
            <a:ext cx="7239000" cy="4073525"/>
          </a:xfrm>
          <a:prstGeom prst="rect">
            <a:avLst/>
          </a:prstGeom>
          <a:noFill/>
        </p:spPr>
      </p:pic>
      <p:sp>
        <p:nvSpPr>
          <p:cNvPr id="792581" name="Rectangle 5"/>
          <p:cNvSpPr>
            <a:spLocks noChangeArrowheads="1"/>
          </p:cNvSpPr>
          <p:nvPr/>
        </p:nvSpPr>
        <p:spPr bwMode="auto">
          <a:xfrm>
            <a:off x="685800" y="58674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solidFill>
                  <a:schemeClr val="tx2"/>
                </a:solidFill>
              </a:rPr>
              <a:t>D. Rowland and D. </a:t>
            </a:r>
            <a:r>
              <a:rPr lang="en-US" sz="1800" dirty="0" err="1">
                <a:solidFill>
                  <a:schemeClr val="tx2"/>
                </a:solidFill>
              </a:rPr>
              <a:t>Perrett</a:t>
            </a:r>
            <a:r>
              <a:rPr lang="en-US" sz="1800" dirty="0">
                <a:solidFill>
                  <a:schemeClr val="tx2"/>
                </a:solidFill>
              </a:rPr>
              <a:t>, </a:t>
            </a:r>
            <a:r>
              <a:rPr lang="en-US" sz="1800" dirty="0">
                <a:solidFill>
                  <a:schemeClr val="tx2"/>
                </a:solidFill>
                <a:hlinkClick r:id="rId4"/>
              </a:rPr>
              <a:t>“Manipulating Facial Appearance through Shape and Color,”</a:t>
            </a:r>
            <a:r>
              <a:rPr lang="en-US" sz="1800" dirty="0">
                <a:solidFill>
                  <a:schemeClr val="tx2"/>
                </a:solidFill>
              </a:rPr>
              <a:t> IEEE CG&amp;A, September 1995</a:t>
            </a:r>
          </a:p>
        </p:txBody>
      </p:sp>
      <p:sp>
        <p:nvSpPr>
          <p:cNvPr id="792582" name="Text Box 6"/>
          <p:cNvSpPr txBox="1">
            <a:spLocks noChangeArrowheads="1"/>
          </p:cNvSpPr>
          <p:nvPr/>
        </p:nvSpPr>
        <p:spPr bwMode="auto">
          <a:xfrm>
            <a:off x="7294563" y="6477000"/>
            <a:ext cx="17922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Slide credit: A. Efros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16856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326"/>
            <a:ext cx="8229600" cy="1143000"/>
          </a:xfrm>
        </p:spPr>
        <p:txBody>
          <a:bodyPr/>
          <a:lstStyle/>
          <a:p>
            <a:r>
              <a:rPr lang="en-US" dirty="0"/>
              <a:t>Changing age</a:t>
            </a:r>
          </a:p>
        </p:txBody>
      </p:sp>
      <p:sp>
        <p:nvSpPr>
          <p:cNvPr id="793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914400"/>
            <a:ext cx="2667000" cy="5257800"/>
          </a:xfrm>
        </p:spPr>
        <p:txBody>
          <a:bodyPr/>
          <a:lstStyle/>
          <a:p>
            <a:pPr marL="0" indent="0"/>
            <a:endParaRPr lang="en-US" sz="2000" dirty="0"/>
          </a:p>
          <a:p>
            <a:pPr marL="0" indent="0"/>
            <a:endParaRPr lang="en-US" sz="2000" dirty="0"/>
          </a:p>
          <a:p>
            <a:pPr marL="0" indent="0"/>
            <a:r>
              <a:rPr lang="en-US" sz="2000" dirty="0"/>
              <a:t>Face becomes “rounder” and “more textured” and “grayer”</a:t>
            </a:r>
          </a:p>
        </p:txBody>
      </p:sp>
      <p:sp>
        <p:nvSpPr>
          <p:cNvPr id="7936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429000" y="1447800"/>
            <a:ext cx="5410200" cy="4343400"/>
          </a:xfrm>
        </p:spPr>
        <p:txBody>
          <a:bodyPr/>
          <a:lstStyle/>
          <a:p>
            <a:pPr marL="0" indent="0"/>
            <a:endParaRPr lang="en-US" sz="2000" dirty="0"/>
          </a:p>
          <a:p>
            <a:pPr marL="0" indent="0"/>
            <a:endParaRPr lang="en-US" sz="2000" dirty="0"/>
          </a:p>
          <a:p>
            <a:pPr marL="0" indent="0"/>
            <a:r>
              <a:rPr lang="en-US" sz="2000" dirty="0"/>
              <a:t>original			                        shape</a:t>
            </a:r>
          </a:p>
          <a:p>
            <a:pPr marL="0" indent="0"/>
            <a:endParaRPr lang="en-US" sz="2000" dirty="0"/>
          </a:p>
          <a:p>
            <a:pPr marL="0" indent="0"/>
            <a:endParaRPr lang="en-US" sz="2000" dirty="0"/>
          </a:p>
          <a:p>
            <a:pPr marL="0" indent="0"/>
            <a:endParaRPr lang="en-US" sz="2000" dirty="0"/>
          </a:p>
          <a:p>
            <a:pPr marL="0" indent="0"/>
            <a:endParaRPr lang="en-US" sz="2000" dirty="0"/>
          </a:p>
          <a:p>
            <a:pPr marL="0" indent="0"/>
            <a:endParaRPr lang="en-US" sz="2000" dirty="0"/>
          </a:p>
          <a:p>
            <a:pPr marL="0" indent="0"/>
            <a:r>
              <a:rPr lang="en-US" sz="2000" dirty="0"/>
              <a:t>    color				           both</a:t>
            </a:r>
          </a:p>
        </p:txBody>
      </p:sp>
      <p:pic>
        <p:nvPicPr>
          <p:cNvPr id="793605" name="Picture 5" descr="Rowland3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1368" y="1143000"/>
            <a:ext cx="3200400" cy="4357688"/>
          </a:xfrm>
          <a:prstGeom prst="rect">
            <a:avLst/>
          </a:prstGeom>
          <a:noFill/>
        </p:spPr>
      </p:pic>
      <p:sp>
        <p:nvSpPr>
          <p:cNvPr id="793606" name="Rectangle 6"/>
          <p:cNvSpPr>
            <a:spLocks noChangeArrowheads="1"/>
          </p:cNvSpPr>
          <p:nvPr/>
        </p:nvSpPr>
        <p:spPr bwMode="auto">
          <a:xfrm>
            <a:off x="685800" y="58674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solidFill>
                  <a:schemeClr val="tx2"/>
                </a:solidFill>
              </a:rPr>
              <a:t>D. Rowland and D. </a:t>
            </a:r>
            <a:r>
              <a:rPr lang="en-US" sz="1800" dirty="0" err="1">
                <a:solidFill>
                  <a:schemeClr val="tx2"/>
                </a:solidFill>
              </a:rPr>
              <a:t>Perrett</a:t>
            </a:r>
            <a:r>
              <a:rPr lang="en-US" sz="1800" dirty="0">
                <a:solidFill>
                  <a:schemeClr val="tx2"/>
                </a:solidFill>
              </a:rPr>
              <a:t>, </a:t>
            </a:r>
            <a:r>
              <a:rPr lang="en-US" sz="1800" dirty="0">
                <a:solidFill>
                  <a:schemeClr val="tx2"/>
                </a:solidFill>
                <a:hlinkClick r:id="rId4"/>
              </a:rPr>
              <a:t>“Manipulating Facial Appearance through Shape and Color,”</a:t>
            </a:r>
            <a:r>
              <a:rPr lang="en-US" sz="1800" dirty="0">
                <a:solidFill>
                  <a:schemeClr val="tx2"/>
                </a:solidFill>
              </a:rPr>
              <a:t> IEEE CG&amp;A, September 1995</a:t>
            </a:r>
          </a:p>
        </p:txBody>
      </p:sp>
      <p:sp>
        <p:nvSpPr>
          <p:cNvPr id="793607" name="Text Box 7"/>
          <p:cNvSpPr txBox="1">
            <a:spLocks noChangeArrowheads="1"/>
          </p:cNvSpPr>
          <p:nvPr/>
        </p:nvSpPr>
        <p:spPr bwMode="auto">
          <a:xfrm>
            <a:off x="7294563" y="6477000"/>
            <a:ext cx="17922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Slide credit: A. Efros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8309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9701"/>
            <a:ext cx="8229600" cy="1143000"/>
          </a:xfrm>
        </p:spPr>
        <p:txBody>
          <a:bodyPr/>
          <a:lstStyle/>
          <a:p>
            <a:r>
              <a:rPr lang="en-US" dirty="0"/>
              <a:t>Which face is more attractive?</a:t>
            </a:r>
          </a:p>
        </p:txBody>
      </p:sp>
      <p:pic>
        <p:nvPicPr>
          <p:cNvPr id="9799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143000"/>
            <a:ext cx="377983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799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8363" y="1143000"/>
            <a:ext cx="377983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79976" name="Text Box 8"/>
          <p:cNvSpPr txBox="1">
            <a:spLocks noChangeArrowheads="1"/>
          </p:cNvSpPr>
          <p:nvPr/>
        </p:nvSpPr>
        <p:spPr bwMode="auto">
          <a:xfrm>
            <a:off x="2651125" y="6288088"/>
            <a:ext cx="3827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hlinkClick r:id="rId5"/>
              </a:rPr>
              <a:t>http://www.beautycheck.de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73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in Cleft Severity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a large database of normal 3D faces.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We construct their principal components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We can reconstruct any normal face accurately using these components.</a:t>
            </a:r>
          </a:p>
          <a:p>
            <a:r>
              <a:rPr lang="en-US" dirty="0" smtClean="0"/>
              <a:t>But when we reconstruct a cleft face from the normal components, there is a </a:t>
            </a:r>
            <a:r>
              <a:rPr lang="en-US" dirty="0" smtClean="0">
                <a:solidFill>
                  <a:srgbClr val="FF0000"/>
                </a:solidFill>
              </a:rPr>
              <a:t>lot of error.</a:t>
            </a:r>
          </a:p>
          <a:p>
            <a:r>
              <a:rPr lang="en-US" dirty="0" smtClean="0"/>
              <a:t>This error can be used to measure the </a:t>
            </a:r>
            <a:r>
              <a:rPr lang="en-US" dirty="0" smtClean="0">
                <a:solidFill>
                  <a:srgbClr val="FF0000"/>
                </a:solidFill>
              </a:rPr>
              <a:t>severit</a:t>
            </a:r>
            <a:r>
              <a:rPr lang="en-US" dirty="0" smtClean="0"/>
              <a:t>y of the cleft.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01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>
              <a:buFont typeface="Arial" charset="0"/>
              <a:buNone/>
            </a:pPr>
            <a:r>
              <a:rPr lang="en-US" dirty="0" smtClean="0"/>
              <a:t>	Would PCA on image pixels work well as a general compression technique?</a:t>
            </a:r>
          </a:p>
        </p:txBody>
      </p:sp>
      <p:pic>
        <p:nvPicPr>
          <p:cNvPr id="4" name="Picture 6" descr="reon_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419600"/>
            <a:ext cx="70104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609600" y="4572000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solidFill>
                  <a:srgbClr val="40458C"/>
                </a:solidFill>
                <a:latin typeface="Arial" charset="0"/>
                <a:ea typeface="宋体"/>
              </a:rPr>
              <a:t>P = 200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4229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Extension to 3D Objects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609600" y="1676400"/>
            <a:ext cx="8197850" cy="41211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altLang="en-US" sz="2400">
                <a:latin typeface="Times New Roman" pitchFamily="18" charset="0"/>
              </a:rPr>
              <a:t>Murase and Nayar (1994, 1995) extended this idea to 3D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  objects.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Times New Roman" pitchFamily="18" charset="0"/>
              </a:rPr>
              <a:t> The training set had </a:t>
            </a: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</a:rPr>
              <a:t>multiple views of each object</a:t>
            </a:r>
            <a:r>
              <a:rPr lang="en-US" altLang="en-US" sz="2400">
                <a:latin typeface="Times New Roman" pitchFamily="18" charset="0"/>
              </a:rPr>
              <a:t>, on 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   dark background.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Times New Roman" pitchFamily="18" charset="0"/>
              </a:rPr>
              <a:t> The views included </a:t>
            </a: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</a:rPr>
              <a:t>multiple (discrete) rotations</a:t>
            </a:r>
            <a:r>
              <a:rPr lang="en-US" altLang="en-US" sz="2400">
                <a:latin typeface="Times New Roman" pitchFamily="18" charset="0"/>
              </a:rPr>
              <a:t> of the object 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   a turntable and also </a:t>
            </a: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</a:rPr>
              <a:t>multiple (discrete) illuminations</a:t>
            </a:r>
            <a:r>
              <a:rPr lang="en-US" altLang="en-US" sz="2400">
                <a:latin typeface="Times New Roman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Times New Roman" pitchFamily="18" charset="0"/>
              </a:rPr>
              <a:t> The system could be used first to </a:t>
            </a: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</a:rPr>
              <a:t>identify</a:t>
            </a:r>
            <a:r>
              <a:rPr lang="en-US" altLang="en-US" sz="2400">
                <a:latin typeface="Times New Roman" pitchFamily="18" charset="0"/>
              </a:rPr>
              <a:t> the object and then to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   determine its (approximate)</a:t>
            </a:r>
            <a:r>
              <a:rPr lang="en-US" altLang="en-US" sz="240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</a:rPr>
              <a:t>pose </a:t>
            </a:r>
            <a:r>
              <a:rPr lang="en-US" altLang="en-US" sz="2400">
                <a:latin typeface="Times New Roman" pitchFamily="18" charset="0"/>
              </a:rPr>
              <a:t>and illumination.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3600" smtClean="0"/>
              <a:t>Sample Objects</a:t>
            </a:r>
            <a:br>
              <a:rPr lang="en-US" altLang="en-US" sz="3600" smtClean="0"/>
            </a:br>
            <a:r>
              <a:rPr lang="en-US" altLang="en-US" sz="3600" smtClean="0"/>
              <a:t>Columbia Object Recognition Database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27" t="30556" r="21529" b="13889"/>
          <a:stretch>
            <a:fillRect/>
          </a:stretch>
        </p:blipFill>
        <p:spPr bwMode="auto">
          <a:xfrm>
            <a:off x="2209800" y="1676400"/>
            <a:ext cx="4876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Significance of this work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609600" y="1828800"/>
            <a:ext cx="7788275" cy="41211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Times New Roman" pitchFamily="18" charset="0"/>
              </a:rPr>
              <a:t> The extension to 3D objects was an important contribution.</a:t>
            </a:r>
          </a:p>
          <a:p>
            <a:pPr eaLnBrk="1" hangingPunct="1">
              <a:spcBef>
                <a:spcPct val="0"/>
              </a:spcBef>
            </a:pPr>
            <a:endParaRPr lang="en-US" altLang="en-US" sz="24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Times New Roman" pitchFamily="18" charset="0"/>
              </a:rPr>
              <a:t> Instead of using brute force search, the authors observed that</a:t>
            </a:r>
          </a:p>
          <a:p>
            <a:pPr eaLnBrk="1" hangingPunct="1">
              <a:spcBef>
                <a:spcPct val="0"/>
              </a:spcBef>
            </a:pPr>
            <a:endParaRPr lang="en-US" altLang="en-US" sz="24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  All the views of a single object, when transformed into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  eigenvector space became points on a manifold in that space.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Times New Roman" pitchFamily="18" charset="0"/>
              </a:rPr>
              <a:t> Using this, they developed fast algorithms to find the closest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  object manifold to an unknown input image.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Times New Roman" pitchFamily="18" charset="0"/>
              </a:rPr>
              <a:t> </a:t>
            </a: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</a:rPr>
              <a:t>Recognition with pose finding took less than a second.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Appearance-Based Recognition</a:t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685800" y="1066800"/>
            <a:ext cx="7562850" cy="5216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Times New Roman" pitchFamily="18" charset="0"/>
              </a:rPr>
              <a:t> Training images must be representative of the instances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  of objects to be recognized.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</a:rPr>
              <a:t> The object must be well-framed.</a:t>
            </a:r>
          </a:p>
          <a:p>
            <a:pPr eaLnBrk="1" hangingPunct="1">
              <a:spcBef>
                <a:spcPct val="0"/>
              </a:spcBef>
            </a:pPr>
            <a:endParaRPr lang="en-US" altLang="en-US" sz="240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</a:rPr>
              <a:t> Positions and sizes must be controlled.</a:t>
            </a:r>
          </a:p>
          <a:p>
            <a:pPr eaLnBrk="1" hangingPunct="1">
              <a:spcBef>
                <a:spcPct val="0"/>
              </a:spcBef>
            </a:pPr>
            <a:endParaRPr lang="en-US" altLang="en-US" sz="240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</a:rPr>
              <a:t> Dimensionality reduction is needed.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</a:rPr>
              <a:t> It is not powerful enough to handle general scenes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</a:rPr>
              <a:t>  without prior segmentation into relevant objects.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3333FF"/>
                </a:solidFill>
                <a:latin typeface="Times New Roman" pitchFamily="18" charset="0"/>
              </a:rPr>
              <a:t>* The newer systems that use “parts” from interest operators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3333FF"/>
                </a:solidFill>
                <a:latin typeface="Times New Roman" pitchFamily="18" charset="0"/>
              </a:rPr>
              <a:t>   are an answer to these restrictions.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593725" y="56800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face recognition scenarios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 smtClean="0">
                <a:solidFill>
                  <a:srgbClr val="C00000"/>
                </a:solidFill>
              </a:rPr>
              <a:t>Verification:</a:t>
            </a:r>
            <a:r>
              <a:rPr lang="en-US" dirty="0" smtClean="0"/>
              <a:t> a person is claiming a particular identity; verify whether that is true</a:t>
            </a:r>
          </a:p>
          <a:p>
            <a:pPr lvl="1"/>
            <a:r>
              <a:rPr lang="en-US" dirty="0" smtClean="0"/>
              <a:t>E.g., security</a:t>
            </a:r>
          </a:p>
          <a:p>
            <a:pPr lvl="1"/>
            <a:endParaRPr lang="en-US" dirty="0"/>
          </a:p>
          <a:p>
            <a:r>
              <a:rPr lang="en-US" dirty="0" smtClean="0">
                <a:solidFill>
                  <a:srgbClr val="C00000"/>
                </a:solidFill>
              </a:rPr>
              <a:t>Closed-world identification</a:t>
            </a:r>
            <a:r>
              <a:rPr lang="en-US" dirty="0" smtClean="0"/>
              <a:t>: assign a face to one person from among a known set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C00000"/>
                </a:solidFill>
              </a:rPr>
              <a:t>General identification</a:t>
            </a:r>
            <a:r>
              <a:rPr lang="en-US" dirty="0" smtClean="0"/>
              <a:t>: assign a face to a known person or to “unknown”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59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makes face recognition hard?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1600200"/>
            <a:ext cx="196399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Arial" charset="0"/>
              </a:rPr>
              <a:t>Expression</a:t>
            </a:r>
          </a:p>
        </p:txBody>
      </p:sp>
      <p:pic>
        <p:nvPicPr>
          <p:cNvPr id="337924" name="Picture 4" descr="http://ursispaltenstein.ch/blog/images/uploads_img/hillary_clintons_many_fa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209800"/>
            <a:ext cx="5334000" cy="333375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72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makes face recognition hard?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20422" y="1938716"/>
            <a:ext cx="144623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Arial" charset="0"/>
              </a:rPr>
              <a:t>Lighting</a:t>
            </a:r>
          </a:p>
        </p:txBody>
      </p:sp>
      <p:pic>
        <p:nvPicPr>
          <p:cNvPr id="95284" name="Picture 52" descr="C:\Users\Hoiem\Documents\Classes\Spring 2012 - Computer Vision\hws\hw5\faces\person01_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98" y="2590800"/>
            <a:ext cx="2189680" cy="218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86" name="Picture 54" descr="C:\Users\Hoiem\Documents\Classes\Spring 2012 - Computer Vision\hws\hw5\faces\person01_3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800" y="2590800"/>
            <a:ext cx="2189680" cy="218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87" name="Picture 55" descr="C:\Users\Hoiem\Documents\Classes\Spring 2012 - Computer Vision\hws\hw5\faces\person01_4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786" y="2590800"/>
            <a:ext cx="2189679" cy="218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88" name="Picture 56" descr="C:\Users\Hoiem\Documents\Classes\Spring 2012 - Computer Vision\hws\hw5\faces\person01_4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982" y="2590801"/>
            <a:ext cx="2189679" cy="218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50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makes face recognition hard?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2600" y="1752600"/>
            <a:ext cx="176362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Arial" charset="0"/>
              </a:rPr>
              <a:t>Occlusion</a:t>
            </a:r>
          </a:p>
        </p:txBody>
      </p:sp>
      <p:pic>
        <p:nvPicPr>
          <p:cNvPr id="340994" name="Picture 2" descr="http://farm1.static.flickr.com/110/273004917_7914351df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438400"/>
            <a:ext cx="4762500" cy="3171826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75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makes face recognition hard?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6400" y="1480810"/>
            <a:ext cx="173791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Arial" charset="0"/>
              </a:rPr>
              <a:t>Viewpoint</a:t>
            </a:r>
          </a:p>
        </p:txBody>
      </p:sp>
      <p:pic>
        <p:nvPicPr>
          <p:cNvPr id="5" name="Picture 2" descr="http://gps-tsc.upc.es/GTAV/ResearchAreas/UPCFaceDatabase/Imatges/FacePoseI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014210"/>
            <a:ext cx="5410200" cy="4050094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5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itle 1"/>
          <p:cNvSpPr>
            <a:spLocks noGrp="1"/>
          </p:cNvSpPr>
          <p:nvPr>
            <p:ph type="title"/>
          </p:nvPr>
        </p:nvSpPr>
        <p:spPr>
          <a:xfrm>
            <a:off x="457200" y="-3192"/>
            <a:ext cx="8229600" cy="1143000"/>
          </a:xfrm>
        </p:spPr>
        <p:txBody>
          <a:bodyPr/>
          <a:lstStyle/>
          <a:p>
            <a:r>
              <a:rPr lang="en-US" dirty="0" smtClean="0"/>
              <a:t>Simple idea for face recognition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234" y="990600"/>
            <a:ext cx="8534400" cy="5135563"/>
          </a:xfrm>
        </p:spPr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en-US" dirty="0" smtClean="0"/>
              <a:t>Treat face image as a vector of intensities</a:t>
            </a:r>
          </a:p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dirty="0" smtClean="0"/>
              <a:t>Recognize face by nearest neighbor in database</a:t>
            </a:r>
          </a:p>
        </p:txBody>
      </p:sp>
      <p:sp>
        <p:nvSpPr>
          <p:cNvPr id="5" name="Right Arrow 4"/>
          <p:cNvSpPr/>
          <p:nvPr/>
        </p:nvSpPr>
        <p:spPr>
          <a:xfrm>
            <a:off x="3505200" y="1905000"/>
            <a:ext cx="914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" name="Picture 11" descr="training_fa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53932"/>
            <a:ext cx="2675467" cy="2675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3581400" y="4267200"/>
            <a:ext cx="914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495800" y="1905000"/>
          <a:ext cx="5270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" name="Equation" r:id="rId4" imgW="126720" imgH="126720" progId="Equation.3">
                  <p:embed/>
                </p:oleObj>
              </mc:Choice>
              <mc:Fallback>
                <p:oleObj name="Equation" r:id="rId4" imgW="126720" imgH="126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905000"/>
                        <a:ext cx="5270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5" name="Object 3"/>
          <p:cNvGraphicFramePr>
            <a:graphicFrameLocks noChangeAspect="1"/>
          </p:cNvGraphicFramePr>
          <p:nvPr/>
        </p:nvGraphicFramePr>
        <p:xfrm>
          <a:off x="4648200" y="4191000"/>
          <a:ext cx="17383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" name="Equation" r:id="rId6" imgW="419040" imgH="228600" progId="Equation.3">
                  <p:embed/>
                </p:oleObj>
              </mc:Choice>
              <mc:Fallback>
                <p:oleObj name="Equation" r:id="rId6" imgW="419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191000"/>
                        <a:ext cx="1738313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5965"/>
              </p:ext>
            </p:extLst>
          </p:nvPr>
        </p:nvGraphicFramePr>
        <p:xfrm>
          <a:off x="4302125" y="5365750"/>
          <a:ext cx="4111625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" name="Equation" r:id="rId8" imgW="1168200" imgH="317160" progId="Equation.3">
                  <p:embed/>
                </p:oleObj>
              </mc:Choice>
              <mc:Fallback>
                <p:oleObj name="Equation" r:id="rId8" imgW="1168200" imgH="31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2125" y="5365750"/>
                        <a:ext cx="4111625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52" descr="C:\Users\Hoiem\Documents\Classes\Spring 2012 - Computer Vision\hws\hw5\faces\person01_01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017" y="1642163"/>
            <a:ext cx="1094840" cy="109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03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x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40.5"/>
  <p:tag name="PICTUREFILESIZE" val="39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v_1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71.125"/>
  <p:tag name="PICTUREFILESIZE" val="75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bf \overline{x}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48.625"/>
  <p:tag name="PICTUREFILESIZE" val="49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x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40.5"/>
  <p:tag name="PICTUREFILESIZE" val="39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{\bf \overline{x}}&#10;$ \tiny is the mean \\ of the orange \\&#10;points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382.5"/>
  <p:tag name="PICTUREFILESIZE" val="1075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{\bf v}_2 = min_{\bf v}~\{var(\bf v)\} 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734.37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{\bf v}_1 = max_{\bf v}~\{var(\bf v)\} 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746.12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var({\bf v}) &amp; = &amp; \bf \sum_x \|(x - \overline{\bf x})^T \cdot v\| \\&#10;&amp; = &amp; \bf \sum_x v^T (x - \overline{\bf x}) (x - \overline{\bf x})^T v  \\&#10;&amp; = &amp;\bf  v^T \left[\sum_x (x - \overline{\bf x}) (x - \overline{\bf x})^T\right] v  \\&#10;&amp; = &amp; \bf v^T A v~~\mbox{where}~A = \sum_x (x - \overline{\bf x}) (x - \overline{\bf x})^T&#10;\end{eqnarray*}&#10;\end{document}&#10;"/>
  <p:tag name="EXTERNALNAME" val="Edittex"/>
  <p:tag name="BLEND" val="False"/>
  <p:tag name="TRANSPARENT" val="False"/>
  <p:tag name="BITMAPFORMAT" val="bmpmono"/>
  <p:tag name="DEBUGINTERACTIVE" val="True"/>
  <p:tag name="ORIGWIDTH" val="1803.62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var(\bf v) = \sum_{\mbox{\tiny orange point}~{\bf x}} \|(\bf x - \overline{\bf x})^T \cdot v\|^2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1300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v_2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71.125"/>
  <p:tag name="PICTUREFILESIZE" val="75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v_1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71.125"/>
  <p:tag name="PICTUREFILESIZE" val="75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bf x \rightarrow \left(&#10;(x - \overline{x}) \cdot v_1, (x - \overline{x}) \cdot v_2&#10;\right)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1071.875"/>
  <p:tag name="PICTUREFILESIZE" val="1328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bf \overline{x}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48.625"/>
  <p:tag name="PICTUREFILESIZE" val="49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{\bf \overline{x}}&#10;$ \tiny is the mean \\ of the orange \\&#10;points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382.5"/>
  <p:tag name="PICTUREFILESIZE" val="107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v_2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71.125"/>
  <p:tag name="PICTUREFILESIZE" val="7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v_1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71.125"/>
  <p:tag name="PICTUREFILESIZE" val="75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bf \overline{x}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48.625"/>
  <p:tag name="PICTUREFILESIZE" val="49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x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40.5"/>
  <p:tag name="PICTUREFILESIZE" val="39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{\bf \overline{x}}&#10;$ \tiny is the mean \\ of the orange \\&#10;points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382.5"/>
  <p:tag name="PICTUREFILESIZE" val="1075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v_2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71.125"/>
  <p:tag name="PICTUREFILESIZE" val="75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1422</Words>
  <Application>Microsoft Office PowerPoint</Application>
  <PresentationFormat>On-screen Show (4:3)</PresentationFormat>
  <Paragraphs>292</Paragraphs>
  <Slides>38</Slides>
  <Notes>10</Notes>
  <HiddenSlides>7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Office Theme</vt:lpstr>
      <vt:lpstr>Image</vt:lpstr>
      <vt:lpstr>Equation</vt:lpstr>
      <vt:lpstr>Recognition: Face Recognition</vt:lpstr>
      <vt:lpstr>Face recognition: once you’ve detected and cropped a face, try to recognize it</vt:lpstr>
      <vt:lpstr>Face recognition: overview</vt:lpstr>
      <vt:lpstr>Typical face recognition scenarios</vt:lpstr>
      <vt:lpstr>What makes face recognition hard?</vt:lpstr>
      <vt:lpstr>What makes face recognition hard?</vt:lpstr>
      <vt:lpstr>What makes face recognition hard?</vt:lpstr>
      <vt:lpstr>What makes face recognition hard?</vt:lpstr>
      <vt:lpstr>Simple idea for face recognition</vt:lpstr>
      <vt:lpstr>The space of all face images</vt:lpstr>
      <vt:lpstr>The space of all face images</vt:lpstr>
      <vt:lpstr>Linear subspaces</vt:lpstr>
      <vt:lpstr>Dimensionality reduction</vt:lpstr>
      <vt:lpstr>Eigenvectors and Eigenvalues</vt:lpstr>
      <vt:lpstr>Principal component analysis (PCA)</vt:lpstr>
      <vt:lpstr>The space of faces</vt:lpstr>
      <vt:lpstr>Dimensionality reduction</vt:lpstr>
      <vt:lpstr>Eigenfaces</vt:lpstr>
      <vt:lpstr>Visualization of eigenfaces</vt:lpstr>
      <vt:lpstr>Projecting onto the eigenfaces</vt:lpstr>
      <vt:lpstr>Recognition with eigenfaces</vt:lpstr>
      <vt:lpstr>Choosing the dimension K</vt:lpstr>
      <vt:lpstr>Representation and reconstruction</vt:lpstr>
      <vt:lpstr>Representation and reconstruction</vt:lpstr>
      <vt:lpstr>Reconstruction</vt:lpstr>
      <vt:lpstr>PowerPoint Presentation</vt:lpstr>
      <vt:lpstr>Note</vt:lpstr>
      <vt:lpstr>Recognition with eigenfaces </vt:lpstr>
      <vt:lpstr>PCA</vt:lpstr>
      <vt:lpstr>Enhancing gender</vt:lpstr>
      <vt:lpstr>Changing age</vt:lpstr>
      <vt:lpstr>Which face is more attractive?</vt:lpstr>
      <vt:lpstr>Use in Cleft Severity Analysis</vt:lpstr>
      <vt:lpstr>Question</vt:lpstr>
      <vt:lpstr>Extension to 3D Objects</vt:lpstr>
      <vt:lpstr>Sample Objects Columbia Object Recognition Database</vt:lpstr>
      <vt:lpstr>Significance of this work</vt:lpstr>
      <vt:lpstr>Appearance-Based Recognition </vt:lpstr>
    </vt:vector>
  </TitlesOfParts>
  <Company>UW CSE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Recognition Part II</dc:title>
  <dc:creator>Ali Farhadi</dc:creator>
  <cp:lastModifiedBy>CSE</cp:lastModifiedBy>
  <cp:revision>15</cp:revision>
  <dcterms:created xsi:type="dcterms:W3CDTF">2013-11-26T19:03:05Z</dcterms:created>
  <dcterms:modified xsi:type="dcterms:W3CDTF">2016-02-24T23:18:13Z</dcterms:modified>
</cp:coreProperties>
</file>