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14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3" r:id="rId2"/>
  </p:sldMasterIdLst>
  <p:notesMasterIdLst>
    <p:notesMasterId r:id="rId77"/>
  </p:notes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370" r:id="rId14"/>
    <p:sldId id="371" r:id="rId15"/>
    <p:sldId id="372" r:id="rId16"/>
    <p:sldId id="373" r:id="rId17"/>
    <p:sldId id="377" r:id="rId18"/>
    <p:sldId id="292" r:id="rId19"/>
    <p:sldId id="437" r:id="rId20"/>
    <p:sldId id="295" r:id="rId21"/>
    <p:sldId id="379" r:id="rId22"/>
    <p:sldId id="380" r:id="rId23"/>
    <p:sldId id="515" r:id="rId24"/>
    <p:sldId id="516" r:id="rId25"/>
    <p:sldId id="517" r:id="rId26"/>
    <p:sldId id="518" r:id="rId27"/>
    <p:sldId id="299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305" r:id="rId38"/>
    <p:sldId id="306" r:id="rId39"/>
    <p:sldId id="307" r:id="rId40"/>
    <p:sldId id="308" r:id="rId41"/>
    <p:sldId id="309" r:id="rId42"/>
    <p:sldId id="320" r:id="rId43"/>
    <p:sldId id="321" r:id="rId44"/>
    <p:sldId id="340" r:id="rId45"/>
    <p:sldId id="528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539" r:id="rId57"/>
    <p:sldId id="540" r:id="rId58"/>
    <p:sldId id="541" r:id="rId59"/>
    <p:sldId id="542" r:id="rId60"/>
    <p:sldId id="543" r:id="rId61"/>
    <p:sldId id="544" r:id="rId62"/>
    <p:sldId id="545" r:id="rId63"/>
    <p:sldId id="546" r:id="rId64"/>
    <p:sldId id="547" r:id="rId65"/>
    <p:sldId id="548" r:id="rId66"/>
    <p:sldId id="549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9" r:id="rId75"/>
    <p:sldId id="55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7F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3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8B3F-5CBC-884A-A636-05CAAF3F7043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DD8A-DA9D-4F2E-9213-D98D2108D66B}" type="slidenum">
              <a:rPr lang="en-US"/>
              <a:pPr/>
              <a:t>39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9F8AF-BC8F-4BC6-A473-F5F49148FEC1}" type="slidenum">
              <a:rPr lang="en-US"/>
              <a:pPr/>
              <a:t>40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A8184-F5AD-48F2-B03C-4EA7BD547A8B}" type="slidenum">
              <a:rPr lang="en-US"/>
              <a:pPr/>
              <a:t>41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9858E-2F12-4277-AEAF-60A44B49F079}" type="slidenum">
              <a:rPr lang="en-US"/>
              <a:pPr/>
              <a:t>42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F8B3A-80BF-4CE8-ACBB-0FF607F71695}" type="slidenum">
              <a:rPr lang="en-US"/>
              <a:pPr/>
              <a:t>43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1A562-2809-D545-9C24-502BCD789E99}" type="slidenum">
              <a:rPr lang="en-US"/>
              <a:pPr/>
              <a:t>66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D4FE0-7E03-6641-BB23-E9E513F64164}" type="slidenum">
              <a:rPr lang="en-US"/>
              <a:pPr/>
              <a:t>67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ACC5D-8EE9-4808-9BAF-3581BB033C65}" type="slidenum">
              <a:rPr lang="en-US"/>
              <a:pPr/>
              <a:t>68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7EAFB-2093-4E4A-9453-F13925B88409}" type="slidenum">
              <a:rPr lang="en-US"/>
              <a:pPr/>
              <a:t>69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1A562-2809-D545-9C24-502BCD789E99}" type="slidenum">
              <a:rPr lang="en-US"/>
              <a:pPr/>
              <a:t>70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65BC7-C980-9542-A5D4-DA330021C58A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D4FE0-7E03-6641-BB23-E9E513F64164}" type="slidenum">
              <a:rPr lang="en-US"/>
              <a:pPr/>
              <a:t>71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30011-A4AC-214F-B6E5-56BF6831151D}" type="slidenum">
              <a:rPr lang="en-US"/>
              <a:pPr/>
              <a:t>72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5ADB-ED1B-403E-B808-51A3F8E15B91}" type="slidenum">
              <a:rPr lang="en-US"/>
              <a:pPr/>
              <a:t>73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A0997-9968-44EE-AACD-F52E833D132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897C-D1C4-408C-A4BD-722775B64F9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C79CF-9E00-4807-96B5-081D8DF1991E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086A7-11DB-4B72-81A3-4633B4873F5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01C0-7F66-489A-9EC5-2C810ED823D4}" type="slidenum">
              <a:rPr lang="en-US"/>
              <a:pPr/>
              <a:t>17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36AF-042F-4ACC-B664-216666F309AE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A53A-1806-44B2-B10C-10F5695E6F23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0A38-E65A-498F-923D-87FD4489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36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28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3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71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85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52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70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10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331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66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050C-E874-3D4C-B371-84D73A753E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2362-80E8-6047-B9A4-4ED61A9BCF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50" Type="http://schemas.openxmlformats.org/officeDocument/2006/relationships/tags" Target="../tags/tag64.xml"/><Relationship Id="rId55" Type="http://schemas.openxmlformats.org/officeDocument/2006/relationships/tags" Target="../tags/tag69.xml"/><Relationship Id="rId63" Type="http://schemas.openxmlformats.org/officeDocument/2006/relationships/tags" Target="../tags/tag77.xml"/><Relationship Id="rId68" Type="http://schemas.openxmlformats.org/officeDocument/2006/relationships/image" Target="../media/image9.png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tags" Target="../tags/tag67.xml"/><Relationship Id="rId58" Type="http://schemas.openxmlformats.org/officeDocument/2006/relationships/tags" Target="../tags/tag72.xml"/><Relationship Id="rId66" Type="http://schemas.openxmlformats.org/officeDocument/2006/relationships/image" Target="../media/image7.pn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tags" Target="../tags/tag71.xml"/><Relationship Id="rId61" Type="http://schemas.openxmlformats.org/officeDocument/2006/relationships/tags" Target="../tags/tag75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tags" Target="../tags/tag74.xml"/><Relationship Id="rId65" Type="http://schemas.openxmlformats.org/officeDocument/2006/relationships/notesSlide" Target="../notesSlides/notesSlide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tags" Target="../tags/tag70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tags" Target="../tags/tag73.xml"/><Relationship Id="rId67" Type="http://schemas.openxmlformats.org/officeDocument/2006/relationships/image" Target="../media/image8.png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tags" Target="../tags/tag68.xml"/><Relationship Id="rId62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image" Target="../media/image8.png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image" Target="../media/image7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61" Type="http://schemas.openxmlformats.org/officeDocument/2006/relationships/notesSlide" Target="../notesSlides/notesSlide6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41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9.x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ibe\Desktop\Bastian\myclasses\ml-ss09\videos\ozuysal_eccv06.mpg" TargetMode="External"/><Relationship Id="rId4" Type="http://schemas.openxmlformats.org/officeDocument/2006/relationships/hyperlink" Target="http://cvlab.epfl.ch/~vlepetit/papers/ozuysal_eccv06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Recognition</a:t>
            </a:r>
            <a:br>
              <a:rPr lang="en-US" dirty="0" smtClean="0"/>
            </a:br>
            <a:r>
              <a:rPr lang="en-US" dirty="0" smtClean="0"/>
              <a:t>Part I: Machine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Object recognition</a:t>
            </a:r>
            <a:br>
              <a:rPr lang="en-US" sz="4000" dirty="0"/>
            </a:br>
            <a:r>
              <a:rPr lang="en-US" sz="4000" dirty="0"/>
              <a:t>Is it really so hard?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850" y="2408238"/>
            <a:ext cx="1593850" cy="2597150"/>
            <a:chOff x="262" y="1190"/>
            <a:chExt cx="1004" cy="1636"/>
          </a:xfrm>
        </p:grpSpPr>
        <p:pic>
          <p:nvPicPr>
            <p:cNvPr id="55307" name="Picture 4"/>
            <p:cNvPicPr>
              <a:picLocks noChangeAspect="1" noChangeArrowheads="1"/>
            </p:cNvPicPr>
            <p:nvPr/>
          </p:nvPicPr>
          <p:blipFill>
            <a:blip r:embed="rId3"/>
            <a:srcRect l="33398" t="12192" r="39519" b="44617"/>
            <a:stretch>
              <a:fillRect/>
            </a:stretch>
          </p:blipFill>
          <p:spPr bwMode="auto">
            <a:xfrm>
              <a:off x="359" y="1499"/>
              <a:ext cx="82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8" name="Text Box 5"/>
            <p:cNvSpPr txBox="1">
              <a:spLocks noChangeArrowheads="1"/>
            </p:cNvSpPr>
            <p:nvPr/>
          </p:nvSpPr>
          <p:spPr bwMode="auto">
            <a:xfrm>
              <a:off x="262" y="1190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This is a chair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1666875"/>
            <a:ext cx="3462338" cy="3829050"/>
            <a:chOff x="1988" y="823"/>
            <a:chExt cx="2181" cy="2412"/>
          </a:xfrm>
        </p:grpSpPr>
        <p:pic>
          <p:nvPicPr>
            <p:cNvPr id="5530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8" y="1045"/>
              <a:ext cx="218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148" y="82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2001838"/>
            <a:ext cx="35115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918325" y="26590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8025" y="20113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688013" y="1641475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Output of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22865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125 -4.07407E-6 L 0.3125 0.02871 L 0.0033 0.02871 L 0.0033 0.05903 L 0.3125 0.05903 L 0.3125 0.08797 L 0.00677 0.08797 L 0.00677 0.11505 L 0.31128 0.11505 L 0.31128 0.14399 L 0.00555 0.14399 L 0.00555 0.17732 L 0.31128 0.17732 L 0.31128 0.21204 L 0.00677 0.21204 L 0.00677 0.24838 L 0.3125 0.24838 L 0.31024 0.29098 L 0.00903 0.29098 L 0.00903 0.33334 L 0.3125 0.33473 L 0.3125 0.3757 L 0.01024 0.37431 " pathEditMode="relative" ptsTypes="AAAAAAAAAAAAAAAAAAAAAAAA"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7" grpId="1" animBg="1"/>
      <p:bldP spid="9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Object recognition</a:t>
            </a:r>
            <a:br>
              <a:rPr lang="en-US" sz="4000"/>
            </a:br>
            <a:r>
              <a:rPr lang="en-US" sz="4000"/>
              <a:t>Is it really so hard?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7365" name="Picture 6" descr="indoor_02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6" name="Rectangle 7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97313" y="51450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dirty="0">
                <a:ea typeface="Arial" charset="0"/>
                <a:cs typeface="Arial" charset="0"/>
              </a:rPr>
              <a:t>Pretty much garbage</a:t>
            </a:r>
          </a:p>
          <a:p>
            <a:pPr algn="ctr" eaLnBrk="1" hangingPunct="1"/>
            <a:r>
              <a:rPr lang="en-US" dirty="0">
                <a:ea typeface="Arial" charset="0"/>
                <a:cs typeface="Arial" charset="0"/>
              </a:rPr>
              <a:t>Simple template matching is not going to make it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95950" y="3009900"/>
            <a:ext cx="2657475" cy="1895475"/>
            <a:chOff x="3588" y="1896"/>
            <a:chExt cx="1674" cy="1194"/>
          </a:xfrm>
        </p:grpSpPr>
        <p:sp>
          <p:nvSpPr>
            <p:cNvPr id="57359" name="Rectangle 11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Rectangle 12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Rectangle 13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Rectangle 14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Rectangle 15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Rectangle 16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4588" y="2981325"/>
            <a:ext cx="2635250" cy="1895475"/>
            <a:chOff x="3588" y="1896"/>
            <a:chExt cx="1674" cy="1194"/>
          </a:xfrm>
        </p:grpSpPr>
        <p:sp>
          <p:nvSpPr>
            <p:cNvPr id="57353" name="Rectangle 18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Rectangle 19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Rectangle 20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Rectangle 21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Rectangle 22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Rectangle 23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1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Let’s start with </a:t>
            </a:r>
            <a:br>
              <a:rPr lang="en-US" dirty="0" smtClean="0"/>
            </a:br>
            <a:r>
              <a:rPr lang="en-US" dirty="0" smtClean="0"/>
              <a:t>Face </a:t>
            </a:r>
            <a:r>
              <a:rPr lang="en-US" dirty="0"/>
              <a:t>detection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4419600"/>
            <a:ext cx="7772400" cy="1752600"/>
          </a:xfrm>
        </p:spPr>
        <p:txBody>
          <a:bodyPr/>
          <a:lstStyle/>
          <a:p>
            <a:r>
              <a:rPr lang="en-US" dirty="0"/>
              <a:t>How to tell if a face is present?</a:t>
            </a:r>
          </a:p>
        </p:txBody>
      </p:sp>
      <p:graphicFrame>
        <p:nvGraphicFramePr>
          <p:cNvPr id="430084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743200" y="1050925"/>
          <a:ext cx="340995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Photo Editor Photo" r:id="rId7" imgW="1943371" imgH="1876190" progId="MSPhotoEd.3">
                  <p:embed/>
                </p:oleObj>
              </mc:Choice>
              <mc:Fallback>
                <p:oleObj name="Photo Editor Photo" r:id="rId7" imgW="1943371" imgH="1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050925"/>
                        <a:ext cx="340995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One simple method:  skin detection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4419600"/>
            <a:ext cx="7772400" cy="1219200"/>
          </a:xfrm>
        </p:spPr>
        <p:txBody>
          <a:bodyPr/>
          <a:lstStyle/>
          <a:p>
            <a:r>
              <a:rPr lang="en-US" sz="2000"/>
              <a:t>Skin pixels have a distinctive range of colors</a:t>
            </a:r>
          </a:p>
          <a:p>
            <a:pPr lvl="1"/>
            <a:r>
              <a:rPr lang="en-US" sz="1800"/>
              <a:t>Corresponds to region(s) in RGB color space</a:t>
            </a:r>
          </a:p>
          <a:p>
            <a:pPr lvl="2"/>
            <a:r>
              <a:rPr lang="en-US" sz="1600"/>
              <a:t>for visualization, only R and G components are shown above </a:t>
            </a:r>
          </a:p>
        </p:txBody>
      </p:sp>
      <p:grpSp>
        <p:nvGrpSpPr>
          <p:cNvPr id="431110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1108" name="Line 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1109" name="Line 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111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114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116" name="Freeform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solidFill>
            <a:srgbClr val="FFCC66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111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32325" y="2097088"/>
            <a:ext cx="72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skin</a:t>
            </a:r>
          </a:p>
        </p:txBody>
      </p:sp>
      <p:sp>
        <p:nvSpPr>
          <p:cNvPr id="431118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5410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A pixel X = (R,G,B) is skin if it is in the skin region</a:t>
            </a:r>
          </a:p>
        </p:txBody>
      </p:sp>
      <p:sp>
        <p:nvSpPr>
          <p:cNvPr id="43112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6096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But how to find this region?</a:t>
            </a:r>
          </a:p>
        </p:txBody>
      </p:sp>
    </p:spTree>
    <p:extLst>
      <p:ext uri="{BB962C8B-B14F-4D97-AF65-F5344CB8AC3E}">
        <p14:creationId xmlns:p14="http://schemas.microsoft.com/office/powerpoint/2010/main" val="2587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50" name="Freeform 2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246"/>
            <a:ext cx="8229600" cy="1143000"/>
          </a:xfrm>
        </p:spPr>
        <p:txBody>
          <a:bodyPr/>
          <a:lstStyle/>
          <a:p>
            <a:r>
              <a:rPr lang="en-US" dirty="0"/>
              <a:t>Skin detection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4191000"/>
            <a:ext cx="8458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Learn</a:t>
            </a:r>
            <a:r>
              <a:rPr lang="en-US" sz="2000" dirty="0"/>
              <a:t> the skin region from examples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Manually label pixels in one or more “training images” as skin or not skin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Plot the training data in RGB space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skin pixels shown in </a:t>
            </a:r>
            <a:r>
              <a:rPr lang="en-US" sz="1600" dirty="0">
                <a:solidFill>
                  <a:srgbClr val="FF9900"/>
                </a:solidFill>
              </a:rPr>
              <a:t>orange</a:t>
            </a:r>
            <a:r>
              <a:rPr lang="en-US" sz="1600" dirty="0"/>
              <a:t>, non-skin pixels shown in </a:t>
            </a:r>
            <a:r>
              <a:rPr lang="en-US" sz="1600" dirty="0">
                <a:solidFill>
                  <a:srgbClr val="4C07F9"/>
                </a:solidFill>
              </a:rPr>
              <a:t>blue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some skin pixels may be outside the region, non-skin pixels inside.  Why?</a:t>
            </a:r>
          </a:p>
        </p:txBody>
      </p:sp>
      <p:grpSp>
        <p:nvGrpSpPr>
          <p:cNvPr id="43213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2133" name="Line 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34" name="Line 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2135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136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41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2145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32186" name="Group 5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2142" name="Oval 1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3" name="Oval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4" name="Oval 1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7" name="Oval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8" name="Oval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49" name="Oval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2" name="Oval 2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3" name="Oval 2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4" name="Oval 2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87" name="Group 5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2155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6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7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8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59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0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1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2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3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4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5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7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8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69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0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1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2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3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4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5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7" name="Oval 4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8" name="Oval 5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79" name="Oval 5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0" name="Oval 5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1" name="Oval 5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2" name="Oval 5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3" name="Oval 5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4" name="Oval 5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96" name="Group 6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2188" name="Oval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89" name="Oval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0" name="Oval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195" name="Group 6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2191" name="Oval 6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3" name="Oval 6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2194" name="Oval 6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2202" name="Group 7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85800" y="2060575"/>
            <a:ext cx="7772400" cy="4416425"/>
            <a:chOff x="432" y="1298"/>
            <a:chExt cx="4896" cy="2782"/>
          </a:xfrm>
        </p:grpSpPr>
        <p:grpSp>
          <p:nvGrpSpPr>
            <p:cNvPr id="432198" name="Group 70"/>
            <p:cNvGrpSpPr>
              <a:grpSpLocks/>
            </p:cNvGrpSpPr>
            <p:nvPr/>
          </p:nvGrpSpPr>
          <p:grpSpPr bwMode="auto">
            <a:xfrm>
              <a:off x="432" y="1440"/>
              <a:ext cx="4896" cy="2640"/>
              <a:chOff x="432" y="1584"/>
              <a:chExt cx="4896" cy="2640"/>
            </a:xfrm>
          </p:grpSpPr>
          <p:sp>
            <p:nvSpPr>
              <p:cNvPr id="43213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2" y="3744"/>
                <a:ext cx="489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</a:rPr>
                  <a:t>Skin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classifier</a:t>
                </a:r>
              </a:p>
              <a:p>
                <a:pPr marL="742950" lvl="1" indent="-28575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Given X = (R,G,B):  how to determine if it is skin or not?</a:t>
                </a:r>
              </a:p>
            </p:txBody>
          </p:sp>
          <p:sp>
            <p:nvSpPr>
              <p:cNvPr id="432197" name="Oval 6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72" y="1584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2199" name="Line 7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138" y="1374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32201" name="Picture 73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298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43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1" grpId="0" animBg="1"/>
      <p:bldP spid="432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Freeform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191000" y="1857375"/>
            <a:ext cx="1449388" cy="962025"/>
          </a:xfrm>
          <a:custGeom>
            <a:avLst/>
            <a:gdLst>
              <a:gd name="T0" fmla="*/ 786 w 913"/>
              <a:gd name="T1" fmla="*/ 52 h 606"/>
              <a:gd name="T2" fmla="*/ 673 w 913"/>
              <a:gd name="T3" fmla="*/ 0 h 606"/>
              <a:gd name="T4" fmla="*/ 599 w 913"/>
              <a:gd name="T5" fmla="*/ 7 h 606"/>
              <a:gd name="T6" fmla="*/ 554 w 913"/>
              <a:gd name="T7" fmla="*/ 22 h 606"/>
              <a:gd name="T8" fmla="*/ 531 w 913"/>
              <a:gd name="T9" fmla="*/ 30 h 606"/>
              <a:gd name="T10" fmla="*/ 419 w 913"/>
              <a:gd name="T11" fmla="*/ 134 h 606"/>
              <a:gd name="T12" fmla="*/ 112 w 913"/>
              <a:gd name="T13" fmla="*/ 194 h 606"/>
              <a:gd name="T14" fmla="*/ 23 w 913"/>
              <a:gd name="T15" fmla="*/ 336 h 606"/>
              <a:gd name="T16" fmla="*/ 8 w 913"/>
              <a:gd name="T17" fmla="*/ 381 h 606"/>
              <a:gd name="T18" fmla="*/ 0 w 913"/>
              <a:gd name="T19" fmla="*/ 404 h 606"/>
              <a:gd name="T20" fmla="*/ 112 w 913"/>
              <a:gd name="T21" fmla="*/ 606 h 606"/>
              <a:gd name="T22" fmla="*/ 224 w 913"/>
              <a:gd name="T23" fmla="*/ 576 h 606"/>
              <a:gd name="T24" fmla="*/ 367 w 913"/>
              <a:gd name="T25" fmla="*/ 471 h 606"/>
              <a:gd name="T26" fmla="*/ 599 w 913"/>
              <a:gd name="T27" fmla="*/ 508 h 606"/>
              <a:gd name="T28" fmla="*/ 741 w 913"/>
              <a:gd name="T29" fmla="*/ 493 h 606"/>
              <a:gd name="T30" fmla="*/ 786 w 913"/>
              <a:gd name="T31" fmla="*/ 478 h 606"/>
              <a:gd name="T32" fmla="*/ 808 w 913"/>
              <a:gd name="T33" fmla="*/ 471 h 606"/>
              <a:gd name="T34" fmla="*/ 853 w 913"/>
              <a:gd name="T35" fmla="*/ 448 h 606"/>
              <a:gd name="T36" fmla="*/ 913 w 913"/>
              <a:gd name="T37" fmla="*/ 366 h 606"/>
              <a:gd name="T38" fmla="*/ 905 w 913"/>
              <a:gd name="T39" fmla="*/ 306 h 606"/>
              <a:gd name="T40" fmla="*/ 800 w 913"/>
              <a:gd name="T41" fmla="*/ 209 h 606"/>
              <a:gd name="T42" fmla="*/ 778 w 913"/>
              <a:gd name="T43" fmla="*/ 157 h 606"/>
              <a:gd name="T44" fmla="*/ 786 w 913"/>
              <a:gd name="T45" fmla="*/ 5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3" h="606">
                <a:moveTo>
                  <a:pt x="786" y="52"/>
                </a:moveTo>
                <a:cubicBezTo>
                  <a:pt x="749" y="28"/>
                  <a:pt x="716" y="8"/>
                  <a:pt x="673" y="0"/>
                </a:cubicBezTo>
                <a:cubicBezTo>
                  <a:pt x="648" y="2"/>
                  <a:pt x="623" y="2"/>
                  <a:pt x="599" y="7"/>
                </a:cubicBezTo>
                <a:cubicBezTo>
                  <a:pt x="583" y="10"/>
                  <a:pt x="569" y="17"/>
                  <a:pt x="554" y="22"/>
                </a:cubicBezTo>
                <a:cubicBezTo>
                  <a:pt x="546" y="25"/>
                  <a:pt x="531" y="30"/>
                  <a:pt x="531" y="30"/>
                </a:cubicBezTo>
                <a:cubicBezTo>
                  <a:pt x="500" y="75"/>
                  <a:pt x="474" y="117"/>
                  <a:pt x="419" y="134"/>
                </a:cubicBezTo>
                <a:cubicBezTo>
                  <a:pt x="311" y="206"/>
                  <a:pt x="271" y="188"/>
                  <a:pt x="112" y="194"/>
                </a:cubicBezTo>
                <a:cubicBezTo>
                  <a:pt x="74" y="234"/>
                  <a:pt x="45" y="286"/>
                  <a:pt x="23" y="336"/>
                </a:cubicBezTo>
                <a:cubicBezTo>
                  <a:pt x="17" y="351"/>
                  <a:pt x="13" y="366"/>
                  <a:pt x="8" y="381"/>
                </a:cubicBezTo>
                <a:cubicBezTo>
                  <a:pt x="5" y="389"/>
                  <a:pt x="0" y="404"/>
                  <a:pt x="0" y="404"/>
                </a:cubicBezTo>
                <a:cubicBezTo>
                  <a:pt x="10" y="484"/>
                  <a:pt x="27" y="575"/>
                  <a:pt x="112" y="606"/>
                </a:cubicBezTo>
                <a:cubicBezTo>
                  <a:pt x="145" y="601"/>
                  <a:pt x="196" y="600"/>
                  <a:pt x="224" y="576"/>
                </a:cubicBezTo>
                <a:cubicBezTo>
                  <a:pt x="292" y="519"/>
                  <a:pt x="280" y="487"/>
                  <a:pt x="367" y="471"/>
                </a:cubicBezTo>
                <a:cubicBezTo>
                  <a:pt x="445" y="480"/>
                  <a:pt x="520" y="500"/>
                  <a:pt x="599" y="508"/>
                </a:cubicBezTo>
                <a:cubicBezTo>
                  <a:pt x="642" y="505"/>
                  <a:pt x="697" y="504"/>
                  <a:pt x="741" y="493"/>
                </a:cubicBezTo>
                <a:cubicBezTo>
                  <a:pt x="756" y="489"/>
                  <a:pt x="771" y="483"/>
                  <a:pt x="786" y="478"/>
                </a:cubicBezTo>
                <a:cubicBezTo>
                  <a:pt x="793" y="476"/>
                  <a:pt x="808" y="471"/>
                  <a:pt x="808" y="471"/>
                </a:cubicBezTo>
                <a:cubicBezTo>
                  <a:pt x="822" y="462"/>
                  <a:pt x="841" y="460"/>
                  <a:pt x="853" y="448"/>
                </a:cubicBezTo>
                <a:cubicBezTo>
                  <a:pt x="873" y="428"/>
                  <a:pt x="896" y="393"/>
                  <a:pt x="913" y="366"/>
                </a:cubicBezTo>
                <a:cubicBezTo>
                  <a:pt x="910" y="346"/>
                  <a:pt x="910" y="325"/>
                  <a:pt x="905" y="306"/>
                </a:cubicBezTo>
                <a:cubicBezTo>
                  <a:pt x="895" y="269"/>
                  <a:pt x="830" y="229"/>
                  <a:pt x="800" y="209"/>
                </a:cubicBezTo>
                <a:cubicBezTo>
                  <a:pt x="789" y="192"/>
                  <a:pt x="778" y="179"/>
                  <a:pt x="778" y="157"/>
                </a:cubicBezTo>
                <a:cubicBezTo>
                  <a:pt x="778" y="122"/>
                  <a:pt x="786" y="52"/>
                  <a:pt x="786" y="5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184942"/>
            <a:ext cx="8229600" cy="1143000"/>
          </a:xfrm>
        </p:spPr>
        <p:txBody>
          <a:bodyPr/>
          <a:lstStyle/>
          <a:p>
            <a:r>
              <a:rPr lang="en-US" dirty="0"/>
              <a:t>Skin classification techniques</a:t>
            </a:r>
          </a:p>
        </p:txBody>
      </p:sp>
      <p:grpSp>
        <p:nvGrpSpPr>
          <p:cNvPr id="434181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5825" y="990600"/>
            <a:ext cx="2819400" cy="2819400"/>
            <a:chOff x="2064" y="336"/>
            <a:chExt cx="2016" cy="2016"/>
          </a:xfrm>
        </p:grpSpPr>
        <p:sp>
          <p:nvSpPr>
            <p:cNvPr id="434182" name="Line 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83" name="Line 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4184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25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185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00488"/>
            <a:ext cx="21113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418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5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418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34188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43400" y="2057400"/>
            <a:ext cx="1066800" cy="533400"/>
            <a:chOff x="2736" y="1440"/>
            <a:chExt cx="672" cy="336"/>
          </a:xfrm>
        </p:grpSpPr>
        <p:sp>
          <p:nvSpPr>
            <p:cNvPr id="434189" name="Oval 1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0" name="Oval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16" y="144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1" name="Oval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76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2" name="Oval 1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7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3" name="Oval 1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832" y="158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4" name="Oval 18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5" name="Oval 1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6" name="Oval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312" y="1536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197" name="Oval 2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736" y="168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198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57600" y="1371600"/>
            <a:ext cx="2286000" cy="2057400"/>
            <a:chOff x="2304" y="1008"/>
            <a:chExt cx="1440" cy="1296"/>
          </a:xfrm>
        </p:grpSpPr>
        <p:sp>
          <p:nvSpPr>
            <p:cNvPr id="434199" name="Oval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59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0" name="Oval 2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1" name="Oval 2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2" name="Oval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72" y="196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3" name="Oval 2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4" name="Oval 2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5" name="Oval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6" name="Oval 3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7" name="Oval 3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96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8" name="Oval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00" y="129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09" name="Oval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0" name="Oval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36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1" name="Oval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2" name="Oval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04" y="187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3" name="Oval 3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8" y="139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4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5" name="Oval 3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6" name="Oval 4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6" y="192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7" name="Oval 4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124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8" name="Oval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68" y="110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19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0" name="Oval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600" y="144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1" name="Oval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28" y="100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2" name="Oval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3" name="Oval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96" y="182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4" name="Oval 4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96" y="163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5" name="Oval 4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304" y="153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6" name="Oval 5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52" y="1152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27" name="Oval 5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12" y="105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228" name="Group 5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43400" y="1905000"/>
            <a:ext cx="990600" cy="762000"/>
            <a:chOff x="2736" y="1344"/>
            <a:chExt cx="624" cy="480"/>
          </a:xfrm>
        </p:grpSpPr>
        <p:sp>
          <p:nvSpPr>
            <p:cNvPr id="434229" name="Oval 5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36" y="1776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0" name="Oval 5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72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1" name="Oval 5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344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34232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62400" y="1905000"/>
            <a:ext cx="838200" cy="990600"/>
            <a:chOff x="2496" y="1344"/>
            <a:chExt cx="528" cy="624"/>
          </a:xfrm>
        </p:grpSpPr>
        <p:sp>
          <p:nvSpPr>
            <p:cNvPr id="434233" name="Oval 5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76" y="1920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4" name="Oval 5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76" y="134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4235" name="Oval 5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6" y="1824"/>
              <a:ext cx="48" cy="48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34237" name="Rectangle 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3962400"/>
            <a:ext cx="784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Skin classifier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Given X = (R,G,B):  how to determine if it is skin or not?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Nearest </a:t>
            </a:r>
            <a:r>
              <a:rPr lang="en-US" b="1" dirty="0" smtClean="0">
                <a:solidFill>
                  <a:srgbClr val="000000"/>
                </a:solidFill>
              </a:rPr>
              <a:t>neighbor classifier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find </a:t>
            </a:r>
            <a:r>
              <a:rPr lang="en-US" sz="1600" dirty="0">
                <a:solidFill>
                  <a:srgbClr val="000000"/>
                </a:solidFill>
              </a:rPr>
              <a:t>labeled pixel closest to </a:t>
            </a:r>
            <a:r>
              <a:rPr lang="en-US" sz="1600" dirty="0" smtClean="0">
                <a:solidFill>
                  <a:srgbClr val="000000"/>
                </a:solidFill>
              </a:rPr>
              <a:t>X	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choose </a:t>
            </a:r>
            <a:r>
              <a:rPr lang="en-US" sz="1600" dirty="0">
                <a:solidFill>
                  <a:srgbClr val="000000"/>
                </a:solidFill>
              </a:rPr>
              <a:t>the label for that pixel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</a:rPr>
              <a:t>Data </a:t>
            </a:r>
            <a:r>
              <a:rPr lang="en-US" b="1" dirty="0" smtClean="0">
                <a:solidFill>
                  <a:srgbClr val="000000"/>
                </a:solidFill>
              </a:rPr>
              <a:t>modeling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Model the distribution that generates the data </a:t>
            </a:r>
            <a:r>
              <a:rPr lang="en-US" dirty="0" smtClean="0">
                <a:solidFill>
                  <a:srgbClr val="FF0000"/>
                </a:solidFill>
              </a:rPr>
              <a:t>(Generative)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Model the boundary </a:t>
            </a:r>
            <a:r>
              <a:rPr lang="en-US" dirty="0" smtClean="0">
                <a:solidFill>
                  <a:srgbClr val="FF0000"/>
                </a:solidFill>
              </a:rPr>
              <a:t>(Discriminative)</a:t>
            </a:r>
          </a:p>
          <a:p>
            <a:pPr marL="1200150" lvl="2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4238" name="Oval 6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8955" y="215031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53000" y="2324100"/>
            <a:ext cx="3260411" cy="457200"/>
            <a:chOff x="4953000" y="2324100"/>
            <a:chExt cx="3260411" cy="457200"/>
          </a:xfrm>
        </p:grpSpPr>
        <p:cxnSp>
          <p:nvCxnSpPr>
            <p:cNvPr id="7" name="Straight Arrow Connector 6"/>
            <p:cNvCxnSpPr>
              <a:stCxn id="434238" idx="6"/>
            </p:cNvCxnSpPr>
            <p:nvPr/>
          </p:nvCxnSpPr>
          <p:spPr>
            <a:xfrm>
              <a:off x="4953000" y="2324100"/>
              <a:ext cx="212407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77070" y="2400300"/>
              <a:ext cx="113634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1927212"/>
            <a:ext cx="2877061" cy="381000"/>
            <a:chOff x="5029200" y="1927212"/>
            <a:chExt cx="2877061" cy="381000"/>
          </a:xfrm>
        </p:grpSpPr>
        <p:sp>
          <p:nvSpPr>
            <p:cNvPr id="70" name="TextBox 69"/>
            <p:cNvSpPr txBox="1"/>
            <p:nvPr/>
          </p:nvSpPr>
          <p:spPr>
            <a:xfrm>
              <a:off x="6769920" y="1927212"/>
              <a:ext cx="113634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Skin</a:t>
              </a:r>
              <a:endParaRPr lang="en-US" dirty="0"/>
            </a:p>
          </p:txBody>
        </p:sp>
        <p:cxnSp>
          <p:nvCxnSpPr>
            <p:cNvPr id="71" name="Straight Arrow Connector 70"/>
            <p:cNvCxnSpPr>
              <a:stCxn id="70" idx="1"/>
              <a:endCxn id="434194" idx="6"/>
            </p:cNvCxnSpPr>
            <p:nvPr/>
          </p:nvCxnSpPr>
          <p:spPr>
            <a:xfrm flipH="1">
              <a:off x="5029200" y="2117712"/>
              <a:ext cx="1740720" cy="130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4665130" y="2112212"/>
            <a:ext cx="54254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562861" y="1981200"/>
            <a:ext cx="77113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024069">
            <a:off x="4106649" y="1937092"/>
            <a:ext cx="1539754" cy="821488"/>
          </a:xfrm>
          <a:prstGeom prst="ellipse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904574" y="1847144"/>
            <a:ext cx="1582913" cy="1112456"/>
          </a:xfrm>
          <a:custGeom>
            <a:avLst/>
            <a:gdLst>
              <a:gd name="connsiteX0" fmla="*/ 1534827 w 1582913"/>
              <a:gd name="connsiteY0" fmla="*/ 743145 h 1112456"/>
              <a:gd name="connsiteX1" fmla="*/ 1576604 w 1582913"/>
              <a:gd name="connsiteY1" fmla="*/ 626165 h 1112456"/>
              <a:gd name="connsiteX2" fmla="*/ 1576604 w 1582913"/>
              <a:gd name="connsiteY2" fmla="*/ 609453 h 1112456"/>
              <a:gd name="connsiteX3" fmla="*/ 1518116 w 1582913"/>
              <a:gd name="connsiteY3" fmla="*/ 325357 h 1112456"/>
              <a:gd name="connsiteX4" fmla="*/ 1342651 w 1582913"/>
              <a:gd name="connsiteY4" fmla="*/ 191664 h 1112456"/>
              <a:gd name="connsiteX5" fmla="*/ 1133765 w 1582913"/>
              <a:gd name="connsiteY5" fmla="*/ 57972 h 1112456"/>
              <a:gd name="connsiteX6" fmla="*/ 975011 w 1582913"/>
              <a:gd name="connsiteY6" fmla="*/ 7837 h 1112456"/>
              <a:gd name="connsiteX7" fmla="*/ 799547 w 1582913"/>
              <a:gd name="connsiteY7" fmla="*/ 24549 h 1112456"/>
              <a:gd name="connsiteX8" fmla="*/ 599016 w 1582913"/>
              <a:gd name="connsiteY8" fmla="*/ 233443 h 1112456"/>
              <a:gd name="connsiteX9" fmla="*/ 465328 w 1582913"/>
              <a:gd name="connsiteY9" fmla="*/ 325357 h 1112456"/>
              <a:gd name="connsiteX10" fmla="*/ 365063 w 1582913"/>
              <a:gd name="connsiteY10" fmla="*/ 509184 h 1112456"/>
              <a:gd name="connsiteX11" fmla="*/ 356708 w 1582913"/>
              <a:gd name="connsiteY11" fmla="*/ 592741 h 1112456"/>
              <a:gd name="connsiteX12" fmla="*/ 381774 w 1582913"/>
              <a:gd name="connsiteY12" fmla="*/ 718078 h 1112456"/>
              <a:gd name="connsiteX13" fmla="*/ 590660 w 1582913"/>
              <a:gd name="connsiteY13" fmla="*/ 701367 h 1112456"/>
              <a:gd name="connsiteX14" fmla="*/ 590660 w 1582913"/>
              <a:gd name="connsiteY14" fmla="*/ 801636 h 1112456"/>
              <a:gd name="connsiteX15" fmla="*/ 415196 w 1582913"/>
              <a:gd name="connsiteY15" fmla="*/ 935328 h 1112456"/>
              <a:gd name="connsiteX16" fmla="*/ 289864 w 1582913"/>
              <a:gd name="connsiteY16" fmla="*/ 818347 h 1112456"/>
              <a:gd name="connsiteX17" fmla="*/ 30845 w 1582913"/>
              <a:gd name="connsiteY17" fmla="*/ 809992 h 1112456"/>
              <a:gd name="connsiteX18" fmla="*/ 5778 w 1582913"/>
              <a:gd name="connsiteY18" fmla="*/ 901905 h 1112456"/>
              <a:gd name="connsiteX19" fmla="*/ 39200 w 1582913"/>
              <a:gd name="connsiteY19" fmla="*/ 935328 h 1112456"/>
              <a:gd name="connsiteX20" fmla="*/ 365063 w 1582913"/>
              <a:gd name="connsiteY20" fmla="*/ 985463 h 1112456"/>
              <a:gd name="connsiteX21" fmla="*/ 473684 w 1582913"/>
              <a:gd name="connsiteY21" fmla="*/ 1110799 h 1112456"/>
              <a:gd name="connsiteX22" fmla="*/ 799547 w 1582913"/>
              <a:gd name="connsiteY22" fmla="*/ 1060665 h 1112456"/>
              <a:gd name="connsiteX23" fmla="*/ 1275807 w 1582913"/>
              <a:gd name="connsiteY23" fmla="*/ 985463 h 1112456"/>
              <a:gd name="connsiteX24" fmla="*/ 1484694 w 1582913"/>
              <a:gd name="connsiteY24" fmla="*/ 826703 h 1112456"/>
              <a:gd name="connsiteX25" fmla="*/ 1576604 w 1582913"/>
              <a:gd name="connsiteY25" fmla="*/ 642876 h 11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82913" h="1112456">
                <a:moveTo>
                  <a:pt x="1534827" y="743145"/>
                </a:moveTo>
                <a:cubicBezTo>
                  <a:pt x="1552234" y="695796"/>
                  <a:pt x="1569641" y="648447"/>
                  <a:pt x="1576604" y="626165"/>
                </a:cubicBezTo>
                <a:cubicBezTo>
                  <a:pt x="1583567" y="603883"/>
                  <a:pt x="1586352" y="659588"/>
                  <a:pt x="1576604" y="609453"/>
                </a:cubicBezTo>
                <a:cubicBezTo>
                  <a:pt x="1566856" y="559318"/>
                  <a:pt x="1557108" y="394988"/>
                  <a:pt x="1518116" y="325357"/>
                </a:cubicBezTo>
                <a:cubicBezTo>
                  <a:pt x="1479124" y="255725"/>
                  <a:pt x="1406709" y="236228"/>
                  <a:pt x="1342651" y="191664"/>
                </a:cubicBezTo>
                <a:cubicBezTo>
                  <a:pt x="1278592" y="147100"/>
                  <a:pt x="1195038" y="88610"/>
                  <a:pt x="1133765" y="57972"/>
                </a:cubicBezTo>
                <a:cubicBezTo>
                  <a:pt x="1072492" y="27334"/>
                  <a:pt x="1030714" y="13407"/>
                  <a:pt x="975011" y="7837"/>
                </a:cubicBezTo>
                <a:cubicBezTo>
                  <a:pt x="919308" y="2267"/>
                  <a:pt x="862213" y="-13052"/>
                  <a:pt x="799547" y="24549"/>
                </a:cubicBezTo>
                <a:cubicBezTo>
                  <a:pt x="736881" y="62150"/>
                  <a:pt x="654719" y="183308"/>
                  <a:pt x="599016" y="233443"/>
                </a:cubicBezTo>
                <a:cubicBezTo>
                  <a:pt x="543313" y="283578"/>
                  <a:pt x="504320" y="279400"/>
                  <a:pt x="465328" y="325357"/>
                </a:cubicBezTo>
                <a:cubicBezTo>
                  <a:pt x="426336" y="371314"/>
                  <a:pt x="383166" y="464620"/>
                  <a:pt x="365063" y="509184"/>
                </a:cubicBezTo>
                <a:cubicBezTo>
                  <a:pt x="346960" y="553748"/>
                  <a:pt x="353923" y="557925"/>
                  <a:pt x="356708" y="592741"/>
                </a:cubicBezTo>
                <a:cubicBezTo>
                  <a:pt x="359493" y="627557"/>
                  <a:pt x="342782" y="699974"/>
                  <a:pt x="381774" y="718078"/>
                </a:cubicBezTo>
                <a:cubicBezTo>
                  <a:pt x="420766" y="736182"/>
                  <a:pt x="555846" y="687441"/>
                  <a:pt x="590660" y="701367"/>
                </a:cubicBezTo>
                <a:cubicBezTo>
                  <a:pt x="625474" y="715293"/>
                  <a:pt x="619904" y="762643"/>
                  <a:pt x="590660" y="801636"/>
                </a:cubicBezTo>
                <a:cubicBezTo>
                  <a:pt x="561416" y="840630"/>
                  <a:pt x="465329" y="932543"/>
                  <a:pt x="415196" y="935328"/>
                </a:cubicBezTo>
                <a:cubicBezTo>
                  <a:pt x="365063" y="938113"/>
                  <a:pt x="353923" y="839236"/>
                  <a:pt x="289864" y="818347"/>
                </a:cubicBezTo>
                <a:cubicBezTo>
                  <a:pt x="225805" y="797458"/>
                  <a:pt x="78193" y="796066"/>
                  <a:pt x="30845" y="809992"/>
                </a:cubicBezTo>
                <a:cubicBezTo>
                  <a:pt x="-16503" y="823918"/>
                  <a:pt x="4385" y="881016"/>
                  <a:pt x="5778" y="901905"/>
                </a:cubicBezTo>
                <a:cubicBezTo>
                  <a:pt x="7171" y="922794"/>
                  <a:pt x="-20681" y="921402"/>
                  <a:pt x="39200" y="935328"/>
                </a:cubicBezTo>
                <a:cubicBezTo>
                  <a:pt x="99081" y="949254"/>
                  <a:pt x="292649" y="956218"/>
                  <a:pt x="365063" y="985463"/>
                </a:cubicBezTo>
                <a:cubicBezTo>
                  <a:pt x="437477" y="1014708"/>
                  <a:pt x="401270" y="1098265"/>
                  <a:pt x="473684" y="1110799"/>
                </a:cubicBezTo>
                <a:cubicBezTo>
                  <a:pt x="546098" y="1123333"/>
                  <a:pt x="799547" y="1060665"/>
                  <a:pt x="799547" y="1060665"/>
                </a:cubicBezTo>
                <a:cubicBezTo>
                  <a:pt x="933234" y="1039776"/>
                  <a:pt x="1161616" y="1024457"/>
                  <a:pt x="1275807" y="985463"/>
                </a:cubicBezTo>
                <a:cubicBezTo>
                  <a:pt x="1389998" y="946469"/>
                  <a:pt x="1434561" y="883801"/>
                  <a:pt x="1484694" y="826703"/>
                </a:cubicBezTo>
                <a:cubicBezTo>
                  <a:pt x="1534827" y="769605"/>
                  <a:pt x="1576604" y="642876"/>
                  <a:pt x="1576604" y="642876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7" grpId="0" animBg="1"/>
      <p:bldP spid="77" grpId="2" animBg="1"/>
      <p:bldP spid="78" grpId="0" animBg="1"/>
      <p:bldP spid="78" grpId="1" animBg="1"/>
      <p:bldP spid="16" grpId="0" animBg="1"/>
      <p:bldP spid="16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Generative Model: </a:t>
            </a:r>
            <a:r>
              <a:rPr lang="en-US" dirty="0" smtClean="0"/>
              <a:t>We learn the parameters of a distribution that fit the object class we are trying to learn. Most common is the Gaussian distribution.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Discriminative Model: </a:t>
            </a:r>
            <a:r>
              <a:rPr lang="en-US" dirty="0" smtClean="0"/>
              <a:t>We learn a classifier that can predict whether a sample is in our class or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We like Gaussians because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64008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ffine </a:t>
            </a:r>
            <a:r>
              <a:rPr lang="en-US" dirty="0">
                <a:solidFill>
                  <a:srgbClr val="000090"/>
                </a:solidFill>
              </a:rPr>
              <a:t>transformation (multiplying by scalar and adding a constant</a:t>
            </a:r>
            <a:r>
              <a:rPr lang="en-US" dirty="0" smtClean="0">
                <a:solidFill>
                  <a:srgbClr val="000090"/>
                </a:solidFill>
              </a:rPr>
              <a:t>) are Gaussian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= </a:t>
            </a:r>
            <a:r>
              <a:rPr lang="en-US" dirty="0" err="1"/>
              <a:t>aX</a:t>
            </a:r>
            <a:r>
              <a:rPr lang="en-US" dirty="0"/>
              <a:t> + b 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(a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+b,a</a:t>
            </a:r>
            <a:r>
              <a:rPr lang="en-US" baseline="30000" dirty="0"/>
              <a:t>2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Sum of </a:t>
            </a:r>
            <a:r>
              <a:rPr lang="en-US" dirty="0" smtClean="0">
                <a:solidFill>
                  <a:srgbClr val="000090"/>
                </a:solidFill>
              </a:rPr>
              <a:t>Gaussians is Gaussian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 = X+Y </a:t>
            </a:r>
            <a:r>
              <a:rPr lang="en-US" dirty="0">
                <a:latin typeface="cmsy10" pitchFamily="34" charset="0"/>
              </a:rPr>
              <a:t> 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Z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Easy to differentiate</a:t>
            </a:r>
            <a:endParaRPr lang="en-US" dirty="0"/>
          </a:p>
        </p:txBody>
      </p:sp>
      <p:sp>
        <p:nvSpPr>
          <p:cNvPr id="6861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9025" y="1924050"/>
            <a:ext cx="1441450" cy="3333750"/>
          </a:xfrm>
          <a:custGeom>
            <a:avLst/>
            <a:gdLst>
              <a:gd name="T0" fmla="+- 0 3026 3026"/>
              <a:gd name="T1" fmla="*/ T0 w 4001"/>
              <a:gd name="T2" fmla="+- 0 5343 5343"/>
              <a:gd name="T3" fmla="*/ 5343 h 9261"/>
              <a:gd name="T4" fmla="+- 0 3026 3026"/>
              <a:gd name="T5" fmla="*/ T4 w 4001"/>
              <a:gd name="T6" fmla="+- 0 5343 5343"/>
              <a:gd name="T7" fmla="*/ 5343 h 9261"/>
              <a:gd name="T8" fmla="+- 0 7026 3026"/>
              <a:gd name="T9" fmla="*/ T8 w 4001"/>
              <a:gd name="T10" fmla="+- 0 14603 5343"/>
              <a:gd name="T11" fmla="*/ 14603 h 9261"/>
              <a:gd name="T12" fmla="+- 0 7026 3026"/>
              <a:gd name="T13" fmla="*/ T12 w 4001"/>
              <a:gd name="T14" fmla="+- 0 14603 5343"/>
              <a:gd name="T15" fmla="*/ 14603 h 92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001" h="9261" extrusionOk="0">
                <a:moveTo>
                  <a:pt x="0" y="0"/>
                </a:moveTo>
                <a:lnTo>
                  <a:pt x="0" y="0"/>
                </a:lnTo>
              </a:path>
              <a:path w="4001" h="9261" extrusionOk="0">
                <a:moveTo>
                  <a:pt x="4000" y="9260"/>
                </a:moveTo>
                <a:lnTo>
                  <a:pt x="4000" y="926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78125" y="2952750"/>
            <a:ext cx="150813" cy="300038"/>
          </a:xfrm>
          <a:custGeom>
            <a:avLst/>
            <a:gdLst>
              <a:gd name="T0" fmla="+- 0 7913 7715"/>
              <a:gd name="T1" fmla="*/ T0 w 420"/>
              <a:gd name="T2" fmla="+- 0 8202 8202"/>
              <a:gd name="T3" fmla="*/ 8202 h 833"/>
              <a:gd name="T4" fmla="+- 0 7913 7715"/>
              <a:gd name="T5" fmla="*/ T4 w 420"/>
              <a:gd name="T6" fmla="+- 0 8202 8202"/>
              <a:gd name="T7" fmla="*/ 8202 h 833"/>
              <a:gd name="T8" fmla="+- 0 7715 7715"/>
              <a:gd name="T9" fmla="*/ T8 w 420"/>
              <a:gd name="T10" fmla="+- 0 9034 8202"/>
              <a:gd name="T11" fmla="*/ 9034 h 833"/>
              <a:gd name="T12" fmla="+- 0 7715 7715"/>
              <a:gd name="T13" fmla="*/ T12 w 420"/>
              <a:gd name="T14" fmla="+- 0 9034 8202"/>
              <a:gd name="T15" fmla="*/ 9034 h 833"/>
              <a:gd name="T16" fmla="+- 0 8134 7715"/>
              <a:gd name="T17" fmla="*/ T16 w 420"/>
              <a:gd name="T18" fmla="+- 0 8894 8202"/>
              <a:gd name="T19" fmla="*/ 8894 h 833"/>
              <a:gd name="T20" fmla="+- 0 8134 7715"/>
              <a:gd name="T21" fmla="*/ T20 w 420"/>
              <a:gd name="T22" fmla="+- 0 8894 8202"/>
              <a:gd name="T23" fmla="*/ 8894 h 83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420" h="833" extrusionOk="0">
                <a:moveTo>
                  <a:pt x="198" y="0"/>
                </a:moveTo>
                <a:lnTo>
                  <a:pt x="198" y="0"/>
                </a:lnTo>
              </a:path>
              <a:path w="420" h="833" extrusionOk="0">
                <a:moveTo>
                  <a:pt x="0" y="832"/>
                </a:moveTo>
                <a:lnTo>
                  <a:pt x="0" y="832"/>
                </a:lnTo>
              </a:path>
              <a:path w="420" h="833" extrusionOk="0">
                <a:moveTo>
                  <a:pt x="419" y="692"/>
                </a:moveTo>
                <a:lnTo>
                  <a:pt x="419" y="69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ile:Normal_Distribution_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438400"/>
            <a:ext cx="357187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3152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Learning a Gaussian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49530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Collect a bunch of data</a:t>
            </a:r>
          </a:p>
          <a:p>
            <a:pPr lvl="1"/>
            <a:r>
              <a:rPr lang="en-US" sz="3200" dirty="0"/>
              <a:t>Hopefully, </a:t>
            </a:r>
            <a:r>
              <a:rPr lang="en-US" sz="3200" dirty="0" err="1"/>
              <a:t>i.i.d</a:t>
            </a:r>
            <a:r>
              <a:rPr lang="en-US" sz="3200" dirty="0"/>
              <a:t>. samples</a:t>
            </a:r>
          </a:p>
          <a:p>
            <a:pPr lvl="1"/>
            <a:r>
              <a:rPr lang="en-US" sz="3200" dirty="0"/>
              <a:t>e.g., exam </a:t>
            </a:r>
            <a:r>
              <a:rPr lang="en-US" sz="3200" dirty="0" smtClean="0"/>
              <a:t>scores</a:t>
            </a:r>
            <a:endParaRPr lang="en-US" sz="3600" dirty="0"/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0090"/>
                </a:solidFill>
              </a:rPr>
              <a:t>Learn parameters</a:t>
            </a:r>
          </a:p>
          <a:p>
            <a:pPr lvl="1"/>
            <a:r>
              <a:rPr lang="en-US" sz="3200" dirty="0" smtClean="0"/>
              <a:t>Mean: </a:t>
            </a:r>
            <a:r>
              <a:rPr lang="en-US" sz="3200" i="1" dirty="0" smtClean="0">
                <a:latin typeface="Times New Roman"/>
                <a:cs typeface="Times New Roman"/>
              </a:rPr>
              <a:t>μ</a:t>
            </a:r>
            <a:endParaRPr lang="en-US" sz="3200" i="1" dirty="0">
              <a:latin typeface="Times New Roman"/>
              <a:cs typeface="Times New Roman"/>
            </a:endParaRPr>
          </a:p>
          <a:p>
            <a:pPr lvl="1"/>
            <a:r>
              <a:rPr lang="en-US" sz="3200" dirty="0" smtClean="0"/>
              <a:t>Variance: </a:t>
            </a:r>
            <a:r>
              <a:rPr lang="en-US" sz="3200" i="1" dirty="0" err="1" smtClean="0">
                <a:latin typeface="Times New Roman"/>
                <a:cs typeface="Times New Roman"/>
              </a:rPr>
              <a:t>σ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pic>
        <p:nvPicPr>
          <p:cNvPr id="1822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0" y="5181600"/>
            <a:ext cx="665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526663" y="2828925"/>
            <a:ext cx="0" cy="0"/>
          </a:xfrm>
          <a:custGeom>
            <a:avLst/>
            <a:gdLst>
              <a:gd name="T0" fmla="+- 0 18242 18242"/>
              <a:gd name="T1" fmla="*/ T0 w 1"/>
              <a:gd name="T2" fmla="+- 0 1453 1453"/>
              <a:gd name="T3" fmla="*/ 1453 h 1"/>
              <a:gd name="T4" fmla="+- 0 18242 18242"/>
              <a:gd name="T5" fmla="*/ T4 w 1"/>
              <a:gd name="T6" fmla="+- 0 1453 1453"/>
              <a:gd name="T7" fmla="*/ 1453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42988" y="2051050"/>
            <a:ext cx="6827837" cy="2397125"/>
          </a:xfrm>
          <a:custGeom>
            <a:avLst/>
            <a:gdLst>
              <a:gd name="T0" fmla="+- 0 21864 2896"/>
              <a:gd name="T1" fmla="*/ T0 w 18969"/>
              <a:gd name="T2" fmla="+- 0 5698 5698"/>
              <a:gd name="T3" fmla="*/ 5698 h 6659"/>
              <a:gd name="T4" fmla="+- 0 21864 2896"/>
              <a:gd name="T5" fmla="*/ T4 w 18969"/>
              <a:gd name="T6" fmla="+- 0 5698 5698"/>
              <a:gd name="T7" fmla="*/ 5698 h 6659"/>
              <a:gd name="T8" fmla="+- 0 4502 2896"/>
              <a:gd name="T9" fmla="*/ T8 w 18969"/>
              <a:gd name="T10" fmla="+- 0 6620 5698"/>
              <a:gd name="T11" fmla="*/ 6620 h 6659"/>
              <a:gd name="T12" fmla="+- 0 4502 2896"/>
              <a:gd name="T13" fmla="*/ T12 w 18969"/>
              <a:gd name="T14" fmla="+- 0 6620 5698"/>
              <a:gd name="T15" fmla="*/ 6620 h 6659"/>
              <a:gd name="T16" fmla="+- 0 2896 2896"/>
              <a:gd name="T17" fmla="*/ T16 w 18969"/>
              <a:gd name="T18" fmla="+- 0 12356 5698"/>
              <a:gd name="T19" fmla="*/ 12356 h 6659"/>
              <a:gd name="T20" fmla="+- 0 2896 2896"/>
              <a:gd name="T21" fmla="*/ T20 w 18969"/>
              <a:gd name="T22" fmla="+- 0 12356 5698"/>
              <a:gd name="T23" fmla="*/ 12356 h 6659"/>
              <a:gd name="T24" fmla="+- 0 20530 2896"/>
              <a:gd name="T25" fmla="*/ T24 w 18969"/>
              <a:gd name="T26" fmla="+- 0 6902 5698"/>
              <a:gd name="T27" fmla="*/ 6902 h 6659"/>
              <a:gd name="T28" fmla="+- 0 20530 2896"/>
              <a:gd name="T29" fmla="*/ T28 w 18969"/>
              <a:gd name="T30" fmla="+- 0 6902 5698"/>
              <a:gd name="T31" fmla="*/ 6902 h 6659"/>
              <a:gd name="T32" fmla="+- 0 20591 2896"/>
              <a:gd name="T33" fmla="*/ T32 w 18969"/>
              <a:gd name="T34" fmla="+- 0 7283 5698"/>
              <a:gd name="T35" fmla="*/ 7283 h 6659"/>
              <a:gd name="T36" fmla="+- 0 20591 2896"/>
              <a:gd name="T37" fmla="*/ T36 w 18969"/>
              <a:gd name="T38" fmla="+- 0 7283 5698"/>
              <a:gd name="T39" fmla="*/ 7283 h 66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8969" h="6659" extrusionOk="0">
                <a:moveTo>
                  <a:pt x="18968" y="0"/>
                </a:moveTo>
                <a:lnTo>
                  <a:pt x="18968" y="0"/>
                </a:lnTo>
              </a:path>
              <a:path w="18969" h="6659" extrusionOk="0">
                <a:moveTo>
                  <a:pt x="1606" y="922"/>
                </a:moveTo>
                <a:lnTo>
                  <a:pt x="1606" y="922"/>
                </a:lnTo>
              </a:path>
              <a:path w="18969" h="6659" extrusionOk="0">
                <a:moveTo>
                  <a:pt x="0" y="6658"/>
                </a:moveTo>
                <a:lnTo>
                  <a:pt x="0" y="6658"/>
                </a:lnTo>
              </a:path>
              <a:path w="18969" h="6659" extrusionOk="0">
                <a:moveTo>
                  <a:pt x="17634" y="1204"/>
                </a:moveTo>
                <a:lnTo>
                  <a:pt x="17634" y="1204"/>
                </a:lnTo>
              </a:path>
              <a:path w="18969" h="6659" extrusionOk="0">
                <a:moveTo>
                  <a:pt x="17695" y="1585"/>
                </a:moveTo>
                <a:lnTo>
                  <a:pt x="17695" y="1585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62984"/>
              </p:ext>
            </p:extLst>
          </p:nvPr>
        </p:nvGraphicFramePr>
        <p:xfrm>
          <a:off x="7208520" y="457200"/>
          <a:ext cx="1402080" cy="435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868680"/>
              </a:tblGrid>
              <a:tr h="598714">
                <a:tc>
                  <a:txBody>
                    <a:bodyPr/>
                    <a:lstStyle/>
                    <a:p>
                      <a:r>
                        <a:rPr lang="en-US" sz="2200" b="0" i="1" baseline="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</a:p>
                    <a:p>
                      <a:r>
                        <a:rPr lang="en-US" sz="2200" b="0" i="1" baseline="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200" b="0" i="1" baseline="0" dirty="0" smtClean="0">
                          <a:latin typeface="Times New Roman"/>
                          <a:cs typeface="Times New Roman"/>
                        </a:rPr>
                        <a:t> =</a:t>
                      </a:r>
                      <a:endParaRPr lang="en-US" sz="2200" b="0" i="1" baseline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Exam Score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85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95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89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6214" y="3986510"/>
            <a:ext cx="2753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refer to the true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and variance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underlying distribution.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MLE </a:t>
            </a:r>
            <a:r>
              <a:rPr lang="en-US" sz="4000" dirty="0">
                <a:solidFill>
                  <a:srgbClr val="000090"/>
                </a:solidFill>
              </a:rPr>
              <a:t>for </a:t>
            </a:r>
            <a:r>
              <a:rPr lang="en-US" sz="4000" dirty="0" smtClean="0">
                <a:solidFill>
                  <a:srgbClr val="000090"/>
                </a:solidFill>
              </a:rPr>
              <a:t>mean and variance </a:t>
            </a:r>
            <a:r>
              <a:rPr lang="en-US" sz="4000" dirty="0">
                <a:solidFill>
                  <a:srgbClr val="000090"/>
                </a:solidFill>
              </a:rPr>
              <a:t>of a Gaussian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/>
          <a:lstStyle/>
          <a:p>
            <a:r>
              <a:rPr lang="en-US" dirty="0" smtClean="0"/>
              <a:t>The maximum likelihood estimate (MLE) for the mean of a Gaussian distribution is its sample mean.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maximum likelihood estimate for the variance of a Gaussian is its sample variance.</a:t>
            </a:r>
            <a:endParaRPr lang="en-US" dirty="0"/>
          </a:p>
        </p:txBody>
      </p:sp>
      <p:sp>
        <p:nvSpPr>
          <p:cNvPr id="7168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54813" y="28314650"/>
            <a:ext cx="0" cy="0"/>
          </a:xfrm>
          <a:custGeom>
            <a:avLst/>
            <a:gdLst>
              <a:gd name="T0" fmla="+- 0 16511 16511"/>
              <a:gd name="T1" fmla="*/ T0 w 1"/>
              <a:gd name="T2" fmla="+- 0 14539 14539"/>
              <a:gd name="T3" fmla="*/ 14539 h 1"/>
              <a:gd name="T4" fmla="+- 0 16511 16511"/>
              <a:gd name="T5" fmla="*/ T4 w 1"/>
              <a:gd name="T6" fmla="+- 0 14539 14539"/>
              <a:gd name="T7" fmla="*/ 14539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79938" y="32113538"/>
            <a:ext cx="0" cy="0"/>
          </a:xfrm>
          <a:custGeom>
            <a:avLst/>
            <a:gdLst>
              <a:gd name="T0" fmla="+- 0 21915 21915"/>
              <a:gd name="T1" fmla="*/ T0 w 1"/>
              <a:gd name="T2" fmla="+- 0 16490 16490"/>
              <a:gd name="T3" fmla="*/ 16490 h 1"/>
              <a:gd name="T4" fmla="+- 0 21915 21915"/>
              <a:gd name="T5" fmla="*/ T4 w 1"/>
              <a:gd name="T6" fmla="+- 0 16490 16490"/>
              <a:gd name="T7" fmla="*/ 16490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65800" y="28794075"/>
            <a:ext cx="0" cy="0"/>
          </a:xfrm>
          <a:custGeom>
            <a:avLst/>
            <a:gdLst>
              <a:gd name="T0" fmla="+- 0 16003 16003"/>
              <a:gd name="T1" fmla="*/ T0 w 1"/>
              <a:gd name="T2" fmla="+- 0 14785 14785"/>
              <a:gd name="T3" fmla="*/ 14785 h 1"/>
              <a:gd name="T4" fmla="+- 0 16003 16003"/>
              <a:gd name="T5" fmla="*/ T4 w 1"/>
              <a:gd name="T6" fmla="+- 0 14785 14785"/>
              <a:gd name="T7" fmla="*/ 14785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" t="-2"/>
          <a:stretch/>
        </p:blipFill>
        <p:spPr bwMode="auto">
          <a:xfrm>
            <a:off x="2901715" y="2510117"/>
            <a:ext cx="3136144" cy="10668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  <p:pic>
        <p:nvPicPr>
          <p:cNvPr id="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30"/>
          <a:stretch/>
        </p:blipFill>
        <p:spPr bwMode="auto">
          <a:xfrm>
            <a:off x="2032794" y="5410200"/>
            <a:ext cx="4621212" cy="11368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47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7192"/>
            <a:ext cx="7772400" cy="4735007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does it mean to “see”?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“What” is “where”, Marr 1982 </a:t>
            </a:r>
          </a:p>
          <a:p>
            <a:pPr lvl="1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Get computers to “see”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 to Skin samples</a:t>
            </a:r>
            <a:endParaRPr lang="en-US" dirty="0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5073444" y="2150606"/>
            <a:ext cx="3864029" cy="3864029"/>
            <a:chOff x="0" y="0"/>
            <a:chExt cx="1152" cy="1151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10" y="0"/>
              <a:ext cx="1042" cy="1041"/>
              <a:chOff x="0" y="0"/>
              <a:chExt cx="1041" cy="1041"/>
            </a:xfrm>
          </p:grpSpPr>
          <p:sp>
            <p:nvSpPr>
              <p:cNvPr id="58" name="Line 18"/>
              <p:cNvSpPr>
                <a:spLocks noChangeShapeType="1"/>
              </p:cNvSpPr>
              <p:nvPr/>
            </p:nvSpPr>
            <p:spPr bwMode="auto">
              <a:xfrm>
                <a:off x="0" y="1040"/>
                <a:ext cx="104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0" cy="104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6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"/>
              <a:ext cx="8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073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3"/>
            <p:cNvSpPr>
              <a:spLocks/>
            </p:cNvSpPr>
            <p:nvPr/>
          </p:nvSpPr>
          <p:spPr bwMode="auto">
            <a:xfrm>
              <a:off x="731" y="505"/>
              <a:ext cx="28" cy="28"/>
            </a:xfrm>
            <a:prstGeom prst="ellipse">
              <a:avLst/>
            </a:prstGeom>
            <a:solidFill>
              <a:srgbClr val="FFCC66"/>
            </a:solidFill>
            <a:ln w="12700" cap="flat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val 24"/>
            <p:cNvSpPr>
              <a:spLocks/>
            </p:cNvSpPr>
            <p:nvPr/>
          </p:nvSpPr>
          <p:spPr bwMode="auto">
            <a:xfrm>
              <a:off x="506" y="590"/>
              <a:ext cx="28" cy="28"/>
            </a:xfrm>
            <a:prstGeom prst="ellipse">
              <a:avLst/>
            </a:prstGeom>
            <a:solidFill>
              <a:srgbClr val="FFCC66"/>
            </a:solidFill>
            <a:ln w="12700" cap="flat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50" y="393"/>
              <a:ext cx="394" cy="197"/>
              <a:chOff x="0" y="0"/>
              <a:chExt cx="394" cy="197"/>
            </a:xfrm>
          </p:grpSpPr>
          <p:sp>
            <p:nvSpPr>
              <p:cNvPr id="49" name="Oval 25"/>
              <p:cNvSpPr>
                <a:spLocks/>
              </p:cNvSpPr>
              <p:nvPr/>
            </p:nvSpPr>
            <p:spPr bwMode="auto">
              <a:xfrm>
                <a:off x="225" y="168"/>
                <a:ext cx="28" cy="29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Oval 26"/>
              <p:cNvSpPr>
                <a:spLocks/>
              </p:cNvSpPr>
              <p:nvPr/>
            </p:nvSpPr>
            <p:spPr bwMode="auto">
              <a:xfrm>
                <a:off x="281" y="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Oval 27"/>
              <p:cNvSpPr>
                <a:spLocks/>
              </p:cNvSpPr>
              <p:nvPr/>
            </p:nvSpPr>
            <p:spPr bwMode="auto">
              <a:xfrm>
                <a:off x="140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Oval 28"/>
              <p:cNvSpPr>
                <a:spLocks/>
              </p:cNvSpPr>
              <p:nvPr/>
            </p:nvSpPr>
            <p:spPr bwMode="auto">
              <a:xfrm>
                <a:off x="140" y="14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Oval 29"/>
              <p:cNvSpPr>
                <a:spLocks/>
              </p:cNvSpPr>
              <p:nvPr/>
            </p:nvSpPr>
            <p:spPr bwMode="auto">
              <a:xfrm>
                <a:off x="56" y="84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Oval 30"/>
              <p:cNvSpPr>
                <a:spLocks/>
              </p:cNvSpPr>
              <p:nvPr/>
            </p:nvSpPr>
            <p:spPr bwMode="auto">
              <a:xfrm>
                <a:off x="225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Oval 31"/>
              <p:cNvSpPr>
                <a:spLocks/>
              </p:cNvSpPr>
              <p:nvPr/>
            </p:nvSpPr>
            <p:spPr bwMode="auto">
              <a:xfrm>
                <a:off x="365" y="140"/>
                <a:ext cx="29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Oval 32"/>
              <p:cNvSpPr>
                <a:spLocks/>
              </p:cNvSpPr>
              <p:nvPr/>
            </p:nvSpPr>
            <p:spPr bwMode="auto">
              <a:xfrm>
                <a:off x="337" y="5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Oval 33"/>
              <p:cNvSpPr>
                <a:spLocks/>
              </p:cNvSpPr>
              <p:nvPr/>
            </p:nvSpPr>
            <p:spPr bwMode="auto">
              <a:xfrm>
                <a:off x="0" y="14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97" y="140"/>
              <a:ext cx="844" cy="759"/>
              <a:chOff x="0" y="0"/>
              <a:chExt cx="844" cy="758"/>
            </a:xfrm>
          </p:grpSpPr>
          <p:sp>
            <p:nvSpPr>
              <p:cNvPr id="20" name="Oval 35"/>
              <p:cNvSpPr>
                <a:spLocks/>
              </p:cNvSpPr>
              <p:nvPr/>
            </p:nvSpPr>
            <p:spPr bwMode="auto">
              <a:xfrm>
                <a:off x="168" y="56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Oval 36"/>
              <p:cNvSpPr>
                <a:spLocks/>
              </p:cNvSpPr>
              <p:nvPr/>
            </p:nvSpPr>
            <p:spPr bwMode="auto">
              <a:xfrm>
                <a:off x="225" y="61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Oval 37"/>
              <p:cNvSpPr>
                <a:spLocks/>
              </p:cNvSpPr>
              <p:nvPr/>
            </p:nvSpPr>
            <p:spPr bwMode="auto">
              <a:xfrm>
                <a:off x="337" y="59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Oval 38"/>
              <p:cNvSpPr>
                <a:spLocks/>
              </p:cNvSpPr>
              <p:nvPr/>
            </p:nvSpPr>
            <p:spPr bwMode="auto">
              <a:xfrm>
                <a:off x="450" y="56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Oval 39"/>
              <p:cNvSpPr>
                <a:spLocks/>
              </p:cNvSpPr>
              <p:nvPr/>
            </p:nvSpPr>
            <p:spPr bwMode="auto">
              <a:xfrm>
                <a:off x="422" y="67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Oval 40"/>
              <p:cNvSpPr>
                <a:spLocks/>
              </p:cNvSpPr>
              <p:nvPr/>
            </p:nvSpPr>
            <p:spPr bwMode="auto">
              <a:xfrm>
                <a:off x="112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Oval 41"/>
              <p:cNvSpPr>
                <a:spLocks/>
              </p:cNvSpPr>
              <p:nvPr/>
            </p:nvSpPr>
            <p:spPr bwMode="auto">
              <a:xfrm>
                <a:off x="281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Oval 42"/>
              <p:cNvSpPr>
                <a:spLocks/>
              </p:cNvSpPr>
              <p:nvPr/>
            </p:nvSpPr>
            <p:spPr bwMode="auto">
              <a:xfrm>
                <a:off x="84" y="59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Oval 43"/>
              <p:cNvSpPr>
                <a:spLocks/>
              </p:cNvSpPr>
              <p:nvPr/>
            </p:nvSpPr>
            <p:spPr bwMode="auto">
              <a:xfrm>
                <a:off x="112" y="393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Oval 44"/>
              <p:cNvSpPr>
                <a:spLocks/>
              </p:cNvSpPr>
              <p:nvPr/>
            </p:nvSpPr>
            <p:spPr bwMode="auto">
              <a:xfrm>
                <a:off x="56" y="16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Oval 45"/>
              <p:cNvSpPr>
                <a:spLocks/>
              </p:cNvSpPr>
              <p:nvPr/>
            </p:nvSpPr>
            <p:spPr bwMode="auto">
              <a:xfrm>
                <a:off x="365" y="70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Oval 46"/>
              <p:cNvSpPr>
                <a:spLocks/>
              </p:cNvSpPr>
              <p:nvPr/>
            </p:nvSpPr>
            <p:spPr bwMode="auto">
              <a:xfrm>
                <a:off x="253" y="5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Oval 47"/>
              <p:cNvSpPr>
                <a:spLocks/>
              </p:cNvSpPr>
              <p:nvPr/>
            </p:nvSpPr>
            <p:spPr bwMode="auto">
              <a:xfrm>
                <a:off x="0" y="70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Oval 48"/>
              <p:cNvSpPr>
                <a:spLocks/>
              </p:cNvSpPr>
              <p:nvPr/>
            </p:nvSpPr>
            <p:spPr bwMode="auto">
              <a:xfrm>
                <a:off x="0" y="50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Oval 49"/>
              <p:cNvSpPr>
                <a:spLocks/>
              </p:cNvSpPr>
              <p:nvPr/>
            </p:nvSpPr>
            <p:spPr bwMode="auto">
              <a:xfrm>
                <a:off x="225" y="22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Oval 50"/>
              <p:cNvSpPr>
                <a:spLocks/>
              </p:cNvSpPr>
              <p:nvPr/>
            </p:nvSpPr>
            <p:spPr bwMode="auto">
              <a:xfrm>
                <a:off x="590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Oval 51"/>
              <p:cNvSpPr>
                <a:spLocks/>
              </p:cNvSpPr>
              <p:nvPr/>
            </p:nvSpPr>
            <p:spPr bwMode="auto">
              <a:xfrm>
                <a:off x="590" y="64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Oval 52"/>
              <p:cNvSpPr>
                <a:spLocks/>
              </p:cNvSpPr>
              <p:nvPr/>
            </p:nvSpPr>
            <p:spPr bwMode="auto">
              <a:xfrm>
                <a:off x="675" y="53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Oval 53"/>
              <p:cNvSpPr>
                <a:spLocks/>
              </p:cNvSpPr>
              <p:nvPr/>
            </p:nvSpPr>
            <p:spPr bwMode="auto">
              <a:xfrm>
                <a:off x="309" y="14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Oval 54"/>
              <p:cNvSpPr>
                <a:spLocks/>
              </p:cNvSpPr>
              <p:nvPr/>
            </p:nvSpPr>
            <p:spPr bwMode="auto">
              <a:xfrm>
                <a:off x="506" y="56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Oval 55"/>
              <p:cNvSpPr>
                <a:spLocks/>
              </p:cNvSpPr>
              <p:nvPr/>
            </p:nvSpPr>
            <p:spPr bwMode="auto">
              <a:xfrm>
                <a:off x="731" y="73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Oval 56"/>
              <p:cNvSpPr>
                <a:spLocks/>
              </p:cNvSpPr>
              <p:nvPr/>
            </p:nvSpPr>
            <p:spPr bwMode="auto">
              <a:xfrm>
                <a:off x="759" y="252"/>
                <a:ext cx="28" cy="29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Oval 57"/>
              <p:cNvSpPr>
                <a:spLocks/>
              </p:cNvSpPr>
              <p:nvPr/>
            </p:nvSpPr>
            <p:spPr bwMode="auto">
              <a:xfrm>
                <a:off x="365" y="0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Oval 58"/>
              <p:cNvSpPr>
                <a:spLocks/>
              </p:cNvSpPr>
              <p:nvPr/>
            </p:nvSpPr>
            <p:spPr bwMode="auto">
              <a:xfrm>
                <a:off x="759" y="61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Oval 59"/>
              <p:cNvSpPr>
                <a:spLocks/>
              </p:cNvSpPr>
              <p:nvPr/>
            </p:nvSpPr>
            <p:spPr bwMode="auto">
              <a:xfrm>
                <a:off x="815" y="477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Oval 60"/>
              <p:cNvSpPr>
                <a:spLocks/>
              </p:cNvSpPr>
              <p:nvPr/>
            </p:nvSpPr>
            <p:spPr bwMode="auto">
              <a:xfrm>
                <a:off x="815" y="365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Oval 61"/>
              <p:cNvSpPr>
                <a:spLocks/>
              </p:cNvSpPr>
              <p:nvPr/>
            </p:nvSpPr>
            <p:spPr bwMode="auto">
              <a:xfrm>
                <a:off x="0" y="309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Oval 62"/>
              <p:cNvSpPr>
                <a:spLocks/>
              </p:cNvSpPr>
              <p:nvPr/>
            </p:nvSpPr>
            <p:spPr bwMode="auto">
              <a:xfrm>
                <a:off x="731" y="8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Oval 63"/>
              <p:cNvSpPr>
                <a:spLocks/>
              </p:cNvSpPr>
              <p:nvPr/>
            </p:nvSpPr>
            <p:spPr bwMode="auto">
              <a:xfrm>
                <a:off x="590" y="28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450" y="337"/>
              <a:ext cx="366" cy="281"/>
              <a:chOff x="0" y="0"/>
              <a:chExt cx="366" cy="280"/>
            </a:xfrm>
          </p:grpSpPr>
          <p:sp>
            <p:nvSpPr>
              <p:cNvPr id="17" name="Oval 65"/>
              <p:cNvSpPr>
                <a:spLocks/>
              </p:cNvSpPr>
              <p:nvPr/>
            </p:nvSpPr>
            <p:spPr bwMode="auto">
              <a:xfrm>
                <a:off x="0" y="252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Oval 66"/>
              <p:cNvSpPr>
                <a:spLocks/>
              </p:cNvSpPr>
              <p:nvPr/>
            </p:nvSpPr>
            <p:spPr bwMode="auto">
              <a:xfrm>
                <a:off x="309" y="224"/>
                <a:ext cx="28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Oval 67"/>
              <p:cNvSpPr>
                <a:spLocks/>
              </p:cNvSpPr>
              <p:nvPr/>
            </p:nvSpPr>
            <p:spPr bwMode="auto">
              <a:xfrm>
                <a:off x="337" y="0"/>
                <a:ext cx="29" cy="28"/>
              </a:xfrm>
              <a:prstGeom prst="ellipse">
                <a:avLst/>
              </a:prstGeom>
              <a:solidFill>
                <a:srgbClr val="0000FF"/>
              </a:solidFill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309" y="337"/>
              <a:ext cx="309" cy="365"/>
              <a:chOff x="0" y="0"/>
              <a:chExt cx="309" cy="364"/>
            </a:xfrm>
          </p:grpSpPr>
          <p:sp>
            <p:nvSpPr>
              <p:cNvPr id="14" name="Oval 69"/>
              <p:cNvSpPr>
                <a:spLocks/>
              </p:cNvSpPr>
              <p:nvPr/>
            </p:nvSpPr>
            <p:spPr bwMode="auto">
              <a:xfrm>
                <a:off x="281" y="336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70"/>
              <p:cNvSpPr>
                <a:spLocks/>
              </p:cNvSpPr>
              <p:nvPr/>
            </p:nvSpPr>
            <p:spPr bwMode="auto">
              <a:xfrm>
                <a:off x="281" y="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Oval 71"/>
              <p:cNvSpPr>
                <a:spLocks/>
              </p:cNvSpPr>
              <p:nvPr/>
            </p:nvSpPr>
            <p:spPr bwMode="auto">
              <a:xfrm>
                <a:off x="0" y="280"/>
                <a:ext cx="28" cy="28"/>
              </a:xfrm>
              <a:prstGeom prst="ellipse">
                <a:avLst/>
              </a:prstGeom>
              <a:solidFill>
                <a:srgbClr val="FFCC66"/>
              </a:solidFill>
              <a:ln w="12700" cap="flat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60" name="Group 81"/>
          <p:cNvGrpSpPr>
            <a:grpSpLocks/>
          </p:cNvGrpSpPr>
          <p:nvPr/>
        </p:nvGrpSpPr>
        <p:grpSpPr bwMode="auto">
          <a:xfrm rot="-1980000">
            <a:off x="6496373" y="3038646"/>
            <a:ext cx="1442260" cy="1491821"/>
            <a:chOff x="0" y="0"/>
            <a:chExt cx="481" cy="438"/>
          </a:xfrm>
        </p:grpSpPr>
        <p:sp>
          <p:nvSpPr>
            <p:cNvPr id="61" name="Oval 78"/>
            <p:cNvSpPr>
              <a:spLocks/>
            </p:cNvSpPr>
            <p:nvPr/>
          </p:nvSpPr>
          <p:spPr bwMode="auto">
            <a:xfrm>
              <a:off x="1" y="74"/>
              <a:ext cx="480" cy="288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Line 79"/>
            <p:cNvSpPr>
              <a:spLocks noChangeShapeType="1"/>
            </p:cNvSpPr>
            <p:nvPr/>
          </p:nvSpPr>
          <p:spPr bwMode="auto">
            <a:xfrm>
              <a:off x="0" y="218"/>
              <a:ext cx="479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Line 80"/>
            <p:cNvSpPr>
              <a:spLocks noChangeShapeType="1"/>
            </p:cNvSpPr>
            <p:nvPr/>
          </p:nvSpPr>
          <p:spPr bwMode="auto">
            <a:xfrm>
              <a:off x="242" y="74"/>
              <a:ext cx="1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56" y="1782184"/>
            <a:ext cx="2730937" cy="149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Straight Arrow Connector 76"/>
          <p:cNvCxnSpPr/>
          <p:nvPr/>
        </p:nvCxnSpPr>
        <p:spPr>
          <a:xfrm>
            <a:off x="2849210" y="2150606"/>
            <a:ext cx="4300479" cy="1602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409025" y="3091216"/>
            <a:ext cx="3543270" cy="848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92500" y="3920967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being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over simplified here?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179" y="5168644"/>
            <a:ext cx="6346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2D distribution, so we need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mean of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covariance matrix </a:t>
            </a:r>
            <a:r>
              <a:rPr lang="el-GR" sz="2400" dirty="0" smtClean="0"/>
              <a:t>Σ</a:t>
            </a:r>
            <a:r>
              <a:rPr lang="en-US" sz="2400" dirty="0" smtClean="0"/>
              <a:t> instead of a variance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9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Skin detection results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538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2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Generative Model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We learn the parameters of a distribution that fit the object class we are trying to learn. Most common is the Gaussian distribution</a:t>
            </a:r>
            <a:r>
              <a:rPr lang="en-US" dirty="0" smtClean="0"/>
              <a:t>. We look at the </a:t>
            </a:r>
            <a:r>
              <a:rPr lang="en-US" b="1" dirty="0" smtClean="0">
                <a:solidFill>
                  <a:srgbClr val="4C07F9"/>
                </a:solidFill>
              </a:rPr>
              <a:t>probability of a sample belonging to that distribution</a:t>
            </a:r>
            <a:r>
              <a:rPr lang="en-US" b="1" dirty="0" smtClean="0"/>
              <a:t>.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Discriminative Model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We learn a </a:t>
            </a:r>
            <a:r>
              <a:rPr lang="en-US" dirty="0" smtClean="0">
                <a:solidFill>
                  <a:srgbClr val="FF0000"/>
                </a:solidFill>
              </a:rPr>
              <a:t>classifier</a:t>
            </a:r>
            <a:r>
              <a:rPr lang="en-US" dirty="0" smtClean="0"/>
              <a:t> that can predict whether a sample is in our class or not.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a classifier?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Mathematically, it is a function f that when given a sample can predict its class.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876365" y="4316506"/>
            <a:ext cx="1089211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470" y="4468017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                               0 or 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0871" y="4659406"/>
            <a:ext cx="2554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965576" y="4659406"/>
            <a:ext cx="5109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19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F9C3D-8EB1-4D01-82DB-96D19DBF5777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73009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A </a:t>
            </a:r>
            <a:r>
              <a:rPr lang="en-US" altLang="en-US" sz="2400">
                <a:solidFill>
                  <a:srgbClr val="FF0066"/>
                </a:solidFill>
              </a:rPr>
              <a:t>class</a:t>
            </a:r>
            <a:r>
              <a:rPr lang="en-US" altLang="en-US" sz="2400"/>
              <a:t> is a set of objects having some important</a:t>
            </a:r>
          </a:p>
          <a:p>
            <a:pPr eaLnBrk="1" hangingPunct="1"/>
            <a:r>
              <a:rPr lang="en-US" altLang="en-US" sz="2400"/>
              <a:t>   properties in common.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2400"/>
              <a:t> A </a:t>
            </a:r>
            <a:r>
              <a:rPr lang="en-US" altLang="en-US" sz="2400">
                <a:solidFill>
                  <a:srgbClr val="FF0066"/>
                </a:solidFill>
              </a:rPr>
              <a:t>feature extractor</a:t>
            </a:r>
            <a:r>
              <a:rPr lang="en-US" altLang="en-US" sz="2400"/>
              <a:t> is a program that inputs the</a:t>
            </a:r>
          </a:p>
          <a:p>
            <a:pPr eaLnBrk="1" hangingPunct="1"/>
            <a:r>
              <a:rPr lang="en-US" altLang="en-US" sz="2400"/>
              <a:t>   data (image) and extracts features that can be</a:t>
            </a:r>
          </a:p>
          <a:p>
            <a:pPr eaLnBrk="1" hangingPunct="1"/>
            <a:r>
              <a:rPr lang="en-US" altLang="en-US" sz="2400"/>
              <a:t>   used in classification.</a:t>
            </a:r>
          </a:p>
          <a:p>
            <a:pPr eaLnBrk="1" hangingPunct="1"/>
            <a:endParaRPr lang="en-US" altLang="en-US" sz="2400"/>
          </a:p>
          <a:p>
            <a:pPr eaLnBrk="1" hangingPunct="1">
              <a:buFontTx/>
              <a:buChar char="•"/>
            </a:pPr>
            <a:r>
              <a:rPr lang="en-US" altLang="en-US" sz="2400"/>
              <a:t> A </a:t>
            </a:r>
            <a:r>
              <a:rPr lang="en-US" altLang="en-US" sz="2400">
                <a:solidFill>
                  <a:srgbClr val="FF0066"/>
                </a:solidFill>
              </a:rPr>
              <a:t>classifier</a:t>
            </a:r>
            <a:r>
              <a:rPr lang="en-US" altLang="en-US" sz="2400"/>
              <a:t> is a program that inputs the feature </a:t>
            </a:r>
          </a:p>
          <a:p>
            <a:pPr eaLnBrk="1" hangingPunct="1"/>
            <a:r>
              <a:rPr lang="en-US" altLang="en-US" sz="2400"/>
              <a:t>   vector and assigns it to one of a set of designated </a:t>
            </a:r>
          </a:p>
          <a:p>
            <a:pPr eaLnBrk="1" hangingPunct="1"/>
            <a:r>
              <a:rPr lang="en-US" altLang="en-US" sz="2400"/>
              <a:t>   classes or to the “reject” class.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1585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1755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11111"/>
          <a:stretch>
            <a:fillRect/>
          </a:stretch>
        </p:blipFill>
        <p:spPr bwMode="auto">
          <a:xfrm>
            <a:off x="4953000" y="1219200"/>
            <a:ext cx="1543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46188"/>
            <a:ext cx="121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627F7-15E0-412E-BF5D-B593AB25F670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Feature Vector Representation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08413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X=[x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… , x</a:t>
            </a:r>
            <a:r>
              <a:rPr lang="en-US" altLang="en-US" sz="2800" baseline="-25000" smtClean="0"/>
              <a:t>n</a:t>
            </a:r>
            <a:r>
              <a:rPr lang="en-US" altLang="en-US" sz="2800" smtClean="0"/>
              <a:t>], each 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a real number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may be an object measurement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x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may be a count of object parts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9221" name="Picture 4" descr="\\SAMBA\STOCKMAN\CSE803\Lectures\Bak1999\charsA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092325"/>
            <a:ext cx="3998912" cy="3509963"/>
          </a:xfrm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62000" y="5791200"/>
            <a:ext cx="769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Example:  [area, height, width, #holes, #strokes, cx, cy]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70115-5D5E-445A-8FE0-EA84B52D48B3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Classes:</a:t>
            </a:r>
            <a:r>
              <a:rPr lang="en-US" altLang="en-US" sz="2800" smtClean="0"/>
              <a:t> set of m known categories of objects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(a) might have a known description for each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(b) might have a set of samples for each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Reject Class</a:t>
            </a:r>
            <a:r>
              <a:rPr lang="en-US" altLang="en-US" sz="2800" smtClean="0">
                <a:solidFill>
                  <a:srgbClr val="FFFF00"/>
                </a:solidFill>
              </a:rPr>
              <a:t>: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a generic class for objects not in any of  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the designated known classes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Classifier:</a:t>
            </a:r>
          </a:p>
          <a:p>
            <a:pPr>
              <a:buFont typeface="Symbol" pitchFamily="18" charset="2"/>
              <a:buNone/>
            </a:pPr>
            <a:r>
              <a:rPr lang="en-US" altLang="en-US" sz="2800" smtClean="0"/>
              <a:t>          Assigns object to a class based on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j-cs"/>
              </a:rPr>
              <a:t>Supervised Learning</a:t>
            </a:r>
            <a:r>
              <a:rPr lang="en-US" dirty="0" smtClean="0">
                <a:cs typeface="+mj-cs"/>
              </a:rPr>
              <a:t>: </a:t>
            </a:r>
            <a:r>
              <a:rPr lang="en-US" sz="4000" dirty="0" smtClean="0">
                <a:cs typeface="+mj-cs"/>
              </a:rPr>
              <a:t>find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Given: </a:t>
            </a:r>
            <a:r>
              <a:rPr lang="en-US" dirty="0" smtClean="0">
                <a:cs typeface="+mn-cs"/>
              </a:rPr>
              <a:t>Training set </a:t>
            </a:r>
            <a:r>
              <a:rPr lang="en-US" dirty="0" smtClean="0">
                <a:latin typeface="Times New Roman"/>
                <a:cs typeface="Times New Roman"/>
              </a:rPr>
              <a:t>{(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y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  |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1 …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}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Find: </a:t>
            </a:r>
            <a:r>
              <a:rPr lang="en-US" dirty="0" smtClean="0">
                <a:cs typeface="+mn-cs"/>
              </a:rPr>
              <a:t>A good approximation to </a:t>
            </a:r>
            <a:r>
              <a:rPr lang="en-US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en-US" sz="2800" i="1" dirty="0" smtClean="0">
                <a:latin typeface="Times New Roman"/>
                <a:cs typeface="Times New Roman"/>
              </a:rPr>
              <a:t>f  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r>
              <a:rPr lang="en-US" sz="2800" i="1" dirty="0" smtClean="0">
                <a:latin typeface="Times New Roman"/>
                <a:cs typeface="Times New Roman"/>
              </a:rPr>
              <a:t> X </a:t>
            </a:r>
            <a:r>
              <a:rPr lang="en-US" sz="2800" i="1" dirty="0" smtClean="0">
                <a:latin typeface="Times New Roman"/>
                <a:cs typeface="Times New Roman"/>
                <a:sym typeface="Wingdings"/>
              </a:rPr>
              <a:t> Y</a:t>
            </a:r>
          </a:p>
          <a:p>
            <a:pPr eaLnBrk="1" hangingPunct="1">
              <a:defRPr/>
            </a:pPr>
            <a:endParaRPr lang="en-US" sz="2800" i="1" dirty="0" smtClean="0">
              <a:latin typeface="Times New Roman"/>
              <a:cs typeface="Times New Roman"/>
              <a:sym typeface="Wingdings"/>
            </a:endParaRPr>
          </a:p>
          <a:p>
            <a:pPr eaLnBrk="1" hangingPunct="1">
              <a:defRPr/>
            </a:pPr>
            <a:endParaRPr lang="en-US" sz="2800" i="1" dirty="0">
              <a:latin typeface="Times New Roman"/>
              <a:cs typeface="Times New Roman"/>
              <a:sym typeface="Wingdings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What is each </a:t>
            </a:r>
            <a:r>
              <a:rPr lang="en-US" sz="2800" i="1" dirty="0" smtClean="0">
                <a:latin typeface="Times New Roman"/>
                <a:cs typeface="Times New Roman"/>
                <a:sym typeface="Wingdings"/>
              </a:rPr>
              <a:t>X</a:t>
            </a:r>
            <a:r>
              <a:rPr lang="en-US" sz="2800" i="1" baseline="-25000" dirty="0" smtClean="0">
                <a:latin typeface="Times New Roman"/>
                <a:cs typeface="Times New Roman"/>
                <a:sym typeface="Wingdings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?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What is </a:t>
            </a:r>
            <a:r>
              <a:rPr lang="en-US" sz="2800" i="1" dirty="0" err="1" smtClean="0">
                <a:latin typeface="Times New Roman"/>
                <a:cs typeface="Times New Roman"/>
                <a:sym typeface="Wingdings"/>
              </a:rPr>
              <a:t>y</a:t>
            </a:r>
            <a:r>
              <a:rPr lang="en-US" sz="2800" i="1" baseline="-25000" dirty="0" err="1" smtClean="0">
                <a:latin typeface="Times New Roman"/>
                <a:cs typeface="Times New Roman"/>
                <a:sym typeface="Wingdings"/>
              </a:rPr>
              <a:t>i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?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sz="400" i="1" baseline="-25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Naive Bayes Classifier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7310E-578B-414D-81BB-F579807EB6D1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676400" y="2057400"/>
            <a:ext cx="5900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Uses Bayes rule for classification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One of the simpler classifiers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/>
              <a:t> Part of the free WEKA suite of classifiers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Bayes Rule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2532" name="Picture 5" descr="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52600"/>
            <a:ext cx="46863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556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876300" y="365760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 Unicode MS" pitchFamily="34" charset="-128"/>
              </a:rPr>
              <a:t>Which is shorthand for: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8600" y="5791200"/>
            <a:ext cx="852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This slide and those following are from Tom Mitchell’s course in Machine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7188" r="31876" b="21875"/>
          <a:stretch>
            <a:fillRect/>
          </a:stretch>
        </p:blipFill>
        <p:spPr bwMode="auto">
          <a:xfrm>
            <a:off x="685800" y="0"/>
            <a:ext cx="63246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124200" y="4953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.008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4953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.992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5334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.980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5334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.020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5715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.970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5715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.030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202644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Verification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009567"/>
            <a:ext cx="3809762" cy="23829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2930" y="3510609"/>
            <a:ext cx="215435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Is this a car?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304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188" r="29375" b="27344"/>
          <a:stretch>
            <a:fillRect/>
          </a:stretch>
        </p:blipFill>
        <p:spPr bwMode="auto">
          <a:xfrm>
            <a:off x="914400" y="0"/>
            <a:ext cx="69342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7969" r="25000" b="16406"/>
          <a:stretch>
            <a:fillRect/>
          </a:stretch>
        </p:blipFill>
        <p:spPr bwMode="auto">
          <a:xfrm>
            <a:off x="381000" y="0"/>
            <a:ext cx="71628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3200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2057400"/>
            <a:ext cx="248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MAP:  maximum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 posteriori probability.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2971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by Bayes Rule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3505200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Assume P(a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,...,a</a:t>
            </a:r>
            <a:r>
              <a:rPr lang="en-US" altLang="en-US" baseline="-25000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same for all a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,...a</a:t>
            </a:r>
            <a:r>
              <a:rPr lang="en-US" altLang="en-US" baseline="-25000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867400"/>
            <a:ext cx="6934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48006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Conditional independence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7483" y="95549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V is set of possible classes</a:t>
            </a:r>
            <a:endParaRPr lang="en-US" dirty="0">
              <a:solidFill>
                <a:srgbClr val="4C07F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33414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most</a:t>
            </a:r>
          </a:p>
          <a:p>
            <a:r>
              <a:rPr lang="en-US" dirty="0">
                <a:solidFill>
                  <a:srgbClr val="4C07F9"/>
                </a:solidFill>
              </a:rPr>
              <a:t>p</a:t>
            </a:r>
            <a:r>
              <a:rPr lang="en-US" dirty="0" smtClean="0">
                <a:solidFill>
                  <a:srgbClr val="4C07F9"/>
                </a:solidFill>
              </a:rPr>
              <a:t>robable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969" r="30624" b="28125"/>
          <a:stretch>
            <a:fillRect/>
          </a:stretch>
        </p:blipFill>
        <p:spPr bwMode="auto">
          <a:xfrm>
            <a:off x="762000" y="304800"/>
            <a:ext cx="73914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7625" y="2353051"/>
            <a:ext cx="3429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for each class</a:t>
            </a:r>
          </a:p>
          <a:p>
            <a:endParaRPr lang="en-US" dirty="0">
              <a:solidFill>
                <a:srgbClr val="4C07F9"/>
              </a:solidFill>
            </a:endParaRPr>
          </a:p>
          <a:p>
            <a:r>
              <a:rPr lang="en-US" dirty="0">
                <a:solidFill>
                  <a:srgbClr val="4C07F9"/>
                </a:solidFill>
              </a:rPr>
              <a:t>e</a:t>
            </a:r>
            <a:r>
              <a:rPr lang="en-US" dirty="0" smtClean="0">
                <a:solidFill>
                  <a:srgbClr val="4C07F9"/>
                </a:solidFill>
              </a:rPr>
              <a:t>stimate its probability</a:t>
            </a:r>
          </a:p>
          <a:p>
            <a:endParaRPr lang="en-US" dirty="0">
              <a:solidFill>
                <a:srgbClr val="4C07F9"/>
              </a:solidFill>
            </a:endParaRPr>
          </a:p>
          <a:p>
            <a:endParaRPr lang="en-US" dirty="0" smtClean="0">
              <a:solidFill>
                <a:srgbClr val="4C07F9"/>
              </a:solidFill>
            </a:endParaRP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and estimate the </a:t>
            </a: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probability of that class</a:t>
            </a:r>
          </a:p>
          <a:p>
            <a:r>
              <a:rPr lang="en-US" dirty="0">
                <a:solidFill>
                  <a:srgbClr val="4C07F9"/>
                </a:solidFill>
              </a:rPr>
              <a:t> </a:t>
            </a:r>
            <a:r>
              <a:rPr lang="en-US" dirty="0" smtClean="0">
                <a:solidFill>
                  <a:srgbClr val="4C07F9"/>
                </a:solidFill>
              </a:rPr>
              <a:t>             for each attribute value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Elaboration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4177E-BF9D-4BD1-B57F-10E5F6CB3D54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14400" y="1295400"/>
            <a:ext cx="75438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The set of examples is actually a set of preclassified feature vectors called the </a:t>
            </a:r>
            <a:r>
              <a:rPr lang="en-US" altLang="en-US" sz="2000" b="1"/>
              <a:t>training set</a:t>
            </a:r>
            <a:r>
              <a:rPr lang="en-US" altLang="en-US" sz="2000"/>
              <a:t>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From the training set, we can estimate the a priori probability of each class:</a:t>
            </a:r>
          </a:p>
          <a:p>
            <a:pPr eaLnBrk="1" hangingPunct="1"/>
            <a:endParaRPr lang="en-US" altLang="en-US" sz="2000"/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P(C) = # training vectors from class C / total # of training vectors</a:t>
            </a:r>
          </a:p>
          <a:p>
            <a:pPr algn="ctr"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For each class </a:t>
            </a:r>
            <a:r>
              <a:rPr lang="en-US" altLang="en-US" sz="2000" b="1"/>
              <a:t>C</a:t>
            </a:r>
            <a:r>
              <a:rPr lang="en-US" altLang="en-US" sz="2000"/>
              <a:t>, attribute </a:t>
            </a:r>
            <a:r>
              <a:rPr lang="en-US" altLang="en-US" sz="2000" b="1"/>
              <a:t>a,</a:t>
            </a:r>
            <a:r>
              <a:rPr lang="en-US" altLang="en-US" sz="2000"/>
              <a:t> and possible value for that attribute </a:t>
            </a:r>
            <a:r>
              <a:rPr lang="en-US" altLang="en-US" sz="2000" b="1"/>
              <a:t>a</a:t>
            </a:r>
            <a:r>
              <a:rPr lang="en-US" altLang="en-US" sz="2000" b="1" baseline="-25000"/>
              <a:t>i</a:t>
            </a:r>
            <a:r>
              <a:rPr lang="en-US" altLang="en-US" sz="2000"/>
              <a:t>, we can estimate the conditional probability: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P(a</a:t>
            </a:r>
            <a:r>
              <a:rPr lang="en-US" altLang="en-US" sz="2000" baseline="-25000">
                <a:solidFill>
                  <a:srgbClr val="FF0000"/>
                </a:solidFill>
              </a:rPr>
              <a:t>i</a:t>
            </a:r>
            <a:r>
              <a:rPr lang="en-US" altLang="en-US" sz="2000">
                <a:solidFill>
                  <a:srgbClr val="FF0000"/>
                </a:solidFill>
              </a:rPr>
              <a:t>| C</a:t>
            </a:r>
            <a:r>
              <a:rPr lang="en-US" altLang="en-US" sz="2000" baseline="-25000">
                <a:solidFill>
                  <a:srgbClr val="FF0000"/>
                </a:solidFill>
              </a:rPr>
              <a:t>j</a:t>
            </a:r>
            <a:r>
              <a:rPr lang="en-US" altLang="en-US" sz="2000">
                <a:solidFill>
                  <a:srgbClr val="FF0000"/>
                </a:solidFill>
              </a:rPr>
              <a:t>) = # training vectors from class C</a:t>
            </a:r>
            <a:r>
              <a:rPr lang="en-US" altLang="en-US" sz="2000" baseline="-25000">
                <a:solidFill>
                  <a:srgbClr val="FF0000"/>
                </a:solidFill>
              </a:rPr>
              <a:t>j</a:t>
            </a:r>
            <a:r>
              <a:rPr lang="en-US" altLang="en-US" sz="2000">
                <a:solidFill>
                  <a:srgbClr val="FF0000"/>
                </a:solidFill>
              </a:rPr>
              <a:t> in which value(a) = a</a:t>
            </a:r>
            <a:r>
              <a:rPr lang="en-US" altLang="en-US" sz="2000" baseline="-25000">
                <a:solidFill>
                  <a:srgbClr val="FF0000"/>
                </a:solidFill>
              </a:rPr>
              <a:t>i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969" r="23125" b="18750"/>
          <a:stretch>
            <a:fillRect/>
          </a:stretch>
        </p:blipFill>
        <p:spPr bwMode="auto">
          <a:xfrm>
            <a:off x="304800" y="3048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4267200" y="838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class                some estimates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133600" y="8382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1430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486400" y="1295400"/>
            <a:ext cx="1635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P(y) = 	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P(n)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P(sun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P(cool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P(high | y) =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P(strong | y) 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9000" y="1295400"/>
            <a:ext cx="633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9/14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5/14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24384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2/9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29718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35052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15200" y="40386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3/9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5345987"/>
            <a:ext cx="5121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P(y)P(sun | y)P(cool | y)P(high | y)P(strong | y) =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(9/14) * (2/9)   *  (3/9)     *     (3/9)      *   (3/9) =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.005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610136"/>
            <a:ext cx="7661072" cy="646331"/>
          </a:xfrm>
          <a:prstGeom prst="rect">
            <a:avLst/>
          </a:prstGeom>
          <a:noFill/>
          <a:ln>
            <a:solidFill>
              <a:srgbClr val="4C07F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07F9"/>
                </a:solidFill>
              </a:rPr>
              <a:t>(probability of class Yes times product of probabilities of certain values for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each of its attributes.)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188" r="23125" b="25781"/>
          <a:stretch>
            <a:fillRect/>
          </a:stretch>
        </p:blipFill>
        <p:spPr bwMode="auto">
          <a:xfrm>
            <a:off x="762000" y="228600"/>
            <a:ext cx="7086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838200" y="5943600"/>
            <a:ext cx="7234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This is a prediction. If it is sunny, cool, highly humid, and strong wind,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it is more likely that we won’t play tennis than that we will.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3672" y="3009900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07F9"/>
                </a:solidFill>
              </a:rPr>
              <a:t>v</a:t>
            </a:r>
            <a:r>
              <a:rPr lang="en-US" baseline="-25000" dirty="0" smtClean="0">
                <a:solidFill>
                  <a:srgbClr val="4C07F9"/>
                </a:solidFill>
              </a:rPr>
              <a:t>1</a:t>
            </a:r>
            <a:r>
              <a:rPr lang="en-US" dirty="0" smtClean="0">
                <a:solidFill>
                  <a:srgbClr val="4C07F9"/>
                </a:solidFill>
              </a:rPr>
              <a:t> is y</a:t>
            </a:r>
          </a:p>
          <a:p>
            <a:r>
              <a:rPr lang="en-US" dirty="0" smtClean="0">
                <a:solidFill>
                  <a:srgbClr val="4C07F9"/>
                </a:solidFill>
              </a:rPr>
              <a:t>v</a:t>
            </a:r>
            <a:r>
              <a:rPr lang="en-US" baseline="-25000" dirty="0" smtClean="0">
                <a:solidFill>
                  <a:srgbClr val="4C07F9"/>
                </a:solidFill>
              </a:rPr>
              <a:t>2</a:t>
            </a:r>
            <a:r>
              <a:rPr lang="en-US" dirty="0" smtClean="0">
                <a:solidFill>
                  <a:srgbClr val="4C07F9"/>
                </a:solidFill>
              </a:rPr>
              <a:t> is n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A Digit Recognizer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Input: </a:t>
            </a:r>
            <a:r>
              <a:rPr lang="en-US" dirty="0">
                <a:latin typeface="Arial" charset="0"/>
              </a:rPr>
              <a:t>pixel grids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latin typeface="Arial" charset="0"/>
              </a:rPr>
              <a:t>Output: </a:t>
            </a:r>
            <a:r>
              <a:rPr lang="en-US" dirty="0">
                <a:latin typeface="Arial" charset="0"/>
              </a:rPr>
              <a:t>a digit 0-9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5475287"/>
            <a:ext cx="581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98887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4637087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7" y="2960687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2438400" y="2438400"/>
            <a:ext cx="2438400" cy="2438400"/>
            <a:chOff x="3168" y="1584"/>
            <a:chExt cx="1536" cy="1536"/>
          </a:xfrm>
        </p:grpSpPr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3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21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6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27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29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31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5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7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9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60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63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64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5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6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7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8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69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70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71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72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3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latin typeface="Arial" charset="0"/>
              </a:rPr>
              <a:t>Naïve Bayes for </a:t>
            </a:r>
            <a:r>
              <a:rPr lang="en-US" sz="3600" dirty="0" smtClean="0">
                <a:solidFill>
                  <a:srgbClr val="000090"/>
                </a:solidFill>
                <a:latin typeface="Arial" charset="0"/>
              </a:rPr>
              <a:t>Digits (Binary Inputs)</a:t>
            </a:r>
            <a:endParaRPr lang="en-US" sz="36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</a:rPr>
              <a:t>Simple version: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One </a:t>
            </a:r>
            <a:r>
              <a:rPr lang="en-US" sz="2000" dirty="0" smtClean="0">
                <a:latin typeface="Arial" charset="0"/>
              </a:rPr>
              <a:t>feature </a:t>
            </a:r>
            <a:r>
              <a:rPr lang="en-US" sz="2000" dirty="0" err="1">
                <a:latin typeface="Arial" charset="0"/>
              </a:rPr>
              <a:t>F</a:t>
            </a:r>
            <a:r>
              <a:rPr lang="en-US" sz="2000" baseline="-25000" dirty="0" err="1">
                <a:latin typeface="Arial" charset="0"/>
              </a:rPr>
              <a:t>ij</a:t>
            </a:r>
            <a:r>
              <a:rPr lang="en-US" sz="2000" dirty="0">
                <a:latin typeface="Arial" charset="0"/>
              </a:rPr>
              <a:t> for each grid position &lt;</a:t>
            </a:r>
            <a:r>
              <a:rPr lang="en-US" sz="2000" dirty="0" err="1">
                <a:latin typeface="Arial" charset="0"/>
              </a:rPr>
              <a:t>i,j</a:t>
            </a:r>
            <a:r>
              <a:rPr lang="en-US" sz="2000" dirty="0">
                <a:latin typeface="Arial" charset="0"/>
              </a:rPr>
              <a:t>&gt;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Possible feature values are on / off, based on whether intensity is more or less than 0.5 in underlying image</a:t>
            </a:r>
          </a:p>
          <a:p>
            <a:pPr lvl="1" eaLnBrk="1" hangingPunct="1"/>
            <a:r>
              <a:rPr lang="en-US" sz="2000" dirty="0">
                <a:latin typeface="Arial" charset="0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Arial" charset="0"/>
            </a:endParaRPr>
          </a:p>
          <a:p>
            <a:pPr lvl="1" eaLnBrk="1" hangingPunct="1"/>
            <a:endParaRPr lang="en-US" sz="2000" dirty="0">
              <a:latin typeface="Arial" charset="0"/>
            </a:endParaRPr>
          </a:p>
          <a:p>
            <a:pPr lvl="1" eaLnBrk="1" hangingPunct="1"/>
            <a:r>
              <a:rPr lang="en-US" sz="2000" dirty="0">
                <a:solidFill>
                  <a:srgbClr val="000090"/>
                </a:solidFill>
                <a:latin typeface="Arial" charset="0"/>
              </a:rPr>
              <a:t>Here: </a:t>
            </a:r>
            <a:r>
              <a:rPr lang="en-US" sz="2000" dirty="0">
                <a:latin typeface="Arial" charset="0"/>
              </a:rPr>
              <a:t>lots of features, each is binary valued</a:t>
            </a:r>
          </a:p>
          <a:p>
            <a:pPr eaLnBrk="1" hangingPunct="1"/>
            <a:r>
              <a:rPr lang="en-US" sz="2400" dirty="0">
                <a:solidFill>
                  <a:srgbClr val="000090"/>
                </a:solidFill>
                <a:latin typeface="Arial" charset="0"/>
              </a:rPr>
              <a:t>Naïve Bayes model: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Are the features independent given class?</a:t>
            </a:r>
          </a:p>
          <a:p>
            <a:pPr eaLnBrk="1" hangingPunct="1"/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What 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do we need to learn?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352800"/>
            <a:ext cx="6618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800600"/>
            <a:ext cx="54054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8"/>
          <p:cNvGrpSpPr>
            <a:grpSpLocks/>
          </p:cNvGrpSpPr>
          <p:nvPr/>
        </p:nvGrpSpPr>
        <p:grpSpPr bwMode="auto">
          <a:xfrm>
            <a:off x="2895600" y="2971800"/>
            <a:ext cx="2438400" cy="2438400"/>
            <a:chOff x="3168" y="1584"/>
            <a:chExt cx="1536" cy="1536"/>
          </a:xfrm>
        </p:grpSpPr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6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7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29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30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31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33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4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36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37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38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39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40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41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42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43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44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45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47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8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50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1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2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3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4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57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58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59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60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62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63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64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65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66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67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68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9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70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1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72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Example Distributions</a:t>
            </a:r>
            <a:endParaRPr lang="en-US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28800"/>
            <a:ext cx="7127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54920"/>
              </p:ext>
            </p:extLst>
          </p:nvPr>
        </p:nvGraphicFramePr>
        <p:xfrm>
          <a:off x="914400" y="22987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4267200" y="22098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3124200" y="20574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2895600" y="35814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80026"/>
              </p:ext>
            </p:extLst>
          </p:nvPr>
        </p:nvGraphicFramePr>
        <p:xfrm>
          <a:off x="5791200" y="23622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625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622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92831"/>
              </p:ext>
            </p:extLst>
          </p:nvPr>
        </p:nvGraphicFramePr>
        <p:xfrm>
          <a:off x="7543800" y="23622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MLE for the parameters of NB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6096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Given dataset</a:t>
            </a:r>
          </a:p>
          <a:p>
            <a:pPr lvl="1"/>
            <a:r>
              <a:rPr lang="en-US" sz="2400" dirty="0"/>
              <a:t>Count(A=</a:t>
            </a:r>
            <a:r>
              <a:rPr lang="en-US" sz="2400" dirty="0" err="1"/>
              <a:t>a,B</a:t>
            </a:r>
            <a:r>
              <a:rPr lang="en-US" sz="2400" dirty="0"/>
              <a:t>=b) </a:t>
            </a:r>
            <a:r>
              <a:rPr lang="en-US" sz="2400" dirty="0" smtClean="0"/>
              <a:t> </a:t>
            </a:r>
            <a:r>
              <a:rPr lang="en-US" sz="2400" dirty="0"/>
              <a:t>number of examples where A=a and B=</a:t>
            </a:r>
            <a:r>
              <a:rPr lang="en-US" sz="2400" dirty="0" smtClean="0"/>
              <a:t>b</a:t>
            </a:r>
            <a:endParaRPr lang="en-US" dirty="0"/>
          </a:p>
          <a:p>
            <a:r>
              <a:rPr lang="en-US" sz="2800" dirty="0">
                <a:solidFill>
                  <a:srgbClr val="000090"/>
                </a:solidFill>
              </a:rPr>
              <a:t>MLE </a:t>
            </a:r>
            <a:r>
              <a:rPr lang="en-US" sz="2800" dirty="0" smtClean="0">
                <a:solidFill>
                  <a:srgbClr val="000090"/>
                </a:solidFill>
              </a:rPr>
              <a:t>for discrete NB, </a:t>
            </a:r>
            <a:r>
              <a:rPr lang="en-US" sz="2800" dirty="0">
                <a:solidFill>
                  <a:srgbClr val="000090"/>
                </a:solidFill>
              </a:rPr>
              <a:t>simply: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Prior</a:t>
            </a:r>
            <a:r>
              <a:rPr lang="en-US" sz="2400" dirty="0" smtClean="0">
                <a:solidFill>
                  <a:srgbClr val="000090"/>
                </a:solidFill>
              </a:rPr>
              <a:t>: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Likelihood: </a:t>
            </a:r>
            <a:endParaRPr lang="en-US" sz="2400" dirty="0"/>
          </a:p>
        </p:txBody>
      </p:sp>
      <p:pic>
        <p:nvPicPr>
          <p:cNvPr id="274432" name="Picture 2744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505200"/>
            <a:ext cx="2184400" cy="977900"/>
          </a:xfrm>
          <a:prstGeom prst="rect">
            <a:avLst/>
          </a:prstGeom>
        </p:spPr>
      </p:pic>
      <p:pic>
        <p:nvPicPr>
          <p:cNvPr id="274433" name="Picture 2744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3797300" cy="1155700"/>
          </a:xfrm>
          <a:prstGeom prst="rect">
            <a:avLst/>
          </a:prstGeom>
        </p:spPr>
      </p:pic>
      <p:pic>
        <p:nvPicPr>
          <p:cNvPr id="274436" name="Picture 2744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029200"/>
            <a:ext cx="3467100" cy="965200"/>
          </a:xfrm>
          <a:prstGeom prst="rect">
            <a:avLst/>
          </a:prstGeom>
        </p:spPr>
      </p:pic>
      <p:pic>
        <p:nvPicPr>
          <p:cNvPr id="274437" name="Picture 2744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0" y="4927600"/>
            <a:ext cx="4965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1" y="1217871"/>
            <a:ext cx="23118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Classification: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500" y="1851269"/>
            <a:ext cx="337247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Is there a car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42174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Violating </a:t>
            </a:r>
            <a:r>
              <a:rPr lang="en-US" sz="4000" dirty="0">
                <a:solidFill>
                  <a:srgbClr val="000090"/>
                </a:solidFill>
              </a:rPr>
              <a:t>the NB assumption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415"/>
            <a:ext cx="83058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Usually, features are not conditionally independent: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 smtClean="0"/>
              <a:t>NB </a:t>
            </a:r>
            <a:r>
              <a:rPr lang="en-US" sz="2400" dirty="0"/>
              <a:t>often performs well, even when assumption is violated</a:t>
            </a:r>
          </a:p>
          <a:p>
            <a:pPr lvl="1"/>
            <a:r>
              <a:rPr lang="en-US" sz="2400" dirty="0"/>
              <a:t>[</a:t>
            </a:r>
            <a:r>
              <a:rPr lang="en-US" sz="2400" dirty="0" err="1"/>
              <a:t>Domingos</a:t>
            </a:r>
            <a:r>
              <a:rPr lang="en-US" sz="2400" dirty="0"/>
              <a:t> &amp; </a:t>
            </a:r>
            <a:r>
              <a:rPr lang="en-US" sz="2400" dirty="0" err="1"/>
              <a:t>Pazzani</a:t>
            </a:r>
            <a:r>
              <a:rPr lang="en-US" sz="2400" dirty="0"/>
              <a:t> ’96] discuss some conditions for good </a:t>
            </a:r>
            <a:r>
              <a:rPr lang="en-US" sz="2400" dirty="0" smtClean="0"/>
              <a:t>performance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But it’s not the only trick in our bag.</a:t>
            </a:r>
            <a:endParaRPr lang="en-US" sz="2800" dirty="0"/>
          </a:p>
        </p:txBody>
      </p:sp>
      <p:pic>
        <p:nvPicPr>
          <p:cNvPr id="2764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26117"/>
            <a:ext cx="5744265" cy="874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26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Logistic Regression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40932"/>
            <a:ext cx="34290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Logistic function (Sigmoid</a:t>
            </a:r>
            <a:r>
              <a:rPr lang="en-US" b="1" dirty="0">
                <a:solidFill>
                  <a:srgbClr val="000090"/>
                </a:solidFill>
              </a:rPr>
              <a:t>):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04800" y="17526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Learn P(Y|</a:t>
            </a:r>
            <a:r>
              <a:rPr lang="en-US" sz="2800" b="1" dirty="0">
                <a:solidFill>
                  <a:srgbClr val="000090"/>
                </a:solidFill>
              </a:rPr>
              <a:t>X</a:t>
            </a:r>
            <a:r>
              <a:rPr lang="en-US" sz="2800" dirty="0">
                <a:solidFill>
                  <a:srgbClr val="000090"/>
                </a:solidFill>
              </a:rPr>
              <a:t>) directly!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80000"/>
              <a:buFont typeface="Arial"/>
              <a:buChar char="•"/>
            </a:pPr>
            <a:r>
              <a:rPr lang="en-US" sz="2400" dirty="0"/>
              <a:t>Assume a particular functional form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80000"/>
              <a:buFont typeface="Arial"/>
              <a:buChar char="•"/>
            </a:pPr>
            <a:r>
              <a:rPr lang="en-US" sz="2400" dirty="0"/>
              <a:t>Sigmoid applied to a linear function of the data:</a:t>
            </a:r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6477000" y="4331732"/>
            <a:ext cx="609600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Z</a:t>
            </a:r>
          </a:p>
        </p:txBody>
      </p:sp>
      <p:pic>
        <p:nvPicPr>
          <p:cNvPr id="31949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960132"/>
            <a:ext cx="175011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648200"/>
            <a:ext cx="4448908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80"/>
          <a:stretch/>
        </p:blipFill>
        <p:spPr>
          <a:xfrm>
            <a:off x="567947" y="5334000"/>
            <a:ext cx="46136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Logistic </a:t>
            </a:r>
            <a:r>
              <a:rPr lang="en-US" sz="3600" dirty="0" smtClean="0">
                <a:solidFill>
                  <a:srgbClr val="000090"/>
                </a:solidFill>
              </a:rPr>
              <a:t>Regression: decision boundary 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715000"/>
            <a:ext cx="3178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A </a:t>
            </a:r>
            <a:r>
              <a:rPr lang="en-US" sz="2800" dirty="0">
                <a:solidFill>
                  <a:srgbClr val="000090"/>
                </a:solidFill>
              </a:rPr>
              <a:t>Linear </a:t>
            </a:r>
            <a:r>
              <a:rPr lang="en-US" sz="2800" dirty="0" smtClean="0">
                <a:solidFill>
                  <a:srgbClr val="000090"/>
                </a:solidFill>
              </a:rPr>
              <a:t>Classifier!</a:t>
            </a:r>
            <a:endParaRPr lang="en-US" sz="2800" dirty="0"/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0" y="2057401"/>
            <a:ext cx="51054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Prediction: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Output the Y with highest P(Y|X)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For binary Y, output Y=0 if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53" y="3352800"/>
            <a:ext cx="2127739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4114800"/>
            <a:ext cx="286641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760" y="4719735"/>
            <a:ext cx="2282688" cy="10714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92712" y="2481983"/>
            <a:ext cx="3274871" cy="3199137"/>
            <a:chOff x="5192712" y="2481983"/>
            <a:chExt cx="3274871" cy="3199137"/>
          </a:xfrm>
        </p:grpSpPr>
        <p:grpSp>
          <p:nvGrpSpPr>
            <p:cNvPr id="81" name="Group 3"/>
            <p:cNvGrpSpPr>
              <a:grpSpLocks/>
            </p:cNvGrpSpPr>
            <p:nvPr/>
          </p:nvGrpSpPr>
          <p:grpSpPr bwMode="auto">
            <a:xfrm>
              <a:off x="5192712" y="3276600"/>
              <a:ext cx="1360488" cy="1905000"/>
              <a:chOff x="480" y="1488"/>
              <a:chExt cx="1632" cy="2064"/>
            </a:xfrm>
          </p:grpSpPr>
          <p:sp>
            <p:nvSpPr>
              <p:cNvPr id="82" name="AutoShape 4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5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6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8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9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AutoShape 10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utoShape 11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utoShape 12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AutoShape 13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" name="Group 14"/>
            <p:cNvGrpSpPr>
              <a:grpSpLocks/>
            </p:cNvGrpSpPr>
            <p:nvPr/>
          </p:nvGrpSpPr>
          <p:grpSpPr bwMode="auto">
            <a:xfrm>
              <a:off x="7467600" y="3733800"/>
              <a:ext cx="999983" cy="1595855"/>
              <a:chOff x="2112" y="1807"/>
              <a:chExt cx="1018" cy="1528"/>
            </a:xfrm>
          </p:grpSpPr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6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0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2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 flipV="1">
              <a:off x="6858000" y="2743200"/>
              <a:ext cx="518655" cy="293792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 rot="16914028">
              <a:off x="6185337" y="3180375"/>
              <a:ext cx="1766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w.X+w</a:t>
              </a:r>
              <a:r>
                <a:rPr lang="en-US" b="1" baseline="-25000" dirty="0" smtClean="0"/>
                <a:t>0</a:t>
              </a:r>
              <a:r>
                <a:rPr lang="en-US" dirty="0" smtClean="0"/>
                <a:t> = </a:t>
              </a:r>
              <a:r>
                <a:rPr lang="en-US" dirty="0"/>
                <a:t>0</a:t>
              </a: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066800"/>
            <a:ext cx="4448908" cy="8382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80"/>
          <a:stretch/>
        </p:blipFill>
        <p:spPr>
          <a:xfrm>
            <a:off x="4419600" y="990600"/>
            <a:ext cx="46136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What you should know about Logistic Regression (LR)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Gaussian Naïve Bayes with class-independent variances representationally equivalent to LR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Solution differs because of objective (loss) function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In general, NB and LR make different assumptions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NB: Features independent given class </a:t>
            </a:r>
            <a:r>
              <a:rPr lang="en-US" sz="2000" dirty="0">
                <a:latin typeface="cmsy10" pitchFamily="34" charset="0"/>
              </a:rPr>
              <a:t>!</a:t>
            </a:r>
            <a:r>
              <a:rPr lang="en-US" sz="2000" dirty="0"/>
              <a:t> assumption on P(</a:t>
            </a:r>
            <a:r>
              <a:rPr lang="en-US" sz="2000" b="1" dirty="0"/>
              <a:t>X</a:t>
            </a:r>
            <a:r>
              <a:rPr lang="en-US" sz="2000" dirty="0"/>
              <a:t>|Y)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LR: Functional form of P(Y|</a:t>
            </a:r>
            <a:r>
              <a:rPr lang="en-US" sz="2000" b="1" dirty="0"/>
              <a:t>X</a:t>
            </a:r>
            <a:r>
              <a:rPr lang="en-US" sz="2000" dirty="0"/>
              <a:t>), no assumption on P(</a:t>
            </a:r>
            <a:r>
              <a:rPr lang="en-US" sz="2000" b="1" dirty="0"/>
              <a:t>X</a:t>
            </a:r>
            <a:r>
              <a:rPr lang="en-US" sz="2000" dirty="0"/>
              <a:t>|Y)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LR is a linear classifier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decision rule is a </a:t>
            </a:r>
            <a:r>
              <a:rPr lang="en-US" sz="2000" dirty="0" err="1"/>
              <a:t>hyperplane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LR optimized by conditional likelihood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closed-form solution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concave </a:t>
            </a:r>
            <a:r>
              <a:rPr lang="en-US" sz="2000" dirty="0">
                <a:latin typeface="cmsy10" pitchFamily="34" charset="0"/>
              </a:rPr>
              <a:t>!</a:t>
            </a:r>
            <a:r>
              <a:rPr lang="en-US" sz="2000" dirty="0"/>
              <a:t> global optimum with gradient ascent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Maximum conditional a posteriori corresponds to regularization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90"/>
                </a:solidFill>
              </a:rPr>
              <a:t>Convergence rates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GNB (usually) needs less data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LR (usually) gets to better solutions in the limit</a:t>
            </a:r>
          </a:p>
        </p:txBody>
      </p:sp>
    </p:spTree>
    <p:extLst>
      <p:ext uri="{BB962C8B-B14F-4D97-AF65-F5344CB8AC3E}">
        <p14:creationId xmlns:p14="http://schemas.microsoft.com/office/powerpoint/2010/main" val="16589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0A2FC9-B9FC-4C55-AE96-418B219D21A9}" type="slidenum">
              <a:rPr lang="en-US" altLang="en-US" smtClean="0"/>
              <a:pPr eaLnBrk="1" hangingPunct="1"/>
              <a:t>44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419600" y="1752600"/>
            <a:ext cx="99218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#holes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900238" y="3013075"/>
            <a:ext cx="1524000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moment of</a:t>
            </a:r>
          </a:p>
          <a:p>
            <a:pPr algn="ctr" eaLnBrk="1" hangingPunct="1"/>
            <a:r>
              <a:rPr lang="en-US" altLang="en-US"/>
              <a:t>inertia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6705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501775" y="4689475"/>
            <a:ext cx="1277938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best axis</a:t>
            </a:r>
          </a:p>
          <a:p>
            <a:pPr algn="ctr" eaLnBrk="1" hangingPunct="1"/>
            <a:r>
              <a:rPr lang="en-US" altLang="en-US"/>
              <a:t>direction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#strokes</a:t>
            </a: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 flipH="1">
            <a:off x="2743200" y="2209800"/>
            <a:ext cx="2133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876800" y="22098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4876800" y="2209800"/>
            <a:ext cx="2362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 flipH="1">
            <a:off x="1981200" y="3886200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2590800" y="3886200"/>
            <a:ext cx="1371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1203325" y="6289675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</a:t>
            </a:r>
            <a:r>
              <a:rPr lang="en-US" altLang="en-US" sz="2400">
                <a:solidFill>
                  <a:srgbClr val="FF0000"/>
                </a:solidFill>
              </a:rPr>
              <a:t>-     /     1         x       w      0    A                8       B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133600" y="55626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1336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3505200" y="5334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3962400" y="5334000"/>
            <a:ext cx="304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5029200" y="3657600"/>
            <a:ext cx="2286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257800" y="3657600"/>
            <a:ext cx="3810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7010400" y="3657600"/>
            <a:ext cx="3048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315200" y="3657600"/>
            <a:ext cx="5334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16764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413125" y="2174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479925" y="2479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096000" y="2209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60525" y="3927475"/>
            <a:ext cx="51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&lt; t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260725" y="3921125"/>
            <a:ext cx="51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 t</a:t>
            </a:r>
            <a:endParaRPr lang="en-US" altLang="en-US"/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3260725" y="5603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30751" name="Text Box 32"/>
          <p:cNvSpPr txBox="1">
            <a:spLocks noChangeArrowheads="1"/>
          </p:cNvSpPr>
          <p:nvPr/>
        </p:nvSpPr>
        <p:spPr bwMode="auto">
          <a:xfrm>
            <a:off x="42672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30752" name="Text Box 33"/>
          <p:cNvSpPr txBox="1">
            <a:spLocks noChangeArrowheads="1"/>
          </p:cNvSpPr>
          <p:nvPr/>
        </p:nvSpPr>
        <p:spPr bwMode="auto">
          <a:xfrm>
            <a:off x="66294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3" name="Text Box 34"/>
          <p:cNvSpPr txBox="1">
            <a:spLocks noChangeArrowheads="1"/>
          </p:cNvSpPr>
          <p:nvPr/>
        </p:nvSpPr>
        <p:spPr bwMode="auto">
          <a:xfrm>
            <a:off x="79248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30754" name="Text Box 35"/>
          <p:cNvSpPr txBox="1">
            <a:spLocks noChangeArrowheads="1"/>
          </p:cNvSpPr>
          <p:nvPr/>
        </p:nvSpPr>
        <p:spPr bwMode="auto">
          <a:xfrm>
            <a:off x="1584325" y="5676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5" name="Text Box 36"/>
          <p:cNvSpPr txBox="1">
            <a:spLocks noChangeArrowheads="1"/>
          </p:cNvSpPr>
          <p:nvPr/>
        </p:nvSpPr>
        <p:spPr bwMode="auto">
          <a:xfrm>
            <a:off x="1889125" y="58293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60</a:t>
            </a:r>
          </a:p>
        </p:txBody>
      </p:sp>
      <p:sp>
        <p:nvSpPr>
          <p:cNvPr id="30756" name="Text Box 37"/>
          <p:cNvSpPr txBox="1">
            <a:spLocks noChangeArrowheads="1"/>
          </p:cNvSpPr>
          <p:nvPr/>
        </p:nvSpPr>
        <p:spPr bwMode="auto">
          <a:xfrm>
            <a:off x="2422525" y="5676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90</a:t>
            </a:r>
          </a:p>
        </p:txBody>
      </p:sp>
      <p:sp>
        <p:nvSpPr>
          <p:cNvPr id="30757" name="Text Box 38"/>
          <p:cNvSpPr txBox="1">
            <a:spLocks noChangeArrowheads="1"/>
          </p:cNvSpPr>
          <p:nvPr/>
        </p:nvSpPr>
        <p:spPr bwMode="auto">
          <a:xfrm>
            <a:off x="4860925" y="4232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30758" name="Text Box 39"/>
          <p:cNvSpPr txBox="1">
            <a:spLocks noChangeArrowheads="1"/>
          </p:cNvSpPr>
          <p:nvPr/>
        </p:nvSpPr>
        <p:spPr bwMode="auto">
          <a:xfrm>
            <a:off x="54102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129BB-A306-4067-865D-ED7F25114850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Decision Tree Characteristics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653213" cy="45243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/>
              <a:t> Training</a:t>
            </a:r>
          </a:p>
          <a:p>
            <a:pPr eaLnBrk="1" hangingPunct="1"/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How do you construct one from training data?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Entropy-based Methods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/>
              <a:t>2.   Strengths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Easy to Understand</a:t>
            </a:r>
          </a:p>
          <a:p>
            <a:pPr eaLnBrk="1" hangingPunct="1">
              <a:buFontTx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/>
              <a:t>3.   Weaknesses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Overfitting (the classifier fits the training data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very well, but not new unseen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7BFE05-742F-4D23-9D0A-2A75D764036F}" type="slidenum">
              <a:rPr lang="en-US" altLang="en-US" smtClean="0"/>
              <a:pPr eaLnBrk="1" hangingPunct="1"/>
              <a:t>46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Entropy-Based Automatic Decision Tree Construction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Node 1</a:t>
            </a:r>
          </a:p>
          <a:p>
            <a:pPr algn="ctr" eaLnBrk="1" hangingPunct="1"/>
            <a:r>
              <a:rPr lang="en-US" altLang="en-US"/>
              <a:t>What feature </a:t>
            </a:r>
          </a:p>
          <a:p>
            <a:pPr algn="ctr" eaLnBrk="1" hangingPunct="1"/>
            <a:r>
              <a:rPr lang="en-US" altLang="en-US"/>
              <a:t>should be used?</a:t>
            </a: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What values?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660525" y="2251075"/>
            <a:ext cx="2192338" cy="17541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Training Set 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x1=(f11,f12,…f1m)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x2=(f21,f22,    f2m)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  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              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 xn=(fn1,f22,    f2m)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79525" y="5146675"/>
            <a:ext cx="7461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Quinlan suggested </a:t>
            </a:r>
            <a:r>
              <a:rPr lang="en-US" altLang="en-US" sz="2400">
                <a:solidFill>
                  <a:srgbClr val="FF0000"/>
                </a:solidFill>
              </a:rPr>
              <a:t>information gain </a:t>
            </a:r>
            <a:r>
              <a:rPr lang="en-US" altLang="en-US" sz="2400"/>
              <a:t>in his ID3 system</a:t>
            </a:r>
          </a:p>
          <a:p>
            <a:pPr eaLnBrk="1" hangingPunct="1"/>
            <a:r>
              <a:rPr lang="en-US" altLang="en-US" sz="2400"/>
              <a:t>and later the </a:t>
            </a:r>
            <a:r>
              <a:rPr lang="en-US" altLang="en-US" sz="2400">
                <a:solidFill>
                  <a:srgbClr val="FF0000"/>
                </a:solidFill>
              </a:rPr>
              <a:t>gain ratio</a:t>
            </a:r>
            <a:r>
              <a:rPr lang="en-US" altLang="en-US" sz="2400"/>
              <a:t>, both based on </a:t>
            </a:r>
            <a:r>
              <a:rPr lang="en-US" altLang="en-US" sz="2400">
                <a:solidFill>
                  <a:srgbClr val="FF0000"/>
                </a:solidFill>
              </a:rPr>
              <a:t>entropy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BFCF2D-6D16-4689-BA6E-72F1591A1015}" type="slidenum">
              <a:rPr lang="en-US" altLang="en-US" smtClean="0"/>
              <a:pPr eaLnBrk="1" hangingPunct="1"/>
              <a:t>47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90613" y="1565275"/>
            <a:ext cx="7624762" cy="19383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Given a set of training vectors S, if there are c classes,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Entropy(S) = </a:t>
            </a:r>
            <a:r>
              <a:rPr lang="en-US" altLang="en-US" sz="2400">
                <a:sym typeface="Symbol" pitchFamily="18" charset="2"/>
              </a:rPr>
              <a:t> -p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 log  (p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)</a:t>
            </a:r>
          </a:p>
          <a:p>
            <a:pPr algn="ctr" eaLnBrk="1" hangingPunct="1"/>
            <a:endParaRPr lang="en-US" altLang="en-US" sz="2400"/>
          </a:p>
          <a:p>
            <a:pPr algn="ctr" eaLnBrk="1" hangingPunct="1"/>
            <a:r>
              <a:rPr lang="en-US" altLang="en-US" sz="2400"/>
              <a:t>Where p</a:t>
            </a:r>
            <a:r>
              <a:rPr lang="en-US" altLang="en-US" sz="2400" baseline="-25000"/>
              <a:t>i</a:t>
            </a:r>
            <a:r>
              <a:rPr lang="en-US" altLang="en-US" sz="2400"/>
              <a:t> is the proportion of category i examples in S.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784725" y="2628900"/>
            <a:ext cx="49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i=1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876800" y="20574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927725" y="25765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7812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If all examples belong to the same category, the entropy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is 0  (no discrimination).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The greater the discrimination power, the larger the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entropy will be.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6726C7-D33C-4D05-BD01-17EF0252E034}" type="slidenum">
              <a:rPr lang="en-US" altLang="en-US" smtClean="0"/>
              <a:pPr eaLnBrk="1" hangingPunct="1"/>
              <a:t>48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Gain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247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The </a:t>
            </a:r>
            <a:r>
              <a:rPr lang="en-US" altLang="en-US" sz="2400">
                <a:solidFill>
                  <a:srgbClr val="FF0000"/>
                </a:solidFill>
              </a:rPr>
              <a:t>information gain </a:t>
            </a:r>
            <a:r>
              <a:rPr lang="en-US" altLang="en-US" sz="2400"/>
              <a:t>of an attribute A is the expected</a:t>
            </a:r>
          </a:p>
          <a:p>
            <a:pPr eaLnBrk="1" hangingPunct="1"/>
            <a:r>
              <a:rPr lang="en-US" altLang="en-US" sz="2400"/>
              <a:t>reduction in entropy caused by partitioning on this attribute.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Gain(S,A) = Entropy(S) -          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          -----  Entropy(S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72000" y="3581400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v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 Values(A)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308725" y="2936875"/>
            <a:ext cx="57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|Sv|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6384925" y="33940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|S|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65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where S</a:t>
            </a:r>
            <a:r>
              <a:rPr lang="en-US" altLang="en-US" sz="2400" baseline="-25000"/>
              <a:t>v </a:t>
            </a:r>
            <a:r>
              <a:rPr lang="en-US" altLang="en-US" sz="2400"/>
              <a:t>is the subset of S for which attribute A has</a:t>
            </a:r>
          </a:p>
          <a:p>
            <a:pPr eaLnBrk="1" hangingPunct="1"/>
            <a:r>
              <a:rPr lang="en-US" altLang="en-US" sz="2400"/>
              <a:t>value v.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655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33CC"/>
                </a:solidFill>
              </a:rPr>
              <a:t>Choose the attribute A that gives the maximum</a:t>
            </a:r>
          </a:p>
          <a:p>
            <a:pPr eaLnBrk="1" hangingPunct="1"/>
            <a:r>
              <a:rPr lang="en-US" altLang="en-US" sz="2400">
                <a:solidFill>
                  <a:srgbClr val="0033CC"/>
                </a:solidFill>
              </a:rPr>
              <a:t>information 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D2BD7-EACF-41F2-BB6A-1B927A5E6C1B}" type="slidenum">
              <a:rPr lang="en-US" altLang="en-US" smtClean="0"/>
              <a:pPr eaLnBrk="1" hangingPunct="1"/>
              <a:t>49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Gain (cont)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Attribute A</a:t>
            </a:r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v1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vk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v2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60725" y="1412875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Set S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Set S </a:t>
            </a:r>
            <a:r>
              <a:rPr lang="en-US" altLang="en-US" sz="2000">
                <a:sym typeface="Symbol" pitchFamily="18" charset="2"/>
              </a:rPr>
              <a:t></a:t>
            </a:r>
          </a:p>
        </p:txBody>
      </p:sp>
      <p:sp>
        <p:nvSpPr>
          <p:cNvPr id="35853" name="Rectangle 12"/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032125" y="3165475"/>
            <a:ext cx="153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repeat</a:t>
            </a:r>
          </a:p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recursively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267200" y="2633663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CC"/>
                </a:solidFill>
              </a:rPr>
              <a:t>S</a:t>
            </a:r>
            <a:r>
              <a:rPr lang="en-US" altLang="en-US" sz="2000">
                <a:solidFill>
                  <a:srgbClr val="0033CC"/>
                </a:solidFill>
                <a:sym typeface="Symbol" pitchFamily="18" charset="2"/>
              </a:rPr>
              <a:t>={sS | value(A)=v1}</a:t>
            </a:r>
            <a:endParaRPr lang="en-US" altLang="en-US" sz="2000">
              <a:solidFill>
                <a:srgbClr val="0033CC"/>
              </a:solidFill>
            </a:endParaRPr>
          </a:p>
        </p:txBody>
      </p:sp>
      <p:sp>
        <p:nvSpPr>
          <p:cNvPr id="35856" name="TextBox 18"/>
          <p:cNvSpPr txBox="1">
            <a:spLocks noChangeArrowheads="1"/>
          </p:cNvSpPr>
          <p:nvPr/>
        </p:nvSpPr>
        <p:spPr bwMode="auto">
          <a:xfrm>
            <a:off x="1143000" y="3962400"/>
            <a:ext cx="7077075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The attribute A selected at the top of the tree is</a:t>
            </a:r>
          </a:p>
          <a:p>
            <a:pPr eaLnBrk="1" hangingPunct="1"/>
            <a:r>
              <a:rPr lang="en-US" altLang="en-US" sz="2400"/>
              <a:t>the one with the highest information gain.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Subtrees are constructed for each possible </a:t>
            </a:r>
          </a:p>
          <a:p>
            <a:pPr eaLnBrk="1" hangingPunct="1"/>
            <a:r>
              <a:rPr lang="en-US" altLang="en-US" sz="2400"/>
              <a:t>value vi of attribute A.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rest of the tree is constructed in the same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17410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Detection: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009567"/>
            <a:ext cx="3809762" cy="23829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500" y="1851269"/>
            <a:ext cx="3718724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Where is the car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31652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Summary: Decision Trees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84" y="945304"/>
            <a:ext cx="7772400" cy="4949494"/>
          </a:xfrm>
        </p:spPr>
        <p:txBody>
          <a:bodyPr/>
          <a:lstStyle/>
          <a:p>
            <a:r>
              <a:rPr lang="en-US" altLang="en-US" dirty="0" smtClean="0"/>
              <a:t>Limitations</a:t>
            </a:r>
          </a:p>
          <a:p>
            <a:pPr lvl="1"/>
            <a:r>
              <a:rPr lang="en-US" altLang="en-US" dirty="0" smtClean="0"/>
              <a:t>Often produce noisy (bushy) or weak (stunted) </a:t>
            </a:r>
            <a:r>
              <a:rPr lang="de-CH" altLang="en-US" dirty="0" smtClean="0"/>
              <a:t>classifiers.</a:t>
            </a:r>
          </a:p>
          <a:p>
            <a:pPr lvl="1"/>
            <a:r>
              <a:rPr lang="en-US" altLang="en-US" dirty="0" smtClean="0"/>
              <a:t>Do not generalize too well.</a:t>
            </a:r>
            <a:endParaRPr lang="de-CH" altLang="en-US" dirty="0" smtClean="0"/>
          </a:p>
          <a:p>
            <a:pPr lvl="1"/>
            <a:r>
              <a:rPr lang="en-US" altLang="en-US" dirty="0" smtClean="0"/>
              <a:t>Training data fragmentation: </a:t>
            </a:r>
          </a:p>
          <a:p>
            <a:pPr lvl="2"/>
            <a:r>
              <a:rPr lang="en-US" altLang="en-US" dirty="0" smtClean="0"/>
              <a:t>As tree progresses, splits are selected based on less and less data.</a:t>
            </a:r>
          </a:p>
          <a:p>
            <a:pPr lvl="1"/>
            <a:r>
              <a:rPr lang="en-US" altLang="en-US" dirty="0" smtClean="0"/>
              <a:t>Overtraining and undertraining:</a:t>
            </a:r>
          </a:p>
          <a:p>
            <a:pPr lvl="2"/>
            <a:r>
              <a:rPr lang="en-US" altLang="en-US" dirty="0" smtClean="0"/>
              <a:t>Deep trees: fit the training data well, will not generalize well to new test data.</a:t>
            </a:r>
          </a:p>
          <a:p>
            <a:pPr lvl="2"/>
            <a:r>
              <a:rPr lang="en-US" altLang="en-US" dirty="0" smtClean="0"/>
              <a:t>Shallow trees: not sufficiently refined.</a:t>
            </a:r>
          </a:p>
          <a:p>
            <a:pPr lvl="1"/>
            <a:r>
              <a:rPr lang="en-US" altLang="en-US" dirty="0" smtClean="0"/>
              <a:t>Stability</a:t>
            </a:r>
          </a:p>
          <a:p>
            <a:pPr lvl="2"/>
            <a:r>
              <a:rPr lang="en-US" altLang="en-US" dirty="0" smtClean="0"/>
              <a:t>Trees can be very sensitive to details of the training points.</a:t>
            </a:r>
          </a:p>
          <a:p>
            <a:pPr lvl="2"/>
            <a:r>
              <a:rPr lang="en-US" altLang="en-US" dirty="0" smtClean="0"/>
              <a:t>If a single data point is only slightly shifted, a radically different tree may come out!</a:t>
            </a:r>
          </a:p>
          <a:p>
            <a:pPr lvl="2"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dirty="0" smtClean="0"/>
              <a:t>Result of discrete and greedy learning procedure. </a:t>
            </a:r>
          </a:p>
          <a:p>
            <a:pPr lvl="1"/>
            <a:r>
              <a:rPr lang="en-US" altLang="en-US" dirty="0" smtClean="0"/>
              <a:t>Expensive learning step</a:t>
            </a:r>
          </a:p>
          <a:p>
            <a:pPr lvl="2"/>
            <a:r>
              <a:rPr lang="en-US" altLang="en-US" dirty="0" smtClean="0"/>
              <a:t>Mostly due to costly selection of optimal split.</a:t>
            </a:r>
            <a:endParaRPr lang="de-CH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F320E-0D36-4A7C-B00C-006288C6E6A5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de-DE" altLang="en-US" sz="1400" b="0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76488" y="6605588"/>
            <a:ext cx="4572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altLang="en-US" smtClean="0"/>
              <a:t>Randomized Decision Trees </a:t>
            </a:r>
            <a:r>
              <a:rPr lang="en-US" altLang="en-US" sz="2400" smtClean="0"/>
              <a:t>(Amit &amp; Geman 1997)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Decision trees: main effort on finding good split</a:t>
            </a:r>
          </a:p>
          <a:p>
            <a:pPr lvl="1"/>
            <a:r>
              <a:rPr lang="en-US" altLang="en-US" smtClean="0"/>
              <a:t>Training runtime: </a:t>
            </a:r>
          </a:p>
          <a:p>
            <a:pPr lvl="1"/>
            <a:r>
              <a:rPr lang="en-US" altLang="en-US" smtClean="0"/>
              <a:t>This is what takes most effort in practice.</a:t>
            </a:r>
          </a:p>
          <a:p>
            <a:pPr lvl="1"/>
            <a:r>
              <a:rPr lang="en-US" altLang="en-US" smtClean="0"/>
              <a:t>Especially cumbersome with many attributes (large </a:t>
            </a:r>
            <a:r>
              <a:rPr lang="en-US" altLang="en-US" sz="2200" b="0" smtClean="0">
                <a:latin typeface="cmmi10" pitchFamily="34" charset="0"/>
              </a:rPr>
              <a:t>D</a:t>
            </a:r>
            <a:r>
              <a:rPr lang="en-US" altLang="en-US" smtClean="0"/>
              <a:t>).</a:t>
            </a:r>
          </a:p>
          <a:p>
            <a:pPr lvl="1"/>
            <a:endParaRPr lang="en-US" altLang="en-US" sz="1000" smtClean="0"/>
          </a:p>
          <a:p>
            <a:r>
              <a:rPr lang="en-US" altLang="en-US" smtClean="0"/>
              <a:t>Idea: randomize attribute selection</a:t>
            </a:r>
          </a:p>
          <a:p>
            <a:pPr lvl="1"/>
            <a:r>
              <a:rPr lang="en-US" altLang="en-US" smtClean="0"/>
              <a:t>No longer look for globally optimal split.</a:t>
            </a:r>
          </a:p>
          <a:p>
            <a:pPr lvl="1"/>
            <a:r>
              <a:rPr lang="en-US" altLang="en-US" smtClean="0"/>
              <a:t>Instead randomly use subset of </a:t>
            </a:r>
            <a:r>
              <a:rPr lang="en-US" altLang="en-US" sz="2200" b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mtClean="0"/>
              <a:t> attributes on which to base the split.</a:t>
            </a:r>
          </a:p>
          <a:p>
            <a:pPr lvl="1"/>
            <a:r>
              <a:rPr lang="en-US" altLang="en-US" smtClean="0"/>
              <a:t>Choose best splitting attribute e.g. by maximizing the information gain (= reducing entropy):</a:t>
            </a:r>
            <a:endParaRPr lang="de-CH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B74CA5-4ECF-4440-AF1C-A02E0E66449F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de-DE" altLang="en-US" sz="1400" b="0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3318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649413"/>
            <a:ext cx="185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Randomized Decision Trees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Randomized splitting</a:t>
            </a:r>
          </a:p>
          <a:p>
            <a:pPr lvl="1"/>
            <a:r>
              <a:rPr lang="en-US" altLang="en-US" dirty="0" smtClean="0"/>
              <a:t>Faster training:                           </a:t>
            </a:r>
            <a:r>
              <a:rPr lang="en-US" altLang="en-US" dirty="0" smtClean="0"/>
              <a:t>               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Use very simple binary feature tests.</a:t>
            </a:r>
          </a:p>
          <a:p>
            <a:pPr lvl="1"/>
            <a:r>
              <a:rPr lang="en-US" altLang="en-US" dirty="0" smtClean="0"/>
              <a:t>Typical choice</a:t>
            </a:r>
          </a:p>
          <a:p>
            <a:pPr lvl="2"/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z="2000" b="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altLang="en-US" dirty="0" smtClean="0"/>
              <a:t> for root node.</a:t>
            </a:r>
          </a:p>
          <a:p>
            <a:pPr lvl="2"/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K</a:t>
            </a:r>
            <a:r>
              <a:rPr lang="en-US" altLang="en-US" sz="2000" b="0" dirty="0" smtClean="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n-US" altLang="en-US" sz="2000" b="0" dirty="0" smtClean="0">
                <a:latin typeface="cmmi10" pitchFamily="34" charset="0"/>
                <a:cs typeface="Times New Roman" pitchFamily="18" charset="0"/>
              </a:rPr>
              <a:t>d</a:t>
            </a:r>
            <a:r>
              <a:rPr lang="en-US" altLang="en-US" dirty="0" smtClean="0"/>
              <a:t>  for node at level </a:t>
            </a:r>
            <a:r>
              <a:rPr lang="en-US" altLang="en-US" sz="2000" b="0" dirty="0" smtClean="0">
                <a:latin typeface="cmmi10" pitchFamily="34" charset="0"/>
              </a:rPr>
              <a:t>d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sz="1000" dirty="0" smtClean="0"/>
          </a:p>
          <a:p>
            <a:r>
              <a:rPr lang="en-US" altLang="en-US" dirty="0" smtClean="0"/>
              <a:t>Effect of random split</a:t>
            </a:r>
          </a:p>
          <a:p>
            <a:pPr lvl="1"/>
            <a:r>
              <a:rPr lang="en-US" altLang="en-US" dirty="0" smtClean="0"/>
              <a:t>Of course, the tree is no longer as powerful as a single classifier…</a:t>
            </a:r>
          </a:p>
          <a:p>
            <a:pPr lvl="1"/>
            <a:r>
              <a:rPr lang="en-US" altLang="en-US" dirty="0" smtClean="0"/>
              <a:t>But we can compensate by building several trees.</a:t>
            </a:r>
          </a:p>
          <a:p>
            <a:endParaRPr lang="en-US" altLang="en-US" sz="10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24CAD1-7D50-4306-9442-D94B788B2841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de-DE" altLang="en-US" sz="1400" b="0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4342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36713"/>
            <a:ext cx="1857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  <a:endParaRPr lang="de-CH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Computer Vision: </a:t>
            </a:r>
            <a:r>
              <a:rPr lang="en-US" altLang="en-US" dirty="0" smtClean="0">
                <a:solidFill>
                  <a:srgbClr val="4C07F9"/>
                </a:solidFill>
              </a:rPr>
              <a:t>Optical character recognitio</a:t>
            </a:r>
            <a:r>
              <a:rPr lang="en-US" altLang="en-US" dirty="0" smtClean="0"/>
              <a:t>n</a:t>
            </a:r>
          </a:p>
          <a:p>
            <a:pPr lvl="1"/>
            <a:r>
              <a:rPr lang="en-US" altLang="en-US" dirty="0" smtClean="0"/>
              <a:t>Classify small (14x20) images of hand-written characters/digits</a:t>
            </a:r>
            <a:br>
              <a:rPr lang="en-US" altLang="en-US" dirty="0" smtClean="0"/>
            </a:br>
            <a:r>
              <a:rPr lang="en-US" altLang="en-US" dirty="0" smtClean="0"/>
              <a:t>into one of 10 or 26 classes.</a:t>
            </a:r>
          </a:p>
          <a:p>
            <a:pPr lvl="1"/>
            <a:endParaRPr lang="en-US" altLang="en-US" sz="1800" dirty="0" smtClean="0"/>
          </a:p>
          <a:p>
            <a:r>
              <a:rPr lang="en-US" altLang="en-US" dirty="0" smtClean="0"/>
              <a:t>Simple binary features</a:t>
            </a:r>
          </a:p>
          <a:p>
            <a:pPr lvl="1"/>
            <a:r>
              <a:rPr lang="en-US" altLang="en-US" dirty="0" smtClean="0"/>
              <a:t>Tests for individual binary pixel</a:t>
            </a:r>
            <a:br>
              <a:rPr lang="en-US" altLang="en-US" dirty="0" smtClean="0"/>
            </a:br>
            <a:r>
              <a:rPr lang="en-US" altLang="en-US" dirty="0" smtClean="0"/>
              <a:t>values.</a:t>
            </a:r>
          </a:p>
          <a:p>
            <a:pPr lvl="1"/>
            <a:r>
              <a:rPr lang="en-US" altLang="en-US" dirty="0" smtClean="0"/>
              <a:t>Organized in randomized tree.</a:t>
            </a:r>
            <a:endParaRPr lang="de-CH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F7DE55-104E-4F41-91DD-84B8613A84D0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de-DE" altLang="en-US" sz="1400" b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406650"/>
            <a:ext cx="388143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5163" y="5994400"/>
            <a:ext cx="798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Y. Amit, D. Geman, Shape Quantization and Recognition with Randomized Trees, </a:t>
            </a:r>
            <a:br>
              <a:rPr kumimoji="0" lang="en-US" altLang="en-US" sz="1600"/>
            </a:br>
            <a:r>
              <a:rPr kumimoji="0" lang="en-US" altLang="en-US" sz="1600" i="1"/>
              <a:t>Neural Computation</a:t>
            </a:r>
            <a:r>
              <a:rPr kumimoji="0" lang="en-US" altLang="en-US" sz="1600"/>
              <a:t>, Vol. 9(7), pp. 1545-1588,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  <a:endParaRPr lang="de-CH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Computer Vision: </a:t>
            </a:r>
            <a:r>
              <a:rPr lang="en-US" altLang="en-US" dirty="0" smtClean="0">
                <a:solidFill>
                  <a:srgbClr val="4C07F9"/>
                </a:solidFill>
              </a:rPr>
              <a:t>fast </a:t>
            </a:r>
            <a:r>
              <a:rPr lang="en-US" altLang="en-US" dirty="0" err="1" smtClean="0">
                <a:solidFill>
                  <a:srgbClr val="4C07F9"/>
                </a:solidFill>
              </a:rPr>
              <a:t>keypoint</a:t>
            </a:r>
            <a:r>
              <a:rPr lang="en-US" altLang="en-US" dirty="0" smtClean="0">
                <a:solidFill>
                  <a:srgbClr val="4C07F9"/>
                </a:solidFill>
              </a:rPr>
              <a:t> detection</a:t>
            </a:r>
          </a:p>
          <a:p>
            <a:pPr lvl="1"/>
            <a:r>
              <a:rPr lang="en-US" altLang="en-US" dirty="0" smtClean="0"/>
              <a:t>Detect </a:t>
            </a:r>
            <a:r>
              <a:rPr lang="en-US" altLang="en-US" dirty="0" err="1" smtClean="0"/>
              <a:t>keypoints</a:t>
            </a:r>
            <a:r>
              <a:rPr lang="en-US" altLang="en-US" dirty="0" smtClean="0"/>
              <a:t>: small patches in the image used for matching</a:t>
            </a:r>
          </a:p>
          <a:p>
            <a:pPr lvl="1"/>
            <a:r>
              <a:rPr lang="en-US" altLang="en-US" dirty="0" smtClean="0"/>
              <a:t>Classify into one of ~200 categories (visual words)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Extremely simple features</a:t>
            </a:r>
          </a:p>
          <a:p>
            <a:pPr lvl="1"/>
            <a:r>
              <a:rPr lang="en-US" altLang="en-US" dirty="0" smtClean="0"/>
              <a:t>E.g. pixel value in a color channel (</a:t>
            </a:r>
            <a:r>
              <a:rPr lang="en-US" altLang="en-US" dirty="0" err="1" smtClean="0"/>
              <a:t>CIELab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E.g. sum of two points in the patch</a:t>
            </a:r>
          </a:p>
          <a:p>
            <a:pPr lvl="1"/>
            <a:r>
              <a:rPr lang="en-US" altLang="en-US" dirty="0" smtClean="0"/>
              <a:t>E.g. difference of two points in the patch</a:t>
            </a:r>
          </a:p>
          <a:p>
            <a:pPr lvl="1"/>
            <a:r>
              <a:rPr lang="en-US" altLang="en-US" dirty="0" smtClean="0"/>
              <a:t>E.g. absolute difference of two points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Create forest of randomized decision trees</a:t>
            </a:r>
          </a:p>
          <a:p>
            <a:pPr marL="457200" lvl="1" indent="0">
              <a:buNone/>
            </a:pPr>
            <a:endParaRPr lang="de-CH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FEE2B-3F0F-449C-B9AE-989C3CB7A3B4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de-DE" altLang="en-US" sz="1400" b="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8"/>
          <a:stretch>
            <a:fillRect/>
          </a:stretch>
        </p:blipFill>
        <p:spPr bwMode="auto">
          <a:xfrm>
            <a:off x="6896100" y="3114675"/>
            <a:ext cx="1851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Application: Fast Keypoint Detection</a:t>
            </a:r>
            <a:endParaRPr lang="de-CH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C70F61-8620-4E2B-A591-9C097B3BE54E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de-DE" altLang="en-US" sz="1400" b="0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pic>
        <p:nvPicPr>
          <p:cNvPr id="6" name="ozuysal_eccv06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563" y="1274763"/>
            <a:ext cx="5751512" cy="4600575"/>
          </a:xfrm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392238" y="5948363"/>
            <a:ext cx="646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/>
              <a:t>M. Ozuysal, V. Lepetit, F. Fleuret, P. Fua, </a:t>
            </a:r>
            <a:r>
              <a:rPr kumimoji="0" lang="en-US" altLang="en-US" sz="1600">
                <a:hlinkClick r:id="rId4"/>
              </a:rPr>
              <a:t>Feature Harvesting for </a:t>
            </a:r>
            <a:br>
              <a:rPr kumimoji="0" lang="en-US" altLang="en-US" sz="1600">
                <a:hlinkClick r:id="rId4"/>
              </a:rPr>
            </a:br>
            <a:r>
              <a:rPr kumimoji="0" lang="en-US" altLang="en-US" sz="1600">
                <a:hlinkClick r:id="rId4"/>
              </a:rPr>
              <a:t>Tracking-by-Detection</a:t>
            </a:r>
            <a:r>
              <a:rPr kumimoji="0" lang="en-US" altLang="en-US" sz="1600"/>
              <a:t>. In </a:t>
            </a:r>
            <a:r>
              <a:rPr kumimoji="0" lang="en-US" altLang="en-US" sz="1600" i="1"/>
              <a:t>ECCV’06</a:t>
            </a:r>
            <a:r>
              <a:rPr kumimoji="0" lang="en-US" altLang="en-US" sz="1600"/>
              <a:t>, 2006.</a:t>
            </a:r>
            <a:endParaRPr kumimoji="0" lang="de-CH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Forests (Breiman 2001)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General ensemble method</a:t>
            </a:r>
          </a:p>
          <a:p>
            <a:pPr lvl="1"/>
            <a:r>
              <a:rPr lang="en-US" altLang="en-US" dirty="0" smtClean="0"/>
              <a:t>Idea: Create “forest” of many (very simple) trees.</a:t>
            </a:r>
          </a:p>
          <a:p>
            <a:pPr lvl="1"/>
            <a:endParaRPr lang="en-US" altLang="en-US" sz="400" dirty="0" smtClean="0"/>
          </a:p>
          <a:p>
            <a:r>
              <a:rPr lang="en-US" altLang="en-US" dirty="0" smtClean="0"/>
              <a:t>Empirically very good results</a:t>
            </a:r>
          </a:p>
          <a:p>
            <a:pPr lvl="1"/>
            <a:endParaRPr lang="en-US" altLang="en-US" sz="400" dirty="0" smtClean="0"/>
          </a:p>
          <a:p>
            <a:r>
              <a:rPr lang="en-US" altLang="en-US" dirty="0" smtClean="0"/>
              <a:t>Standard decision trees: main effort on finding good split</a:t>
            </a:r>
          </a:p>
          <a:p>
            <a:pPr lvl="1"/>
            <a:r>
              <a:rPr lang="en-US" altLang="en-US" dirty="0" smtClean="0"/>
              <a:t>Random Forests trees put very little effort in this.</a:t>
            </a:r>
          </a:p>
          <a:p>
            <a:pPr lvl="1"/>
            <a:r>
              <a:rPr lang="en-US" altLang="en-US" dirty="0" smtClean="0"/>
              <a:t>Each split is only made based on a random subset of the available attributes.</a:t>
            </a:r>
          </a:p>
          <a:p>
            <a:pPr lvl="1"/>
            <a:r>
              <a:rPr lang="en-US" altLang="en-US" dirty="0" smtClean="0"/>
              <a:t>Trees are grown fully (important!).</a:t>
            </a:r>
          </a:p>
          <a:p>
            <a:pPr lvl="1"/>
            <a:endParaRPr lang="en-US" altLang="en-US" sz="500" dirty="0" smtClean="0"/>
          </a:p>
          <a:p>
            <a:r>
              <a:rPr lang="en-US" altLang="en-US" dirty="0" smtClean="0"/>
              <a:t>Main secret</a:t>
            </a:r>
          </a:p>
          <a:p>
            <a:pPr lvl="1"/>
            <a:r>
              <a:rPr lang="en-US" altLang="en-US" dirty="0" smtClean="0"/>
              <a:t>Injecting the “right kind of randomness</a:t>
            </a:r>
            <a:r>
              <a:rPr lang="en-US" altLang="en-US" dirty="0" smtClean="0"/>
              <a:t>”. </a:t>
            </a:r>
            <a:r>
              <a:rPr lang="en-US" altLang="en-US" dirty="0" smtClean="0">
                <a:solidFill>
                  <a:srgbClr val="4C07F9"/>
                </a:solidFill>
              </a:rPr>
              <a:t> See </a:t>
            </a:r>
            <a:r>
              <a:rPr lang="en-US" altLang="en-US" smtClean="0">
                <a:solidFill>
                  <a:srgbClr val="4C07F9"/>
                </a:solidFill>
              </a:rPr>
              <a:t>next slide.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de-CH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C4F936-10A3-45D9-A2C3-8924F21C714F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de-DE" altLang="en-US" sz="1400" b="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660" y="132563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07F9"/>
                </a:solidFill>
              </a:rPr>
              <a:t>m</a:t>
            </a:r>
            <a:r>
              <a:rPr lang="en-US" dirty="0" smtClean="0">
                <a:solidFill>
                  <a:srgbClr val="4C07F9"/>
                </a:solidFill>
              </a:rPr>
              <a:t>ultiple classifiers</a:t>
            </a:r>
            <a:endParaRPr lang="en-US" dirty="0">
              <a:solidFill>
                <a:srgbClr val="4C07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Random Forests – Algorithmic Goals</a:t>
            </a:r>
            <a:endParaRPr lang="de-CH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Create many trees (50 – 1,000)</a:t>
            </a:r>
          </a:p>
          <a:p>
            <a:endParaRPr lang="en-US" altLang="en-US" sz="600" dirty="0" smtClean="0"/>
          </a:p>
          <a:p>
            <a:r>
              <a:rPr lang="en-US" altLang="en-US" dirty="0" smtClean="0"/>
              <a:t>Inject randomness into trees such that </a:t>
            </a:r>
          </a:p>
          <a:p>
            <a:pPr lvl="1"/>
            <a:r>
              <a:rPr lang="en-US" altLang="en-US" dirty="0" smtClean="0"/>
              <a:t>Each tree has maximal strength</a:t>
            </a:r>
          </a:p>
          <a:p>
            <a:pPr lvl="2"/>
            <a:r>
              <a:rPr lang="en-US" altLang="en-US" dirty="0" smtClean="0"/>
              <a:t>I.e. a fairly good model on its own</a:t>
            </a:r>
          </a:p>
          <a:p>
            <a:pPr lvl="1"/>
            <a:r>
              <a:rPr lang="en-US" altLang="en-US" dirty="0" smtClean="0"/>
              <a:t>Each tree has minimum correlation with the other trees.</a:t>
            </a:r>
          </a:p>
          <a:p>
            <a:pPr lvl="2"/>
            <a:r>
              <a:rPr lang="en-US" altLang="en-US" dirty="0" smtClean="0"/>
              <a:t>I.e. the errors tend to cancel out.</a:t>
            </a:r>
          </a:p>
          <a:p>
            <a:pPr lvl="2"/>
            <a:endParaRPr lang="en-US" altLang="en-US" sz="600" dirty="0" smtClean="0"/>
          </a:p>
          <a:p>
            <a:r>
              <a:rPr lang="en-US" altLang="en-US" dirty="0" smtClean="0"/>
              <a:t>Ensemble of trees votes for final result</a:t>
            </a:r>
          </a:p>
          <a:p>
            <a:pPr lvl="1"/>
            <a:r>
              <a:rPr lang="en-US" altLang="en-US" dirty="0" smtClean="0"/>
              <a:t>Simple majority vote for category.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7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4C8C7-81A1-4723-8E8F-69B8BAF319DA}" type="slidenum">
              <a:rPr kumimoji="0" lang="de-DE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de-DE" altLang="en-US" sz="1400" b="0" smtClean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200" b="0" smtClean="0"/>
              <a:t>B. Leibe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70513" y="4159250"/>
            <a:ext cx="3656012" cy="1951038"/>
            <a:chOff x="1828800" y="1676400"/>
            <a:chExt cx="5257800" cy="2804820"/>
          </a:xfrm>
        </p:grpSpPr>
        <p:sp>
          <p:nvSpPr>
            <p:cNvPr id="21511" name="Oval 3"/>
            <p:cNvSpPr>
              <a:spLocks noChangeArrowheads="1"/>
            </p:cNvSpPr>
            <p:nvPr/>
          </p:nvSpPr>
          <p:spPr bwMode="auto">
            <a:xfrm>
              <a:off x="22860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2" name="Oval 4"/>
            <p:cNvSpPr>
              <a:spLocks noChangeArrowheads="1"/>
            </p:cNvSpPr>
            <p:nvPr/>
          </p:nvSpPr>
          <p:spPr bwMode="auto">
            <a:xfrm>
              <a:off x="1981200" y="27432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3" name="Oval 5"/>
            <p:cNvSpPr>
              <a:spLocks noChangeArrowheads="1"/>
            </p:cNvSpPr>
            <p:nvPr/>
          </p:nvSpPr>
          <p:spPr bwMode="auto">
            <a:xfrm>
              <a:off x="25908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4" name="Oval 6"/>
            <p:cNvSpPr>
              <a:spLocks noChangeArrowheads="1"/>
            </p:cNvSpPr>
            <p:nvPr/>
          </p:nvSpPr>
          <p:spPr bwMode="auto">
            <a:xfrm>
              <a:off x="6019800" y="27432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5" name="Oval 7"/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16" name="Line 8"/>
            <p:cNvSpPr>
              <a:spLocks noChangeShapeType="1"/>
            </p:cNvSpPr>
            <p:nvPr/>
          </p:nvSpPr>
          <p:spPr bwMode="auto">
            <a:xfrm flipH="1">
              <a:off x="20574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9"/>
            <p:cNvSpPr>
              <a:spLocks noChangeShapeType="1"/>
            </p:cNvSpPr>
            <p:nvPr/>
          </p:nvSpPr>
          <p:spPr bwMode="auto">
            <a:xfrm>
              <a:off x="23622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 flipH="1">
              <a:off x="2362200" y="28956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>
              <a:off x="26670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12"/>
            <p:cNvSpPr>
              <a:spLocks noChangeArrowheads="1"/>
            </p:cNvSpPr>
            <p:nvPr/>
          </p:nvSpPr>
          <p:spPr bwMode="auto">
            <a:xfrm>
              <a:off x="42672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1" name="Oval 13"/>
            <p:cNvSpPr>
              <a:spLocks noChangeArrowheads="1"/>
            </p:cNvSpPr>
            <p:nvPr/>
          </p:nvSpPr>
          <p:spPr bwMode="auto">
            <a:xfrm>
              <a:off x="45720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2" name="Oval 14"/>
            <p:cNvSpPr>
              <a:spLocks noChangeArrowheads="1"/>
            </p:cNvSpPr>
            <p:nvPr/>
          </p:nvSpPr>
          <p:spPr bwMode="auto">
            <a:xfrm>
              <a:off x="39624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3" name="Oval 15"/>
            <p:cNvSpPr>
              <a:spLocks noChangeArrowheads="1"/>
            </p:cNvSpPr>
            <p:nvPr/>
          </p:nvSpPr>
          <p:spPr bwMode="auto">
            <a:xfrm>
              <a:off x="6553200" y="27432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4" name="Oval 16"/>
            <p:cNvSpPr>
              <a:spLocks noChangeArrowheads="1"/>
            </p:cNvSpPr>
            <p:nvPr/>
          </p:nvSpPr>
          <p:spPr bwMode="auto">
            <a:xfrm>
              <a:off x="6248400" y="33528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5" name="Oval 17"/>
            <p:cNvSpPr>
              <a:spLocks noChangeArrowheads="1"/>
            </p:cNvSpPr>
            <p:nvPr/>
          </p:nvSpPr>
          <p:spPr bwMode="auto">
            <a:xfrm>
              <a:off x="6248400" y="2133600"/>
              <a:ext cx="152400" cy="152400"/>
            </a:xfrm>
            <a:prstGeom prst="ellips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6" name="Oval 18"/>
            <p:cNvSpPr>
              <a:spLocks noChangeArrowheads="1"/>
            </p:cNvSpPr>
            <p:nvPr/>
          </p:nvSpPr>
          <p:spPr bwMode="auto">
            <a:xfrm>
              <a:off x="6781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7" name="Oval 19"/>
            <p:cNvSpPr>
              <a:spLocks noChangeArrowheads="1"/>
            </p:cNvSpPr>
            <p:nvPr/>
          </p:nvSpPr>
          <p:spPr bwMode="auto">
            <a:xfrm>
              <a:off x="6019800" y="39624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8" name="Oval 20"/>
            <p:cNvSpPr>
              <a:spLocks noChangeArrowheads="1"/>
            </p:cNvSpPr>
            <p:nvPr/>
          </p:nvSpPr>
          <p:spPr bwMode="auto">
            <a:xfrm>
              <a:off x="6477000" y="39624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29" name="Oval 21"/>
            <p:cNvSpPr>
              <a:spLocks noChangeArrowheads="1"/>
            </p:cNvSpPr>
            <p:nvPr/>
          </p:nvSpPr>
          <p:spPr bwMode="auto">
            <a:xfrm>
              <a:off x="3733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0" name="Oval 22"/>
            <p:cNvSpPr>
              <a:spLocks noChangeArrowheads="1"/>
            </p:cNvSpPr>
            <p:nvPr/>
          </p:nvSpPr>
          <p:spPr bwMode="auto">
            <a:xfrm>
              <a:off x="4114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1" name="Oval 23"/>
            <p:cNvSpPr>
              <a:spLocks noChangeArrowheads="1"/>
            </p:cNvSpPr>
            <p:nvPr/>
          </p:nvSpPr>
          <p:spPr bwMode="auto">
            <a:xfrm>
              <a:off x="44196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2" name="Oval 24"/>
            <p:cNvSpPr>
              <a:spLocks noChangeArrowheads="1"/>
            </p:cNvSpPr>
            <p:nvPr/>
          </p:nvSpPr>
          <p:spPr bwMode="auto">
            <a:xfrm>
              <a:off x="48768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33" name="Line 25"/>
            <p:cNvSpPr>
              <a:spLocks noChangeShapeType="1"/>
            </p:cNvSpPr>
            <p:nvPr/>
          </p:nvSpPr>
          <p:spPr bwMode="auto">
            <a:xfrm flipH="1">
              <a:off x="40386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26"/>
            <p:cNvSpPr>
              <a:spLocks noChangeShapeType="1"/>
            </p:cNvSpPr>
            <p:nvPr/>
          </p:nvSpPr>
          <p:spPr bwMode="auto">
            <a:xfrm>
              <a:off x="4343400" y="22860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27"/>
            <p:cNvSpPr>
              <a:spLocks noChangeShapeType="1"/>
            </p:cNvSpPr>
            <p:nvPr/>
          </p:nvSpPr>
          <p:spPr bwMode="auto">
            <a:xfrm flipH="1">
              <a:off x="38100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28"/>
            <p:cNvSpPr>
              <a:spLocks noChangeShapeType="1"/>
            </p:cNvSpPr>
            <p:nvPr/>
          </p:nvSpPr>
          <p:spPr bwMode="auto">
            <a:xfrm>
              <a:off x="4038600" y="2895600"/>
              <a:ext cx="1524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29"/>
            <p:cNvSpPr>
              <a:spLocks noChangeShapeType="1"/>
            </p:cNvSpPr>
            <p:nvPr/>
          </p:nvSpPr>
          <p:spPr bwMode="auto">
            <a:xfrm flipH="1">
              <a:off x="4495800" y="2895600"/>
              <a:ext cx="1524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30"/>
            <p:cNvSpPr>
              <a:spLocks noChangeShapeType="1"/>
            </p:cNvSpPr>
            <p:nvPr/>
          </p:nvSpPr>
          <p:spPr bwMode="auto">
            <a:xfrm>
              <a:off x="4648200" y="2895600"/>
              <a:ext cx="3048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31"/>
            <p:cNvSpPr>
              <a:spLocks noChangeShapeType="1"/>
            </p:cNvSpPr>
            <p:nvPr/>
          </p:nvSpPr>
          <p:spPr bwMode="auto">
            <a:xfrm flipH="1">
              <a:off x="60960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32"/>
            <p:cNvSpPr>
              <a:spLocks noChangeShapeType="1"/>
            </p:cNvSpPr>
            <p:nvPr/>
          </p:nvSpPr>
          <p:spPr bwMode="auto">
            <a:xfrm>
              <a:off x="6324600" y="22860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33"/>
            <p:cNvSpPr>
              <a:spLocks noChangeShapeType="1"/>
            </p:cNvSpPr>
            <p:nvPr/>
          </p:nvSpPr>
          <p:spPr bwMode="auto">
            <a:xfrm flipH="1">
              <a:off x="64008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4"/>
            <p:cNvSpPr>
              <a:spLocks noChangeShapeType="1"/>
            </p:cNvSpPr>
            <p:nvPr/>
          </p:nvSpPr>
          <p:spPr bwMode="auto">
            <a:xfrm>
              <a:off x="6629400" y="28956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35"/>
            <p:cNvSpPr>
              <a:spLocks noChangeShapeType="1"/>
            </p:cNvSpPr>
            <p:nvPr/>
          </p:nvSpPr>
          <p:spPr bwMode="auto">
            <a:xfrm flipH="1">
              <a:off x="6096000" y="35052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36"/>
            <p:cNvSpPr>
              <a:spLocks noChangeShapeType="1"/>
            </p:cNvSpPr>
            <p:nvPr/>
          </p:nvSpPr>
          <p:spPr bwMode="auto">
            <a:xfrm>
              <a:off x="6324600" y="3505200"/>
              <a:ext cx="228600" cy="457200"/>
            </a:xfrm>
            <a:prstGeom prst="line">
              <a:avLst/>
            </a:prstGeom>
            <a:noFill/>
            <a:ln w="9525">
              <a:solidFill>
                <a:srgbClr val="A3891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Oval 37"/>
            <p:cNvSpPr>
              <a:spLocks noChangeArrowheads="1"/>
            </p:cNvSpPr>
            <p:nvPr/>
          </p:nvSpPr>
          <p:spPr bwMode="auto">
            <a:xfrm>
              <a:off x="2819400" y="3352800"/>
              <a:ext cx="152400" cy="152400"/>
            </a:xfrm>
            <a:prstGeom prst="ellipse">
              <a:avLst/>
            </a:prstGeom>
            <a:solidFill>
              <a:srgbClr val="40458C"/>
            </a:solidFill>
            <a:ln w="9525">
              <a:solidFill>
                <a:srgbClr val="A3891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endParaRPr kumimoji="0" lang="de-CH" altLang="en-US" sz="1400" b="0">
                <a:solidFill>
                  <a:srgbClr val="40458C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21546" name="Text Box 38"/>
            <p:cNvSpPr txBox="1">
              <a:spLocks noChangeArrowheads="1"/>
            </p:cNvSpPr>
            <p:nvPr/>
          </p:nvSpPr>
          <p:spPr bwMode="auto">
            <a:xfrm>
              <a:off x="1828800" y="27432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7" name="Text Box 39"/>
            <p:cNvSpPr txBox="1">
              <a:spLocks noChangeArrowheads="1"/>
            </p:cNvSpPr>
            <p:nvPr/>
          </p:nvSpPr>
          <p:spPr bwMode="auto">
            <a:xfrm>
              <a:off x="2743199" y="33528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8" name="Text Box 40"/>
            <p:cNvSpPr txBox="1">
              <a:spLocks noChangeArrowheads="1"/>
            </p:cNvSpPr>
            <p:nvPr/>
          </p:nvSpPr>
          <p:spPr bwMode="auto">
            <a:xfrm>
              <a:off x="5943600" y="39624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49" name="Text Box 41"/>
            <p:cNvSpPr txBox="1">
              <a:spLocks noChangeArrowheads="1"/>
            </p:cNvSpPr>
            <p:nvPr/>
          </p:nvSpPr>
          <p:spPr bwMode="auto">
            <a:xfrm>
              <a:off x="5943600" y="27432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0" name="Text Box 42"/>
            <p:cNvSpPr txBox="1">
              <a:spLocks noChangeArrowheads="1"/>
            </p:cNvSpPr>
            <p:nvPr/>
          </p:nvSpPr>
          <p:spPr bwMode="auto">
            <a:xfrm>
              <a:off x="4343400" y="33528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1" name="Text Box 43"/>
            <p:cNvSpPr txBox="1">
              <a:spLocks noChangeArrowheads="1"/>
            </p:cNvSpPr>
            <p:nvPr/>
          </p:nvSpPr>
          <p:spPr bwMode="auto">
            <a:xfrm>
              <a:off x="3657600" y="33528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</a:rPr>
                <a:t>a</a:t>
              </a:r>
            </a:p>
          </p:txBody>
        </p:sp>
        <p:sp>
          <p:nvSpPr>
            <p:cNvPr id="21552" name="Text Box 44"/>
            <p:cNvSpPr txBox="1">
              <a:spLocks noChangeArrowheads="1"/>
            </p:cNvSpPr>
            <p:nvPr/>
          </p:nvSpPr>
          <p:spPr bwMode="auto">
            <a:xfrm>
              <a:off x="2209799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3" name="Text Box 45"/>
            <p:cNvSpPr txBox="1">
              <a:spLocks noChangeArrowheads="1"/>
            </p:cNvSpPr>
            <p:nvPr/>
          </p:nvSpPr>
          <p:spPr bwMode="auto">
            <a:xfrm>
              <a:off x="6705601" y="3429000"/>
              <a:ext cx="380999" cy="442620"/>
            </a:xfrm>
            <a:prstGeom prst="rect">
              <a:avLst/>
            </a:prstGeom>
            <a:noFill/>
            <a:ln w="9525">
              <a:solidFill>
                <a:srgbClr val="4045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4" name="Text Box 46"/>
            <p:cNvSpPr txBox="1">
              <a:spLocks noChangeArrowheads="1"/>
            </p:cNvSpPr>
            <p:nvPr/>
          </p:nvSpPr>
          <p:spPr bwMode="auto">
            <a:xfrm>
              <a:off x="6400800" y="40386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5" name="Text Box 47"/>
            <p:cNvSpPr txBox="1">
              <a:spLocks noChangeArrowheads="1"/>
            </p:cNvSpPr>
            <p:nvPr/>
          </p:nvSpPr>
          <p:spPr bwMode="auto">
            <a:xfrm>
              <a:off x="4800600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6" name="Text Box 48"/>
            <p:cNvSpPr txBox="1">
              <a:spLocks noChangeArrowheads="1"/>
            </p:cNvSpPr>
            <p:nvPr/>
          </p:nvSpPr>
          <p:spPr bwMode="auto">
            <a:xfrm>
              <a:off x="4038600" y="3429000"/>
              <a:ext cx="380999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Symbol" pitchFamily="18" charset="2"/>
                  <a:ea typeface="SimSun" pitchFamily="2" charset="-122"/>
                  <a:sym typeface="Symbol" pitchFamily="18" charset="2"/>
                </a:rPr>
                <a:t></a:t>
              </a:r>
              <a:endParaRPr kumimoji="0" lang="en-US" altLang="en-US" sz="1400" b="0">
                <a:solidFill>
                  <a:srgbClr val="40458C"/>
                </a:solidFill>
                <a:latin typeface="Symbol" pitchFamily="18" charset="2"/>
                <a:ea typeface="SimSun" pitchFamily="2" charset="-122"/>
              </a:endParaRPr>
            </a:p>
          </p:txBody>
        </p:sp>
        <p:sp>
          <p:nvSpPr>
            <p:cNvPr id="21557" name="Text Box 49"/>
            <p:cNvSpPr txBox="1">
              <a:spLocks noChangeArrowheads="1"/>
            </p:cNvSpPr>
            <p:nvPr/>
          </p:nvSpPr>
          <p:spPr bwMode="auto">
            <a:xfrm>
              <a:off x="2133599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1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  <p:sp>
          <p:nvSpPr>
            <p:cNvPr id="21558" name="Text Box 50"/>
            <p:cNvSpPr txBox="1">
              <a:spLocks noChangeArrowheads="1"/>
            </p:cNvSpPr>
            <p:nvPr/>
          </p:nvSpPr>
          <p:spPr bwMode="auto">
            <a:xfrm>
              <a:off x="4114800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2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  <p:sp>
          <p:nvSpPr>
            <p:cNvPr id="21559" name="Text Box 51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609600" cy="4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SzPct val="115000"/>
                <a:buChar char="•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SzPct val="50000"/>
                <a:buFont typeface="Wingdings" pitchFamily="2" charset="2"/>
                <a:buChar char="Ø"/>
                <a:defRPr kumimoji="1"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Char char="–"/>
                <a:defRPr kumimoji="1" sz="24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kumimoji="1" sz="20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F89F7"/>
                </a:buClr>
                <a:buSzPct val="110000"/>
                <a:buFont typeface="Wingdings" pitchFamily="2" charset="2"/>
                <a:buNone/>
              </a:pPr>
              <a:r>
                <a:rPr kumimoji="0" lang="en-US" altLang="en-US" sz="1400" b="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T</a:t>
              </a:r>
              <a:r>
                <a:rPr kumimoji="0" lang="en-US" altLang="en-US" sz="1400" b="0" baseline="-25000">
                  <a:solidFill>
                    <a:srgbClr val="40458C"/>
                  </a:solidFill>
                  <a:latin typeface="cmmi9" pitchFamily="34" charset="0"/>
                  <a:ea typeface="SimSun" pitchFamily="2" charset="-122"/>
                </a:rPr>
                <a:t>3</a:t>
              </a:r>
              <a:endParaRPr kumimoji="0" lang="en-US" altLang="en-US" sz="1400" b="0">
                <a:solidFill>
                  <a:srgbClr val="40458C"/>
                </a:solidFill>
                <a:latin typeface="cmmi9" pitchFamily="34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Neural Nets: </a:t>
            </a:r>
            <a:r>
              <a:rPr lang="en-US" sz="2800" dirty="0" smtClean="0"/>
              <a:t>We will look at these in detail in the lecture on deep neural nets, so only a quick look now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Support Vector Machines: </a:t>
            </a:r>
            <a:r>
              <a:rPr lang="en-US" sz="2800" dirty="0" smtClean="0"/>
              <a:t>These are important in certain object recognition systems, so we will look at them only briefly now and more thoroughly later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4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09A35B-2E3F-445F-A6FF-FFA428B9262F}" type="slidenum">
              <a:rPr lang="en-US" altLang="en-US" smtClean="0"/>
              <a:pPr eaLnBrk="1" hangingPunct="1"/>
              <a:t>59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Neural Nets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6097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Artificial Neural Nets (ANNs) are networks of</a:t>
            </a:r>
          </a:p>
          <a:p>
            <a:pPr eaLnBrk="1" hangingPunct="1"/>
            <a:r>
              <a:rPr lang="en-US" altLang="en-US"/>
              <a:t>artificial neuron nodes, each of which computes</a:t>
            </a:r>
          </a:p>
          <a:p>
            <a:pPr eaLnBrk="1" hangingPunct="1"/>
            <a:r>
              <a:rPr lang="en-US" altLang="en-US"/>
              <a:t>a simple function.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 ANN has an input layer, an output layer, and</a:t>
            </a:r>
          </a:p>
          <a:p>
            <a:pPr eaLnBrk="1" hangingPunct="1"/>
            <a:r>
              <a:rPr lang="en-US" altLang="en-US"/>
              <a:t>“hidden” layers of nodes.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209800" y="4495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2209800" y="4953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2098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810000" y="4191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3810000" y="4724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3810000" y="5791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810000" y="63246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486400" y="4876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 flipV="1">
            <a:off x="2667000" y="4419600"/>
            <a:ext cx="1066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>
            <a:off x="2667000" y="4724400"/>
            <a:ext cx="1066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2667000" y="4724400"/>
            <a:ext cx="990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2667000" y="4724400"/>
            <a:ext cx="990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2667000" y="4724400"/>
            <a:ext cx="1066800" cy="1828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2819400" y="5410200"/>
            <a:ext cx="234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4191000" y="43434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191000" y="4343400"/>
            <a:ext cx="12192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191000" y="4876800"/>
            <a:ext cx="1219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191000" y="48768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90" name="Text Box 28"/>
          <p:cNvSpPr txBox="1">
            <a:spLocks noChangeArrowheads="1"/>
          </p:cNvSpPr>
          <p:nvPr/>
        </p:nvSpPr>
        <p:spPr bwMode="auto">
          <a:xfrm>
            <a:off x="4495800" y="5334000"/>
            <a:ext cx="234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  <a:p>
            <a:pPr eaLnBrk="1" hangingPunct="1"/>
            <a:r>
              <a:rPr lang="en-US" altLang="en-US" sz="1600"/>
              <a:t>.</a:t>
            </a:r>
          </a:p>
        </p:txBody>
      </p:sp>
      <p:sp>
        <p:nvSpPr>
          <p:cNvPr id="36891" name="Text Box 29"/>
          <p:cNvSpPr txBox="1">
            <a:spLocks noChangeArrowheads="1"/>
          </p:cNvSpPr>
          <p:nvPr/>
        </p:nvSpPr>
        <p:spPr bwMode="auto">
          <a:xfrm>
            <a:off x="1889125" y="6289675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Inputs</a:t>
            </a:r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5241925" y="583247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275425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Pose Estimation: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07788" y="5094111"/>
            <a:ext cx="1" cy="119392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60607" y="5094111"/>
            <a:ext cx="190098" cy="119392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8931" y="4854010"/>
            <a:ext cx="268857" cy="33987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207788" y="4480442"/>
            <a:ext cx="1" cy="37356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89566" y="4376001"/>
            <a:ext cx="0" cy="34701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89566" y="4023836"/>
            <a:ext cx="152400" cy="35216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07788" y="4632842"/>
            <a:ext cx="1" cy="46127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6C426-4521-4BA9-AE42-BA6FC1AB7735}" type="slidenum">
              <a:rPr lang="en-US" altLang="en-US" smtClean="0"/>
              <a:pPr eaLnBrk="1" hangingPunct="1"/>
              <a:t>60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Node Functions</a:t>
            </a:r>
          </a:p>
        </p:txBody>
      </p:sp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4267200" y="2819400"/>
            <a:ext cx="914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117725" y="2403475"/>
            <a:ext cx="4714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a1</a:t>
            </a:r>
          </a:p>
          <a:p>
            <a:pPr eaLnBrk="1" hangingPunct="1"/>
            <a:r>
              <a:rPr lang="en-US" altLang="en-US"/>
              <a:t>a2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aj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</a:t>
            </a:r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2590800" y="2667000"/>
            <a:ext cx="1600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743200" y="3048000"/>
            <a:ext cx="1447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2590800" y="3200400"/>
            <a:ext cx="1600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2590800" y="3352800"/>
            <a:ext cx="1600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410200" y="32004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842125" y="293687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117725" y="5064125"/>
            <a:ext cx="3292475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output = g (</a:t>
            </a:r>
            <a:r>
              <a:rPr lang="en-US" altLang="en-US">
                <a:sym typeface="Symbol" pitchFamily="18" charset="2"/>
              </a:rPr>
              <a:t> aj * w(j,i) )</a:t>
            </a:r>
            <a:endParaRPr lang="en-US" alt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965325" y="5908675"/>
            <a:ext cx="5660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Function g is commonly a step function, sign function,</a:t>
            </a:r>
          </a:p>
          <a:p>
            <a:pPr eaLnBrk="1" hangingPunct="1"/>
            <a:r>
              <a:rPr lang="en-US" altLang="en-US" dirty="0"/>
              <a:t>or sigmoid </a:t>
            </a:r>
            <a:r>
              <a:rPr lang="en-US" altLang="en-US" dirty="0" smtClean="0"/>
              <a:t>function.</a:t>
            </a:r>
            <a:endParaRPr lang="en-US" altLang="en-US" dirty="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neuron i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743200" y="2362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w(1,i)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7432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w(j,i)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E849BC-5251-41DE-B638-60BAD90E61D0}" type="slidenum">
              <a:rPr lang="en-US" altLang="en-US" smtClean="0"/>
              <a:pPr eaLnBrk="1" hangingPunct="1"/>
              <a:t>61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 (SVM)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68961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Support vector machines are learning algorithms </a:t>
            </a:r>
          </a:p>
          <a:p>
            <a:pPr eaLnBrk="1" hangingPunct="1"/>
            <a:r>
              <a:rPr lang="en-US" altLang="en-US" sz="2400" dirty="0"/>
              <a:t>that try to find a hyperplane that separates </a:t>
            </a:r>
          </a:p>
          <a:p>
            <a:pPr eaLnBrk="1" hangingPunct="1"/>
            <a:r>
              <a:rPr lang="en-US" altLang="en-US" sz="2400" dirty="0"/>
              <a:t>the differently classified data the most.</a:t>
            </a:r>
          </a:p>
          <a:p>
            <a:pPr eaLnBrk="1" hangingPunct="1"/>
            <a:r>
              <a:rPr lang="en-US" altLang="en-US" sz="2400" dirty="0"/>
              <a:t>They are  based on two key ideas: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Maximum margin hyperplanes 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A kernel ‘trick’.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F808DA-3DA0-4229-B387-6BFEF92DFB49}" type="slidenum">
              <a:rPr lang="en-US" altLang="en-US" smtClean="0"/>
              <a:pPr eaLnBrk="1" hangingPunct="1"/>
              <a:t>62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Margin</a:t>
            </a: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2606675" y="2473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2606675" y="4606925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048000" y="2895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3276600" y="3733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73380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3978275" y="2168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4267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>
            <a:off x="3444875" y="2397125"/>
            <a:ext cx="1371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V="1">
            <a:off x="3292475" y="2930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V="1">
            <a:off x="39020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 flipH="1">
            <a:off x="3978275" y="32353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 flipV="1">
            <a:off x="44354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9" name="Line 18"/>
          <p:cNvSpPr>
            <a:spLocks noChangeShapeType="1"/>
          </p:cNvSpPr>
          <p:nvPr/>
        </p:nvSpPr>
        <p:spPr bwMode="auto">
          <a:xfrm flipV="1">
            <a:off x="3597275" y="247332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0" name="Line 19"/>
          <p:cNvSpPr>
            <a:spLocks noChangeShapeType="1"/>
          </p:cNvSpPr>
          <p:nvPr/>
        </p:nvSpPr>
        <p:spPr bwMode="auto">
          <a:xfrm flipV="1">
            <a:off x="3140075" y="323532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1" name="Line 20"/>
          <p:cNvSpPr>
            <a:spLocks noChangeShapeType="1"/>
          </p:cNvSpPr>
          <p:nvPr/>
        </p:nvSpPr>
        <p:spPr bwMode="auto">
          <a:xfrm flipV="1">
            <a:off x="3521075" y="36925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2" name="Line 21"/>
          <p:cNvSpPr>
            <a:spLocks noChangeShapeType="1"/>
          </p:cNvSpPr>
          <p:nvPr/>
        </p:nvSpPr>
        <p:spPr bwMode="auto">
          <a:xfrm flipH="1">
            <a:off x="4206875" y="3540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3" name="Line 22"/>
          <p:cNvSpPr>
            <a:spLocks noChangeShapeType="1"/>
          </p:cNvSpPr>
          <p:nvPr/>
        </p:nvSpPr>
        <p:spPr bwMode="auto">
          <a:xfrm flipV="1">
            <a:off x="4130675" y="2397125"/>
            <a:ext cx="533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4648200" y="2133600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Margin</a:t>
            </a:r>
          </a:p>
        </p:txBody>
      </p:sp>
      <p:sp>
        <p:nvSpPr>
          <p:cNvPr id="40985" name="Line 24"/>
          <p:cNvSpPr>
            <a:spLocks noChangeShapeType="1"/>
          </p:cNvSpPr>
          <p:nvPr/>
        </p:nvSpPr>
        <p:spPr bwMode="auto">
          <a:xfrm flipV="1">
            <a:off x="4664075" y="4149725"/>
            <a:ext cx="1066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160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Hyperplane</a:t>
            </a:r>
          </a:p>
        </p:txBody>
      </p:sp>
      <p:sp>
        <p:nvSpPr>
          <p:cNvPr id="40987" name="Text Box 26"/>
          <p:cNvSpPr txBox="1">
            <a:spLocks noChangeArrowheads="1"/>
          </p:cNvSpPr>
          <p:nvPr/>
        </p:nvSpPr>
        <p:spPr bwMode="auto">
          <a:xfrm>
            <a:off x="990600" y="5257800"/>
            <a:ext cx="704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Find the hyperplane with maximal margin for all</a:t>
            </a:r>
          </a:p>
          <a:p>
            <a:pPr eaLnBrk="1" hangingPunct="1"/>
            <a:r>
              <a:rPr lang="en-US" altLang="en-US" sz="2400"/>
              <a:t>the points. This originates an optimization problem</a:t>
            </a:r>
          </a:p>
          <a:p>
            <a:pPr eaLnBrk="1" hangingPunct="1"/>
            <a:r>
              <a:rPr lang="en-US" altLang="en-US" sz="2400"/>
              <a:t>which has a unique solution (convex problem).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E8F0EA-2FDC-464C-A2B5-D0CC46E241D3}" type="slidenum">
              <a:rPr lang="en-US" altLang="en-US" smtClean="0"/>
              <a:pPr eaLnBrk="1" hangingPunct="1"/>
              <a:t>63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Non-separable data</a:t>
            </a: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2590800" y="2133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25908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1845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489325" y="3165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717925" y="3622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4403725" y="3698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3946525" y="2251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632325" y="2555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937125" y="3394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413125" y="209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37941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41751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35655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4098925" y="3317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4479925" y="3013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3108325" y="2327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4860925" y="4003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5013325" y="2174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470525" y="2632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57753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6156325" y="377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4784725" y="2936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2879725" y="2555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2011" name="Text Box 26"/>
          <p:cNvSpPr txBox="1">
            <a:spLocks noChangeArrowheads="1"/>
          </p:cNvSpPr>
          <p:nvPr/>
        </p:nvSpPr>
        <p:spPr bwMode="auto">
          <a:xfrm>
            <a:off x="914400" y="5486400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What can be done if data cannot be separated with a</a:t>
            </a:r>
          </a:p>
          <a:p>
            <a:pPr eaLnBrk="1" hangingPunct="1"/>
            <a:r>
              <a:rPr lang="en-US" altLang="en-US" sz="2400"/>
              <a:t>hyperplane?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7A0909-C18B-499C-BCDC-CFD5DC9ED12A}" type="slidenum">
              <a:rPr lang="en-US" altLang="en-US" smtClean="0"/>
              <a:pPr eaLnBrk="1" hangingPunct="1"/>
              <a:t>64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kernel trick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412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The SVM </a:t>
            </a:r>
            <a:r>
              <a:rPr lang="en-US" altLang="en-US" sz="2400" dirty="0" smtClean="0"/>
              <a:t>algorithm </a:t>
            </a:r>
            <a:r>
              <a:rPr lang="en-US" altLang="en-US" sz="2400" dirty="0"/>
              <a:t>maps the </a:t>
            </a:r>
            <a:r>
              <a:rPr lang="en-US" altLang="en-US" sz="2400" dirty="0" smtClean="0"/>
              <a:t>original data to a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a different  </a:t>
            </a:r>
            <a:r>
              <a:rPr lang="en-US" altLang="en-US" sz="2400" dirty="0"/>
              <a:t>feature </a:t>
            </a:r>
            <a:r>
              <a:rPr lang="en-US" altLang="en-US" sz="2400" dirty="0" smtClean="0"/>
              <a:t>space in </a:t>
            </a:r>
            <a:r>
              <a:rPr lang="en-US" altLang="en-US" sz="2400" dirty="0"/>
              <a:t>which data (which is not 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separable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the original  </a:t>
            </a:r>
            <a:r>
              <a:rPr lang="en-US" altLang="en-US" sz="2400" dirty="0"/>
              <a:t>space) </a:t>
            </a:r>
            <a:r>
              <a:rPr lang="en-US" altLang="en-US" sz="2400" dirty="0" smtClean="0"/>
              <a:t>becomes separable </a:t>
            </a:r>
          </a:p>
          <a:p>
            <a:pPr eaLnBrk="1" hangingPunct="1"/>
            <a:r>
              <a:rPr lang="en-US" altLang="en-US" sz="2400" dirty="0" smtClean="0"/>
              <a:t>in </a:t>
            </a:r>
            <a:r>
              <a:rPr lang="en-US" altLang="en-US" sz="2400" dirty="0"/>
              <a:t>the feature space.</a:t>
            </a: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Original space R</a:t>
            </a:r>
            <a:r>
              <a:rPr lang="en-US" altLang="en-US" baseline="30000"/>
              <a:t>k</a:t>
            </a:r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7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30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2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3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4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5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Feature space R</a:t>
            </a:r>
            <a:r>
              <a:rPr lang="en-US" altLang="en-US" baseline="30000"/>
              <a:t>n</a:t>
            </a:r>
          </a:p>
        </p:txBody>
      </p:sp>
      <p:sp>
        <p:nvSpPr>
          <p:cNvPr id="43037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8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43039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Kernel</a:t>
            </a:r>
          </a:p>
          <a:p>
            <a:pPr eaLnBrk="1" hangingPunct="1"/>
            <a:r>
              <a:rPr lang="en-US" altLang="en-US"/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single classifiers alone are not good enough, we turn to ensembles.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ensemble</a:t>
            </a:r>
            <a:r>
              <a:rPr lang="en-US" dirty="0" smtClean="0"/>
              <a:t> is a set of classifiers that together produce the final decision.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multiple different ways of arranging the classifiers and of combining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765-E87C-974F-91FA-DBB28C73F1D0}" type="slidenum">
              <a:rPr lang="en-US"/>
              <a:pPr/>
              <a:t>66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/>
          <a:stretch/>
        </p:blipFill>
        <p:spPr bwMode="auto">
          <a:xfrm>
            <a:off x="0" y="1210235"/>
            <a:ext cx="8534400" cy="537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200" y="235337"/>
            <a:ext cx="75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Nonlinear Classification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0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38A-5F3F-9F4B-BCE2-6DE2FC6379F9}" type="slidenum">
              <a:rPr lang="en-US"/>
              <a:pPr/>
              <a:t>67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250825" y="1200259"/>
            <a:ext cx="8458200" cy="53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825" y="139699"/>
            <a:ext cx="8743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E" sz="3600" dirty="0" smtClean="0"/>
              <a:t>Decision Boundary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30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Voting  (Ensemble Methods)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Instead of learning a </a:t>
            </a:r>
            <a:r>
              <a:rPr lang="en-US" sz="2800" dirty="0" smtClean="0"/>
              <a:t>single </a:t>
            </a:r>
            <a:r>
              <a:rPr lang="en-US" sz="2800" dirty="0"/>
              <a:t>classifier, learn </a:t>
            </a:r>
            <a:r>
              <a:rPr lang="en-US" sz="2800" b="1" dirty="0"/>
              <a:t>many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90"/>
                </a:solidFill>
              </a:rPr>
              <a:t>weak classifiers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that are </a:t>
            </a:r>
            <a:r>
              <a:rPr lang="en-US" sz="2800" b="1" dirty="0">
                <a:solidFill>
                  <a:srgbClr val="000090"/>
                </a:solidFill>
              </a:rPr>
              <a:t>good at different parts of </a:t>
            </a:r>
            <a:r>
              <a:rPr lang="en-US" sz="2800" b="1" dirty="0" smtClean="0">
                <a:solidFill>
                  <a:srgbClr val="000090"/>
                </a:solidFill>
              </a:rPr>
              <a:t>the data</a:t>
            </a:r>
            <a:endParaRPr lang="en-US" sz="2800" b="1" dirty="0">
              <a:solidFill>
                <a:srgbClr val="000090"/>
              </a:solidFill>
            </a:endParaRPr>
          </a:p>
          <a:p>
            <a:r>
              <a:rPr lang="en-US" sz="2800" b="1" dirty="0">
                <a:solidFill>
                  <a:srgbClr val="000090"/>
                </a:solidFill>
              </a:rPr>
              <a:t>Output class: </a:t>
            </a:r>
            <a:r>
              <a:rPr lang="en-US" sz="2800" dirty="0"/>
              <a:t>(Weighted) vote of each classifier</a:t>
            </a:r>
          </a:p>
          <a:p>
            <a:pPr lvl="1"/>
            <a:r>
              <a:rPr lang="en-US" sz="2400" dirty="0"/>
              <a:t>Classifiers that are most “sure” will vote with more conviction</a:t>
            </a:r>
          </a:p>
          <a:p>
            <a:pPr lvl="1"/>
            <a:r>
              <a:rPr lang="en-US" sz="2400" dirty="0"/>
              <a:t>Classifiers will be most “sure” about a particular part of the space</a:t>
            </a:r>
          </a:p>
          <a:p>
            <a:pPr lvl="1"/>
            <a:r>
              <a:rPr lang="en-US" sz="2400" dirty="0"/>
              <a:t>On average, do better than single classifier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</a:rPr>
              <a:t>But </a:t>
            </a:r>
            <a:r>
              <a:rPr lang="en-US" sz="2800" b="1" dirty="0" smtClean="0">
                <a:solidFill>
                  <a:srgbClr val="FF0000"/>
                </a:solidFill>
              </a:rPr>
              <a:t>how?</a:t>
            </a:r>
            <a:r>
              <a:rPr lang="en-US" sz="2800" b="1" dirty="0">
                <a:solidFill>
                  <a:srgbClr val="FF0000"/>
                </a:solidFill>
              </a:rPr>
              <a:t>?? </a:t>
            </a:r>
          </a:p>
          <a:p>
            <a:pPr lvl="1"/>
            <a:r>
              <a:rPr lang="en-US" sz="2400" dirty="0"/>
              <a:t>force classifiers to learn about different parts of the input space</a:t>
            </a:r>
            <a:r>
              <a:rPr lang="en-US" sz="2400" dirty="0" smtClean="0"/>
              <a:t>? different subsets of the data?</a:t>
            </a:r>
            <a:endParaRPr lang="en-US" sz="2400" dirty="0"/>
          </a:p>
          <a:p>
            <a:pPr lvl="1"/>
            <a:r>
              <a:rPr lang="en-US" sz="2400" dirty="0"/>
              <a:t>weigh the votes of different classifiers?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66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4925" y="476250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i-FI" sz="3200" dirty="0" err="1" smtClean="0">
                <a:solidFill>
                  <a:srgbClr val="000090"/>
                </a:solidFill>
              </a:rPr>
              <a:t>BAGGing</a:t>
            </a:r>
            <a:r>
              <a:rPr lang="fi-FI" sz="3200" dirty="0" smtClean="0">
                <a:solidFill>
                  <a:srgbClr val="000090"/>
                </a:solidFill>
              </a:rPr>
              <a:t> </a:t>
            </a:r>
            <a:r>
              <a:rPr lang="fi-FI" sz="3200" dirty="0">
                <a:solidFill>
                  <a:srgbClr val="000090"/>
                </a:solidFill>
              </a:rPr>
              <a:t>= </a:t>
            </a:r>
            <a:r>
              <a:rPr lang="fi-FI" sz="3200" u="sng" dirty="0" err="1">
                <a:solidFill>
                  <a:srgbClr val="000090"/>
                </a:solidFill>
              </a:rPr>
              <a:t>B</a:t>
            </a:r>
            <a:r>
              <a:rPr lang="fi-FI" sz="3200" dirty="0" err="1">
                <a:solidFill>
                  <a:srgbClr val="000090"/>
                </a:solidFill>
              </a:rPr>
              <a:t>ootstrap</a:t>
            </a:r>
            <a:r>
              <a:rPr lang="fi-FI" sz="3200" dirty="0">
                <a:solidFill>
                  <a:srgbClr val="000090"/>
                </a:solidFill>
              </a:rPr>
              <a:t> </a:t>
            </a:r>
            <a:r>
              <a:rPr lang="fi-FI" sz="3200" u="sng" dirty="0" err="1">
                <a:solidFill>
                  <a:srgbClr val="000090"/>
                </a:solidFill>
              </a:rPr>
              <a:t>AGG</a:t>
            </a:r>
            <a:r>
              <a:rPr lang="fi-FI" sz="3200" dirty="0" err="1">
                <a:solidFill>
                  <a:srgbClr val="000090"/>
                </a:solidFill>
              </a:rPr>
              <a:t>regation</a:t>
            </a:r>
            <a:endParaRPr lang="fi-FI" sz="3200" dirty="0">
              <a:solidFill>
                <a:srgbClr val="00009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i-FI" sz="3200" dirty="0"/>
              <a:t>(</a:t>
            </a:r>
            <a:r>
              <a:rPr lang="fi-FI" sz="3200" dirty="0" err="1"/>
              <a:t>Breiman</a:t>
            </a:r>
            <a:r>
              <a:rPr lang="fi-FI" sz="3200" dirty="0"/>
              <a:t>, 1996)</a:t>
            </a:r>
            <a:endParaRPr lang="en-GB" sz="3200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258888" y="2708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755650" y="2206625"/>
            <a:ext cx="792003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IE" sz="3200"/>
              <a:t>for i = 1, 2, …, K: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IE" sz="2800"/>
              <a:t>T</a:t>
            </a:r>
            <a:r>
              <a:rPr lang="en-IE" sz="2800" baseline="-25000"/>
              <a:t>i</a:t>
            </a:r>
            <a:r>
              <a:rPr lang="en-IE" sz="2800"/>
              <a:t> </a:t>
            </a:r>
            <a:r>
              <a:rPr lang="en-IE" sz="2800">
                <a:sym typeface="Wingdings" charset="0"/>
              </a:rPr>
              <a:t> </a:t>
            </a:r>
            <a:r>
              <a:rPr lang="en-IE" sz="2800"/>
              <a:t>randomly select M training instances</a:t>
            </a:r>
            <a:br>
              <a:rPr lang="en-IE" sz="2800"/>
            </a:br>
            <a:r>
              <a:rPr lang="en-IE" sz="2800"/>
              <a:t>		with replacement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IE" sz="2800"/>
              <a:t>h</a:t>
            </a:r>
            <a:r>
              <a:rPr lang="en-IE" sz="2800" baseline="-25000"/>
              <a:t>i</a:t>
            </a:r>
            <a:r>
              <a:rPr lang="en-IE" sz="2800"/>
              <a:t> </a:t>
            </a:r>
            <a:r>
              <a:rPr lang="en-IE" sz="2800">
                <a:sym typeface="Wingdings" charset="0"/>
              </a:rPr>
              <a:t> learn(T</a:t>
            </a:r>
            <a:r>
              <a:rPr lang="en-IE" sz="2800" baseline="-25000">
                <a:sym typeface="Wingdings" charset="0"/>
              </a:rPr>
              <a:t>i</a:t>
            </a:r>
            <a:r>
              <a:rPr lang="en-IE" sz="2800">
                <a:sym typeface="Wingdings" charset="0"/>
              </a:rPr>
              <a:t>)     </a:t>
            </a:r>
            <a:r>
              <a:rPr lang="en-IE" sz="2400" i="1">
                <a:sym typeface="Wingdings" charset="0"/>
              </a:rPr>
              <a:t>[ID3, NB, kNN, neural net, …]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IE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IE" sz="3200"/>
              <a:t>Now combine the T</a:t>
            </a:r>
            <a:r>
              <a:rPr lang="en-IE" sz="3200" baseline="-25000"/>
              <a:t>i</a:t>
            </a:r>
            <a:r>
              <a:rPr lang="en-IE" sz="3200"/>
              <a:t> together with uniform voting (w</a:t>
            </a:r>
            <a:r>
              <a:rPr lang="en-IE" sz="3200" baseline="-25000"/>
              <a:t>i</a:t>
            </a:r>
            <a:r>
              <a:rPr lang="en-IE" sz="3200"/>
              <a:t>=1/K for all i)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224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34677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Activity Recognition: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793933" y="4009567"/>
            <a:ext cx="627913" cy="25398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2472" y="3439264"/>
            <a:ext cx="32315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What is he doing?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261" y="3561418"/>
            <a:ext cx="21693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What is he doing?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67065" y="4009567"/>
            <a:ext cx="342498" cy="3709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765-E87C-974F-91FA-DBB28C73F1D0}" type="slidenum">
              <a:rPr lang="en-US"/>
              <a:pPr/>
              <a:t>70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344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238A-5F3F-9F4B-BCE2-6DE2FC6379F9}" type="slidenum">
              <a:rPr lang="en-US"/>
              <a:pPr/>
              <a:t>71</a:t>
            </a:fld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250825" y="1200259"/>
            <a:ext cx="8458200" cy="534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825" y="139699"/>
            <a:ext cx="8743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E" sz="3600" dirty="0" smtClean="0"/>
              <a:t>Decision Boundary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4582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71550" y="6021388"/>
            <a:ext cx="724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/>
              <a:t>shades of blue/red indicate strength of vote for particular classification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Boosting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Idea: </a:t>
            </a:r>
            <a:r>
              <a:rPr lang="en-US" sz="2800" dirty="0"/>
              <a:t>given a weak learner, run it multiple times on (reweighted) training data, then let learned classifiers vote</a:t>
            </a:r>
          </a:p>
          <a:p>
            <a:endParaRPr lang="en-US" sz="2800" dirty="0"/>
          </a:p>
          <a:p>
            <a:r>
              <a:rPr lang="en-US" sz="3000" dirty="0">
                <a:solidFill>
                  <a:srgbClr val="000090"/>
                </a:solidFill>
              </a:rPr>
              <a:t>On each iteration </a:t>
            </a:r>
            <a:r>
              <a:rPr lang="en-US" sz="3000" i="1" dirty="0">
                <a:solidFill>
                  <a:srgbClr val="000090"/>
                </a:solidFill>
              </a:rPr>
              <a:t>t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sz="2600" dirty="0"/>
              <a:t>weight each training example by how incorrectly it was classified</a:t>
            </a:r>
          </a:p>
          <a:p>
            <a:pPr lvl="1"/>
            <a:r>
              <a:rPr lang="en-US" sz="2600" dirty="0"/>
              <a:t>Learn a hypothesis – </a:t>
            </a:r>
            <a:r>
              <a:rPr lang="en-US" sz="2600" dirty="0" err="1"/>
              <a:t>h</a:t>
            </a:r>
            <a:r>
              <a:rPr lang="en-US" sz="2600" baseline="-25000" dirty="0" err="1"/>
              <a:t>t</a:t>
            </a:r>
            <a:endParaRPr lang="en-US" sz="2600" dirty="0"/>
          </a:p>
          <a:p>
            <a:pPr lvl="1"/>
            <a:r>
              <a:rPr lang="en-US" sz="2600" dirty="0"/>
              <a:t>A strength for this hypothesis – </a:t>
            </a:r>
            <a:r>
              <a:rPr lang="en-US" sz="2600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sz="2600" baseline="-25000" dirty="0">
                <a:sym typeface="Symbol" pitchFamily="48" charset="2"/>
              </a:rPr>
              <a:t>t</a:t>
            </a:r>
            <a:r>
              <a:rPr lang="en-US" sz="2600" dirty="0"/>
              <a:t> 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000090"/>
                </a:solidFill>
              </a:rPr>
              <a:t>Final classifier: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b="1" dirty="0">
                <a:solidFill>
                  <a:srgbClr val="009900"/>
                </a:solidFill>
              </a:rPr>
              <a:t>Practically useful</a:t>
            </a:r>
          </a:p>
          <a:p>
            <a:r>
              <a:rPr lang="en-US" sz="2800" b="1" dirty="0">
                <a:solidFill>
                  <a:srgbClr val="009900"/>
                </a:solidFill>
              </a:rPr>
              <a:t>Theoretically interesting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6423471" y="457200"/>
            <a:ext cx="2720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[</a:t>
            </a:r>
            <a:r>
              <a:rPr lang="en-US" sz="2400" dirty="0" err="1"/>
              <a:t>Schapire</a:t>
            </a:r>
            <a:r>
              <a:rPr lang="en-US" sz="2400" dirty="0"/>
              <a:t>, 1989]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4800"/>
            <a:ext cx="4110736" cy="12954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89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very popular boosting algorithm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boost learning with an kind of weak </a:t>
            </a:r>
          </a:p>
          <a:p>
            <a:pPr marL="0" indent="0"/>
            <a:r>
              <a:rPr lang="en-US" dirty="0" smtClean="0"/>
              <a:t>    learners, </a:t>
            </a:r>
            <a:r>
              <a:rPr lang="en-US" dirty="0" err="1" smtClean="0"/>
              <a:t>ie</a:t>
            </a:r>
            <a:r>
              <a:rPr lang="en-US" dirty="0" smtClean="0"/>
              <a:t>. decision stumps, decision trees, neural</a:t>
            </a:r>
          </a:p>
          <a:p>
            <a:pPr marL="0" indent="0"/>
            <a:r>
              <a:rPr lang="en-US" dirty="0" smtClean="0"/>
              <a:t>     nets, SVMs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heoretically proven to boost results if the weak learners are good enough (&gt; 50%)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in the face detection algorithm for HW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00" y="1217871"/>
            <a:ext cx="363904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Object Categorization: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018" y="1883952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Sky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1571" y="3577395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Tree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5435" y="4842771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Car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751" y="5570486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316" y="5953718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Bicycle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9316" y="4612987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Horse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984" y="3102510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038" y="6184551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Road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54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Visual Recognition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8" y="1115496"/>
            <a:ext cx="9180809" cy="5699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4667" y="5570485"/>
            <a:ext cx="1321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Person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22538" y="1115496"/>
            <a:ext cx="9200444" cy="2963333"/>
          </a:xfrm>
          <a:custGeom>
            <a:avLst/>
            <a:gdLst>
              <a:gd name="connsiteX0" fmla="*/ 9172222 w 9200444"/>
              <a:gd name="connsiteY0" fmla="*/ 2568222 h 2963333"/>
              <a:gd name="connsiteX1" fmla="*/ 9172222 w 9200444"/>
              <a:gd name="connsiteY1" fmla="*/ 2568222 h 2963333"/>
              <a:gd name="connsiteX2" fmla="*/ 8960555 w 9200444"/>
              <a:gd name="connsiteY2" fmla="*/ 2582333 h 2963333"/>
              <a:gd name="connsiteX3" fmla="*/ 8918222 w 9200444"/>
              <a:gd name="connsiteY3" fmla="*/ 2610555 h 2963333"/>
              <a:gd name="connsiteX4" fmla="*/ 8791222 w 9200444"/>
              <a:gd name="connsiteY4" fmla="*/ 2582333 h 2963333"/>
              <a:gd name="connsiteX5" fmla="*/ 8748889 w 9200444"/>
              <a:gd name="connsiteY5" fmla="*/ 2554111 h 2963333"/>
              <a:gd name="connsiteX6" fmla="*/ 8692444 w 9200444"/>
              <a:gd name="connsiteY6" fmla="*/ 2497666 h 2963333"/>
              <a:gd name="connsiteX7" fmla="*/ 8565444 w 9200444"/>
              <a:gd name="connsiteY7" fmla="*/ 2511778 h 2963333"/>
              <a:gd name="connsiteX8" fmla="*/ 8494889 w 9200444"/>
              <a:gd name="connsiteY8" fmla="*/ 2525889 h 2963333"/>
              <a:gd name="connsiteX9" fmla="*/ 8410222 w 9200444"/>
              <a:gd name="connsiteY9" fmla="*/ 2511778 h 2963333"/>
              <a:gd name="connsiteX10" fmla="*/ 8382000 w 9200444"/>
              <a:gd name="connsiteY10" fmla="*/ 2483555 h 2963333"/>
              <a:gd name="connsiteX11" fmla="*/ 8297333 w 9200444"/>
              <a:gd name="connsiteY11" fmla="*/ 2455333 h 2963333"/>
              <a:gd name="connsiteX12" fmla="*/ 8113889 w 9200444"/>
              <a:gd name="connsiteY12" fmla="*/ 2483555 h 2963333"/>
              <a:gd name="connsiteX13" fmla="*/ 8029222 w 9200444"/>
              <a:gd name="connsiteY13" fmla="*/ 2511778 h 2963333"/>
              <a:gd name="connsiteX14" fmla="*/ 7916333 w 9200444"/>
              <a:gd name="connsiteY14" fmla="*/ 2497666 h 2963333"/>
              <a:gd name="connsiteX15" fmla="*/ 7817555 w 9200444"/>
              <a:gd name="connsiteY15" fmla="*/ 2455333 h 2963333"/>
              <a:gd name="connsiteX16" fmla="*/ 7718778 w 9200444"/>
              <a:gd name="connsiteY16" fmla="*/ 2469444 h 2963333"/>
              <a:gd name="connsiteX17" fmla="*/ 7634111 w 9200444"/>
              <a:gd name="connsiteY17" fmla="*/ 2497666 h 2963333"/>
              <a:gd name="connsiteX18" fmla="*/ 7591778 w 9200444"/>
              <a:gd name="connsiteY18" fmla="*/ 2511778 h 2963333"/>
              <a:gd name="connsiteX19" fmla="*/ 7323666 w 9200444"/>
              <a:gd name="connsiteY19" fmla="*/ 2525889 h 2963333"/>
              <a:gd name="connsiteX20" fmla="*/ 6970889 w 9200444"/>
              <a:gd name="connsiteY20" fmla="*/ 2582333 h 2963333"/>
              <a:gd name="connsiteX21" fmla="*/ 6293555 w 9200444"/>
              <a:gd name="connsiteY21" fmla="*/ 2610555 h 2963333"/>
              <a:gd name="connsiteX22" fmla="*/ 6110111 w 9200444"/>
              <a:gd name="connsiteY22" fmla="*/ 2610555 h 2963333"/>
              <a:gd name="connsiteX23" fmla="*/ 6053666 w 9200444"/>
              <a:gd name="connsiteY23" fmla="*/ 2511778 h 2963333"/>
              <a:gd name="connsiteX24" fmla="*/ 6025444 w 9200444"/>
              <a:gd name="connsiteY24" fmla="*/ 2483555 h 2963333"/>
              <a:gd name="connsiteX25" fmla="*/ 5969000 w 9200444"/>
              <a:gd name="connsiteY25" fmla="*/ 2398889 h 2963333"/>
              <a:gd name="connsiteX26" fmla="*/ 5926666 w 9200444"/>
              <a:gd name="connsiteY26" fmla="*/ 2384778 h 2963333"/>
              <a:gd name="connsiteX27" fmla="*/ 5884333 w 9200444"/>
              <a:gd name="connsiteY27" fmla="*/ 2441222 h 2963333"/>
              <a:gd name="connsiteX28" fmla="*/ 5856111 w 9200444"/>
              <a:gd name="connsiteY28" fmla="*/ 2525889 h 2963333"/>
              <a:gd name="connsiteX29" fmla="*/ 5842000 w 9200444"/>
              <a:gd name="connsiteY29" fmla="*/ 2568222 h 2963333"/>
              <a:gd name="connsiteX30" fmla="*/ 5602111 w 9200444"/>
              <a:gd name="connsiteY30" fmla="*/ 2624666 h 2963333"/>
              <a:gd name="connsiteX31" fmla="*/ 5489222 w 9200444"/>
              <a:gd name="connsiteY31" fmla="*/ 2596444 h 2963333"/>
              <a:gd name="connsiteX32" fmla="*/ 5446889 w 9200444"/>
              <a:gd name="connsiteY32" fmla="*/ 2511778 h 2963333"/>
              <a:gd name="connsiteX33" fmla="*/ 5348111 w 9200444"/>
              <a:gd name="connsiteY33" fmla="*/ 2483555 h 2963333"/>
              <a:gd name="connsiteX34" fmla="*/ 5249333 w 9200444"/>
              <a:gd name="connsiteY34" fmla="*/ 2497666 h 2963333"/>
              <a:gd name="connsiteX35" fmla="*/ 5192889 w 9200444"/>
              <a:gd name="connsiteY35" fmla="*/ 2568222 h 2963333"/>
              <a:gd name="connsiteX36" fmla="*/ 5178778 w 9200444"/>
              <a:gd name="connsiteY36" fmla="*/ 2610555 h 2963333"/>
              <a:gd name="connsiteX37" fmla="*/ 5122333 w 9200444"/>
              <a:gd name="connsiteY37" fmla="*/ 2624666 h 2963333"/>
              <a:gd name="connsiteX38" fmla="*/ 5037666 w 9200444"/>
              <a:gd name="connsiteY38" fmla="*/ 2568222 h 2963333"/>
              <a:gd name="connsiteX39" fmla="*/ 4995333 w 9200444"/>
              <a:gd name="connsiteY39" fmla="*/ 2483555 h 2963333"/>
              <a:gd name="connsiteX40" fmla="*/ 4854222 w 9200444"/>
              <a:gd name="connsiteY40" fmla="*/ 2497666 h 2963333"/>
              <a:gd name="connsiteX41" fmla="*/ 4797778 w 9200444"/>
              <a:gd name="connsiteY41" fmla="*/ 2582333 h 2963333"/>
              <a:gd name="connsiteX42" fmla="*/ 4741333 w 9200444"/>
              <a:gd name="connsiteY42" fmla="*/ 2652889 h 2963333"/>
              <a:gd name="connsiteX43" fmla="*/ 4699000 w 9200444"/>
              <a:gd name="connsiteY43" fmla="*/ 2681111 h 2963333"/>
              <a:gd name="connsiteX44" fmla="*/ 4318000 w 9200444"/>
              <a:gd name="connsiteY44" fmla="*/ 2638778 h 2963333"/>
              <a:gd name="connsiteX45" fmla="*/ 4191000 w 9200444"/>
              <a:gd name="connsiteY45" fmla="*/ 2596444 h 2963333"/>
              <a:gd name="connsiteX46" fmla="*/ 4148666 w 9200444"/>
              <a:gd name="connsiteY46" fmla="*/ 2582333 h 2963333"/>
              <a:gd name="connsiteX47" fmla="*/ 4106333 w 9200444"/>
              <a:gd name="connsiteY47" fmla="*/ 2554111 h 2963333"/>
              <a:gd name="connsiteX48" fmla="*/ 4078111 w 9200444"/>
              <a:gd name="connsiteY48" fmla="*/ 2511778 h 2963333"/>
              <a:gd name="connsiteX49" fmla="*/ 4007555 w 9200444"/>
              <a:gd name="connsiteY49" fmla="*/ 2469444 h 2963333"/>
              <a:gd name="connsiteX50" fmla="*/ 3824111 w 9200444"/>
              <a:gd name="connsiteY50" fmla="*/ 2455333 h 2963333"/>
              <a:gd name="connsiteX51" fmla="*/ 3781778 w 9200444"/>
              <a:gd name="connsiteY51" fmla="*/ 2427111 h 2963333"/>
              <a:gd name="connsiteX52" fmla="*/ 3273778 w 9200444"/>
              <a:gd name="connsiteY52" fmla="*/ 2370666 h 2963333"/>
              <a:gd name="connsiteX53" fmla="*/ 3175000 w 9200444"/>
              <a:gd name="connsiteY53" fmla="*/ 2342444 h 2963333"/>
              <a:gd name="connsiteX54" fmla="*/ 3005666 w 9200444"/>
              <a:gd name="connsiteY54" fmla="*/ 2370666 h 2963333"/>
              <a:gd name="connsiteX55" fmla="*/ 2963333 w 9200444"/>
              <a:gd name="connsiteY55" fmla="*/ 2384778 h 2963333"/>
              <a:gd name="connsiteX56" fmla="*/ 2921000 w 9200444"/>
              <a:gd name="connsiteY56" fmla="*/ 2413000 h 2963333"/>
              <a:gd name="connsiteX57" fmla="*/ 2469444 w 9200444"/>
              <a:gd name="connsiteY57" fmla="*/ 2427111 h 2963333"/>
              <a:gd name="connsiteX58" fmla="*/ 2413000 w 9200444"/>
              <a:gd name="connsiteY58" fmla="*/ 2441222 h 2963333"/>
              <a:gd name="connsiteX59" fmla="*/ 2314222 w 9200444"/>
              <a:gd name="connsiteY59" fmla="*/ 2497666 h 2963333"/>
              <a:gd name="connsiteX60" fmla="*/ 2173111 w 9200444"/>
              <a:gd name="connsiteY60" fmla="*/ 2525889 h 2963333"/>
              <a:gd name="connsiteX61" fmla="*/ 2088444 w 9200444"/>
              <a:gd name="connsiteY61" fmla="*/ 2568222 h 2963333"/>
              <a:gd name="connsiteX62" fmla="*/ 2032000 w 9200444"/>
              <a:gd name="connsiteY62" fmla="*/ 2596444 h 2963333"/>
              <a:gd name="connsiteX63" fmla="*/ 1933222 w 9200444"/>
              <a:gd name="connsiteY63" fmla="*/ 2681111 h 2963333"/>
              <a:gd name="connsiteX64" fmla="*/ 1905000 w 9200444"/>
              <a:gd name="connsiteY64" fmla="*/ 2723444 h 2963333"/>
              <a:gd name="connsiteX65" fmla="*/ 1862666 w 9200444"/>
              <a:gd name="connsiteY65" fmla="*/ 2737555 h 2963333"/>
              <a:gd name="connsiteX66" fmla="*/ 1679222 w 9200444"/>
              <a:gd name="connsiteY66" fmla="*/ 2695222 h 2963333"/>
              <a:gd name="connsiteX67" fmla="*/ 1636889 w 9200444"/>
              <a:gd name="connsiteY67" fmla="*/ 2681111 h 2963333"/>
              <a:gd name="connsiteX68" fmla="*/ 1284111 w 9200444"/>
              <a:gd name="connsiteY68" fmla="*/ 2695222 h 2963333"/>
              <a:gd name="connsiteX69" fmla="*/ 1241778 w 9200444"/>
              <a:gd name="connsiteY69" fmla="*/ 2723444 h 2963333"/>
              <a:gd name="connsiteX70" fmla="*/ 1157111 w 9200444"/>
              <a:gd name="connsiteY70" fmla="*/ 2751666 h 2963333"/>
              <a:gd name="connsiteX71" fmla="*/ 1044222 w 9200444"/>
              <a:gd name="connsiteY71" fmla="*/ 2850444 h 2963333"/>
              <a:gd name="connsiteX72" fmla="*/ 1030111 w 9200444"/>
              <a:gd name="connsiteY72" fmla="*/ 2921000 h 2963333"/>
              <a:gd name="connsiteX73" fmla="*/ 903111 w 9200444"/>
              <a:gd name="connsiteY73" fmla="*/ 2963333 h 2963333"/>
              <a:gd name="connsiteX74" fmla="*/ 846666 w 9200444"/>
              <a:gd name="connsiteY74" fmla="*/ 2935111 h 2963333"/>
              <a:gd name="connsiteX75" fmla="*/ 804333 w 9200444"/>
              <a:gd name="connsiteY75" fmla="*/ 2906889 h 2963333"/>
              <a:gd name="connsiteX76" fmla="*/ 719666 w 9200444"/>
              <a:gd name="connsiteY76" fmla="*/ 2878666 h 2963333"/>
              <a:gd name="connsiteX77" fmla="*/ 28222 w 9200444"/>
              <a:gd name="connsiteY77" fmla="*/ 2836333 h 2963333"/>
              <a:gd name="connsiteX78" fmla="*/ 0 w 9200444"/>
              <a:gd name="connsiteY78" fmla="*/ 0 h 2963333"/>
              <a:gd name="connsiteX79" fmla="*/ 9200444 w 9200444"/>
              <a:gd name="connsiteY79" fmla="*/ 14111 h 2963333"/>
              <a:gd name="connsiteX80" fmla="*/ 9172222 w 9200444"/>
              <a:gd name="connsiteY80" fmla="*/ 2624666 h 296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200444" h="2963333">
                <a:moveTo>
                  <a:pt x="9172222" y="2568222"/>
                </a:moveTo>
                <a:lnTo>
                  <a:pt x="9172222" y="2568222"/>
                </a:lnTo>
                <a:cubicBezTo>
                  <a:pt x="9101666" y="2572926"/>
                  <a:pt x="9030305" y="2570708"/>
                  <a:pt x="8960555" y="2582333"/>
                </a:cubicBezTo>
                <a:cubicBezTo>
                  <a:pt x="8943826" y="2585121"/>
                  <a:pt x="8935181" y="2610555"/>
                  <a:pt x="8918222" y="2610555"/>
                </a:cubicBezTo>
                <a:cubicBezTo>
                  <a:pt x="8874856" y="2610555"/>
                  <a:pt x="8833555" y="2591740"/>
                  <a:pt x="8791222" y="2582333"/>
                </a:cubicBezTo>
                <a:cubicBezTo>
                  <a:pt x="8777111" y="2572926"/>
                  <a:pt x="8759483" y="2567354"/>
                  <a:pt x="8748889" y="2554111"/>
                </a:cubicBezTo>
                <a:cubicBezTo>
                  <a:pt x="8694154" y="2485693"/>
                  <a:pt x="8784810" y="2528456"/>
                  <a:pt x="8692444" y="2497666"/>
                </a:cubicBezTo>
                <a:cubicBezTo>
                  <a:pt x="8650111" y="2502370"/>
                  <a:pt x="8607610" y="2505754"/>
                  <a:pt x="8565444" y="2511778"/>
                </a:cubicBezTo>
                <a:cubicBezTo>
                  <a:pt x="8541701" y="2515170"/>
                  <a:pt x="8518873" y="2525889"/>
                  <a:pt x="8494889" y="2525889"/>
                </a:cubicBezTo>
                <a:cubicBezTo>
                  <a:pt x="8466277" y="2525889"/>
                  <a:pt x="8438444" y="2516482"/>
                  <a:pt x="8410222" y="2511778"/>
                </a:cubicBezTo>
                <a:cubicBezTo>
                  <a:pt x="8400815" y="2502370"/>
                  <a:pt x="8393900" y="2489505"/>
                  <a:pt x="8382000" y="2483555"/>
                </a:cubicBezTo>
                <a:cubicBezTo>
                  <a:pt x="8355392" y="2470251"/>
                  <a:pt x="8297333" y="2455333"/>
                  <a:pt x="8297333" y="2455333"/>
                </a:cubicBezTo>
                <a:cubicBezTo>
                  <a:pt x="8236185" y="2464740"/>
                  <a:pt x="8174429" y="2470810"/>
                  <a:pt x="8113889" y="2483555"/>
                </a:cubicBezTo>
                <a:cubicBezTo>
                  <a:pt x="8084778" y="2489684"/>
                  <a:pt x="8029222" y="2511778"/>
                  <a:pt x="8029222" y="2511778"/>
                </a:cubicBezTo>
                <a:cubicBezTo>
                  <a:pt x="7991592" y="2507074"/>
                  <a:pt x="7953644" y="2504450"/>
                  <a:pt x="7916333" y="2497666"/>
                </a:cubicBezTo>
                <a:cubicBezTo>
                  <a:pt x="7883706" y="2491734"/>
                  <a:pt x="7845355" y="2469233"/>
                  <a:pt x="7817555" y="2455333"/>
                </a:cubicBezTo>
                <a:cubicBezTo>
                  <a:pt x="7784629" y="2460037"/>
                  <a:pt x="7751186" y="2461965"/>
                  <a:pt x="7718778" y="2469444"/>
                </a:cubicBezTo>
                <a:cubicBezTo>
                  <a:pt x="7689791" y="2476133"/>
                  <a:pt x="7662333" y="2488258"/>
                  <a:pt x="7634111" y="2497666"/>
                </a:cubicBezTo>
                <a:cubicBezTo>
                  <a:pt x="7620000" y="2502370"/>
                  <a:pt x="7606632" y="2510996"/>
                  <a:pt x="7591778" y="2511778"/>
                </a:cubicBezTo>
                <a:lnTo>
                  <a:pt x="7323666" y="2525889"/>
                </a:lnTo>
                <a:cubicBezTo>
                  <a:pt x="7193736" y="2569199"/>
                  <a:pt x="7215448" y="2564865"/>
                  <a:pt x="6970889" y="2582333"/>
                </a:cubicBezTo>
                <a:cubicBezTo>
                  <a:pt x="6613744" y="2607843"/>
                  <a:pt x="6839324" y="2594503"/>
                  <a:pt x="6293555" y="2610555"/>
                </a:cubicBezTo>
                <a:cubicBezTo>
                  <a:pt x="6252929" y="2617326"/>
                  <a:pt x="6147878" y="2643601"/>
                  <a:pt x="6110111" y="2610555"/>
                </a:cubicBezTo>
                <a:cubicBezTo>
                  <a:pt x="5936906" y="2459002"/>
                  <a:pt x="6204583" y="2562082"/>
                  <a:pt x="6053666" y="2511778"/>
                </a:cubicBezTo>
                <a:cubicBezTo>
                  <a:pt x="6044259" y="2502370"/>
                  <a:pt x="6033426" y="2494198"/>
                  <a:pt x="6025444" y="2483555"/>
                </a:cubicBezTo>
                <a:cubicBezTo>
                  <a:pt x="6005093" y="2456420"/>
                  <a:pt x="6001178" y="2409615"/>
                  <a:pt x="5969000" y="2398889"/>
                </a:cubicBezTo>
                <a:lnTo>
                  <a:pt x="5926666" y="2384778"/>
                </a:lnTo>
                <a:cubicBezTo>
                  <a:pt x="5912555" y="2403593"/>
                  <a:pt x="5894851" y="2420187"/>
                  <a:pt x="5884333" y="2441222"/>
                </a:cubicBezTo>
                <a:cubicBezTo>
                  <a:pt x="5871029" y="2467830"/>
                  <a:pt x="5865518" y="2497667"/>
                  <a:pt x="5856111" y="2525889"/>
                </a:cubicBezTo>
                <a:lnTo>
                  <a:pt x="5842000" y="2568222"/>
                </a:lnTo>
                <a:cubicBezTo>
                  <a:pt x="5804043" y="2682092"/>
                  <a:pt x="5842734" y="2609627"/>
                  <a:pt x="5602111" y="2624666"/>
                </a:cubicBezTo>
                <a:cubicBezTo>
                  <a:pt x="5564481" y="2615259"/>
                  <a:pt x="5523915" y="2613790"/>
                  <a:pt x="5489222" y="2596444"/>
                </a:cubicBezTo>
                <a:cubicBezTo>
                  <a:pt x="5436880" y="2570273"/>
                  <a:pt x="5480281" y="2545170"/>
                  <a:pt x="5446889" y="2511778"/>
                </a:cubicBezTo>
                <a:cubicBezTo>
                  <a:pt x="5440140" y="2505029"/>
                  <a:pt x="5348602" y="2483678"/>
                  <a:pt x="5348111" y="2483555"/>
                </a:cubicBezTo>
                <a:cubicBezTo>
                  <a:pt x="5315185" y="2488259"/>
                  <a:pt x="5280886" y="2487148"/>
                  <a:pt x="5249333" y="2497666"/>
                </a:cubicBezTo>
                <a:cubicBezTo>
                  <a:pt x="5233584" y="2502916"/>
                  <a:pt x="5197305" y="2559391"/>
                  <a:pt x="5192889" y="2568222"/>
                </a:cubicBezTo>
                <a:cubicBezTo>
                  <a:pt x="5186237" y="2581526"/>
                  <a:pt x="5190393" y="2601263"/>
                  <a:pt x="5178778" y="2610555"/>
                </a:cubicBezTo>
                <a:cubicBezTo>
                  <a:pt x="5163634" y="2622670"/>
                  <a:pt x="5141148" y="2619962"/>
                  <a:pt x="5122333" y="2624666"/>
                </a:cubicBezTo>
                <a:cubicBezTo>
                  <a:pt x="5081923" y="2611196"/>
                  <a:pt x="5062537" y="2611746"/>
                  <a:pt x="5037666" y="2568222"/>
                </a:cubicBezTo>
                <a:cubicBezTo>
                  <a:pt x="4968310" y="2446851"/>
                  <a:pt x="5072953" y="2561178"/>
                  <a:pt x="4995333" y="2483555"/>
                </a:cubicBezTo>
                <a:cubicBezTo>
                  <a:pt x="4948296" y="2488259"/>
                  <a:pt x="4896503" y="2476525"/>
                  <a:pt x="4854222" y="2497666"/>
                </a:cubicBezTo>
                <a:cubicBezTo>
                  <a:pt x="4823884" y="2512835"/>
                  <a:pt x="4816593" y="2554111"/>
                  <a:pt x="4797778" y="2582333"/>
                </a:cubicBezTo>
                <a:cubicBezTo>
                  <a:pt x="4776826" y="2613761"/>
                  <a:pt x="4770054" y="2629912"/>
                  <a:pt x="4741333" y="2652889"/>
                </a:cubicBezTo>
                <a:cubicBezTo>
                  <a:pt x="4728090" y="2663484"/>
                  <a:pt x="4713111" y="2671704"/>
                  <a:pt x="4699000" y="2681111"/>
                </a:cubicBezTo>
                <a:cubicBezTo>
                  <a:pt x="4591919" y="2671800"/>
                  <a:pt x="4437506" y="2675550"/>
                  <a:pt x="4318000" y="2638778"/>
                </a:cubicBezTo>
                <a:cubicBezTo>
                  <a:pt x="4275350" y="2625655"/>
                  <a:pt x="4233333" y="2610555"/>
                  <a:pt x="4191000" y="2596444"/>
                </a:cubicBezTo>
                <a:lnTo>
                  <a:pt x="4148666" y="2582333"/>
                </a:lnTo>
                <a:cubicBezTo>
                  <a:pt x="4134555" y="2572926"/>
                  <a:pt x="4118325" y="2566103"/>
                  <a:pt x="4106333" y="2554111"/>
                </a:cubicBezTo>
                <a:cubicBezTo>
                  <a:pt x="4094341" y="2542119"/>
                  <a:pt x="4088705" y="2525021"/>
                  <a:pt x="4078111" y="2511778"/>
                </a:cubicBezTo>
                <a:cubicBezTo>
                  <a:pt x="4057081" y="2485491"/>
                  <a:pt x="4042710" y="2473838"/>
                  <a:pt x="4007555" y="2469444"/>
                </a:cubicBezTo>
                <a:cubicBezTo>
                  <a:pt x="3946700" y="2461837"/>
                  <a:pt x="3885259" y="2460037"/>
                  <a:pt x="3824111" y="2455333"/>
                </a:cubicBezTo>
                <a:cubicBezTo>
                  <a:pt x="3810000" y="2445926"/>
                  <a:pt x="3797276" y="2433999"/>
                  <a:pt x="3781778" y="2427111"/>
                </a:cubicBezTo>
                <a:cubicBezTo>
                  <a:pt x="3627308" y="2358458"/>
                  <a:pt x="3420812" y="2380469"/>
                  <a:pt x="3273778" y="2370666"/>
                </a:cubicBezTo>
                <a:cubicBezTo>
                  <a:pt x="3240852" y="2361259"/>
                  <a:pt x="3209168" y="2344722"/>
                  <a:pt x="3175000" y="2342444"/>
                </a:cubicBezTo>
                <a:cubicBezTo>
                  <a:pt x="3133218" y="2339659"/>
                  <a:pt x="3052695" y="2357229"/>
                  <a:pt x="3005666" y="2370666"/>
                </a:cubicBezTo>
                <a:cubicBezTo>
                  <a:pt x="2991364" y="2374752"/>
                  <a:pt x="2976637" y="2378126"/>
                  <a:pt x="2963333" y="2384778"/>
                </a:cubicBezTo>
                <a:cubicBezTo>
                  <a:pt x="2948164" y="2392363"/>
                  <a:pt x="2937897" y="2411552"/>
                  <a:pt x="2921000" y="2413000"/>
                </a:cubicBezTo>
                <a:cubicBezTo>
                  <a:pt x="2770958" y="2425861"/>
                  <a:pt x="2619963" y="2422407"/>
                  <a:pt x="2469444" y="2427111"/>
                </a:cubicBezTo>
                <a:cubicBezTo>
                  <a:pt x="2450629" y="2431815"/>
                  <a:pt x="2430826" y="2433583"/>
                  <a:pt x="2413000" y="2441222"/>
                </a:cubicBezTo>
                <a:cubicBezTo>
                  <a:pt x="2340044" y="2472489"/>
                  <a:pt x="2402107" y="2472556"/>
                  <a:pt x="2314222" y="2497666"/>
                </a:cubicBezTo>
                <a:cubicBezTo>
                  <a:pt x="2268099" y="2510844"/>
                  <a:pt x="2219851" y="2515103"/>
                  <a:pt x="2173111" y="2525889"/>
                </a:cubicBezTo>
                <a:cubicBezTo>
                  <a:pt x="2118864" y="2538408"/>
                  <a:pt x="2138393" y="2539680"/>
                  <a:pt x="2088444" y="2568222"/>
                </a:cubicBezTo>
                <a:cubicBezTo>
                  <a:pt x="2070180" y="2578658"/>
                  <a:pt x="2049838" y="2585295"/>
                  <a:pt x="2032000" y="2596444"/>
                </a:cubicBezTo>
                <a:cubicBezTo>
                  <a:pt x="1999502" y="2616755"/>
                  <a:pt x="1958319" y="2650994"/>
                  <a:pt x="1933222" y="2681111"/>
                </a:cubicBezTo>
                <a:cubicBezTo>
                  <a:pt x="1922365" y="2694140"/>
                  <a:pt x="1918243" y="2712850"/>
                  <a:pt x="1905000" y="2723444"/>
                </a:cubicBezTo>
                <a:cubicBezTo>
                  <a:pt x="1893385" y="2732736"/>
                  <a:pt x="1876777" y="2732851"/>
                  <a:pt x="1862666" y="2737555"/>
                </a:cubicBezTo>
                <a:cubicBezTo>
                  <a:pt x="1840643" y="2732661"/>
                  <a:pt x="1722324" y="2707537"/>
                  <a:pt x="1679222" y="2695222"/>
                </a:cubicBezTo>
                <a:cubicBezTo>
                  <a:pt x="1664920" y="2691136"/>
                  <a:pt x="1651000" y="2685815"/>
                  <a:pt x="1636889" y="2681111"/>
                </a:cubicBezTo>
                <a:cubicBezTo>
                  <a:pt x="1519296" y="2685815"/>
                  <a:pt x="1401128" y="2682685"/>
                  <a:pt x="1284111" y="2695222"/>
                </a:cubicBezTo>
                <a:cubicBezTo>
                  <a:pt x="1267248" y="2697029"/>
                  <a:pt x="1257276" y="2716556"/>
                  <a:pt x="1241778" y="2723444"/>
                </a:cubicBezTo>
                <a:cubicBezTo>
                  <a:pt x="1214593" y="2735526"/>
                  <a:pt x="1157111" y="2751666"/>
                  <a:pt x="1157111" y="2751666"/>
                </a:cubicBezTo>
                <a:cubicBezTo>
                  <a:pt x="1058333" y="2817518"/>
                  <a:pt x="1091259" y="2779889"/>
                  <a:pt x="1044222" y="2850444"/>
                </a:cubicBezTo>
                <a:cubicBezTo>
                  <a:pt x="1039518" y="2873963"/>
                  <a:pt x="1042011" y="2900176"/>
                  <a:pt x="1030111" y="2921000"/>
                </a:cubicBezTo>
                <a:cubicBezTo>
                  <a:pt x="1009225" y="2957551"/>
                  <a:pt x="928161" y="2959158"/>
                  <a:pt x="903111" y="2963333"/>
                </a:cubicBezTo>
                <a:cubicBezTo>
                  <a:pt x="884296" y="2953926"/>
                  <a:pt x="864930" y="2945548"/>
                  <a:pt x="846666" y="2935111"/>
                </a:cubicBezTo>
                <a:cubicBezTo>
                  <a:pt x="831941" y="2926697"/>
                  <a:pt x="819831" y="2913777"/>
                  <a:pt x="804333" y="2906889"/>
                </a:cubicBezTo>
                <a:cubicBezTo>
                  <a:pt x="777148" y="2894807"/>
                  <a:pt x="719666" y="2878666"/>
                  <a:pt x="719666" y="2878666"/>
                </a:cubicBezTo>
                <a:cubicBezTo>
                  <a:pt x="568814" y="2652388"/>
                  <a:pt x="708403" y="2836333"/>
                  <a:pt x="28222" y="2836333"/>
                </a:cubicBezTo>
                <a:lnTo>
                  <a:pt x="0" y="0"/>
                </a:lnTo>
                <a:lnTo>
                  <a:pt x="9200444" y="14111"/>
                </a:lnTo>
                <a:lnTo>
                  <a:pt x="9172222" y="2624666"/>
                </a:lnTo>
              </a:path>
            </a:pathLst>
          </a:custGeom>
          <a:solidFill>
            <a:srgbClr val="3366FF">
              <a:alpha val="64000"/>
            </a:srgbClr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501" y="1217871"/>
            <a:ext cx="247907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Segmentation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3018" y="1883952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Sky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84666" y="3414889"/>
            <a:ext cx="5884341" cy="1397000"/>
          </a:xfrm>
          <a:custGeom>
            <a:avLst/>
            <a:gdLst>
              <a:gd name="connsiteX0" fmla="*/ 127000 w 5940785"/>
              <a:gd name="connsiteY0" fmla="*/ 479778 h 1397000"/>
              <a:gd name="connsiteX1" fmla="*/ 127000 w 5940785"/>
              <a:gd name="connsiteY1" fmla="*/ 479778 h 1397000"/>
              <a:gd name="connsiteX2" fmla="*/ 324555 w 5940785"/>
              <a:gd name="connsiteY2" fmla="*/ 522111 h 1397000"/>
              <a:gd name="connsiteX3" fmla="*/ 437444 w 5940785"/>
              <a:gd name="connsiteY3" fmla="*/ 493889 h 1397000"/>
              <a:gd name="connsiteX4" fmla="*/ 550333 w 5940785"/>
              <a:gd name="connsiteY4" fmla="*/ 479778 h 1397000"/>
              <a:gd name="connsiteX5" fmla="*/ 860778 w 5940785"/>
              <a:gd name="connsiteY5" fmla="*/ 479778 h 1397000"/>
              <a:gd name="connsiteX6" fmla="*/ 903111 w 5940785"/>
              <a:gd name="connsiteY6" fmla="*/ 522111 h 1397000"/>
              <a:gd name="connsiteX7" fmla="*/ 917222 w 5940785"/>
              <a:gd name="connsiteY7" fmla="*/ 564445 h 1397000"/>
              <a:gd name="connsiteX8" fmla="*/ 1001889 w 5940785"/>
              <a:gd name="connsiteY8" fmla="*/ 592667 h 1397000"/>
              <a:gd name="connsiteX9" fmla="*/ 1086555 w 5940785"/>
              <a:gd name="connsiteY9" fmla="*/ 635000 h 1397000"/>
              <a:gd name="connsiteX10" fmla="*/ 1157111 w 5940785"/>
              <a:gd name="connsiteY10" fmla="*/ 620889 h 1397000"/>
              <a:gd name="connsiteX11" fmla="*/ 1199444 w 5940785"/>
              <a:gd name="connsiteY11" fmla="*/ 592667 h 1397000"/>
              <a:gd name="connsiteX12" fmla="*/ 1213555 w 5940785"/>
              <a:gd name="connsiteY12" fmla="*/ 550334 h 1397000"/>
              <a:gd name="connsiteX13" fmla="*/ 1227667 w 5940785"/>
              <a:gd name="connsiteY13" fmla="*/ 493889 h 1397000"/>
              <a:gd name="connsiteX14" fmla="*/ 1270000 w 5940785"/>
              <a:gd name="connsiteY14" fmla="*/ 479778 h 1397000"/>
              <a:gd name="connsiteX15" fmla="*/ 1298222 w 5940785"/>
              <a:gd name="connsiteY15" fmla="*/ 437445 h 1397000"/>
              <a:gd name="connsiteX16" fmla="*/ 1354667 w 5940785"/>
              <a:gd name="connsiteY16" fmla="*/ 423334 h 1397000"/>
              <a:gd name="connsiteX17" fmla="*/ 1439333 w 5940785"/>
              <a:gd name="connsiteY17" fmla="*/ 395111 h 1397000"/>
              <a:gd name="connsiteX18" fmla="*/ 1481667 w 5940785"/>
              <a:gd name="connsiteY18" fmla="*/ 381000 h 1397000"/>
              <a:gd name="connsiteX19" fmla="*/ 1848555 w 5940785"/>
              <a:gd name="connsiteY19" fmla="*/ 395111 h 1397000"/>
              <a:gd name="connsiteX20" fmla="*/ 2032000 w 5940785"/>
              <a:gd name="connsiteY20" fmla="*/ 395111 h 1397000"/>
              <a:gd name="connsiteX21" fmla="*/ 2074333 w 5940785"/>
              <a:gd name="connsiteY21" fmla="*/ 366889 h 1397000"/>
              <a:gd name="connsiteX22" fmla="*/ 2159000 w 5940785"/>
              <a:gd name="connsiteY22" fmla="*/ 338667 h 1397000"/>
              <a:gd name="connsiteX23" fmla="*/ 2201333 w 5940785"/>
              <a:gd name="connsiteY23" fmla="*/ 324556 h 1397000"/>
              <a:gd name="connsiteX24" fmla="*/ 2243667 w 5940785"/>
              <a:gd name="connsiteY24" fmla="*/ 310445 h 1397000"/>
              <a:gd name="connsiteX25" fmla="*/ 2300111 w 5940785"/>
              <a:gd name="connsiteY25" fmla="*/ 282223 h 1397000"/>
              <a:gd name="connsiteX26" fmla="*/ 2314222 w 5940785"/>
              <a:gd name="connsiteY26" fmla="*/ 239889 h 1397000"/>
              <a:gd name="connsiteX27" fmla="*/ 2370667 w 5940785"/>
              <a:gd name="connsiteY27" fmla="*/ 225778 h 1397000"/>
              <a:gd name="connsiteX28" fmla="*/ 2582333 w 5940785"/>
              <a:gd name="connsiteY28" fmla="*/ 211667 h 1397000"/>
              <a:gd name="connsiteX29" fmla="*/ 2652889 w 5940785"/>
              <a:gd name="connsiteY29" fmla="*/ 169334 h 1397000"/>
              <a:gd name="connsiteX30" fmla="*/ 2695222 w 5940785"/>
              <a:gd name="connsiteY30" fmla="*/ 141111 h 1397000"/>
              <a:gd name="connsiteX31" fmla="*/ 3048000 w 5940785"/>
              <a:gd name="connsiteY31" fmla="*/ 98778 h 1397000"/>
              <a:gd name="connsiteX32" fmla="*/ 3104444 w 5940785"/>
              <a:gd name="connsiteY32" fmla="*/ 84667 h 1397000"/>
              <a:gd name="connsiteX33" fmla="*/ 3118555 w 5940785"/>
              <a:gd name="connsiteY33" fmla="*/ 28223 h 1397000"/>
              <a:gd name="connsiteX34" fmla="*/ 3231444 w 5940785"/>
              <a:gd name="connsiteY34" fmla="*/ 0 h 1397000"/>
              <a:gd name="connsiteX35" fmla="*/ 3612444 w 5940785"/>
              <a:gd name="connsiteY35" fmla="*/ 28223 h 1397000"/>
              <a:gd name="connsiteX36" fmla="*/ 3739444 w 5940785"/>
              <a:gd name="connsiteY36" fmla="*/ 70556 h 1397000"/>
              <a:gd name="connsiteX37" fmla="*/ 3781778 w 5940785"/>
              <a:gd name="connsiteY37" fmla="*/ 84667 h 1397000"/>
              <a:gd name="connsiteX38" fmla="*/ 3824111 w 5940785"/>
              <a:gd name="connsiteY38" fmla="*/ 112889 h 1397000"/>
              <a:gd name="connsiteX39" fmla="*/ 3908778 w 5940785"/>
              <a:gd name="connsiteY39" fmla="*/ 127000 h 1397000"/>
              <a:gd name="connsiteX40" fmla="*/ 4106333 w 5940785"/>
              <a:gd name="connsiteY40" fmla="*/ 155223 h 1397000"/>
              <a:gd name="connsiteX41" fmla="*/ 4205111 w 5940785"/>
              <a:gd name="connsiteY41" fmla="*/ 239889 h 1397000"/>
              <a:gd name="connsiteX42" fmla="*/ 4233333 w 5940785"/>
              <a:gd name="connsiteY42" fmla="*/ 282223 h 1397000"/>
              <a:gd name="connsiteX43" fmla="*/ 4289778 w 5940785"/>
              <a:gd name="connsiteY43" fmla="*/ 296334 h 1397000"/>
              <a:gd name="connsiteX44" fmla="*/ 4374444 w 5940785"/>
              <a:gd name="connsiteY44" fmla="*/ 324556 h 1397000"/>
              <a:gd name="connsiteX45" fmla="*/ 4416778 w 5940785"/>
              <a:gd name="connsiteY45" fmla="*/ 338667 h 1397000"/>
              <a:gd name="connsiteX46" fmla="*/ 4487333 w 5940785"/>
              <a:gd name="connsiteY46" fmla="*/ 366889 h 1397000"/>
              <a:gd name="connsiteX47" fmla="*/ 4896555 w 5940785"/>
              <a:gd name="connsiteY47" fmla="*/ 352778 h 1397000"/>
              <a:gd name="connsiteX48" fmla="*/ 4938889 w 5940785"/>
              <a:gd name="connsiteY48" fmla="*/ 338667 h 1397000"/>
              <a:gd name="connsiteX49" fmla="*/ 5009444 w 5940785"/>
              <a:gd name="connsiteY49" fmla="*/ 225778 h 1397000"/>
              <a:gd name="connsiteX50" fmla="*/ 5080000 w 5940785"/>
              <a:gd name="connsiteY50" fmla="*/ 239889 h 1397000"/>
              <a:gd name="connsiteX51" fmla="*/ 5108222 w 5940785"/>
              <a:gd name="connsiteY51" fmla="*/ 282223 h 1397000"/>
              <a:gd name="connsiteX52" fmla="*/ 5192889 w 5940785"/>
              <a:gd name="connsiteY52" fmla="*/ 310445 h 1397000"/>
              <a:gd name="connsiteX53" fmla="*/ 5334000 w 5940785"/>
              <a:gd name="connsiteY53" fmla="*/ 296334 h 1397000"/>
              <a:gd name="connsiteX54" fmla="*/ 5376333 w 5940785"/>
              <a:gd name="connsiteY54" fmla="*/ 282223 h 1397000"/>
              <a:gd name="connsiteX55" fmla="*/ 5390444 w 5940785"/>
              <a:gd name="connsiteY55" fmla="*/ 239889 h 1397000"/>
              <a:gd name="connsiteX56" fmla="*/ 5418667 w 5940785"/>
              <a:gd name="connsiteY56" fmla="*/ 211667 h 1397000"/>
              <a:gd name="connsiteX57" fmla="*/ 5503333 w 5940785"/>
              <a:gd name="connsiteY57" fmla="*/ 225778 h 1397000"/>
              <a:gd name="connsiteX58" fmla="*/ 5630333 w 5940785"/>
              <a:gd name="connsiteY58" fmla="*/ 324556 h 1397000"/>
              <a:gd name="connsiteX59" fmla="*/ 5686778 w 5940785"/>
              <a:gd name="connsiteY59" fmla="*/ 352778 h 1397000"/>
              <a:gd name="connsiteX60" fmla="*/ 5884333 w 5940785"/>
              <a:gd name="connsiteY60" fmla="*/ 338667 h 1397000"/>
              <a:gd name="connsiteX61" fmla="*/ 5912555 w 5940785"/>
              <a:gd name="connsiteY61" fmla="*/ 395111 h 1397000"/>
              <a:gd name="connsiteX62" fmla="*/ 5799667 w 5940785"/>
              <a:gd name="connsiteY62" fmla="*/ 479778 h 1397000"/>
              <a:gd name="connsiteX63" fmla="*/ 5771444 w 5940785"/>
              <a:gd name="connsiteY63" fmla="*/ 508000 h 1397000"/>
              <a:gd name="connsiteX64" fmla="*/ 5743222 w 5940785"/>
              <a:gd name="connsiteY64" fmla="*/ 606778 h 1397000"/>
              <a:gd name="connsiteX65" fmla="*/ 5715000 w 5940785"/>
              <a:gd name="connsiteY65" fmla="*/ 649111 h 1397000"/>
              <a:gd name="connsiteX66" fmla="*/ 5700889 w 5940785"/>
              <a:gd name="connsiteY66" fmla="*/ 733778 h 1397000"/>
              <a:gd name="connsiteX67" fmla="*/ 5686778 w 5940785"/>
              <a:gd name="connsiteY67" fmla="*/ 776111 h 1397000"/>
              <a:gd name="connsiteX68" fmla="*/ 5658555 w 5940785"/>
              <a:gd name="connsiteY68" fmla="*/ 903111 h 1397000"/>
              <a:gd name="connsiteX69" fmla="*/ 5630333 w 5940785"/>
              <a:gd name="connsiteY69" fmla="*/ 931334 h 1397000"/>
              <a:gd name="connsiteX70" fmla="*/ 5573889 w 5940785"/>
              <a:gd name="connsiteY70" fmla="*/ 1016000 h 1397000"/>
              <a:gd name="connsiteX71" fmla="*/ 5489222 w 5940785"/>
              <a:gd name="connsiteY71" fmla="*/ 1044223 h 1397000"/>
              <a:gd name="connsiteX72" fmla="*/ 5207000 w 5940785"/>
              <a:gd name="connsiteY72" fmla="*/ 1016000 h 1397000"/>
              <a:gd name="connsiteX73" fmla="*/ 5150555 w 5940785"/>
              <a:gd name="connsiteY73" fmla="*/ 987778 h 1397000"/>
              <a:gd name="connsiteX74" fmla="*/ 5080000 w 5940785"/>
              <a:gd name="connsiteY74" fmla="*/ 973667 h 1397000"/>
              <a:gd name="connsiteX75" fmla="*/ 4938889 w 5940785"/>
              <a:gd name="connsiteY75" fmla="*/ 973667 h 1397000"/>
              <a:gd name="connsiteX76" fmla="*/ 4896555 w 5940785"/>
              <a:gd name="connsiteY76" fmla="*/ 945445 h 1397000"/>
              <a:gd name="connsiteX77" fmla="*/ 4826000 w 5940785"/>
              <a:gd name="connsiteY77" fmla="*/ 959556 h 1397000"/>
              <a:gd name="connsiteX78" fmla="*/ 4783667 w 5940785"/>
              <a:gd name="connsiteY78" fmla="*/ 987778 h 1397000"/>
              <a:gd name="connsiteX79" fmla="*/ 4656667 w 5940785"/>
              <a:gd name="connsiteY79" fmla="*/ 973667 h 1397000"/>
              <a:gd name="connsiteX80" fmla="*/ 4628444 w 5940785"/>
              <a:gd name="connsiteY80" fmla="*/ 945445 h 1397000"/>
              <a:gd name="connsiteX81" fmla="*/ 4572000 w 5940785"/>
              <a:gd name="connsiteY81" fmla="*/ 860778 h 1397000"/>
              <a:gd name="connsiteX82" fmla="*/ 4600222 w 5940785"/>
              <a:gd name="connsiteY82" fmla="*/ 776111 h 1397000"/>
              <a:gd name="connsiteX83" fmla="*/ 4656667 w 5940785"/>
              <a:gd name="connsiteY83" fmla="*/ 705556 h 1397000"/>
              <a:gd name="connsiteX84" fmla="*/ 4642555 w 5940785"/>
              <a:gd name="connsiteY84" fmla="*/ 635000 h 1397000"/>
              <a:gd name="connsiteX85" fmla="*/ 4572000 w 5940785"/>
              <a:gd name="connsiteY85" fmla="*/ 550334 h 1397000"/>
              <a:gd name="connsiteX86" fmla="*/ 4487333 w 5940785"/>
              <a:gd name="connsiteY86" fmla="*/ 522111 h 1397000"/>
              <a:gd name="connsiteX87" fmla="*/ 4346222 w 5940785"/>
              <a:gd name="connsiteY87" fmla="*/ 578556 h 1397000"/>
              <a:gd name="connsiteX88" fmla="*/ 4332111 w 5940785"/>
              <a:gd name="connsiteY88" fmla="*/ 620889 h 1397000"/>
              <a:gd name="connsiteX89" fmla="*/ 4318000 w 5940785"/>
              <a:gd name="connsiteY89" fmla="*/ 973667 h 1397000"/>
              <a:gd name="connsiteX90" fmla="*/ 4303889 w 5940785"/>
              <a:gd name="connsiteY90" fmla="*/ 1016000 h 1397000"/>
              <a:gd name="connsiteX91" fmla="*/ 4247444 w 5940785"/>
              <a:gd name="connsiteY91" fmla="*/ 1072445 h 1397000"/>
              <a:gd name="connsiteX92" fmla="*/ 4049889 w 5940785"/>
              <a:gd name="connsiteY92" fmla="*/ 1100667 h 1397000"/>
              <a:gd name="connsiteX93" fmla="*/ 3852333 w 5940785"/>
              <a:gd name="connsiteY93" fmla="*/ 1100667 h 1397000"/>
              <a:gd name="connsiteX94" fmla="*/ 3810000 w 5940785"/>
              <a:gd name="connsiteY94" fmla="*/ 1072445 h 1397000"/>
              <a:gd name="connsiteX95" fmla="*/ 3725333 w 5940785"/>
              <a:gd name="connsiteY95" fmla="*/ 917223 h 1397000"/>
              <a:gd name="connsiteX96" fmla="*/ 3697111 w 5940785"/>
              <a:gd name="connsiteY96" fmla="*/ 818445 h 1397000"/>
              <a:gd name="connsiteX97" fmla="*/ 3668889 w 5940785"/>
              <a:gd name="connsiteY97" fmla="*/ 776111 h 1397000"/>
              <a:gd name="connsiteX98" fmla="*/ 3612444 w 5940785"/>
              <a:gd name="connsiteY98" fmla="*/ 747889 h 1397000"/>
              <a:gd name="connsiteX99" fmla="*/ 3527778 w 5940785"/>
              <a:gd name="connsiteY99" fmla="*/ 719667 h 1397000"/>
              <a:gd name="connsiteX100" fmla="*/ 3499555 w 5940785"/>
              <a:gd name="connsiteY100" fmla="*/ 691445 h 1397000"/>
              <a:gd name="connsiteX101" fmla="*/ 3414889 w 5940785"/>
              <a:gd name="connsiteY101" fmla="*/ 663223 h 1397000"/>
              <a:gd name="connsiteX102" fmla="*/ 3146778 w 5940785"/>
              <a:gd name="connsiteY102" fmla="*/ 635000 h 1397000"/>
              <a:gd name="connsiteX103" fmla="*/ 3090333 w 5940785"/>
              <a:gd name="connsiteY103" fmla="*/ 620889 h 1397000"/>
              <a:gd name="connsiteX104" fmla="*/ 2991555 w 5940785"/>
              <a:gd name="connsiteY104" fmla="*/ 592667 h 1397000"/>
              <a:gd name="connsiteX105" fmla="*/ 2370667 w 5940785"/>
              <a:gd name="connsiteY105" fmla="*/ 620889 h 1397000"/>
              <a:gd name="connsiteX106" fmla="*/ 2144889 w 5940785"/>
              <a:gd name="connsiteY106" fmla="*/ 635000 h 1397000"/>
              <a:gd name="connsiteX107" fmla="*/ 2032000 w 5940785"/>
              <a:gd name="connsiteY107" fmla="*/ 649111 h 1397000"/>
              <a:gd name="connsiteX108" fmla="*/ 1763889 w 5940785"/>
              <a:gd name="connsiteY108" fmla="*/ 677334 h 1397000"/>
              <a:gd name="connsiteX109" fmla="*/ 1651000 w 5940785"/>
              <a:gd name="connsiteY109" fmla="*/ 776111 h 1397000"/>
              <a:gd name="connsiteX110" fmla="*/ 1594555 w 5940785"/>
              <a:gd name="connsiteY110" fmla="*/ 832556 h 1397000"/>
              <a:gd name="connsiteX111" fmla="*/ 1509889 w 5940785"/>
              <a:gd name="connsiteY111" fmla="*/ 860778 h 1397000"/>
              <a:gd name="connsiteX112" fmla="*/ 1467555 w 5940785"/>
              <a:gd name="connsiteY112" fmla="*/ 959556 h 1397000"/>
              <a:gd name="connsiteX113" fmla="*/ 1439333 w 5940785"/>
              <a:gd name="connsiteY113" fmla="*/ 1072445 h 1397000"/>
              <a:gd name="connsiteX114" fmla="*/ 1425222 w 5940785"/>
              <a:gd name="connsiteY114" fmla="*/ 1114778 h 1397000"/>
              <a:gd name="connsiteX115" fmla="*/ 1382889 w 5940785"/>
              <a:gd name="connsiteY115" fmla="*/ 1128889 h 1397000"/>
              <a:gd name="connsiteX116" fmla="*/ 1354667 w 5940785"/>
              <a:gd name="connsiteY116" fmla="*/ 1227667 h 1397000"/>
              <a:gd name="connsiteX117" fmla="*/ 1312333 w 5940785"/>
              <a:gd name="connsiteY117" fmla="*/ 1255889 h 1397000"/>
              <a:gd name="connsiteX118" fmla="*/ 1241778 w 5940785"/>
              <a:gd name="connsiteY118" fmla="*/ 1354667 h 1397000"/>
              <a:gd name="connsiteX119" fmla="*/ 1199444 w 5940785"/>
              <a:gd name="connsiteY119" fmla="*/ 1368778 h 1397000"/>
              <a:gd name="connsiteX120" fmla="*/ 254000 w 5940785"/>
              <a:gd name="connsiteY120" fmla="*/ 1397000 h 1397000"/>
              <a:gd name="connsiteX121" fmla="*/ 112889 w 5940785"/>
              <a:gd name="connsiteY121" fmla="*/ 1382889 h 1397000"/>
              <a:gd name="connsiteX122" fmla="*/ 98778 w 5940785"/>
              <a:gd name="connsiteY122" fmla="*/ 1340556 h 1397000"/>
              <a:gd name="connsiteX123" fmla="*/ 70555 w 5940785"/>
              <a:gd name="connsiteY123" fmla="*/ 1072445 h 1397000"/>
              <a:gd name="connsiteX124" fmla="*/ 42333 w 5940785"/>
              <a:gd name="connsiteY124" fmla="*/ 931334 h 1397000"/>
              <a:gd name="connsiteX125" fmla="*/ 28222 w 5940785"/>
              <a:gd name="connsiteY125" fmla="*/ 889000 h 1397000"/>
              <a:gd name="connsiteX126" fmla="*/ 0 w 5940785"/>
              <a:gd name="connsiteY126" fmla="*/ 832556 h 1397000"/>
              <a:gd name="connsiteX127" fmla="*/ 14111 w 5940785"/>
              <a:gd name="connsiteY127" fmla="*/ 719667 h 1397000"/>
              <a:gd name="connsiteX128" fmla="*/ 56444 w 5940785"/>
              <a:gd name="connsiteY128" fmla="*/ 677334 h 1397000"/>
              <a:gd name="connsiteX129" fmla="*/ 84667 w 5940785"/>
              <a:gd name="connsiteY129" fmla="*/ 592667 h 1397000"/>
              <a:gd name="connsiteX130" fmla="*/ 98778 w 5940785"/>
              <a:gd name="connsiteY130" fmla="*/ 550334 h 1397000"/>
              <a:gd name="connsiteX131" fmla="*/ 127000 w 5940785"/>
              <a:gd name="connsiteY131" fmla="*/ 479778 h 1397000"/>
              <a:gd name="connsiteX0" fmla="*/ 113297 w 5927082"/>
              <a:gd name="connsiteY0" fmla="*/ 479778 h 1397000"/>
              <a:gd name="connsiteX1" fmla="*/ 113297 w 5927082"/>
              <a:gd name="connsiteY1" fmla="*/ 479778 h 1397000"/>
              <a:gd name="connsiteX2" fmla="*/ 310852 w 5927082"/>
              <a:gd name="connsiteY2" fmla="*/ 522111 h 1397000"/>
              <a:gd name="connsiteX3" fmla="*/ 423741 w 5927082"/>
              <a:gd name="connsiteY3" fmla="*/ 493889 h 1397000"/>
              <a:gd name="connsiteX4" fmla="*/ 536630 w 5927082"/>
              <a:gd name="connsiteY4" fmla="*/ 479778 h 1397000"/>
              <a:gd name="connsiteX5" fmla="*/ 847075 w 5927082"/>
              <a:gd name="connsiteY5" fmla="*/ 479778 h 1397000"/>
              <a:gd name="connsiteX6" fmla="*/ 889408 w 5927082"/>
              <a:gd name="connsiteY6" fmla="*/ 522111 h 1397000"/>
              <a:gd name="connsiteX7" fmla="*/ 903519 w 5927082"/>
              <a:gd name="connsiteY7" fmla="*/ 564445 h 1397000"/>
              <a:gd name="connsiteX8" fmla="*/ 988186 w 5927082"/>
              <a:gd name="connsiteY8" fmla="*/ 592667 h 1397000"/>
              <a:gd name="connsiteX9" fmla="*/ 1072852 w 5927082"/>
              <a:gd name="connsiteY9" fmla="*/ 635000 h 1397000"/>
              <a:gd name="connsiteX10" fmla="*/ 1143408 w 5927082"/>
              <a:gd name="connsiteY10" fmla="*/ 620889 h 1397000"/>
              <a:gd name="connsiteX11" fmla="*/ 1185741 w 5927082"/>
              <a:gd name="connsiteY11" fmla="*/ 592667 h 1397000"/>
              <a:gd name="connsiteX12" fmla="*/ 1199852 w 5927082"/>
              <a:gd name="connsiteY12" fmla="*/ 550334 h 1397000"/>
              <a:gd name="connsiteX13" fmla="*/ 1213964 w 5927082"/>
              <a:gd name="connsiteY13" fmla="*/ 493889 h 1397000"/>
              <a:gd name="connsiteX14" fmla="*/ 1256297 w 5927082"/>
              <a:gd name="connsiteY14" fmla="*/ 479778 h 1397000"/>
              <a:gd name="connsiteX15" fmla="*/ 1284519 w 5927082"/>
              <a:gd name="connsiteY15" fmla="*/ 437445 h 1397000"/>
              <a:gd name="connsiteX16" fmla="*/ 1340964 w 5927082"/>
              <a:gd name="connsiteY16" fmla="*/ 423334 h 1397000"/>
              <a:gd name="connsiteX17" fmla="*/ 1425630 w 5927082"/>
              <a:gd name="connsiteY17" fmla="*/ 395111 h 1397000"/>
              <a:gd name="connsiteX18" fmla="*/ 1467964 w 5927082"/>
              <a:gd name="connsiteY18" fmla="*/ 381000 h 1397000"/>
              <a:gd name="connsiteX19" fmla="*/ 1834852 w 5927082"/>
              <a:gd name="connsiteY19" fmla="*/ 395111 h 1397000"/>
              <a:gd name="connsiteX20" fmla="*/ 2018297 w 5927082"/>
              <a:gd name="connsiteY20" fmla="*/ 395111 h 1397000"/>
              <a:gd name="connsiteX21" fmla="*/ 2060630 w 5927082"/>
              <a:gd name="connsiteY21" fmla="*/ 366889 h 1397000"/>
              <a:gd name="connsiteX22" fmla="*/ 2145297 w 5927082"/>
              <a:gd name="connsiteY22" fmla="*/ 338667 h 1397000"/>
              <a:gd name="connsiteX23" fmla="*/ 2187630 w 5927082"/>
              <a:gd name="connsiteY23" fmla="*/ 324556 h 1397000"/>
              <a:gd name="connsiteX24" fmla="*/ 2229964 w 5927082"/>
              <a:gd name="connsiteY24" fmla="*/ 310445 h 1397000"/>
              <a:gd name="connsiteX25" fmla="*/ 2286408 w 5927082"/>
              <a:gd name="connsiteY25" fmla="*/ 282223 h 1397000"/>
              <a:gd name="connsiteX26" fmla="*/ 2300519 w 5927082"/>
              <a:gd name="connsiteY26" fmla="*/ 239889 h 1397000"/>
              <a:gd name="connsiteX27" fmla="*/ 2356964 w 5927082"/>
              <a:gd name="connsiteY27" fmla="*/ 225778 h 1397000"/>
              <a:gd name="connsiteX28" fmla="*/ 2568630 w 5927082"/>
              <a:gd name="connsiteY28" fmla="*/ 211667 h 1397000"/>
              <a:gd name="connsiteX29" fmla="*/ 2639186 w 5927082"/>
              <a:gd name="connsiteY29" fmla="*/ 169334 h 1397000"/>
              <a:gd name="connsiteX30" fmla="*/ 2681519 w 5927082"/>
              <a:gd name="connsiteY30" fmla="*/ 141111 h 1397000"/>
              <a:gd name="connsiteX31" fmla="*/ 3034297 w 5927082"/>
              <a:gd name="connsiteY31" fmla="*/ 98778 h 1397000"/>
              <a:gd name="connsiteX32" fmla="*/ 3090741 w 5927082"/>
              <a:gd name="connsiteY32" fmla="*/ 84667 h 1397000"/>
              <a:gd name="connsiteX33" fmla="*/ 3104852 w 5927082"/>
              <a:gd name="connsiteY33" fmla="*/ 28223 h 1397000"/>
              <a:gd name="connsiteX34" fmla="*/ 3217741 w 5927082"/>
              <a:gd name="connsiteY34" fmla="*/ 0 h 1397000"/>
              <a:gd name="connsiteX35" fmla="*/ 3598741 w 5927082"/>
              <a:gd name="connsiteY35" fmla="*/ 28223 h 1397000"/>
              <a:gd name="connsiteX36" fmla="*/ 3725741 w 5927082"/>
              <a:gd name="connsiteY36" fmla="*/ 70556 h 1397000"/>
              <a:gd name="connsiteX37" fmla="*/ 3768075 w 5927082"/>
              <a:gd name="connsiteY37" fmla="*/ 84667 h 1397000"/>
              <a:gd name="connsiteX38" fmla="*/ 3810408 w 5927082"/>
              <a:gd name="connsiteY38" fmla="*/ 112889 h 1397000"/>
              <a:gd name="connsiteX39" fmla="*/ 3895075 w 5927082"/>
              <a:gd name="connsiteY39" fmla="*/ 127000 h 1397000"/>
              <a:gd name="connsiteX40" fmla="*/ 4092630 w 5927082"/>
              <a:gd name="connsiteY40" fmla="*/ 155223 h 1397000"/>
              <a:gd name="connsiteX41" fmla="*/ 4191408 w 5927082"/>
              <a:gd name="connsiteY41" fmla="*/ 239889 h 1397000"/>
              <a:gd name="connsiteX42" fmla="*/ 4219630 w 5927082"/>
              <a:gd name="connsiteY42" fmla="*/ 282223 h 1397000"/>
              <a:gd name="connsiteX43" fmla="*/ 4276075 w 5927082"/>
              <a:gd name="connsiteY43" fmla="*/ 296334 h 1397000"/>
              <a:gd name="connsiteX44" fmla="*/ 4360741 w 5927082"/>
              <a:gd name="connsiteY44" fmla="*/ 324556 h 1397000"/>
              <a:gd name="connsiteX45" fmla="*/ 4403075 w 5927082"/>
              <a:gd name="connsiteY45" fmla="*/ 338667 h 1397000"/>
              <a:gd name="connsiteX46" fmla="*/ 4473630 w 5927082"/>
              <a:gd name="connsiteY46" fmla="*/ 366889 h 1397000"/>
              <a:gd name="connsiteX47" fmla="*/ 4882852 w 5927082"/>
              <a:gd name="connsiteY47" fmla="*/ 352778 h 1397000"/>
              <a:gd name="connsiteX48" fmla="*/ 4925186 w 5927082"/>
              <a:gd name="connsiteY48" fmla="*/ 338667 h 1397000"/>
              <a:gd name="connsiteX49" fmla="*/ 4995741 w 5927082"/>
              <a:gd name="connsiteY49" fmla="*/ 225778 h 1397000"/>
              <a:gd name="connsiteX50" fmla="*/ 5066297 w 5927082"/>
              <a:gd name="connsiteY50" fmla="*/ 239889 h 1397000"/>
              <a:gd name="connsiteX51" fmla="*/ 5094519 w 5927082"/>
              <a:gd name="connsiteY51" fmla="*/ 282223 h 1397000"/>
              <a:gd name="connsiteX52" fmla="*/ 5179186 w 5927082"/>
              <a:gd name="connsiteY52" fmla="*/ 310445 h 1397000"/>
              <a:gd name="connsiteX53" fmla="*/ 5320297 w 5927082"/>
              <a:gd name="connsiteY53" fmla="*/ 296334 h 1397000"/>
              <a:gd name="connsiteX54" fmla="*/ 5362630 w 5927082"/>
              <a:gd name="connsiteY54" fmla="*/ 282223 h 1397000"/>
              <a:gd name="connsiteX55" fmla="*/ 5376741 w 5927082"/>
              <a:gd name="connsiteY55" fmla="*/ 239889 h 1397000"/>
              <a:gd name="connsiteX56" fmla="*/ 5404964 w 5927082"/>
              <a:gd name="connsiteY56" fmla="*/ 211667 h 1397000"/>
              <a:gd name="connsiteX57" fmla="*/ 5489630 w 5927082"/>
              <a:gd name="connsiteY57" fmla="*/ 225778 h 1397000"/>
              <a:gd name="connsiteX58" fmla="*/ 5616630 w 5927082"/>
              <a:gd name="connsiteY58" fmla="*/ 324556 h 1397000"/>
              <a:gd name="connsiteX59" fmla="*/ 5673075 w 5927082"/>
              <a:gd name="connsiteY59" fmla="*/ 352778 h 1397000"/>
              <a:gd name="connsiteX60" fmla="*/ 5870630 w 5927082"/>
              <a:gd name="connsiteY60" fmla="*/ 338667 h 1397000"/>
              <a:gd name="connsiteX61" fmla="*/ 5898852 w 5927082"/>
              <a:gd name="connsiteY61" fmla="*/ 395111 h 1397000"/>
              <a:gd name="connsiteX62" fmla="*/ 5785964 w 5927082"/>
              <a:gd name="connsiteY62" fmla="*/ 479778 h 1397000"/>
              <a:gd name="connsiteX63" fmla="*/ 5757741 w 5927082"/>
              <a:gd name="connsiteY63" fmla="*/ 508000 h 1397000"/>
              <a:gd name="connsiteX64" fmla="*/ 5729519 w 5927082"/>
              <a:gd name="connsiteY64" fmla="*/ 606778 h 1397000"/>
              <a:gd name="connsiteX65" fmla="*/ 5701297 w 5927082"/>
              <a:gd name="connsiteY65" fmla="*/ 649111 h 1397000"/>
              <a:gd name="connsiteX66" fmla="*/ 5687186 w 5927082"/>
              <a:gd name="connsiteY66" fmla="*/ 733778 h 1397000"/>
              <a:gd name="connsiteX67" fmla="*/ 5673075 w 5927082"/>
              <a:gd name="connsiteY67" fmla="*/ 776111 h 1397000"/>
              <a:gd name="connsiteX68" fmla="*/ 5644852 w 5927082"/>
              <a:gd name="connsiteY68" fmla="*/ 903111 h 1397000"/>
              <a:gd name="connsiteX69" fmla="*/ 5616630 w 5927082"/>
              <a:gd name="connsiteY69" fmla="*/ 931334 h 1397000"/>
              <a:gd name="connsiteX70" fmla="*/ 5560186 w 5927082"/>
              <a:gd name="connsiteY70" fmla="*/ 1016000 h 1397000"/>
              <a:gd name="connsiteX71" fmla="*/ 5475519 w 5927082"/>
              <a:gd name="connsiteY71" fmla="*/ 1044223 h 1397000"/>
              <a:gd name="connsiteX72" fmla="*/ 5193297 w 5927082"/>
              <a:gd name="connsiteY72" fmla="*/ 1016000 h 1397000"/>
              <a:gd name="connsiteX73" fmla="*/ 5136852 w 5927082"/>
              <a:gd name="connsiteY73" fmla="*/ 987778 h 1397000"/>
              <a:gd name="connsiteX74" fmla="*/ 5066297 w 5927082"/>
              <a:gd name="connsiteY74" fmla="*/ 973667 h 1397000"/>
              <a:gd name="connsiteX75" fmla="*/ 4925186 w 5927082"/>
              <a:gd name="connsiteY75" fmla="*/ 973667 h 1397000"/>
              <a:gd name="connsiteX76" fmla="*/ 4882852 w 5927082"/>
              <a:gd name="connsiteY76" fmla="*/ 945445 h 1397000"/>
              <a:gd name="connsiteX77" fmla="*/ 4812297 w 5927082"/>
              <a:gd name="connsiteY77" fmla="*/ 959556 h 1397000"/>
              <a:gd name="connsiteX78" fmla="*/ 4769964 w 5927082"/>
              <a:gd name="connsiteY78" fmla="*/ 987778 h 1397000"/>
              <a:gd name="connsiteX79" fmla="*/ 4642964 w 5927082"/>
              <a:gd name="connsiteY79" fmla="*/ 973667 h 1397000"/>
              <a:gd name="connsiteX80" fmla="*/ 4614741 w 5927082"/>
              <a:gd name="connsiteY80" fmla="*/ 945445 h 1397000"/>
              <a:gd name="connsiteX81" fmla="*/ 4558297 w 5927082"/>
              <a:gd name="connsiteY81" fmla="*/ 860778 h 1397000"/>
              <a:gd name="connsiteX82" fmla="*/ 4586519 w 5927082"/>
              <a:gd name="connsiteY82" fmla="*/ 776111 h 1397000"/>
              <a:gd name="connsiteX83" fmla="*/ 4642964 w 5927082"/>
              <a:gd name="connsiteY83" fmla="*/ 705556 h 1397000"/>
              <a:gd name="connsiteX84" fmla="*/ 4628852 w 5927082"/>
              <a:gd name="connsiteY84" fmla="*/ 635000 h 1397000"/>
              <a:gd name="connsiteX85" fmla="*/ 4558297 w 5927082"/>
              <a:gd name="connsiteY85" fmla="*/ 550334 h 1397000"/>
              <a:gd name="connsiteX86" fmla="*/ 4473630 w 5927082"/>
              <a:gd name="connsiteY86" fmla="*/ 522111 h 1397000"/>
              <a:gd name="connsiteX87" fmla="*/ 4332519 w 5927082"/>
              <a:gd name="connsiteY87" fmla="*/ 578556 h 1397000"/>
              <a:gd name="connsiteX88" fmla="*/ 4318408 w 5927082"/>
              <a:gd name="connsiteY88" fmla="*/ 620889 h 1397000"/>
              <a:gd name="connsiteX89" fmla="*/ 4304297 w 5927082"/>
              <a:gd name="connsiteY89" fmla="*/ 973667 h 1397000"/>
              <a:gd name="connsiteX90" fmla="*/ 4290186 w 5927082"/>
              <a:gd name="connsiteY90" fmla="*/ 1016000 h 1397000"/>
              <a:gd name="connsiteX91" fmla="*/ 4233741 w 5927082"/>
              <a:gd name="connsiteY91" fmla="*/ 1072445 h 1397000"/>
              <a:gd name="connsiteX92" fmla="*/ 4036186 w 5927082"/>
              <a:gd name="connsiteY92" fmla="*/ 1100667 h 1397000"/>
              <a:gd name="connsiteX93" fmla="*/ 3838630 w 5927082"/>
              <a:gd name="connsiteY93" fmla="*/ 1100667 h 1397000"/>
              <a:gd name="connsiteX94" fmla="*/ 3796297 w 5927082"/>
              <a:gd name="connsiteY94" fmla="*/ 1072445 h 1397000"/>
              <a:gd name="connsiteX95" fmla="*/ 3711630 w 5927082"/>
              <a:gd name="connsiteY95" fmla="*/ 917223 h 1397000"/>
              <a:gd name="connsiteX96" fmla="*/ 3683408 w 5927082"/>
              <a:gd name="connsiteY96" fmla="*/ 818445 h 1397000"/>
              <a:gd name="connsiteX97" fmla="*/ 3655186 w 5927082"/>
              <a:gd name="connsiteY97" fmla="*/ 776111 h 1397000"/>
              <a:gd name="connsiteX98" fmla="*/ 3598741 w 5927082"/>
              <a:gd name="connsiteY98" fmla="*/ 747889 h 1397000"/>
              <a:gd name="connsiteX99" fmla="*/ 3514075 w 5927082"/>
              <a:gd name="connsiteY99" fmla="*/ 719667 h 1397000"/>
              <a:gd name="connsiteX100" fmla="*/ 3485852 w 5927082"/>
              <a:gd name="connsiteY100" fmla="*/ 691445 h 1397000"/>
              <a:gd name="connsiteX101" fmla="*/ 3401186 w 5927082"/>
              <a:gd name="connsiteY101" fmla="*/ 663223 h 1397000"/>
              <a:gd name="connsiteX102" fmla="*/ 3133075 w 5927082"/>
              <a:gd name="connsiteY102" fmla="*/ 635000 h 1397000"/>
              <a:gd name="connsiteX103" fmla="*/ 3076630 w 5927082"/>
              <a:gd name="connsiteY103" fmla="*/ 620889 h 1397000"/>
              <a:gd name="connsiteX104" fmla="*/ 2977852 w 5927082"/>
              <a:gd name="connsiteY104" fmla="*/ 592667 h 1397000"/>
              <a:gd name="connsiteX105" fmla="*/ 2356964 w 5927082"/>
              <a:gd name="connsiteY105" fmla="*/ 620889 h 1397000"/>
              <a:gd name="connsiteX106" fmla="*/ 2131186 w 5927082"/>
              <a:gd name="connsiteY106" fmla="*/ 635000 h 1397000"/>
              <a:gd name="connsiteX107" fmla="*/ 2018297 w 5927082"/>
              <a:gd name="connsiteY107" fmla="*/ 649111 h 1397000"/>
              <a:gd name="connsiteX108" fmla="*/ 1750186 w 5927082"/>
              <a:gd name="connsiteY108" fmla="*/ 677334 h 1397000"/>
              <a:gd name="connsiteX109" fmla="*/ 1637297 w 5927082"/>
              <a:gd name="connsiteY109" fmla="*/ 776111 h 1397000"/>
              <a:gd name="connsiteX110" fmla="*/ 1580852 w 5927082"/>
              <a:gd name="connsiteY110" fmla="*/ 832556 h 1397000"/>
              <a:gd name="connsiteX111" fmla="*/ 1496186 w 5927082"/>
              <a:gd name="connsiteY111" fmla="*/ 860778 h 1397000"/>
              <a:gd name="connsiteX112" fmla="*/ 1453852 w 5927082"/>
              <a:gd name="connsiteY112" fmla="*/ 959556 h 1397000"/>
              <a:gd name="connsiteX113" fmla="*/ 1425630 w 5927082"/>
              <a:gd name="connsiteY113" fmla="*/ 1072445 h 1397000"/>
              <a:gd name="connsiteX114" fmla="*/ 1411519 w 5927082"/>
              <a:gd name="connsiteY114" fmla="*/ 1114778 h 1397000"/>
              <a:gd name="connsiteX115" fmla="*/ 1369186 w 5927082"/>
              <a:gd name="connsiteY115" fmla="*/ 1128889 h 1397000"/>
              <a:gd name="connsiteX116" fmla="*/ 1340964 w 5927082"/>
              <a:gd name="connsiteY116" fmla="*/ 1227667 h 1397000"/>
              <a:gd name="connsiteX117" fmla="*/ 1298630 w 5927082"/>
              <a:gd name="connsiteY117" fmla="*/ 1255889 h 1397000"/>
              <a:gd name="connsiteX118" fmla="*/ 1228075 w 5927082"/>
              <a:gd name="connsiteY118" fmla="*/ 1354667 h 1397000"/>
              <a:gd name="connsiteX119" fmla="*/ 1185741 w 5927082"/>
              <a:gd name="connsiteY119" fmla="*/ 1368778 h 1397000"/>
              <a:gd name="connsiteX120" fmla="*/ 240297 w 5927082"/>
              <a:gd name="connsiteY120" fmla="*/ 1397000 h 1397000"/>
              <a:gd name="connsiteX121" fmla="*/ 99186 w 5927082"/>
              <a:gd name="connsiteY121" fmla="*/ 1382889 h 1397000"/>
              <a:gd name="connsiteX122" fmla="*/ 85075 w 5927082"/>
              <a:gd name="connsiteY122" fmla="*/ 1340556 h 1397000"/>
              <a:gd name="connsiteX123" fmla="*/ 56852 w 5927082"/>
              <a:gd name="connsiteY123" fmla="*/ 1072445 h 1397000"/>
              <a:gd name="connsiteX124" fmla="*/ 28630 w 5927082"/>
              <a:gd name="connsiteY124" fmla="*/ 931334 h 1397000"/>
              <a:gd name="connsiteX125" fmla="*/ 14519 w 5927082"/>
              <a:gd name="connsiteY125" fmla="*/ 889000 h 1397000"/>
              <a:gd name="connsiteX126" fmla="*/ 70964 w 5927082"/>
              <a:gd name="connsiteY126" fmla="*/ 832556 h 1397000"/>
              <a:gd name="connsiteX127" fmla="*/ 408 w 5927082"/>
              <a:gd name="connsiteY127" fmla="*/ 719667 h 1397000"/>
              <a:gd name="connsiteX128" fmla="*/ 42741 w 5927082"/>
              <a:gd name="connsiteY128" fmla="*/ 677334 h 1397000"/>
              <a:gd name="connsiteX129" fmla="*/ 70964 w 5927082"/>
              <a:gd name="connsiteY129" fmla="*/ 592667 h 1397000"/>
              <a:gd name="connsiteX130" fmla="*/ 85075 w 5927082"/>
              <a:gd name="connsiteY130" fmla="*/ 550334 h 1397000"/>
              <a:gd name="connsiteX131" fmla="*/ 113297 w 5927082"/>
              <a:gd name="connsiteY131" fmla="*/ 479778 h 1397000"/>
              <a:gd name="connsiteX0" fmla="*/ 100467 w 5914252"/>
              <a:gd name="connsiteY0" fmla="*/ 479778 h 1397000"/>
              <a:gd name="connsiteX1" fmla="*/ 100467 w 5914252"/>
              <a:gd name="connsiteY1" fmla="*/ 479778 h 1397000"/>
              <a:gd name="connsiteX2" fmla="*/ 298022 w 5914252"/>
              <a:gd name="connsiteY2" fmla="*/ 522111 h 1397000"/>
              <a:gd name="connsiteX3" fmla="*/ 410911 w 5914252"/>
              <a:gd name="connsiteY3" fmla="*/ 493889 h 1397000"/>
              <a:gd name="connsiteX4" fmla="*/ 523800 w 5914252"/>
              <a:gd name="connsiteY4" fmla="*/ 479778 h 1397000"/>
              <a:gd name="connsiteX5" fmla="*/ 834245 w 5914252"/>
              <a:gd name="connsiteY5" fmla="*/ 479778 h 1397000"/>
              <a:gd name="connsiteX6" fmla="*/ 876578 w 5914252"/>
              <a:gd name="connsiteY6" fmla="*/ 522111 h 1397000"/>
              <a:gd name="connsiteX7" fmla="*/ 890689 w 5914252"/>
              <a:gd name="connsiteY7" fmla="*/ 564445 h 1397000"/>
              <a:gd name="connsiteX8" fmla="*/ 975356 w 5914252"/>
              <a:gd name="connsiteY8" fmla="*/ 592667 h 1397000"/>
              <a:gd name="connsiteX9" fmla="*/ 1060022 w 5914252"/>
              <a:gd name="connsiteY9" fmla="*/ 635000 h 1397000"/>
              <a:gd name="connsiteX10" fmla="*/ 1130578 w 5914252"/>
              <a:gd name="connsiteY10" fmla="*/ 620889 h 1397000"/>
              <a:gd name="connsiteX11" fmla="*/ 1172911 w 5914252"/>
              <a:gd name="connsiteY11" fmla="*/ 592667 h 1397000"/>
              <a:gd name="connsiteX12" fmla="*/ 1187022 w 5914252"/>
              <a:gd name="connsiteY12" fmla="*/ 550334 h 1397000"/>
              <a:gd name="connsiteX13" fmla="*/ 1201134 w 5914252"/>
              <a:gd name="connsiteY13" fmla="*/ 493889 h 1397000"/>
              <a:gd name="connsiteX14" fmla="*/ 1243467 w 5914252"/>
              <a:gd name="connsiteY14" fmla="*/ 479778 h 1397000"/>
              <a:gd name="connsiteX15" fmla="*/ 1271689 w 5914252"/>
              <a:gd name="connsiteY15" fmla="*/ 437445 h 1397000"/>
              <a:gd name="connsiteX16" fmla="*/ 1328134 w 5914252"/>
              <a:gd name="connsiteY16" fmla="*/ 423334 h 1397000"/>
              <a:gd name="connsiteX17" fmla="*/ 1412800 w 5914252"/>
              <a:gd name="connsiteY17" fmla="*/ 395111 h 1397000"/>
              <a:gd name="connsiteX18" fmla="*/ 1455134 w 5914252"/>
              <a:gd name="connsiteY18" fmla="*/ 381000 h 1397000"/>
              <a:gd name="connsiteX19" fmla="*/ 1822022 w 5914252"/>
              <a:gd name="connsiteY19" fmla="*/ 395111 h 1397000"/>
              <a:gd name="connsiteX20" fmla="*/ 2005467 w 5914252"/>
              <a:gd name="connsiteY20" fmla="*/ 395111 h 1397000"/>
              <a:gd name="connsiteX21" fmla="*/ 2047800 w 5914252"/>
              <a:gd name="connsiteY21" fmla="*/ 366889 h 1397000"/>
              <a:gd name="connsiteX22" fmla="*/ 2132467 w 5914252"/>
              <a:gd name="connsiteY22" fmla="*/ 338667 h 1397000"/>
              <a:gd name="connsiteX23" fmla="*/ 2174800 w 5914252"/>
              <a:gd name="connsiteY23" fmla="*/ 324556 h 1397000"/>
              <a:gd name="connsiteX24" fmla="*/ 2217134 w 5914252"/>
              <a:gd name="connsiteY24" fmla="*/ 310445 h 1397000"/>
              <a:gd name="connsiteX25" fmla="*/ 2273578 w 5914252"/>
              <a:gd name="connsiteY25" fmla="*/ 282223 h 1397000"/>
              <a:gd name="connsiteX26" fmla="*/ 2287689 w 5914252"/>
              <a:gd name="connsiteY26" fmla="*/ 239889 h 1397000"/>
              <a:gd name="connsiteX27" fmla="*/ 2344134 w 5914252"/>
              <a:gd name="connsiteY27" fmla="*/ 225778 h 1397000"/>
              <a:gd name="connsiteX28" fmla="*/ 2555800 w 5914252"/>
              <a:gd name="connsiteY28" fmla="*/ 211667 h 1397000"/>
              <a:gd name="connsiteX29" fmla="*/ 2626356 w 5914252"/>
              <a:gd name="connsiteY29" fmla="*/ 169334 h 1397000"/>
              <a:gd name="connsiteX30" fmla="*/ 2668689 w 5914252"/>
              <a:gd name="connsiteY30" fmla="*/ 141111 h 1397000"/>
              <a:gd name="connsiteX31" fmla="*/ 3021467 w 5914252"/>
              <a:gd name="connsiteY31" fmla="*/ 98778 h 1397000"/>
              <a:gd name="connsiteX32" fmla="*/ 3077911 w 5914252"/>
              <a:gd name="connsiteY32" fmla="*/ 84667 h 1397000"/>
              <a:gd name="connsiteX33" fmla="*/ 3092022 w 5914252"/>
              <a:gd name="connsiteY33" fmla="*/ 28223 h 1397000"/>
              <a:gd name="connsiteX34" fmla="*/ 3204911 w 5914252"/>
              <a:gd name="connsiteY34" fmla="*/ 0 h 1397000"/>
              <a:gd name="connsiteX35" fmla="*/ 3585911 w 5914252"/>
              <a:gd name="connsiteY35" fmla="*/ 28223 h 1397000"/>
              <a:gd name="connsiteX36" fmla="*/ 3712911 w 5914252"/>
              <a:gd name="connsiteY36" fmla="*/ 70556 h 1397000"/>
              <a:gd name="connsiteX37" fmla="*/ 3755245 w 5914252"/>
              <a:gd name="connsiteY37" fmla="*/ 84667 h 1397000"/>
              <a:gd name="connsiteX38" fmla="*/ 3797578 w 5914252"/>
              <a:gd name="connsiteY38" fmla="*/ 112889 h 1397000"/>
              <a:gd name="connsiteX39" fmla="*/ 3882245 w 5914252"/>
              <a:gd name="connsiteY39" fmla="*/ 127000 h 1397000"/>
              <a:gd name="connsiteX40" fmla="*/ 4079800 w 5914252"/>
              <a:gd name="connsiteY40" fmla="*/ 155223 h 1397000"/>
              <a:gd name="connsiteX41" fmla="*/ 4178578 w 5914252"/>
              <a:gd name="connsiteY41" fmla="*/ 239889 h 1397000"/>
              <a:gd name="connsiteX42" fmla="*/ 4206800 w 5914252"/>
              <a:gd name="connsiteY42" fmla="*/ 282223 h 1397000"/>
              <a:gd name="connsiteX43" fmla="*/ 4263245 w 5914252"/>
              <a:gd name="connsiteY43" fmla="*/ 296334 h 1397000"/>
              <a:gd name="connsiteX44" fmla="*/ 4347911 w 5914252"/>
              <a:gd name="connsiteY44" fmla="*/ 324556 h 1397000"/>
              <a:gd name="connsiteX45" fmla="*/ 4390245 w 5914252"/>
              <a:gd name="connsiteY45" fmla="*/ 338667 h 1397000"/>
              <a:gd name="connsiteX46" fmla="*/ 4460800 w 5914252"/>
              <a:gd name="connsiteY46" fmla="*/ 366889 h 1397000"/>
              <a:gd name="connsiteX47" fmla="*/ 4870022 w 5914252"/>
              <a:gd name="connsiteY47" fmla="*/ 352778 h 1397000"/>
              <a:gd name="connsiteX48" fmla="*/ 4912356 w 5914252"/>
              <a:gd name="connsiteY48" fmla="*/ 338667 h 1397000"/>
              <a:gd name="connsiteX49" fmla="*/ 4982911 w 5914252"/>
              <a:gd name="connsiteY49" fmla="*/ 225778 h 1397000"/>
              <a:gd name="connsiteX50" fmla="*/ 5053467 w 5914252"/>
              <a:gd name="connsiteY50" fmla="*/ 239889 h 1397000"/>
              <a:gd name="connsiteX51" fmla="*/ 5081689 w 5914252"/>
              <a:gd name="connsiteY51" fmla="*/ 282223 h 1397000"/>
              <a:gd name="connsiteX52" fmla="*/ 5166356 w 5914252"/>
              <a:gd name="connsiteY52" fmla="*/ 310445 h 1397000"/>
              <a:gd name="connsiteX53" fmla="*/ 5307467 w 5914252"/>
              <a:gd name="connsiteY53" fmla="*/ 296334 h 1397000"/>
              <a:gd name="connsiteX54" fmla="*/ 5349800 w 5914252"/>
              <a:gd name="connsiteY54" fmla="*/ 282223 h 1397000"/>
              <a:gd name="connsiteX55" fmla="*/ 5363911 w 5914252"/>
              <a:gd name="connsiteY55" fmla="*/ 239889 h 1397000"/>
              <a:gd name="connsiteX56" fmla="*/ 5392134 w 5914252"/>
              <a:gd name="connsiteY56" fmla="*/ 211667 h 1397000"/>
              <a:gd name="connsiteX57" fmla="*/ 5476800 w 5914252"/>
              <a:gd name="connsiteY57" fmla="*/ 225778 h 1397000"/>
              <a:gd name="connsiteX58" fmla="*/ 5603800 w 5914252"/>
              <a:gd name="connsiteY58" fmla="*/ 324556 h 1397000"/>
              <a:gd name="connsiteX59" fmla="*/ 5660245 w 5914252"/>
              <a:gd name="connsiteY59" fmla="*/ 352778 h 1397000"/>
              <a:gd name="connsiteX60" fmla="*/ 5857800 w 5914252"/>
              <a:gd name="connsiteY60" fmla="*/ 338667 h 1397000"/>
              <a:gd name="connsiteX61" fmla="*/ 5886022 w 5914252"/>
              <a:gd name="connsiteY61" fmla="*/ 395111 h 1397000"/>
              <a:gd name="connsiteX62" fmla="*/ 5773134 w 5914252"/>
              <a:gd name="connsiteY62" fmla="*/ 479778 h 1397000"/>
              <a:gd name="connsiteX63" fmla="*/ 5744911 w 5914252"/>
              <a:gd name="connsiteY63" fmla="*/ 508000 h 1397000"/>
              <a:gd name="connsiteX64" fmla="*/ 5716689 w 5914252"/>
              <a:gd name="connsiteY64" fmla="*/ 606778 h 1397000"/>
              <a:gd name="connsiteX65" fmla="*/ 5688467 w 5914252"/>
              <a:gd name="connsiteY65" fmla="*/ 649111 h 1397000"/>
              <a:gd name="connsiteX66" fmla="*/ 5674356 w 5914252"/>
              <a:gd name="connsiteY66" fmla="*/ 733778 h 1397000"/>
              <a:gd name="connsiteX67" fmla="*/ 5660245 w 5914252"/>
              <a:gd name="connsiteY67" fmla="*/ 776111 h 1397000"/>
              <a:gd name="connsiteX68" fmla="*/ 5632022 w 5914252"/>
              <a:gd name="connsiteY68" fmla="*/ 903111 h 1397000"/>
              <a:gd name="connsiteX69" fmla="*/ 5603800 w 5914252"/>
              <a:gd name="connsiteY69" fmla="*/ 931334 h 1397000"/>
              <a:gd name="connsiteX70" fmla="*/ 5547356 w 5914252"/>
              <a:gd name="connsiteY70" fmla="*/ 1016000 h 1397000"/>
              <a:gd name="connsiteX71" fmla="*/ 5462689 w 5914252"/>
              <a:gd name="connsiteY71" fmla="*/ 1044223 h 1397000"/>
              <a:gd name="connsiteX72" fmla="*/ 5180467 w 5914252"/>
              <a:gd name="connsiteY72" fmla="*/ 1016000 h 1397000"/>
              <a:gd name="connsiteX73" fmla="*/ 5124022 w 5914252"/>
              <a:gd name="connsiteY73" fmla="*/ 987778 h 1397000"/>
              <a:gd name="connsiteX74" fmla="*/ 5053467 w 5914252"/>
              <a:gd name="connsiteY74" fmla="*/ 973667 h 1397000"/>
              <a:gd name="connsiteX75" fmla="*/ 4912356 w 5914252"/>
              <a:gd name="connsiteY75" fmla="*/ 973667 h 1397000"/>
              <a:gd name="connsiteX76" fmla="*/ 4870022 w 5914252"/>
              <a:gd name="connsiteY76" fmla="*/ 945445 h 1397000"/>
              <a:gd name="connsiteX77" fmla="*/ 4799467 w 5914252"/>
              <a:gd name="connsiteY77" fmla="*/ 959556 h 1397000"/>
              <a:gd name="connsiteX78" fmla="*/ 4757134 w 5914252"/>
              <a:gd name="connsiteY78" fmla="*/ 987778 h 1397000"/>
              <a:gd name="connsiteX79" fmla="*/ 4630134 w 5914252"/>
              <a:gd name="connsiteY79" fmla="*/ 973667 h 1397000"/>
              <a:gd name="connsiteX80" fmla="*/ 4601911 w 5914252"/>
              <a:gd name="connsiteY80" fmla="*/ 945445 h 1397000"/>
              <a:gd name="connsiteX81" fmla="*/ 4545467 w 5914252"/>
              <a:gd name="connsiteY81" fmla="*/ 860778 h 1397000"/>
              <a:gd name="connsiteX82" fmla="*/ 4573689 w 5914252"/>
              <a:gd name="connsiteY82" fmla="*/ 776111 h 1397000"/>
              <a:gd name="connsiteX83" fmla="*/ 4630134 w 5914252"/>
              <a:gd name="connsiteY83" fmla="*/ 705556 h 1397000"/>
              <a:gd name="connsiteX84" fmla="*/ 4616022 w 5914252"/>
              <a:gd name="connsiteY84" fmla="*/ 635000 h 1397000"/>
              <a:gd name="connsiteX85" fmla="*/ 4545467 w 5914252"/>
              <a:gd name="connsiteY85" fmla="*/ 550334 h 1397000"/>
              <a:gd name="connsiteX86" fmla="*/ 4460800 w 5914252"/>
              <a:gd name="connsiteY86" fmla="*/ 522111 h 1397000"/>
              <a:gd name="connsiteX87" fmla="*/ 4319689 w 5914252"/>
              <a:gd name="connsiteY87" fmla="*/ 578556 h 1397000"/>
              <a:gd name="connsiteX88" fmla="*/ 4305578 w 5914252"/>
              <a:gd name="connsiteY88" fmla="*/ 620889 h 1397000"/>
              <a:gd name="connsiteX89" fmla="*/ 4291467 w 5914252"/>
              <a:gd name="connsiteY89" fmla="*/ 973667 h 1397000"/>
              <a:gd name="connsiteX90" fmla="*/ 4277356 w 5914252"/>
              <a:gd name="connsiteY90" fmla="*/ 1016000 h 1397000"/>
              <a:gd name="connsiteX91" fmla="*/ 4220911 w 5914252"/>
              <a:gd name="connsiteY91" fmla="*/ 1072445 h 1397000"/>
              <a:gd name="connsiteX92" fmla="*/ 4023356 w 5914252"/>
              <a:gd name="connsiteY92" fmla="*/ 1100667 h 1397000"/>
              <a:gd name="connsiteX93" fmla="*/ 3825800 w 5914252"/>
              <a:gd name="connsiteY93" fmla="*/ 1100667 h 1397000"/>
              <a:gd name="connsiteX94" fmla="*/ 3783467 w 5914252"/>
              <a:gd name="connsiteY94" fmla="*/ 1072445 h 1397000"/>
              <a:gd name="connsiteX95" fmla="*/ 3698800 w 5914252"/>
              <a:gd name="connsiteY95" fmla="*/ 917223 h 1397000"/>
              <a:gd name="connsiteX96" fmla="*/ 3670578 w 5914252"/>
              <a:gd name="connsiteY96" fmla="*/ 818445 h 1397000"/>
              <a:gd name="connsiteX97" fmla="*/ 3642356 w 5914252"/>
              <a:gd name="connsiteY97" fmla="*/ 776111 h 1397000"/>
              <a:gd name="connsiteX98" fmla="*/ 3585911 w 5914252"/>
              <a:gd name="connsiteY98" fmla="*/ 747889 h 1397000"/>
              <a:gd name="connsiteX99" fmla="*/ 3501245 w 5914252"/>
              <a:gd name="connsiteY99" fmla="*/ 719667 h 1397000"/>
              <a:gd name="connsiteX100" fmla="*/ 3473022 w 5914252"/>
              <a:gd name="connsiteY100" fmla="*/ 691445 h 1397000"/>
              <a:gd name="connsiteX101" fmla="*/ 3388356 w 5914252"/>
              <a:gd name="connsiteY101" fmla="*/ 663223 h 1397000"/>
              <a:gd name="connsiteX102" fmla="*/ 3120245 w 5914252"/>
              <a:gd name="connsiteY102" fmla="*/ 635000 h 1397000"/>
              <a:gd name="connsiteX103" fmla="*/ 3063800 w 5914252"/>
              <a:gd name="connsiteY103" fmla="*/ 620889 h 1397000"/>
              <a:gd name="connsiteX104" fmla="*/ 2965022 w 5914252"/>
              <a:gd name="connsiteY104" fmla="*/ 592667 h 1397000"/>
              <a:gd name="connsiteX105" fmla="*/ 2344134 w 5914252"/>
              <a:gd name="connsiteY105" fmla="*/ 620889 h 1397000"/>
              <a:gd name="connsiteX106" fmla="*/ 2118356 w 5914252"/>
              <a:gd name="connsiteY106" fmla="*/ 635000 h 1397000"/>
              <a:gd name="connsiteX107" fmla="*/ 2005467 w 5914252"/>
              <a:gd name="connsiteY107" fmla="*/ 649111 h 1397000"/>
              <a:gd name="connsiteX108" fmla="*/ 1737356 w 5914252"/>
              <a:gd name="connsiteY108" fmla="*/ 677334 h 1397000"/>
              <a:gd name="connsiteX109" fmla="*/ 1624467 w 5914252"/>
              <a:gd name="connsiteY109" fmla="*/ 776111 h 1397000"/>
              <a:gd name="connsiteX110" fmla="*/ 1568022 w 5914252"/>
              <a:gd name="connsiteY110" fmla="*/ 832556 h 1397000"/>
              <a:gd name="connsiteX111" fmla="*/ 1483356 w 5914252"/>
              <a:gd name="connsiteY111" fmla="*/ 860778 h 1397000"/>
              <a:gd name="connsiteX112" fmla="*/ 1441022 w 5914252"/>
              <a:gd name="connsiteY112" fmla="*/ 959556 h 1397000"/>
              <a:gd name="connsiteX113" fmla="*/ 1412800 w 5914252"/>
              <a:gd name="connsiteY113" fmla="*/ 1072445 h 1397000"/>
              <a:gd name="connsiteX114" fmla="*/ 1398689 w 5914252"/>
              <a:gd name="connsiteY114" fmla="*/ 1114778 h 1397000"/>
              <a:gd name="connsiteX115" fmla="*/ 1356356 w 5914252"/>
              <a:gd name="connsiteY115" fmla="*/ 1128889 h 1397000"/>
              <a:gd name="connsiteX116" fmla="*/ 1328134 w 5914252"/>
              <a:gd name="connsiteY116" fmla="*/ 1227667 h 1397000"/>
              <a:gd name="connsiteX117" fmla="*/ 1285800 w 5914252"/>
              <a:gd name="connsiteY117" fmla="*/ 1255889 h 1397000"/>
              <a:gd name="connsiteX118" fmla="*/ 1215245 w 5914252"/>
              <a:gd name="connsiteY118" fmla="*/ 1354667 h 1397000"/>
              <a:gd name="connsiteX119" fmla="*/ 1172911 w 5914252"/>
              <a:gd name="connsiteY119" fmla="*/ 1368778 h 1397000"/>
              <a:gd name="connsiteX120" fmla="*/ 227467 w 5914252"/>
              <a:gd name="connsiteY120" fmla="*/ 1397000 h 1397000"/>
              <a:gd name="connsiteX121" fmla="*/ 86356 w 5914252"/>
              <a:gd name="connsiteY121" fmla="*/ 1382889 h 1397000"/>
              <a:gd name="connsiteX122" fmla="*/ 72245 w 5914252"/>
              <a:gd name="connsiteY122" fmla="*/ 1340556 h 1397000"/>
              <a:gd name="connsiteX123" fmla="*/ 44022 w 5914252"/>
              <a:gd name="connsiteY123" fmla="*/ 1072445 h 1397000"/>
              <a:gd name="connsiteX124" fmla="*/ 15800 w 5914252"/>
              <a:gd name="connsiteY124" fmla="*/ 931334 h 1397000"/>
              <a:gd name="connsiteX125" fmla="*/ 1689 w 5914252"/>
              <a:gd name="connsiteY125" fmla="*/ 889000 h 1397000"/>
              <a:gd name="connsiteX126" fmla="*/ 58134 w 5914252"/>
              <a:gd name="connsiteY126" fmla="*/ 832556 h 1397000"/>
              <a:gd name="connsiteX127" fmla="*/ 58133 w 5914252"/>
              <a:gd name="connsiteY127" fmla="*/ 719667 h 1397000"/>
              <a:gd name="connsiteX128" fmla="*/ 29911 w 5914252"/>
              <a:gd name="connsiteY128" fmla="*/ 677334 h 1397000"/>
              <a:gd name="connsiteX129" fmla="*/ 58134 w 5914252"/>
              <a:gd name="connsiteY129" fmla="*/ 592667 h 1397000"/>
              <a:gd name="connsiteX130" fmla="*/ 72245 w 5914252"/>
              <a:gd name="connsiteY130" fmla="*/ 550334 h 1397000"/>
              <a:gd name="connsiteX131" fmla="*/ 100467 w 5914252"/>
              <a:gd name="connsiteY131" fmla="*/ 479778 h 1397000"/>
              <a:gd name="connsiteX0" fmla="*/ 85211 w 5898996"/>
              <a:gd name="connsiteY0" fmla="*/ 479778 h 1397000"/>
              <a:gd name="connsiteX1" fmla="*/ 85211 w 5898996"/>
              <a:gd name="connsiteY1" fmla="*/ 479778 h 1397000"/>
              <a:gd name="connsiteX2" fmla="*/ 282766 w 5898996"/>
              <a:gd name="connsiteY2" fmla="*/ 522111 h 1397000"/>
              <a:gd name="connsiteX3" fmla="*/ 395655 w 5898996"/>
              <a:gd name="connsiteY3" fmla="*/ 493889 h 1397000"/>
              <a:gd name="connsiteX4" fmla="*/ 508544 w 5898996"/>
              <a:gd name="connsiteY4" fmla="*/ 479778 h 1397000"/>
              <a:gd name="connsiteX5" fmla="*/ 818989 w 5898996"/>
              <a:gd name="connsiteY5" fmla="*/ 479778 h 1397000"/>
              <a:gd name="connsiteX6" fmla="*/ 861322 w 5898996"/>
              <a:gd name="connsiteY6" fmla="*/ 522111 h 1397000"/>
              <a:gd name="connsiteX7" fmla="*/ 875433 w 5898996"/>
              <a:gd name="connsiteY7" fmla="*/ 564445 h 1397000"/>
              <a:gd name="connsiteX8" fmla="*/ 960100 w 5898996"/>
              <a:gd name="connsiteY8" fmla="*/ 592667 h 1397000"/>
              <a:gd name="connsiteX9" fmla="*/ 1044766 w 5898996"/>
              <a:gd name="connsiteY9" fmla="*/ 635000 h 1397000"/>
              <a:gd name="connsiteX10" fmla="*/ 1115322 w 5898996"/>
              <a:gd name="connsiteY10" fmla="*/ 620889 h 1397000"/>
              <a:gd name="connsiteX11" fmla="*/ 1157655 w 5898996"/>
              <a:gd name="connsiteY11" fmla="*/ 592667 h 1397000"/>
              <a:gd name="connsiteX12" fmla="*/ 1171766 w 5898996"/>
              <a:gd name="connsiteY12" fmla="*/ 550334 h 1397000"/>
              <a:gd name="connsiteX13" fmla="*/ 1185878 w 5898996"/>
              <a:gd name="connsiteY13" fmla="*/ 493889 h 1397000"/>
              <a:gd name="connsiteX14" fmla="*/ 1228211 w 5898996"/>
              <a:gd name="connsiteY14" fmla="*/ 479778 h 1397000"/>
              <a:gd name="connsiteX15" fmla="*/ 1256433 w 5898996"/>
              <a:gd name="connsiteY15" fmla="*/ 437445 h 1397000"/>
              <a:gd name="connsiteX16" fmla="*/ 1312878 w 5898996"/>
              <a:gd name="connsiteY16" fmla="*/ 423334 h 1397000"/>
              <a:gd name="connsiteX17" fmla="*/ 1397544 w 5898996"/>
              <a:gd name="connsiteY17" fmla="*/ 395111 h 1397000"/>
              <a:gd name="connsiteX18" fmla="*/ 1439878 w 5898996"/>
              <a:gd name="connsiteY18" fmla="*/ 381000 h 1397000"/>
              <a:gd name="connsiteX19" fmla="*/ 1806766 w 5898996"/>
              <a:gd name="connsiteY19" fmla="*/ 395111 h 1397000"/>
              <a:gd name="connsiteX20" fmla="*/ 1990211 w 5898996"/>
              <a:gd name="connsiteY20" fmla="*/ 395111 h 1397000"/>
              <a:gd name="connsiteX21" fmla="*/ 2032544 w 5898996"/>
              <a:gd name="connsiteY21" fmla="*/ 366889 h 1397000"/>
              <a:gd name="connsiteX22" fmla="*/ 2117211 w 5898996"/>
              <a:gd name="connsiteY22" fmla="*/ 338667 h 1397000"/>
              <a:gd name="connsiteX23" fmla="*/ 2159544 w 5898996"/>
              <a:gd name="connsiteY23" fmla="*/ 324556 h 1397000"/>
              <a:gd name="connsiteX24" fmla="*/ 2201878 w 5898996"/>
              <a:gd name="connsiteY24" fmla="*/ 310445 h 1397000"/>
              <a:gd name="connsiteX25" fmla="*/ 2258322 w 5898996"/>
              <a:gd name="connsiteY25" fmla="*/ 282223 h 1397000"/>
              <a:gd name="connsiteX26" fmla="*/ 2272433 w 5898996"/>
              <a:gd name="connsiteY26" fmla="*/ 239889 h 1397000"/>
              <a:gd name="connsiteX27" fmla="*/ 2328878 w 5898996"/>
              <a:gd name="connsiteY27" fmla="*/ 225778 h 1397000"/>
              <a:gd name="connsiteX28" fmla="*/ 2540544 w 5898996"/>
              <a:gd name="connsiteY28" fmla="*/ 211667 h 1397000"/>
              <a:gd name="connsiteX29" fmla="*/ 2611100 w 5898996"/>
              <a:gd name="connsiteY29" fmla="*/ 169334 h 1397000"/>
              <a:gd name="connsiteX30" fmla="*/ 2653433 w 5898996"/>
              <a:gd name="connsiteY30" fmla="*/ 141111 h 1397000"/>
              <a:gd name="connsiteX31" fmla="*/ 3006211 w 5898996"/>
              <a:gd name="connsiteY31" fmla="*/ 98778 h 1397000"/>
              <a:gd name="connsiteX32" fmla="*/ 3062655 w 5898996"/>
              <a:gd name="connsiteY32" fmla="*/ 84667 h 1397000"/>
              <a:gd name="connsiteX33" fmla="*/ 3076766 w 5898996"/>
              <a:gd name="connsiteY33" fmla="*/ 28223 h 1397000"/>
              <a:gd name="connsiteX34" fmla="*/ 3189655 w 5898996"/>
              <a:gd name="connsiteY34" fmla="*/ 0 h 1397000"/>
              <a:gd name="connsiteX35" fmla="*/ 3570655 w 5898996"/>
              <a:gd name="connsiteY35" fmla="*/ 28223 h 1397000"/>
              <a:gd name="connsiteX36" fmla="*/ 3697655 w 5898996"/>
              <a:gd name="connsiteY36" fmla="*/ 70556 h 1397000"/>
              <a:gd name="connsiteX37" fmla="*/ 3739989 w 5898996"/>
              <a:gd name="connsiteY37" fmla="*/ 84667 h 1397000"/>
              <a:gd name="connsiteX38" fmla="*/ 3782322 w 5898996"/>
              <a:gd name="connsiteY38" fmla="*/ 112889 h 1397000"/>
              <a:gd name="connsiteX39" fmla="*/ 3866989 w 5898996"/>
              <a:gd name="connsiteY39" fmla="*/ 127000 h 1397000"/>
              <a:gd name="connsiteX40" fmla="*/ 4064544 w 5898996"/>
              <a:gd name="connsiteY40" fmla="*/ 155223 h 1397000"/>
              <a:gd name="connsiteX41" fmla="*/ 4163322 w 5898996"/>
              <a:gd name="connsiteY41" fmla="*/ 239889 h 1397000"/>
              <a:gd name="connsiteX42" fmla="*/ 4191544 w 5898996"/>
              <a:gd name="connsiteY42" fmla="*/ 282223 h 1397000"/>
              <a:gd name="connsiteX43" fmla="*/ 4247989 w 5898996"/>
              <a:gd name="connsiteY43" fmla="*/ 296334 h 1397000"/>
              <a:gd name="connsiteX44" fmla="*/ 4332655 w 5898996"/>
              <a:gd name="connsiteY44" fmla="*/ 324556 h 1397000"/>
              <a:gd name="connsiteX45" fmla="*/ 4374989 w 5898996"/>
              <a:gd name="connsiteY45" fmla="*/ 338667 h 1397000"/>
              <a:gd name="connsiteX46" fmla="*/ 4445544 w 5898996"/>
              <a:gd name="connsiteY46" fmla="*/ 366889 h 1397000"/>
              <a:gd name="connsiteX47" fmla="*/ 4854766 w 5898996"/>
              <a:gd name="connsiteY47" fmla="*/ 352778 h 1397000"/>
              <a:gd name="connsiteX48" fmla="*/ 4897100 w 5898996"/>
              <a:gd name="connsiteY48" fmla="*/ 338667 h 1397000"/>
              <a:gd name="connsiteX49" fmla="*/ 4967655 w 5898996"/>
              <a:gd name="connsiteY49" fmla="*/ 225778 h 1397000"/>
              <a:gd name="connsiteX50" fmla="*/ 5038211 w 5898996"/>
              <a:gd name="connsiteY50" fmla="*/ 239889 h 1397000"/>
              <a:gd name="connsiteX51" fmla="*/ 5066433 w 5898996"/>
              <a:gd name="connsiteY51" fmla="*/ 282223 h 1397000"/>
              <a:gd name="connsiteX52" fmla="*/ 5151100 w 5898996"/>
              <a:gd name="connsiteY52" fmla="*/ 310445 h 1397000"/>
              <a:gd name="connsiteX53" fmla="*/ 5292211 w 5898996"/>
              <a:gd name="connsiteY53" fmla="*/ 296334 h 1397000"/>
              <a:gd name="connsiteX54" fmla="*/ 5334544 w 5898996"/>
              <a:gd name="connsiteY54" fmla="*/ 282223 h 1397000"/>
              <a:gd name="connsiteX55" fmla="*/ 5348655 w 5898996"/>
              <a:gd name="connsiteY55" fmla="*/ 239889 h 1397000"/>
              <a:gd name="connsiteX56" fmla="*/ 5376878 w 5898996"/>
              <a:gd name="connsiteY56" fmla="*/ 211667 h 1397000"/>
              <a:gd name="connsiteX57" fmla="*/ 5461544 w 5898996"/>
              <a:gd name="connsiteY57" fmla="*/ 225778 h 1397000"/>
              <a:gd name="connsiteX58" fmla="*/ 5588544 w 5898996"/>
              <a:gd name="connsiteY58" fmla="*/ 324556 h 1397000"/>
              <a:gd name="connsiteX59" fmla="*/ 5644989 w 5898996"/>
              <a:gd name="connsiteY59" fmla="*/ 352778 h 1397000"/>
              <a:gd name="connsiteX60" fmla="*/ 5842544 w 5898996"/>
              <a:gd name="connsiteY60" fmla="*/ 338667 h 1397000"/>
              <a:gd name="connsiteX61" fmla="*/ 5870766 w 5898996"/>
              <a:gd name="connsiteY61" fmla="*/ 395111 h 1397000"/>
              <a:gd name="connsiteX62" fmla="*/ 5757878 w 5898996"/>
              <a:gd name="connsiteY62" fmla="*/ 479778 h 1397000"/>
              <a:gd name="connsiteX63" fmla="*/ 5729655 w 5898996"/>
              <a:gd name="connsiteY63" fmla="*/ 508000 h 1397000"/>
              <a:gd name="connsiteX64" fmla="*/ 5701433 w 5898996"/>
              <a:gd name="connsiteY64" fmla="*/ 606778 h 1397000"/>
              <a:gd name="connsiteX65" fmla="*/ 5673211 w 5898996"/>
              <a:gd name="connsiteY65" fmla="*/ 649111 h 1397000"/>
              <a:gd name="connsiteX66" fmla="*/ 5659100 w 5898996"/>
              <a:gd name="connsiteY66" fmla="*/ 733778 h 1397000"/>
              <a:gd name="connsiteX67" fmla="*/ 5644989 w 5898996"/>
              <a:gd name="connsiteY67" fmla="*/ 776111 h 1397000"/>
              <a:gd name="connsiteX68" fmla="*/ 5616766 w 5898996"/>
              <a:gd name="connsiteY68" fmla="*/ 903111 h 1397000"/>
              <a:gd name="connsiteX69" fmla="*/ 5588544 w 5898996"/>
              <a:gd name="connsiteY69" fmla="*/ 931334 h 1397000"/>
              <a:gd name="connsiteX70" fmla="*/ 5532100 w 5898996"/>
              <a:gd name="connsiteY70" fmla="*/ 1016000 h 1397000"/>
              <a:gd name="connsiteX71" fmla="*/ 5447433 w 5898996"/>
              <a:gd name="connsiteY71" fmla="*/ 1044223 h 1397000"/>
              <a:gd name="connsiteX72" fmla="*/ 5165211 w 5898996"/>
              <a:gd name="connsiteY72" fmla="*/ 1016000 h 1397000"/>
              <a:gd name="connsiteX73" fmla="*/ 5108766 w 5898996"/>
              <a:gd name="connsiteY73" fmla="*/ 987778 h 1397000"/>
              <a:gd name="connsiteX74" fmla="*/ 5038211 w 5898996"/>
              <a:gd name="connsiteY74" fmla="*/ 973667 h 1397000"/>
              <a:gd name="connsiteX75" fmla="*/ 4897100 w 5898996"/>
              <a:gd name="connsiteY75" fmla="*/ 973667 h 1397000"/>
              <a:gd name="connsiteX76" fmla="*/ 4854766 w 5898996"/>
              <a:gd name="connsiteY76" fmla="*/ 945445 h 1397000"/>
              <a:gd name="connsiteX77" fmla="*/ 4784211 w 5898996"/>
              <a:gd name="connsiteY77" fmla="*/ 959556 h 1397000"/>
              <a:gd name="connsiteX78" fmla="*/ 4741878 w 5898996"/>
              <a:gd name="connsiteY78" fmla="*/ 987778 h 1397000"/>
              <a:gd name="connsiteX79" fmla="*/ 4614878 w 5898996"/>
              <a:gd name="connsiteY79" fmla="*/ 973667 h 1397000"/>
              <a:gd name="connsiteX80" fmla="*/ 4586655 w 5898996"/>
              <a:gd name="connsiteY80" fmla="*/ 945445 h 1397000"/>
              <a:gd name="connsiteX81" fmla="*/ 4530211 w 5898996"/>
              <a:gd name="connsiteY81" fmla="*/ 860778 h 1397000"/>
              <a:gd name="connsiteX82" fmla="*/ 4558433 w 5898996"/>
              <a:gd name="connsiteY82" fmla="*/ 776111 h 1397000"/>
              <a:gd name="connsiteX83" fmla="*/ 4614878 w 5898996"/>
              <a:gd name="connsiteY83" fmla="*/ 705556 h 1397000"/>
              <a:gd name="connsiteX84" fmla="*/ 4600766 w 5898996"/>
              <a:gd name="connsiteY84" fmla="*/ 635000 h 1397000"/>
              <a:gd name="connsiteX85" fmla="*/ 4530211 w 5898996"/>
              <a:gd name="connsiteY85" fmla="*/ 550334 h 1397000"/>
              <a:gd name="connsiteX86" fmla="*/ 4445544 w 5898996"/>
              <a:gd name="connsiteY86" fmla="*/ 522111 h 1397000"/>
              <a:gd name="connsiteX87" fmla="*/ 4304433 w 5898996"/>
              <a:gd name="connsiteY87" fmla="*/ 578556 h 1397000"/>
              <a:gd name="connsiteX88" fmla="*/ 4290322 w 5898996"/>
              <a:gd name="connsiteY88" fmla="*/ 620889 h 1397000"/>
              <a:gd name="connsiteX89" fmla="*/ 4276211 w 5898996"/>
              <a:gd name="connsiteY89" fmla="*/ 973667 h 1397000"/>
              <a:gd name="connsiteX90" fmla="*/ 4262100 w 5898996"/>
              <a:gd name="connsiteY90" fmla="*/ 1016000 h 1397000"/>
              <a:gd name="connsiteX91" fmla="*/ 4205655 w 5898996"/>
              <a:gd name="connsiteY91" fmla="*/ 1072445 h 1397000"/>
              <a:gd name="connsiteX92" fmla="*/ 4008100 w 5898996"/>
              <a:gd name="connsiteY92" fmla="*/ 1100667 h 1397000"/>
              <a:gd name="connsiteX93" fmla="*/ 3810544 w 5898996"/>
              <a:gd name="connsiteY93" fmla="*/ 1100667 h 1397000"/>
              <a:gd name="connsiteX94" fmla="*/ 3768211 w 5898996"/>
              <a:gd name="connsiteY94" fmla="*/ 1072445 h 1397000"/>
              <a:gd name="connsiteX95" fmla="*/ 3683544 w 5898996"/>
              <a:gd name="connsiteY95" fmla="*/ 917223 h 1397000"/>
              <a:gd name="connsiteX96" fmla="*/ 3655322 w 5898996"/>
              <a:gd name="connsiteY96" fmla="*/ 818445 h 1397000"/>
              <a:gd name="connsiteX97" fmla="*/ 3627100 w 5898996"/>
              <a:gd name="connsiteY97" fmla="*/ 776111 h 1397000"/>
              <a:gd name="connsiteX98" fmla="*/ 3570655 w 5898996"/>
              <a:gd name="connsiteY98" fmla="*/ 747889 h 1397000"/>
              <a:gd name="connsiteX99" fmla="*/ 3485989 w 5898996"/>
              <a:gd name="connsiteY99" fmla="*/ 719667 h 1397000"/>
              <a:gd name="connsiteX100" fmla="*/ 3457766 w 5898996"/>
              <a:gd name="connsiteY100" fmla="*/ 691445 h 1397000"/>
              <a:gd name="connsiteX101" fmla="*/ 3373100 w 5898996"/>
              <a:gd name="connsiteY101" fmla="*/ 663223 h 1397000"/>
              <a:gd name="connsiteX102" fmla="*/ 3104989 w 5898996"/>
              <a:gd name="connsiteY102" fmla="*/ 635000 h 1397000"/>
              <a:gd name="connsiteX103" fmla="*/ 3048544 w 5898996"/>
              <a:gd name="connsiteY103" fmla="*/ 620889 h 1397000"/>
              <a:gd name="connsiteX104" fmla="*/ 2949766 w 5898996"/>
              <a:gd name="connsiteY104" fmla="*/ 592667 h 1397000"/>
              <a:gd name="connsiteX105" fmla="*/ 2328878 w 5898996"/>
              <a:gd name="connsiteY105" fmla="*/ 620889 h 1397000"/>
              <a:gd name="connsiteX106" fmla="*/ 2103100 w 5898996"/>
              <a:gd name="connsiteY106" fmla="*/ 635000 h 1397000"/>
              <a:gd name="connsiteX107" fmla="*/ 1990211 w 5898996"/>
              <a:gd name="connsiteY107" fmla="*/ 649111 h 1397000"/>
              <a:gd name="connsiteX108" fmla="*/ 1722100 w 5898996"/>
              <a:gd name="connsiteY108" fmla="*/ 677334 h 1397000"/>
              <a:gd name="connsiteX109" fmla="*/ 1609211 w 5898996"/>
              <a:gd name="connsiteY109" fmla="*/ 776111 h 1397000"/>
              <a:gd name="connsiteX110" fmla="*/ 1552766 w 5898996"/>
              <a:gd name="connsiteY110" fmla="*/ 832556 h 1397000"/>
              <a:gd name="connsiteX111" fmla="*/ 1468100 w 5898996"/>
              <a:gd name="connsiteY111" fmla="*/ 860778 h 1397000"/>
              <a:gd name="connsiteX112" fmla="*/ 1425766 w 5898996"/>
              <a:gd name="connsiteY112" fmla="*/ 959556 h 1397000"/>
              <a:gd name="connsiteX113" fmla="*/ 1397544 w 5898996"/>
              <a:gd name="connsiteY113" fmla="*/ 1072445 h 1397000"/>
              <a:gd name="connsiteX114" fmla="*/ 1383433 w 5898996"/>
              <a:gd name="connsiteY114" fmla="*/ 1114778 h 1397000"/>
              <a:gd name="connsiteX115" fmla="*/ 1341100 w 5898996"/>
              <a:gd name="connsiteY115" fmla="*/ 1128889 h 1397000"/>
              <a:gd name="connsiteX116" fmla="*/ 1312878 w 5898996"/>
              <a:gd name="connsiteY116" fmla="*/ 1227667 h 1397000"/>
              <a:gd name="connsiteX117" fmla="*/ 1270544 w 5898996"/>
              <a:gd name="connsiteY117" fmla="*/ 1255889 h 1397000"/>
              <a:gd name="connsiteX118" fmla="*/ 1199989 w 5898996"/>
              <a:gd name="connsiteY118" fmla="*/ 1354667 h 1397000"/>
              <a:gd name="connsiteX119" fmla="*/ 1157655 w 5898996"/>
              <a:gd name="connsiteY119" fmla="*/ 1368778 h 1397000"/>
              <a:gd name="connsiteX120" fmla="*/ 212211 w 5898996"/>
              <a:gd name="connsiteY120" fmla="*/ 1397000 h 1397000"/>
              <a:gd name="connsiteX121" fmla="*/ 71100 w 5898996"/>
              <a:gd name="connsiteY121" fmla="*/ 1382889 h 1397000"/>
              <a:gd name="connsiteX122" fmla="*/ 56989 w 5898996"/>
              <a:gd name="connsiteY122" fmla="*/ 1340556 h 1397000"/>
              <a:gd name="connsiteX123" fmla="*/ 28766 w 5898996"/>
              <a:gd name="connsiteY123" fmla="*/ 1072445 h 1397000"/>
              <a:gd name="connsiteX124" fmla="*/ 544 w 5898996"/>
              <a:gd name="connsiteY124" fmla="*/ 931334 h 1397000"/>
              <a:gd name="connsiteX125" fmla="*/ 56988 w 5898996"/>
              <a:gd name="connsiteY125" fmla="*/ 889000 h 1397000"/>
              <a:gd name="connsiteX126" fmla="*/ 42878 w 5898996"/>
              <a:gd name="connsiteY126" fmla="*/ 832556 h 1397000"/>
              <a:gd name="connsiteX127" fmla="*/ 42877 w 5898996"/>
              <a:gd name="connsiteY127" fmla="*/ 719667 h 1397000"/>
              <a:gd name="connsiteX128" fmla="*/ 14655 w 5898996"/>
              <a:gd name="connsiteY128" fmla="*/ 677334 h 1397000"/>
              <a:gd name="connsiteX129" fmla="*/ 42878 w 5898996"/>
              <a:gd name="connsiteY129" fmla="*/ 592667 h 1397000"/>
              <a:gd name="connsiteX130" fmla="*/ 56989 w 5898996"/>
              <a:gd name="connsiteY130" fmla="*/ 550334 h 1397000"/>
              <a:gd name="connsiteX131" fmla="*/ 85211 w 5898996"/>
              <a:gd name="connsiteY131" fmla="*/ 479778 h 1397000"/>
              <a:gd name="connsiteX0" fmla="*/ 70556 w 5884341"/>
              <a:gd name="connsiteY0" fmla="*/ 479778 h 1397000"/>
              <a:gd name="connsiteX1" fmla="*/ 70556 w 5884341"/>
              <a:gd name="connsiteY1" fmla="*/ 479778 h 1397000"/>
              <a:gd name="connsiteX2" fmla="*/ 268111 w 5884341"/>
              <a:gd name="connsiteY2" fmla="*/ 522111 h 1397000"/>
              <a:gd name="connsiteX3" fmla="*/ 381000 w 5884341"/>
              <a:gd name="connsiteY3" fmla="*/ 493889 h 1397000"/>
              <a:gd name="connsiteX4" fmla="*/ 493889 w 5884341"/>
              <a:gd name="connsiteY4" fmla="*/ 479778 h 1397000"/>
              <a:gd name="connsiteX5" fmla="*/ 804334 w 5884341"/>
              <a:gd name="connsiteY5" fmla="*/ 479778 h 1397000"/>
              <a:gd name="connsiteX6" fmla="*/ 846667 w 5884341"/>
              <a:gd name="connsiteY6" fmla="*/ 522111 h 1397000"/>
              <a:gd name="connsiteX7" fmla="*/ 860778 w 5884341"/>
              <a:gd name="connsiteY7" fmla="*/ 564445 h 1397000"/>
              <a:gd name="connsiteX8" fmla="*/ 945445 w 5884341"/>
              <a:gd name="connsiteY8" fmla="*/ 592667 h 1397000"/>
              <a:gd name="connsiteX9" fmla="*/ 1030111 w 5884341"/>
              <a:gd name="connsiteY9" fmla="*/ 635000 h 1397000"/>
              <a:gd name="connsiteX10" fmla="*/ 1100667 w 5884341"/>
              <a:gd name="connsiteY10" fmla="*/ 620889 h 1397000"/>
              <a:gd name="connsiteX11" fmla="*/ 1143000 w 5884341"/>
              <a:gd name="connsiteY11" fmla="*/ 592667 h 1397000"/>
              <a:gd name="connsiteX12" fmla="*/ 1157111 w 5884341"/>
              <a:gd name="connsiteY12" fmla="*/ 550334 h 1397000"/>
              <a:gd name="connsiteX13" fmla="*/ 1171223 w 5884341"/>
              <a:gd name="connsiteY13" fmla="*/ 493889 h 1397000"/>
              <a:gd name="connsiteX14" fmla="*/ 1213556 w 5884341"/>
              <a:gd name="connsiteY14" fmla="*/ 479778 h 1397000"/>
              <a:gd name="connsiteX15" fmla="*/ 1241778 w 5884341"/>
              <a:gd name="connsiteY15" fmla="*/ 437445 h 1397000"/>
              <a:gd name="connsiteX16" fmla="*/ 1298223 w 5884341"/>
              <a:gd name="connsiteY16" fmla="*/ 423334 h 1397000"/>
              <a:gd name="connsiteX17" fmla="*/ 1382889 w 5884341"/>
              <a:gd name="connsiteY17" fmla="*/ 395111 h 1397000"/>
              <a:gd name="connsiteX18" fmla="*/ 1425223 w 5884341"/>
              <a:gd name="connsiteY18" fmla="*/ 381000 h 1397000"/>
              <a:gd name="connsiteX19" fmla="*/ 1792111 w 5884341"/>
              <a:gd name="connsiteY19" fmla="*/ 395111 h 1397000"/>
              <a:gd name="connsiteX20" fmla="*/ 1975556 w 5884341"/>
              <a:gd name="connsiteY20" fmla="*/ 395111 h 1397000"/>
              <a:gd name="connsiteX21" fmla="*/ 2017889 w 5884341"/>
              <a:gd name="connsiteY21" fmla="*/ 366889 h 1397000"/>
              <a:gd name="connsiteX22" fmla="*/ 2102556 w 5884341"/>
              <a:gd name="connsiteY22" fmla="*/ 338667 h 1397000"/>
              <a:gd name="connsiteX23" fmla="*/ 2144889 w 5884341"/>
              <a:gd name="connsiteY23" fmla="*/ 324556 h 1397000"/>
              <a:gd name="connsiteX24" fmla="*/ 2187223 w 5884341"/>
              <a:gd name="connsiteY24" fmla="*/ 310445 h 1397000"/>
              <a:gd name="connsiteX25" fmla="*/ 2243667 w 5884341"/>
              <a:gd name="connsiteY25" fmla="*/ 282223 h 1397000"/>
              <a:gd name="connsiteX26" fmla="*/ 2257778 w 5884341"/>
              <a:gd name="connsiteY26" fmla="*/ 239889 h 1397000"/>
              <a:gd name="connsiteX27" fmla="*/ 2314223 w 5884341"/>
              <a:gd name="connsiteY27" fmla="*/ 225778 h 1397000"/>
              <a:gd name="connsiteX28" fmla="*/ 2525889 w 5884341"/>
              <a:gd name="connsiteY28" fmla="*/ 211667 h 1397000"/>
              <a:gd name="connsiteX29" fmla="*/ 2596445 w 5884341"/>
              <a:gd name="connsiteY29" fmla="*/ 169334 h 1397000"/>
              <a:gd name="connsiteX30" fmla="*/ 2638778 w 5884341"/>
              <a:gd name="connsiteY30" fmla="*/ 141111 h 1397000"/>
              <a:gd name="connsiteX31" fmla="*/ 2991556 w 5884341"/>
              <a:gd name="connsiteY31" fmla="*/ 98778 h 1397000"/>
              <a:gd name="connsiteX32" fmla="*/ 3048000 w 5884341"/>
              <a:gd name="connsiteY32" fmla="*/ 84667 h 1397000"/>
              <a:gd name="connsiteX33" fmla="*/ 3062111 w 5884341"/>
              <a:gd name="connsiteY33" fmla="*/ 28223 h 1397000"/>
              <a:gd name="connsiteX34" fmla="*/ 3175000 w 5884341"/>
              <a:gd name="connsiteY34" fmla="*/ 0 h 1397000"/>
              <a:gd name="connsiteX35" fmla="*/ 3556000 w 5884341"/>
              <a:gd name="connsiteY35" fmla="*/ 28223 h 1397000"/>
              <a:gd name="connsiteX36" fmla="*/ 3683000 w 5884341"/>
              <a:gd name="connsiteY36" fmla="*/ 70556 h 1397000"/>
              <a:gd name="connsiteX37" fmla="*/ 3725334 w 5884341"/>
              <a:gd name="connsiteY37" fmla="*/ 84667 h 1397000"/>
              <a:gd name="connsiteX38" fmla="*/ 3767667 w 5884341"/>
              <a:gd name="connsiteY38" fmla="*/ 112889 h 1397000"/>
              <a:gd name="connsiteX39" fmla="*/ 3852334 w 5884341"/>
              <a:gd name="connsiteY39" fmla="*/ 127000 h 1397000"/>
              <a:gd name="connsiteX40" fmla="*/ 4049889 w 5884341"/>
              <a:gd name="connsiteY40" fmla="*/ 155223 h 1397000"/>
              <a:gd name="connsiteX41" fmla="*/ 4148667 w 5884341"/>
              <a:gd name="connsiteY41" fmla="*/ 239889 h 1397000"/>
              <a:gd name="connsiteX42" fmla="*/ 4176889 w 5884341"/>
              <a:gd name="connsiteY42" fmla="*/ 282223 h 1397000"/>
              <a:gd name="connsiteX43" fmla="*/ 4233334 w 5884341"/>
              <a:gd name="connsiteY43" fmla="*/ 296334 h 1397000"/>
              <a:gd name="connsiteX44" fmla="*/ 4318000 w 5884341"/>
              <a:gd name="connsiteY44" fmla="*/ 324556 h 1397000"/>
              <a:gd name="connsiteX45" fmla="*/ 4360334 w 5884341"/>
              <a:gd name="connsiteY45" fmla="*/ 338667 h 1397000"/>
              <a:gd name="connsiteX46" fmla="*/ 4430889 w 5884341"/>
              <a:gd name="connsiteY46" fmla="*/ 366889 h 1397000"/>
              <a:gd name="connsiteX47" fmla="*/ 4840111 w 5884341"/>
              <a:gd name="connsiteY47" fmla="*/ 352778 h 1397000"/>
              <a:gd name="connsiteX48" fmla="*/ 4882445 w 5884341"/>
              <a:gd name="connsiteY48" fmla="*/ 338667 h 1397000"/>
              <a:gd name="connsiteX49" fmla="*/ 4953000 w 5884341"/>
              <a:gd name="connsiteY49" fmla="*/ 225778 h 1397000"/>
              <a:gd name="connsiteX50" fmla="*/ 5023556 w 5884341"/>
              <a:gd name="connsiteY50" fmla="*/ 239889 h 1397000"/>
              <a:gd name="connsiteX51" fmla="*/ 5051778 w 5884341"/>
              <a:gd name="connsiteY51" fmla="*/ 282223 h 1397000"/>
              <a:gd name="connsiteX52" fmla="*/ 5136445 w 5884341"/>
              <a:gd name="connsiteY52" fmla="*/ 310445 h 1397000"/>
              <a:gd name="connsiteX53" fmla="*/ 5277556 w 5884341"/>
              <a:gd name="connsiteY53" fmla="*/ 296334 h 1397000"/>
              <a:gd name="connsiteX54" fmla="*/ 5319889 w 5884341"/>
              <a:gd name="connsiteY54" fmla="*/ 282223 h 1397000"/>
              <a:gd name="connsiteX55" fmla="*/ 5334000 w 5884341"/>
              <a:gd name="connsiteY55" fmla="*/ 239889 h 1397000"/>
              <a:gd name="connsiteX56" fmla="*/ 5362223 w 5884341"/>
              <a:gd name="connsiteY56" fmla="*/ 211667 h 1397000"/>
              <a:gd name="connsiteX57" fmla="*/ 5446889 w 5884341"/>
              <a:gd name="connsiteY57" fmla="*/ 225778 h 1397000"/>
              <a:gd name="connsiteX58" fmla="*/ 5573889 w 5884341"/>
              <a:gd name="connsiteY58" fmla="*/ 324556 h 1397000"/>
              <a:gd name="connsiteX59" fmla="*/ 5630334 w 5884341"/>
              <a:gd name="connsiteY59" fmla="*/ 352778 h 1397000"/>
              <a:gd name="connsiteX60" fmla="*/ 5827889 w 5884341"/>
              <a:gd name="connsiteY60" fmla="*/ 338667 h 1397000"/>
              <a:gd name="connsiteX61" fmla="*/ 5856111 w 5884341"/>
              <a:gd name="connsiteY61" fmla="*/ 395111 h 1397000"/>
              <a:gd name="connsiteX62" fmla="*/ 5743223 w 5884341"/>
              <a:gd name="connsiteY62" fmla="*/ 479778 h 1397000"/>
              <a:gd name="connsiteX63" fmla="*/ 5715000 w 5884341"/>
              <a:gd name="connsiteY63" fmla="*/ 508000 h 1397000"/>
              <a:gd name="connsiteX64" fmla="*/ 5686778 w 5884341"/>
              <a:gd name="connsiteY64" fmla="*/ 606778 h 1397000"/>
              <a:gd name="connsiteX65" fmla="*/ 5658556 w 5884341"/>
              <a:gd name="connsiteY65" fmla="*/ 649111 h 1397000"/>
              <a:gd name="connsiteX66" fmla="*/ 5644445 w 5884341"/>
              <a:gd name="connsiteY66" fmla="*/ 733778 h 1397000"/>
              <a:gd name="connsiteX67" fmla="*/ 5630334 w 5884341"/>
              <a:gd name="connsiteY67" fmla="*/ 776111 h 1397000"/>
              <a:gd name="connsiteX68" fmla="*/ 5602111 w 5884341"/>
              <a:gd name="connsiteY68" fmla="*/ 903111 h 1397000"/>
              <a:gd name="connsiteX69" fmla="*/ 5573889 w 5884341"/>
              <a:gd name="connsiteY69" fmla="*/ 931334 h 1397000"/>
              <a:gd name="connsiteX70" fmla="*/ 5517445 w 5884341"/>
              <a:gd name="connsiteY70" fmla="*/ 1016000 h 1397000"/>
              <a:gd name="connsiteX71" fmla="*/ 5432778 w 5884341"/>
              <a:gd name="connsiteY71" fmla="*/ 1044223 h 1397000"/>
              <a:gd name="connsiteX72" fmla="*/ 5150556 w 5884341"/>
              <a:gd name="connsiteY72" fmla="*/ 1016000 h 1397000"/>
              <a:gd name="connsiteX73" fmla="*/ 5094111 w 5884341"/>
              <a:gd name="connsiteY73" fmla="*/ 987778 h 1397000"/>
              <a:gd name="connsiteX74" fmla="*/ 5023556 w 5884341"/>
              <a:gd name="connsiteY74" fmla="*/ 973667 h 1397000"/>
              <a:gd name="connsiteX75" fmla="*/ 4882445 w 5884341"/>
              <a:gd name="connsiteY75" fmla="*/ 973667 h 1397000"/>
              <a:gd name="connsiteX76" fmla="*/ 4840111 w 5884341"/>
              <a:gd name="connsiteY76" fmla="*/ 945445 h 1397000"/>
              <a:gd name="connsiteX77" fmla="*/ 4769556 w 5884341"/>
              <a:gd name="connsiteY77" fmla="*/ 959556 h 1397000"/>
              <a:gd name="connsiteX78" fmla="*/ 4727223 w 5884341"/>
              <a:gd name="connsiteY78" fmla="*/ 987778 h 1397000"/>
              <a:gd name="connsiteX79" fmla="*/ 4600223 w 5884341"/>
              <a:gd name="connsiteY79" fmla="*/ 973667 h 1397000"/>
              <a:gd name="connsiteX80" fmla="*/ 4572000 w 5884341"/>
              <a:gd name="connsiteY80" fmla="*/ 945445 h 1397000"/>
              <a:gd name="connsiteX81" fmla="*/ 4515556 w 5884341"/>
              <a:gd name="connsiteY81" fmla="*/ 860778 h 1397000"/>
              <a:gd name="connsiteX82" fmla="*/ 4543778 w 5884341"/>
              <a:gd name="connsiteY82" fmla="*/ 776111 h 1397000"/>
              <a:gd name="connsiteX83" fmla="*/ 4600223 w 5884341"/>
              <a:gd name="connsiteY83" fmla="*/ 705556 h 1397000"/>
              <a:gd name="connsiteX84" fmla="*/ 4586111 w 5884341"/>
              <a:gd name="connsiteY84" fmla="*/ 635000 h 1397000"/>
              <a:gd name="connsiteX85" fmla="*/ 4515556 w 5884341"/>
              <a:gd name="connsiteY85" fmla="*/ 550334 h 1397000"/>
              <a:gd name="connsiteX86" fmla="*/ 4430889 w 5884341"/>
              <a:gd name="connsiteY86" fmla="*/ 522111 h 1397000"/>
              <a:gd name="connsiteX87" fmla="*/ 4289778 w 5884341"/>
              <a:gd name="connsiteY87" fmla="*/ 578556 h 1397000"/>
              <a:gd name="connsiteX88" fmla="*/ 4275667 w 5884341"/>
              <a:gd name="connsiteY88" fmla="*/ 620889 h 1397000"/>
              <a:gd name="connsiteX89" fmla="*/ 4261556 w 5884341"/>
              <a:gd name="connsiteY89" fmla="*/ 973667 h 1397000"/>
              <a:gd name="connsiteX90" fmla="*/ 4247445 w 5884341"/>
              <a:gd name="connsiteY90" fmla="*/ 1016000 h 1397000"/>
              <a:gd name="connsiteX91" fmla="*/ 4191000 w 5884341"/>
              <a:gd name="connsiteY91" fmla="*/ 1072445 h 1397000"/>
              <a:gd name="connsiteX92" fmla="*/ 3993445 w 5884341"/>
              <a:gd name="connsiteY92" fmla="*/ 1100667 h 1397000"/>
              <a:gd name="connsiteX93" fmla="*/ 3795889 w 5884341"/>
              <a:gd name="connsiteY93" fmla="*/ 1100667 h 1397000"/>
              <a:gd name="connsiteX94" fmla="*/ 3753556 w 5884341"/>
              <a:gd name="connsiteY94" fmla="*/ 1072445 h 1397000"/>
              <a:gd name="connsiteX95" fmla="*/ 3668889 w 5884341"/>
              <a:gd name="connsiteY95" fmla="*/ 917223 h 1397000"/>
              <a:gd name="connsiteX96" fmla="*/ 3640667 w 5884341"/>
              <a:gd name="connsiteY96" fmla="*/ 818445 h 1397000"/>
              <a:gd name="connsiteX97" fmla="*/ 3612445 w 5884341"/>
              <a:gd name="connsiteY97" fmla="*/ 776111 h 1397000"/>
              <a:gd name="connsiteX98" fmla="*/ 3556000 w 5884341"/>
              <a:gd name="connsiteY98" fmla="*/ 747889 h 1397000"/>
              <a:gd name="connsiteX99" fmla="*/ 3471334 w 5884341"/>
              <a:gd name="connsiteY99" fmla="*/ 719667 h 1397000"/>
              <a:gd name="connsiteX100" fmla="*/ 3443111 w 5884341"/>
              <a:gd name="connsiteY100" fmla="*/ 691445 h 1397000"/>
              <a:gd name="connsiteX101" fmla="*/ 3358445 w 5884341"/>
              <a:gd name="connsiteY101" fmla="*/ 663223 h 1397000"/>
              <a:gd name="connsiteX102" fmla="*/ 3090334 w 5884341"/>
              <a:gd name="connsiteY102" fmla="*/ 635000 h 1397000"/>
              <a:gd name="connsiteX103" fmla="*/ 3033889 w 5884341"/>
              <a:gd name="connsiteY103" fmla="*/ 620889 h 1397000"/>
              <a:gd name="connsiteX104" fmla="*/ 2935111 w 5884341"/>
              <a:gd name="connsiteY104" fmla="*/ 592667 h 1397000"/>
              <a:gd name="connsiteX105" fmla="*/ 2314223 w 5884341"/>
              <a:gd name="connsiteY105" fmla="*/ 620889 h 1397000"/>
              <a:gd name="connsiteX106" fmla="*/ 2088445 w 5884341"/>
              <a:gd name="connsiteY106" fmla="*/ 635000 h 1397000"/>
              <a:gd name="connsiteX107" fmla="*/ 1975556 w 5884341"/>
              <a:gd name="connsiteY107" fmla="*/ 649111 h 1397000"/>
              <a:gd name="connsiteX108" fmla="*/ 1707445 w 5884341"/>
              <a:gd name="connsiteY108" fmla="*/ 677334 h 1397000"/>
              <a:gd name="connsiteX109" fmla="*/ 1594556 w 5884341"/>
              <a:gd name="connsiteY109" fmla="*/ 776111 h 1397000"/>
              <a:gd name="connsiteX110" fmla="*/ 1538111 w 5884341"/>
              <a:gd name="connsiteY110" fmla="*/ 832556 h 1397000"/>
              <a:gd name="connsiteX111" fmla="*/ 1453445 w 5884341"/>
              <a:gd name="connsiteY111" fmla="*/ 860778 h 1397000"/>
              <a:gd name="connsiteX112" fmla="*/ 1411111 w 5884341"/>
              <a:gd name="connsiteY112" fmla="*/ 959556 h 1397000"/>
              <a:gd name="connsiteX113" fmla="*/ 1382889 w 5884341"/>
              <a:gd name="connsiteY113" fmla="*/ 1072445 h 1397000"/>
              <a:gd name="connsiteX114" fmla="*/ 1368778 w 5884341"/>
              <a:gd name="connsiteY114" fmla="*/ 1114778 h 1397000"/>
              <a:gd name="connsiteX115" fmla="*/ 1326445 w 5884341"/>
              <a:gd name="connsiteY115" fmla="*/ 1128889 h 1397000"/>
              <a:gd name="connsiteX116" fmla="*/ 1298223 w 5884341"/>
              <a:gd name="connsiteY116" fmla="*/ 1227667 h 1397000"/>
              <a:gd name="connsiteX117" fmla="*/ 1255889 w 5884341"/>
              <a:gd name="connsiteY117" fmla="*/ 1255889 h 1397000"/>
              <a:gd name="connsiteX118" fmla="*/ 1185334 w 5884341"/>
              <a:gd name="connsiteY118" fmla="*/ 1354667 h 1397000"/>
              <a:gd name="connsiteX119" fmla="*/ 1143000 w 5884341"/>
              <a:gd name="connsiteY119" fmla="*/ 1368778 h 1397000"/>
              <a:gd name="connsiteX120" fmla="*/ 197556 w 5884341"/>
              <a:gd name="connsiteY120" fmla="*/ 1397000 h 1397000"/>
              <a:gd name="connsiteX121" fmla="*/ 56445 w 5884341"/>
              <a:gd name="connsiteY121" fmla="*/ 1382889 h 1397000"/>
              <a:gd name="connsiteX122" fmla="*/ 42334 w 5884341"/>
              <a:gd name="connsiteY122" fmla="*/ 1340556 h 1397000"/>
              <a:gd name="connsiteX123" fmla="*/ 14111 w 5884341"/>
              <a:gd name="connsiteY123" fmla="*/ 1072445 h 1397000"/>
              <a:gd name="connsiteX124" fmla="*/ 42333 w 5884341"/>
              <a:gd name="connsiteY124" fmla="*/ 931334 h 1397000"/>
              <a:gd name="connsiteX125" fmla="*/ 42333 w 5884341"/>
              <a:gd name="connsiteY125" fmla="*/ 889000 h 1397000"/>
              <a:gd name="connsiteX126" fmla="*/ 28223 w 5884341"/>
              <a:gd name="connsiteY126" fmla="*/ 832556 h 1397000"/>
              <a:gd name="connsiteX127" fmla="*/ 28222 w 5884341"/>
              <a:gd name="connsiteY127" fmla="*/ 719667 h 1397000"/>
              <a:gd name="connsiteX128" fmla="*/ 0 w 5884341"/>
              <a:gd name="connsiteY128" fmla="*/ 677334 h 1397000"/>
              <a:gd name="connsiteX129" fmla="*/ 28223 w 5884341"/>
              <a:gd name="connsiteY129" fmla="*/ 592667 h 1397000"/>
              <a:gd name="connsiteX130" fmla="*/ 42334 w 5884341"/>
              <a:gd name="connsiteY130" fmla="*/ 550334 h 1397000"/>
              <a:gd name="connsiteX131" fmla="*/ 70556 w 5884341"/>
              <a:gd name="connsiteY131" fmla="*/ 479778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5884341" h="1397000">
                <a:moveTo>
                  <a:pt x="70556" y="479778"/>
                </a:moveTo>
                <a:lnTo>
                  <a:pt x="70556" y="479778"/>
                </a:lnTo>
                <a:cubicBezTo>
                  <a:pt x="136408" y="493889"/>
                  <a:pt x="200834" y="519053"/>
                  <a:pt x="268111" y="522111"/>
                </a:cubicBezTo>
                <a:cubicBezTo>
                  <a:pt x="306859" y="523872"/>
                  <a:pt x="342877" y="501037"/>
                  <a:pt x="381000" y="493889"/>
                </a:cubicBezTo>
                <a:cubicBezTo>
                  <a:pt x="418273" y="486900"/>
                  <a:pt x="456259" y="484482"/>
                  <a:pt x="493889" y="479778"/>
                </a:cubicBezTo>
                <a:cubicBezTo>
                  <a:pt x="609330" y="441298"/>
                  <a:pt x="592330" y="441232"/>
                  <a:pt x="804334" y="479778"/>
                </a:cubicBezTo>
                <a:cubicBezTo>
                  <a:pt x="823968" y="483348"/>
                  <a:pt x="832556" y="508000"/>
                  <a:pt x="846667" y="522111"/>
                </a:cubicBezTo>
                <a:cubicBezTo>
                  <a:pt x="851371" y="536222"/>
                  <a:pt x="848674" y="555799"/>
                  <a:pt x="860778" y="564445"/>
                </a:cubicBezTo>
                <a:cubicBezTo>
                  <a:pt x="884986" y="581736"/>
                  <a:pt x="945445" y="592667"/>
                  <a:pt x="945445" y="592667"/>
                </a:cubicBezTo>
                <a:cubicBezTo>
                  <a:pt x="966848" y="606936"/>
                  <a:pt x="1000900" y="635000"/>
                  <a:pt x="1030111" y="635000"/>
                </a:cubicBezTo>
                <a:cubicBezTo>
                  <a:pt x="1054095" y="635000"/>
                  <a:pt x="1077148" y="625593"/>
                  <a:pt x="1100667" y="620889"/>
                </a:cubicBezTo>
                <a:cubicBezTo>
                  <a:pt x="1114778" y="611482"/>
                  <a:pt x="1132406" y="605910"/>
                  <a:pt x="1143000" y="592667"/>
                </a:cubicBezTo>
                <a:cubicBezTo>
                  <a:pt x="1152292" y="581052"/>
                  <a:pt x="1153025" y="564636"/>
                  <a:pt x="1157111" y="550334"/>
                </a:cubicBezTo>
                <a:cubicBezTo>
                  <a:pt x="1162439" y="531686"/>
                  <a:pt x="1159108" y="509033"/>
                  <a:pt x="1171223" y="493889"/>
                </a:cubicBezTo>
                <a:cubicBezTo>
                  <a:pt x="1180515" y="482274"/>
                  <a:pt x="1199445" y="484482"/>
                  <a:pt x="1213556" y="479778"/>
                </a:cubicBezTo>
                <a:cubicBezTo>
                  <a:pt x="1222963" y="465667"/>
                  <a:pt x="1227667" y="446852"/>
                  <a:pt x="1241778" y="437445"/>
                </a:cubicBezTo>
                <a:cubicBezTo>
                  <a:pt x="1257915" y="426687"/>
                  <a:pt x="1279647" y="428907"/>
                  <a:pt x="1298223" y="423334"/>
                </a:cubicBezTo>
                <a:cubicBezTo>
                  <a:pt x="1326717" y="414786"/>
                  <a:pt x="1354667" y="404518"/>
                  <a:pt x="1382889" y="395111"/>
                </a:cubicBezTo>
                <a:lnTo>
                  <a:pt x="1425223" y="381000"/>
                </a:lnTo>
                <a:cubicBezTo>
                  <a:pt x="1547519" y="385704"/>
                  <a:pt x="1670332" y="382933"/>
                  <a:pt x="1792111" y="395111"/>
                </a:cubicBezTo>
                <a:cubicBezTo>
                  <a:pt x="2005563" y="416457"/>
                  <a:pt x="1584309" y="482057"/>
                  <a:pt x="1975556" y="395111"/>
                </a:cubicBezTo>
                <a:cubicBezTo>
                  <a:pt x="1989667" y="385704"/>
                  <a:pt x="2002391" y="373777"/>
                  <a:pt x="2017889" y="366889"/>
                </a:cubicBezTo>
                <a:cubicBezTo>
                  <a:pt x="2045074" y="354807"/>
                  <a:pt x="2074334" y="348074"/>
                  <a:pt x="2102556" y="338667"/>
                </a:cubicBezTo>
                <a:lnTo>
                  <a:pt x="2144889" y="324556"/>
                </a:lnTo>
                <a:cubicBezTo>
                  <a:pt x="2159000" y="319852"/>
                  <a:pt x="2173919" y="317097"/>
                  <a:pt x="2187223" y="310445"/>
                </a:cubicBezTo>
                <a:lnTo>
                  <a:pt x="2243667" y="282223"/>
                </a:lnTo>
                <a:cubicBezTo>
                  <a:pt x="2248371" y="268112"/>
                  <a:pt x="2246163" y="249181"/>
                  <a:pt x="2257778" y="239889"/>
                </a:cubicBezTo>
                <a:cubicBezTo>
                  <a:pt x="2272922" y="227774"/>
                  <a:pt x="2294936" y="227808"/>
                  <a:pt x="2314223" y="225778"/>
                </a:cubicBezTo>
                <a:cubicBezTo>
                  <a:pt x="2384546" y="218376"/>
                  <a:pt x="2455334" y="216371"/>
                  <a:pt x="2525889" y="211667"/>
                </a:cubicBezTo>
                <a:cubicBezTo>
                  <a:pt x="2549408" y="197556"/>
                  <a:pt x="2573187" y="183870"/>
                  <a:pt x="2596445" y="169334"/>
                </a:cubicBezTo>
                <a:cubicBezTo>
                  <a:pt x="2610827" y="160345"/>
                  <a:pt x="2623280" y="147999"/>
                  <a:pt x="2638778" y="141111"/>
                </a:cubicBezTo>
                <a:cubicBezTo>
                  <a:pt x="2760257" y="87120"/>
                  <a:pt x="2838406" y="106838"/>
                  <a:pt x="2991556" y="98778"/>
                </a:cubicBezTo>
                <a:cubicBezTo>
                  <a:pt x="3010371" y="94074"/>
                  <a:pt x="3034287" y="98380"/>
                  <a:pt x="3048000" y="84667"/>
                </a:cubicBezTo>
                <a:cubicBezTo>
                  <a:pt x="3061713" y="70954"/>
                  <a:pt x="3045974" y="38981"/>
                  <a:pt x="3062111" y="28223"/>
                </a:cubicBezTo>
                <a:cubicBezTo>
                  <a:pt x="3094384" y="6707"/>
                  <a:pt x="3175000" y="0"/>
                  <a:pt x="3175000" y="0"/>
                </a:cubicBezTo>
                <a:cubicBezTo>
                  <a:pt x="3343217" y="7314"/>
                  <a:pt x="3425972" y="-10786"/>
                  <a:pt x="3556000" y="28223"/>
                </a:cubicBezTo>
                <a:cubicBezTo>
                  <a:pt x="3556017" y="28228"/>
                  <a:pt x="3661825" y="63498"/>
                  <a:pt x="3683000" y="70556"/>
                </a:cubicBezTo>
                <a:lnTo>
                  <a:pt x="3725334" y="84667"/>
                </a:lnTo>
                <a:cubicBezTo>
                  <a:pt x="3739445" y="94074"/>
                  <a:pt x="3751578" y="107526"/>
                  <a:pt x="3767667" y="112889"/>
                </a:cubicBezTo>
                <a:cubicBezTo>
                  <a:pt x="3794810" y="121937"/>
                  <a:pt x="3824039" y="122756"/>
                  <a:pt x="3852334" y="127000"/>
                </a:cubicBezTo>
                <a:lnTo>
                  <a:pt x="4049889" y="155223"/>
                </a:lnTo>
                <a:cubicBezTo>
                  <a:pt x="4099822" y="188511"/>
                  <a:pt x="4103043" y="186661"/>
                  <a:pt x="4148667" y="239889"/>
                </a:cubicBezTo>
                <a:cubicBezTo>
                  <a:pt x="4159704" y="252766"/>
                  <a:pt x="4162778" y="272815"/>
                  <a:pt x="4176889" y="282223"/>
                </a:cubicBezTo>
                <a:cubicBezTo>
                  <a:pt x="4193026" y="292981"/>
                  <a:pt x="4214758" y="290761"/>
                  <a:pt x="4233334" y="296334"/>
                </a:cubicBezTo>
                <a:cubicBezTo>
                  <a:pt x="4261828" y="304882"/>
                  <a:pt x="4289778" y="315149"/>
                  <a:pt x="4318000" y="324556"/>
                </a:cubicBezTo>
                <a:cubicBezTo>
                  <a:pt x="4332111" y="329260"/>
                  <a:pt x="4346523" y="333143"/>
                  <a:pt x="4360334" y="338667"/>
                </a:cubicBezTo>
                <a:lnTo>
                  <a:pt x="4430889" y="366889"/>
                </a:lnTo>
                <a:cubicBezTo>
                  <a:pt x="4567296" y="362185"/>
                  <a:pt x="4703888" y="361292"/>
                  <a:pt x="4840111" y="352778"/>
                </a:cubicBezTo>
                <a:cubicBezTo>
                  <a:pt x="4854957" y="351850"/>
                  <a:pt x="4873799" y="350771"/>
                  <a:pt x="4882445" y="338667"/>
                </a:cubicBezTo>
                <a:cubicBezTo>
                  <a:pt x="4989309" y="189058"/>
                  <a:pt x="4844140" y="298352"/>
                  <a:pt x="4953000" y="225778"/>
                </a:cubicBezTo>
                <a:cubicBezTo>
                  <a:pt x="4976519" y="230482"/>
                  <a:pt x="5002732" y="227989"/>
                  <a:pt x="5023556" y="239889"/>
                </a:cubicBezTo>
                <a:cubicBezTo>
                  <a:pt x="5038281" y="248303"/>
                  <a:pt x="5037396" y="273234"/>
                  <a:pt x="5051778" y="282223"/>
                </a:cubicBezTo>
                <a:cubicBezTo>
                  <a:pt x="5077005" y="297990"/>
                  <a:pt x="5136445" y="310445"/>
                  <a:pt x="5136445" y="310445"/>
                </a:cubicBezTo>
                <a:cubicBezTo>
                  <a:pt x="5183482" y="305741"/>
                  <a:pt x="5230834" y="303522"/>
                  <a:pt x="5277556" y="296334"/>
                </a:cubicBezTo>
                <a:cubicBezTo>
                  <a:pt x="5292257" y="294072"/>
                  <a:pt x="5309371" y="292741"/>
                  <a:pt x="5319889" y="282223"/>
                </a:cubicBezTo>
                <a:cubicBezTo>
                  <a:pt x="5330407" y="271705"/>
                  <a:pt x="5326347" y="252644"/>
                  <a:pt x="5334000" y="239889"/>
                </a:cubicBezTo>
                <a:cubicBezTo>
                  <a:pt x="5340845" y="228481"/>
                  <a:pt x="5352815" y="221074"/>
                  <a:pt x="5362223" y="211667"/>
                </a:cubicBezTo>
                <a:cubicBezTo>
                  <a:pt x="5390445" y="216371"/>
                  <a:pt x="5421644" y="212314"/>
                  <a:pt x="5446889" y="225778"/>
                </a:cubicBezTo>
                <a:cubicBezTo>
                  <a:pt x="5494210" y="251016"/>
                  <a:pt x="5525920" y="300572"/>
                  <a:pt x="5573889" y="324556"/>
                </a:cubicBezTo>
                <a:lnTo>
                  <a:pt x="5630334" y="352778"/>
                </a:lnTo>
                <a:cubicBezTo>
                  <a:pt x="5696186" y="348074"/>
                  <a:pt x="5761870" y="338667"/>
                  <a:pt x="5827889" y="338667"/>
                </a:cubicBezTo>
                <a:cubicBezTo>
                  <a:pt x="5906453" y="338667"/>
                  <a:pt x="5890138" y="352578"/>
                  <a:pt x="5856111" y="395111"/>
                </a:cubicBezTo>
                <a:cubicBezTo>
                  <a:pt x="5806039" y="457700"/>
                  <a:pt x="5833518" y="389486"/>
                  <a:pt x="5743223" y="479778"/>
                </a:cubicBezTo>
                <a:lnTo>
                  <a:pt x="5715000" y="508000"/>
                </a:lnTo>
                <a:cubicBezTo>
                  <a:pt x="5710479" y="526086"/>
                  <a:pt x="5696900" y="586533"/>
                  <a:pt x="5686778" y="606778"/>
                </a:cubicBezTo>
                <a:cubicBezTo>
                  <a:pt x="5679194" y="621947"/>
                  <a:pt x="5667963" y="635000"/>
                  <a:pt x="5658556" y="649111"/>
                </a:cubicBezTo>
                <a:cubicBezTo>
                  <a:pt x="5653852" y="677333"/>
                  <a:pt x="5650652" y="705848"/>
                  <a:pt x="5644445" y="733778"/>
                </a:cubicBezTo>
                <a:cubicBezTo>
                  <a:pt x="5641218" y="748298"/>
                  <a:pt x="5633561" y="761591"/>
                  <a:pt x="5630334" y="776111"/>
                </a:cubicBezTo>
                <a:cubicBezTo>
                  <a:pt x="5625974" y="795732"/>
                  <a:pt x="5618931" y="875078"/>
                  <a:pt x="5602111" y="903111"/>
                </a:cubicBezTo>
                <a:cubicBezTo>
                  <a:pt x="5595266" y="914519"/>
                  <a:pt x="5583296" y="921926"/>
                  <a:pt x="5573889" y="931334"/>
                </a:cubicBezTo>
                <a:cubicBezTo>
                  <a:pt x="5560630" y="971112"/>
                  <a:pt x="5560687" y="991977"/>
                  <a:pt x="5517445" y="1016000"/>
                </a:cubicBezTo>
                <a:cubicBezTo>
                  <a:pt x="5491440" y="1030447"/>
                  <a:pt x="5432778" y="1044223"/>
                  <a:pt x="5432778" y="1044223"/>
                </a:cubicBezTo>
                <a:cubicBezTo>
                  <a:pt x="5338704" y="1034815"/>
                  <a:pt x="5243813" y="1031543"/>
                  <a:pt x="5150556" y="1016000"/>
                </a:cubicBezTo>
                <a:cubicBezTo>
                  <a:pt x="5129806" y="1012542"/>
                  <a:pt x="5114067" y="994430"/>
                  <a:pt x="5094111" y="987778"/>
                </a:cubicBezTo>
                <a:cubicBezTo>
                  <a:pt x="5071358" y="980194"/>
                  <a:pt x="5047074" y="978371"/>
                  <a:pt x="5023556" y="973667"/>
                </a:cubicBezTo>
                <a:cubicBezTo>
                  <a:pt x="4952886" y="983763"/>
                  <a:pt x="4937176" y="1001032"/>
                  <a:pt x="4882445" y="973667"/>
                </a:cubicBezTo>
                <a:cubicBezTo>
                  <a:pt x="4867276" y="966083"/>
                  <a:pt x="4854222" y="954852"/>
                  <a:pt x="4840111" y="945445"/>
                </a:cubicBezTo>
                <a:cubicBezTo>
                  <a:pt x="4816593" y="950149"/>
                  <a:pt x="4792013" y="951135"/>
                  <a:pt x="4769556" y="959556"/>
                </a:cubicBezTo>
                <a:cubicBezTo>
                  <a:pt x="4753677" y="965511"/>
                  <a:pt x="4744124" y="986370"/>
                  <a:pt x="4727223" y="987778"/>
                </a:cubicBezTo>
                <a:cubicBezTo>
                  <a:pt x="4684776" y="991315"/>
                  <a:pt x="4642556" y="978371"/>
                  <a:pt x="4600223" y="973667"/>
                </a:cubicBezTo>
                <a:cubicBezTo>
                  <a:pt x="4590815" y="964260"/>
                  <a:pt x="4579983" y="956088"/>
                  <a:pt x="4572000" y="945445"/>
                </a:cubicBezTo>
                <a:cubicBezTo>
                  <a:pt x="4551649" y="918310"/>
                  <a:pt x="4515556" y="860778"/>
                  <a:pt x="4515556" y="860778"/>
                </a:cubicBezTo>
                <a:cubicBezTo>
                  <a:pt x="4524963" y="832556"/>
                  <a:pt x="4528011" y="801338"/>
                  <a:pt x="4543778" y="776111"/>
                </a:cubicBezTo>
                <a:cubicBezTo>
                  <a:pt x="4634967" y="630208"/>
                  <a:pt x="4548753" y="859955"/>
                  <a:pt x="4600223" y="705556"/>
                </a:cubicBezTo>
                <a:cubicBezTo>
                  <a:pt x="4595519" y="682037"/>
                  <a:pt x="4594533" y="657457"/>
                  <a:pt x="4586111" y="635000"/>
                </a:cubicBezTo>
                <a:cubicBezTo>
                  <a:pt x="4578252" y="614044"/>
                  <a:pt x="4532894" y="559966"/>
                  <a:pt x="4515556" y="550334"/>
                </a:cubicBezTo>
                <a:cubicBezTo>
                  <a:pt x="4489551" y="535887"/>
                  <a:pt x="4430889" y="522111"/>
                  <a:pt x="4430889" y="522111"/>
                </a:cubicBezTo>
                <a:cubicBezTo>
                  <a:pt x="4352792" y="533268"/>
                  <a:pt x="4331368" y="516171"/>
                  <a:pt x="4289778" y="578556"/>
                </a:cubicBezTo>
                <a:cubicBezTo>
                  <a:pt x="4281527" y="590932"/>
                  <a:pt x="4280371" y="606778"/>
                  <a:pt x="4275667" y="620889"/>
                </a:cubicBezTo>
                <a:cubicBezTo>
                  <a:pt x="4270963" y="738482"/>
                  <a:pt x="4269941" y="856279"/>
                  <a:pt x="4261556" y="973667"/>
                </a:cubicBezTo>
                <a:cubicBezTo>
                  <a:pt x="4260496" y="988504"/>
                  <a:pt x="4256091" y="1003896"/>
                  <a:pt x="4247445" y="1016000"/>
                </a:cubicBezTo>
                <a:cubicBezTo>
                  <a:pt x="4231979" y="1037652"/>
                  <a:pt x="4216243" y="1064031"/>
                  <a:pt x="4191000" y="1072445"/>
                </a:cubicBezTo>
                <a:cubicBezTo>
                  <a:pt x="4099379" y="1102985"/>
                  <a:pt x="4163480" y="1085209"/>
                  <a:pt x="3993445" y="1100667"/>
                </a:cubicBezTo>
                <a:cubicBezTo>
                  <a:pt x="3912791" y="1127551"/>
                  <a:pt x="3927616" y="1128894"/>
                  <a:pt x="3795889" y="1100667"/>
                </a:cubicBezTo>
                <a:cubicBezTo>
                  <a:pt x="3779306" y="1097114"/>
                  <a:pt x="3767667" y="1081852"/>
                  <a:pt x="3753556" y="1072445"/>
                </a:cubicBezTo>
                <a:cubicBezTo>
                  <a:pt x="3701281" y="994033"/>
                  <a:pt x="3696101" y="998861"/>
                  <a:pt x="3668889" y="917223"/>
                </a:cubicBezTo>
                <a:cubicBezTo>
                  <a:pt x="3659846" y="890093"/>
                  <a:pt x="3654257" y="845626"/>
                  <a:pt x="3640667" y="818445"/>
                </a:cubicBezTo>
                <a:cubicBezTo>
                  <a:pt x="3633083" y="803276"/>
                  <a:pt x="3625474" y="786968"/>
                  <a:pt x="3612445" y="776111"/>
                </a:cubicBezTo>
                <a:cubicBezTo>
                  <a:pt x="3596285" y="762644"/>
                  <a:pt x="3575531" y="755701"/>
                  <a:pt x="3556000" y="747889"/>
                </a:cubicBezTo>
                <a:cubicBezTo>
                  <a:pt x="3528379" y="736841"/>
                  <a:pt x="3471334" y="719667"/>
                  <a:pt x="3471334" y="719667"/>
                </a:cubicBezTo>
                <a:cubicBezTo>
                  <a:pt x="3461926" y="710260"/>
                  <a:pt x="3455011" y="697395"/>
                  <a:pt x="3443111" y="691445"/>
                </a:cubicBezTo>
                <a:cubicBezTo>
                  <a:pt x="3416503" y="678141"/>
                  <a:pt x="3386667" y="672630"/>
                  <a:pt x="3358445" y="663223"/>
                </a:cubicBezTo>
                <a:cubicBezTo>
                  <a:pt x="3244571" y="625264"/>
                  <a:pt x="3330979" y="650040"/>
                  <a:pt x="3090334" y="635000"/>
                </a:cubicBezTo>
                <a:cubicBezTo>
                  <a:pt x="3071519" y="630296"/>
                  <a:pt x="3052600" y="625992"/>
                  <a:pt x="3033889" y="620889"/>
                </a:cubicBezTo>
                <a:cubicBezTo>
                  <a:pt x="3000852" y="611879"/>
                  <a:pt x="2969355" y="592667"/>
                  <a:pt x="2935111" y="592667"/>
                </a:cubicBezTo>
                <a:cubicBezTo>
                  <a:pt x="2727935" y="592667"/>
                  <a:pt x="2521141" y="610543"/>
                  <a:pt x="2314223" y="620889"/>
                </a:cubicBezTo>
                <a:cubicBezTo>
                  <a:pt x="2238911" y="624655"/>
                  <a:pt x="2163591" y="628738"/>
                  <a:pt x="2088445" y="635000"/>
                </a:cubicBezTo>
                <a:cubicBezTo>
                  <a:pt x="2050653" y="638149"/>
                  <a:pt x="2013247" y="644923"/>
                  <a:pt x="1975556" y="649111"/>
                </a:cubicBezTo>
                <a:lnTo>
                  <a:pt x="1707445" y="677334"/>
                </a:lnTo>
                <a:cubicBezTo>
                  <a:pt x="1545951" y="784995"/>
                  <a:pt x="1672951" y="684651"/>
                  <a:pt x="1594556" y="776111"/>
                </a:cubicBezTo>
                <a:cubicBezTo>
                  <a:pt x="1577239" y="796314"/>
                  <a:pt x="1563354" y="824142"/>
                  <a:pt x="1538111" y="832556"/>
                </a:cubicBezTo>
                <a:lnTo>
                  <a:pt x="1453445" y="860778"/>
                </a:lnTo>
                <a:cubicBezTo>
                  <a:pt x="1430321" y="907028"/>
                  <a:pt x="1423567" y="913884"/>
                  <a:pt x="1411111" y="959556"/>
                </a:cubicBezTo>
                <a:cubicBezTo>
                  <a:pt x="1400905" y="996977"/>
                  <a:pt x="1395155" y="1035648"/>
                  <a:pt x="1382889" y="1072445"/>
                </a:cubicBezTo>
                <a:cubicBezTo>
                  <a:pt x="1378185" y="1086556"/>
                  <a:pt x="1379296" y="1104260"/>
                  <a:pt x="1368778" y="1114778"/>
                </a:cubicBezTo>
                <a:cubicBezTo>
                  <a:pt x="1358260" y="1125296"/>
                  <a:pt x="1340556" y="1124185"/>
                  <a:pt x="1326445" y="1128889"/>
                </a:cubicBezTo>
                <a:cubicBezTo>
                  <a:pt x="1325523" y="1132576"/>
                  <a:pt x="1305585" y="1218465"/>
                  <a:pt x="1298223" y="1227667"/>
                </a:cubicBezTo>
                <a:cubicBezTo>
                  <a:pt x="1287628" y="1240910"/>
                  <a:pt x="1270000" y="1246482"/>
                  <a:pt x="1255889" y="1255889"/>
                </a:cubicBezTo>
                <a:cubicBezTo>
                  <a:pt x="1233818" y="1300032"/>
                  <a:pt x="1228240" y="1326063"/>
                  <a:pt x="1185334" y="1354667"/>
                </a:cubicBezTo>
                <a:cubicBezTo>
                  <a:pt x="1172958" y="1362918"/>
                  <a:pt x="1157861" y="1368141"/>
                  <a:pt x="1143000" y="1368778"/>
                </a:cubicBezTo>
                <a:cubicBezTo>
                  <a:pt x="828001" y="1382278"/>
                  <a:pt x="512704" y="1387593"/>
                  <a:pt x="197556" y="1397000"/>
                </a:cubicBezTo>
                <a:cubicBezTo>
                  <a:pt x="150519" y="1392296"/>
                  <a:pt x="100871" y="1399044"/>
                  <a:pt x="56445" y="1382889"/>
                </a:cubicBezTo>
                <a:cubicBezTo>
                  <a:pt x="42466" y="1377806"/>
                  <a:pt x="44344" y="1355294"/>
                  <a:pt x="42334" y="1340556"/>
                </a:cubicBezTo>
                <a:cubicBezTo>
                  <a:pt x="30192" y="1251516"/>
                  <a:pt x="14111" y="1140649"/>
                  <a:pt x="14111" y="1072445"/>
                </a:cubicBezTo>
                <a:cubicBezTo>
                  <a:pt x="14111" y="1004241"/>
                  <a:pt x="37629" y="961908"/>
                  <a:pt x="42333" y="931334"/>
                </a:cubicBezTo>
                <a:cubicBezTo>
                  <a:pt x="47037" y="900760"/>
                  <a:pt x="44685" y="905463"/>
                  <a:pt x="42333" y="889000"/>
                </a:cubicBezTo>
                <a:cubicBezTo>
                  <a:pt x="39981" y="872537"/>
                  <a:pt x="37630" y="851371"/>
                  <a:pt x="28223" y="832556"/>
                </a:cubicBezTo>
                <a:cubicBezTo>
                  <a:pt x="32927" y="794926"/>
                  <a:pt x="32926" y="745537"/>
                  <a:pt x="28222" y="719667"/>
                </a:cubicBezTo>
                <a:cubicBezTo>
                  <a:pt x="23518" y="693797"/>
                  <a:pt x="0" y="698501"/>
                  <a:pt x="0" y="677334"/>
                </a:cubicBezTo>
                <a:cubicBezTo>
                  <a:pt x="0" y="656167"/>
                  <a:pt x="18815" y="620889"/>
                  <a:pt x="28223" y="592667"/>
                </a:cubicBezTo>
                <a:lnTo>
                  <a:pt x="42334" y="550334"/>
                </a:lnTo>
                <a:lnTo>
                  <a:pt x="70556" y="479778"/>
                </a:lnTo>
                <a:close/>
              </a:path>
            </a:pathLst>
          </a:custGeom>
          <a:solidFill>
            <a:srgbClr val="008000">
              <a:alpha val="53000"/>
            </a:srgb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1571" y="3577395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Tree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7200" y="4065549"/>
            <a:ext cx="3612444" cy="2302537"/>
          </a:xfrm>
          <a:custGeom>
            <a:avLst/>
            <a:gdLst>
              <a:gd name="connsiteX0" fmla="*/ 0 w 3612444"/>
              <a:gd name="connsiteY0" fmla="*/ 1890888 h 2329026"/>
              <a:gd name="connsiteX1" fmla="*/ 0 w 3612444"/>
              <a:gd name="connsiteY1" fmla="*/ 1890888 h 2329026"/>
              <a:gd name="connsiteX2" fmla="*/ 70555 w 3612444"/>
              <a:gd name="connsiteY2" fmla="*/ 1778000 h 2329026"/>
              <a:gd name="connsiteX3" fmla="*/ 112889 w 3612444"/>
              <a:gd name="connsiteY3" fmla="*/ 1763888 h 2329026"/>
              <a:gd name="connsiteX4" fmla="*/ 127000 w 3612444"/>
              <a:gd name="connsiteY4" fmla="*/ 1622777 h 2329026"/>
              <a:gd name="connsiteX5" fmla="*/ 155222 w 3612444"/>
              <a:gd name="connsiteY5" fmla="*/ 1580444 h 2329026"/>
              <a:gd name="connsiteX6" fmla="*/ 183444 w 3612444"/>
              <a:gd name="connsiteY6" fmla="*/ 1495777 h 2329026"/>
              <a:gd name="connsiteX7" fmla="*/ 197555 w 3612444"/>
              <a:gd name="connsiteY7" fmla="*/ 1382888 h 2329026"/>
              <a:gd name="connsiteX8" fmla="*/ 225778 w 3612444"/>
              <a:gd name="connsiteY8" fmla="*/ 1354666 h 2329026"/>
              <a:gd name="connsiteX9" fmla="*/ 254000 w 3612444"/>
              <a:gd name="connsiteY9" fmla="*/ 1199444 h 2329026"/>
              <a:gd name="connsiteX10" fmla="*/ 282222 w 3612444"/>
              <a:gd name="connsiteY10" fmla="*/ 1157111 h 2329026"/>
              <a:gd name="connsiteX11" fmla="*/ 338667 w 3612444"/>
              <a:gd name="connsiteY11" fmla="*/ 1100666 h 2329026"/>
              <a:gd name="connsiteX12" fmla="*/ 395111 w 3612444"/>
              <a:gd name="connsiteY12" fmla="*/ 1044222 h 2329026"/>
              <a:gd name="connsiteX13" fmla="*/ 409222 w 3612444"/>
              <a:gd name="connsiteY13" fmla="*/ 1001888 h 2329026"/>
              <a:gd name="connsiteX14" fmla="*/ 493889 w 3612444"/>
              <a:gd name="connsiteY14" fmla="*/ 973666 h 2329026"/>
              <a:gd name="connsiteX15" fmla="*/ 578555 w 3612444"/>
              <a:gd name="connsiteY15" fmla="*/ 945444 h 2329026"/>
              <a:gd name="connsiteX16" fmla="*/ 620889 w 3612444"/>
              <a:gd name="connsiteY16" fmla="*/ 931333 h 2329026"/>
              <a:gd name="connsiteX17" fmla="*/ 663222 w 3612444"/>
              <a:gd name="connsiteY17" fmla="*/ 889000 h 2329026"/>
              <a:gd name="connsiteX18" fmla="*/ 705555 w 3612444"/>
              <a:gd name="connsiteY18" fmla="*/ 860777 h 2329026"/>
              <a:gd name="connsiteX19" fmla="*/ 776111 w 3612444"/>
              <a:gd name="connsiteY19" fmla="*/ 790222 h 2329026"/>
              <a:gd name="connsiteX20" fmla="*/ 818444 w 3612444"/>
              <a:gd name="connsiteY20" fmla="*/ 705555 h 2329026"/>
              <a:gd name="connsiteX21" fmla="*/ 860778 w 3612444"/>
              <a:gd name="connsiteY21" fmla="*/ 592666 h 2329026"/>
              <a:gd name="connsiteX22" fmla="*/ 889000 w 3612444"/>
              <a:gd name="connsiteY22" fmla="*/ 508000 h 2329026"/>
              <a:gd name="connsiteX23" fmla="*/ 903111 w 3612444"/>
              <a:gd name="connsiteY23" fmla="*/ 451555 h 2329026"/>
              <a:gd name="connsiteX24" fmla="*/ 931333 w 3612444"/>
              <a:gd name="connsiteY24" fmla="*/ 409222 h 2329026"/>
              <a:gd name="connsiteX25" fmla="*/ 987778 w 3612444"/>
              <a:gd name="connsiteY25" fmla="*/ 282222 h 2329026"/>
              <a:gd name="connsiteX26" fmla="*/ 1072444 w 3612444"/>
              <a:gd name="connsiteY26" fmla="*/ 254000 h 2329026"/>
              <a:gd name="connsiteX27" fmla="*/ 1114778 w 3612444"/>
              <a:gd name="connsiteY27" fmla="*/ 239888 h 2329026"/>
              <a:gd name="connsiteX28" fmla="*/ 1241778 w 3612444"/>
              <a:gd name="connsiteY28" fmla="*/ 98777 h 2329026"/>
              <a:gd name="connsiteX29" fmla="*/ 1284111 w 3612444"/>
              <a:gd name="connsiteY29" fmla="*/ 56444 h 2329026"/>
              <a:gd name="connsiteX30" fmla="*/ 1382889 w 3612444"/>
              <a:gd name="connsiteY30" fmla="*/ 0 h 2329026"/>
              <a:gd name="connsiteX31" fmla="*/ 1467555 w 3612444"/>
              <a:gd name="connsiteY31" fmla="*/ 14111 h 2329026"/>
              <a:gd name="connsiteX32" fmla="*/ 1608667 w 3612444"/>
              <a:gd name="connsiteY32" fmla="*/ 28222 h 2329026"/>
              <a:gd name="connsiteX33" fmla="*/ 1707444 w 3612444"/>
              <a:gd name="connsiteY33" fmla="*/ 42333 h 2329026"/>
              <a:gd name="connsiteX34" fmla="*/ 2427111 w 3612444"/>
              <a:gd name="connsiteY34" fmla="*/ 70555 h 2329026"/>
              <a:gd name="connsiteX35" fmla="*/ 2540000 w 3612444"/>
              <a:gd name="connsiteY35" fmla="*/ 127000 h 2329026"/>
              <a:gd name="connsiteX36" fmla="*/ 2836333 w 3612444"/>
              <a:gd name="connsiteY36" fmla="*/ 183444 h 2329026"/>
              <a:gd name="connsiteX37" fmla="*/ 3005667 w 3612444"/>
              <a:gd name="connsiteY37" fmla="*/ 211666 h 2329026"/>
              <a:gd name="connsiteX38" fmla="*/ 3104444 w 3612444"/>
              <a:gd name="connsiteY38" fmla="*/ 282222 h 2329026"/>
              <a:gd name="connsiteX39" fmla="*/ 3132667 w 3612444"/>
              <a:gd name="connsiteY39" fmla="*/ 493888 h 2329026"/>
              <a:gd name="connsiteX40" fmla="*/ 3175000 w 3612444"/>
              <a:gd name="connsiteY40" fmla="*/ 578555 h 2329026"/>
              <a:gd name="connsiteX41" fmla="*/ 3189111 w 3612444"/>
              <a:gd name="connsiteY41" fmla="*/ 620888 h 2329026"/>
              <a:gd name="connsiteX42" fmla="*/ 3231444 w 3612444"/>
              <a:gd name="connsiteY42" fmla="*/ 747888 h 2329026"/>
              <a:gd name="connsiteX43" fmla="*/ 3302000 w 3612444"/>
              <a:gd name="connsiteY43" fmla="*/ 903111 h 2329026"/>
              <a:gd name="connsiteX44" fmla="*/ 3344333 w 3612444"/>
              <a:gd name="connsiteY44" fmla="*/ 917222 h 2329026"/>
              <a:gd name="connsiteX45" fmla="*/ 3386667 w 3612444"/>
              <a:gd name="connsiteY45" fmla="*/ 945444 h 2329026"/>
              <a:gd name="connsiteX46" fmla="*/ 3443111 w 3612444"/>
              <a:gd name="connsiteY46" fmla="*/ 959555 h 2329026"/>
              <a:gd name="connsiteX47" fmla="*/ 3485444 w 3612444"/>
              <a:gd name="connsiteY47" fmla="*/ 973666 h 2329026"/>
              <a:gd name="connsiteX48" fmla="*/ 3556000 w 3612444"/>
              <a:gd name="connsiteY48" fmla="*/ 1100666 h 2329026"/>
              <a:gd name="connsiteX49" fmla="*/ 3570111 w 3612444"/>
              <a:gd name="connsiteY49" fmla="*/ 1481666 h 2329026"/>
              <a:gd name="connsiteX50" fmla="*/ 3598333 w 3612444"/>
              <a:gd name="connsiteY50" fmla="*/ 1524000 h 2329026"/>
              <a:gd name="connsiteX51" fmla="*/ 3612444 w 3612444"/>
              <a:gd name="connsiteY51" fmla="*/ 1594555 h 2329026"/>
              <a:gd name="connsiteX52" fmla="*/ 3598333 w 3612444"/>
              <a:gd name="connsiteY52" fmla="*/ 1679222 h 2329026"/>
              <a:gd name="connsiteX53" fmla="*/ 3541889 w 3612444"/>
              <a:gd name="connsiteY53" fmla="*/ 1763888 h 2329026"/>
              <a:gd name="connsiteX54" fmla="*/ 3471333 w 3612444"/>
              <a:gd name="connsiteY54" fmla="*/ 1862666 h 2329026"/>
              <a:gd name="connsiteX55" fmla="*/ 3429000 w 3612444"/>
              <a:gd name="connsiteY55" fmla="*/ 1890888 h 2329026"/>
              <a:gd name="connsiteX56" fmla="*/ 3414889 w 3612444"/>
              <a:gd name="connsiteY56" fmla="*/ 1933222 h 2329026"/>
              <a:gd name="connsiteX57" fmla="*/ 3330222 w 3612444"/>
              <a:gd name="connsiteY57" fmla="*/ 1961444 h 2329026"/>
              <a:gd name="connsiteX58" fmla="*/ 3287889 w 3612444"/>
              <a:gd name="connsiteY58" fmla="*/ 1989666 h 2329026"/>
              <a:gd name="connsiteX59" fmla="*/ 3245555 w 3612444"/>
              <a:gd name="connsiteY59" fmla="*/ 2003777 h 2329026"/>
              <a:gd name="connsiteX60" fmla="*/ 3189111 w 3612444"/>
              <a:gd name="connsiteY60" fmla="*/ 2032000 h 2329026"/>
              <a:gd name="connsiteX61" fmla="*/ 3104444 w 3612444"/>
              <a:gd name="connsiteY61" fmla="*/ 2074333 h 2329026"/>
              <a:gd name="connsiteX62" fmla="*/ 3048000 w 3612444"/>
              <a:gd name="connsiteY62" fmla="*/ 2159000 h 2329026"/>
              <a:gd name="connsiteX63" fmla="*/ 2949222 w 3612444"/>
              <a:gd name="connsiteY63" fmla="*/ 2187222 h 2329026"/>
              <a:gd name="connsiteX64" fmla="*/ 2906889 w 3612444"/>
              <a:gd name="connsiteY64" fmla="*/ 2201333 h 2329026"/>
              <a:gd name="connsiteX65" fmla="*/ 2779889 w 3612444"/>
              <a:gd name="connsiteY65" fmla="*/ 2271888 h 2329026"/>
              <a:gd name="connsiteX66" fmla="*/ 2751667 w 3612444"/>
              <a:gd name="connsiteY66" fmla="*/ 2314222 h 2329026"/>
              <a:gd name="connsiteX67" fmla="*/ 2511778 w 3612444"/>
              <a:gd name="connsiteY67" fmla="*/ 2314222 h 2329026"/>
              <a:gd name="connsiteX68" fmla="*/ 2469444 w 3612444"/>
              <a:gd name="connsiteY68" fmla="*/ 2300111 h 2329026"/>
              <a:gd name="connsiteX69" fmla="*/ 2455333 w 3612444"/>
              <a:gd name="connsiteY69" fmla="*/ 2257777 h 2329026"/>
              <a:gd name="connsiteX70" fmla="*/ 2427111 w 3612444"/>
              <a:gd name="connsiteY70" fmla="*/ 2144888 h 2329026"/>
              <a:gd name="connsiteX71" fmla="*/ 2413000 w 3612444"/>
              <a:gd name="connsiteY71" fmla="*/ 2102555 h 2329026"/>
              <a:gd name="connsiteX72" fmla="*/ 2328333 w 3612444"/>
              <a:gd name="connsiteY72" fmla="*/ 2046111 h 2329026"/>
              <a:gd name="connsiteX73" fmla="*/ 2300111 w 3612444"/>
              <a:gd name="connsiteY73" fmla="*/ 2017888 h 2329026"/>
              <a:gd name="connsiteX74" fmla="*/ 2271889 w 3612444"/>
              <a:gd name="connsiteY74" fmla="*/ 1975555 h 2329026"/>
              <a:gd name="connsiteX75" fmla="*/ 1255889 w 3612444"/>
              <a:gd name="connsiteY75" fmla="*/ 1961444 h 2329026"/>
              <a:gd name="connsiteX76" fmla="*/ 1199444 w 3612444"/>
              <a:gd name="connsiteY76" fmla="*/ 1933222 h 2329026"/>
              <a:gd name="connsiteX77" fmla="*/ 1114778 w 3612444"/>
              <a:gd name="connsiteY77" fmla="*/ 1947333 h 2329026"/>
              <a:gd name="connsiteX78" fmla="*/ 1016000 w 3612444"/>
              <a:gd name="connsiteY78" fmla="*/ 1961444 h 2329026"/>
              <a:gd name="connsiteX79" fmla="*/ 846667 w 3612444"/>
              <a:gd name="connsiteY79" fmla="*/ 1989666 h 2329026"/>
              <a:gd name="connsiteX80" fmla="*/ 818444 w 3612444"/>
              <a:gd name="connsiteY80" fmla="*/ 2201333 h 2329026"/>
              <a:gd name="connsiteX81" fmla="*/ 790222 w 3612444"/>
              <a:gd name="connsiteY81" fmla="*/ 2243666 h 2329026"/>
              <a:gd name="connsiteX82" fmla="*/ 733778 w 3612444"/>
              <a:gd name="connsiteY82" fmla="*/ 2271888 h 2329026"/>
              <a:gd name="connsiteX83" fmla="*/ 705555 w 3612444"/>
              <a:gd name="connsiteY83" fmla="*/ 2300111 h 2329026"/>
              <a:gd name="connsiteX84" fmla="*/ 663222 w 3612444"/>
              <a:gd name="connsiteY84" fmla="*/ 2328333 h 2329026"/>
              <a:gd name="connsiteX85" fmla="*/ 493889 w 3612444"/>
              <a:gd name="connsiteY85" fmla="*/ 2314222 h 2329026"/>
              <a:gd name="connsiteX86" fmla="*/ 465667 w 3612444"/>
              <a:gd name="connsiteY86" fmla="*/ 2229555 h 2329026"/>
              <a:gd name="connsiteX87" fmla="*/ 451555 w 3612444"/>
              <a:gd name="connsiteY87" fmla="*/ 2187222 h 2329026"/>
              <a:gd name="connsiteX88" fmla="*/ 423333 w 3612444"/>
              <a:gd name="connsiteY88" fmla="*/ 2116666 h 2329026"/>
              <a:gd name="connsiteX89" fmla="*/ 395111 w 3612444"/>
              <a:gd name="connsiteY89" fmla="*/ 2017888 h 2329026"/>
              <a:gd name="connsiteX90" fmla="*/ 352778 w 3612444"/>
              <a:gd name="connsiteY90" fmla="*/ 1989666 h 2329026"/>
              <a:gd name="connsiteX91" fmla="*/ 268111 w 3612444"/>
              <a:gd name="connsiteY91" fmla="*/ 1961444 h 2329026"/>
              <a:gd name="connsiteX92" fmla="*/ 225778 w 3612444"/>
              <a:gd name="connsiteY92" fmla="*/ 1947333 h 2329026"/>
              <a:gd name="connsiteX93" fmla="*/ 84667 w 3612444"/>
              <a:gd name="connsiteY93" fmla="*/ 1933222 h 2329026"/>
              <a:gd name="connsiteX94" fmla="*/ 0 w 3612444"/>
              <a:gd name="connsiteY94" fmla="*/ 1890888 h 2329026"/>
              <a:gd name="connsiteX0" fmla="*/ 0 w 3612444"/>
              <a:gd name="connsiteY0" fmla="*/ 1878572 h 2316710"/>
              <a:gd name="connsiteX1" fmla="*/ 0 w 3612444"/>
              <a:gd name="connsiteY1" fmla="*/ 1878572 h 2316710"/>
              <a:gd name="connsiteX2" fmla="*/ 70555 w 3612444"/>
              <a:gd name="connsiteY2" fmla="*/ 1765684 h 2316710"/>
              <a:gd name="connsiteX3" fmla="*/ 112889 w 3612444"/>
              <a:gd name="connsiteY3" fmla="*/ 1751572 h 2316710"/>
              <a:gd name="connsiteX4" fmla="*/ 127000 w 3612444"/>
              <a:gd name="connsiteY4" fmla="*/ 1610461 h 2316710"/>
              <a:gd name="connsiteX5" fmla="*/ 155222 w 3612444"/>
              <a:gd name="connsiteY5" fmla="*/ 1568128 h 2316710"/>
              <a:gd name="connsiteX6" fmla="*/ 183444 w 3612444"/>
              <a:gd name="connsiteY6" fmla="*/ 1483461 h 2316710"/>
              <a:gd name="connsiteX7" fmla="*/ 197555 w 3612444"/>
              <a:gd name="connsiteY7" fmla="*/ 1370572 h 2316710"/>
              <a:gd name="connsiteX8" fmla="*/ 225778 w 3612444"/>
              <a:gd name="connsiteY8" fmla="*/ 1342350 h 2316710"/>
              <a:gd name="connsiteX9" fmla="*/ 254000 w 3612444"/>
              <a:gd name="connsiteY9" fmla="*/ 1187128 h 2316710"/>
              <a:gd name="connsiteX10" fmla="*/ 282222 w 3612444"/>
              <a:gd name="connsiteY10" fmla="*/ 1144795 h 2316710"/>
              <a:gd name="connsiteX11" fmla="*/ 338667 w 3612444"/>
              <a:gd name="connsiteY11" fmla="*/ 1088350 h 2316710"/>
              <a:gd name="connsiteX12" fmla="*/ 395111 w 3612444"/>
              <a:gd name="connsiteY12" fmla="*/ 1031906 h 2316710"/>
              <a:gd name="connsiteX13" fmla="*/ 409222 w 3612444"/>
              <a:gd name="connsiteY13" fmla="*/ 989572 h 2316710"/>
              <a:gd name="connsiteX14" fmla="*/ 493889 w 3612444"/>
              <a:gd name="connsiteY14" fmla="*/ 961350 h 2316710"/>
              <a:gd name="connsiteX15" fmla="*/ 578555 w 3612444"/>
              <a:gd name="connsiteY15" fmla="*/ 933128 h 2316710"/>
              <a:gd name="connsiteX16" fmla="*/ 620889 w 3612444"/>
              <a:gd name="connsiteY16" fmla="*/ 919017 h 2316710"/>
              <a:gd name="connsiteX17" fmla="*/ 663222 w 3612444"/>
              <a:gd name="connsiteY17" fmla="*/ 876684 h 2316710"/>
              <a:gd name="connsiteX18" fmla="*/ 705555 w 3612444"/>
              <a:gd name="connsiteY18" fmla="*/ 848461 h 2316710"/>
              <a:gd name="connsiteX19" fmla="*/ 776111 w 3612444"/>
              <a:gd name="connsiteY19" fmla="*/ 777906 h 2316710"/>
              <a:gd name="connsiteX20" fmla="*/ 818444 w 3612444"/>
              <a:gd name="connsiteY20" fmla="*/ 693239 h 2316710"/>
              <a:gd name="connsiteX21" fmla="*/ 860778 w 3612444"/>
              <a:gd name="connsiteY21" fmla="*/ 580350 h 2316710"/>
              <a:gd name="connsiteX22" fmla="*/ 889000 w 3612444"/>
              <a:gd name="connsiteY22" fmla="*/ 495684 h 2316710"/>
              <a:gd name="connsiteX23" fmla="*/ 903111 w 3612444"/>
              <a:gd name="connsiteY23" fmla="*/ 439239 h 2316710"/>
              <a:gd name="connsiteX24" fmla="*/ 931333 w 3612444"/>
              <a:gd name="connsiteY24" fmla="*/ 396906 h 2316710"/>
              <a:gd name="connsiteX25" fmla="*/ 987778 w 3612444"/>
              <a:gd name="connsiteY25" fmla="*/ 269906 h 2316710"/>
              <a:gd name="connsiteX26" fmla="*/ 1072444 w 3612444"/>
              <a:gd name="connsiteY26" fmla="*/ 241684 h 2316710"/>
              <a:gd name="connsiteX27" fmla="*/ 1114778 w 3612444"/>
              <a:gd name="connsiteY27" fmla="*/ 227572 h 2316710"/>
              <a:gd name="connsiteX28" fmla="*/ 1241778 w 3612444"/>
              <a:gd name="connsiteY28" fmla="*/ 86461 h 2316710"/>
              <a:gd name="connsiteX29" fmla="*/ 1284111 w 3612444"/>
              <a:gd name="connsiteY29" fmla="*/ 44128 h 2316710"/>
              <a:gd name="connsiteX30" fmla="*/ 1382889 w 3612444"/>
              <a:gd name="connsiteY30" fmla="*/ 58239 h 2316710"/>
              <a:gd name="connsiteX31" fmla="*/ 1467555 w 3612444"/>
              <a:gd name="connsiteY31" fmla="*/ 1795 h 2316710"/>
              <a:gd name="connsiteX32" fmla="*/ 1608667 w 3612444"/>
              <a:gd name="connsiteY32" fmla="*/ 15906 h 2316710"/>
              <a:gd name="connsiteX33" fmla="*/ 1707444 w 3612444"/>
              <a:gd name="connsiteY33" fmla="*/ 30017 h 2316710"/>
              <a:gd name="connsiteX34" fmla="*/ 2427111 w 3612444"/>
              <a:gd name="connsiteY34" fmla="*/ 58239 h 2316710"/>
              <a:gd name="connsiteX35" fmla="*/ 2540000 w 3612444"/>
              <a:gd name="connsiteY35" fmla="*/ 114684 h 2316710"/>
              <a:gd name="connsiteX36" fmla="*/ 2836333 w 3612444"/>
              <a:gd name="connsiteY36" fmla="*/ 171128 h 2316710"/>
              <a:gd name="connsiteX37" fmla="*/ 3005667 w 3612444"/>
              <a:gd name="connsiteY37" fmla="*/ 199350 h 2316710"/>
              <a:gd name="connsiteX38" fmla="*/ 3104444 w 3612444"/>
              <a:gd name="connsiteY38" fmla="*/ 269906 h 2316710"/>
              <a:gd name="connsiteX39" fmla="*/ 3132667 w 3612444"/>
              <a:gd name="connsiteY39" fmla="*/ 481572 h 2316710"/>
              <a:gd name="connsiteX40" fmla="*/ 3175000 w 3612444"/>
              <a:gd name="connsiteY40" fmla="*/ 566239 h 2316710"/>
              <a:gd name="connsiteX41" fmla="*/ 3189111 w 3612444"/>
              <a:gd name="connsiteY41" fmla="*/ 608572 h 2316710"/>
              <a:gd name="connsiteX42" fmla="*/ 3231444 w 3612444"/>
              <a:gd name="connsiteY42" fmla="*/ 735572 h 2316710"/>
              <a:gd name="connsiteX43" fmla="*/ 3302000 w 3612444"/>
              <a:gd name="connsiteY43" fmla="*/ 890795 h 2316710"/>
              <a:gd name="connsiteX44" fmla="*/ 3344333 w 3612444"/>
              <a:gd name="connsiteY44" fmla="*/ 904906 h 2316710"/>
              <a:gd name="connsiteX45" fmla="*/ 3386667 w 3612444"/>
              <a:gd name="connsiteY45" fmla="*/ 933128 h 2316710"/>
              <a:gd name="connsiteX46" fmla="*/ 3443111 w 3612444"/>
              <a:gd name="connsiteY46" fmla="*/ 947239 h 2316710"/>
              <a:gd name="connsiteX47" fmla="*/ 3485444 w 3612444"/>
              <a:gd name="connsiteY47" fmla="*/ 961350 h 2316710"/>
              <a:gd name="connsiteX48" fmla="*/ 3556000 w 3612444"/>
              <a:gd name="connsiteY48" fmla="*/ 1088350 h 2316710"/>
              <a:gd name="connsiteX49" fmla="*/ 3570111 w 3612444"/>
              <a:gd name="connsiteY49" fmla="*/ 1469350 h 2316710"/>
              <a:gd name="connsiteX50" fmla="*/ 3598333 w 3612444"/>
              <a:gd name="connsiteY50" fmla="*/ 1511684 h 2316710"/>
              <a:gd name="connsiteX51" fmla="*/ 3612444 w 3612444"/>
              <a:gd name="connsiteY51" fmla="*/ 1582239 h 2316710"/>
              <a:gd name="connsiteX52" fmla="*/ 3598333 w 3612444"/>
              <a:gd name="connsiteY52" fmla="*/ 1666906 h 2316710"/>
              <a:gd name="connsiteX53" fmla="*/ 3541889 w 3612444"/>
              <a:gd name="connsiteY53" fmla="*/ 1751572 h 2316710"/>
              <a:gd name="connsiteX54" fmla="*/ 3471333 w 3612444"/>
              <a:gd name="connsiteY54" fmla="*/ 1850350 h 2316710"/>
              <a:gd name="connsiteX55" fmla="*/ 3429000 w 3612444"/>
              <a:gd name="connsiteY55" fmla="*/ 1878572 h 2316710"/>
              <a:gd name="connsiteX56" fmla="*/ 3414889 w 3612444"/>
              <a:gd name="connsiteY56" fmla="*/ 1920906 h 2316710"/>
              <a:gd name="connsiteX57" fmla="*/ 3330222 w 3612444"/>
              <a:gd name="connsiteY57" fmla="*/ 1949128 h 2316710"/>
              <a:gd name="connsiteX58" fmla="*/ 3287889 w 3612444"/>
              <a:gd name="connsiteY58" fmla="*/ 1977350 h 2316710"/>
              <a:gd name="connsiteX59" fmla="*/ 3245555 w 3612444"/>
              <a:gd name="connsiteY59" fmla="*/ 1991461 h 2316710"/>
              <a:gd name="connsiteX60" fmla="*/ 3189111 w 3612444"/>
              <a:gd name="connsiteY60" fmla="*/ 2019684 h 2316710"/>
              <a:gd name="connsiteX61" fmla="*/ 3104444 w 3612444"/>
              <a:gd name="connsiteY61" fmla="*/ 2062017 h 2316710"/>
              <a:gd name="connsiteX62" fmla="*/ 3048000 w 3612444"/>
              <a:gd name="connsiteY62" fmla="*/ 2146684 h 2316710"/>
              <a:gd name="connsiteX63" fmla="*/ 2949222 w 3612444"/>
              <a:gd name="connsiteY63" fmla="*/ 2174906 h 2316710"/>
              <a:gd name="connsiteX64" fmla="*/ 2906889 w 3612444"/>
              <a:gd name="connsiteY64" fmla="*/ 2189017 h 2316710"/>
              <a:gd name="connsiteX65" fmla="*/ 2779889 w 3612444"/>
              <a:gd name="connsiteY65" fmla="*/ 2259572 h 2316710"/>
              <a:gd name="connsiteX66" fmla="*/ 2751667 w 3612444"/>
              <a:gd name="connsiteY66" fmla="*/ 2301906 h 2316710"/>
              <a:gd name="connsiteX67" fmla="*/ 2511778 w 3612444"/>
              <a:gd name="connsiteY67" fmla="*/ 2301906 h 2316710"/>
              <a:gd name="connsiteX68" fmla="*/ 2469444 w 3612444"/>
              <a:gd name="connsiteY68" fmla="*/ 2287795 h 2316710"/>
              <a:gd name="connsiteX69" fmla="*/ 2455333 w 3612444"/>
              <a:gd name="connsiteY69" fmla="*/ 2245461 h 2316710"/>
              <a:gd name="connsiteX70" fmla="*/ 2427111 w 3612444"/>
              <a:gd name="connsiteY70" fmla="*/ 2132572 h 2316710"/>
              <a:gd name="connsiteX71" fmla="*/ 2413000 w 3612444"/>
              <a:gd name="connsiteY71" fmla="*/ 2090239 h 2316710"/>
              <a:gd name="connsiteX72" fmla="*/ 2328333 w 3612444"/>
              <a:gd name="connsiteY72" fmla="*/ 2033795 h 2316710"/>
              <a:gd name="connsiteX73" fmla="*/ 2300111 w 3612444"/>
              <a:gd name="connsiteY73" fmla="*/ 2005572 h 2316710"/>
              <a:gd name="connsiteX74" fmla="*/ 2271889 w 3612444"/>
              <a:gd name="connsiteY74" fmla="*/ 1963239 h 2316710"/>
              <a:gd name="connsiteX75" fmla="*/ 1255889 w 3612444"/>
              <a:gd name="connsiteY75" fmla="*/ 1949128 h 2316710"/>
              <a:gd name="connsiteX76" fmla="*/ 1199444 w 3612444"/>
              <a:gd name="connsiteY76" fmla="*/ 1920906 h 2316710"/>
              <a:gd name="connsiteX77" fmla="*/ 1114778 w 3612444"/>
              <a:gd name="connsiteY77" fmla="*/ 1935017 h 2316710"/>
              <a:gd name="connsiteX78" fmla="*/ 1016000 w 3612444"/>
              <a:gd name="connsiteY78" fmla="*/ 1949128 h 2316710"/>
              <a:gd name="connsiteX79" fmla="*/ 846667 w 3612444"/>
              <a:gd name="connsiteY79" fmla="*/ 1977350 h 2316710"/>
              <a:gd name="connsiteX80" fmla="*/ 818444 w 3612444"/>
              <a:gd name="connsiteY80" fmla="*/ 2189017 h 2316710"/>
              <a:gd name="connsiteX81" fmla="*/ 790222 w 3612444"/>
              <a:gd name="connsiteY81" fmla="*/ 2231350 h 2316710"/>
              <a:gd name="connsiteX82" fmla="*/ 733778 w 3612444"/>
              <a:gd name="connsiteY82" fmla="*/ 2259572 h 2316710"/>
              <a:gd name="connsiteX83" fmla="*/ 705555 w 3612444"/>
              <a:gd name="connsiteY83" fmla="*/ 2287795 h 2316710"/>
              <a:gd name="connsiteX84" fmla="*/ 663222 w 3612444"/>
              <a:gd name="connsiteY84" fmla="*/ 2316017 h 2316710"/>
              <a:gd name="connsiteX85" fmla="*/ 493889 w 3612444"/>
              <a:gd name="connsiteY85" fmla="*/ 2301906 h 2316710"/>
              <a:gd name="connsiteX86" fmla="*/ 465667 w 3612444"/>
              <a:gd name="connsiteY86" fmla="*/ 2217239 h 2316710"/>
              <a:gd name="connsiteX87" fmla="*/ 451555 w 3612444"/>
              <a:gd name="connsiteY87" fmla="*/ 2174906 h 2316710"/>
              <a:gd name="connsiteX88" fmla="*/ 423333 w 3612444"/>
              <a:gd name="connsiteY88" fmla="*/ 2104350 h 2316710"/>
              <a:gd name="connsiteX89" fmla="*/ 395111 w 3612444"/>
              <a:gd name="connsiteY89" fmla="*/ 2005572 h 2316710"/>
              <a:gd name="connsiteX90" fmla="*/ 352778 w 3612444"/>
              <a:gd name="connsiteY90" fmla="*/ 1977350 h 2316710"/>
              <a:gd name="connsiteX91" fmla="*/ 268111 w 3612444"/>
              <a:gd name="connsiteY91" fmla="*/ 1949128 h 2316710"/>
              <a:gd name="connsiteX92" fmla="*/ 225778 w 3612444"/>
              <a:gd name="connsiteY92" fmla="*/ 1935017 h 2316710"/>
              <a:gd name="connsiteX93" fmla="*/ 84667 w 3612444"/>
              <a:gd name="connsiteY93" fmla="*/ 1920906 h 2316710"/>
              <a:gd name="connsiteX94" fmla="*/ 0 w 3612444"/>
              <a:gd name="connsiteY94" fmla="*/ 1878572 h 2316710"/>
              <a:gd name="connsiteX0" fmla="*/ 0 w 3612444"/>
              <a:gd name="connsiteY0" fmla="*/ 1864399 h 2302537"/>
              <a:gd name="connsiteX1" fmla="*/ 0 w 3612444"/>
              <a:gd name="connsiteY1" fmla="*/ 1864399 h 2302537"/>
              <a:gd name="connsiteX2" fmla="*/ 70555 w 3612444"/>
              <a:gd name="connsiteY2" fmla="*/ 1751511 h 2302537"/>
              <a:gd name="connsiteX3" fmla="*/ 112889 w 3612444"/>
              <a:gd name="connsiteY3" fmla="*/ 1737399 h 2302537"/>
              <a:gd name="connsiteX4" fmla="*/ 127000 w 3612444"/>
              <a:gd name="connsiteY4" fmla="*/ 1596288 h 2302537"/>
              <a:gd name="connsiteX5" fmla="*/ 155222 w 3612444"/>
              <a:gd name="connsiteY5" fmla="*/ 1553955 h 2302537"/>
              <a:gd name="connsiteX6" fmla="*/ 183444 w 3612444"/>
              <a:gd name="connsiteY6" fmla="*/ 1469288 h 2302537"/>
              <a:gd name="connsiteX7" fmla="*/ 197555 w 3612444"/>
              <a:gd name="connsiteY7" fmla="*/ 1356399 h 2302537"/>
              <a:gd name="connsiteX8" fmla="*/ 225778 w 3612444"/>
              <a:gd name="connsiteY8" fmla="*/ 1328177 h 2302537"/>
              <a:gd name="connsiteX9" fmla="*/ 254000 w 3612444"/>
              <a:gd name="connsiteY9" fmla="*/ 1172955 h 2302537"/>
              <a:gd name="connsiteX10" fmla="*/ 282222 w 3612444"/>
              <a:gd name="connsiteY10" fmla="*/ 1130622 h 2302537"/>
              <a:gd name="connsiteX11" fmla="*/ 338667 w 3612444"/>
              <a:gd name="connsiteY11" fmla="*/ 1074177 h 2302537"/>
              <a:gd name="connsiteX12" fmla="*/ 395111 w 3612444"/>
              <a:gd name="connsiteY12" fmla="*/ 1017733 h 2302537"/>
              <a:gd name="connsiteX13" fmla="*/ 409222 w 3612444"/>
              <a:gd name="connsiteY13" fmla="*/ 975399 h 2302537"/>
              <a:gd name="connsiteX14" fmla="*/ 493889 w 3612444"/>
              <a:gd name="connsiteY14" fmla="*/ 947177 h 2302537"/>
              <a:gd name="connsiteX15" fmla="*/ 578555 w 3612444"/>
              <a:gd name="connsiteY15" fmla="*/ 918955 h 2302537"/>
              <a:gd name="connsiteX16" fmla="*/ 620889 w 3612444"/>
              <a:gd name="connsiteY16" fmla="*/ 904844 h 2302537"/>
              <a:gd name="connsiteX17" fmla="*/ 663222 w 3612444"/>
              <a:gd name="connsiteY17" fmla="*/ 862511 h 2302537"/>
              <a:gd name="connsiteX18" fmla="*/ 705555 w 3612444"/>
              <a:gd name="connsiteY18" fmla="*/ 834288 h 2302537"/>
              <a:gd name="connsiteX19" fmla="*/ 776111 w 3612444"/>
              <a:gd name="connsiteY19" fmla="*/ 763733 h 2302537"/>
              <a:gd name="connsiteX20" fmla="*/ 818444 w 3612444"/>
              <a:gd name="connsiteY20" fmla="*/ 679066 h 2302537"/>
              <a:gd name="connsiteX21" fmla="*/ 860778 w 3612444"/>
              <a:gd name="connsiteY21" fmla="*/ 566177 h 2302537"/>
              <a:gd name="connsiteX22" fmla="*/ 889000 w 3612444"/>
              <a:gd name="connsiteY22" fmla="*/ 481511 h 2302537"/>
              <a:gd name="connsiteX23" fmla="*/ 903111 w 3612444"/>
              <a:gd name="connsiteY23" fmla="*/ 425066 h 2302537"/>
              <a:gd name="connsiteX24" fmla="*/ 931333 w 3612444"/>
              <a:gd name="connsiteY24" fmla="*/ 382733 h 2302537"/>
              <a:gd name="connsiteX25" fmla="*/ 987778 w 3612444"/>
              <a:gd name="connsiteY25" fmla="*/ 255733 h 2302537"/>
              <a:gd name="connsiteX26" fmla="*/ 1072444 w 3612444"/>
              <a:gd name="connsiteY26" fmla="*/ 227511 h 2302537"/>
              <a:gd name="connsiteX27" fmla="*/ 1114778 w 3612444"/>
              <a:gd name="connsiteY27" fmla="*/ 213399 h 2302537"/>
              <a:gd name="connsiteX28" fmla="*/ 1241778 w 3612444"/>
              <a:gd name="connsiteY28" fmla="*/ 72288 h 2302537"/>
              <a:gd name="connsiteX29" fmla="*/ 1284111 w 3612444"/>
              <a:gd name="connsiteY29" fmla="*/ 29955 h 2302537"/>
              <a:gd name="connsiteX30" fmla="*/ 1382889 w 3612444"/>
              <a:gd name="connsiteY30" fmla="*/ 44066 h 2302537"/>
              <a:gd name="connsiteX31" fmla="*/ 1467555 w 3612444"/>
              <a:gd name="connsiteY31" fmla="*/ 58177 h 2302537"/>
              <a:gd name="connsiteX32" fmla="*/ 1608667 w 3612444"/>
              <a:gd name="connsiteY32" fmla="*/ 1733 h 2302537"/>
              <a:gd name="connsiteX33" fmla="*/ 1707444 w 3612444"/>
              <a:gd name="connsiteY33" fmla="*/ 15844 h 2302537"/>
              <a:gd name="connsiteX34" fmla="*/ 2427111 w 3612444"/>
              <a:gd name="connsiteY34" fmla="*/ 44066 h 2302537"/>
              <a:gd name="connsiteX35" fmla="*/ 2540000 w 3612444"/>
              <a:gd name="connsiteY35" fmla="*/ 100511 h 2302537"/>
              <a:gd name="connsiteX36" fmla="*/ 2836333 w 3612444"/>
              <a:gd name="connsiteY36" fmla="*/ 156955 h 2302537"/>
              <a:gd name="connsiteX37" fmla="*/ 3005667 w 3612444"/>
              <a:gd name="connsiteY37" fmla="*/ 185177 h 2302537"/>
              <a:gd name="connsiteX38" fmla="*/ 3104444 w 3612444"/>
              <a:gd name="connsiteY38" fmla="*/ 255733 h 2302537"/>
              <a:gd name="connsiteX39" fmla="*/ 3132667 w 3612444"/>
              <a:gd name="connsiteY39" fmla="*/ 467399 h 2302537"/>
              <a:gd name="connsiteX40" fmla="*/ 3175000 w 3612444"/>
              <a:gd name="connsiteY40" fmla="*/ 552066 h 2302537"/>
              <a:gd name="connsiteX41" fmla="*/ 3189111 w 3612444"/>
              <a:gd name="connsiteY41" fmla="*/ 594399 h 2302537"/>
              <a:gd name="connsiteX42" fmla="*/ 3231444 w 3612444"/>
              <a:gd name="connsiteY42" fmla="*/ 721399 h 2302537"/>
              <a:gd name="connsiteX43" fmla="*/ 3302000 w 3612444"/>
              <a:gd name="connsiteY43" fmla="*/ 876622 h 2302537"/>
              <a:gd name="connsiteX44" fmla="*/ 3344333 w 3612444"/>
              <a:gd name="connsiteY44" fmla="*/ 890733 h 2302537"/>
              <a:gd name="connsiteX45" fmla="*/ 3386667 w 3612444"/>
              <a:gd name="connsiteY45" fmla="*/ 918955 h 2302537"/>
              <a:gd name="connsiteX46" fmla="*/ 3443111 w 3612444"/>
              <a:gd name="connsiteY46" fmla="*/ 933066 h 2302537"/>
              <a:gd name="connsiteX47" fmla="*/ 3485444 w 3612444"/>
              <a:gd name="connsiteY47" fmla="*/ 947177 h 2302537"/>
              <a:gd name="connsiteX48" fmla="*/ 3556000 w 3612444"/>
              <a:gd name="connsiteY48" fmla="*/ 1074177 h 2302537"/>
              <a:gd name="connsiteX49" fmla="*/ 3570111 w 3612444"/>
              <a:gd name="connsiteY49" fmla="*/ 1455177 h 2302537"/>
              <a:gd name="connsiteX50" fmla="*/ 3598333 w 3612444"/>
              <a:gd name="connsiteY50" fmla="*/ 1497511 h 2302537"/>
              <a:gd name="connsiteX51" fmla="*/ 3612444 w 3612444"/>
              <a:gd name="connsiteY51" fmla="*/ 1568066 h 2302537"/>
              <a:gd name="connsiteX52" fmla="*/ 3598333 w 3612444"/>
              <a:gd name="connsiteY52" fmla="*/ 1652733 h 2302537"/>
              <a:gd name="connsiteX53" fmla="*/ 3541889 w 3612444"/>
              <a:gd name="connsiteY53" fmla="*/ 1737399 h 2302537"/>
              <a:gd name="connsiteX54" fmla="*/ 3471333 w 3612444"/>
              <a:gd name="connsiteY54" fmla="*/ 1836177 h 2302537"/>
              <a:gd name="connsiteX55" fmla="*/ 3429000 w 3612444"/>
              <a:gd name="connsiteY55" fmla="*/ 1864399 h 2302537"/>
              <a:gd name="connsiteX56" fmla="*/ 3414889 w 3612444"/>
              <a:gd name="connsiteY56" fmla="*/ 1906733 h 2302537"/>
              <a:gd name="connsiteX57" fmla="*/ 3330222 w 3612444"/>
              <a:gd name="connsiteY57" fmla="*/ 1934955 h 2302537"/>
              <a:gd name="connsiteX58" fmla="*/ 3287889 w 3612444"/>
              <a:gd name="connsiteY58" fmla="*/ 1963177 h 2302537"/>
              <a:gd name="connsiteX59" fmla="*/ 3245555 w 3612444"/>
              <a:gd name="connsiteY59" fmla="*/ 1977288 h 2302537"/>
              <a:gd name="connsiteX60" fmla="*/ 3189111 w 3612444"/>
              <a:gd name="connsiteY60" fmla="*/ 2005511 h 2302537"/>
              <a:gd name="connsiteX61" fmla="*/ 3104444 w 3612444"/>
              <a:gd name="connsiteY61" fmla="*/ 2047844 h 2302537"/>
              <a:gd name="connsiteX62" fmla="*/ 3048000 w 3612444"/>
              <a:gd name="connsiteY62" fmla="*/ 2132511 h 2302537"/>
              <a:gd name="connsiteX63" fmla="*/ 2949222 w 3612444"/>
              <a:gd name="connsiteY63" fmla="*/ 2160733 h 2302537"/>
              <a:gd name="connsiteX64" fmla="*/ 2906889 w 3612444"/>
              <a:gd name="connsiteY64" fmla="*/ 2174844 h 2302537"/>
              <a:gd name="connsiteX65" fmla="*/ 2779889 w 3612444"/>
              <a:gd name="connsiteY65" fmla="*/ 2245399 h 2302537"/>
              <a:gd name="connsiteX66" fmla="*/ 2751667 w 3612444"/>
              <a:gd name="connsiteY66" fmla="*/ 2287733 h 2302537"/>
              <a:gd name="connsiteX67" fmla="*/ 2511778 w 3612444"/>
              <a:gd name="connsiteY67" fmla="*/ 2287733 h 2302537"/>
              <a:gd name="connsiteX68" fmla="*/ 2469444 w 3612444"/>
              <a:gd name="connsiteY68" fmla="*/ 2273622 h 2302537"/>
              <a:gd name="connsiteX69" fmla="*/ 2455333 w 3612444"/>
              <a:gd name="connsiteY69" fmla="*/ 2231288 h 2302537"/>
              <a:gd name="connsiteX70" fmla="*/ 2427111 w 3612444"/>
              <a:gd name="connsiteY70" fmla="*/ 2118399 h 2302537"/>
              <a:gd name="connsiteX71" fmla="*/ 2413000 w 3612444"/>
              <a:gd name="connsiteY71" fmla="*/ 2076066 h 2302537"/>
              <a:gd name="connsiteX72" fmla="*/ 2328333 w 3612444"/>
              <a:gd name="connsiteY72" fmla="*/ 2019622 h 2302537"/>
              <a:gd name="connsiteX73" fmla="*/ 2300111 w 3612444"/>
              <a:gd name="connsiteY73" fmla="*/ 1991399 h 2302537"/>
              <a:gd name="connsiteX74" fmla="*/ 2271889 w 3612444"/>
              <a:gd name="connsiteY74" fmla="*/ 1949066 h 2302537"/>
              <a:gd name="connsiteX75" fmla="*/ 1255889 w 3612444"/>
              <a:gd name="connsiteY75" fmla="*/ 1934955 h 2302537"/>
              <a:gd name="connsiteX76" fmla="*/ 1199444 w 3612444"/>
              <a:gd name="connsiteY76" fmla="*/ 1906733 h 2302537"/>
              <a:gd name="connsiteX77" fmla="*/ 1114778 w 3612444"/>
              <a:gd name="connsiteY77" fmla="*/ 1920844 h 2302537"/>
              <a:gd name="connsiteX78" fmla="*/ 1016000 w 3612444"/>
              <a:gd name="connsiteY78" fmla="*/ 1934955 h 2302537"/>
              <a:gd name="connsiteX79" fmla="*/ 846667 w 3612444"/>
              <a:gd name="connsiteY79" fmla="*/ 1963177 h 2302537"/>
              <a:gd name="connsiteX80" fmla="*/ 818444 w 3612444"/>
              <a:gd name="connsiteY80" fmla="*/ 2174844 h 2302537"/>
              <a:gd name="connsiteX81" fmla="*/ 790222 w 3612444"/>
              <a:gd name="connsiteY81" fmla="*/ 2217177 h 2302537"/>
              <a:gd name="connsiteX82" fmla="*/ 733778 w 3612444"/>
              <a:gd name="connsiteY82" fmla="*/ 2245399 h 2302537"/>
              <a:gd name="connsiteX83" fmla="*/ 705555 w 3612444"/>
              <a:gd name="connsiteY83" fmla="*/ 2273622 h 2302537"/>
              <a:gd name="connsiteX84" fmla="*/ 663222 w 3612444"/>
              <a:gd name="connsiteY84" fmla="*/ 2301844 h 2302537"/>
              <a:gd name="connsiteX85" fmla="*/ 493889 w 3612444"/>
              <a:gd name="connsiteY85" fmla="*/ 2287733 h 2302537"/>
              <a:gd name="connsiteX86" fmla="*/ 465667 w 3612444"/>
              <a:gd name="connsiteY86" fmla="*/ 2203066 h 2302537"/>
              <a:gd name="connsiteX87" fmla="*/ 451555 w 3612444"/>
              <a:gd name="connsiteY87" fmla="*/ 2160733 h 2302537"/>
              <a:gd name="connsiteX88" fmla="*/ 423333 w 3612444"/>
              <a:gd name="connsiteY88" fmla="*/ 2090177 h 2302537"/>
              <a:gd name="connsiteX89" fmla="*/ 395111 w 3612444"/>
              <a:gd name="connsiteY89" fmla="*/ 1991399 h 2302537"/>
              <a:gd name="connsiteX90" fmla="*/ 352778 w 3612444"/>
              <a:gd name="connsiteY90" fmla="*/ 1963177 h 2302537"/>
              <a:gd name="connsiteX91" fmla="*/ 268111 w 3612444"/>
              <a:gd name="connsiteY91" fmla="*/ 1934955 h 2302537"/>
              <a:gd name="connsiteX92" fmla="*/ 225778 w 3612444"/>
              <a:gd name="connsiteY92" fmla="*/ 1920844 h 2302537"/>
              <a:gd name="connsiteX93" fmla="*/ 84667 w 3612444"/>
              <a:gd name="connsiteY93" fmla="*/ 1906733 h 2302537"/>
              <a:gd name="connsiteX94" fmla="*/ 0 w 3612444"/>
              <a:gd name="connsiteY94" fmla="*/ 1864399 h 23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612444" h="2302537">
                <a:moveTo>
                  <a:pt x="0" y="1864399"/>
                </a:moveTo>
                <a:lnTo>
                  <a:pt x="0" y="1864399"/>
                </a:lnTo>
                <a:cubicBezTo>
                  <a:pt x="23518" y="1826770"/>
                  <a:pt x="41074" y="1784677"/>
                  <a:pt x="70555" y="1751511"/>
                </a:cubicBezTo>
                <a:cubicBezTo>
                  <a:pt x="80437" y="1740393"/>
                  <a:pt x="107806" y="1751378"/>
                  <a:pt x="112889" y="1737399"/>
                </a:cubicBezTo>
                <a:cubicBezTo>
                  <a:pt x="129044" y="1692973"/>
                  <a:pt x="116371" y="1642349"/>
                  <a:pt x="127000" y="1596288"/>
                </a:cubicBezTo>
                <a:cubicBezTo>
                  <a:pt x="130813" y="1579763"/>
                  <a:pt x="148334" y="1569453"/>
                  <a:pt x="155222" y="1553955"/>
                </a:cubicBezTo>
                <a:cubicBezTo>
                  <a:pt x="167304" y="1526770"/>
                  <a:pt x="183444" y="1469288"/>
                  <a:pt x="183444" y="1469288"/>
                </a:cubicBezTo>
                <a:cubicBezTo>
                  <a:pt x="188148" y="1431658"/>
                  <a:pt x="186658" y="1392722"/>
                  <a:pt x="197555" y="1356399"/>
                </a:cubicBezTo>
                <a:cubicBezTo>
                  <a:pt x="201378" y="1343656"/>
                  <a:pt x="221865" y="1340893"/>
                  <a:pt x="225778" y="1328177"/>
                </a:cubicBezTo>
                <a:cubicBezTo>
                  <a:pt x="241244" y="1277914"/>
                  <a:pt x="239553" y="1223521"/>
                  <a:pt x="254000" y="1172955"/>
                </a:cubicBezTo>
                <a:cubicBezTo>
                  <a:pt x="258659" y="1156648"/>
                  <a:pt x="271185" y="1143498"/>
                  <a:pt x="282222" y="1130622"/>
                </a:cubicBezTo>
                <a:cubicBezTo>
                  <a:pt x="299539" y="1110419"/>
                  <a:pt x="338667" y="1074177"/>
                  <a:pt x="338667" y="1074177"/>
                </a:cubicBezTo>
                <a:cubicBezTo>
                  <a:pt x="376297" y="961287"/>
                  <a:pt x="319852" y="1092994"/>
                  <a:pt x="395111" y="1017733"/>
                </a:cubicBezTo>
                <a:cubicBezTo>
                  <a:pt x="405629" y="1007215"/>
                  <a:pt x="397118" y="984045"/>
                  <a:pt x="409222" y="975399"/>
                </a:cubicBezTo>
                <a:cubicBezTo>
                  <a:pt x="433430" y="958108"/>
                  <a:pt x="465667" y="956584"/>
                  <a:pt x="493889" y="947177"/>
                </a:cubicBezTo>
                <a:lnTo>
                  <a:pt x="578555" y="918955"/>
                </a:lnTo>
                <a:lnTo>
                  <a:pt x="620889" y="904844"/>
                </a:lnTo>
                <a:cubicBezTo>
                  <a:pt x="635000" y="890733"/>
                  <a:pt x="647891" y="875287"/>
                  <a:pt x="663222" y="862511"/>
                </a:cubicBezTo>
                <a:cubicBezTo>
                  <a:pt x="676251" y="851654"/>
                  <a:pt x="693563" y="846280"/>
                  <a:pt x="705555" y="834288"/>
                </a:cubicBezTo>
                <a:cubicBezTo>
                  <a:pt x="799625" y="740218"/>
                  <a:pt x="663228" y="838989"/>
                  <a:pt x="776111" y="763733"/>
                </a:cubicBezTo>
                <a:cubicBezTo>
                  <a:pt x="801481" y="725677"/>
                  <a:pt x="808707" y="722882"/>
                  <a:pt x="818444" y="679066"/>
                </a:cubicBezTo>
                <a:cubicBezTo>
                  <a:pt x="841727" y="574291"/>
                  <a:pt x="809075" y="617878"/>
                  <a:pt x="860778" y="566177"/>
                </a:cubicBezTo>
                <a:cubicBezTo>
                  <a:pt x="870185" y="537955"/>
                  <a:pt x="881785" y="510371"/>
                  <a:pt x="889000" y="481511"/>
                </a:cubicBezTo>
                <a:cubicBezTo>
                  <a:pt x="893704" y="462696"/>
                  <a:pt x="895471" y="442892"/>
                  <a:pt x="903111" y="425066"/>
                </a:cubicBezTo>
                <a:cubicBezTo>
                  <a:pt x="909792" y="409478"/>
                  <a:pt x="921926" y="396844"/>
                  <a:pt x="931333" y="382733"/>
                </a:cubicBezTo>
                <a:cubicBezTo>
                  <a:pt x="936016" y="368683"/>
                  <a:pt x="959529" y="273388"/>
                  <a:pt x="987778" y="255733"/>
                </a:cubicBezTo>
                <a:cubicBezTo>
                  <a:pt x="1013005" y="239966"/>
                  <a:pt x="1044222" y="236918"/>
                  <a:pt x="1072444" y="227511"/>
                </a:cubicBezTo>
                <a:lnTo>
                  <a:pt x="1114778" y="213399"/>
                </a:lnTo>
                <a:cubicBezTo>
                  <a:pt x="1181058" y="125025"/>
                  <a:pt x="1140481" y="173585"/>
                  <a:pt x="1241778" y="72288"/>
                </a:cubicBezTo>
                <a:cubicBezTo>
                  <a:pt x="1255889" y="58177"/>
                  <a:pt x="1260593" y="34659"/>
                  <a:pt x="1284111" y="29955"/>
                </a:cubicBezTo>
                <a:cubicBezTo>
                  <a:pt x="1307630" y="25251"/>
                  <a:pt x="1311275" y="79872"/>
                  <a:pt x="1382889" y="44066"/>
                </a:cubicBezTo>
                <a:cubicBezTo>
                  <a:pt x="1411111" y="48770"/>
                  <a:pt x="1429925" y="65233"/>
                  <a:pt x="1467555" y="58177"/>
                </a:cubicBezTo>
                <a:cubicBezTo>
                  <a:pt x="1505185" y="51122"/>
                  <a:pt x="1568686" y="8788"/>
                  <a:pt x="1608667" y="1733"/>
                </a:cubicBezTo>
                <a:cubicBezTo>
                  <a:pt x="1648648" y="-5322"/>
                  <a:pt x="1674518" y="11140"/>
                  <a:pt x="1707444" y="15844"/>
                </a:cubicBezTo>
                <a:cubicBezTo>
                  <a:pt x="1969910" y="103331"/>
                  <a:pt x="1645430" y="-180"/>
                  <a:pt x="2427111" y="44066"/>
                </a:cubicBezTo>
                <a:cubicBezTo>
                  <a:pt x="2520406" y="49347"/>
                  <a:pt x="2471909" y="77814"/>
                  <a:pt x="2540000" y="100511"/>
                </a:cubicBezTo>
                <a:cubicBezTo>
                  <a:pt x="2606498" y="122677"/>
                  <a:pt x="2777768" y="145974"/>
                  <a:pt x="2836333" y="156955"/>
                </a:cubicBezTo>
                <a:cubicBezTo>
                  <a:pt x="3022800" y="191917"/>
                  <a:pt x="2691231" y="145873"/>
                  <a:pt x="3005667" y="185177"/>
                </a:cubicBezTo>
                <a:cubicBezTo>
                  <a:pt x="3104444" y="218103"/>
                  <a:pt x="3080926" y="185177"/>
                  <a:pt x="3104444" y="255733"/>
                </a:cubicBezTo>
                <a:cubicBezTo>
                  <a:pt x="3113852" y="326288"/>
                  <a:pt x="3120965" y="397188"/>
                  <a:pt x="3132667" y="467399"/>
                </a:cubicBezTo>
                <a:cubicBezTo>
                  <a:pt x="3141535" y="520605"/>
                  <a:pt x="3150620" y="503305"/>
                  <a:pt x="3175000" y="552066"/>
                </a:cubicBezTo>
                <a:cubicBezTo>
                  <a:pt x="3181652" y="565370"/>
                  <a:pt x="3183888" y="580472"/>
                  <a:pt x="3189111" y="594399"/>
                </a:cubicBezTo>
                <a:cubicBezTo>
                  <a:pt x="3268676" y="806574"/>
                  <a:pt x="3177394" y="545740"/>
                  <a:pt x="3231444" y="721399"/>
                </a:cubicBezTo>
                <a:cubicBezTo>
                  <a:pt x="3243330" y="760027"/>
                  <a:pt x="3252558" y="846956"/>
                  <a:pt x="3302000" y="876622"/>
                </a:cubicBezTo>
                <a:cubicBezTo>
                  <a:pt x="3314755" y="884275"/>
                  <a:pt x="3331029" y="884081"/>
                  <a:pt x="3344333" y="890733"/>
                </a:cubicBezTo>
                <a:cubicBezTo>
                  <a:pt x="3359502" y="898317"/>
                  <a:pt x="3371079" y="912274"/>
                  <a:pt x="3386667" y="918955"/>
                </a:cubicBezTo>
                <a:cubicBezTo>
                  <a:pt x="3404493" y="926594"/>
                  <a:pt x="3424463" y="927738"/>
                  <a:pt x="3443111" y="933066"/>
                </a:cubicBezTo>
                <a:cubicBezTo>
                  <a:pt x="3457413" y="937152"/>
                  <a:pt x="3471333" y="942473"/>
                  <a:pt x="3485444" y="947177"/>
                </a:cubicBezTo>
                <a:cubicBezTo>
                  <a:pt x="3550140" y="1044220"/>
                  <a:pt x="3531163" y="999666"/>
                  <a:pt x="3556000" y="1074177"/>
                </a:cubicBezTo>
                <a:cubicBezTo>
                  <a:pt x="3560704" y="1201177"/>
                  <a:pt x="3557465" y="1328721"/>
                  <a:pt x="3570111" y="1455177"/>
                </a:cubicBezTo>
                <a:cubicBezTo>
                  <a:pt x="3571799" y="1472052"/>
                  <a:pt x="3592378" y="1481631"/>
                  <a:pt x="3598333" y="1497511"/>
                </a:cubicBezTo>
                <a:cubicBezTo>
                  <a:pt x="3606754" y="1519968"/>
                  <a:pt x="3607740" y="1544548"/>
                  <a:pt x="3612444" y="1568066"/>
                </a:cubicBezTo>
                <a:cubicBezTo>
                  <a:pt x="3607740" y="1596288"/>
                  <a:pt x="3609337" y="1626322"/>
                  <a:pt x="3598333" y="1652733"/>
                </a:cubicBezTo>
                <a:cubicBezTo>
                  <a:pt x="3585287" y="1684043"/>
                  <a:pt x="3560704" y="1709177"/>
                  <a:pt x="3541889" y="1737399"/>
                </a:cubicBezTo>
                <a:cubicBezTo>
                  <a:pt x="3525861" y="1761442"/>
                  <a:pt x="3488843" y="1818667"/>
                  <a:pt x="3471333" y="1836177"/>
                </a:cubicBezTo>
                <a:cubicBezTo>
                  <a:pt x="3459341" y="1848169"/>
                  <a:pt x="3443111" y="1854992"/>
                  <a:pt x="3429000" y="1864399"/>
                </a:cubicBezTo>
                <a:cubicBezTo>
                  <a:pt x="3424296" y="1878510"/>
                  <a:pt x="3426993" y="1898087"/>
                  <a:pt x="3414889" y="1906733"/>
                </a:cubicBezTo>
                <a:cubicBezTo>
                  <a:pt x="3390681" y="1924024"/>
                  <a:pt x="3354975" y="1918453"/>
                  <a:pt x="3330222" y="1934955"/>
                </a:cubicBezTo>
                <a:cubicBezTo>
                  <a:pt x="3316111" y="1944362"/>
                  <a:pt x="3303058" y="1955593"/>
                  <a:pt x="3287889" y="1963177"/>
                </a:cubicBezTo>
                <a:cubicBezTo>
                  <a:pt x="3274585" y="1969829"/>
                  <a:pt x="3259227" y="1971429"/>
                  <a:pt x="3245555" y="1977288"/>
                </a:cubicBezTo>
                <a:cubicBezTo>
                  <a:pt x="3226220" y="1985574"/>
                  <a:pt x="3207375" y="1995074"/>
                  <a:pt x="3189111" y="2005511"/>
                </a:cubicBezTo>
                <a:cubicBezTo>
                  <a:pt x="3112522" y="2049277"/>
                  <a:pt x="3182057" y="2021974"/>
                  <a:pt x="3104444" y="2047844"/>
                </a:cubicBezTo>
                <a:cubicBezTo>
                  <a:pt x="3085629" y="2076066"/>
                  <a:pt x="3080178" y="2121785"/>
                  <a:pt x="3048000" y="2132511"/>
                </a:cubicBezTo>
                <a:cubicBezTo>
                  <a:pt x="2946501" y="2166344"/>
                  <a:pt x="3073253" y="2125296"/>
                  <a:pt x="2949222" y="2160733"/>
                </a:cubicBezTo>
                <a:cubicBezTo>
                  <a:pt x="2934920" y="2164819"/>
                  <a:pt x="2919892" y="2167620"/>
                  <a:pt x="2906889" y="2174844"/>
                </a:cubicBezTo>
                <a:cubicBezTo>
                  <a:pt x="2761325" y="2255712"/>
                  <a:pt x="2875678" y="2213469"/>
                  <a:pt x="2779889" y="2245399"/>
                </a:cubicBezTo>
                <a:cubicBezTo>
                  <a:pt x="2770482" y="2259510"/>
                  <a:pt x="2766392" y="2279319"/>
                  <a:pt x="2751667" y="2287733"/>
                </a:cubicBezTo>
                <a:cubicBezTo>
                  <a:pt x="2697103" y="2318913"/>
                  <a:pt x="2536088" y="2289759"/>
                  <a:pt x="2511778" y="2287733"/>
                </a:cubicBezTo>
                <a:cubicBezTo>
                  <a:pt x="2497667" y="2283029"/>
                  <a:pt x="2479962" y="2284140"/>
                  <a:pt x="2469444" y="2273622"/>
                </a:cubicBezTo>
                <a:cubicBezTo>
                  <a:pt x="2458926" y="2263104"/>
                  <a:pt x="2459247" y="2245639"/>
                  <a:pt x="2455333" y="2231288"/>
                </a:cubicBezTo>
                <a:cubicBezTo>
                  <a:pt x="2445127" y="2193867"/>
                  <a:pt x="2439377" y="2155196"/>
                  <a:pt x="2427111" y="2118399"/>
                </a:cubicBezTo>
                <a:cubicBezTo>
                  <a:pt x="2422407" y="2104288"/>
                  <a:pt x="2423518" y="2086584"/>
                  <a:pt x="2413000" y="2076066"/>
                </a:cubicBezTo>
                <a:cubicBezTo>
                  <a:pt x="2389016" y="2052082"/>
                  <a:pt x="2352317" y="2043607"/>
                  <a:pt x="2328333" y="2019622"/>
                </a:cubicBezTo>
                <a:cubicBezTo>
                  <a:pt x="2318926" y="2010214"/>
                  <a:pt x="2308422" y="2001788"/>
                  <a:pt x="2300111" y="1991399"/>
                </a:cubicBezTo>
                <a:cubicBezTo>
                  <a:pt x="2289517" y="1978156"/>
                  <a:pt x="2288824" y="1949981"/>
                  <a:pt x="2271889" y="1949066"/>
                </a:cubicBezTo>
                <a:cubicBezTo>
                  <a:pt x="1933683" y="1930785"/>
                  <a:pt x="1594556" y="1939659"/>
                  <a:pt x="1255889" y="1934955"/>
                </a:cubicBezTo>
                <a:cubicBezTo>
                  <a:pt x="1237074" y="1925548"/>
                  <a:pt x="1220375" y="1908826"/>
                  <a:pt x="1199444" y="1906733"/>
                </a:cubicBezTo>
                <a:cubicBezTo>
                  <a:pt x="1170975" y="1903886"/>
                  <a:pt x="1143057" y="1916493"/>
                  <a:pt x="1114778" y="1920844"/>
                </a:cubicBezTo>
                <a:cubicBezTo>
                  <a:pt x="1081904" y="1925901"/>
                  <a:pt x="1048853" y="1929768"/>
                  <a:pt x="1016000" y="1934955"/>
                </a:cubicBezTo>
                <a:lnTo>
                  <a:pt x="846667" y="1963177"/>
                </a:lnTo>
                <a:cubicBezTo>
                  <a:pt x="844833" y="1981517"/>
                  <a:pt x="834385" y="2132334"/>
                  <a:pt x="818444" y="2174844"/>
                </a:cubicBezTo>
                <a:cubicBezTo>
                  <a:pt x="812489" y="2190724"/>
                  <a:pt x="803251" y="2206320"/>
                  <a:pt x="790222" y="2217177"/>
                </a:cubicBezTo>
                <a:cubicBezTo>
                  <a:pt x="774062" y="2230644"/>
                  <a:pt x="751281" y="2233731"/>
                  <a:pt x="733778" y="2245399"/>
                </a:cubicBezTo>
                <a:cubicBezTo>
                  <a:pt x="722708" y="2252779"/>
                  <a:pt x="715944" y="2265311"/>
                  <a:pt x="705555" y="2273622"/>
                </a:cubicBezTo>
                <a:cubicBezTo>
                  <a:pt x="692312" y="2284216"/>
                  <a:pt x="677333" y="2292437"/>
                  <a:pt x="663222" y="2301844"/>
                </a:cubicBezTo>
                <a:cubicBezTo>
                  <a:pt x="606778" y="2297140"/>
                  <a:pt x="544549" y="2313063"/>
                  <a:pt x="493889" y="2287733"/>
                </a:cubicBezTo>
                <a:cubicBezTo>
                  <a:pt x="467281" y="2274429"/>
                  <a:pt x="475075" y="2231288"/>
                  <a:pt x="465667" y="2203066"/>
                </a:cubicBezTo>
                <a:cubicBezTo>
                  <a:pt x="460963" y="2188955"/>
                  <a:pt x="457079" y="2174544"/>
                  <a:pt x="451555" y="2160733"/>
                </a:cubicBezTo>
                <a:cubicBezTo>
                  <a:pt x="442148" y="2137214"/>
                  <a:pt x="431343" y="2114207"/>
                  <a:pt x="423333" y="2090177"/>
                </a:cubicBezTo>
                <a:cubicBezTo>
                  <a:pt x="421884" y="2085831"/>
                  <a:pt x="402876" y="2001105"/>
                  <a:pt x="395111" y="1991399"/>
                </a:cubicBezTo>
                <a:cubicBezTo>
                  <a:pt x="384517" y="1978156"/>
                  <a:pt x="368276" y="1970065"/>
                  <a:pt x="352778" y="1963177"/>
                </a:cubicBezTo>
                <a:cubicBezTo>
                  <a:pt x="325593" y="1951095"/>
                  <a:pt x="296333" y="1944362"/>
                  <a:pt x="268111" y="1934955"/>
                </a:cubicBezTo>
                <a:cubicBezTo>
                  <a:pt x="254000" y="1930251"/>
                  <a:pt x="240578" y="1922324"/>
                  <a:pt x="225778" y="1920844"/>
                </a:cubicBezTo>
                <a:lnTo>
                  <a:pt x="84667" y="1906733"/>
                </a:lnTo>
                <a:cubicBezTo>
                  <a:pt x="33582" y="1872677"/>
                  <a:pt x="14111" y="1871455"/>
                  <a:pt x="0" y="1864399"/>
                </a:cubicBezTo>
                <a:close/>
              </a:path>
            </a:pathLst>
          </a:custGeom>
          <a:solidFill>
            <a:srgbClr val="FF0000">
              <a:alpha val="53000"/>
            </a:srgb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75435" y="4842771"/>
            <a:ext cx="92706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/>
                <a:cs typeface="Arial Rounded MT Bold"/>
              </a:rPr>
              <a:t>Car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86778" y="4056418"/>
            <a:ext cx="747889" cy="2409800"/>
          </a:xfrm>
          <a:custGeom>
            <a:avLst/>
            <a:gdLst>
              <a:gd name="connsiteX0" fmla="*/ 550333 w 747889"/>
              <a:gd name="connsiteY0" fmla="*/ 176915 h 2409800"/>
              <a:gd name="connsiteX1" fmla="*/ 550333 w 747889"/>
              <a:gd name="connsiteY1" fmla="*/ 176915 h 2409800"/>
              <a:gd name="connsiteX2" fmla="*/ 451555 w 747889"/>
              <a:gd name="connsiteY2" fmla="*/ 78138 h 2409800"/>
              <a:gd name="connsiteX3" fmla="*/ 395111 w 747889"/>
              <a:gd name="connsiteY3" fmla="*/ 7582 h 2409800"/>
              <a:gd name="connsiteX4" fmla="*/ 127000 w 747889"/>
              <a:gd name="connsiteY4" fmla="*/ 78138 h 2409800"/>
              <a:gd name="connsiteX5" fmla="*/ 112889 w 747889"/>
              <a:gd name="connsiteY5" fmla="*/ 120471 h 2409800"/>
              <a:gd name="connsiteX6" fmla="*/ 254000 w 747889"/>
              <a:gd name="connsiteY6" fmla="*/ 134582 h 2409800"/>
              <a:gd name="connsiteX7" fmla="*/ 268111 w 747889"/>
              <a:gd name="connsiteY7" fmla="*/ 176915 h 2409800"/>
              <a:gd name="connsiteX8" fmla="*/ 282222 w 747889"/>
              <a:gd name="connsiteY8" fmla="*/ 303915 h 2409800"/>
              <a:gd name="connsiteX9" fmla="*/ 296333 w 747889"/>
              <a:gd name="connsiteY9" fmla="*/ 346249 h 2409800"/>
              <a:gd name="connsiteX10" fmla="*/ 310444 w 747889"/>
              <a:gd name="connsiteY10" fmla="*/ 402693 h 2409800"/>
              <a:gd name="connsiteX11" fmla="*/ 366889 w 747889"/>
              <a:gd name="connsiteY11" fmla="*/ 487360 h 2409800"/>
              <a:gd name="connsiteX12" fmla="*/ 352778 w 747889"/>
              <a:gd name="connsiteY12" fmla="*/ 614360 h 2409800"/>
              <a:gd name="connsiteX13" fmla="*/ 141111 w 747889"/>
              <a:gd name="connsiteY13" fmla="*/ 586138 h 2409800"/>
              <a:gd name="connsiteX14" fmla="*/ 112889 w 747889"/>
              <a:gd name="connsiteY14" fmla="*/ 557915 h 2409800"/>
              <a:gd name="connsiteX15" fmla="*/ 28222 w 747889"/>
              <a:gd name="connsiteY15" fmla="*/ 529693 h 2409800"/>
              <a:gd name="connsiteX16" fmla="*/ 0 w 747889"/>
              <a:gd name="connsiteY16" fmla="*/ 572026 h 2409800"/>
              <a:gd name="connsiteX17" fmla="*/ 28222 w 747889"/>
              <a:gd name="connsiteY17" fmla="*/ 600249 h 2409800"/>
              <a:gd name="connsiteX18" fmla="*/ 183444 w 747889"/>
              <a:gd name="connsiteY18" fmla="*/ 642582 h 2409800"/>
              <a:gd name="connsiteX19" fmla="*/ 239889 w 747889"/>
              <a:gd name="connsiteY19" fmla="*/ 699026 h 2409800"/>
              <a:gd name="connsiteX20" fmla="*/ 268111 w 747889"/>
              <a:gd name="connsiteY20" fmla="*/ 1390471 h 2409800"/>
              <a:gd name="connsiteX21" fmla="*/ 282222 w 747889"/>
              <a:gd name="connsiteY21" fmla="*/ 1856138 h 2409800"/>
              <a:gd name="connsiteX22" fmla="*/ 310444 w 747889"/>
              <a:gd name="connsiteY22" fmla="*/ 1898471 h 2409800"/>
              <a:gd name="connsiteX23" fmla="*/ 352778 w 747889"/>
              <a:gd name="connsiteY23" fmla="*/ 1983138 h 2409800"/>
              <a:gd name="connsiteX24" fmla="*/ 381000 w 747889"/>
              <a:gd name="connsiteY24" fmla="*/ 2081915 h 2409800"/>
              <a:gd name="connsiteX25" fmla="*/ 366889 w 747889"/>
              <a:gd name="connsiteY25" fmla="*/ 2180693 h 2409800"/>
              <a:gd name="connsiteX26" fmla="*/ 352778 w 747889"/>
              <a:gd name="connsiteY26" fmla="*/ 2223026 h 2409800"/>
              <a:gd name="connsiteX27" fmla="*/ 282222 w 747889"/>
              <a:gd name="connsiteY27" fmla="*/ 2279471 h 2409800"/>
              <a:gd name="connsiteX28" fmla="*/ 254000 w 747889"/>
              <a:gd name="connsiteY28" fmla="*/ 2321804 h 2409800"/>
              <a:gd name="connsiteX29" fmla="*/ 324555 w 747889"/>
              <a:gd name="connsiteY29" fmla="*/ 2392360 h 2409800"/>
              <a:gd name="connsiteX30" fmla="*/ 691444 w 747889"/>
              <a:gd name="connsiteY30" fmla="*/ 2237138 h 2409800"/>
              <a:gd name="connsiteX31" fmla="*/ 677333 w 747889"/>
              <a:gd name="connsiteY31" fmla="*/ 2194804 h 2409800"/>
              <a:gd name="connsiteX32" fmla="*/ 663222 w 747889"/>
              <a:gd name="connsiteY32" fmla="*/ 1390471 h 2409800"/>
              <a:gd name="connsiteX33" fmla="*/ 677333 w 747889"/>
              <a:gd name="connsiteY33" fmla="*/ 1348138 h 2409800"/>
              <a:gd name="connsiteX34" fmla="*/ 705555 w 747889"/>
              <a:gd name="connsiteY34" fmla="*/ 1221138 h 2409800"/>
              <a:gd name="connsiteX35" fmla="*/ 719666 w 747889"/>
              <a:gd name="connsiteY35" fmla="*/ 1178804 h 2409800"/>
              <a:gd name="connsiteX36" fmla="*/ 747889 w 747889"/>
              <a:gd name="connsiteY36" fmla="*/ 1136471 h 2409800"/>
              <a:gd name="connsiteX37" fmla="*/ 733778 w 747889"/>
              <a:gd name="connsiteY37" fmla="*/ 882471 h 2409800"/>
              <a:gd name="connsiteX38" fmla="*/ 705555 w 747889"/>
              <a:gd name="connsiteY38" fmla="*/ 727249 h 2409800"/>
              <a:gd name="connsiteX39" fmla="*/ 691444 w 747889"/>
              <a:gd name="connsiteY39" fmla="*/ 656693 h 2409800"/>
              <a:gd name="connsiteX40" fmla="*/ 663222 w 747889"/>
              <a:gd name="connsiteY40" fmla="*/ 459138 h 2409800"/>
              <a:gd name="connsiteX41" fmla="*/ 606778 w 747889"/>
              <a:gd name="connsiteY41" fmla="*/ 374471 h 2409800"/>
              <a:gd name="connsiteX42" fmla="*/ 564444 w 747889"/>
              <a:gd name="connsiteY42" fmla="*/ 360360 h 2409800"/>
              <a:gd name="connsiteX43" fmla="*/ 508000 w 747889"/>
              <a:gd name="connsiteY43" fmla="*/ 289804 h 2409800"/>
              <a:gd name="connsiteX44" fmla="*/ 493889 w 747889"/>
              <a:gd name="connsiteY44" fmla="*/ 247471 h 2409800"/>
              <a:gd name="connsiteX45" fmla="*/ 493889 w 747889"/>
              <a:gd name="connsiteY45" fmla="*/ 120471 h 2409800"/>
              <a:gd name="connsiteX46" fmla="*/ 493889 w 747889"/>
              <a:gd name="connsiteY46" fmla="*/ 120471 h 24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47889" h="2409800">
                <a:moveTo>
                  <a:pt x="550333" y="176915"/>
                </a:moveTo>
                <a:lnTo>
                  <a:pt x="550333" y="176915"/>
                </a:lnTo>
                <a:cubicBezTo>
                  <a:pt x="517407" y="143989"/>
                  <a:pt x="480643" y="114498"/>
                  <a:pt x="451555" y="78138"/>
                </a:cubicBezTo>
                <a:cubicBezTo>
                  <a:pt x="373657" y="-19235"/>
                  <a:pt x="516433" y="88463"/>
                  <a:pt x="395111" y="7582"/>
                </a:cubicBezTo>
                <a:cubicBezTo>
                  <a:pt x="169961" y="20826"/>
                  <a:pt x="181659" y="-49400"/>
                  <a:pt x="127000" y="78138"/>
                </a:cubicBezTo>
                <a:cubicBezTo>
                  <a:pt x="121141" y="91810"/>
                  <a:pt x="117593" y="106360"/>
                  <a:pt x="112889" y="120471"/>
                </a:cubicBezTo>
                <a:cubicBezTo>
                  <a:pt x="159926" y="125175"/>
                  <a:pt x="209574" y="118427"/>
                  <a:pt x="254000" y="134582"/>
                </a:cubicBezTo>
                <a:cubicBezTo>
                  <a:pt x="267979" y="139665"/>
                  <a:pt x="265666" y="162243"/>
                  <a:pt x="268111" y="176915"/>
                </a:cubicBezTo>
                <a:cubicBezTo>
                  <a:pt x="275113" y="218929"/>
                  <a:pt x="275220" y="261901"/>
                  <a:pt x="282222" y="303915"/>
                </a:cubicBezTo>
                <a:cubicBezTo>
                  <a:pt x="284667" y="318587"/>
                  <a:pt x="292247" y="331947"/>
                  <a:pt x="296333" y="346249"/>
                </a:cubicBezTo>
                <a:cubicBezTo>
                  <a:pt x="301661" y="364897"/>
                  <a:pt x="301771" y="385347"/>
                  <a:pt x="310444" y="402693"/>
                </a:cubicBezTo>
                <a:cubicBezTo>
                  <a:pt x="325613" y="433031"/>
                  <a:pt x="366889" y="487360"/>
                  <a:pt x="366889" y="487360"/>
                </a:cubicBezTo>
                <a:cubicBezTo>
                  <a:pt x="362185" y="529693"/>
                  <a:pt x="389053" y="592037"/>
                  <a:pt x="352778" y="614360"/>
                </a:cubicBezTo>
                <a:cubicBezTo>
                  <a:pt x="304250" y="644223"/>
                  <a:pt x="201560" y="606288"/>
                  <a:pt x="141111" y="586138"/>
                </a:cubicBezTo>
                <a:cubicBezTo>
                  <a:pt x="131704" y="576730"/>
                  <a:pt x="124789" y="563865"/>
                  <a:pt x="112889" y="557915"/>
                </a:cubicBezTo>
                <a:cubicBezTo>
                  <a:pt x="86281" y="544611"/>
                  <a:pt x="28222" y="529693"/>
                  <a:pt x="28222" y="529693"/>
                </a:cubicBezTo>
                <a:cubicBezTo>
                  <a:pt x="18815" y="543804"/>
                  <a:pt x="0" y="555067"/>
                  <a:pt x="0" y="572026"/>
                </a:cubicBezTo>
                <a:cubicBezTo>
                  <a:pt x="0" y="585330"/>
                  <a:pt x="17152" y="592869"/>
                  <a:pt x="28222" y="600249"/>
                </a:cubicBezTo>
                <a:cubicBezTo>
                  <a:pt x="86989" y="639427"/>
                  <a:pt x="107207" y="631691"/>
                  <a:pt x="183444" y="642582"/>
                </a:cubicBezTo>
                <a:cubicBezTo>
                  <a:pt x="223240" y="655847"/>
                  <a:pt x="237723" y="648131"/>
                  <a:pt x="239889" y="699026"/>
                </a:cubicBezTo>
                <a:cubicBezTo>
                  <a:pt x="270785" y="1425097"/>
                  <a:pt x="211520" y="1107511"/>
                  <a:pt x="268111" y="1390471"/>
                </a:cubicBezTo>
                <a:cubicBezTo>
                  <a:pt x="272815" y="1545693"/>
                  <a:pt x="269326" y="1701381"/>
                  <a:pt x="282222" y="1856138"/>
                </a:cubicBezTo>
                <a:cubicBezTo>
                  <a:pt x="283630" y="1873039"/>
                  <a:pt x="302860" y="1883302"/>
                  <a:pt x="310444" y="1898471"/>
                </a:cubicBezTo>
                <a:cubicBezTo>
                  <a:pt x="368865" y="2015313"/>
                  <a:pt x="271897" y="1861817"/>
                  <a:pt x="352778" y="1983138"/>
                </a:cubicBezTo>
                <a:cubicBezTo>
                  <a:pt x="359432" y="2003101"/>
                  <a:pt x="381000" y="2064196"/>
                  <a:pt x="381000" y="2081915"/>
                </a:cubicBezTo>
                <a:cubicBezTo>
                  <a:pt x="381000" y="2115175"/>
                  <a:pt x="373412" y="2148079"/>
                  <a:pt x="366889" y="2180693"/>
                </a:cubicBezTo>
                <a:cubicBezTo>
                  <a:pt x="363972" y="2195278"/>
                  <a:pt x="360431" y="2210271"/>
                  <a:pt x="352778" y="2223026"/>
                </a:cubicBezTo>
                <a:cubicBezTo>
                  <a:pt x="339373" y="2245368"/>
                  <a:pt x="301450" y="2266652"/>
                  <a:pt x="282222" y="2279471"/>
                </a:cubicBezTo>
                <a:cubicBezTo>
                  <a:pt x="272815" y="2293582"/>
                  <a:pt x="254000" y="2304845"/>
                  <a:pt x="254000" y="2321804"/>
                </a:cubicBezTo>
                <a:cubicBezTo>
                  <a:pt x="254000" y="2379928"/>
                  <a:pt x="286925" y="2379817"/>
                  <a:pt x="324555" y="2392360"/>
                </a:cubicBezTo>
                <a:cubicBezTo>
                  <a:pt x="714281" y="2377926"/>
                  <a:pt x="732526" y="2504175"/>
                  <a:pt x="691444" y="2237138"/>
                </a:cubicBezTo>
                <a:cubicBezTo>
                  <a:pt x="689182" y="2222436"/>
                  <a:pt x="682037" y="2208915"/>
                  <a:pt x="677333" y="2194804"/>
                </a:cubicBezTo>
                <a:cubicBezTo>
                  <a:pt x="646131" y="1773568"/>
                  <a:pt x="636609" y="1829582"/>
                  <a:pt x="663222" y="1390471"/>
                </a:cubicBezTo>
                <a:cubicBezTo>
                  <a:pt x="664122" y="1375624"/>
                  <a:pt x="673725" y="1362568"/>
                  <a:pt x="677333" y="1348138"/>
                </a:cubicBezTo>
                <a:cubicBezTo>
                  <a:pt x="706434" y="1231734"/>
                  <a:pt x="676582" y="1322546"/>
                  <a:pt x="705555" y="1221138"/>
                </a:cubicBezTo>
                <a:cubicBezTo>
                  <a:pt x="709641" y="1206836"/>
                  <a:pt x="713014" y="1192108"/>
                  <a:pt x="719666" y="1178804"/>
                </a:cubicBezTo>
                <a:cubicBezTo>
                  <a:pt x="727251" y="1163635"/>
                  <a:pt x="738481" y="1150582"/>
                  <a:pt x="747889" y="1136471"/>
                </a:cubicBezTo>
                <a:cubicBezTo>
                  <a:pt x="743185" y="1051804"/>
                  <a:pt x="740540" y="966998"/>
                  <a:pt x="733778" y="882471"/>
                </a:cubicBezTo>
                <a:cubicBezTo>
                  <a:pt x="726134" y="786925"/>
                  <a:pt x="722362" y="802881"/>
                  <a:pt x="705555" y="727249"/>
                </a:cubicBezTo>
                <a:cubicBezTo>
                  <a:pt x="700352" y="703836"/>
                  <a:pt x="696148" y="680212"/>
                  <a:pt x="691444" y="656693"/>
                </a:cubicBezTo>
                <a:cubicBezTo>
                  <a:pt x="689900" y="639709"/>
                  <a:pt x="689779" y="506941"/>
                  <a:pt x="663222" y="459138"/>
                </a:cubicBezTo>
                <a:cubicBezTo>
                  <a:pt x="646750" y="429487"/>
                  <a:pt x="638956" y="385197"/>
                  <a:pt x="606778" y="374471"/>
                </a:cubicBezTo>
                <a:lnTo>
                  <a:pt x="564444" y="360360"/>
                </a:lnTo>
                <a:cubicBezTo>
                  <a:pt x="529129" y="219098"/>
                  <a:pt x="582227" y="364031"/>
                  <a:pt x="508000" y="289804"/>
                </a:cubicBezTo>
                <a:cubicBezTo>
                  <a:pt x="497482" y="279286"/>
                  <a:pt x="495124" y="262294"/>
                  <a:pt x="493889" y="247471"/>
                </a:cubicBezTo>
                <a:cubicBezTo>
                  <a:pt x="490373" y="205284"/>
                  <a:pt x="493889" y="162804"/>
                  <a:pt x="493889" y="120471"/>
                </a:cubicBezTo>
                <a:lnTo>
                  <a:pt x="493889" y="120471"/>
                </a:lnTo>
              </a:path>
            </a:pathLst>
          </a:custGeom>
          <a:solidFill>
            <a:schemeClr val="accent6">
              <a:lumMod val="75000"/>
              <a:alpha val="56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\mid\mu,\sigma) = \frac{1}{\sigma \sqrt{2\pi}} e^{\frac{-(x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2"/>
  <p:tag name="PICTUREFILESIZE" val="167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|X) = \frac{P(X|Y)P(Y)}{P(X)}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pngmono"/>
  <p:tag name="DEBUGINTERACTIVE" val="True"/>
  <p:tag name="ORIGWIDTH" val="239"/>
  <p:tag name="PICTUREFILESIZE" val="177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y_i|X=x_j) = \frac{P(X=x_j|Y=y_i)P(Y=y_i)}{P(X=x_j)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BITMAPFORMAT" val="pngmono"/>
  <p:tag name="DEBUGINTERACTIVE" val="True"/>
  <p:tag name="ORIGWIDTH" val="485"/>
  <p:tag name="PICTUREFILESIZE" val="297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\neq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72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1+ exp(-z) }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0"/>
  <p:tag name="PICTUREFILESIZE" val="6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(DN^2 \log N)  template TPT1  env TPENV3  fore 0  back 16777215  eqnno 7"/>
  <p:tag name="FILENAME" val="TP_tmp"/>
  <p:tag name="ORIGWIDTH" val="65"/>
  <p:tag name="PICTUREFILESIZE" val="42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(KN^2 \log N)  template TPT1  env TPENV3  fore 0  back 16777215  eqnno 7"/>
  <p:tag name="FILENAME" val="TP_tmp"/>
  <p:tag name="ORIGWIDTH" val="65"/>
  <p:tag name="PICTUREFILESIZE" val="42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67.5"/>
  <p:tag name="PICTUREFILESIZE" val="758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3229</Words>
  <Application>Microsoft Office PowerPoint</Application>
  <PresentationFormat>On-screen Show (4:3)</PresentationFormat>
  <Paragraphs>784</Paragraphs>
  <Slides>74</Slides>
  <Notes>22</Notes>
  <HiddenSlides>1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mosaic</vt:lpstr>
      <vt:lpstr>1_Office Theme</vt:lpstr>
      <vt:lpstr>Photo Editor Photo</vt:lpstr>
      <vt:lpstr>Recognition Part I: Machine Learning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Visual Recognition</vt:lpstr>
      <vt:lpstr>Object recognition Is it really so hard?</vt:lpstr>
      <vt:lpstr>Object recognition Is it really so hard?</vt:lpstr>
      <vt:lpstr>Let’s start with  Face detection</vt:lpstr>
      <vt:lpstr>One simple method:  skin detection</vt:lpstr>
      <vt:lpstr>Skin detection</vt:lpstr>
      <vt:lpstr>Skin classification techniques</vt:lpstr>
      <vt:lpstr>Generative vs. Discriminative</vt:lpstr>
      <vt:lpstr>We like Gaussians because</vt:lpstr>
      <vt:lpstr>Learning a Gaussian</vt:lpstr>
      <vt:lpstr>MLE for mean and variance of a Gaussian</vt:lpstr>
      <vt:lpstr>Fitting a Gaussian to Skin samples</vt:lpstr>
      <vt:lpstr>Skin detection results</vt:lpstr>
      <vt:lpstr>Generative vs. Discriminative</vt:lpstr>
      <vt:lpstr>Classification</vt:lpstr>
      <vt:lpstr>Feature Vector Representation</vt:lpstr>
      <vt:lpstr>Some Terminology</vt:lpstr>
      <vt:lpstr>Supervised Learning: find f</vt:lpstr>
      <vt:lpstr>Naive Bayes Classifier</vt:lpstr>
      <vt:lpstr>Bayes Rule</vt:lpstr>
      <vt:lpstr>PowerPoint Presentation</vt:lpstr>
      <vt:lpstr>PowerPoint Presentation</vt:lpstr>
      <vt:lpstr>PowerPoint Presentation</vt:lpstr>
      <vt:lpstr>PowerPoint Presentation</vt:lpstr>
      <vt:lpstr>Elaboration</vt:lpstr>
      <vt:lpstr>PowerPoint Presentation</vt:lpstr>
      <vt:lpstr>PowerPoint Presentation</vt:lpstr>
      <vt:lpstr>A Digit Recognizer</vt:lpstr>
      <vt:lpstr>Naïve Bayes for Digits (Binary Inputs)</vt:lpstr>
      <vt:lpstr>Example Distributions</vt:lpstr>
      <vt:lpstr>MLE for the parameters of NB</vt:lpstr>
      <vt:lpstr>Violating the NB assumption</vt:lpstr>
      <vt:lpstr>Logistic Regression</vt:lpstr>
      <vt:lpstr>Logistic Regression: decision boundary </vt:lpstr>
      <vt:lpstr>What you should know about Logistic Regression (LR)</vt:lpstr>
      <vt:lpstr>Decision Trees</vt:lpstr>
      <vt:lpstr>Decision Tree Characteristics</vt:lpstr>
      <vt:lpstr>Entropy-Based Automatic Decision Tree Construction</vt:lpstr>
      <vt:lpstr>Entropy</vt:lpstr>
      <vt:lpstr>Information Gain</vt:lpstr>
      <vt:lpstr>Information Gain (cont)</vt:lpstr>
      <vt:lpstr>Summary: Decision Trees</vt:lpstr>
      <vt:lpstr>Randomized Decision Trees (Amit &amp; Geman 1997)</vt:lpstr>
      <vt:lpstr>Randomized Decision Trees</vt:lpstr>
      <vt:lpstr>Applications</vt:lpstr>
      <vt:lpstr>Applications</vt:lpstr>
      <vt:lpstr>Application: Fast Keypoint Detection</vt:lpstr>
      <vt:lpstr>Random Forests (Breiman 2001)</vt:lpstr>
      <vt:lpstr>Random Forests – Algorithmic Goals</vt:lpstr>
      <vt:lpstr>Other Important Classifiers</vt:lpstr>
      <vt:lpstr>Artificial Neural Nets</vt:lpstr>
      <vt:lpstr>Node Functions</vt:lpstr>
      <vt:lpstr>Support Vector Machines (SVM)</vt:lpstr>
      <vt:lpstr>Maximal Margin</vt:lpstr>
      <vt:lpstr>Non-separable data</vt:lpstr>
      <vt:lpstr>The kernel trick</vt:lpstr>
      <vt:lpstr>Ensembles</vt:lpstr>
      <vt:lpstr>PowerPoint Presentation</vt:lpstr>
      <vt:lpstr>PowerPoint Presentation</vt:lpstr>
      <vt:lpstr>Voting  (Ensemble Methods)</vt:lpstr>
      <vt:lpstr>PowerPoint Presentation</vt:lpstr>
      <vt:lpstr>PowerPoint Presentation</vt:lpstr>
      <vt:lpstr>PowerPoint Presentation</vt:lpstr>
      <vt:lpstr>PowerPoint Presentation</vt:lpstr>
      <vt:lpstr>Boosting</vt:lpstr>
      <vt:lpstr>AdaBoost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CSE</cp:lastModifiedBy>
  <cp:revision>69</cp:revision>
  <dcterms:created xsi:type="dcterms:W3CDTF">2013-05-20T23:23:00Z</dcterms:created>
  <dcterms:modified xsi:type="dcterms:W3CDTF">2016-02-17T05:19:49Z</dcterms:modified>
</cp:coreProperties>
</file>