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329" r:id="rId3"/>
    <p:sldId id="277" r:id="rId4"/>
    <p:sldId id="283" r:id="rId5"/>
    <p:sldId id="258" r:id="rId6"/>
    <p:sldId id="315" r:id="rId7"/>
    <p:sldId id="316" r:id="rId8"/>
    <p:sldId id="317" r:id="rId9"/>
    <p:sldId id="318" r:id="rId10"/>
    <p:sldId id="319" r:id="rId11"/>
    <p:sldId id="333" r:id="rId12"/>
    <p:sldId id="330" r:id="rId13"/>
    <p:sldId id="334" r:id="rId14"/>
    <p:sldId id="256" r:id="rId15"/>
    <p:sldId id="257" r:id="rId16"/>
    <p:sldId id="291" r:id="rId17"/>
    <p:sldId id="264" r:id="rId18"/>
    <p:sldId id="265" r:id="rId19"/>
    <p:sldId id="266" r:id="rId20"/>
    <p:sldId id="321" r:id="rId21"/>
    <p:sldId id="322" r:id="rId22"/>
    <p:sldId id="268" r:id="rId23"/>
    <p:sldId id="269" r:id="rId24"/>
    <p:sldId id="270" r:id="rId25"/>
    <p:sldId id="311" r:id="rId26"/>
    <p:sldId id="271" r:id="rId27"/>
    <p:sldId id="272" r:id="rId28"/>
    <p:sldId id="273" r:id="rId29"/>
    <p:sldId id="274" r:id="rId30"/>
    <p:sldId id="312" r:id="rId31"/>
    <p:sldId id="275" r:id="rId32"/>
    <p:sldId id="295" r:id="rId33"/>
    <p:sldId id="313" r:id="rId34"/>
    <p:sldId id="276" r:id="rId35"/>
    <p:sldId id="285" r:id="rId36"/>
    <p:sldId id="294" r:id="rId37"/>
    <p:sldId id="296" r:id="rId38"/>
    <p:sldId id="297" r:id="rId39"/>
    <p:sldId id="310" r:id="rId40"/>
    <p:sldId id="335" r:id="rId41"/>
    <p:sldId id="336" r:id="rId42"/>
    <p:sldId id="27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279" r:id="rId52"/>
    <p:sldId id="280" r:id="rId53"/>
    <p:sldId id="307" r:id="rId54"/>
    <p:sldId id="308" r:id="rId55"/>
    <p:sldId id="309" r:id="rId56"/>
    <p:sldId id="290" r:id="rId57"/>
    <p:sldId id="286" r:id="rId58"/>
    <p:sldId id="287" r:id="rId59"/>
    <p:sldId id="288" r:id="rId60"/>
    <p:sldId id="289" r:id="rId61"/>
    <p:sldId id="323" r:id="rId62"/>
    <p:sldId id="324" r:id="rId63"/>
    <p:sldId id="325" r:id="rId64"/>
    <p:sldId id="337" r:id="rId65"/>
    <p:sldId id="338" r:id="rId66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4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FDDBC6-864D-4C4F-936E-EBE414423915}" type="datetime1">
              <a:rPr lang="en-US" altLang="en-US"/>
              <a:pPr/>
              <a:t>2/2/2016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D28DBF-9761-4963-B90C-7CE7AE1B0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440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3646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0525A2EB-D0B5-4049-87D8-C974F931401F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CF3F8BD8-E71B-47F1-9A3B-EA0DE2EDC592}" type="slidenum">
              <a:rPr lang="en-US" altLang="en-US"/>
              <a:pPr eaLnBrk="1" hangingPunct="1"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Many wide –angle lenses  have radial distortion – visible curvature in the projection of straight lines. To create good reconstructions / panoramas etc. this distortion shouldbe taken into account.   Barrel usually a product of wide angle lenses and pincushion usually in telephoto lenses.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Simulates a miniature scene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180013" y="6515100"/>
            <a:ext cx="3962400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A506A2C8-2ACB-4DA1-AA85-6D6F7D02FAA2}" type="slidenum">
              <a:rPr lang="en-US" altLang="en-US" sz="1200">
                <a:solidFill>
                  <a:schemeClr val="tx1"/>
                </a:solidFill>
                <a:ea typeface="MS PGothic" pitchFamily="34" charset="-128"/>
              </a:rPr>
              <a:pPr eaLnBrk="1" hangingPunct="1"/>
              <a:t>6</a:t>
            </a:fld>
            <a:endParaRPr lang="en-US" altLang="en-US" sz="12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manipulate eq to show shape of focus region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1" hangingPunct="1">
              <a:spcBef>
                <a:spcPts val="450"/>
              </a:spcBef>
            </a:pPr>
            <a:endParaRPr lang="en-US" alt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2CA46-F724-407E-AEB5-D4E3EBA4C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557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BCD6E-4E73-4A23-AA5A-215BB8486D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068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318-660B-44B7-A475-58746ABB2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2878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A1624A71-0CEC-4478-BA7E-42400FD3C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0573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28BAD-4FF9-4326-B3FA-847EDC5D2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979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ECC0-D579-4D32-AEF6-539334618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227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5EC9E-A495-494E-81F4-FA6D57139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271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08964-ED1B-4B3A-B0A1-AA56DDE4E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8375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E67A0-41F0-486B-9478-A19028063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601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1EE07-5C69-498E-B905-137D75BC6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3490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6FECF-3435-44D2-9396-E6AA36E8C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744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8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CBDBE-D4B8-44B7-A85D-CFDEF7B30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5280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Times New Roman" pitchFamily="18" charset="0"/>
              </a:defRPr>
            </a:lvl1pPr>
          </a:lstStyle>
          <a:p>
            <a:fld id="{C8B2BD2E-7611-4716-A55C-27DF626EB8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9pPr>
    </p:titleStyle>
    <p:bodyStyle>
      <a:lvl1pPr marL="39688" indent="-39688" algn="l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300"/>
        </a:spcBef>
        <a:spcAft>
          <a:spcPct val="0"/>
        </a:spcAft>
        <a:buSzPct val="100000"/>
        <a:buFont typeface="Arial" pitchFamily="3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CD06B4D1-9208-48B1-90E4-242956F58C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flickr.com/photos/hvw/2724969199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flickr.com/photos/73860948@N08/6678331997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togo.org/index.cf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3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ulianbeever.net/pave.htm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9.xml"/><Relationship Id="rId21" Type="http://schemas.openxmlformats.org/officeDocument/2006/relationships/image" Target="../media/image19.jpeg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image" Target="../media/image18.png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hyperlink" Target="http://en.wikipedia.org/wiki/Image:Jonquil_flowers_at_f32.jpg" TargetMode="Externa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hyperlink" Target="http://en.wikipedia.org/wiki/Depth_of_field" TargetMode="External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image" Target="../media/image20.jpeg"/><Relationship Id="rId10" Type="http://schemas.openxmlformats.org/officeDocument/2006/relationships/tags" Target="../tags/tag46.xml"/><Relationship Id="rId19" Type="http://schemas.openxmlformats.org/officeDocument/2006/relationships/notesSlide" Target="../notesSlides/notesSlide8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hyperlink" Target="http://en.wikipedia.org/wiki/Image:Jonquil_flowers_at_f5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s.howstuffworks.com/digital-camera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xis.com/products/video/camera/progressive_scan.htm" TargetMode="External"/><Relationship Id="rId3" Type="http://schemas.openxmlformats.org/officeDocument/2006/relationships/hyperlink" Target="http://www.dpreview.com/learn/?/key=jpeg" TargetMode="External"/><Relationship Id="rId7" Type="http://schemas.openxmlformats.org/officeDocument/2006/relationships/hyperlink" Target="http://www.dpreview.com/learn/?/key=sharpening" TargetMode="External"/><Relationship Id="rId2" Type="http://schemas.openxmlformats.org/officeDocument/2006/relationships/hyperlink" Target="http://www.dpreview.com/learn/?/key=noi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preview.com/learn/?/key=blooming" TargetMode="External"/><Relationship Id="rId5" Type="http://schemas.openxmlformats.org/officeDocument/2006/relationships/hyperlink" Target="http://electronics.howstuffworks.com/digital-camera4.htm" TargetMode="External"/><Relationship Id="rId4" Type="http://schemas.openxmlformats.org/officeDocument/2006/relationships/hyperlink" Target="http://www.dpreview.com/learn/?/Glossary/Optical/chromatic_aberration_01.htm" TargetMode="External"/><Relationship Id="rId9" Type="http://schemas.openxmlformats.org/officeDocument/2006/relationships/hyperlink" Target="http://electronics.howstuffworks.com/digital-camera.htm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8.emf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lianbeever.net/pave.ht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hup.edu/~dsimanek/3d/telecent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://machinevision.navitar.com/pages/product_information/telecentric/12x_telecentric_zoom.cfm?nav0=true" TargetMode="Externa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michaelbach.de/ot/sze_muelue/index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94.png"/><Relationship Id="rId5" Type="http://schemas.openxmlformats.org/officeDocument/2006/relationships/image" Target="../media/image70.png"/><Relationship Id="rId10" Type="http://schemas.openxmlformats.org/officeDocument/2006/relationships/image" Target="../media/image93.png"/><Relationship Id="rId4" Type="http://schemas.openxmlformats.org/officeDocument/2006/relationships/image" Target="../media/image69.png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notesSlide" Target="../notesSlides/notesSlide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th.unimelb.edu.au/~dersch/architect/arch.html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.upenn.edu/~kostas/omni.html" TargetMode="External"/><Relationship Id="rId2" Type="http://schemas.openxmlformats.org/officeDocument/2006/relationships/hyperlink" Target="http://www.cs.columbia.edu/CAVE/projects/cat_cam_360/gallery1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hyperlink" Target="http://www.northlight-images.co.uk/article_pages/tilt_and_shift_ts-e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hyperlink" Target="http://www.metropolismag.com/cda/story.php?artid=1760" TargetMode="External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famsi.org/kerrmaya.html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notesSlide" Target="../notesSlides/notesSlide3.xml"/><Relationship Id="rId2" Type="http://schemas.openxmlformats.org/officeDocument/2006/relationships/tags" Target="../tags/tag1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 algn="ctr" eaLnBrk="1" hangingPunct="1"/>
            <a:r>
              <a:rPr lang="en-US" altLang="en-US" dirty="0" smtClean="0">
                <a:latin typeface="Kalinga" pitchFamily="34" charset="0"/>
                <a:cs typeface="Kalinga" pitchFamily="34" charset="0"/>
              </a:rPr>
              <a:t>Image </a:t>
            </a:r>
            <a:r>
              <a:rPr lang="en-US" altLang="en-US" dirty="0" smtClean="0">
                <a:latin typeface="Kalinga" pitchFamily="34" charset="0"/>
                <a:cs typeface="Kalinga" pitchFamily="34" charset="0"/>
              </a:rPr>
              <a:t>Formation </a:t>
            </a:r>
            <a:r>
              <a:rPr lang="en-US" altLang="en-US" dirty="0" smtClean="0">
                <a:latin typeface="Kalinga" pitchFamily="34" charset="0"/>
                <a:cs typeface="Kalinga" pitchFamily="34" charset="0"/>
              </a:rPr>
              <a:t>and </a:t>
            </a:r>
            <a:r>
              <a:rPr lang="en-US" altLang="en-US" dirty="0" smtClean="0">
                <a:latin typeface="Kalinga" pitchFamily="34" charset="0"/>
                <a:cs typeface="Kalinga" pitchFamily="34" charset="0"/>
              </a:rPr>
              <a:t>Cameras</a:t>
            </a:r>
            <a:endParaRPr lang="en-US" altLang="en-US" dirty="0" smtClean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534400" cy="2743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ym typeface="Arial" charset="0"/>
              </a:rPr>
              <a:t>CSE 455</a:t>
            </a:r>
            <a:endParaRPr lang="en-US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ym typeface="Arial" charset="0"/>
              </a:rPr>
              <a:t>Linda Shapiro</a:t>
            </a:r>
            <a:r>
              <a:rPr lang="en-US" sz="2000" dirty="0" smtClean="0">
                <a:sym typeface="Arial" charset="0"/>
              </a:rPr>
              <a:t> </a:t>
            </a: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2CA46-F724-407E-AEB5-D4E3EBA4CCB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Light rays passing through a small aperture will begin to diverge and interfere with one another.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/>
              <a:t>becomes more significant as the size of the aperture decreases relative to the wavelength of light passing </a:t>
            </a:r>
            <a:r>
              <a:rPr lang="en-US" dirty="0" smtClean="0"/>
              <a:t>through.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effect is normally negligible, since smaller apertures often improve </a:t>
            </a:r>
            <a:r>
              <a:rPr lang="en-US" dirty="0" smtClean="0"/>
              <a:t>sharpness.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But at some point, your camera becomes </a:t>
            </a:r>
            <a:r>
              <a:rPr lang="en-US" dirty="0" smtClean="0">
                <a:solidFill>
                  <a:srgbClr val="C00000"/>
                </a:solidFill>
              </a:rPr>
              <a:t>diffraction limited</a:t>
            </a:r>
            <a:r>
              <a:rPr lang="en-US" dirty="0" smtClean="0"/>
              <a:t>, and the quality goes down.</a:t>
            </a:r>
          </a:p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64" y="3389810"/>
            <a:ext cx="3526975" cy="14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389810"/>
            <a:ext cx="3526973" cy="141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130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Shrinking the aperture</a:t>
            </a:r>
          </a:p>
        </p:txBody>
      </p:sp>
      <p:pic>
        <p:nvPicPr>
          <p:cNvPr id="2969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5213"/>
            <a:ext cx="4940300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endParaRPr lang="en-US" alt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Cameras: Total Eclipse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980" y="2667000"/>
            <a:ext cx="4227557" cy="321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600200"/>
            <a:ext cx="7557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total eclipse occurs when the moon comes between the</a:t>
            </a:r>
          </a:p>
          <a:p>
            <a:r>
              <a:rPr lang="en-US" dirty="0" smtClean="0"/>
              <a:t>     earth and the sun, obscuring the sun.</a:t>
            </a:r>
          </a:p>
        </p:txBody>
      </p:sp>
    </p:spTree>
    <p:extLst>
      <p:ext uri="{BB962C8B-B14F-4D97-AF65-F5344CB8AC3E}">
        <p14:creationId xmlns:p14="http://schemas.microsoft.com/office/powerpoint/2010/main" val="2107621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dirty="0" smtClean="0"/>
              <a:t>Pinhole cameras everywhere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181600"/>
            <a:ext cx="7772400" cy="609600"/>
          </a:xfrm>
        </p:spPr>
        <p:txBody>
          <a:bodyPr rIns="132080"/>
          <a:lstStyle/>
          <a:p>
            <a:pPr marL="382588" indent="-342900" algn="ctr" eaLnBrk="1" hangingPunct="1"/>
            <a:r>
              <a:rPr lang="en-US" altLang="en-US" sz="1800" dirty="0" smtClean="0"/>
              <a:t>Sun </a:t>
            </a:r>
            <a:r>
              <a:rPr lang="ja-JP" altLang="en-US" sz="1800" dirty="0" smtClean="0"/>
              <a:t>“</a:t>
            </a:r>
            <a:r>
              <a:rPr lang="en-US" altLang="ja-JP" sz="1800" dirty="0" smtClean="0"/>
              <a:t>shadows</a:t>
            </a:r>
            <a:r>
              <a:rPr lang="ja-JP" altLang="en-US" sz="1800" dirty="0" smtClean="0"/>
              <a:t>”</a:t>
            </a:r>
            <a:r>
              <a:rPr lang="en-US" altLang="ja-JP" sz="1800" dirty="0" smtClean="0"/>
              <a:t> during a solar eclipse</a:t>
            </a:r>
            <a:br>
              <a:rPr lang="en-US" altLang="ja-JP" sz="1800" dirty="0" smtClean="0"/>
            </a:br>
            <a:r>
              <a:rPr lang="en-US" altLang="ja-JP" sz="1400" dirty="0" smtClean="0"/>
              <a:t>by Henrik von Wendt</a:t>
            </a:r>
            <a:r>
              <a:rPr lang="en-US" altLang="ja-JP" sz="1800" dirty="0" smtClean="0"/>
              <a:t> </a:t>
            </a:r>
            <a:r>
              <a:rPr lang="en-US" altLang="ja-JP" sz="1400" u="sng" dirty="0" smtClean="0">
                <a:solidFill>
                  <a:srgbClr val="0000FF"/>
                </a:solidFill>
                <a:hlinkClick r:id="rId2"/>
              </a:rPr>
              <a:t>http://www.flickr.com/photos/hvw/2724969199/</a:t>
            </a:r>
            <a:endParaRPr lang="en-US" altLang="en-US" sz="1400" u="sng" dirty="0" smtClean="0">
              <a:solidFill>
                <a:srgbClr val="0000FF"/>
              </a:solidFill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054100"/>
            <a:ext cx="4673600" cy="390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3371" y="5867400"/>
            <a:ext cx="7476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holes between fingers work like a camera </a:t>
            </a:r>
            <a:r>
              <a:rPr lang="en-US" dirty="0" err="1">
                <a:solidFill>
                  <a:srgbClr val="FF0000"/>
                </a:solidFill>
              </a:rPr>
              <a:t>obscura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show </a:t>
            </a:r>
            <a:r>
              <a:rPr lang="en-US" dirty="0">
                <a:solidFill>
                  <a:srgbClr val="FF0000"/>
                </a:solidFill>
              </a:rPr>
              <a:t>the eclipsed sun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Pinhole cameras everywhere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146800"/>
            <a:ext cx="7772400" cy="609600"/>
          </a:xfrm>
        </p:spPr>
        <p:txBody>
          <a:bodyPr rIns="132080"/>
          <a:lstStyle/>
          <a:p>
            <a:pPr marL="382588" indent="-342900" algn="ctr" eaLnBrk="1" hangingPunct="1"/>
            <a:r>
              <a:rPr lang="en-US" altLang="en-US" sz="1800" dirty="0" smtClean="0"/>
              <a:t>Sun </a:t>
            </a:r>
            <a:r>
              <a:rPr lang="ja-JP" altLang="en-US" sz="1800" dirty="0" smtClean="0"/>
              <a:t>“</a:t>
            </a:r>
            <a:r>
              <a:rPr lang="en-US" altLang="ja-JP" sz="1800" dirty="0" smtClean="0"/>
              <a:t>shadows</a:t>
            </a:r>
            <a:r>
              <a:rPr lang="ja-JP" altLang="en-US" sz="1800" dirty="0" smtClean="0"/>
              <a:t>”</a:t>
            </a:r>
            <a:r>
              <a:rPr lang="en-US" altLang="ja-JP" sz="1800" dirty="0" smtClean="0"/>
              <a:t> during a </a:t>
            </a:r>
            <a:r>
              <a:rPr lang="en-US" altLang="ja-JP" sz="1800" dirty="0" smtClean="0"/>
              <a:t>partial solar </a:t>
            </a:r>
            <a:r>
              <a:rPr lang="en-US" altLang="ja-JP" sz="1800" dirty="0" smtClean="0"/>
              <a:t>eclipse</a:t>
            </a:r>
            <a:br>
              <a:rPr lang="en-US" altLang="ja-JP" sz="1800" dirty="0" smtClean="0"/>
            </a:br>
            <a:r>
              <a:rPr lang="en-US" altLang="ja-JP" sz="1400" u="sng" dirty="0" smtClean="0">
                <a:solidFill>
                  <a:srgbClr val="0000FF"/>
                </a:solidFill>
                <a:hlinkClick r:id="rId2"/>
              </a:rPr>
              <a:t>http://www.flickr.com/photos/73860948@N08/6678331997/</a:t>
            </a:r>
            <a:endParaRPr lang="en-US" altLang="en-US" sz="1400" u="sng" dirty="0" smtClean="0">
              <a:solidFill>
                <a:srgbClr val="0000FF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168400"/>
            <a:ext cx="641667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Pinhole cameras everywhere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02300"/>
            <a:ext cx="7772400" cy="1066800"/>
          </a:xfrm>
        </p:spPr>
        <p:txBody>
          <a:bodyPr rIns="132080"/>
          <a:lstStyle/>
          <a:p>
            <a:pPr marL="382588" indent="-342900" algn="ctr" eaLnBrk="1" hangingPunct="1"/>
            <a:r>
              <a:rPr lang="en-US" altLang="en-US" sz="1800" smtClean="0"/>
              <a:t>Tree shadow during a solar eclipse</a:t>
            </a:r>
          </a:p>
          <a:p>
            <a:pPr marL="382588" indent="-342900" algn="ctr" eaLnBrk="1" hangingPunct="1"/>
            <a:r>
              <a:rPr lang="en-US" altLang="en-US" sz="1100" smtClean="0">
                <a:latin typeface="Verdana" pitchFamily="34" charset="0"/>
                <a:sym typeface="Verdana" pitchFamily="34" charset="0"/>
              </a:rPr>
              <a:t>photo credit: Nils van der Burg</a:t>
            </a:r>
            <a:r>
              <a:rPr lang="en-US" altLang="en-US" sz="1800" smtClean="0"/>
              <a:t/>
            </a:r>
            <a:br>
              <a:rPr lang="en-US" altLang="en-US" sz="1800" smtClean="0"/>
            </a:br>
            <a:r>
              <a:rPr lang="en-US" altLang="en-US" sz="1400" u="sng" smtClean="0">
                <a:solidFill>
                  <a:srgbClr val="0000FF"/>
                </a:solidFill>
                <a:hlinkClick r:id="rId3"/>
              </a:rPr>
              <a:t>http://www.physicstogo.org/index.cfm</a:t>
            </a:r>
            <a:endParaRPr lang="en-US" altLang="en-US" sz="1400" u="sng" smtClean="0">
              <a:solidFill>
                <a:srgbClr val="0000FF"/>
              </a:solidFill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041400"/>
            <a:ext cx="6604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image-le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Adding a lens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2209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lens focuses light onto the film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There is a specific distance at which objects are </a:t>
            </a:r>
            <a:r>
              <a:rPr lang="ja-JP" altLang="en-US" smtClean="0"/>
              <a:t>“</a:t>
            </a:r>
            <a:r>
              <a:rPr lang="en-US" altLang="ja-JP" smtClean="0"/>
              <a:t>in focus</a:t>
            </a:r>
            <a:r>
              <a:rPr lang="ja-JP" altLang="en-US" smtClean="0"/>
              <a:t>”</a:t>
            </a:r>
            <a:endParaRPr lang="en-US" altLang="ja-JP" smtClean="0"/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other points project to a </a:t>
            </a:r>
            <a:r>
              <a:rPr lang="ja-JP" altLang="en-US" smtClean="0"/>
              <a:t>“</a:t>
            </a:r>
            <a:r>
              <a:rPr lang="en-US" altLang="ja-JP" smtClean="0"/>
              <a:t>circle of confusion</a:t>
            </a:r>
            <a:r>
              <a:rPr lang="ja-JP" altLang="en-US" smtClean="0"/>
              <a:t>”</a:t>
            </a:r>
            <a:r>
              <a:rPr lang="en-US" altLang="ja-JP" smtClean="0"/>
              <a:t> in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Changing the shape of the lens changes this distance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6" name="Oval 6"/>
          <p:cNvSpPr>
            <a:spLocks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7" name="Oval 7"/>
          <p:cNvSpPr>
            <a:spLocks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sp>
          <p:nvSpPr>
            <p:cNvPr id="35869" name="Line 8"/>
            <p:cNvSpPr>
              <a:spLocks noChangeShapeType="1"/>
            </p:cNvSpPr>
            <p:nvPr/>
          </p:nvSpPr>
          <p:spPr bwMode="auto">
            <a:xfrm>
              <a:off x="0" y="0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70" name="Line 9"/>
            <p:cNvSpPr>
              <a:spLocks noChangeShapeType="1"/>
            </p:cNvSpPr>
            <p:nvPr/>
          </p:nvSpPr>
          <p:spPr bwMode="auto">
            <a:xfrm>
              <a:off x="1465" y="77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grpSp>
          <p:nvGrpSpPr>
            <p:cNvPr id="35863" name="Group 13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7" name="Line 1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8" name="Line 12"/>
              <p:cNvSpPr>
                <a:spLocks noChangeShapeType="1"/>
              </p:cNvSpPr>
              <p:nvPr/>
            </p:nvSpPr>
            <p:spPr bwMode="auto">
              <a:xfrm>
                <a:off x="1465" y="235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864" name="Group 16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5" name="Line 1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6" name="Line 15"/>
              <p:cNvSpPr>
                <a:spLocks noChangeShapeType="1"/>
              </p:cNvSpPr>
              <p:nvPr/>
            </p:nvSpPr>
            <p:spPr bwMode="auto">
              <a:xfrm>
                <a:off x="1465" y="363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0" y="0"/>
            <a:chExt cx="2784" cy="474"/>
          </a:xfrm>
        </p:grpSpPr>
        <p:sp>
          <p:nvSpPr>
            <p:cNvPr id="35855" name="Line 18"/>
            <p:cNvSpPr>
              <a:spLocks noChangeShapeType="1"/>
            </p:cNvSpPr>
            <p:nvPr/>
          </p:nvSpPr>
          <p:spPr bwMode="auto">
            <a:xfrm>
              <a:off x="0" y="149"/>
              <a:ext cx="2784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56" name="Group 25"/>
            <p:cNvGrpSpPr>
              <a:grpSpLocks/>
            </p:cNvGrpSpPr>
            <p:nvPr/>
          </p:nvGrpSpPr>
          <p:grpSpPr bwMode="auto">
            <a:xfrm>
              <a:off x="0" y="0"/>
              <a:ext cx="2778" cy="474"/>
              <a:chOff x="0" y="0"/>
              <a:chExt cx="2778" cy="474"/>
            </a:xfrm>
          </p:grpSpPr>
          <p:sp>
            <p:nvSpPr>
              <p:cNvPr id="35857" name="Line 19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8" name="Line 20"/>
              <p:cNvSpPr>
                <a:spLocks noChangeShapeType="1"/>
              </p:cNvSpPr>
              <p:nvPr/>
            </p:nvSpPr>
            <p:spPr bwMode="auto">
              <a:xfrm>
                <a:off x="1273" y="437"/>
                <a:ext cx="1505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9" name="Line 21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0" name="Line 22"/>
              <p:cNvSpPr>
                <a:spLocks noChangeShapeType="1"/>
              </p:cNvSpPr>
              <p:nvPr/>
            </p:nvSpPr>
            <p:spPr bwMode="auto">
              <a:xfrm>
                <a:off x="1273" y="149"/>
                <a:ext cx="1497" cy="2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3" cy="1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2" name="Line 24"/>
              <p:cNvSpPr>
                <a:spLocks noChangeShapeType="1"/>
              </p:cNvSpPr>
              <p:nvPr/>
            </p:nvSpPr>
            <p:spPr bwMode="auto">
              <a:xfrm>
                <a:off x="1273" y="0"/>
                <a:ext cx="1497" cy="39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851" name="Oval 27"/>
          <p:cNvSpPr>
            <a:spLocks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7086600" y="3321050"/>
            <a:ext cx="1628775" cy="622300"/>
            <a:chOff x="0" y="0"/>
            <a:chExt cx="1026" cy="392"/>
          </a:xfrm>
        </p:grpSpPr>
        <p:sp>
          <p:nvSpPr>
            <p:cNvPr id="35853" name="Rectangle 28"/>
            <p:cNvSpPr>
              <a:spLocks/>
            </p:cNvSpPr>
            <p:nvPr/>
          </p:nvSpPr>
          <p:spPr bwMode="auto">
            <a:xfrm>
              <a:off x="265" y="0"/>
              <a:ext cx="761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“</a:t>
              </a:r>
              <a:r>
                <a:rPr lang="en-US" altLang="ja-JP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circle of </a:t>
              </a:r>
            </a:p>
            <a:p>
              <a:pPr algn="ctr" eaLnBrk="1" hangingPunct="1"/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confusion</a:t>
              </a:r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”</a:t>
              </a:r>
              <a:endPara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5854" name="Line 29"/>
            <p:cNvSpPr>
              <a:spLocks noChangeShapeType="1"/>
            </p:cNvSpPr>
            <p:nvPr/>
          </p:nvSpPr>
          <p:spPr bwMode="auto">
            <a:xfrm rot="10800000">
              <a:off x="0" y="6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dirty="0" smtClean="0"/>
              <a:t>Lenses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133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A lens focuses parallel rays onto a single focal point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focal point </a:t>
            </a:r>
            <a:r>
              <a:rPr lang="en-US" altLang="en-US" dirty="0" smtClean="0"/>
              <a:t>at a distance </a:t>
            </a:r>
            <a:r>
              <a:rPr lang="en-US" altLang="en-US" dirty="0" smtClean="0">
                <a:solidFill>
                  <a:srgbClr val="C0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dirty="0" smtClean="0"/>
              <a:t> beyond the plane of the lens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sz="1600" dirty="0" smtClean="0"/>
              <a:t> is a function of the shape and index of refraction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Aperture</a:t>
            </a:r>
            <a:r>
              <a:rPr lang="en-US" altLang="en-US" dirty="0" smtClean="0"/>
              <a:t> of diameter </a:t>
            </a:r>
            <a:r>
              <a:rPr lang="en-US" altLang="en-US" dirty="0" smtClean="0">
                <a:solidFill>
                  <a:srgbClr val="C00000"/>
                </a:solidFill>
              </a:rPr>
              <a:t>D</a:t>
            </a:r>
            <a:r>
              <a:rPr lang="en-US" altLang="en-US" dirty="0" smtClean="0"/>
              <a:t> restricts the range of rays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aperture may be on either side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Lenses are typically spherical (easier to produce)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Real cameras use many lenses together (to correct for aberrations)</a:t>
            </a:r>
          </a:p>
        </p:txBody>
      </p:sp>
      <p:pic>
        <p:nvPicPr>
          <p:cNvPr id="378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19200"/>
            <a:ext cx="5391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6534150" y="2790825"/>
            <a:ext cx="1376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C00000"/>
                </a:solidFill>
                <a:latin typeface="Arial Bold" pitchFamily="-84" charset="0"/>
                <a:sym typeface="Arial Bold" pitchFamily="-84" charset="0"/>
              </a:rPr>
              <a:t>focal point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rot="10800000">
            <a:off x="6096000" y="2590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5867400" y="2117725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F</a:t>
            </a:r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1536700" y="3108325"/>
            <a:ext cx="27924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optical center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(Center Of Projection)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rot="10800000" flipH="1">
            <a:off x="3581400" y="2514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Thin lenses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21336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1800" dirty="0" smtClean="0"/>
              <a:t>Thin lens equation:</a:t>
            </a:r>
          </a:p>
          <a:p>
            <a:pPr marL="382588" indent="-342900" eaLnBrk="1" hangingPunct="1">
              <a:lnSpc>
                <a:spcPct val="90000"/>
              </a:lnSpc>
            </a:pPr>
            <a:endParaRPr lang="en-US" altLang="en-US" sz="1800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endParaRPr lang="en-US" altLang="en-US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en-US" sz="1600" dirty="0" smtClean="0"/>
              <a:t>Any object point satisfying this equation is </a:t>
            </a:r>
            <a:r>
              <a:rPr lang="en-US" altLang="en-US" sz="1600" dirty="0" smtClean="0">
                <a:solidFill>
                  <a:srgbClr val="C00000"/>
                </a:solidFill>
              </a:rPr>
              <a:t>in </a:t>
            </a:r>
            <a:r>
              <a:rPr lang="en-US" altLang="en-US" sz="1600" dirty="0" smtClean="0">
                <a:solidFill>
                  <a:srgbClr val="C00000"/>
                </a:solidFill>
              </a:rPr>
              <a:t>focus</a:t>
            </a:r>
            <a:endParaRPr lang="en-US" altLang="en-US" sz="1600" dirty="0" smtClean="0">
              <a:solidFill>
                <a:srgbClr val="C00000"/>
              </a:solidFill>
            </a:endParaRPr>
          </a:p>
        </p:txBody>
      </p:sp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419600"/>
            <a:ext cx="16335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295400"/>
            <a:ext cx="579278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Thin lens assumption</a:t>
            </a:r>
          </a:p>
        </p:txBody>
      </p:sp>
      <p:pic>
        <p:nvPicPr>
          <p:cNvPr id="101378" name="Picture 2" descr="http://vid35.files.wordpress.com/2010/06/zoom_lens_optic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25543" r="20401" b="7875"/>
          <a:stretch>
            <a:fillRect/>
          </a:stretch>
        </p:blipFill>
        <p:spPr bwMode="auto">
          <a:xfrm>
            <a:off x="3505200" y="2757488"/>
            <a:ext cx="2166938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316413" y="2732088"/>
            <a:ext cx="439737" cy="2078037"/>
            <a:chOff x="7705055" y="3025091"/>
            <a:chExt cx="542007" cy="2220987"/>
          </a:xfrm>
        </p:grpSpPr>
        <p:pic>
          <p:nvPicPr>
            <p:cNvPr id="40979" name="Picture 8" descr="C:\Users\larryz\Pictures\Picture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14" t="9837" r="-2" b="13004"/>
            <a:stretch>
              <a:fillRect/>
            </a:stretch>
          </p:blipFill>
          <p:spPr bwMode="auto">
            <a:xfrm>
              <a:off x="7976382" y="3025091"/>
              <a:ext cx="270680" cy="217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0" name="Picture 8" descr="C:\Users\larryz\Pictures\Picture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14" t="9837" r="-2" b="13004"/>
            <a:stretch>
              <a:fillRect/>
            </a:stretch>
          </p:blipFill>
          <p:spPr bwMode="auto">
            <a:xfrm rot="10800000">
              <a:off x="7705055" y="3073157"/>
              <a:ext cx="270680" cy="217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0964" name="Straight Connector 9"/>
          <p:cNvCxnSpPr>
            <a:cxnSpLocks noChangeShapeType="1"/>
          </p:cNvCxnSpPr>
          <p:nvPr/>
        </p:nvCxnSpPr>
        <p:spPr bwMode="auto">
          <a:xfrm>
            <a:off x="2233613" y="3773488"/>
            <a:ext cx="4679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5" name="Line 9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233613" y="3030538"/>
            <a:ext cx="4670425" cy="15065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Tree"/>
          <p:cNvSpPr>
            <a:spLocks noEditPoints="1" noChangeArrowheads="1"/>
          </p:cNvSpPr>
          <p:nvPr/>
        </p:nvSpPr>
        <p:spPr bwMode="auto">
          <a:xfrm>
            <a:off x="1776413" y="30178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7" name="Oval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95513" y="29924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68" name="Line 9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233613" y="3016250"/>
            <a:ext cx="22939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Line 1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527550" y="3016250"/>
            <a:ext cx="2376488" cy="1520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Oval 2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94213" y="372903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913563" y="281940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2" name="Oval 2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672138" y="372903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73" name="TextBox 26"/>
          <p:cNvSpPr txBox="1">
            <a:spLocks noChangeArrowheads="1"/>
          </p:cNvSpPr>
          <p:nvPr/>
        </p:nvSpPr>
        <p:spPr bwMode="auto">
          <a:xfrm>
            <a:off x="6553200" y="2347913"/>
            <a:ext cx="838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Film</a:t>
            </a:r>
          </a:p>
        </p:txBody>
      </p:sp>
      <p:sp>
        <p:nvSpPr>
          <p:cNvPr id="40974" name="TextBox 27"/>
          <p:cNvSpPr txBox="1">
            <a:spLocks noChangeArrowheads="1"/>
          </p:cNvSpPr>
          <p:nvPr/>
        </p:nvSpPr>
        <p:spPr bwMode="auto">
          <a:xfrm>
            <a:off x="1814513" y="2347913"/>
            <a:ext cx="838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Object</a:t>
            </a:r>
          </a:p>
        </p:txBody>
      </p:sp>
      <p:sp>
        <p:nvSpPr>
          <p:cNvPr id="40975" name="TextBox 28"/>
          <p:cNvSpPr txBox="1">
            <a:spLocks noChangeArrowheads="1"/>
          </p:cNvSpPr>
          <p:nvPr/>
        </p:nvSpPr>
        <p:spPr bwMode="auto">
          <a:xfrm>
            <a:off x="4195763" y="2359025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Lens</a:t>
            </a:r>
          </a:p>
        </p:txBody>
      </p:sp>
      <p:sp>
        <p:nvSpPr>
          <p:cNvPr id="40976" name="TextBox 29"/>
          <p:cNvSpPr txBox="1">
            <a:spLocks noChangeArrowheads="1"/>
          </p:cNvSpPr>
          <p:nvPr/>
        </p:nvSpPr>
        <p:spPr bwMode="auto">
          <a:xfrm>
            <a:off x="5713413" y="3362325"/>
            <a:ext cx="838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Focal point</a:t>
            </a:r>
          </a:p>
        </p:txBody>
      </p:sp>
      <p:sp>
        <p:nvSpPr>
          <p:cNvPr id="40977" name="TextBox 31"/>
          <p:cNvSpPr txBox="1">
            <a:spLocks noChangeArrowheads="1"/>
          </p:cNvSpPr>
          <p:nvPr/>
        </p:nvSpPr>
        <p:spPr bwMode="auto">
          <a:xfrm>
            <a:off x="990600" y="1295400"/>
            <a:ext cx="533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The thin lens assumption assumes the lens has no thickness, but this isn</a:t>
            </a:r>
            <a:r>
              <a:rPr lang="ja-JP" altLang="en-US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’</a:t>
            </a:r>
            <a:r>
              <a:rPr lang="en-US" altLang="ja-JP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t true…</a:t>
            </a:r>
            <a:endParaRPr lang="en-US" altLang="en-US" sz="160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98763" y="5181600"/>
            <a:ext cx="533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+mn-ea"/>
                <a:cs typeface="ヒラギノ明朝 ProN W3" charset="0"/>
                <a:sym typeface="Times New Roman" charset="0"/>
              </a:rPr>
              <a:t>By adding more elements to the lens, the distance at which a scene is in focus can be made roughly planar.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algn="ctr" eaLnBrk="1" hangingPunct="1"/>
            <a:r>
              <a:rPr lang="en-US" altLang="en-US" smtClean="0"/>
              <a:t>Projection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2954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/>
          </p:cNvSpPr>
          <p:nvPr/>
        </p:nvSpPr>
        <p:spPr bwMode="auto">
          <a:xfrm>
            <a:off x="2501900" y="5067300"/>
            <a:ext cx="3876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4"/>
              </a:rPr>
              <a:t>http://www.julianbeever.net/pave.htm</a:t>
            </a:r>
            <a:endParaRPr lang="en-US" altLang="en-US" sz="1800" u="sng">
              <a:solidFill>
                <a:srgbClr val="0000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0560" y="5562600"/>
            <a:ext cx="456887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Do sizes, lengths seem accurate?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How do you know?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Depth of field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953000"/>
            <a:ext cx="7772400" cy="1219200"/>
          </a:xfrm>
        </p:spPr>
        <p:txBody>
          <a:bodyPr/>
          <a:lstStyle/>
          <a:p>
            <a:r>
              <a:rPr lang="en-US" altLang="en-US" smtClean="0"/>
              <a:t>Changing the aperture size affects depth of field</a:t>
            </a:r>
          </a:p>
          <a:p>
            <a:pPr lvl="1"/>
            <a:r>
              <a:rPr lang="en-US" altLang="en-US" smtClean="0"/>
              <a:t>A smaller aperture increases the range in which the object is approximately in focus</a:t>
            </a:r>
          </a:p>
        </p:txBody>
      </p:sp>
      <p:pic>
        <p:nvPicPr>
          <p:cNvPr id="14343" name="Picture 10" descr="At f/32, the background is distracting.">
            <a:hlinkClick r:id="rId20" tooltip="At f/32, the background is distracting.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2" descr="At f/5.6, the flowers are isolated from the background.">
            <a:hlinkClick r:id="rId22" tooltip="At f/5.6, the flowers are isolated from the background.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i="1">
                <a:latin typeface="Arial" pitchFamily="34" charset="0"/>
              </a:rPr>
              <a:t>f / </a:t>
            </a:r>
            <a:r>
              <a:rPr lang="en-US" altLang="en-US" sz="2000">
                <a:latin typeface="Arial" pitchFamily="34" charset="0"/>
              </a:rPr>
              <a:t>5.6</a:t>
            </a:r>
          </a:p>
        </p:txBody>
      </p:sp>
      <p:sp>
        <p:nvSpPr>
          <p:cNvPr id="12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i="1">
                <a:latin typeface="Arial" pitchFamily="34" charset="0"/>
              </a:rPr>
              <a:t>f / </a:t>
            </a:r>
            <a:r>
              <a:rPr lang="en-US" altLang="en-US" sz="2000">
                <a:latin typeface="Arial" pitchFamily="34" charset="0"/>
              </a:rPr>
              <a:t>32</a:t>
            </a:r>
          </a:p>
        </p:txBody>
      </p:sp>
      <p:sp>
        <p:nvSpPr>
          <p:cNvPr id="13" name="Rectangle 12"/>
          <p:cNvSpPr/>
          <p:nvPr>
            <p:custDataLst>
              <p:tags r:id="rId7"/>
            </p:custDataLst>
          </p:nvPr>
        </p:nvSpPr>
        <p:spPr>
          <a:xfrm>
            <a:off x="1143000" y="6381750"/>
            <a:ext cx="71628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ea typeface="+mn-ea"/>
                <a:cs typeface="ヒラギノ明朝 ProN W3" charset="0"/>
                <a:sym typeface="Times New Roman" charset="0"/>
              </a:rPr>
              <a:t>Flower images from Wikipedia   </a:t>
            </a:r>
            <a:r>
              <a:rPr lang="en-US" sz="1400" dirty="0">
                <a:latin typeface="+mn-lt"/>
                <a:ea typeface="+mn-ea"/>
                <a:cs typeface="ヒラギノ明朝 ProN W3" charset="0"/>
                <a:sym typeface="Times New Roman" charset="0"/>
                <a:hlinkClick r:id="rId24"/>
              </a:rPr>
              <a:t>http://en.wikipedia.org/wiki/Depth_of_field</a:t>
            </a:r>
            <a:r>
              <a:rPr lang="en-US" sz="1400" dirty="0">
                <a:latin typeface="+mn-lt"/>
                <a:ea typeface="+mn-ea"/>
                <a:cs typeface="ヒラギノ明朝 ProN W3" charset="0"/>
                <a:sym typeface="Times New Roman" charset="0"/>
              </a:rPr>
              <a:t> </a:t>
            </a:r>
          </a:p>
        </p:txBody>
      </p:sp>
      <p:grpSp>
        <p:nvGrpSpPr>
          <p:cNvPr id="41992" name="Group 13"/>
          <p:cNvGrpSpPr>
            <a:grpSpLocks/>
          </p:cNvGrpSpPr>
          <p:nvPr/>
        </p:nvGrpSpPr>
        <p:grpSpPr bwMode="auto">
          <a:xfrm>
            <a:off x="3125788" y="1071563"/>
            <a:ext cx="414337" cy="1844675"/>
            <a:chOff x="7705055" y="3025091"/>
            <a:chExt cx="542007" cy="2220987"/>
          </a:xfrm>
        </p:grpSpPr>
        <p:pic>
          <p:nvPicPr>
            <p:cNvPr id="42036" name="Picture 8" descr="C:\Users\larryz\Pictures\Picture1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14" t="9837" r="-2" b="13004"/>
            <a:stretch>
              <a:fillRect/>
            </a:stretch>
          </p:blipFill>
          <p:spPr bwMode="auto">
            <a:xfrm>
              <a:off x="7976382" y="3025091"/>
              <a:ext cx="270680" cy="217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7" name="Picture 8" descr="C:\Users\larryz\Pictures\Picture1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14" t="9837" r="-2" b="13004"/>
            <a:stretch>
              <a:fillRect/>
            </a:stretch>
          </p:blipFill>
          <p:spPr bwMode="auto">
            <a:xfrm rot="10800000">
              <a:off x="7705055" y="3073157"/>
              <a:ext cx="270680" cy="217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9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166813" y="1995488"/>
            <a:ext cx="44100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322638" y="1539875"/>
            <a:ext cx="2243137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344863" y="2003425"/>
            <a:ext cx="2220912" cy="4302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9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701800" y="1549400"/>
            <a:ext cx="1624013" cy="4476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1997" name="Straight Connector 24"/>
          <p:cNvCxnSpPr>
            <a:cxnSpLocks noChangeShapeType="1"/>
          </p:cNvCxnSpPr>
          <p:nvPr/>
        </p:nvCxnSpPr>
        <p:spPr bwMode="auto">
          <a:xfrm>
            <a:off x="5568950" y="1236663"/>
            <a:ext cx="0" cy="1566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8" name="TextBox 29"/>
          <p:cNvSpPr txBox="1">
            <a:spLocks noChangeArrowheads="1"/>
          </p:cNvSpPr>
          <p:nvPr/>
        </p:nvSpPr>
        <p:spPr bwMode="auto">
          <a:xfrm>
            <a:off x="5230813" y="866775"/>
            <a:ext cx="78898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Film</a:t>
            </a:r>
          </a:p>
        </p:txBody>
      </p:sp>
      <p:sp>
        <p:nvSpPr>
          <p:cNvPr id="41999" name="Line 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1701800" y="2003425"/>
            <a:ext cx="1643063" cy="4302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2000" name="Straight Connector 35"/>
          <p:cNvCxnSpPr>
            <a:cxnSpLocks noChangeShapeType="1"/>
          </p:cNvCxnSpPr>
          <p:nvPr/>
        </p:nvCxnSpPr>
        <p:spPr bwMode="auto">
          <a:xfrm flipH="1">
            <a:off x="3802063" y="1111250"/>
            <a:ext cx="0" cy="4730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01" name="Straight Connector 36"/>
          <p:cNvCxnSpPr>
            <a:cxnSpLocks noChangeShapeType="1"/>
          </p:cNvCxnSpPr>
          <p:nvPr/>
        </p:nvCxnSpPr>
        <p:spPr bwMode="auto">
          <a:xfrm>
            <a:off x="3802063" y="2422525"/>
            <a:ext cx="0" cy="465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02" name="TextBox 37"/>
          <p:cNvSpPr txBox="1">
            <a:spLocks noChangeArrowheads="1"/>
          </p:cNvSpPr>
          <p:nvPr/>
        </p:nvSpPr>
        <p:spPr bwMode="auto">
          <a:xfrm>
            <a:off x="3573463" y="893763"/>
            <a:ext cx="7889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t>Aperture</a:t>
            </a: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 flipV="1">
            <a:off x="2005013" y="1584325"/>
            <a:ext cx="1339850" cy="41275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3336925" y="1584325"/>
            <a:ext cx="2209800" cy="242888"/>
          </a:xfrm>
          <a:prstGeom prst="straightConnector1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45"/>
          <p:cNvCxnSpPr>
            <a:cxnSpLocks noChangeShapeType="1"/>
          </p:cNvCxnSpPr>
          <p:nvPr/>
        </p:nvCxnSpPr>
        <p:spPr bwMode="auto">
          <a:xfrm>
            <a:off x="2005013" y="1997075"/>
            <a:ext cx="1339850" cy="40005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Arrow Connector 48"/>
          <p:cNvCxnSpPr>
            <a:cxnSpLocks noChangeShapeType="1"/>
          </p:cNvCxnSpPr>
          <p:nvPr/>
        </p:nvCxnSpPr>
        <p:spPr bwMode="auto">
          <a:xfrm flipV="1">
            <a:off x="3349625" y="2165350"/>
            <a:ext cx="2203450" cy="231775"/>
          </a:xfrm>
          <a:prstGeom prst="straightConnector1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Connector 71"/>
          <p:cNvCxnSpPr>
            <a:cxnSpLocks noChangeShapeType="1"/>
          </p:cNvCxnSpPr>
          <p:nvPr/>
        </p:nvCxnSpPr>
        <p:spPr bwMode="auto">
          <a:xfrm flipV="1">
            <a:off x="1358900" y="1497013"/>
            <a:ext cx="1985963" cy="500062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>
            <a:off x="3336925" y="1497013"/>
            <a:ext cx="2216150" cy="674687"/>
          </a:xfrm>
          <a:prstGeom prst="straightConnector1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Straight Connector 80"/>
          <p:cNvCxnSpPr>
            <a:cxnSpLocks noChangeShapeType="1"/>
          </p:cNvCxnSpPr>
          <p:nvPr/>
        </p:nvCxnSpPr>
        <p:spPr bwMode="auto">
          <a:xfrm>
            <a:off x="1358900" y="2003425"/>
            <a:ext cx="1985963" cy="487363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flipV="1">
            <a:off x="3349625" y="1827213"/>
            <a:ext cx="2197100" cy="663575"/>
          </a:xfrm>
          <a:prstGeom prst="straightConnector1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11" name="Straight Connector 59"/>
          <p:cNvCxnSpPr>
            <a:cxnSpLocks noChangeShapeType="1"/>
          </p:cNvCxnSpPr>
          <p:nvPr/>
        </p:nvCxnSpPr>
        <p:spPr bwMode="auto">
          <a:xfrm>
            <a:off x="1358900" y="1703388"/>
            <a:ext cx="0" cy="60801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12" name="Straight Connector 96"/>
          <p:cNvCxnSpPr>
            <a:cxnSpLocks noChangeShapeType="1"/>
          </p:cNvCxnSpPr>
          <p:nvPr/>
        </p:nvCxnSpPr>
        <p:spPr bwMode="auto">
          <a:xfrm>
            <a:off x="2005013" y="1703388"/>
            <a:ext cx="0" cy="60801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13" name="Tree"/>
          <p:cNvSpPr>
            <a:spLocks noEditPoints="1" noChangeArrowheads="1"/>
          </p:cNvSpPr>
          <p:nvPr/>
        </p:nvSpPr>
        <p:spPr bwMode="auto">
          <a:xfrm>
            <a:off x="1574800" y="1822450"/>
            <a:ext cx="238125" cy="303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4" name="Group 123"/>
          <p:cNvGrpSpPr>
            <a:grpSpLocks/>
          </p:cNvGrpSpPr>
          <p:nvPr/>
        </p:nvGrpSpPr>
        <p:grpSpPr bwMode="auto">
          <a:xfrm>
            <a:off x="3125788" y="2990850"/>
            <a:ext cx="414337" cy="1846263"/>
            <a:chOff x="7705055" y="3025091"/>
            <a:chExt cx="542007" cy="2220987"/>
          </a:xfrm>
        </p:grpSpPr>
        <p:pic>
          <p:nvPicPr>
            <p:cNvPr id="42034" name="Picture 8" descr="C:\Users\larryz\Pictures\Picture1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14" t="9837" r="-2" b="13004"/>
            <a:stretch>
              <a:fillRect/>
            </a:stretch>
          </p:blipFill>
          <p:spPr bwMode="auto">
            <a:xfrm>
              <a:off x="7976382" y="3025091"/>
              <a:ext cx="270680" cy="217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5" name="Picture 8" descr="C:\Users\larryz\Pictures\Picture1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14" t="9837" r="-2" b="13004"/>
            <a:stretch>
              <a:fillRect/>
            </a:stretch>
          </p:blipFill>
          <p:spPr bwMode="auto">
            <a:xfrm rot="10800000">
              <a:off x="7705055" y="3073157"/>
              <a:ext cx="270680" cy="217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5" name="Line 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990600" y="3916363"/>
            <a:ext cx="45862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Line 1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341688" y="3735388"/>
            <a:ext cx="2224087" cy="1809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Line 10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354388" y="3922713"/>
            <a:ext cx="2211387" cy="1492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Line 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V="1">
            <a:off x="1701800" y="3727450"/>
            <a:ext cx="1646238" cy="1889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29" name="Straight Connector 128"/>
          <p:cNvCxnSpPr>
            <a:cxnSpLocks noChangeShapeType="1"/>
          </p:cNvCxnSpPr>
          <p:nvPr/>
        </p:nvCxnSpPr>
        <p:spPr bwMode="auto">
          <a:xfrm>
            <a:off x="5568950" y="3155950"/>
            <a:ext cx="0" cy="1568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" name="Line 9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1701800" y="3922713"/>
            <a:ext cx="1660525" cy="1492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32" name="Straight Connector 131"/>
          <p:cNvCxnSpPr>
            <a:cxnSpLocks noChangeShapeType="1"/>
          </p:cNvCxnSpPr>
          <p:nvPr/>
        </p:nvCxnSpPr>
        <p:spPr bwMode="auto">
          <a:xfrm>
            <a:off x="3802063" y="3032125"/>
            <a:ext cx="0" cy="7159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" name="Straight Connector 132"/>
          <p:cNvCxnSpPr>
            <a:cxnSpLocks noChangeShapeType="1"/>
          </p:cNvCxnSpPr>
          <p:nvPr/>
        </p:nvCxnSpPr>
        <p:spPr bwMode="auto">
          <a:xfrm>
            <a:off x="3802063" y="4079875"/>
            <a:ext cx="0" cy="7270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5" name="Straight Connector 134"/>
          <p:cNvCxnSpPr>
            <a:cxnSpLocks noChangeShapeType="1"/>
          </p:cNvCxnSpPr>
          <p:nvPr/>
        </p:nvCxnSpPr>
        <p:spPr bwMode="auto">
          <a:xfrm flipV="1">
            <a:off x="2005013" y="3727450"/>
            <a:ext cx="1336675" cy="188913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" name="Straight Arrow Connector 135"/>
          <p:cNvCxnSpPr>
            <a:cxnSpLocks noChangeShapeType="1"/>
          </p:cNvCxnSpPr>
          <p:nvPr/>
        </p:nvCxnSpPr>
        <p:spPr bwMode="auto">
          <a:xfrm>
            <a:off x="3348038" y="3735388"/>
            <a:ext cx="2201862" cy="147637"/>
          </a:xfrm>
          <a:prstGeom prst="straightConnector1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7" name="Straight Connector 136"/>
          <p:cNvCxnSpPr>
            <a:cxnSpLocks noChangeShapeType="1"/>
          </p:cNvCxnSpPr>
          <p:nvPr/>
        </p:nvCxnSpPr>
        <p:spPr bwMode="auto">
          <a:xfrm>
            <a:off x="2005013" y="3916363"/>
            <a:ext cx="1338262" cy="147637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" name="Straight Arrow Connector 137"/>
          <p:cNvCxnSpPr>
            <a:cxnSpLocks noChangeShapeType="1"/>
          </p:cNvCxnSpPr>
          <p:nvPr/>
        </p:nvCxnSpPr>
        <p:spPr bwMode="auto">
          <a:xfrm flipV="1">
            <a:off x="3343275" y="3967163"/>
            <a:ext cx="2206625" cy="103187"/>
          </a:xfrm>
          <a:prstGeom prst="straightConnector1">
            <a:avLst/>
          </a:prstGeom>
          <a:noFill/>
          <a:ln w="190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9" name="Straight Connector 138"/>
          <p:cNvCxnSpPr>
            <a:cxnSpLocks noChangeShapeType="1"/>
          </p:cNvCxnSpPr>
          <p:nvPr/>
        </p:nvCxnSpPr>
        <p:spPr bwMode="auto">
          <a:xfrm flipV="1">
            <a:off x="1358900" y="3713163"/>
            <a:ext cx="1982788" cy="203200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" name="Straight Arrow Connector 139"/>
          <p:cNvCxnSpPr>
            <a:cxnSpLocks noChangeShapeType="1"/>
          </p:cNvCxnSpPr>
          <p:nvPr/>
        </p:nvCxnSpPr>
        <p:spPr bwMode="auto">
          <a:xfrm>
            <a:off x="3340100" y="3717925"/>
            <a:ext cx="2224088" cy="255588"/>
          </a:xfrm>
          <a:prstGeom prst="straightConnector1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" name="Straight Connector 140"/>
          <p:cNvCxnSpPr>
            <a:cxnSpLocks noChangeShapeType="1"/>
          </p:cNvCxnSpPr>
          <p:nvPr/>
        </p:nvCxnSpPr>
        <p:spPr bwMode="auto">
          <a:xfrm>
            <a:off x="1358900" y="3922713"/>
            <a:ext cx="1990725" cy="166687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" name="Straight Arrow Connector 141"/>
          <p:cNvCxnSpPr>
            <a:cxnSpLocks noChangeShapeType="1"/>
          </p:cNvCxnSpPr>
          <p:nvPr/>
        </p:nvCxnSpPr>
        <p:spPr bwMode="auto">
          <a:xfrm flipV="1">
            <a:off x="3346450" y="3868738"/>
            <a:ext cx="2203450" cy="223837"/>
          </a:xfrm>
          <a:prstGeom prst="straightConnector1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" name="Straight Connector 142"/>
          <p:cNvCxnSpPr>
            <a:cxnSpLocks noChangeShapeType="1"/>
          </p:cNvCxnSpPr>
          <p:nvPr/>
        </p:nvCxnSpPr>
        <p:spPr bwMode="auto">
          <a:xfrm>
            <a:off x="1066800" y="3624263"/>
            <a:ext cx="0" cy="60642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" name="Straight Connector 143"/>
          <p:cNvCxnSpPr>
            <a:cxnSpLocks noChangeShapeType="1"/>
          </p:cNvCxnSpPr>
          <p:nvPr/>
        </p:nvCxnSpPr>
        <p:spPr bwMode="auto">
          <a:xfrm>
            <a:off x="2362200" y="3624263"/>
            <a:ext cx="0" cy="60642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5" name="Tree"/>
          <p:cNvSpPr>
            <a:spLocks noEditPoints="1" noChangeArrowheads="1"/>
          </p:cNvSpPr>
          <p:nvPr/>
        </p:nvSpPr>
        <p:spPr bwMode="auto">
          <a:xfrm>
            <a:off x="1574800" y="3743325"/>
            <a:ext cx="238125" cy="301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5" grpId="0" animBg="1"/>
      <p:bldP spid="126" grpId="0" animBg="1"/>
      <p:bldP spid="127" grpId="0" animBg="1"/>
      <p:bldP spid="128" grpId="0" animBg="1"/>
      <p:bldP spid="131" grpId="0" animBg="1"/>
      <p:bldP spid="1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The eye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590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The human eye is a camera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Iris</a:t>
            </a:r>
            <a:r>
              <a:rPr lang="en-US" altLang="en-US" smtClean="0"/>
              <a:t> - </a:t>
            </a:r>
            <a:r>
              <a:rPr lang="en-US" altLang="en-US" sz="1800" smtClean="0"/>
              <a:t>colored annulus with radial muscles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Pupil</a:t>
            </a:r>
            <a:r>
              <a:rPr lang="en-US" altLang="en-US" smtClean="0"/>
              <a:t> - </a:t>
            </a:r>
            <a:r>
              <a:rPr lang="en-US" altLang="en-US" sz="1800" smtClean="0"/>
              <a:t>the hole (aperture) whose size is controlled by the iris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What</a:t>
            </a:r>
            <a:r>
              <a:rPr lang="ja-JP" altLang="en-US" sz="1800" smtClean="0"/>
              <a:t>’</a:t>
            </a:r>
            <a:r>
              <a:rPr lang="en-US" altLang="ja-JP" sz="1800" smtClean="0"/>
              <a:t>s the </a:t>
            </a:r>
            <a:r>
              <a:rPr lang="ja-JP" altLang="en-US" sz="1800" smtClean="0"/>
              <a:t>“</a:t>
            </a:r>
            <a:r>
              <a:rPr lang="en-US" altLang="ja-JP" sz="1800" smtClean="0"/>
              <a:t>film</a:t>
            </a:r>
            <a:r>
              <a:rPr lang="ja-JP" altLang="en-US" sz="1800" smtClean="0"/>
              <a:t>”</a:t>
            </a:r>
            <a:r>
              <a:rPr lang="en-US" altLang="ja-JP" sz="1800" smtClean="0"/>
              <a:t>?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smtClean="0">
                <a:ea typeface="MS PGothic" pitchFamily="34" charset="-128"/>
              </a:rPr>
              <a:t>photoreceptor cells (rods and cones) in the </a:t>
            </a:r>
            <a:r>
              <a:rPr lang="en-US" altLang="en-US" sz="160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retina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How do we refocus?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Change the shape of the lens</a:t>
            </a:r>
          </a:p>
          <a:p>
            <a:pPr marL="782638" lvl="1" eaLnBrk="1" hangingPunct="1">
              <a:buClr>
                <a:srgbClr val="000000"/>
              </a:buClr>
            </a:pPr>
            <a:endParaRPr lang="en-US" altLang="en-US" sz="1800" smtClean="0"/>
          </a:p>
        </p:txBody>
      </p:sp>
      <p:pic>
        <p:nvPicPr>
          <p:cNvPr id="440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9144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Digital camera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590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digital camera replaces film with a sensor array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Each cell in the array is a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harge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oupled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D</a:t>
            </a:r>
            <a:r>
              <a:rPr lang="en-US" altLang="en-US" smtClean="0"/>
              <a:t>evice (CCD)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light-sensitive diode that converts photons to electrons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CMOS is becoming more popular (esp. in cell phones)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u="sng" smtClean="0">
                <a:solidFill>
                  <a:srgbClr val="0000FF"/>
                </a:solidFill>
                <a:hlinkClick r:id="rId3"/>
              </a:rPr>
              <a:t>http://electronics.howstuffworks.com/digital-camera.htm</a:t>
            </a:r>
            <a:r>
              <a:rPr lang="en-US" altLang="en-US" smtClean="0"/>
              <a:t> </a:t>
            </a:r>
          </a:p>
        </p:txBody>
      </p:sp>
      <p:pic>
        <p:nvPicPr>
          <p:cNvPr id="4608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390650"/>
            <a:ext cx="66976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Issues with digital cameras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Noise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big difference between consumer vs. SLR-style cameras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low light is where you most notice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2"/>
              </a:rPr>
              <a:t>noise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Compression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creates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3"/>
              </a:rPr>
              <a:t>artifacts</a:t>
            </a:r>
            <a:r>
              <a:rPr lang="en-US" altLang="en-US" sz="1600" dirty="0" smtClean="0"/>
              <a:t> except in uncompressed formats (tiff, raw) 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Color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4"/>
              </a:rPr>
              <a:t>color fringing </a:t>
            </a:r>
            <a:r>
              <a:rPr lang="en-US" altLang="en-US" sz="1600" dirty="0" smtClean="0"/>
              <a:t>artifacts from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5"/>
              </a:rPr>
              <a:t>Bayer patterns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Blooming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charge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6"/>
              </a:rPr>
              <a:t>overflowing </a:t>
            </a:r>
            <a:r>
              <a:rPr lang="en-US" altLang="en-US" sz="1600" dirty="0" smtClean="0"/>
              <a:t>into neighboring pixels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In-camera processing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err="1" smtClean="0"/>
              <a:t>oversharpening</a:t>
            </a:r>
            <a:r>
              <a:rPr lang="en-US" altLang="en-US" sz="1600" dirty="0" smtClean="0"/>
              <a:t> can produce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7"/>
              </a:rPr>
              <a:t>halos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Interlaced vs. progressive scan video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8"/>
              </a:rPr>
              <a:t>even/odd rows from different exposures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Are more megapixels better?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requires higher quality lens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noise issues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Stabilization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compensate for camera shake (mechanical vs. electronic)</a:t>
            </a:r>
          </a:p>
        </p:txBody>
      </p:sp>
      <p:sp>
        <p:nvSpPr>
          <p:cNvPr id="48132" name="Rectangle 4"/>
          <p:cNvSpPr>
            <a:spLocks/>
          </p:cNvSpPr>
          <p:nvPr/>
        </p:nvSpPr>
        <p:spPr bwMode="auto">
          <a:xfrm>
            <a:off x="685800" y="5943600"/>
            <a:ext cx="7708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15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More info online, e.g.,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9"/>
              </a:rPr>
              <a:t>http://electronics.howstuffworks.com/digital-camera.htm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http://www.dpreview.com/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Projection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Mapping from the world (3d) to an image (2d)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Can we have a 1-to-1 mapping?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How many possible mappings are there?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An optical system defines a particular projection. We’ll talk about 2</a:t>
            </a:r>
            <a:r>
              <a:rPr lang="en-US" altLang="en-US" sz="2800" dirty="0" smtClean="0"/>
              <a:t>:</a:t>
            </a:r>
          </a:p>
          <a:p>
            <a:pPr marL="382588" indent="-342900" eaLnBrk="1" hangingPunct="1">
              <a:lnSpc>
                <a:spcPct val="80000"/>
              </a:lnSpc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/>
              <a:t>Perspective projection (how we see “normally</a:t>
            </a:r>
            <a:r>
              <a:rPr lang="en-US" altLang="en-US" dirty="0" smtClean="0"/>
              <a:t>”)</a:t>
            </a:r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0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/>
              <a:t>Orthographic projection (e.g., telephoto lenses)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The coordinate system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We will use the pin-hole model as an approximation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optical center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z="1800" dirty="0" smtClean="0"/>
              <a:t>enter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O</a:t>
            </a:r>
            <a:r>
              <a:rPr lang="en-US" altLang="en-US" sz="1800" dirty="0" smtClean="0"/>
              <a:t>f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rojection) at the origin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image plane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lane) </a:t>
            </a:r>
            <a:r>
              <a:rPr lang="en-US" altLang="en-US" sz="1800" dirty="0" smtClean="0">
                <a:solidFill>
                  <a:srgbClr val="FF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in front</a:t>
            </a:r>
            <a:r>
              <a:rPr lang="en-US" altLang="en-US" sz="1800" dirty="0" smtClean="0">
                <a:solidFill>
                  <a:srgbClr val="FF0000"/>
                </a:solidFill>
              </a:rPr>
              <a:t> of </a:t>
            </a:r>
            <a:r>
              <a:rPr lang="en-US" altLang="en-US" sz="1800" dirty="0" smtClean="0"/>
              <a:t>the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The camera looks down the </a:t>
            </a:r>
            <a:r>
              <a:rPr lang="en-US" altLang="en-US" sz="18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negative</a:t>
            </a:r>
            <a:r>
              <a:rPr lang="en-US" altLang="en-US" sz="1800" dirty="0" smtClean="0"/>
              <a:t> z axis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we need this if we want right-handed-coordinates</a:t>
            </a:r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982291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209414" y="2484714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negative z axis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Projection equations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Compute intersection with PP of ray from (x,y,z) to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Derived using similar triangles </a:t>
            </a:r>
          </a:p>
        </p:txBody>
      </p:sp>
      <p:pic>
        <p:nvPicPr>
          <p:cNvPr id="522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168900"/>
            <a:ext cx="37798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800" y="5715000"/>
            <a:ext cx="7785100" cy="993775"/>
            <a:chOff x="0" y="0"/>
            <a:chExt cx="4904" cy="626"/>
          </a:xfrm>
        </p:grpSpPr>
        <p:pic>
          <p:nvPicPr>
            <p:cNvPr id="52231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" y="278"/>
              <a:ext cx="19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Rectangle 7"/>
            <p:cNvSpPr>
              <a:spLocks/>
            </p:cNvSpPr>
            <p:nvPr/>
          </p:nvSpPr>
          <p:spPr bwMode="auto">
            <a:xfrm>
              <a:off x="0" y="0"/>
              <a:ext cx="490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782638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We get the projection by throwing out the last coordinate: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Homogeneous coordinates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Is this a linear transformation?</a:t>
            </a:r>
          </a:p>
        </p:txBody>
      </p:sp>
      <p:sp>
        <p:nvSpPr>
          <p:cNvPr id="49157" name="Rectangle 4"/>
          <p:cNvSpPr>
            <a:spLocks/>
          </p:cNvSpPr>
          <p:nvPr/>
        </p:nvSpPr>
        <p:spPr bwMode="auto">
          <a:xfrm>
            <a:off x="685800" y="1676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Trick:  add one more coordinate:</a:t>
            </a:r>
          </a:p>
        </p:txBody>
      </p:sp>
      <p:sp>
        <p:nvSpPr>
          <p:cNvPr id="49158" name="Rectangle 5"/>
          <p:cNvSpPr>
            <a:spLocks/>
          </p:cNvSpPr>
          <p:nvPr/>
        </p:nvSpPr>
        <p:spPr bwMode="auto">
          <a:xfrm>
            <a:off x="1812925" y="3363913"/>
            <a:ext cx="25987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image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5561013" y="3352800"/>
            <a:ext cx="25844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scene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685800" y="4267200"/>
            <a:ext cx="7785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Converting </a:t>
            </a:r>
            <a:r>
              <a:rPr lang="en-US" altLang="en-US">
                <a:solidFill>
                  <a:schemeClr val="tx1"/>
                </a:solidFill>
                <a:latin typeface="Arial Italic" pitchFamily="-84" charset="0"/>
                <a:sym typeface="Arial Italic" pitchFamily="-84" charset="0"/>
              </a:rPr>
              <a:t>from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homogeneous coordinates</a:t>
            </a:r>
          </a:p>
        </p:txBody>
      </p:sp>
      <p:pic>
        <p:nvPicPr>
          <p:cNvPr id="49161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21297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838700"/>
            <a:ext cx="26241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694238"/>
            <a:ext cx="3276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11"/>
          <p:cNvSpPr>
            <a:spLocks/>
          </p:cNvSpPr>
          <p:nvPr/>
        </p:nvSpPr>
        <p:spPr bwMode="auto">
          <a:xfrm>
            <a:off x="685800" y="1295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no—division by z is nonlinear</a:t>
            </a:r>
          </a:p>
        </p:txBody>
      </p:sp>
      <p:pic>
        <p:nvPicPr>
          <p:cNvPr id="49165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060575"/>
            <a:ext cx="21129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59" grpId="0"/>
      <p:bldP spid="49160" grpId="0"/>
      <p:bldP spid="2765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Projection is a matrix multiply using homogeneous coordinates: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14900" y="2209800"/>
            <a:ext cx="3314700" cy="1333500"/>
            <a:chOff x="0" y="0"/>
            <a:chExt cx="2088" cy="840"/>
          </a:xfrm>
        </p:grpSpPr>
        <p:sp>
          <p:nvSpPr>
            <p:cNvPr id="55304" name="Rectangle 4"/>
            <p:cNvSpPr>
              <a:spLocks/>
            </p:cNvSpPr>
            <p:nvPr/>
          </p:nvSpPr>
          <p:spPr bwMode="auto">
            <a:xfrm>
              <a:off x="0" y="600"/>
              <a:ext cx="187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divide by third coordinate</a:t>
              </a:r>
            </a:p>
          </p:txBody>
        </p:sp>
        <p:pic>
          <p:nvPicPr>
            <p:cNvPr id="55305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13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0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9"/>
          <p:cNvSpPr>
            <a:spLocks/>
          </p:cNvSpPr>
          <p:nvPr/>
        </p:nvSpPr>
        <p:spPr bwMode="auto">
          <a:xfrm>
            <a:off x="685800" y="4419600"/>
            <a:ext cx="7785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This is known as </a:t>
            </a:r>
            <a:r>
              <a:rPr lang="en-US" altLang="en-US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perspective projection</a:t>
            </a:r>
          </a:p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matrix is the </a:t>
            </a:r>
            <a:r>
              <a:rPr lang="en-US" altLang="en-US" sz="20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projection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352800"/>
            <a:ext cx="732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projection matrix   3D point                                  2D point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 Example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1. Object point at (10, 6, 4), d=2</a:t>
            </a:r>
          </a:p>
        </p:txBody>
      </p:sp>
      <p:graphicFrame>
        <p:nvGraphicFramePr>
          <p:cNvPr id="17" name="Object 60"/>
          <p:cNvGraphicFramePr>
            <a:graphicFrameLocks noChangeAspect="1"/>
          </p:cNvGraphicFramePr>
          <p:nvPr/>
        </p:nvGraphicFramePr>
        <p:xfrm>
          <a:off x="1066800" y="15240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54" name="Equation" r:id="rId3" imgW="1663700" imgH="927100" progId="Equation.3">
                  <p:embed/>
                </p:oleObj>
              </mc:Choice>
              <mc:Fallback>
                <p:oleObj name="Equation" r:id="rId3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5240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0"/>
          <p:cNvGraphicFramePr>
            <a:graphicFrameLocks noChangeAspect="1"/>
          </p:cNvGraphicFramePr>
          <p:nvPr/>
        </p:nvGraphicFramePr>
        <p:xfrm>
          <a:off x="3581400" y="1552575"/>
          <a:ext cx="278447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55" name="Equation" r:id="rId5" imgW="1816100" imgH="889000" progId="Equation.3">
                  <p:embed/>
                </p:oleObj>
              </mc:Choice>
              <mc:Fallback>
                <p:oleObj name="Equation" r:id="rId5" imgW="18161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552575"/>
                        <a:ext cx="278447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0"/>
          <p:cNvGraphicFramePr>
            <a:graphicFrameLocks noChangeAspect="1"/>
          </p:cNvGraphicFramePr>
          <p:nvPr/>
        </p:nvGraphicFramePr>
        <p:xfrm>
          <a:off x="6400800" y="1970088"/>
          <a:ext cx="16557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56" name="Equation" r:id="rId7" imgW="1079500" imgH="342900" progId="Equation.3">
                  <p:embed/>
                </p:oleObj>
              </mc:Choice>
              <mc:Fallback>
                <p:oleObj name="Equation" r:id="rId7" imgW="10795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970088"/>
                        <a:ext cx="16557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0"/>
          <p:cNvGraphicFramePr>
            <a:graphicFrameLocks noChangeAspect="1"/>
          </p:cNvGraphicFramePr>
          <p:nvPr/>
        </p:nvGraphicFramePr>
        <p:xfrm>
          <a:off x="3532188" y="2917825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57" name="Equation" r:id="rId9" imgW="1130300" imgH="203200" progId="Equation.3">
                  <p:embed/>
                </p:oleObj>
              </mc:Choice>
              <mc:Fallback>
                <p:oleObj name="Equation" r:id="rId9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2917825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5800" y="3352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2. Object point at (25, 15, 10)</a:t>
            </a:r>
          </a:p>
        </p:txBody>
      </p:sp>
      <p:graphicFrame>
        <p:nvGraphicFramePr>
          <p:cNvPr id="23" name="Object 60"/>
          <p:cNvGraphicFramePr>
            <a:graphicFrameLocks noChangeAspect="1"/>
          </p:cNvGraphicFramePr>
          <p:nvPr/>
        </p:nvGraphicFramePr>
        <p:xfrm>
          <a:off x="1066800" y="39624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58" name="Equation" r:id="rId11" imgW="1663700" imgH="927100" progId="Equation.3">
                  <p:embed/>
                </p:oleObj>
              </mc:Choice>
              <mc:Fallback>
                <p:oleObj name="Equation" r:id="rId11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624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0"/>
          <p:cNvGraphicFramePr>
            <a:graphicFrameLocks noChangeAspect="1"/>
          </p:cNvGraphicFramePr>
          <p:nvPr/>
        </p:nvGraphicFramePr>
        <p:xfrm>
          <a:off x="3571875" y="3990975"/>
          <a:ext cx="280352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59" name="Equation" r:id="rId12" imgW="1828800" imgH="889000" progId="Equation.3">
                  <p:embed/>
                </p:oleObj>
              </mc:Choice>
              <mc:Fallback>
                <p:oleObj name="Equation" r:id="rId12" imgW="18288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3990975"/>
                        <a:ext cx="280352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60"/>
          <p:cNvGraphicFramePr>
            <a:graphicFrameLocks noChangeAspect="1"/>
          </p:cNvGraphicFramePr>
          <p:nvPr/>
        </p:nvGraphicFramePr>
        <p:xfrm>
          <a:off x="6351588" y="4408488"/>
          <a:ext cx="17541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60" name="Equation" r:id="rId14" imgW="1143000" imgH="342900" progId="Equation.3">
                  <p:embed/>
                </p:oleObj>
              </mc:Choice>
              <mc:Fallback>
                <p:oleObj name="Equation" r:id="rId14" imgW="11430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1588" y="4408488"/>
                        <a:ext cx="175418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60"/>
          <p:cNvGraphicFramePr>
            <a:graphicFrameLocks noChangeAspect="1"/>
          </p:cNvGraphicFramePr>
          <p:nvPr/>
        </p:nvGraphicFramePr>
        <p:xfrm>
          <a:off x="3532188" y="5334000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61" name="Equation" r:id="rId16" imgW="1130300" imgH="203200" progId="Equation.3">
                  <p:embed/>
                </p:oleObj>
              </mc:Choice>
              <mc:Fallback>
                <p:oleObj name="Equation" r:id="rId16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5334000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438400" y="6019800"/>
            <a:ext cx="4267200" cy="533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Perspective projection is not 1-to-1!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algn="ctr" eaLnBrk="1" hangingPunct="1"/>
            <a:r>
              <a:rPr lang="en-US" altLang="en-US" smtClean="0"/>
              <a:t>Projection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2954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4" name="Rectangle 5"/>
          <p:cNvSpPr>
            <a:spLocks/>
          </p:cNvSpPr>
          <p:nvPr/>
        </p:nvSpPr>
        <p:spPr bwMode="auto">
          <a:xfrm>
            <a:off x="2501900" y="5067300"/>
            <a:ext cx="3876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3"/>
              </a:rPr>
              <a:t>http://www.julianbeever.net/pave.htm</a:t>
            </a:r>
            <a:endParaRPr lang="en-US" altLang="en-US" sz="1800" u="sng">
              <a:solidFill>
                <a:srgbClr val="0000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1900" y="5638800"/>
            <a:ext cx="421365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What’s wrong?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Why do you think it’s wrong?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smtClean="0"/>
              <a:t>How does scaling the projection matrix change the transformation?</a:t>
            </a:r>
          </a:p>
        </p:txBody>
      </p:sp>
      <p:pic>
        <p:nvPicPr>
          <p:cNvPr id="5734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32225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454400"/>
            <a:ext cx="298291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606800"/>
            <a:ext cx="13779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66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914400"/>
            <a:ext cx="2887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066800"/>
            <a:ext cx="28463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3429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sp>
        <p:nvSpPr>
          <p:cNvPr id="58374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dirty="0" smtClean="0"/>
              <a:t>What happens when d</a:t>
            </a:r>
            <a:r>
              <a:rPr lang="en-US" altLang="en-US" sz="2000" dirty="0" smtClean="0">
                <a:latin typeface="Wingdings" pitchFamily="2" charset="2"/>
                <a:sym typeface="Wingdings" pitchFamily="2" charset="2"/>
              </a:rPr>
              <a:t></a:t>
            </a:r>
            <a:r>
              <a:rPr lang="en-US" altLang="en-US" sz="2000" dirty="0" smtClean="0">
                <a:latin typeface="Wingdings" pitchFamily="2" charset="2"/>
                <a:sym typeface="Symbol"/>
              </a:rPr>
              <a:t></a:t>
            </a:r>
            <a:r>
              <a:rPr lang="en-US" altLang="en-US" sz="2000" dirty="0" smtClean="0">
                <a:sym typeface="Wingdings" pitchFamily="2" charset="2"/>
              </a:rPr>
              <a:t>?</a:t>
            </a:r>
            <a:endParaRPr lang="en-US" altLang="en-US" sz="2000" dirty="0" smtClean="0"/>
          </a:p>
        </p:txBody>
      </p:sp>
      <p:pic>
        <p:nvPicPr>
          <p:cNvPr id="593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Special case of perspective projection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Distance from the COP to the PP is infinite</a:t>
            </a:r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Good approximation for telephoto optics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Also called </a:t>
            </a:r>
            <a:r>
              <a:rPr lang="ja-JP" altLang="en-US" smtClean="0"/>
              <a:t>“</a:t>
            </a:r>
            <a:r>
              <a:rPr lang="en-US" altLang="ja-JP" smtClean="0"/>
              <a:t>parallel projection</a:t>
            </a:r>
            <a:r>
              <a:rPr lang="ja-JP" altLang="en-US" smtClean="0"/>
              <a:t>”</a:t>
            </a:r>
            <a:r>
              <a:rPr lang="en-US" altLang="ja-JP" smtClean="0"/>
              <a:t>:  (x, y, z) → (x, y)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What</a:t>
            </a:r>
            <a:r>
              <a:rPr lang="ja-JP" altLang="en-US" smtClean="0"/>
              <a:t>’</a:t>
            </a:r>
            <a:r>
              <a:rPr lang="en-US" altLang="ja-JP" smtClean="0"/>
              <a:t>s the projection matrix?</a:t>
            </a:r>
            <a:endParaRPr lang="en-US" altLang="en-US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0" y="0"/>
            <a:chExt cx="3230" cy="831"/>
          </a:xfrm>
        </p:grpSpPr>
        <p:pic>
          <p:nvPicPr>
            <p:cNvPr id="60437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19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8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83"/>
              <a:ext cx="62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9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" y="329"/>
              <a:ext cx="67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1" name="Group 23"/>
          <p:cNvGrpSpPr>
            <a:grpSpLocks/>
          </p:cNvGrpSpPr>
          <p:nvPr/>
        </p:nvGrpSpPr>
        <p:grpSpPr bwMode="auto">
          <a:xfrm>
            <a:off x="2254250" y="1868488"/>
            <a:ext cx="4144963" cy="2138362"/>
            <a:chOff x="0" y="0"/>
            <a:chExt cx="2611" cy="1347"/>
          </a:xfrm>
        </p:grpSpPr>
        <p:sp>
          <p:nvSpPr>
            <p:cNvPr id="60422" name="AutoShape 8"/>
            <p:cNvSpPr>
              <a:spLocks/>
            </p:cNvSpPr>
            <p:nvPr/>
          </p:nvSpPr>
          <p:spPr bwMode="auto">
            <a:xfrm>
              <a:off x="251" y="386"/>
              <a:ext cx="857" cy="616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1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9286"/>
                  </a:moveTo>
                  <a:lnTo>
                    <a:pt x="21600" y="0"/>
                  </a:lnTo>
                  <a:lnTo>
                    <a:pt x="8393" y="21600"/>
                  </a:lnTo>
                  <a:lnTo>
                    <a:pt x="0" y="9286"/>
                  </a:lnTo>
                  <a:close/>
                  <a:moveTo>
                    <a:pt x="0" y="9286"/>
                  </a:move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3" name="AutoShape 9"/>
            <p:cNvSpPr>
              <a:spLocks/>
            </p:cNvSpPr>
            <p:nvPr/>
          </p:nvSpPr>
          <p:spPr bwMode="auto">
            <a:xfrm>
              <a:off x="239" y="620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56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0560" y="21600"/>
                  </a:lnTo>
                  <a:lnTo>
                    <a:pt x="336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360" y="2563"/>
                  </a:lnTo>
                  <a:lnTo>
                    <a:pt x="10560" y="2563"/>
                  </a:lnTo>
                  <a:close/>
                  <a:moveTo>
                    <a:pt x="1056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4" name="AutoShape 10"/>
            <p:cNvSpPr>
              <a:spLocks/>
            </p:cNvSpPr>
            <p:nvPr/>
          </p:nvSpPr>
          <p:spPr bwMode="auto">
            <a:xfrm>
              <a:off x="1083" y="355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104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1040" y="21600"/>
                  </a:lnTo>
                  <a:lnTo>
                    <a:pt x="384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840" y="2563"/>
                  </a:lnTo>
                  <a:lnTo>
                    <a:pt x="11040" y="2563"/>
                  </a:lnTo>
                  <a:close/>
                  <a:moveTo>
                    <a:pt x="1104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5" name="AutoShape 11"/>
            <p:cNvSpPr>
              <a:spLocks/>
            </p:cNvSpPr>
            <p:nvPr/>
          </p:nvSpPr>
          <p:spPr bwMode="auto">
            <a:xfrm>
              <a:off x="566" y="977"/>
              <a:ext cx="36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800" y="2563"/>
                  </a:moveTo>
                  <a:lnTo>
                    <a:pt x="18164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8164" y="19037"/>
                  </a:lnTo>
                  <a:lnTo>
                    <a:pt x="10800" y="21600"/>
                  </a:lnTo>
                  <a:lnTo>
                    <a:pt x="3436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436" y="2563"/>
                  </a:lnTo>
                  <a:lnTo>
                    <a:pt x="10800" y="2563"/>
                  </a:lnTo>
                  <a:close/>
                  <a:moveTo>
                    <a:pt x="1080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6" name="AutoShape 12"/>
            <p:cNvSpPr>
              <a:spLocks/>
            </p:cNvSpPr>
            <p:nvPr/>
          </p:nvSpPr>
          <p:spPr bwMode="auto">
            <a:xfrm>
              <a:off x="0" y="0"/>
              <a:ext cx="1392" cy="1347"/>
            </a:xfrm>
            <a:custGeom>
              <a:avLst/>
              <a:gdLst>
                <a:gd name="T0" fmla="*/ 0 w 21600"/>
                <a:gd name="T1" fmla="*/ 2 h 21600"/>
                <a:gd name="T2" fmla="*/ 6 w 21600"/>
                <a:gd name="T3" fmla="*/ 0 h 21600"/>
                <a:gd name="T4" fmla="*/ 6 w 21600"/>
                <a:gd name="T5" fmla="*/ 3 h 21600"/>
                <a:gd name="T6" fmla="*/ 0 w 21600"/>
                <a:gd name="T7" fmla="*/ 5 h 21600"/>
                <a:gd name="T8" fmla="*/ 0 w 21600"/>
                <a:gd name="T9" fmla="*/ 2 h 21600"/>
                <a:gd name="T10" fmla="*/ 0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7718"/>
                  </a:moveTo>
                  <a:lnTo>
                    <a:pt x="21600" y="0"/>
                  </a:lnTo>
                  <a:lnTo>
                    <a:pt x="21600" y="13870"/>
                  </a:lnTo>
                  <a:lnTo>
                    <a:pt x="0" y="21600"/>
                  </a:lnTo>
                  <a:lnTo>
                    <a:pt x="0" y="7718"/>
                  </a:lnTo>
                  <a:close/>
                  <a:moveTo>
                    <a:pt x="0" y="7718"/>
                  </a:moveTo>
                </a:path>
              </a:pathLst>
            </a:cu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7" name="Rectangle 13"/>
            <p:cNvSpPr>
              <a:spLocks/>
            </p:cNvSpPr>
            <p:nvPr/>
          </p:nvSpPr>
          <p:spPr bwMode="auto">
            <a:xfrm>
              <a:off x="1022" y="166"/>
              <a:ext cx="3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Image</a:t>
              </a:r>
            </a:p>
          </p:txBody>
        </p:sp>
        <p:sp>
          <p:nvSpPr>
            <p:cNvPr id="60428" name="Rectangle 14"/>
            <p:cNvSpPr>
              <a:spLocks/>
            </p:cNvSpPr>
            <p:nvPr/>
          </p:nvSpPr>
          <p:spPr bwMode="auto">
            <a:xfrm>
              <a:off x="2181" y="176"/>
              <a:ext cx="3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World</a:t>
              </a:r>
            </a:p>
          </p:txBody>
        </p:sp>
        <p:grpSp>
          <p:nvGrpSpPr>
            <p:cNvPr id="60429" name="Group 19"/>
            <p:cNvGrpSpPr>
              <a:grpSpLocks/>
            </p:cNvGrpSpPr>
            <p:nvPr/>
          </p:nvGrpSpPr>
          <p:grpSpPr bwMode="auto">
            <a:xfrm>
              <a:off x="1730" y="344"/>
              <a:ext cx="881" cy="672"/>
              <a:chOff x="0" y="0"/>
              <a:chExt cx="881" cy="671"/>
            </a:xfrm>
          </p:grpSpPr>
          <p:sp>
            <p:nvSpPr>
              <p:cNvPr id="60433" name="AutoShape 15"/>
              <p:cNvSpPr>
                <a:spLocks/>
              </p:cNvSpPr>
              <p:nvPr/>
            </p:nvSpPr>
            <p:spPr bwMode="auto">
              <a:xfrm>
                <a:off x="0" y="264"/>
                <a:ext cx="36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800" y="2563"/>
                    </a:moveTo>
                    <a:lnTo>
                      <a:pt x="18164" y="0"/>
                    </a:lnTo>
                    <a:lnTo>
                      <a:pt x="21600" y="2563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8164" y="19037"/>
                    </a:lnTo>
                    <a:lnTo>
                      <a:pt x="10800" y="21600"/>
                    </a:lnTo>
                    <a:lnTo>
                      <a:pt x="3436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436" y="2563"/>
                    </a:lnTo>
                    <a:lnTo>
                      <a:pt x="10800" y="2563"/>
                    </a:lnTo>
                    <a:close/>
                    <a:moveTo>
                      <a:pt x="10800" y="2563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4" name="AutoShape 16"/>
              <p:cNvSpPr>
                <a:spLocks/>
              </p:cNvSpPr>
              <p:nvPr/>
            </p:nvSpPr>
            <p:spPr bwMode="auto">
              <a:xfrm>
                <a:off x="844" y="0"/>
                <a:ext cx="37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560" y="2929"/>
                    </a:moveTo>
                    <a:lnTo>
                      <a:pt x="17760" y="0"/>
                    </a:lnTo>
                    <a:lnTo>
                      <a:pt x="21600" y="2929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7760" y="19037"/>
                    </a:lnTo>
                    <a:lnTo>
                      <a:pt x="10560" y="21600"/>
                    </a:lnTo>
                    <a:lnTo>
                      <a:pt x="3360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360" y="2929"/>
                    </a:lnTo>
                    <a:lnTo>
                      <a:pt x="10560" y="2929"/>
                    </a:lnTo>
                    <a:close/>
                    <a:moveTo>
                      <a:pt x="10560" y="2929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5" name="AutoShape 17"/>
              <p:cNvSpPr>
                <a:spLocks/>
              </p:cNvSpPr>
              <p:nvPr/>
            </p:nvSpPr>
            <p:spPr bwMode="auto">
              <a:xfrm>
                <a:off x="326" y="622"/>
                <a:ext cx="3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1040" y="2880"/>
                    </a:moveTo>
                    <a:lnTo>
                      <a:pt x="17760" y="0"/>
                    </a:lnTo>
                    <a:lnTo>
                      <a:pt x="21600" y="2880"/>
                    </a:lnTo>
                    <a:lnTo>
                      <a:pt x="21600" y="7920"/>
                    </a:lnTo>
                    <a:lnTo>
                      <a:pt x="21600" y="13320"/>
                    </a:lnTo>
                    <a:lnTo>
                      <a:pt x="17760" y="18720"/>
                    </a:lnTo>
                    <a:lnTo>
                      <a:pt x="11040" y="21600"/>
                    </a:lnTo>
                    <a:lnTo>
                      <a:pt x="3840" y="21600"/>
                    </a:lnTo>
                    <a:lnTo>
                      <a:pt x="0" y="18720"/>
                    </a:lnTo>
                    <a:lnTo>
                      <a:pt x="0" y="13320"/>
                    </a:lnTo>
                    <a:lnTo>
                      <a:pt x="0" y="7920"/>
                    </a:lnTo>
                    <a:lnTo>
                      <a:pt x="3840" y="2880"/>
                    </a:lnTo>
                    <a:lnTo>
                      <a:pt x="11040" y="2880"/>
                    </a:lnTo>
                    <a:close/>
                    <a:moveTo>
                      <a:pt x="11040" y="2880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6" name="AutoShape 18"/>
              <p:cNvSpPr>
                <a:spLocks/>
              </p:cNvSpPr>
              <p:nvPr/>
            </p:nvSpPr>
            <p:spPr bwMode="auto">
              <a:xfrm>
                <a:off x="24" y="30"/>
                <a:ext cx="857" cy="616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1 w 21600"/>
                  <a:gd name="T5" fmla="*/ 1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0" y="9286"/>
                    </a:moveTo>
                    <a:lnTo>
                      <a:pt x="21600" y="0"/>
                    </a:lnTo>
                    <a:lnTo>
                      <a:pt x="8393" y="21600"/>
                    </a:lnTo>
                    <a:lnTo>
                      <a:pt x="0" y="9286"/>
                    </a:lnTo>
                    <a:close/>
                    <a:moveTo>
                      <a:pt x="0" y="9286"/>
                    </a:moveTo>
                  </a:path>
                </a:pathLst>
              </a:cu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0430" name="Line 20"/>
            <p:cNvSpPr>
              <a:spLocks noChangeShapeType="1"/>
            </p:cNvSpPr>
            <p:nvPr/>
          </p:nvSpPr>
          <p:spPr bwMode="auto">
            <a:xfrm rot="10800000" flipH="1">
              <a:off x="574" y="997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1" name="Line 21"/>
            <p:cNvSpPr>
              <a:spLocks noChangeShapeType="1"/>
            </p:cNvSpPr>
            <p:nvPr/>
          </p:nvSpPr>
          <p:spPr bwMode="auto">
            <a:xfrm rot="10800000" flipH="1">
              <a:off x="247" y="629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2" name="Line 22"/>
            <p:cNvSpPr>
              <a:spLocks noChangeShapeType="1"/>
            </p:cNvSpPr>
            <p:nvPr/>
          </p:nvSpPr>
          <p:spPr bwMode="auto">
            <a:xfrm rot="10800000" flipH="1">
              <a:off x="1100" y="372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Orthographic (</a:t>
            </a:r>
            <a:r>
              <a:rPr lang="ja-JP" altLang="en-US" smtClean="0"/>
              <a:t>“</a:t>
            </a:r>
            <a:r>
              <a:rPr lang="en-US" altLang="ja-JP" smtClean="0"/>
              <a:t>telecentric</a:t>
            </a:r>
            <a:r>
              <a:rPr lang="ja-JP" altLang="en-US" smtClean="0"/>
              <a:t>”</a:t>
            </a:r>
            <a:r>
              <a:rPr lang="en-US" altLang="ja-JP" smtClean="0"/>
              <a:t>) lenses</a:t>
            </a:r>
            <a:endParaRPr lang="en-US" altLang="en-US" smtClean="0"/>
          </a:p>
        </p:txBody>
      </p:sp>
      <p:sp>
        <p:nvSpPr>
          <p:cNvPr id="62467" name="Rectangle 3"/>
          <p:cNvSpPr>
            <a:spLocks/>
          </p:cNvSpPr>
          <p:nvPr/>
        </p:nvSpPr>
        <p:spPr bwMode="auto">
          <a:xfrm>
            <a:off x="1295400" y="5943600"/>
            <a:ext cx="663416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3"/>
              </a:rPr>
              <a:t>http://www.lhup.edu/~dsimanek/3d/telecent.htm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</p:txBody>
      </p:sp>
      <p:pic>
        <p:nvPicPr>
          <p:cNvPr id="6246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295400"/>
            <a:ext cx="391953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5"/>
          <p:cNvSpPr>
            <a:spLocks/>
          </p:cNvSpPr>
          <p:nvPr/>
        </p:nvSpPr>
        <p:spPr bwMode="auto">
          <a:xfrm>
            <a:off x="2368550" y="2819400"/>
            <a:ext cx="41513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5"/>
              </a:rPr>
              <a:t>Navitar telecentric zoom lens </a:t>
            </a:r>
            <a:endParaRPr lang="en-US" altLang="en-US" u="sng">
              <a:solidFill>
                <a:srgbClr val="0000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62470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495800"/>
            <a:ext cx="52387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990600"/>
            <a:ext cx="243840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6950"/>
            <a:ext cx="3325813" cy="2430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4191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35438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sym typeface="Arial" charset="0"/>
              </a:rPr>
              <a:t>How many numbers do we need to describe a camera?</a:t>
            </a:r>
          </a:p>
          <a:p>
            <a:pPr indent="0" eaLnBrk="1" hangingPunct="1">
              <a:defRPr/>
            </a:pPr>
            <a:endParaRPr lang="en-US" dirty="0">
              <a:sym typeface="Arial" charset="0"/>
            </a:endParaRP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</a:t>
            </a:r>
            <a:r>
              <a:rPr lang="en-US" i="1" dirty="0">
                <a:sym typeface="Arial" charset="0"/>
              </a:rPr>
              <a:t>pose </a:t>
            </a:r>
            <a:r>
              <a:rPr lang="en-US" dirty="0">
                <a:sym typeface="Arial" charset="0"/>
              </a:rPr>
              <a:t>in the world</a:t>
            </a: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internal </a:t>
            </a:r>
            <a:r>
              <a:rPr lang="en-US" i="1" dirty="0">
                <a:sym typeface="Arial" charset="0"/>
              </a:rPr>
              <a:t>parameters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ja-JP" altLang="en-US"/>
              <a:t>“</a:t>
            </a:r>
            <a:r>
              <a:rPr lang="en-US" altLang="ja-JP"/>
              <a:t>The World</a:t>
            </a:r>
            <a:r>
              <a:rPr lang="ja-JP" altLang="en-US"/>
              <a:t>”</a:t>
            </a:r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Camera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5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x</a:t>
              </a:r>
            </a:p>
          </p:txBody>
        </p:sp>
        <p:sp>
          <p:nvSpPr>
            <p:cNvPr id="66586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y</a:t>
              </a:r>
            </a:p>
          </p:txBody>
        </p:sp>
        <p:sp>
          <p:nvSpPr>
            <p:cNvPr id="66587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8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v</a:t>
              </a:r>
            </a:p>
          </p:txBody>
        </p:sp>
        <p:sp>
          <p:nvSpPr>
            <p:cNvPr id="66579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w</a:t>
              </a:r>
            </a:p>
          </p:txBody>
        </p:sp>
        <p:sp>
          <p:nvSpPr>
            <p:cNvPr id="66580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4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2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/>
              <a:t>Two important coordinate systems:</a:t>
            </a:r>
          </a:p>
          <a:p>
            <a:pPr eaLnBrk="1" hangingPunct="1"/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pPr eaLnBrk="1" hangingPunct="1"/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buFontTx/>
              <a:buChar char="•"/>
            </a:pPr>
            <a:r>
              <a:rPr lang="en-US" altLang="en-US" smtClean="0"/>
              <a:t>To project a point (</a:t>
            </a:r>
            <a:r>
              <a:rPr lang="en-US" altLang="en-US" i="1" smtClean="0"/>
              <a:t>x</a:t>
            </a:r>
            <a:r>
              <a:rPr lang="en-US" altLang="en-US" smtClean="0"/>
              <a:t>,</a:t>
            </a:r>
            <a:r>
              <a:rPr lang="en-US" altLang="en-US" i="1" smtClean="0"/>
              <a:t>y</a:t>
            </a:r>
            <a:r>
              <a:rPr lang="en-US" altLang="en-US" smtClean="0"/>
              <a:t>,</a:t>
            </a:r>
            <a:r>
              <a:rPr lang="en-US" altLang="en-US" i="1" smtClean="0"/>
              <a:t>z</a:t>
            </a:r>
            <a:r>
              <a:rPr lang="en-US" altLang="en-US" smtClean="0"/>
              <a:t>) in </a:t>
            </a:r>
            <a:r>
              <a:rPr lang="en-US" altLang="en-US" i="1" smtClean="0"/>
              <a:t>world</a:t>
            </a:r>
            <a:r>
              <a:rPr lang="en-US" altLang="en-US" smtClean="0"/>
              <a:t> coordinates into a camera</a:t>
            </a:r>
          </a:p>
          <a:p>
            <a:pPr indent="0" eaLnBrk="1" hangingPunct="1">
              <a:buFontTx/>
              <a:buChar char="•"/>
            </a:pPr>
            <a:r>
              <a:rPr lang="en-US" altLang="en-US" smtClean="0"/>
              <a:t>First transform (</a:t>
            </a:r>
            <a:r>
              <a:rPr lang="en-US" altLang="en-US" i="1" smtClean="0"/>
              <a:t>x</a:t>
            </a:r>
            <a:r>
              <a:rPr lang="en-US" altLang="en-US" smtClean="0"/>
              <a:t>,</a:t>
            </a:r>
            <a:r>
              <a:rPr lang="en-US" altLang="en-US" i="1" smtClean="0"/>
              <a:t>y</a:t>
            </a:r>
            <a:r>
              <a:rPr lang="en-US" altLang="en-US" smtClean="0"/>
              <a:t>,</a:t>
            </a:r>
            <a:r>
              <a:rPr lang="en-US" altLang="en-US" i="1" smtClean="0"/>
              <a:t>z</a:t>
            </a:r>
            <a:r>
              <a:rPr lang="en-US" altLang="en-US" smtClean="0"/>
              <a:t>) into </a:t>
            </a:r>
            <a:r>
              <a:rPr lang="en-US" altLang="en-US" i="1" smtClean="0"/>
              <a:t>camera</a:t>
            </a:r>
            <a:r>
              <a:rPr lang="en-US" altLang="en-US" smtClean="0"/>
              <a:t> coordinates</a:t>
            </a:r>
          </a:p>
          <a:p>
            <a:pPr indent="0" eaLnBrk="1" hangingPunct="1">
              <a:buFontTx/>
              <a:buChar char="•"/>
            </a:pPr>
            <a:r>
              <a:rPr lang="en-US" altLang="en-US" smtClean="0"/>
              <a:t>Need to know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smtClean="0"/>
              <a:t>Camera position (in world coordinates)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smtClean="0"/>
              <a:t>Camera orientation (in world coordinates)</a:t>
            </a:r>
          </a:p>
          <a:p>
            <a:pPr indent="0" eaLnBrk="1" hangingPunct="1">
              <a:buFontTx/>
              <a:buChar char="•"/>
            </a:pPr>
            <a:r>
              <a:rPr lang="en-US" altLang="en-US" smtClean="0"/>
              <a:t>Then project into the image plane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smtClean="0"/>
              <a:t>Need to know camera </a:t>
            </a:r>
            <a:r>
              <a:rPr lang="en-US" altLang="en-US" i="1" smtClean="0"/>
              <a:t>intrinsics</a:t>
            </a:r>
          </a:p>
          <a:p>
            <a:pPr indent="0" eaLnBrk="1" hangingPunct="1">
              <a:buFontTx/>
              <a:buChar char="•"/>
            </a:pPr>
            <a:r>
              <a:rPr lang="en-US" altLang="en-US" smtClean="0"/>
              <a:t>These can all be described with matrices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en-US" dirty="0" smtClean="0"/>
              <a:t>3D translation is just like 2D with one more coordinate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39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3733800"/>
            <a:ext cx="57470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x′                                   1  0  0  </a:t>
            </a:r>
            <a:r>
              <a:rPr lang="en-US" dirty="0" err="1" smtClean="0"/>
              <a:t>tx</a:t>
            </a:r>
            <a:r>
              <a:rPr lang="en-US" dirty="0" smtClean="0"/>
              <a:t>                 x</a:t>
            </a:r>
          </a:p>
          <a:p>
            <a:r>
              <a:rPr lang="en-US" dirty="0" smtClean="0"/>
              <a:t>y′              =                   0  1  0  ty                 y</a:t>
            </a:r>
          </a:p>
          <a:p>
            <a:r>
              <a:rPr lang="en-US" dirty="0" smtClean="0"/>
              <a:t>z′                                   0  0  1  </a:t>
            </a:r>
            <a:r>
              <a:rPr lang="en-US" dirty="0" err="1" smtClean="0"/>
              <a:t>tz</a:t>
            </a:r>
            <a:r>
              <a:rPr lang="en-US" dirty="0" smtClean="0"/>
              <a:t>                  z</a:t>
            </a:r>
          </a:p>
          <a:p>
            <a:r>
              <a:rPr lang="en-US" dirty="0" smtClean="0"/>
              <a:t>1                                    0  0  0  1                  1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=     [</a:t>
            </a:r>
            <a:r>
              <a:rPr lang="en-US" dirty="0" err="1" smtClean="0"/>
              <a:t>x+tx</a:t>
            </a:r>
            <a:r>
              <a:rPr lang="en-US" dirty="0" smtClean="0"/>
              <a:t>, </a:t>
            </a:r>
            <a:r>
              <a:rPr lang="en-US" dirty="0" err="1" smtClean="0"/>
              <a:t>y+ty</a:t>
            </a:r>
            <a:r>
              <a:rPr lang="en-US" dirty="0" smtClean="0"/>
              <a:t>, </a:t>
            </a:r>
            <a:r>
              <a:rPr lang="en-US" dirty="0" err="1" smtClean="0"/>
              <a:t>z+tz</a:t>
            </a:r>
            <a:r>
              <a:rPr lang="en-US" dirty="0" smtClean="0"/>
              <a:t>, 1]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sp>
        <p:nvSpPr>
          <p:cNvPr id="9" name="Left Bracket 8"/>
          <p:cNvSpPr/>
          <p:nvPr/>
        </p:nvSpPr>
        <p:spPr>
          <a:xfrm>
            <a:off x="1752600" y="3810000"/>
            <a:ext cx="152400" cy="14172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68" y="3810000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09999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Bracket 7"/>
          <p:cNvSpPr/>
          <p:nvPr/>
        </p:nvSpPr>
        <p:spPr>
          <a:xfrm>
            <a:off x="2057400" y="3810000"/>
            <a:ext cx="152400" cy="141726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09998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49" y="3813544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253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Müller-Lyer Illusion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33600" y="1676400"/>
            <a:ext cx="4987925" cy="3409950"/>
            <a:chOff x="0" y="0"/>
            <a:chExt cx="3142" cy="2148"/>
          </a:xfrm>
        </p:grpSpPr>
        <p:sp>
          <p:nvSpPr>
            <p:cNvPr id="21511" name="Rectangle 5"/>
            <p:cNvSpPr>
              <a:spLocks/>
            </p:cNvSpPr>
            <p:nvPr/>
          </p:nvSpPr>
          <p:spPr bwMode="auto">
            <a:xfrm>
              <a:off x="0" y="1948"/>
              <a:ext cx="3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 u="sng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  <a:hlinkClick r:id="rId2"/>
                </a:rPr>
                <a:t>http://www.michaelbach.de/ot/sze_muelue/index.html</a:t>
              </a:r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</a:p>
          </p:txBody>
        </p:sp>
        <p:pic>
          <p:nvPicPr>
            <p:cNvPr id="2151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" y="0"/>
              <a:ext cx="2833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43200" y="2466975"/>
            <a:ext cx="3048000" cy="1011238"/>
            <a:chOff x="0" y="0"/>
            <a:chExt cx="1920" cy="637"/>
          </a:xfrm>
        </p:grpSpPr>
        <p:sp>
          <p:nvSpPr>
            <p:cNvPr id="21509" name="Line 8"/>
            <p:cNvSpPr>
              <a:spLocks noChangeShapeType="1"/>
            </p:cNvSpPr>
            <p:nvPr/>
          </p:nvSpPr>
          <p:spPr bwMode="auto">
            <a:xfrm>
              <a:off x="0" y="0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10" name="Line 9"/>
            <p:cNvSpPr>
              <a:spLocks noChangeShapeType="1"/>
            </p:cNvSpPr>
            <p:nvPr/>
          </p:nvSpPr>
          <p:spPr bwMode="auto">
            <a:xfrm>
              <a:off x="0" y="636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61457" y="5181600"/>
            <a:ext cx="657583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What do you know about perspective projection?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Vertical lines?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Other lines?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Rotation (just the 3 x 3 part shown)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924800" cy="5943600"/>
          </a:xfrm>
        </p:spPr>
        <p:txBody>
          <a:bodyPr/>
          <a:lstStyle/>
          <a:p>
            <a:r>
              <a:rPr lang="en-US" dirty="0" smtClean="0"/>
              <a:t>About X axis:    1    0       0          About Y:  cos</a:t>
            </a:r>
            <a:r>
              <a:rPr lang="el-GR" dirty="0" smtClean="0"/>
              <a:t>θ</a:t>
            </a:r>
            <a:r>
              <a:rPr lang="en-US" dirty="0" smtClean="0"/>
              <a:t>    0  sin</a:t>
            </a:r>
            <a:r>
              <a:rPr lang="el-GR" dirty="0" smtClean="0"/>
              <a:t>θ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0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                      0       1    0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0 sin</a:t>
            </a:r>
            <a:r>
              <a:rPr lang="el-GR" dirty="0" smtClean="0"/>
              <a:t>θ</a:t>
            </a:r>
            <a:r>
              <a:rPr lang="en-US" dirty="0" smtClean="0"/>
              <a:t>   cos</a:t>
            </a:r>
            <a:r>
              <a:rPr lang="el-GR" dirty="0" smtClean="0"/>
              <a:t>θ</a:t>
            </a:r>
            <a:r>
              <a:rPr lang="en-US" dirty="0" smtClean="0"/>
              <a:t>                      -sin</a:t>
            </a:r>
            <a:r>
              <a:rPr lang="el-GR" dirty="0" smtClean="0"/>
              <a:t>θ</a:t>
            </a:r>
            <a:r>
              <a:rPr lang="en-US" dirty="0" smtClean="0"/>
              <a:t>    0  cos</a:t>
            </a:r>
            <a:r>
              <a:rPr lang="el-GR" dirty="0" smtClean="0"/>
              <a:t>θ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About Z axis: 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sin</a:t>
            </a:r>
            <a:r>
              <a:rPr lang="el-GR" dirty="0" smtClean="0"/>
              <a:t>θ</a:t>
            </a:r>
            <a:r>
              <a:rPr lang="en-US" dirty="0" smtClean="0"/>
              <a:t>    cos</a:t>
            </a:r>
            <a:r>
              <a:rPr lang="el-GR" dirty="0" smtClean="0"/>
              <a:t>θ</a:t>
            </a:r>
            <a:r>
              <a:rPr lang="en-US" dirty="0" smtClean="0"/>
              <a:t>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0         0      1</a:t>
            </a:r>
          </a:p>
          <a:p>
            <a:endParaRPr lang="en-US" dirty="0"/>
          </a:p>
          <a:p>
            <a:r>
              <a:rPr lang="en-US" dirty="0" smtClean="0"/>
              <a:t>General (orthonormal) rotation matrix used in practice: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r11  r12   r13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r21   r22   r23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r31   r32   r33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5" name="Left Bracket 4"/>
          <p:cNvSpPr/>
          <p:nvPr/>
        </p:nvSpPr>
        <p:spPr bwMode="auto">
          <a:xfrm>
            <a:off x="2743200" y="9906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6" name="Left Bracket 5"/>
          <p:cNvSpPr/>
          <p:nvPr/>
        </p:nvSpPr>
        <p:spPr bwMode="auto">
          <a:xfrm>
            <a:off x="6324600" y="1132367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7" name="Left Bracket 6"/>
          <p:cNvSpPr/>
          <p:nvPr/>
        </p:nvSpPr>
        <p:spPr bwMode="auto">
          <a:xfrm>
            <a:off x="2590800" y="27432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uble Bracket 7"/>
          <p:cNvSpPr/>
          <p:nvPr/>
        </p:nvSpPr>
        <p:spPr bwMode="auto">
          <a:xfrm>
            <a:off x="4648200" y="990600"/>
            <a:ext cx="76200" cy="1143000"/>
          </a:xfrm>
          <a:prstGeom prst="bracketPair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5206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01233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2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534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coords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principle point </a:t>
            </a:r>
            <a:r>
              <a:rPr lang="en-US" altLang="en-US" sz="18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(s</a:t>
            </a:r>
            <a:r>
              <a:rPr lang="en-US" altLang="ja-JP" sz="1800" baseline="-250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s</a:t>
            </a:r>
            <a:r>
              <a:rPr lang="en-US" altLang="ja-JP" sz="1800" baseline="-250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tx</a:t>
            </a:r>
            <a:r>
              <a:rPr lang="en-US" dirty="0" smtClean="0"/>
              <a:t>, ty, </a:t>
            </a:r>
            <a:r>
              <a:rPr lang="en-US" dirty="0" err="1" smtClean="0"/>
              <a:t>tz</a:t>
            </a:r>
            <a:r>
              <a:rPr lang="en-US" dirty="0" smtClean="0"/>
              <a:t>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0679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603331" y="4592638"/>
            <a:ext cx="934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plane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4873" y="5848648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camera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1684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1691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71692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endParaRPr lang="en-US" alt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2708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7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0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2715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5709445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3x3 rotation matrix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pic>
        <p:nvPicPr>
          <p:cNvPr id="7373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3738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4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37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Perspective projection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495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533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Brace 5"/>
          <p:cNvSpPr/>
          <p:nvPr/>
        </p:nvSpPr>
        <p:spPr>
          <a:xfrm rot="16200000">
            <a:off x="3314700" y="14859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4757" name="TextBox 6"/>
          <p:cNvSpPr txBox="1">
            <a:spLocks noChangeArrowheads="1"/>
          </p:cNvSpPr>
          <p:nvPr/>
        </p:nvSpPr>
        <p:spPr bwMode="auto">
          <a:xfrm>
            <a:off x="2801938" y="3135313"/>
            <a:ext cx="116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(intrinsics)</a:t>
            </a:r>
          </a:p>
        </p:txBody>
      </p:sp>
      <p:pic>
        <p:nvPicPr>
          <p:cNvPr id="747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230313"/>
            <a:ext cx="441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3722688"/>
            <a:ext cx="393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92200" y="4148138"/>
            <a:ext cx="156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280025"/>
            <a:ext cx="3476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5791200"/>
            <a:ext cx="300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248400"/>
            <a:ext cx="990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5363" y="5286375"/>
            <a:ext cx="4354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 dirty="0">
                <a:latin typeface="Calibri" pitchFamily="34" charset="0"/>
                <a:cs typeface="Arial" pitchFamily="34" charset="0"/>
              </a:rPr>
              <a:t>aspect ratio </a:t>
            </a:r>
            <a:r>
              <a:rPr lang="en-US" altLang="en-US" sz="1800" dirty="0">
                <a:latin typeface="Calibri" pitchFamily="34" charset="0"/>
                <a:cs typeface="Arial" pitchFamily="34" charset="0"/>
              </a:rPr>
              <a:t>(1 unless pixels are not square)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95363" y="5768975"/>
            <a:ext cx="597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skew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(0 unless pixels are shaped like rhombi/parallelograms)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4250" y="6259513"/>
            <a:ext cx="809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principal point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((0,0) unless optical axis doesn</a:t>
            </a:r>
            <a:r>
              <a:rPr lang="ja-JP" altLang="en-US" sz="1800">
                <a:latin typeface="Calibri" pitchFamily="34" charset="0"/>
                <a:cs typeface="Arial" pitchFamily="34" charset="0"/>
              </a:rPr>
              <a:t>’</a:t>
            </a:r>
            <a:r>
              <a:rPr lang="en-US" altLang="ja-JP" sz="1800">
                <a:latin typeface="Calibri" pitchFamily="34" charset="0"/>
                <a:cs typeface="Arial" pitchFamily="34" charset="0"/>
              </a:rPr>
              <a:t>t intersect projection plane at origin)</a:t>
            </a:r>
            <a:endParaRPr lang="en-US" altLang="en-US" sz="18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77000" y="4103688"/>
            <a:ext cx="1839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f is the focal </a:t>
            </a:r>
          </a:p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length of the camera</a:t>
            </a:r>
            <a:endParaRPr lang="en-US" altLang="en-US" sz="1800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4768" name="TextBox 17"/>
          <p:cNvSpPr txBox="1">
            <a:spLocks noChangeArrowheads="1"/>
          </p:cNvSpPr>
          <p:nvPr/>
        </p:nvSpPr>
        <p:spPr bwMode="auto">
          <a:xfrm>
            <a:off x="4005263" y="2751138"/>
            <a:ext cx="4029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(converts from 3D rays in camera coordinate system to pixel coordinates)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pPr eaLnBrk="1" hangingPunct="1"/>
            <a:r>
              <a:rPr lang="en-US" altLang="en-US" smtClean="0"/>
              <a:t>Can think of as </a:t>
            </a:r>
            <a:r>
              <a:rPr lang="ja-JP" altLang="en-US" smtClean="0"/>
              <a:t>“</a:t>
            </a:r>
            <a:r>
              <a:rPr lang="en-US" altLang="ja-JP" smtClean="0"/>
              <a:t>zoom</a:t>
            </a:r>
            <a:r>
              <a:rPr lang="ja-JP" altLang="en-US" smtClean="0"/>
              <a:t>”</a:t>
            </a:r>
            <a:endParaRPr lang="en-US" altLang="ja-JP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Related to </a:t>
            </a:r>
            <a:r>
              <a:rPr lang="en-US" altLang="en-US" i="1" smtClean="0"/>
              <a:t>field of view</a:t>
            </a:r>
            <a:endParaRPr lang="en-US" altLang="en-US" smtClean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7"/>
          <p:cNvSpPr txBox="1">
            <a:spLocks noChangeArrowheads="1"/>
          </p:cNvSpPr>
          <p:nvPr/>
        </p:nvSpPr>
        <p:spPr bwMode="auto">
          <a:xfrm>
            <a:off x="27940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24mm</a:t>
            </a:r>
          </a:p>
        </p:txBody>
      </p:sp>
      <p:sp>
        <p:nvSpPr>
          <p:cNvPr id="75784" name="TextBox 8"/>
          <p:cNvSpPr txBox="1">
            <a:spLocks noChangeArrowheads="1"/>
          </p:cNvSpPr>
          <p:nvPr/>
        </p:nvSpPr>
        <p:spPr bwMode="auto">
          <a:xfrm>
            <a:off x="54102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50mm</a:t>
            </a:r>
          </a:p>
        </p:txBody>
      </p:sp>
      <p:sp>
        <p:nvSpPr>
          <p:cNvPr id="75785" name="TextBox 9"/>
          <p:cNvSpPr txBox="1">
            <a:spLocks noChangeArrowheads="1"/>
          </p:cNvSpPr>
          <p:nvPr/>
        </p:nvSpPr>
        <p:spPr bwMode="auto">
          <a:xfrm>
            <a:off x="2743200" y="5726113"/>
            <a:ext cx="90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200mm</a:t>
            </a:r>
          </a:p>
        </p:txBody>
      </p:sp>
      <p:sp>
        <p:nvSpPr>
          <p:cNvPr id="75786" name="TextBox 10"/>
          <p:cNvSpPr txBox="1">
            <a:spLocks noChangeArrowheads="1"/>
          </p:cNvSpPr>
          <p:nvPr/>
        </p:nvSpPr>
        <p:spPr bwMode="auto">
          <a:xfrm>
            <a:off x="5410200" y="57150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1828800" cy="1401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1447800" cy="1247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663700"/>
            <a:ext cx="681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176463"/>
            <a:ext cx="50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63763"/>
            <a:ext cx="1130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Brace 7"/>
          <p:cNvSpPr/>
          <p:nvPr/>
        </p:nvSpPr>
        <p:spPr>
          <a:xfrm rot="16200000">
            <a:off x="5257007" y="32544"/>
            <a:ext cx="338137" cy="67595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7830" name="TextBox 23"/>
          <p:cNvSpPr txBox="1">
            <a:spLocks noChangeArrowheads="1"/>
          </p:cNvSpPr>
          <p:nvPr/>
        </p:nvSpPr>
        <p:spPr bwMode="auto">
          <a:xfrm>
            <a:off x="6900863" y="2982913"/>
            <a:ext cx="1195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translation</a:t>
            </a:r>
          </a:p>
        </p:txBody>
      </p:sp>
      <p:sp>
        <p:nvSpPr>
          <p:cNvPr id="77831" name="TextBox 24"/>
          <p:cNvSpPr txBox="1">
            <a:spLocks noChangeArrowheads="1"/>
          </p:cNvSpPr>
          <p:nvPr/>
        </p:nvSpPr>
        <p:spPr bwMode="auto">
          <a:xfrm>
            <a:off x="4614863" y="2982913"/>
            <a:ext cx="93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rotation</a:t>
            </a:r>
          </a:p>
        </p:txBody>
      </p:sp>
      <p:sp>
        <p:nvSpPr>
          <p:cNvPr id="77832" name="TextBox 25"/>
          <p:cNvSpPr txBox="1">
            <a:spLocks noChangeArrowheads="1"/>
          </p:cNvSpPr>
          <p:nvPr/>
        </p:nvSpPr>
        <p:spPr bwMode="auto">
          <a:xfrm>
            <a:off x="2503488" y="298291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projection</a:t>
            </a:r>
          </a:p>
        </p:txBody>
      </p:sp>
      <p:sp>
        <p:nvSpPr>
          <p:cNvPr id="77833" name="TextBox 26"/>
          <p:cNvSpPr txBox="1">
            <a:spLocks noChangeArrowheads="1"/>
          </p:cNvSpPr>
          <p:nvPr/>
        </p:nvSpPr>
        <p:spPr bwMode="auto">
          <a:xfrm>
            <a:off x="1077913" y="2633663"/>
            <a:ext cx="101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intrinsics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3525" y="2933700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83113" y="4549775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357" y="4098131"/>
            <a:ext cx="685800" cy="369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088" y="4222750"/>
            <a:ext cx="1382712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707" y="3210719"/>
            <a:ext cx="1566862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313" y="3482975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7913" y="4397375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7851" y="4354512"/>
            <a:ext cx="500062" cy="42863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413" y="4686300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589463"/>
            <a:ext cx="2349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03688"/>
            <a:ext cx="193675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5051425"/>
            <a:ext cx="26193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713288"/>
            <a:ext cx="16351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4789488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046288"/>
            <a:ext cx="309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494088"/>
            <a:ext cx="2365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050" y="3873500"/>
            <a:ext cx="1828800" cy="1588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344" y="2997994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438" y="3875088"/>
            <a:ext cx="1139825" cy="10668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2238" y="3798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8870" name="TextBox 23"/>
          <p:cNvSpPr txBox="1">
            <a:spLocks noChangeArrowheads="1"/>
          </p:cNvSpPr>
          <p:nvPr/>
        </p:nvSpPr>
        <p:spPr bwMode="auto">
          <a:xfrm>
            <a:off x="2784475" y="3706813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194" y="2775744"/>
            <a:ext cx="2546350" cy="126206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863" y="339566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797550" y="1687513"/>
            <a:ext cx="1811338" cy="522287"/>
            <a:chOff x="5796988" y="1687286"/>
            <a:chExt cx="1812111" cy="523220"/>
          </a:xfrm>
        </p:grpSpPr>
        <p:pic>
          <p:nvPicPr>
            <p:cNvPr id="7887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5796988" y="2003762"/>
              <a:ext cx="152465" cy="1510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pic>
          <p:nvPicPr>
            <p:cNvPr id="7887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80" name="TextBox 37"/>
            <p:cNvSpPr txBox="1">
              <a:spLocks noChangeArrowheads="1"/>
            </p:cNvSpPr>
            <p:nvPr/>
          </p:nvSpPr>
          <p:spPr bwMode="auto">
            <a:xfrm>
              <a:off x="6226628" y="1687286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latin typeface="Calibri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3221038"/>
            <a:ext cx="5302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248400" y="3733800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  <a:cs typeface="Arial" pitchFamily="34" charset="0"/>
              </a:rPr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313"/>
            <a:ext cx="914400" cy="3714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922963" y="1259518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arbitrary 3D point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9202" y="2998788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 plane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ree"/>
          <p:cNvSpPr>
            <a:spLocks noEditPoints="1" noChangeArrowheads="1"/>
          </p:cNvSpPr>
          <p:nvPr/>
        </p:nvSpPr>
        <p:spPr bwMode="auto">
          <a:xfrm>
            <a:off x="1974850" y="19891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 altLang="en-US" smtClean="0"/>
              <a:t>Let</a:t>
            </a:r>
            <a:r>
              <a:rPr lang="ja-JP" altLang="en-US" smtClean="0"/>
              <a:t>’</a:t>
            </a:r>
            <a:r>
              <a:rPr lang="en-US" altLang="ja-JP" smtClean="0"/>
              <a:t>s design a camera</a:t>
            </a:r>
          </a:p>
          <a:p>
            <a:pPr lvl="1"/>
            <a:r>
              <a:rPr lang="en-US" altLang="en-US" smtClean="0"/>
              <a:t>Idea 1:  put a piece of film in front of an object</a:t>
            </a:r>
          </a:p>
          <a:p>
            <a:pPr lvl="1"/>
            <a:r>
              <a:rPr lang="en-US" altLang="en-US" smtClean="0"/>
              <a:t>Do we get a reasonable image?</a:t>
            </a:r>
          </a:p>
        </p:txBody>
      </p:sp>
      <p:grpSp>
        <p:nvGrpSpPr>
          <p:cNvPr id="2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2545" name="Line 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22540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2542" name="Line 11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3" name="Line 12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4" name="Line 13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41" name="Line 14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Oval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Oval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2537" name="Straight Connector 5"/>
          <p:cNvCxnSpPr>
            <a:cxnSpLocks noChangeShapeType="1"/>
          </p:cNvCxnSpPr>
          <p:nvPr/>
        </p:nvCxnSpPr>
        <p:spPr bwMode="auto">
          <a:xfrm>
            <a:off x="7162800" y="19494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Box 6"/>
          <p:cNvSpPr txBox="1">
            <a:spLocks noChangeArrowheads="1"/>
          </p:cNvSpPr>
          <p:nvPr/>
        </p:nvSpPr>
        <p:spPr bwMode="auto">
          <a:xfrm>
            <a:off x="68580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2539" name="TextBox 21"/>
          <p:cNvSpPr txBox="1">
            <a:spLocks noChangeArrowheads="1"/>
          </p:cNvSpPr>
          <p:nvPr/>
        </p:nvSpPr>
        <p:spPr bwMode="auto">
          <a:xfrm>
            <a:off x="20574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Distortion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6670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Radial distortion of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Caused by imperfect lenses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Deviations are most noticeable for rays that pass through the edge of the lens</a:t>
            </a:r>
          </a:p>
        </p:txBody>
      </p:sp>
      <p:pic>
        <p:nvPicPr>
          <p:cNvPr id="798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944563"/>
            <a:ext cx="55768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/>
          </p:cNvSpPr>
          <p:nvPr/>
        </p:nvSpPr>
        <p:spPr bwMode="auto">
          <a:xfrm>
            <a:off x="1905000" y="3165475"/>
            <a:ext cx="14366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 distortion</a:t>
            </a:r>
          </a:p>
        </p:txBody>
      </p:sp>
      <p:sp>
        <p:nvSpPr>
          <p:cNvPr id="79878" name="Rectangle 6"/>
          <p:cNvSpPr>
            <a:spLocks/>
          </p:cNvSpPr>
          <p:nvPr/>
        </p:nvSpPr>
        <p:spPr bwMode="auto">
          <a:xfrm>
            <a:off x="3816350" y="3165475"/>
            <a:ext cx="1336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Pin cushion</a:t>
            </a:r>
          </a:p>
        </p:txBody>
      </p:sp>
      <p:sp>
        <p:nvSpPr>
          <p:cNvPr id="79879" name="Rectangle 7"/>
          <p:cNvSpPr>
            <a:spLocks/>
          </p:cNvSpPr>
          <p:nvPr/>
        </p:nvSpPr>
        <p:spPr bwMode="auto">
          <a:xfrm>
            <a:off x="6064250" y="3165475"/>
            <a:ext cx="7635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Barrel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Correcting radial distortion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endParaRPr lang="en-US" altLang="en-US" smtClean="0"/>
          </a:p>
        </p:txBody>
      </p:sp>
      <p:pic>
        <p:nvPicPr>
          <p:cNvPr id="8192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066800"/>
            <a:ext cx="36369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3657600"/>
            <a:ext cx="52371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/>
          </p:cNvSpPr>
          <p:nvPr/>
        </p:nvSpPr>
        <p:spPr bwMode="auto">
          <a:xfrm>
            <a:off x="2286000" y="6248400"/>
            <a:ext cx="4813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from </a:t>
            </a:r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4"/>
              </a:rPr>
              <a:t>Helmut Dersch</a:t>
            </a:r>
            <a:endParaRPr lang="en-US" altLang="en-US" sz="1800" u="sng">
              <a:solidFill>
                <a:srgbClr val="0000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endParaRPr lang="en-US" altLang="en-US" smtClean="0"/>
          </a:p>
        </p:txBody>
      </p:sp>
      <p:sp>
        <p:nvSpPr>
          <p:cNvPr id="82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/>
            <a:endParaRPr lang="en-US" altLang="en-US" smtClean="0"/>
          </a:p>
        </p:txBody>
      </p:sp>
      <p:pic>
        <p:nvPicPr>
          <p:cNvPr id="8294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58"/>
          <a:stretch>
            <a:fillRect/>
          </a:stretch>
        </p:blipFill>
        <p:spPr bwMode="auto">
          <a:xfrm>
            <a:off x="1333500" y="1600200"/>
            <a:ext cx="6350000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8"/>
          <p:cNvSpPr>
            <a:spLocks noChangeArrowheads="1"/>
          </p:cNvSpPr>
          <p:nvPr/>
        </p:nvSpPr>
        <p:spPr bwMode="auto">
          <a:xfrm>
            <a:off x="228600" y="6596063"/>
            <a:ext cx="4572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2"/>
                </a:solidFill>
              </a:rPr>
              <a:t>http://blog.photoshopcreative.co.uk/general/fix-barrel-distortion/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endParaRPr lang="en-US" altLang="en-US" smtClean="0"/>
          </a:p>
        </p:txBody>
      </p:sp>
      <p:pic>
        <p:nvPicPr>
          <p:cNvPr id="8397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7"/>
          <a:stretch>
            <a:fillRect/>
          </a:stretch>
        </p:blipFill>
        <p:spPr bwMode="auto">
          <a:xfrm>
            <a:off x="1333500" y="1676400"/>
            <a:ext cx="63500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98550"/>
            <a:ext cx="60960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Many other types of projection exist...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endParaRPr lang="en-US" alt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360 degree field of view…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0"/>
            <a:ext cx="8534400" cy="22860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mtClean="0"/>
              <a:t>Basic approach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altLang="en-US" sz="1800" smtClean="0"/>
              <a:t>Take a photo of a parabolic mirror with an orthographic lens (Nayar)</a:t>
            </a:r>
          </a:p>
          <a:p>
            <a:pPr marL="1182688" lvl="2" eaLnBrk="1" hangingPunct="1">
              <a:lnSpc>
                <a:spcPct val="90000"/>
              </a:lnSpc>
            </a:pPr>
            <a:r>
              <a:rPr lang="en-US" altLang="en-US" sz="1600" smtClean="0">
                <a:hlinkClick r:id="rId2"/>
              </a:rPr>
              <a:t>http://www.cs.columbia.edu/CAVE/projects/cat_cam_360/gallery1/index.html</a:t>
            </a:r>
            <a:endParaRPr lang="en-US" altLang="en-US" sz="1600" smtClean="0"/>
          </a:p>
          <a:p>
            <a:pPr marL="782638" lvl="1" eaLnBrk="1" hangingPunct="1">
              <a:lnSpc>
                <a:spcPct val="90000"/>
              </a:lnSpc>
            </a:pPr>
            <a:r>
              <a:rPr lang="en-US" altLang="en-US" sz="1800" smtClean="0"/>
              <a:t>Or buy one a lens from a variety of omnicam manufacturers…</a:t>
            </a:r>
          </a:p>
          <a:p>
            <a:pPr marL="1182688" lvl="2" eaLnBrk="1" hangingPunct="1">
              <a:lnSpc>
                <a:spcPct val="90000"/>
              </a:lnSpc>
            </a:pPr>
            <a:r>
              <a:rPr lang="en-US" altLang="en-US" sz="1600" smtClean="0"/>
              <a:t>See </a:t>
            </a:r>
            <a:r>
              <a:rPr lang="en-US" altLang="en-US" u="sng" smtClean="0">
                <a:solidFill>
                  <a:srgbClr val="0000FF"/>
                </a:solidFill>
                <a:hlinkClick r:id="rId3"/>
              </a:rPr>
              <a:t>http://www.cis.upenn.edu/~kostas/omni.html</a:t>
            </a:r>
            <a:endParaRPr lang="en-US" altLang="en-US" u="sng" smtClean="0">
              <a:solidFill>
                <a:srgbClr val="0000FF"/>
              </a:solidFill>
            </a:endParaRPr>
          </a:p>
        </p:txBody>
      </p:sp>
      <p:pic>
        <p:nvPicPr>
          <p:cNvPr id="8806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295400"/>
            <a:ext cx="11811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Tilt-shift</a:t>
            </a:r>
          </a:p>
        </p:txBody>
      </p:sp>
      <p:pic>
        <p:nvPicPr>
          <p:cNvPr id="8909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3694113"/>
            <a:ext cx="3413125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97288"/>
            <a:ext cx="339090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Rectangle 5"/>
          <p:cNvSpPr>
            <a:spLocks/>
          </p:cNvSpPr>
          <p:nvPr/>
        </p:nvSpPr>
        <p:spPr bwMode="auto">
          <a:xfrm>
            <a:off x="2286000" y="6172200"/>
            <a:ext cx="4813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Tilt-shift images from </a:t>
            </a:r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5"/>
              </a:rPr>
              <a:t>Olivo Barbieri</a:t>
            </a:r>
            <a:r>
              <a:rPr lang="en-US" altLang="en-US" sz="18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/>
            </a:r>
            <a:br>
              <a:rPr lang="en-US" altLang="en-US" sz="18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</a:br>
            <a:r>
              <a:rPr lang="en-US" altLang="en-US" sz="18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and Photoshop </a:t>
            </a:r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imitations</a:t>
            </a:r>
          </a:p>
        </p:txBody>
      </p:sp>
      <p:pic>
        <p:nvPicPr>
          <p:cNvPr id="89094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31432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Rectangle 7"/>
          <p:cNvSpPr>
            <a:spLocks/>
          </p:cNvSpPr>
          <p:nvPr/>
        </p:nvSpPr>
        <p:spPr bwMode="auto">
          <a:xfrm>
            <a:off x="1598613" y="3276600"/>
            <a:ext cx="5846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4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7"/>
              </a:rPr>
              <a:t>http://www.northlight-images.co.uk/article_pages/tilt_and_shift_ts-e.html</a:t>
            </a:r>
            <a:r>
              <a:rPr lang="en-US" alt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38" name="Rectangle 2"/>
          <p:cNvSpPr>
            <a:spLocks/>
          </p:cNvSpPr>
          <p:nvPr/>
        </p:nvSpPr>
        <p:spPr bwMode="auto">
          <a:xfrm>
            <a:off x="2919413" y="5183188"/>
            <a:ext cx="35353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Rollout Photographs © Justin Kerr </a:t>
            </a:r>
          </a:p>
        </p:txBody>
      </p:sp>
      <p:pic>
        <p:nvPicPr>
          <p:cNvPr id="9113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28225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66900"/>
            <a:ext cx="60198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5"/>
          <p:cNvSpPr>
            <a:spLocks/>
          </p:cNvSpPr>
          <p:nvPr/>
        </p:nvSpPr>
        <p:spPr bwMode="auto">
          <a:xfrm>
            <a:off x="2559050" y="5424488"/>
            <a:ext cx="41941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4"/>
              </a:rPr>
              <a:t>http://research.famsi.org/kerrmaya.html</a:t>
            </a: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Rotating sensor (or object)</a:t>
            </a:r>
          </a:p>
        </p:txBody>
      </p:sp>
      <p:sp>
        <p:nvSpPr>
          <p:cNvPr id="91143" name="Rectangle 7"/>
          <p:cNvSpPr>
            <a:spLocks/>
          </p:cNvSpPr>
          <p:nvPr/>
        </p:nvSpPr>
        <p:spPr bwMode="auto">
          <a:xfrm>
            <a:off x="838200" y="6019800"/>
            <a:ext cx="7785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Also known as </a:t>
            </a:r>
            <a:r>
              <a:rPr lang="ja-JP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cyclographs</a:t>
            </a:r>
            <a:r>
              <a:rPr lang="ja-JP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ja-JP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peripheral images</a:t>
            </a:r>
            <a:r>
              <a:rPr lang="ja-JP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Photofinish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562600"/>
            <a:ext cx="7772400" cy="1295400"/>
          </a:xfrm>
        </p:spPr>
        <p:txBody>
          <a:bodyPr rIns="132080"/>
          <a:lstStyle/>
          <a:p>
            <a:pPr marL="382588" indent="-342900" eaLnBrk="1" hangingPunct="1"/>
            <a:endParaRPr lang="en-US" altLang="en-US" smtClean="0"/>
          </a:p>
        </p:txBody>
      </p:sp>
      <p:pic>
        <p:nvPicPr>
          <p:cNvPr id="9216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915988"/>
            <a:ext cx="731361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ree"/>
          <p:cNvSpPr>
            <a:spLocks noEditPoints="1" noChangeArrowheads="1"/>
          </p:cNvSpPr>
          <p:nvPr/>
        </p:nvSpPr>
        <p:spPr bwMode="auto">
          <a:xfrm>
            <a:off x="1822450" y="20526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Pinhole camera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 altLang="en-US" smtClean="0"/>
              <a:t>Add a barrier to block off most of the rays</a:t>
            </a:r>
          </a:p>
          <a:p>
            <a:pPr lvl="1"/>
            <a:r>
              <a:rPr lang="en-US" altLang="en-US" smtClean="0"/>
              <a:t>This reduces blurring</a:t>
            </a:r>
          </a:p>
          <a:p>
            <a:pPr lvl="1"/>
            <a:r>
              <a:rPr lang="en-US" altLang="en-US" smtClean="0"/>
              <a:t>The opening known as the </a:t>
            </a:r>
            <a:r>
              <a:rPr lang="en-US" altLang="en-US" b="1" smtClean="0"/>
              <a:t>aperture</a:t>
            </a:r>
          </a:p>
          <a:p>
            <a:pPr lvl="1"/>
            <a:r>
              <a:rPr lang="en-US" altLang="en-US" smtClean="0"/>
              <a:t>How does this transform the image?</a:t>
            </a:r>
          </a:p>
        </p:txBody>
      </p:sp>
      <p:grpSp>
        <p:nvGrpSpPr>
          <p:cNvPr id="2" name="Group 3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6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92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Oval 3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3" name="Oval 3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3779" name="Rectangle 3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lvl="2" eaLnBrk="1" hangingPunct="1">
              <a:spcBef>
                <a:spcPct val="20000"/>
              </a:spcBef>
              <a:buFontTx/>
              <a:buChar char="–"/>
            </a:pPr>
            <a:endParaRPr lang="en-US" altLang="en-US" sz="1800">
              <a:latin typeface="Arial" pitchFamily="34" charset="0"/>
            </a:endParaRPr>
          </a:p>
        </p:txBody>
      </p:sp>
      <p:cxnSp>
        <p:nvCxnSpPr>
          <p:cNvPr id="24585" name="Straight Connector 18"/>
          <p:cNvCxnSpPr>
            <a:cxnSpLocks noChangeShapeType="1"/>
          </p:cNvCxnSpPr>
          <p:nvPr/>
        </p:nvCxnSpPr>
        <p:spPr bwMode="auto">
          <a:xfrm>
            <a:off x="7038975" y="20129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TextBox 19"/>
          <p:cNvSpPr txBox="1">
            <a:spLocks noChangeArrowheads="1"/>
          </p:cNvSpPr>
          <p:nvPr/>
        </p:nvSpPr>
        <p:spPr bwMode="auto">
          <a:xfrm>
            <a:off x="67056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4587" name="TextBox 20"/>
          <p:cNvSpPr txBox="1">
            <a:spLocks noChangeArrowheads="1"/>
          </p:cNvSpPr>
          <p:nvPr/>
        </p:nvSpPr>
        <p:spPr bwMode="auto">
          <a:xfrm>
            <a:off x="19050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cxnSp>
        <p:nvCxnSpPr>
          <p:cNvPr id="24588" name="Straight Connector 21"/>
          <p:cNvCxnSpPr>
            <a:cxnSpLocks noChangeShapeType="1"/>
          </p:cNvCxnSpPr>
          <p:nvPr/>
        </p:nvCxnSpPr>
        <p:spPr bwMode="auto">
          <a:xfrm>
            <a:off x="4668838" y="1984375"/>
            <a:ext cx="0" cy="725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9" name="Straight Connector 24"/>
          <p:cNvCxnSpPr>
            <a:cxnSpLocks noChangeShapeType="1"/>
          </p:cNvCxnSpPr>
          <p:nvPr/>
        </p:nvCxnSpPr>
        <p:spPr bwMode="auto">
          <a:xfrm>
            <a:off x="4665663" y="2895600"/>
            <a:ext cx="0" cy="696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TextBox 29"/>
          <p:cNvSpPr txBox="1">
            <a:spLocks noChangeArrowheads="1"/>
          </p:cNvSpPr>
          <p:nvPr/>
        </p:nvSpPr>
        <p:spPr bwMode="auto">
          <a:xfrm>
            <a:off x="4249738" y="1592263"/>
            <a:ext cx="83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Barrier</a:t>
            </a:r>
          </a:p>
        </p:txBody>
      </p:sp>
      <p:sp>
        <p:nvSpPr>
          <p:cNvPr id="24" name="Tree"/>
          <p:cNvSpPr>
            <a:spLocks noEditPoints="1" noChangeArrowheads="1"/>
          </p:cNvSpPr>
          <p:nvPr/>
        </p:nvSpPr>
        <p:spPr bwMode="auto">
          <a:xfrm rot="10800000">
            <a:off x="6553200" y="2286000"/>
            <a:ext cx="914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  <p:bldP spid="2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Human eye</a:t>
            </a:r>
          </a:p>
        </p:txBody>
      </p:sp>
      <p:pic>
        <p:nvPicPr>
          <p:cNvPr id="931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567"/>
          <a:stretch>
            <a:fillRect/>
          </a:stretch>
        </p:blipFill>
        <p:spPr bwMode="auto">
          <a:xfrm>
            <a:off x="1485900" y="1257300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Colors</a:t>
            </a:r>
          </a:p>
        </p:txBody>
      </p:sp>
      <p:pic>
        <p:nvPicPr>
          <p:cNvPr id="94210" name="Picture 2" descr="Figure 12: the RGB spectral tristimulus val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/>
          <a:stretch>
            <a:fillRect/>
          </a:stretch>
        </p:blipFill>
        <p:spPr bwMode="auto">
          <a:xfrm>
            <a:off x="893763" y="1574800"/>
            <a:ext cx="6954837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03338" y="6056313"/>
            <a:ext cx="6248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ヒラギノ明朝 ProN W3" charset="0"/>
                <a:sym typeface="Times New Roman" charset="0"/>
              </a:rPr>
              <a:t>RGB </a:t>
            </a:r>
            <a:r>
              <a:rPr lang="en-US" dirty="0" err="1">
                <a:latin typeface="+mn-lt"/>
                <a:ea typeface="+mn-ea"/>
                <a:cs typeface="ヒラギノ明朝 ProN W3" charset="0"/>
                <a:sym typeface="Times New Roman" charset="0"/>
              </a:rPr>
              <a:t>tristimulus</a:t>
            </a:r>
            <a:r>
              <a:rPr lang="en-US" dirty="0">
                <a:latin typeface="+mn-lt"/>
                <a:ea typeface="+mn-ea"/>
                <a:cs typeface="ヒラギノ明朝 ProN W3" charset="0"/>
                <a:sym typeface="Times New Roman" charset="0"/>
              </a:rPr>
              <a:t> values, 1931 RGB CIE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985838"/>
            <a:ext cx="6248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ヒラギノ明朝 ProN W3" charset="0"/>
                <a:sym typeface="Times New Roman" charset="0"/>
              </a:rPr>
              <a:t>What colors do humans see?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Colors</a:t>
            </a:r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Plot of all visible colors (Hue and saturation):</a:t>
            </a:r>
          </a:p>
        </p:txBody>
      </p:sp>
      <p:pic>
        <p:nvPicPr>
          <p:cNvPr id="95235" name="Picture 2" descr="CIE_chromaticit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38671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all this lead?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it to understand stereo</a:t>
            </a:r>
          </a:p>
          <a:p>
            <a:r>
              <a:rPr lang="en-US" dirty="0" smtClean="0"/>
              <a:t>And 3D reconstruction</a:t>
            </a:r>
          </a:p>
          <a:p>
            <a:r>
              <a:rPr lang="en-US" dirty="0" smtClean="0"/>
              <a:t>It also leads into </a:t>
            </a:r>
            <a:r>
              <a:rPr lang="en-US" dirty="0" smtClean="0">
                <a:solidFill>
                  <a:srgbClr val="C00000"/>
                </a:solidFill>
              </a:rPr>
              <a:t>camera calibration</a:t>
            </a:r>
            <a:r>
              <a:rPr lang="en-US" dirty="0" smtClean="0"/>
              <a:t>, which is usually done in factory settings to solve for the camera parameters before performing an industrial task.</a:t>
            </a:r>
          </a:p>
          <a:p>
            <a:r>
              <a:rPr lang="en-US" dirty="0" smtClean="0"/>
              <a:t>The extrinsic parameters must be determined.</a:t>
            </a:r>
          </a:p>
          <a:p>
            <a:r>
              <a:rPr lang="en-US" dirty="0" smtClean="0"/>
              <a:t>Some of the intrinsic are given, some are solved for, some are improved.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915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Calibration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64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533400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xn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yn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zn</a:t>
            </a:r>
            <a:r>
              <a:rPr lang="en-US" dirty="0" smtClean="0">
                <a:solidFill>
                  <a:srgbClr val="C00000"/>
                </a:solidFill>
              </a:rPr>
              <a:t>, un, </a:t>
            </a:r>
            <a:r>
              <a:rPr lang="en-US" dirty="0" err="1" smtClean="0">
                <a:solidFill>
                  <a:srgbClr val="C00000"/>
                </a:solidFill>
              </a:rPr>
              <a:t>vn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 smtClean="0"/>
              <a:t>Then solve a system</a:t>
            </a:r>
          </a:p>
          <a:p>
            <a:r>
              <a:rPr lang="en-US" dirty="0" smtClean="0"/>
              <a:t>of equations to get</a:t>
            </a:r>
          </a:p>
          <a:p>
            <a:r>
              <a:rPr lang="en-US" dirty="0" smtClean="0"/>
              <a:t>camera parameters.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64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Camera Obscura</a:t>
            </a:r>
          </a:p>
        </p:txBody>
      </p:sp>
      <p:sp>
        <p:nvSpPr>
          <p:cNvPr id="26627" name="Rectangle 16"/>
          <p:cNvSpPr txBox="1">
            <a:spLocks noChangeArrowheads="1"/>
          </p:cNvSpPr>
          <p:nvPr/>
        </p:nvSpPr>
        <p:spPr bwMode="auto">
          <a:xfrm>
            <a:off x="4495800" y="2133600"/>
            <a:ext cx="441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>
                <a:latin typeface="Calibri" pitchFamily="34" charset="0"/>
                <a:ea typeface="ヒラギノ角ゴ ProN W3" pitchFamily="-84" charset="-128"/>
              </a:rPr>
              <a:t>Basic principle known to Mozi (470-390 BC), Aristotle (384-322 BC)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>
                <a:latin typeface="Calibri" pitchFamily="34" charset="0"/>
                <a:ea typeface="ヒラギノ角ゴ ProN W3" pitchFamily="-84" charset="-128"/>
              </a:rPr>
              <a:t>Drawing aid for artists: described by Leonardo da Vinci (1452-1519) </a:t>
            </a:r>
          </a:p>
        </p:txBody>
      </p:sp>
      <p:pic>
        <p:nvPicPr>
          <p:cNvPr id="26628" name="Picture 17" descr="obscura_frisius_58"/>
          <p:cNvPicPr>
            <a:picLocks noChangeAspect="1" noChangeArrowheads="1"/>
          </p:cNvPicPr>
          <p:nvPr/>
        </p:nvPicPr>
        <p:blipFill>
          <a:blip r:embed="rId2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43434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322388" y="51054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ysClr val="windowText" lastClr="000000"/>
                </a:solidFill>
                <a:latin typeface="Times New Roman" pitchFamily="-84" charset="0"/>
                <a:cs typeface="ヒラギノ明朝 ProN W3" pitchFamily="-84" charset="-128"/>
                <a:sym typeface="Times New Roman" pitchFamily="-84" charset="0"/>
              </a:rPr>
              <a:t>Gemma Frisius, 1558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Camera Obscura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24384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The first camera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How does the aperture size affect the image?</a:t>
            </a:r>
          </a:p>
        </p:txBody>
      </p:sp>
      <p:pic>
        <p:nvPicPr>
          <p:cNvPr id="2765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45720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Shrinking the aperture</a:t>
            </a:r>
          </a:p>
        </p:txBody>
      </p:sp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1463675" y="1066800"/>
            <a:ext cx="6003925" cy="5638800"/>
            <a:chOff x="0" y="0"/>
            <a:chExt cx="3782" cy="3552"/>
          </a:xfrm>
        </p:grpSpPr>
        <p:pic>
          <p:nvPicPr>
            <p:cNvPr id="28678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0"/>
              <a:ext cx="3542" cy="3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9" name="Rectangle 4"/>
            <p:cNvSpPr>
              <a:spLocks/>
            </p:cNvSpPr>
            <p:nvPr/>
          </p:nvSpPr>
          <p:spPr bwMode="auto">
            <a:xfrm>
              <a:off x="0" y="2284"/>
              <a:ext cx="3782" cy="12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867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752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Why not make the aperture as small as possible?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685800" y="5486400"/>
            <a:ext cx="77851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Less light gets through</a:t>
            </a:r>
          </a:p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 Italic" pitchFamily="-84" charset="0"/>
                <a:sym typeface="Arial Italic" pitchFamily="-84" charset="0"/>
              </a:rPr>
              <a:t>Diffraction</a:t>
            </a: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effects...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8713</TotalTime>
  <Pages>0</Pages>
  <Words>2221</Words>
  <Characters>0</Characters>
  <Application>Microsoft Office PowerPoint</Application>
  <PresentationFormat>On-screen Show (4:3)</PresentationFormat>
  <Lines>0</Lines>
  <Paragraphs>468</Paragraphs>
  <Slides>64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Title &amp; Bullets</vt:lpstr>
      <vt:lpstr>Office Theme</vt:lpstr>
      <vt:lpstr>Equation</vt:lpstr>
      <vt:lpstr>Image Formation and Cameras</vt:lpstr>
      <vt:lpstr>Projection</vt:lpstr>
      <vt:lpstr>Projection</vt:lpstr>
      <vt:lpstr>Müller-Lyer Illusion</vt:lpstr>
      <vt:lpstr>Image formation</vt:lpstr>
      <vt:lpstr>Pinhole camera</vt:lpstr>
      <vt:lpstr>Camera Obscura</vt:lpstr>
      <vt:lpstr>Camera Obscura</vt:lpstr>
      <vt:lpstr>Shrinking the aperture</vt:lpstr>
      <vt:lpstr>Diffraction</vt:lpstr>
      <vt:lpstr>Shrinking the aperture</vt:lpstr>
      <vt:lpstr>Pinhole Cameras: Total Eclipse</vt:lpstr>
      <vt:lpstr>Pinhole cameras everywhere</vt:lpstr>
      <vt:lpstr>Pinhole cameras everywhere</vt:lpstr>
      <vt:lpstr>Pinhole cameras everywhere</vt:lpstr>
      <vt:lpstr>Adding a lens</vt:lpstr>
      <vt:lpstr>Lenses</vt:lpstr>
      <vt:lpstr>Thin lenses</vt:lpstr>
      <vt:lpstr>Thin lens assumption</vt:lpstr>
      <vt:lpstr>Depth of field</vt:lpstr>
      <vt:lpstr>The eye</vt:lpstr>
      <vt:lpstr>Digital camera</vt:lpstr>
      <vt:lpstr>Issues with digital cameras</vt:lpstr>
      <vt:lpstr>Projection</vt:lpstr>
      <vt:lpstr>Modeling projection</vt:lpstr>
      <vt:lpstr>Modeling projection</vt:lpstr>
      <vt:lpstr>Homogeneous coordinates</vt:lpstr>
      <vt:lpstr>Perspective Projection</vt:lpstr>
      <vt:lpstr>Perspective Projection Example</vt:lpstr>
      <vt:lpstr>Perspective Projection</vt:lpstr>
      <vt:lpstr>Perspective Projection</vt:lpstr>
      <vt:lpstr>Perspective Projection</vt:lpstr>
      <vt:lpstr>Orthographic projection</vt:lpstr>
      <vt:lpstr>Orthographic (“telecentric”) lenses</vt:lpstr>
      <vt:lpstr>Orthographic Projection</vt:lpstr>
      <vt:lpstr>Camera parameters</vt:lpstr>
      <vt:lpstr>A Tale of Two Coordinate Systems</vt:lpstr>
      <vt:lpstr>Camera parameters</vt:lpstr>
      <vt:lpstr>3D Translation</vt:lpstr>
      <vt:lpstr>3D Rotation (just the 3 x 3 part shown)</vt:lpstr>
      <vt:lpstr>Camera parameters</vt:lpstr>
      <vt:lpstr>Extrinsics</vt:lpstr>
      <vt:lpstr>Extrinsics</vt:lpstr>
      <vt:lpstr>Extrinsics</vt:lpstr>
      <vt:lpstr>Extrinsics</vt:lpstr>
      <vt:lpstr>Perspective projection</vt:lpstr>
      <vt:lpstr>Focal length</vt:lpstr>
      <vt:lpstr>Projection matrix</vt:lpstr>
      <vt:lpstr>Projection matrix</vt:lpstr>
      <vt:lpstr>Distortion</vt:lpstr>
      <vt:lpstr>Correcting radial distortion</vt:lpstr>
      <vt:lpstr>PowerPoint Presentation</vt:lpstr>
      <vt:lpstr>PowerPoint Presentation</vt:lpstr>
      <vt:lpstr>PowerPoint Presentation</vt:lpstr>
      <vt:lpstr>Many other types of projection exist...</vt:lpstr>
      <vt:lpstr>360 degree field of view…</vt:lpstr>
      <vt:lpstr>Tilt-shift</vt:lpstr>
      <vt:lpstr>Rotating sensor (or object)</vt:lpstr>
      <vt:lpstr>Photofinish</vt:lpstr>
      <vt:lpstr>Human eye</vt:lpstr>
      <vt:lpstr>Colors</vt:lpstr>
      <vt:lpstr>Colors</vt:lpstr>
      <vt:lpstr>Where does all this lead?</vt:lpstr>
      <vt:lpstr>Camera Calibration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Projection</dc:title>
  <dc:creator>Steve Seitz</dc:creator>
  <cp:lastModifiedBy>CSE</cp:lastModifiedBy>
  <cp:revision>84</cp:revision>
  <cp:lastPrinted>2013-04-10T17:40:27Z</cp:lastPrinted>
  <dcterms:created xsi:type="dcterms:W3CDTF">2012-10-08T18:11:21Z</dcterms:created>
  <dcterms:modified xsi:type="dcterms:W3CDTF">2016-02-03T22:38:45Z</dcterms:modified>
</cp:coreProperties>
</file>