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41A40-95FC-4300-AC01-D73309C0BCAA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</dgm:pt>
    <dgm:pt modelId="{68400AEB-7173-49C2-80EB-9492B25CA6DA}">
      <dgm:prSet phldrT="[Text]" custT="1"/>
      <dgm:spPr/>
      <dgm:t>
        <a:bodyPr/>
        <a:lstStyle/>
        <a:p>
          <a:r>
            <a:rPr lang="en-US" sz="2400" smtClean="0"/>
            <a:t>Optical Flow Calculation &amp; Feature </a:t>
          </a:r>
          <a:r>
            <a:rPr lang="en-US" sz="2400" dirty="0" smtClean="0"/>
            <a:t>Extraction</a:t>
          </a:r>
          <a:endParaRPr lang="en-US" sz="2400" dirty="0"/>
        </a:p>
      </dgm:t>
    </dgm:pt>
    <dgm:pt modelId="{BAFD42C0-D1E5-431C-90DD-BC66A957335E}" type="parTrans" cxnId="{48340F8F-FE13-405A-BAE3-145228133206}">
      <dgm:prSet/>
      <dgm:spPr/>
      <dgm:t>
        <a:bodyPr/>
        <a:lstStyle/>
        <a:p>
          <a:endParaRPr lang="en-US"/>
        </a:p>
      </dgm:t>
    </dgm:pt>
    <dgm:pt modelId="{DB0D093A-F411-4202-9459-05187F7D09E8}" type="sibTrans" cxnId="{48340F8F-FE13-405A-BAE3-145228133206}">
      <dgm:prSet custT="1"/>
      <dgm:spPr/>
      <dgm:t>
        <a:bodyPr/>
        <a:lstStyle/>
        <a:p>
          <a:endParaRPr lang="en-US" sz="3200" dirty="0"/>
        </a:p>
      </dgm:t>
    </dgm:pt>
    <dgm:pt modelId="{5B006FA4-8200-4B4B-9688-FE5C68612484}">
      <dgm:prSet phldrT="[Text]" custT="1"/>
      <dgm:spPr/>
      <dgm:t>
        <a:bodyPr/>
        <a:lstStyle/>
        <a:p>
          <a:r>
            <a:rPr lang="en-US" sz="2400" dirty="0" smtClean="0"/>
            <a:t>Classification with SVM</a:t>
          </a:r>
        </a:p>
      </dgm:t>
    </dgm:pt>
    <dgm:pt modelId="{47B610D1-1C42-4EC1-9C6E-A813861BC25D}" type="parTrans" cxnId="{4BC0F05B-17A2-4996-900B-DBB3F1FA7571}">
      <dgm:prSet/>
      <dgm:spPr/>
      <dgm:t>
        <a:bodyPr/>
        <a:lstStyle/>
        <a:p>
          <a:endParaRPr lang="en-US"/>
        </a:p>
      </dgm:t>
    </dgm:pt>
    <dgm:pt modelId="{7B7E4382-D2B8-48C6-8E1C-94DC86011373}" type="sibTrans" cxnId="{4BC0F05B-17A2-4996-900B-DBB3F1FA7571}">
      <dgm:prSet/>
      <dgm:spPr/>
      <dgm:t>
        <a:bodyPr/>
        <a:lstStyle/>
        <a:p>
          <a:endParaRPr lang="en-US"/>
        </a:p>
      </dgm:t>
    </dgm:pt>
    <dgm:pt modelId="{57E7BFA9-F5B4-43D8-8CA9-991BE876A72D}">
      <dgm:prSet phldrT="[Text]" custT="1"/>
      <dgm:spPr/>
      <dgm:t>
        <a:bodyPr/>
        <a:lstStyle/>
        <a:p>
          <a:r>
            <a:rPr lang="en-US" sz="2400" dirty="0" smtClean="0"/>
            <a:t>Personalized Skin Detection &amp; Blob Extraction</a:t>
          </a:r>
          <a:endParaRPr lang="en-US" sz="2400" dirty="0"/>
        </a:p>
      </dgm:t>
    </dgm:pt>
    <dgm:pt modelId="{68BACBE8-4718-4153-88A3-DB2A2DDE66EB}" type="parTrans" cxnId="{13C2E358-0D55-4947-B2A9-DBB5BE911252}">
      <dgm:prSet/>
      <dgm:spPr/>
      <dgm:t>
        <a:bodyPr/>
        <a:lstStyle/>
        <a:p>
          <a:endParaRPr lang="en-US"/>
        </a:p>
      </dgm:t>
    </dgm:pt>
    <dgm:pt modelId="{AD7D22ED-5C3A-4B44-B8A2-6076740B0DDF}" type="sibTrans" cxnId="{13C2E358-0D55-4947-B2A9-DBB5BE911252}">
      <dgm:prSet custT="1"/>
      <dgm:spPr/>
      <dgm:t>
        <a:bodyPr/>
        <a:lstStyle/>
        <a:p>
          <a:endParaRPr lang="en-US" sz="3200" dirty="0"/>
        </a:p>
      </dgm:t>
    </dgm:pt>
    <dgm:pt modelId="{6124DCD7-DD93-4BC2-81F0-670C91F618F5}" type="pres">
      <dgm:prSet presAssocID="{81641A40-95FC-4300-AC01-D73309C0BCAA}" presName="Name0" presStyleCnt="0">
        <dgm:presLayoutVars>
          <dgm:dir/>
          <dgm:resizeHandles val="exact"/>
        </dgm:presLayoutVars>
      </dgm:prSet>
      <dgm:spPr/>
    </dgm:pt>
    <dgm:pt modelId="{57B6BA47-76C9-446A-8B4A-0BB3CB7CD6A2}" type="pres">
      <dgm:prSet presAssocID="{57E7BFA9-F5B4-43D8-8CA9-991BE876A7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AA4E-3AAC-4359-95D7-1F4D8C9FEA57}" type="pres">
      <dgm:prSet presAssocID="{AD7D22ED-5C3A-4B44-B8A2-6076740B0D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EAE0DB4-A3E3-4C0D-8AAE-5FA34137EA33}" type="pres">
      <dgm:prSet presAssocID="{AD7D22ED-5C3A-4B44-B8A2-6076740B0DD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97FE359-3E62-4FCC-98B0-BCC11701433E}" type="pres">
      <dgm:prSet presAssocID="{68400AEB-7173-49C2-80EB-9492B25CA6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DE69F-2484-4820-B2F3-4E4B12BB9C73}" type="pres">
      <dgm:prSet presAssocID="{DB0D093A-F411-4202-9459-05187F7D09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763680B-1412-40AE-871A-8C37A2239C50}" type="pres">
      <dgm:prSet presAssocID="{DB0D093A-F411-4202-9459-05187F7D09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4855CBC-7DC3-48B3-A6C3-1D2C5C6995C2}" type="pres">
      <dgm:prSet presAssocID="{5B006FA4-8200-4B4B-9688-FE5C686124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0F05B-17A2-4996-900B-DBB3F1FA7571}" srcId="{81641A40-95FC-4300-AC01-D73309C0BCAA}" destId="{5B006FA4-8200-4B4B-9688-FE5C68612484}" srcOrd="2" destOrd="0" parTransId="{47B610D1-1C42-4EC1-9C6E-A813861BC25D}" sibTransId="{7B7E4382-D2B8-48C6-8E1C-94DC86011373}"/>
    <dgm:cxn modelId="{D04BD7EC-1AF7-4534-B5D3-79EDDE1F4587}" type="presOf" srcId="{AD7D22ED-5C3A-4B44-B8A2-6076740B0DDF}" destId="{8EAE0DB4-A3E3-4C0D-8AAE-5FA34137EA33}" srcOrd="1" destOrd="0" presId="urn:microsoft.com/office/officeart/2005/8/layout/process1"/>
    <dgm:cxn modelId="{B03022F1-CBE9-43C3-AC18-3ED1A8DF07DE}" type="presOf" srcId="{68400AEB-7173-49C2-80EB-9492B25CA6DA}" destId="{197FE359-3E62-4FCC-98B0-BCC11701433E}" srcOrd="0" destOrd="0" presId="urn:microsoft.com/office/officeart/2005/8/layout/process1"/>
    <dgm:cxn modelId="{13C2E358-0D55-4947-B2A9-DBB5BE911252}" srcId="{81641A40-95FC-4300-AC01-D73309C0BCAA}" destId="{57E7BFA9-F5B4-43D8-8CA9-991BE876A72D}" srcOrd="0" destOrd="0" parTransId="{68BACBE8-4718-4153-88A3-DB2A2DDE66EB}" sibTransId="{AD7D22ED-5C3A-4B44-B8A2-6076740B0DDF}"/>
    <dgm:cxn modelId="{7C1610A6-E0A9-4986-9DE6-3B9A48F84EF9}" type="presOf" srcId="{5B006FA4-8200-4B4B-9688-FE5C68612484}" destId="{94855CBC-7DC3-48B3-A6C3-1D2C5C6995C2}" srcOrd="0" destOrd="0" presId="urn:microsoft.com/office/officeart/2005/8/layout/process1"/>
    <dgm:cxn modelId="{280A5CB2-CCA2-4F9C-BF60-BFCB0AC0A053}" type="presOf" srcId="{AD7D22ED-5C3A-4B44-B8A2-6076740B0DDF}" destId="{EDE6AA4E-3AAC-4359-95D7-1F4D8C9FEA57}" srcOrd="0" destOrd="0" presId="urn:microsoft.com/office/officeart/2005/8/layout/process1"/>
    <dgm:cxn modelId="{ED5DDE06-F96F-4FB5-9701-1A23CE7BDDEF}" type="presOf" srcId="{57E7BFA9-F5B4-43D8-8CA9-991BE876A72D}" destId="{57B6BA47-76C9-446A-8B4A-0BB3CB7CD6A2}" srcOrd="0" destOrd="0" presId="urn:microsoft.com/office/officeart/2005/8/layout/process1"/>
    <dgm:cxn modelId="{99065D56-D776-410C-A396-0C39A6FC322F}" type="presOf" srcId="{DB0D093A-F411-4202-9459-05187F7D09E8}" destId="{1763680B-1412-40AE-871A-8C37A2239C50}" srcOrd="1" destOrd="0" presId="urn:microsoft.com/office/officeart/2005/8/layout/process1"/>
    <dgm:cxn modelId="{976B4269-51F8-4FC4-9529-BF29D4475E32}" type="presOf" srcId="{81641A40-95FC-4300-AC01-D73309C0BCAA}" destId="{6124DCD7-DD93-4BC2-81F0-670C91F618F5}" srcOrd="0" destOrd="0" presId="urn:microsoft.com/office/officeart/2005/8/layout/process1"/>
    <dgm:cxn modelId="{48340F8F-FE13-405A-BAE3-145228133206}" srcId="{81641A40-95FC-4300-AC01-D73309C0BCAA}" destId="{68400AEB-7173-49C2-80EB-9492B25CA6DA}" srcOrd="1" destOrd="0" parTransId="{BAFD42C0-D1E5-431C-90DD-BC66A957335E}" sibTransId="{DB0D093A-F411-4202-9459-05187F7D09E8}"/>
    <dgm:cxn modelId="{E6054B39-A67F-4CFA-818C-CD4B56A4F549}" type="presOf" srcId="{DB0D093A-F411-4202-9459-05187F7D09E8}" destId="{7B4DE69F-2484-4820-B2F3-4E4B12BB9C73}" srcOrd="0" destOrd="0" presId="urn:microsoft.com/office/officeart/2005/8/layout/process1"/>
    <dgm:cxn modelId="{0B6D2C88-091A-4958-BCBF-A186EDB5B637}" type="presParOf" srcId="{6124DCD7-DD93-4BC2-81F0-670C91F618F5}" destId="{57B6BA47-76C9-446A-8B4A-0BB3CB7CD6A2}" srcOrd="0" destOrd="0" presId="urn:microsoft.com/office/officeart/2005/8/layout/process1"/>
    <dgm:cxn modelId="{4949F226-D92A-40B2-A61A-A150268CD329}" type="presParOf" srcId="{6124DCD7-DD93-4BC2-81F0-670C91F618F5}" destId="{EDE6AA4E-3AAC-4359-95D7-1F4D8C9FEA57}" srcOrd="1" destOrd="0" presId="urn:microsoft.com/office/officeart/2005/8/layout/process1"/>
    <dgm:cxn modelId="{E0AB09A9-2D02-4668-AC84-8C0A248E91AA}" type="presParOf" srcId="{EDE6AA4E-3AAC-4359-95D7-1F4D8C9FEA57}" destId="{8EAE0DB4-A3E3-4C0D-8AAE-5FA34137EA33}" srcOrd="0" destOrd="0" presId="urn:microsoft.com/office/officeart/2005/8/layout/process1"/>
    <dgm:cxn modelId="{D8A539FE-D6F5-4462-B600-34567B87EA27}" type="presParOf" srcId="{6124DCD7-DD93-4BC2-81F0-670C91F618F5}" destId="{197FE359-3E62-4FCC-98B0-BCC11701433E}" srcOrd="2" destOrd="0" presId="urn:microsoft.com/office/officeart/2005/8/layout/process1"/>
    <dgm:cxn modelId="{339012B0-C12C-4B01-BDD0-57D84D2C13E0}" type="presParOf" srcId="{6124DCD7-DD93-4BC2-81F0-670C91F618F5}" destId="{7B4DE69F-2484-4820-B2F3-4E4B12BB9C73}" srcOrd="3" destOrd="0" presId="urn:microsoft.com/office/officeart/2005/8/layout/process1"/>
    <dgm:cxn modelId="{4988111E-E617-4E74-A0C9-1B2751665629}" type="presParOf" srcId="{7B4DE69F-2484-4820-B2F3-4E4B12BB9C73}" destId="{1763680B-1412-40AE-871A-8C37A2239C50}" srcOrd="0" destOrd="0" presId="urn:microsoft.com/office/officeart/2005/8/layout/process1"/>
    <dgm:cxn modelId="{DCE4A212-3F9D-4F78-BB7D-0EB3CA31E91D}" type="presParOf" srcId="{6124DCD7-DD93-4BC2-81F0-670C91F618F5}" destId="{94855CBC-7DC3-48B3-A6C3-1D2C5C6995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41A40-95FC-4300-AC01-D73309C0BCAA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</dgm:pt>
    <dgm:pt modelId="{68400AEB-7173-49C2-80EB-9492B25CA6DA}">
      <dgm:prSet phldrT="[Text]" custT="1"/>
      <dgm:spPr/>
      <dgm:t>
        <a:bodyPr/>
        <a:lstStyle/>
        <a:p>
          <a:r>
            <a:rPr lang="en-US" sz="1600" b="1" dirty="0" smtClean="0"/>
            <a:t>Optical Flow Calculation &amp; Feature Extraction</a:t>
          </a:r>
          <a:endParaRPr lang="en-US" sz="1600" b="1" dirty="0"/>
        </a:p>
      </dgm:t>
    </dgm:pt>
    <dgm:pt modelId="{BAFD42C0-D1E5-431C-90DD-BC66A957335E}" type="parTrans" cxnId="{48340F8F-FE13-405A-BAE3-145228133206}">
      <dgm:prSet/>
      <dgm:spPr/>
      <dgm:t>
        <a:bodyPr/>
        <a:lstStyle/>
        <a:p>
          <a:endParaRPr lang="en-US" b="1"/>
        </a:p>
      </dgm:t>
    </dgm:pt>
    <dgm:pt modelId="{DB0D093A-F411-4202-9459-05187F7D09E8}" type="sibTrans" cxnId="{48340F8F-FE13-405A-BAE3-145228133206}">
      <dgm:prSet custT="1"/>
      <dgm:spPr/>
      <dgm:t>
        <a:bodyPr/>
        <a:lstStyle/>
        <a:p>
          <a:endParaRPr lang="en-US" sz="2400" b="1" dirty="0"/>
        </a:p>
      </dgm:t>
    </dgm:pt>
    <dgm:pt modelId="{5B006FA4-8200-4B4B-9688-FE5C68612484}">
      <dgm:prSet phldrT="[Text]" custT="1"/>
      <dgm:spPr/>
      <dgm:t>
        <a:bodyPr/>
        <a:lstStyle/>
        <a:p>
          <a:r>
            <a:rPr lang="en-US" sz="1600" b="1" dirty="0" smtClean="0"/>
            <a:t>Classification </a:t>
          </a:r>
        </a:p>
        <a:p>
          <a:r>
            <a:rPr lang="en-US" sz="1600" b="1" dirty="0" smtClean="0"/>
            <a:t>with SVM</a:t>
          </a:r>
        </a:p>
      </dgm:t>
    </dgm:pt>
    <dgm:pt modelId="{47B610D1-1C42-4EC1-9C6E-A813861BC25D}" type="parTrans" cxnId="{4BC0F05B-17A2-4996-900B-DBB3F1FA7571}">
      <dgm:prSet/>
      <dgm:spPr/>
      <dgm:t>
        <a:bodyPr/>
        <a:lstStyle/>
        <a:p>
          <a:endParaRPr lang="en-US" b="1"/>
        </a:p>
      </dgm:t>
    </dgm:pt>
    <dgm:pt modelId="{7B7E4382-D2B8-48C6-8E1C-94DC86011373}" type="sibTrans" cxnId="{4BC0F05B-17A2-4996-900B-DBB3F1FA7571}">
      <dgm:prSet/>
      <dgm:spPr/>
      <dgm:t>
        <a:bodyPr/>
        <a:lstStyle/>
        <a:p>
          <a:endParaRPr lang="en-US" b="1"/>
        </a:p>
      </dgm:t>
    </dgm:pt>
    <dgm:pt modelId="{57E7BFA9-F5B4-43D8-8CA9-991BE876A72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Personalized Skin Detection &amp; Blob Extraction</a:t>
          </a:r>
          <a:endParaRPr lang="en-US" sz="2400" b="1" dirty="0">
            <a:solidFill>
              <a:schemeClr val="bg1"/>
            </a:solidFill>
          </a:endParaRPr>
        </a:p>
      </dgm:t>
    </dgm:pt>
    <dgm:pt modelId="{68BACBE8-4718-4153-88A3-DB2A2DDE66EB}" type="parTrans" cxnId="{13C2E358-0D55-4947-B2A9-DBB5BE911252}">
      <dgm:prSet/>
      <dgm:spPr/>
      <dgm:t>
        <a:bodyPr/>
        <a:lstStyle/>
        <a:p>
          <a:endParaRPr lang="en-US" b="1"/>
        </a:p>
      </dgm:t>
    </dgm:pt>
    <dgm:pt modelId="{AD7D22ED-5C3A-4B44-B8A2-6076740B0DDF}" type="sibTrans" cxnId="{13C2E358-0D55-4947-B2A9-DBB5BE911252}">
      <dgm:prSet custT="1"/>
      <dgm:spPr/>
      <dgm:t>
        <a:bodyPr/>
        <a:lstStyle/>
        <a:p>
          <a:endParaRPr lang="en-US" sz="2400" b="1" dirty="0"/>
        </a:p>
      </dgm:t>
    </dgm:pt>
    <dgm:pt modelId="{6124DCD7-DD93-4BC2-81F0-670C91F618F5}" type="pres">
      <dgm:prSet presAssocID="{81641A40-95FC-4300-AC01-D73309C0BCAA}" presName="Name0" presStyleCnt="0">
        <dgm:presLayoutVars>
          <dgm:dir/>
          <dgm:resizeHandles val="exact"/>
        </dgm:presLayoutVars>
      </dgm:prSet>
      <dgm:spPr/>
    </dgm:pt>
    <dgm:pt modelId="{57B6BA47-76C9-446A-8B4A-0BB3CB7CD6A2}" type="pres">
      <dgm:prSet presAssocID="{57E7BFA9-F5B4-43D8-8CA9-991BE876A72D}" presName="node" presStyleLbl="node1" presStyleIdx="0" presStyleCnt="3" custScaleY="90777" custLinFactNeighborY="-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AA4E-3AAC-4359-95D7-1F4D8C9FEA57}" type="pres">
      <dgm:prSet presAssocID="{AD7D22ED-5C3A-4B44-B8A2-6076740B0D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EAE0DB4-A3E3-4C0D-8AAE-5FA34137EA33}" type="pres">
      <dgm:prSet presAssocID="{AD7D22ED-5C3A-4B44-B8A2-6076740B0DD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97FE359-3E62-4FCC-98B0-BCC11701433E}" type="pres">
      <dgm:prSet presAssocID="{68400AEB-7173-49C2-80EB-9492B25CA6DA}" presName="node" presStyleLbl="node1" presStyleIdx="1" presStyleCnt="3" custScaleX="74842" custScaleY="6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DE69F-2484-4820-B2F3-4E4B12BB9C73}" type="pres">
      <dgm:prSet presAssocID="{DB0D093A-F411-4202-9459-05187F7D09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763680B-1412-40AE-871A-8C37A2239C50}" type="pres">
      <dgm:prSet presAssocID="{DB0D093A-F411-4202-9459-05187F7D09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4855CBC-7DC3-48B3-A6C3-1D2C5C6995C2}" type="pres">
      <dgm:prSet presAssocID="{5B006FA4-8200-4B4B-9688-FE5C68612484}" presName="node" presStyleLbl="node1" presStyleIdx="2" presStyleCnt="3" custScaleX="74842" custScaleY="6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2E358-0D55-4947-B2A9-DBB5BE911252}" srcId="{81641A40-95FC-4300-AC01-D73309C0BCAA}" destId="{57E7BFA9-F5B4-43D8-8CA9-991BE876A72D}" srcOrd="0" destOrd="0" parTransId="{68BACBE8-4718-4153-88A3-DB2A2DDE66EB}" sibTransId="{AD7D22ED-5C3A-4B44-B8A2-6076740B0DDF}"/>
    <dgm:cxn modelId="{061475F7-7254-4D86-82A5-0F11C965B04E}" type="presOf" srcId="{68400AEB-7173-49C2-80EB-9492B25CA6DA}" destId="{197FE359-3E62-4FCC-98B0-BCC11701433E}" srcOrd="0" destOrd="0" presId="urn:microsoft.com/office/officeart/2005/8/layout/process1"/>
    <dgm:cxn modelId="{48340F8F-FE13-405A-BAE3-145228133206}" srcId="{81641A40-95FC-4300-AC01-D73309C0BCAA}" destId="{68400AEB-7173-49C2-80EB-9492B25CA6DA}" srcOrd="1" destOrd="0" parTransId="{BAFD42C0-D1E5-431C-90DD-BC66A957335E}" sibTransId="{DB0D093A-F411-4202-9459-05187F7D09E8}"/>
    <dgm:cxn modelId="{08F26881-B1CE-4551-85DE-4D55C3FA9A38}" type="presOf" srcId="{AD7D22ED-5C3A-4B44-B8A2-6076740B0DDF}" destId="{EDE6AA4E-3AAC-4359-95D7-1F4D8C9FEA57}" srcOrd="0" destOrd="0" presId="urn:microsoft.com/office/officeart/2005/8/layout/process1"/>
    <dgm:cxn modelId="{B79BA048-B2FE-47AE-930B-868BF131A7AA}" type="presOf" srcId="{57E7BFA9-F5B4-43D8-8CA9-991BE876A72D}" destId="{57B6BA47-76C9-446A-8B4A-0BB3CB7CD6A2}" srcOrd="0" destOrd="0" presId="urn:microsoft.com/office/officeart/2005/8/layout/process1"/>
    <dgm:cxn modelId="{E9B555B2-B578-4A73-BE51-8A90FDF1E398}" type="presOf" srcId="{AD7D22ED-5C3A-4B44-B8A2-6076740B0DDF}" destId="{8EAE0DB4-A3E3-4C0D-8AAE-5FA34137EA33}" srcOrd="1" destOrd="0" presId="urn:microsoft.com/office/officeart/2005/8/layout/process1"/>
    <dgm:cxn modelId="{DD9DC715-1917-47BB-B337-7FD54A259FA9}" type="presOf" srcId="{81641A40-95FC-4300-AC01-D73309C0BCAA}" destId="{6124DCD7-DD93-4BC2-81F0-670C91F618F5}" srcOrd="0" destOrd="0" presId="urn:microsoft.com/office/officeart/2005/8/layout/process1"/>
    <dgm:cxn modelId="{4BC0F05B-17A2-4996-900B-DBB3F1FA7571}" srcId="{81641A40-95FC-4300-AC01-D73309C0BCAA}" destId="{5B006FA4-8200-4B4B-9688-FE5C68612484}" srcOrd="2" destOrd="0" parTransId="{47B610D1-1C42-4EC1-9C6E-A813861BC25D}" sibTransId="{7B7E4382-D2B8-48C6-8E1C-94DC86011373}"/>
    <dgm:cxn modelId="{05A2D5C8-08C9-4B4A-8A6A-69388EC8E24D}" type="presOf" srcId="{5B006FA4-8200-4B4B-9688-FE5C68612484}" destId="{94855CBC-7DC3-48B3-A6C3-1D2C5C6995C2}" srcOrd="0" destOrd="0" presId="urn:microsoft.com/office/officeart/2005/8/layout/process1"/>
    <dgm:cxn modelId="{0C807926-3616-4ECA-B0E8-1DEA8FF14C4E}" type="presOf" srcId="{DB0D093A-F411-4202-9459-05187F7D09E8}" destId="{1763680B-1412-40AE-871A-8C37A2239C50}" srcOrd="1" destOrd="0" presId="urn:microsoft.com/office/officeart/2005/8/layout/process1"/>
    <dgm:cxn modelId="{E9DF1DA8-D7A3-40B2-B218-D24AB0DF27E9}" type="presOf" srcId="{DB0D093A-F411-4202-9459-05187F7D09E8}" destId="{7B4DE69F-2484-4820-B2F3-4E4B12BB9C73}" srcOrd="0" destOrd="0" presId="urn:microsoft.com/office/officeart/2005/8/layout/process1"/>
    <dgm:cxn modelId="{CCA32BC2-65C2-44AD-A83E-D56ADE67C8A0}" type="presParOf" srcId="{6124DCD7-DD93-4BC2-81F0-670C91F618F5}" destId="{57B6BA47-76C9-446A-8B4A-0BB3CB7CD6A2}" srcOrd="0" destOrd="0" presId="urn:microsoft.com/office/officeart/2005/8/layout/process1"/>
    <dgm:cxn modelId="{86E9884E-685B-464D-AA76-0BF878AC1022}" type="presParOf" srcId="{6124DCD7-DD93-4BC2-81F0-670C91F618F5}" destId="{EDE6AA4E-3AAC-4359-95D7-1F4D8C9FEA57}" srcOrd="1" destOrd="0" presId="urn:microsoft.com/office/officeart/2005/8/layout/process1"/>
    <dgm:cxn modelId="{632C4421-EBA1-4DC7-BB64-72E7E822A709}" type="presParOf" srcId="{EDE6AA4E-3AAC-4359-95D7-1F4D8C9FEA57}" destId="{8EAE0DB4-A3E3-4C0D-8AAE-5FA34137EA33}" srcOrd="0" destOrd="0" presId="urn:microsoft.com/office/officeart/2005/8/layout/process1"/>
    <dgm:cxn modelId="{F86E1FA8-A3BB-42E3-A3E4-A8DB5FFC11BC}" type="presParOf" srcId="{6124DCD7-DD93-4BC2-81F0-670C91F618F5}" destId="{197FE359-3E62-4FCC-98B0-BCC11701433E}" srcOrd="2" destOrd="0" presId="urn:microsoft.com/office/officeart/2005/8/layout/process1"/>
    <dgm:cxn modelId="{5BB36B4E-2E1E-4552-B34B-5D6A1892A900}" type="presParOf" srcId="{6124DCD7-DD93-4BC2-81F0-670C91F618F5}" destId="{7B4DE69F-2484-4820-B2F3-4E4B12BB9C73}" srcOrd="3" destOrd="0" presId="urn:microsoft.com/office/officeart/2005/8/layout/process1"/>
    <dgm:cxn modelId="{8E1C429A-620F-43D9-A4C5-DE8223DBDBAF}" type="presParOf" srcId="{7B4DE69F-2484-4820-B2F3-4E4B12BB9C73}" destId="{1763680B-1412-40AE-871A-8C37A2239C50}" srcOrd="0" destOrd="0" presId="urn:microsoft.com/office/officeart/2005/8/layout/process1"/>
    <dgm:cxn modelId="{D33ACA99-132F-40BE-A450-389E357523ED}" type="presParOf" srcId="{6124DCD7-DD93-4BC2-81F0-670C91F618F5}" destId="{94855CBC-7DC3-48B3-A6C3-1D2C5C6995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41A40-95FC-4300-AC01-D73309C0BCAA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</dgm:pt>
    <dgm:pt modelId="{5B006FA4-8200-4B4B-9688-FE5C68612484}">
      <dgm:prSet phldrT="[Text]" custT="1"/>
      <dgm:spPr/>
      <dgm:t>
        <a:bodyPr/>
        <a:lstStyle/>
        <a:p>
          <a:r>
            <a:rPr lang="en-US" sz="1600" b="1" dirty="0" smtClean="0"/>
            <a:t>Classification </a:t>
          </a:r>
        </a:p>
        <a:p>
          <a:r>
            <a:rPr lang="en-US" sz="1600" b="1" dirty="0" smtClean="0"/>
            <a:t>with SVM</a:t>
          </a:r>
        </a:p>
      </dgm:t>
    </dgm:pt>
    <dgm:pt modelId="{47B610D1-1C42-4EC1-9C6E-A813861BC25D}" type="parTrans" cxnId="{4BC0F05B-17A2-4996-900B-DBB3F1FA7571}">
      <dgm:prSet/>
      <dgm:spPr/>
      <dgm:t>
        <a:bodyPr/>
        <a:lstStyle/>
        <a:p>
          <a:endParaRPr lang="en-US" b="1"/>
        </a:p>
      </dgm:t>
    </dgm:pt>
    <dgm:pt modelId="{7B7E4382-D2B8-48C6-8E1C-94DC86011373}" type="sibTrans" cxnId="{4BC0F05B-17A2-4996-900B-DBB3F1FA7571}">
      <dgm:prSet/>
      <dgm:spPr/>
      <dgm:t>
        <a:bodyPr/>
        <a:lstStyle/>
        <a:p>
          <a:endParaRPr lang="en-US" b="1"/>
        </a:p>
      </dgm:t>
    </dgm:pt>
    <dgm:pt modelId="{57E7BFA9-F5B4-43D8-8CA9-991BE876A72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sz="1600" b="1" dirty="0" smtClean="0">
              <a:ln>
                <a:noFill/>
              </a:ln>
              <a:solidFill>
                <a:schemeClr val="tx1"/>
              </a:solidFill>
            </a:rPr>
            <a:t>Personalized Skin Detection &amp; Blob Extraction</a:t>
          </a:r>
          <a:endParaRPr lang="en-US" sz="1600" b="1" dirty="0">
            <a:ln>
              <a:noFill/>
            </a:ln>
            <a:solidFill>
              <a:schemeClr val="tx1"/>
            </a:solidFill>
          </a:endParaRPr>
        </a:p>
      </dgm:t>
    </dgm:pt>
    <dgm:pt modelId="{68BACBE8-4718-4153-88A3-DB2A2DDE66EB}" type="parTrans" cxnId="{13C2E358-0D55-4947-B2A9-DBB5BE911252}">
      <dgm:prSet/>
      <dgm:spPr/>
      <dgm:t>
        <a:bodyPr/>
        <a:lstStyle/>
        <a:p>
          <a:endParaRPr lang="en-US" b="1"/>
        </a:p>
      </dgm:t>
    </dgm:pt>
    <dgm:pt modelId="{AD7D22ED-5C3A-4B44-B8A2-6076740B0DDF}" type="sibTrans" cxnId="{13C2E358-0D55-4947-B2A9-DBB5BE911252}">
      <dgm:prSet custT="1"/>
      <dgm:spPr/>
      <dgm:t>
        <a:bodyPr/>
        <a:lstStyle/>
        <a:p>
          <a:endParaRPr lang="en-US" sz="2400" b="1" dirty="0"/>
        </a:p>
      </dgm:t>
    </dgm:pt>
    <dgm:pt modelId="{68400AEB-7173-49C2-80EB-9492B25CA6D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Optical Flow Calculation &amp; Feature Extraction</a:t>
          </a:r>
          <a:endParaRPr lang="en-US" sz="2400" b="1" dirty="0">
            <a:solidFill>
              <a:schemeClr val="bg1"/>
            </a:solidFill>
          </a:endParaRPr>
        </a:p>
      </dgm:t>
    </dgm:pt>
    <dgm:pt modelId="{DB0D093A-F411-4202-9459-05187F7D09E8}" type="sibTrans" cxnId="{48340F8F-FE13-405A-BAE3-145228133206}">
      <dgm:prSet custT="1"/>
      <dgm:spPr/>
      <dgm:t>
        <a:bodyPr/>
        <a:lstStyle/>
        <a:p>
          <a:endParaRPr lang="en-US" sz="2400" b="1" dirty="0"/>
        </a:p>
      </dgm:t>
    </dgm:pt>
    <dgm:pt modelId="{BAFD42C0-D1E5-431C-90DD-BC66A957335E}" type="parTrans" cxnId="{48340F8F-FE13-405A-BAE3-145228133206}">
      <dgm:prSet/>
      <dgm:spPr/>
      <dgm:t>
        <a:bodyPr/>
        <a:lstStyle/>
        <a:p>
          <a:endParaRPr lang="en-US" b="1"/>
        </a:p>
      </dgm:t>
    </dgm:pt>
    <dgm:pt modelId="{6124DCD7-DD93-4BC2-81F0-670C91F618F5}" type="pres">
      <dgm:prSet presAssocID="{81641A40-95FC-4300-AC01-D73309C0BCAA}" presName="Name0" presStyleCnt="0">
        <dgm:presLayoutVars>
          <dgm:dir/>
          <dgm:resizeHandles val="exact"/>
        </dgm:presLayoutVars>
      </dgm:prSet>
      <dgm:spPr/>
    </dgm:pt>
    <dgm:pt modelId="{57B6BA47-76C9-446A-8B4A-0BB3CB7CD6A2}" type="pres">
      <dgm:prSet presAssocID="{57E7BFA9-F5B4-43D8-8CA9-991BE876A72D}" presName="node" presStyleLbl="node1" presStyleIdx="0" presStyleCnt="3" custScaleX="96525" custScaleY="89469" custLinFactNeighborY="-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AA4E-3AAC-4359-95D7-1F4D8C9FEA57}" type="pres">
      <dgm:prSet presAssocID="{AD7D22ED-5C3A-4B44-B8A2-6076740B0D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EAE0DB4-A3E3-4C0D-8AAE-5FA34137EA33}" type="pres">
      <dgm:prSet presAssocID="{AD7D22ED-5C3A-4B44-B8A2-6076740B0DD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97FE359-3E62-4FCC-98B0-BCC11701433E}" type="pres">
      <dgm:prSet presAssocID="{68400AEB-7173-49C2-80EB-9492B25CA6DA}" presName="node" presStyleLbl="node1" presStyleIdx="1" presStyleCnt="3" custScaleX="126435" custScaleY="120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DE69F-2484-4820-B2F3-4E4B12BB9C73}" type="pres">
      <dgm:prSet presAssocID="{DB0D093A-F411-4202-9459-05187F7D09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763680B-1412-40AE-871A-8C37A2239C50}" type="pres">
      <dgm:prSet presAssocID="{DB0D093A-F411-4202-9459-05187F7D09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4855CBC-7DC3-48B3-A6C3-1D2C5C6995C2}" type="pres">
      <dgm:prSet presAssocID="{5B006FA4-8200-4B4B-9688-FE5C68612484}" presName="node" presStyleLbl="node1" presStyleIdx="2" presStyleCnt="3" custScaleX="74842" custScaleY="6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0F05B-17A2-4996-900B-DBB3F1FA7571}" srcId="{81641A40-95FC-4300-AC01-D73309C0BCAA}" destId="{5B006FA4-8200-4B4B-9688-FE5C68612484}" srcOrd="2" destOrd="0" parTransId="{47B610D1-1C42-4EC1-9C6E-A813861BC25D}" sibTransId="{7B7E4382-D2B8-48C6-8E1C-94DC86011373}"/>
    <dgm:cxn modelId="{57C81F03-9C08-4FB2-BC27-84896B350C6F}" type="presOf" srcId="{AD7D22ED-5C3A-4B44-B8A2-6076740B0DDF}" destId="{8EAE0DB4-A3E3-4C0D-8AAE-5FA34137EA33}" srcOrd="1" destOrd="0" presId="urn:microsoft.com/office/officeart/2005/8/layout/process1"/>
    <dgm:cxn modelId="{13C2E358-0D55-4947-B2A9-DBB5BE911252}" srcId="{81641A40-95FC-4300-AC01-D73309C0BCAA}" destId="{57E7BFA9-F5B4-43D8-8CA9-991BE876A72D}" srcOrd="0" destOrd="0" parTransId="{68BACBE8-4718-4153-88A3-DB2A2DDE66EB}" sibTransId="{AD7D22ED-5C3A-4B44-B8A2-6076740B0DDF}"/>
    <dgm:cxn modelId="{8CD1CD70-4046-42DE-93F4-D794AC4ADC84}" type="presOf" srcId="{5B006FA4-8200-4B4B-9688-FE5C68612484}" destId="{94855CBC-7DC3-48B3-A6C3-1D2C5C6995C2}" srcOrd="0" destOrd="0" presId="urn:microsoft.com/office/officeart/2005/8/layout/process1"/>
    <dgm:cxn modelId="{E9D8ED9B-D5C2-46EE-9190-A10B69845F00}" type="presOf" srcId="{57E7BFA9-F5B4-43D8-8CA9-991BE876A72D}" destId="{57B6BA47-76C9-446A-8B4A-0BB3CB7CD6A2}" srcOrd="0" destOrd="0" presId="urn:microsoft.com/office/officeart/2005/8/layout/process1"/>
    <dgm:cxn modelId="{30C0C799-4437-4469-A4F0-340015DC6ABE}" type="presOf" srcId="{68400AEB-7173-49C2-80EB-9492B25CA6DA}" destId="{197FE359-3E62-4FCC-98B0-BCC11701433E}" srcOrd="0" destOrd="0" presId="urn:microsoft.com/office/officeart/2005/8/layout/process1"/>
    <dgm:cxn modelId="{9A4FF5A1-29CF-4DC1-896B-4BF6CB513643}" type="presOf" srcId="{AD7D22ED-5C3A-4B44-B8A2-6076740B0DDF}" destId="{EDE6AA4E-3AAC-4359-95D7-1F4D8C9FEA57}" srcOrd="0" destOrd="0" presId="urn:microsoft.com/office/officeart/2005/8/layout/process1"/>
    <dgm:cxn modelId="{8939A6C3-8517-4803-822C-46A68F26E75E}" type="presOf" srcId="{81641A40-95FC-4300-AC01-D73309C0BCAA}" destId="{6124DCD7-DD93-4BC2-81F0-670C91F618F5}" srcOrd="0" destOrd="0" presId="urn:microsoft.com/office/officeart/2005/8/layout/process1"/>
    <dgm:cxn modelId="{48340F8F-FE13-405A-BAE3-145228133206}" srcId="{81641A40-95FC-4300-AC01-D73309C0BCAA}" destId="{68400AEB-7173-49C2-80EB-9492B25CA6DA}" srcOrd="1" destOrd="0" parTransId="{BAFD42C0-D1E5-431C-90DD-BC66A957335E}" sibTransId="{DB0D093A-F411-4202-9459-05187F7D09E8}"/>
    <dgm:cxn modelId="{30DB6B28-FD66-4A32-8918-B803BB37D8D7}" type="presOf" srcId="{DB0D093A-F411-4202-9459-05187F7D09E8}" destId="{7B4DE69F-2484-4820-B2F3-4E4B12BB9C73}" srcOrd="0" destOrd="0" presId="urn:microsoft.com/office/officeart/2005/8/layout/process1"/>
    <dgm:cxn modelId="{E81BC1E7-CFF9-48E3-B359-750CECC97608}" type="presOf" srcId="{DB0D093A-F411-4202-9459-05187F7D09E8}" destId="{1763680B-1412-40AE-871A-8C37A2239C50}" srcOrd="1" destOrd="0" presId="urn:microsoft.com/office/officeart/2005/8/layout/process1"/>
    <dgm:cxn modelId="{EA00AF4B-5BC0-4F42-965E-95A2905777FF}" type="presParOf" srcId="{6124DCD7-DD93-4BC2-81F0-670C91F618F5}" destId="{57B6BA47-76C9-446A-8B4A-0BB3CB7CD6A2}" srcOrd="0" destOrd="0" presId="urn:microsoft.com/office/officeart/2005/8/layout/process1"/>
    <dgm:cxn modelId="{A27B7C90-8C8B-4382-A7CA-777EF4CBD95E}" type="presParOf" srcId="{6124DCD7-DD93-4BC2-81F0-670C91F618F5}" destId="{EDE6AA4E-3AAC-4359-95D7-1F4D8C9FEA57}" srcOrd="1" destOrd="0" presId="urn:microsoft.com/office/officeart/2005/8/layout/process1"/>
    <dgm:cxn modelId="{79EC6452-C2AA-4178-9BC9-58633A6434F2}" type="presParOf" srcId="{EDE6AA4E-3AAC-4359-95D7-1F4D8C9FEA57}" destId="{8EAE0DB4-A3E3-4C0D-8AAE-5FA34137EA33}" srcOrd="0" destOrd="0" presId="urn:microsoft.com/office/officeart/2005/8/layout/process1"/>
    <dgm:cxn modelId="{21C4BABA-9A16-4967-9A11-6E75AFF6A239}" type="presParOf" srcId="{6124DCD7-DD93-4BC2-81F0-670C91F618F5}" destId="{197FE359-3E62-4FCC-98B0-BCC11701433E}" srcOrd="2" destOrd="0" presId="urn:microsoft.com/office/officeart/2005/8/layout/process1"/>
    <dgm:cxn modelId="{68F5AD4B-909B-43AA-8E9D-24261B1E6AE5}" type="presParOf" srcId="{6124DCD7-DD93-4BC2-81F0-670C91F618F5}" destId="{7B4DE69F-2484-4820-B2F3-4E4B12BB9C73}" srcOrd="3" destOrd="0" presId="urn:microsoft.com/office/officeart/2005/8/layout/process1"/>
    <dgm:cxn modelId="{A3B15FFF-48AE-4F82-827E-D6AA0043549F}" type="presParOf" srcId="{7B4DE69F-2484-4820-B2F3-4E4B12BB9C73}" destId="{1763680B-1412-40AE-871A-8C37A2239C50}" srcOrd="0" destOrd="0" presId="urn:microsoft.com/office/officeart/2005/8/layout/process1"/>
    <dgm:cxn modelId="{3900A6A7-1E0A-47B3-95A5-95F6E53603AF}" type="presParOf" srcId="{6124DCD7-DD93-4BC2-81F0-670C91F618F5}" destId="{94855CBC-7DC3-48B3-A6C3-1D2C5C6995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41A40-95FC-4300-AC01-D73309C0BCAA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</dgm:pt>
    <dgm:pt modelId="{5B006FA4-8200-4B4B-9688-FE5C6861248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Classification </a:t>
          </a:r>
        </a:p>
        <a:p>
          <a:r>
            <a:rPr lang="en-US" sz="2400" b="1" dirty="0" smtClean="0">
              <a:solidFill>
                <a:schemeClr val="bg1"/>
              </a:solidFill>
            </a:rPr>
            <a:t>with SVM</a:t>
          </a:r>
        </a:p>
      </dgm:t>
    </dgm:pt>
    <dgm:pt modelId="{47B610D1-1C42-4EC1-9C6E-A813861BC25D}" type="parTrans" cxnId="{4BC0F05B-17A2-4996-900B-DBB3F1FA7571}">
      <dgm:prSet/>
      <dgm:spPr/>
      <dgm:t>
        <a:bodyPr/>
        <a:lstStyle/>
        <a:p>
          <a:endParaRPr lang="en-US" b="1"/>
        </a:p>
      </dgm:t>
    </dgm:pt>
    <dgm:pt modelId="{7B7E4382-D2B8-48C6-8E1C-94DC86011373}" type="sibTrans" cxnId="{4BC0F05B-17A2-4996-900B-DBB3F1FA7571}">
      <dgm:prSet/>
      <dgm:spPr/>
      <dgm:t>
        <a:bodyPr/>
        <a:lstStyle/>
        <a:p>
          <a:endParaRPr lang="en-US" b="1"/>
        </a:p>
      </dgm:t>
    </dgm:pt>
    <dgm:pt modelId="{57E7BFA9-F5B4-43D8-8CA9-991BE876A72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Personalized Skin Detection &amp; Blob Extraction</a:t>
          </a:r>
          <a:endParaRPr lang="en-US" sz="1600" b="1" dirty="0">
            <a:solidFill>
              <a:schemeClr val="tx1"/>
            </a:solidFill>
          </a:endParaRPr>
        </a:p>
      </dgm:t>
    </dgm:pt>
    <dgm:pt modelId="{68BACBE8-4718-4153-88A3-DB2A2DDE66EB}" type="parTrans" cxnId="{13C2E358-0D55-4947-B2A9-DBB5BE911252}">
      <dgm:prSet/>
      <dgm:spPr/>
      <dgm:t>
        <a:bodyPr/>
        <a:lstStyle/>
        <a:p>
          <a:endParaRPr lang="en-US" b="1"/>
        </a:p>
      </dgm:t>
    </dgm:pt>
    <dgm:pt modelId="{AD7D22ED-5C3A-4B44-B8A2-6076740B0DDF}" type="sibTrans" cxnId="{13C2E358-0D55-4947-B2A9-DBB5BE911252}">
      <dgm:prSet custT="1"/>
      <dgm:spPr/>
      <dgm:t>
        <a:bodyPr/>
        <a:lstStyle/>
        <a:p>
          <a:endParaRPr lang="en-US" sz="2400" b="1" dirty="0"/>
        </a:p>
      </dgm:t>
    </dgm:pt>
    <dgm:pt modelId="{68400AEB-7173-49C2-80EB-9492B25CA6D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Optical Flow Calculation &amp; Feature Extraction</a:t>
          </a:r>
          <a:endParaRPr lang="en-US" sz="1600" b="1" dirty="0">
            <a:solidFill>
              <a:schemeClr val="tx1"/>
            </a:solidFill>
          </a:endParaRPr>
        </a:p>
      </dgm:t>
    </dgm:pt>
    <dgm:pt modelId="{DB0D093A-F411-4202-9459-05187F7D09E8}" type="sibTrans" cxnId="{48340F8F-FE13-405A-BAE3-145228133206}">
      <dgm:prSet custT="1"/>
      <dgm:spPr/>
      <dgm:t>
        <a:bodyPr/>
        <a:lstStyle/>
        <a:p>
          <a:endParaRPr lang="en-US" sz="2400" b="1" dirty="0"/>
        </a:p>
      </dgm:t>
    </dgm:pt>
    <dgm:pt modelId="{BAFD42C0-D1E5-431C-90DD-BC66A957335E}" type="parTrans" cxnId="{48340F8F-FE13-405A-BAE3-145228133206}">
      <dgm:prSet/>
      <dgm:spPr/>
      <dgm:t>
        <a:bodyPr/>
        <a:lstStyle/>
        <a:p>
          <a:endParaRPr lang="en-US" b="1"/>
        </a:p>
      </dgm:t>
    </dgm:pt>
    <dgm:pt modelId="{6124DCD7-DD93-4BC2-81F0-670C91F618F5}" type="pres">
      <dgm:prSet presAssocID="{81641A40-95FC-4300-AC01-D73309C0BCAA}" presName="Name0" presStyleCnt="0">
        <dgm:presLayoutVars>
          <dgm:dir/>
          <dgm:resizeHandles val="exact"/>
        </dgm:presLayoutVars>
      </dgm:prSet>
      <dgm:spPr/>
    </dgm:pt>
    <dgm:pt modelId="{57B6BA47-76C9-446A-8B4A-0BB3CB7CD6A2}" type="pres">
      <dgm:prSet presAssocID="{57E7BFA9-F5B4-43D8-8CA9-991BE876A72D}" presName="node" presStyleLbl="node1" presStyleIdx="0" presStyleCnt="3" custScaleX="84313" custScaleY="54567" custLinFactNeighborY="1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AA4E-3AAC-4359-95D7-1F4D8C9FEA57}" type="pres">
      <dgm:prSet presAssocID="{AD7D22ED-5C3A-4B44-B8A2-6076740B0DD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EAE0DB4-A3E3-4C0D-8AAE-5FA34137EA33}" type="pres">
      <dgm:prSet presAssocID="{AD7D22ED-5C3A-4B44-B8A2-6076740B0DD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97FE359-3E62-4FCC-98B0-BCC11701433E}" type="pres">
      <dgm:prSet presAssocID="{68400AEB-7173-49C2-80EB-9492B25CA6DA}" presName="node" presStyleLbl="node1" presStyleIdx="1" presStyleCnt="3" custScaleX="74842" custScaleY="74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DE69F-2484-4820-B2F3-4E4B12BB9C73}" type="pres">
      <dgm:prSet presAssocID="{DB0D093A-F411-4202-9459-05187F7D09E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763680B-1412-40AE-871A-8C37A2239C50}" type="pres">
      <dgm:prSet presAssocID="{DB0D093A-F411-4202-9459-05187F7D09E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4855CBC-7DC3-48B3-A6C3-1D2C5C6995C2}" type="pres">
      <dgm:prSet presAssocID="{5B006FA4-8200-4B4B-9688-FE5C68612484}" presName="node" presStyleLbl="node1" presStyleIdx="2" presStyleCnt="3" custScaleX="101650" custScaleY="71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C2E358-0D55-4947-B2A9-DBB5BE911252}" srcId="{81641A40-95FC-4300-AC01-D73309C0BCAA}" destId="{57E7BFA9-F5B4-43D8-8CA9-991BE876A72D}" srcOrd="0" destOrd="0" parTransId="{68BACBE8-4718-4153-88A3-DB2A2DDE66EB}" sibTransId="{AD7D22ED-5C3A-4B44-B8A2-6076740B0DDF}"/>
    <dgm:cxn modelId="{0F547A74-ABE6-4F36-85ED-31B17A46776F}" type="presOf" srcId="{DB0D093A-F411-4202-9459-05187F7D09E8}" destId="{1763680B-1412-40AE-871A-8C37A2239C50}" srcOrd="1" destOrd="0" presId="urn:microsoft.com/office/officeart/2005/8/layout/process1"/>
    <dgm:cxn modelId="{48340F8F-FE13-405A-BAE3-145228133206}" srcId="{81641A40-95FC-4300-AC01-D73309C0BCAA}" destId="{68400AEB-7173-49C2-80EB-9492B25CA6DA}" srcOrd="1" destOrd="0" parTransId="{BAFD42C0-D1E5-431C-90DD-BC66A957335E}" sibTransId="{DB0D093A-F411-4202-9459-05187F7D09E8}"/>
    <dgm:cxn modelId="{3D30F43E-985E-4F71-990C-BC701A1924B2}" type="presOf" srcId="{5B006FA4-8200-4B4B-9688-FE5C68612484}" destId="{94855CBC-7DC3-48B3-A6C3-1D2C5C6995C2}" srcOrd="0" destOrd="0" presId="urn:microsoft.com/office/officeart/2005/8/layout/process1"/>
    <dgm:cxn modelId="{921C2D7D-31B2-4298-B1D8-E7E8A2311ED8}" type="presOf" srcId="{AD7D22ED-5C3A-4B44-B8A2-6076740B0DDF}" destId="{EDE6AA4E-3AAC-4359-95D7-1F4D8C9FEA57}" srcOrd="0" destOrd="0" presId="urn:microsoft.com/office/officeart/2005/8/layout/process1"/>
    <dgm:cxn modelId="{65961632-58AC-4731-A144-E3888C136FA0}" type="presOf" srcId="{57E7BFA9-F5B4-43D8-8CA9-991BE876A72D}" destId="{57B6BA47-76C9-446A-8B4A-0BB3CB7CD6A2}" srcOrd="0" destOrd="0" presId="urn:microsoft.com/office/officeart/2005/8/layout/process1"/>
    <dgm:cxn modelId="{5BA44FCB-804A-4618-A07F-C8007AE4C9AA}" type="presOf" srcId="{81641A40-95FC-4300-AC01-D73309C0BCAA}" destId="{6124DCD7-DD93-4BC2-81F0-670C91F618F5}" srcOrd="0" destOrd="0" presId="urn:microsoft.com/office/officeart/2005/8/layout/process1"/>
    <dgm:cxn modelId="{0FAD8083-255C-48B8-AD28-52D29234CBC3}" type="presOf" srcId="{68400AEB-7173-49C2-80EB-9492B25CA6DA}" destId="{197FE359-3E62-4FCC-98B0-BCC11701433E}" srcOrd="0" destOrd="0" presId="urn:microsoft.com/office/officeart/2005/8/layout/process1"/>
    <dgm:cxn modelId="{2D169926-1EB9-4863-BB22-39DBD7C8BF59}" type="presOf" srcId="{AD7D22ED-5C3A-4B44-B8A2-6076740B0DDF}" destId="{8EAE0DB4-A3E3-4C0D-8AAE-5FA34137EA33}" srcOrd="1" destOrd="0" presId="urn:microsoft.com/office/officeart/2005/8/layout/process1"/>
    <dgm:cxn modelId="{91907F5A-5A14-4211-9E33-A1DDD64F20C6}" type="presOf" srcId="{DB0D093A-F411-4202-9459-05187F7D09E8}" destId="{7B4DE69F-2484-4820-B2F3-4E4B12BB9C73}" srcOrd="0" destOrd="0" presId="urn:microsoft.com/office/officeart/2005/8/layout/process1"/>
    <dgm:cxn modelId="{4BC0F05B-17A2-4996-900B-DBB3F1FA7571}" srcId="{81641A40-95FC-4300-AC01-D73309C0BCAA}" destId="{5B006FA4-8200-4B4B-9688-FE5C68612484}" srcOrd="2" destOrd="0" parTransId="{47B610D1-1C42-4EC1-9C6E-A813861BC25D}" sibTransId="{7B7E4382-D2B8-48C6-8E1C-94DC86011373}"/>
    <dgm:cxn modelId="{F714A864-72FC-4781-A8CC-ADB85D2B5A5C}" type="presParOf" srcId="{6124DCD7-DD93-4BC2-81F0-670C91F618F5}" destId="{57B6BA47-76C9-446A-8B4A-0BB3CB7CD6A2}" srcOrd="0" destOrd="0" presId="urn:microsoft.com/office/officeart/2005/8/layout/process1"/>
    <dgm:cxn modelId="{1DA597DB-D73A-4EFC-9244-9E308559C9D5}" type="presParOf" srcId="{6124DCD7-DD93-4BC2-81F0-670C91F618F5}" destId="{EDE6AA4E-3AAC-4359-95D7-1F4D8C9FEA57}" srcOrd="1" destOrd="0" presId="urn:microsoft.com/office/officeart/2005/8/layout/process1"/>
    <dgm:cxn modelId="{C8ABCDF8-9EAC-4940-92D8-0FA78A2440A5}" type="presParOf" srcId="{EDE6AA4E-3AAC-4359-95D7-1F4D8C9FEA57}" destId="{8EAE0DB4-A3E3-4C0D-8AAE-5FA34137EA33}" srcOrd="0" destOrd="0" presId="urn:microsoft.com/office/officeart/2005/8/layout/process1"/>
    <dgm:cxn modelId="{CC1B29FF-A4B2-44FE-80E4-61B45167CEFE}" type="presParOf" srcId="{6124DCD7-DD93-4BC2-81F0-670C91F618F5}" destId="{197FE359-3E62-4FCC-98B0-BCC11701433E}" srcOrd="2" destOrd="0" presId="urn:microsoft.com/office/officeart/2005/8/layout/process1"/>
    <dgm:cxn modelId="{30CE3971-37FA-4F89-9EF4-A660061CBCAD}" type="presParOf" srcId="{6124DCD7-DD93-4BC2-81F0-670C91F618F5}" destId="{7B4DE69F-2484-4820-B2F3-4E4B12BB9C73}" srcOrd="3" destOrd="0" presId="urn:microsoft.com/office/officeart/2005/8/layout/process1"/>
    <dgm:cxn modelId="{5354F6CD-39B6-4EA4-B412-2DC3875AAA08}" type="presParOf" srcId="{7B4DE69F-2484-4820-B2F3-4E4B12BB9C73}" destId="{1763680B-1412-40AE-871A-8C37A2239C50}" srcOrd="0" destOrd="0" presId="urn:microsoft.com/office/officeart/2005/8/layout/process1"/>
    <dgm:cxn modelId="{CAEF7D7A-1338-46C2-93C8-13E02DA92ADB}" type="presParOf" srcId="{6124DCD7-DD93-4BC2-81F0-670C91F618F5}" destId="{94855CBC-7DC3-48B3-A6C3-1D2C5C6995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BA47-76C9-446A-8B4A-0BB3CB7CD6A2}">
      <dsp:nvSpPr>
        <dsp:cNvPr id="0" name=""/>
        <dsp:cNvSpPr/>
      </dsp:nvSpPr>
      <dsp:spPr>
        <a:xfrm>
          <a:off x="6697" y="491285"/>
          <a:ext cx="2001738" cy="1989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Personalized Skin Detection &amp; Blob Extraction</a:t>
          </a:r>
          <a:endParaRPr lang="en-US" sz="2400" kern="1200" dirty="0"/>
        </a:p>
      </dsp:txBody>
      <dsp:txXfrm>
        <a:off x="64959" y="549547"/>
        <a:ext cx="1885214" cy="1872703"/>
      </dsp:txXfrm>
    </dsp:sp>
    <dsp:sp modelId="{EDE6AA4E-3AAC-4359-95D7-1F4D8C9FEA57}">
      <dsp:nvSpPr>
        <dsp:cNvPr id="0" name=""/>
        <dsp:cNvSpPr/>
      </dsp:nvSpPr>
      <dsp:spPr>
        <a:xfrm>
          <a:off x="2208609" y="1237683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2208609" y="1336969"/>
        <a:ext cx="297058" cy="297859"/>
      </dsp:txXfrm>
    </dsp:sp>
    <dsp:sp modelId="{197FE359-3E62-4FCC-98B0-BCC11701433E}">
      <dsp:nvSpPr>
        <dsp:cNvPr id="0" name=""/>
        <dsp:cNvSpPr/>
      </dsp:nvSpPr>
      <dsp:spPr>
        <a:xfrm>
          <a:off x="2809130" y="491285"/>
          <a:ext cx="2001738" cy="1989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Optical Flow Calculation &amp; Feature </a:t>
          </a:r>
          <a:r>
            <a:rPr lang="en-US" sz="2400" kern="1200" dirty="0" smtClean="0"/>
            <a:t>Extraction</a:t>
          </a:r>
          <a:endParaRPr lang="en-US" sz="2400" kern="1200" dirty="0"/>
        </a:p>
      </dsp:txBody>
      <dsp:txXfrm>
        <a:off x="2867392" y="549547"/>
        <a:ext cx="1885214" cy="1872703"/>
      </dsp:txXfrm>
    </dsp:sp>
    <dsp:sp modelId="{7B4DE69F-2484-4820-B2F3-4E4B12BB9C73}">
      <dsp:nvSpPr>
        <dsp:cNvPr id="0" name=""/>
        <dsp:cNvSpPr/>
      </dsp:nvSpPr>
      <dsp:spPr>
        <a:xfrm>
          <a:off x="5011042" y="1237683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011042" y="1336969"/>
        <a:ext cx="297058" cy="297859"/>
      </dsp:txXfrm>
    </dsp:sp>
    <dsp:sp modelId="{94855CBC-7DC3-48B3-A6C3-1D2C5C6995C2}">
      <dsp:nvSpPr>
        <dsp:cNvPr id="0" name=""/>
        <dsp:cNvSpPr/>
      </dsp:nvSpPr>
      <dsp:spPr>
        <a:xfrm>
          <a:off x="5611564" y="491285"/>
          <a:ext cx="2001738" cy="1989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Classification with SVM</a:t>
          </a:r>
        </a:p>
      </dsp:txBody>
      <dsp:txXfrm>
        <a:off x="5669826" y="549547"/>
        <a:ext cx="1885214" cy="1872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BA47-76C9-446A-8B4A-0BB3CB7CD6A2}">
      <dsp:nvSpPr>
        <dsp:cNvPr id="0" name=""/>
        <dsp:cNvSpPr/>
      </dsp:nvSpPr>
      <dsp:spPr>
        <a:xfrm>
          <a:off x="5248" y="0"/>
          <a:ext cx="2446798" cy="12954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Personalized Skin Detection &amp; Blob Extraction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3189" y="37941"/>
        <a:ext cx="2370916" cy="1219518"/>
      </dsp:txXfrm>
    </dsp:sp>
    <dsp:sp modelId="{EDE6AA4E-3AAC-4359-95D7-1F4D8C9FEA57}">
      <dsp:nvSpPr>
        <dsp:cNvPr id="0" name=""/>
        <dsp:cNvSpPr/>
      </dsp:nvSpPr>
      <dsp:spPr>
        <a:xfrm>
          <a:off x="2696726" y="344297"/>
          <a:ext cx="518721" cy="606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2696726" y="465658"/>
        <a:ext cx="363105" cy="364083"/>
      </dsp:txXfrm>
    </dsp:sp>
    <dsp:sp modelId="{197FE359-3E62-4FCC-98B0-BCC11701433E}">
      <dsp:nvSpPr>
        <dsp:cNvPr id="0" name=""/>
        <dsp:cNvSpPr/>
      </dsp:nvSpPr>
      <dsp:spPr>
        <a:xfrm>
          <a:off x="3430766" y="203285"/>
          <a:ext cx="1831232" cy="888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Optical Flow Calculation &amp; Feature Extraction</a:t>
          </a:r>
          <a:endParaRPr lang="en-US" sz="1600" b="1" kern="1200" dirty="0"/>
        </a:p>
      </dsp:txBody>
      <dsp:txXfrm>
        <a:off x="3456799" y="229318"/>
        <a:ext cx="1779166" cy="836763"/>
      </dsp:txXfrm>
    </dsp:sp>
    <dsp:sp modelId="{7B4DE69F-2484-4820-B2F3-4E4B12BB9C73}">
      <dsp:nvSpPr>
        <dsp:cNvPr id="0" name=""/>
        <dsp:cNvSpPr/>
      </dsp:nvSpPr>
      <dsp:spPr>
        <a:xfrm>
          <a:off x="5506678" y="344297"/>
          <a:ext cx="518721" cy="606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5506678" y="465658"/>
        <a:ext cx="363105" cy="364083"/>
      </dsp:txXfrm>
    </dsp:sp>
    <dsp:sp modelId="{94855CBC-7DC3-48B3-A6C3-1D2C5C6995C2}">
      <dsp:nvSpPr>
        <dsp:cNvPr id="0" name=""/>
        <dsp:cNvSpPr/>
      </dsp:nvSpPr>
      <dsp:spPr>
        <a:xfrm>
          <a:off x="6240718" y="203285"/>
          <a:ext cx="1831232" cy="888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Classification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with SVM</a:t>
          </a:r>
        </a:p>
      </dsp:txBody>
      <dsp:txXfrm>
        <a:off x="6266751" y="229318"/>
        <a:ext cx="1779166" cy="836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BA47-76C9-446A-8B4A-0BB3CB7CD6A2}">
      <dsp:nvSpPr>
        <dsp:cNvPr id="0" name=""/>
        <dsp:cNvSpPr/>
      </dsp:nvSpPr>
      <dsp:spPr>
        <a:xfrm>
          <a:off x="4560" y="266319"/>
          <a:ext cx="2061321" cy="901776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n>
                <a:noFill/>
              </a:ln>
              <a:solidFill>
                <a:schemeClr val="tx1"/>
              </a:solidFill>
            </a:rPr>
            <a:t>Personalized Skin Detection &amp; Blob Extraction</a:t>
          </a:r>
          <a:endParaRPr lang="en-US" sz="16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30972" y="292731"/>
        <a:ext cx="2008497" cy="848952"/>
      </dsp:txXfrm>
    </dsp:sp>
    <dsp:sp modelId="{EDE6AA4E-3AAC-4359-95D7-1F4D8C9FEA57}">
      <dsp:nvSpPr>
        <dsp:cNvPr id="0" name=""/>
        <dsp:cNvSpPr/>
      </dsp:nvSpPr>
      <dsp:spPr>
        <a:xfrm rot="7112">
          <a:off x="2279434" y="455444"/>
          <a:ext cx="452733" cy="529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2279434" y="561226"/>
        <a:ext cx="316913" cy="317767"/>
      </dsp:txXfrm>
    </dsp:sp>
    <dsp:sp modelId="{197FE359-3E62-4FCC-98B0-BCC11701433E}">
      <dsp:nvSpPr>
        <dsp:cNvPr id="0" name=""/>
        <dsp:cNvSpPr/>
      </dsp:nvSpPr>
      <dsp:spPr>
        <a:xfrm>
          <a:off x="2920094" y="115604"/>
          <a:ext cx="2700058" cy="12165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Optical Flow Calculation &amp; Feature Extraction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955727" y="151237"/>
        <a:ext cx="2628792" cy="1145324"/>
      </dsp:txXfrm>
    </dsp:sp>
    <dsp:sp modelId="{7B4DE69F-2484-4820-B2F3-4E4B12BB9C73}">
      <dsp:nvSpPr>
        <dsp:cNvPr id="0" name=""/>
        <dsp:cNvSpPr/>
      </dsp:nvSpPr>
      <dsp:spPr>
        <a:xfrm>
          <a:off x="5833705" y="459094"/>
          <a:ext cx="452732" cy="529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5833705" y="565016"/>
        <a:ext cx="316912" cy="317767"/>
      </dsp:txXfrm>
    </dsp:sp>
    <dsp:sp modelId="{94855CBC-7DC3-48B3-A6C3-1D2C5C6995C2}">
      <dsp:nvSpPr>
        <dsp:cNvPr id="0" name=""/>
        <dsp:cNvSpPr/>
      </dsp:nvSpPr>
      <dsp:spPr>
        <a:xfrm>
          <a:off x="6474365" y="410003"/>
          <a:ext cx="1598273" cy="627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Classification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with SVM</a:t>
          </a:r>
        </a:p>
      </dsp:txBody>
      <dsp:txXfrm>
        <a:off x="6492752" y="428390"/>
        <a:ext cx="1561499" cy="5910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BA47-76C9-446A-8B4A-0BB3CB7CD6A2}">
      <dsp:nvSpPr>
        <dsp:cNvPr id="0" name=""/>
        <dsp:cNvSpPr/>
      </dsp:nvSpPr>
      <dsp:spPr>
        <a:xfrm>
          <a:off x="10188" y="381001"/>
          <a:ext cx="1993206" cy="8117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Personalized Skin Detection &amp; Blob Extraction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3962" y="404775"/>
        <a:ext cx="1945658" cy="764163"/>
      </dsp:txXfrm>
    </dsp:sp>
    <dsp:sp modelId="{EDE6AA4E-3AAC-4359-95D7-1F4D8C9FEA57}">
      <dsp:nvSpPr>
        <dsp:cNvPr id="0" name=""/>
        <dsp:cNvSpPr/>
      </dsp:nvSpPr>
      <dsp:spPr>
        <a:xfrm rot="21569772">
          <a:off x="2239791" y="480668"/>
          <a:ext cx="501199" cy="58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2239794" y="598586"/>
        <a:ext cx="350839" cy="351771"/>
      </dsp:txXfrm>
    </dsp:sp>
    <dsp:sp modelId="{197FE359-3E62-4FCC-98B0-BCC11701433E}">
      <dsp:nvSpPr>
        <dsp:cNvPr id="0" name=""/>
        <dsp:cNvSpPr/>
      </dsp:nvSpPr>
      <dsp:spPr>
        <a:xfrm>
          <a:off x="2949018" y="210862"/>
          <a:ext cx="1769307" cy="110227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Optical Flow Calculation &amp; Feature Extraction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981303" y="243147"/>
        <a:ext cx="1704737" cy="1037704"/>
      </dsp:txXfrm>
    </dsp:sp>
    <dsp:sp modelId="{7B4DE69F-2484-4820-B2F3-4E4B12BB9C73}">
      <dsp:nvSpPr>
        <dsp:cNvPr id="0" name=""/>
        <dsp:cNvSpPr/>
      </dsp:nvSpPr>
      <dsp:spPr>
        <a:xfrm>
          <a:off x="4954730" y="468857"/>
          <a:ext cx="501179" cy="586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4954730" y="586114"/>
        <a:ext cx="350825" cy="351771"/>
      </dsp:txXfrm>
    </dsp:sp>
    <dsp:sp modelId="{94855CBC-7DC3-48B3-A6C3-1D2C5C6995C2}">
      <dsp:nvSpPr>
        <dsp:cNvPr id="0" name=""/>
        <dsp:cNvSpPr/>
      </dsp:nvSpPr>
      <dsp:spPr>
        <a:xfrm>
          <a:off x="5663947" y="228601"/>
          <a:ext cx="2403063" cy="106679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Classification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with SVM</a:t>
          </a:r>
        </a:p>
      </dsp:txBody>
      <dsp:txXfrm>
        <a:off x="5695192" y="259846"/>
        <a:ext cx="2340573" cy="100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769E-4E7C-43BE-BBC8-F42574822C4E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E5884-6C7B-41AB-86FF-F39AFA45E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6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problem we are</a:t>
            </a:r>
            <a:r>
              <a:rPr lang="en-US" baseline="0" dirty="0" smtClean="0"/>
              <a:t> interested in this work is automatic hand detection using a static camera.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believe that such as system can be very beneficial to doctors by providing objective information for diagnosis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4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[Aggarwal and </a:t>
            </a:r>
            <a:r>
              <a:rPr lang="en-US" sz="1200" dirty="0" err="1" smtClean="0"/>
              <a:t>Ryoo</a:t>
            </a:r>
            <a:r>
              <a:rPr lang="en-US" sz="1200" dirty="0" smtClean="0"/>
              <a:t>, 2011] reduces the problem to object matching when actions are represented as 3-D (X, Y, T) volumes.</a:t>
            </a:r>
          </a:p>
          <a:p>
            <a:endParaRPr lang="en-US" sz="1200" dirty="0" smtClean="0"/>
          </a:p>
          <a:p>
            <a:r>
              <a:rPr lang="en-US" sz="1200" dirty="0" smtClean="0"/>
              <a:t>The most similar work to ours was done by </a:t>
            </a:r>
            <a:r>
              <a:rPr lang="en-US" sz="1200" dirty="0" err="1" smtClean="0"/>
              <a:t>Uhrikova</a:t>
            </a:r>
            <a:r>
              <a:rPr lang="en-US" sz="1200" dirty="0" smtClean="0"/>
              <a:t> et al., who also worked on hand tremors, but their purpose was to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straightforward method used in appearance-based approaches is to extract</a:t>
            </a:r>
          </a:p>
          <a:p>
            <a:r>
              <a:rPr lang="en-US" dirty="0" smtClean="0"/>
              <a:t>skin-colored regions from the image. Another method is to use the </a:t>
            </a:r>
            <a:r>
              <a:rPr lang="en-US" dirty="0" err="1" smtClean="0"/>
              <a:t>eigenspace</a:t>
            </a:r>
            <a:endParaRPr lang="en-US" dirty="0" smtClean="0"/>
          </a:p>
          <a:p>
            <a:r>
              <a:rPr lang="en-US" dirty="0" smtClean="0"/>
              <a:t>to produce a compact description of a large set of high-dimensional data using a</a:t>
            </a:r>
          </a:p>
          <a:p>
            <a:r>
              <a:rPr lang="en-US" dirty="0" smtClean="0"/>
              <a:t>small set of eigenvectors [44].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Aggarwal et al. suggests that if each action is represented by 3-D (X, Y, T) volumes, they can be recognized by solving an object matching problem.</a:t>
            </a:r>
          </a:p>
          <a:p>
            <a:r>
              <a:rPr lang="en-US" sz="1200" dirty="0" err="1" smtClean="0"/>
              <a:t>Uhrikova</a:t>
            </a:r>
            <a:r>
              <a:rPr lang="en-US" sz="1200" dirty="0" smtClean="0"/>
              <a:t> instead of classifying tremor instances from non-tremors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7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Background and Shadow Removal -&gt;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converted to a chart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Blob Detection is performed, regions smaller than some size are discarded.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tremor movement, the main discriminative features are not the motion directions</a:t>
            </a:r>
          </a:p>
          <a:p>
            <a:r>
              <a:rPr lang="en-US" dirty="0" smtClean="0"/>
              <a:t>themselves, but the motion directional changes between consecutive frames. While</a:t>
            </a:r>
          </a:p>
          <a:p>
            <a:r>
              <a:rPr lang="en-US" dirty="0" smtClean="0"/>
              <a:t>directional features are sensitive to rotation, directional change features are more</a:t>
            </a:r>
          </a:p>
          <a:p>
            <a:r>
              <a:rPr lang="en-US" dirty="0" smtClean="0"/>
              <a:t>Rotation invariant.</a:t>
            </a:r>
          </a:p>
          <a:p>
            <a:endParaRPr lang="en-US" dirty="0" smtClean="0"/>
          </a:p>
          <a:p>
            <a:r>
              <a:rPr lang="en-US" dirty="0" smtClean="0"/>
              <a:t>Note that while one part of the hand can move upward, another part can move downward,</a:t>
            </a:r>
          </a:p>
          <a:p>
            <a:r>
              <a:rPr lang="en-US" dirty="0" smtClean="0"/>
              <a:t>and a tremor can exist in any region of a hand. We assume (and have observed</a:t>
            </a:r>
          </a:p>
          <a:p>
            <a:r>
              <a:rPr lang="en-US" dirty="0" smtClean="0"/>
              <a:t>through experiments) that if a tremor occurs, the directional change of the tremor</a:t>
            </a:r>
          </a:p>
          <a:p>
            <a:r>
              <a:rPr lang="en-US" dirty="0" smtClean="0"/>
              <a:t>dominates all directional changes that can exist in any region of the hand. Moreover,</a:t>
            </a:r>
          </a:p>
          <a:p>
            <a:r>
              <a:rPr lang="en-US" dirty="0" smtClean="0"/>
              <a:t>not all hand regions exhibit tremor behavior, and averaging the MDC features over</a:t>
            </a:r>
          </a:p>
          <a:p>
            <a:r>
              <a:rPr lang="en-US" dirty="0" smtClean="0"/>
              <a:t>the whole hand can smooth the values while decreasing the discriminative power of</a:t>
            </a:r>
          </a:p>
          <a:p>
            <a:r>
              <a:rPr lang="en-US" dirty="0" smtClean="0"/>
              <a:t>the features. Therefore, we need to identify the hand regions that exhibit significant</a:t>
            </a:r>
          </a:p>
          <a:p>
            <a:r>
              <a:rPr lang="en-US" dirty="0" smtClean="0"/>
              <a:t>MDCs related to the tremor. For this purpose, the MDC values in the hand blob</a:t>
            </a:r>
          </a:p>
          <a:p>
            <a:r>
              <a:rPr lang="en-US" dirty="0" smtClean="0"/>
              <a:t>are sorted from the most positive to the most negative. If the sum of the MDC in</a:t>
            </a:r>
          </a:p>
          <a:p>
            <a:r>
              <a:rPr lang="en-US" dirty="0" smtClean="0"/>
              <a:t>the hand blob is positive, we take the average of the top P% of the sorted values</a:t>
            </a:r>
          </a:p>
          <a:p>
            <a:r>
              <a:rPr lang="en-US" dirty="0" smtClean="0"/>
              <a:t>as our representative MDC; otherwise, if it is negative, we take the average of the</a:t>
            </a:r>
          </a:p>
          <a:p>
            <a:r>
              <a:rPr lang="en-US" dirty="0" smtClean="0"/>
              <a:t>bottom P% of the sorted values. The result of this process gives us the representative</a:t>
            </a:r>
          </a:p>
          <a:p>
            <a:r>
              <a:rPr lang="en-US" dirty="0" smtClean="0"/>
              <a:t>feature component of one frame.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procedure is repeated until all the frames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video are processed, to get a 118-dimensional feature vector, out of 120 frames,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represents the temporal evolution of dominating motion directional changes.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detect tremor, the frequency of the MDC is more useful. Therefore, we apply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Discrete Cosine Transform (DCT), as defined in Equation 1, to the feature vectors.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6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feature vector from each video has one number for each three frames.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DCT because, frequency</a:t>
            </a:r>
            <a:r>
              <a:rPr lang="en-US" baseline="0" dirty="0" smtClean="0"/>
              <a:t> of MDC is more helpful for discriminating tremors from other periodic movements.</a:t>
            </a:r>
          </a:p>
          <a:p>
            <a:endParaRPr lang="en-US" baseline="0" dirty="0" smtClean="0"/>
          </a:p>
          <a:p>
            <a:r>
              <a:rPr lang="en-US" dirty="0" smtClean="0"/>
              <a:t>MDL: recursive</a:t>
            </a:r>
            <a:r>
              <a:rPr lang="en-US" baseline="0" dirty="0" smtClean="0"/>
              <a:t> entropy minimization heuristic and couple this with minimum description length criterion to control the number of intervals produced over continuous space.</a:t>
            </a:r>
          </a:p>
          <a:p>
            <a:r>
              <a:rPr lang="en-US" baseline="0" dirty="0" smtClean="0"/>
              <a:t>Minimum description length of an object is defined to be the minimum number of bits required to uniquely specify that object out of the universe of all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9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Negative (ordinary movements)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Some videos contain challenging movements or very subtle motions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30171" indent="-280835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3340" indent="-224668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2677" indent="-224668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22013" indent="-224668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71349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20685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70021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9357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9918F6-2EDF-40C8-A4C7-11D85A34F05F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, such as tapping fingers or waving hand very quickly, from tremor movements.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Although tremor detection is a hard problem, in this pilot study, with the described methodology 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dataset of simulated tremor/non-tremor hand motions is prepared and the methodology tested on that.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False negatives are close to zero, which means, tremors are detected almost 100%.</a:t>
            </a:r>
            <a:endParaRPr lang="en-US" sz="1100" dirty="0" smtClean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The error usually results from false positives, which means false signaling of tremor.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The negative dataset consists of many challenging videos</a:t>
            </a:r>
            <a:r>
              <a:rPr lang="en-US" sz="1200" dirty="0" smtClean="0">
                <a:sym typeface="Wingdings" pitchFamily="2" charset="2"/>
              </a:rPr>
              <a:t>. This is good for handling real cases.</a:t>
            </a:r>
          </a:p>
          <a:p>
            <a:pPr>
              <a:defRPr/>
            </a:pPr>
            <a:endParaRPr lang="en-US" sz="1200" dirty="0" smtClean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It’s probable that the highly accurate segmentation of the videos has also contributed to this high accuracy.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3F84-2924-446D-B310-3CF809D4E8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8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1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8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C088-ABE1-47A1-8D84-3921090F6F1C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FF57-25D5-425C-93DA-D7161CE75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Tremor </a:t>
            </a:r>
            <a:r>
              <a:rPr lang="en-US" dirty="0"/>
              <a:t>Detection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Motion </a:t>
            </a:r>
            <a:r>
              <a:rPr lang="en-US" dirty="0"/>
              <a:t>Filtering </a:t>
            </a:r>
            <a:r>
              <a:rPr lang="en-US" dirty="0" smtClean="0"/>
              <a:t>and SVM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Bilge </a:t>
            </a:r>
            <a:r>
              <a:rPr lang="en-US" sz="2400" dirty="0" err="1" smtClean="0"/>
              <a:t>Soran</a:t>
            </a:r>
            <a:r>
              <a:rPr lang="en-US" sz="2400" dirty="0" smtClean="0"/>
              <a:t>, </a:t>
            </a:r>
            <a:r>
              <a:rPr lang="en-US" sz="2400" dirty="0" err="1" smtClean="0"/>
              <a:t>Jenq-Neng</a:t>
            </a:r>
            <a:r>
              <a:rPr lang="en-US" sz="2400" dirty="0" smtClean="0"/>
              <a:t> Hwang, Linda Shapiro, ICPR, 2012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88D03-31E1-4B2A-94BC-1CDD64F1928C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257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Requires a single short video, minimizes diagnostic discomfort</a:t>
            </a:r>
          </a:p>
          <a:p>
            <a:r>
              <a:rPr lang="en-US" sz="3400" dirty="0" smtClean="0"/>
              <a:t>Automatically detects </a:t>
            </a:r>
            <a:r>
              <a:rPr lang="en-US" sz="3400" dirty="0"/>
              <a:t>hand </a:t>
            </a:r>
            <a:r>
              <a:rPr lang="en-US" sz="3400" dirty="0" smtClean="0"/>
              <a:t>tremors with 95.4</a:t>
            </a:r>
            <a:r>
              <a:rPr lang="en-US" sz="3400" dirty="0"/>
              <a:t>% accuracy </a:t>
            </a:r>
            <a:r>
              <a:rPr lang="en-US" sz="3400" dirty="0" smtClean="0"/>
              <a:t>using LOOCV</a:t>
            </a:r>
          </a:p>
          <a:p>
            <a:r>
              <a:rPr lang="en-US" sz="3400" dirty="0" smtClean="0"/>
              <a:t>Distinguishes very </a:t>
            </a:r>
            <a:r>
              <a:rPr lang="en-US" sz="3400" dirty="0"/>
              <a:t>subtle motions and </a:t>
            </a:r>
            <a:r>
              <a:rPr lang="en-US" sz="3400" dirty="0" smtClean="0"/>
              <a:t>tremor-like movements from tremors</a:t>
            </a:r>
          </a:p>
          <a:p>
            <a:r>
              <a:rPr lang="en-US" sz="3600" dirty="0" smtClean="0"/>
              <a:t>False negative rate is close to zero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6C54-1C83-41BD-97D9-4789B5A0C9D0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remorVideo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800" y="1036637"/>
            <a:ext cx="80518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914F-14D1-4AF9-8F36-2372EE3CE074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Tremor Detection Using Motion Filtering and SVM </a:t>
            </a:r>
            <a:r>
              <a:rPr lang="en-US" sz="3100" dirty="0" smtClean="0">
                <a:solidFill>
                  <a:srgbClr val="FF0000"/>
                </a:solidFill>
              </a:rPr>
              <a:t>[</a:t>
            </a:r>
            <a:r>
              <a:rPr lang="en-US" sz="3100" dirty="0" err="1" smtClean="0">
                <a:solidFill>
                  <a:srgbClr val="FF0000"/>
                </a:solidFill>
              </a:rPr>
              <a:t>Soran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et al., ICPR’12]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i="1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sz="3400" dirty="0" smtClean="0"/>
              <a:t>Problem: Automatic hand tremor </a:t>
            </a:r>
            <a:br>
              <a:rPr lang="en-US" sz="3400" dirty="0" smtClean="0"/>
            </a:br>
            <a:r>
              <a:rPr lang="en-US" sz="3400" dirty="0" smtClean="0"/>
              <a:t>detection using a static camera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Motivation: Providing </a:t>
            </a:r>
            <a:r>
              <a:rPr lang="en-US" sz="3400" dirty="0"/>
              <a:t>doctors objective information </a:t>
            </a:r>
            <a:r>
              <a:rPr lang="en-US" sz="3400" dirty="0" smtClean="0"/>
              <a:t>for diagnosis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F65F-ACE4-4F7E-8D48-285838E95261}" type="datetime1">
              <a:rPr lang="en-US" smtClean="0"/>
              <a:t>11/24/2014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" b="6137"/>
          <a:stretch/>
        </p:blipFill>
        <p:spPr bwMode="auto">
          <a:xfrm>
            <a:off x="6814213" y="2278130"/>
            <a:ext cx="1720187" cy="16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Garg</a:t>
            </a:r>
            <a:r>
              <a:rPr lang="en-US" sz="2800" dirty="0" smtClean="0"/>
              <a:t> </a:t>
            </a:r>
            <a:r>
              <a:rPr lang="en-US" sz="2800" dirty="0"/>
              <a:t>et al., </a:t>
            </a:r>
            <a:r>
              <a:rPr lang="en-US" sz="2800" dirty="0" smtClean="0"/>
              <a:t>2009] categorize </a:t>
            </a:r>
            <a:r>
              <a:rPr lang="en-US" sz="2800" dirty="0"/>
              <a:t>the </a:t>
            </a:r>
            <a:r>
              <a:rPr lang="en-US" sz="2800" dirty="0" smtClean="0"/>
              <a:t>hand </a:t>
            </a:r>
            <a:r>
              <a:rPr lang="en-US" sz="2800" dirty="0"/>
              <a:t>gesture </a:t>
            </a:r>
            <a:r>
              <a:rPr lang="en-US" sz="2800" dirty="0" smtClean="0"/>
              <a:t>recognition approaches </a:t>
            </a:r>
            <a:r>
              <a:rPr lang="en-US" sz="2800" dirty="0"/>
              <a:t>into </a:t>
            </a:r>
            <a:r>
              <a:rPr lang="en-US" sz="2800" dirty="0" smtClean="0"/>
              <a:t>3D </a:t>
            </a:r>
            <a:r>
              <a:rPr lang="en-US" sz="2800" dirty="0"/>
              <a:t>model-based </a:t>
            </a:r>
            <a:r>
              <a:rPr lang="en-US" sz="2800" dirty="0" smtClean="0"/>
              <a:t>and appearance-based.</a:t>
            </a:r>
          </a:p>
          <a:p>
            <a:endParaRPr lang="en-US" sz="2800" dirty="0"/>
          </a:p>
          <a:p>
            <a:r>
              <a:rPr lang="en-US" sz="2800" dirty="0" smtClean="0"/>
              <a:t>[Murthy </a:t>
            </a:r>
            <a:r>
              <a:rPr lang="en-US" sz="2800" dirty="0"/>
              <a:t>and Jadon, </a:t>
            </a:r>
            <a:r>
              <a:rPr lang="en-US" sz="2800" dirty="0" smtClean="0"/>
              <a:t>2009] adopted </a:t>
            </a:r>
            <a:r>
              <a:rPr lang="en-US" sz="2800" dirty="0"/>
              <a:t>an </a:t>
            </a:r>
            <a:r>
              <a:rPr lang="en-US" sz="2800" dirty="0" smtClean="0"/>
              <a:t>appearance based approach </a:t>
            </a:r>
            <a:r>
              <a:rPr lang="en-US" sz="2800" dirty="0"/>
              <a:t>based on low-level hand features from </a:t>
            </a:r>
            <a:r>
              <a:rPr lang="en-US" sz="2800" dirty="0" smtClean="0"/>
              <a:t>intensity images.</a:t>
            </a:r>
          </a:p>
          <a:p>
            <a:endParaRPr lang="en-US" sz="2800" dirty="0" smtClean="0"/>
          </a:p>
          <a:p>
            <a:r>
              <a:rPr lang="en-US" sz="2800" dirty="0" smtClean="0"/>
              <a:t>[</a:t>
            </a:r>
            <a:r>
              <a:rPr lang="en-US" sz="2800" dirty="0" err="1"/>
              <a:t>Uhrikova</a:t>
            </a:r>
            <a:r>
              <a:rPr lang="en-US" sz="2800" dirty="0"/>
              <a:t> et al., 2009</a:t>
            </a:r>
            <a:r>
              <a:rPr lang="en-US" sz="2800" dirty="0" smtClean="0"/>
              <a:t>] measures the hand </a:t>
            </a:r>
            <a:r>
              <a:rPr lang="en-US" sz="2800" dirty="0"/>
              <a:t>tremor </a:t>
            </a:r>
            <a:r>
              <a:rPr lang="en-US" sz="2800" dirty="0" smtClean="0"/>
              <a:t>frequencies. They </a:t>
            </a:r>
            <a:r>
              <a:rPr lang="en-US" sz="2800" dirty="0"/>
              <a:t>compared their calculated frequencies with those measured by an </a:t>
            </a:r>
            <a:r>
              <a:rPr lang="en-US" sz="2800" dirty="0" smtClean="0"/>
              <a:t>accelerometer.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3092-815A-4A97-A48F-0D6CADED0DCE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07248"/>
              </p:ext>
            </p:extLst>
          </p:nvPr>
        </p:nvGraphicFramePr>
        <p:xfrm>
          <a:off x="762000" y="2209800"/>
          <a:ext cx="7620000" cy="297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325E-5A85-4A53-B9BF-A2174353A124}" type="datetime1">
              <a:rPr lang="en-US" smtClean="0"/>
              <a:t>11/24/2014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</a:t>
            </a:r>
          </a:p>
          <a:p>
            <a:r>
              <a:rPr lang="en-US" dirty="0" smtClean="0"/>
              <a:t>Video of a patient waving his hand for ~</a:t>
            </a:r>
            <a:r>
              <a:rPr lang="en-US" dirty="0"/>
              <a:t>3 </a:t>
            </a:r>
            <a:r>
              <a:rPr lang="en-US" dirty="0" smtClean="0"/>
              <a:t>sec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Method:</a:t>
            </a:r>
          </a:p>
          <a:p>
            <a:r>
              <a:rPr lang="en-US" dirty="0" smtClean="0"/>
              <a:t>Apply skin color thresholds </a:t>
            </a:r>
          </a:p>
          <a:p>
            <a:r>
              <a:rPr lang="en-US" dirty="0" smtClean="0"/>
              <a:t>Compute optical-flow and extract moving regions</a:t>
            </a:r>
          </a:p>
          <a:p>
            <a:r>
              <a:rPr lang="en-US" dirty="0" smtClean="0"/>
              <a:t>Merge regions and compute color histograms</a:t>
            </a:r>
            <a:endParaRPr lang="en-US" dirty="0"/>
          </a:p>
          <a:p>
            <a:r>
              <a:rPr lang="en-US" dirty="0" smtClean="0"/>
              <a:t>Fit </a:t>
            </a:r>
            <a:r>
              <a:rPr lang="en-US" dirty="0"/>
              <a:t>Gaussian </a:t>
            </a:r>
            <a:r>
              <a:rPr lang="en-US" dirty="0" smtClean="0"/>
              <a:t>function to use as personalized skin model</a:t>
            </a:r>
            <a:endParaRPr lang="en-US" dirty="0"/>
          </a:p>
          <a:p>
            <a:r>
              <a:rPr lang="en-US" dirty="0" smtClean="0"/>
              <a:t>Perform Blob Detection, discard small regions.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914F-14D1-4AF9-8F36-2372EE3CE074}" type="datetime1">
              <a:rPr lang="en-US" smtClean="0"/>
              <a:t>11/24/2014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353862"/>
              </p:ext>
            </p:extLst>
          </p:nvPr>
        </p:nvGraphicFramePr>
        <p:xfrm>
          <a:off x="533400" y="304800"/>
          <a:ext cx="8077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62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For </a:t>
            </a:r>
            <a:r>
              <a:rPr lang="en-US" sz="2400" dirty="0"/>
              <a:t>each blob compute </a:t>
            </a:r>
            <a:r>
              <a:rPr lang="en-US" sz="2400" dirty="0" smtClean="0"/>
              <a:t>optical-flow direction and direction change using 3 </a:t>
            </a:r>
            <a:r>
              <a:rPr lang="en-US" sz="2400" dirty="0"/>
              <a:t>consecutive </a:t>
            </a:r>
            <a:r>
              <a:rPr lang="en-US" sz="2400" dirty="0" smtClean="0"/>
              <a:t>frames</a:t>
            </a:r>
            <a:r>
              <a:rPr lang="en-US" altLang="en-US" sz="2400" dirty="0" smtClean="0"/>
              <a:t>: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A5CB616-ADA2-4569-B8D6-6BC96F9A8963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2438400" y="2441575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4038600" y="2441575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5638800" y="2441575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3429000"/>
            <a:ext cx="8991600" cy="344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dirty="0" smtClean="0"/>
              <a:t>	 		         85 ° </a:t>
            </a:r>
            <a:r>
              <a:rPr lang="en-US" altLang="en-US" sz="2400" dirty="0"/>
              <a:t>	 </a:t>
            </a:r>
            <a:r>
              <a:rPr lang="en-US" altLang="en-US" sz="2400" dirty="0" smtClean="0"/>
              <a:t>     87°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				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+2</a:t>
            </a:r>
            <a:endParaRPr lang="en-US" altLang="en-US" sz="2400" dirty="0" smtClean="0"/>
          </a:p>
          <a:p>
            <a:pPr marL="0" indent="0">
              <a:buFontTx/>
              <a:buNone/>
            </a:pPr>
            <a:r>
              <a:rPr lang="en-US" altLang="en-US" sz="2400" dirty="0" smtClean="0"/>
              <a:t>		                      60°</a:t>
            </a:r>
            <a:r>
              <a:rPr lang="en-US" altLang="en-US" sz="2400" dirty="0"/>
              <a:t>	 </a:t>
            </a:r>
            <a:r>
              <a:rPr lang="en-US" altLang="en-US" sz="2400" dirty="0" smtClean="0"/>
              <a:t>     77°</a:t>
            </a:r>
          </a:p>
          <a:p>
            <a:pPr marL="0" indent="0">
              <a:buFontTx/>
              <a:buNone/>
            </a:pPr>
            <a:r>
              <a:rPr lang="en-US" altLang="en-US" sz="2400" dirty="0" smtClean="0"/>
              <a:t>				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+17</a:t>
            </a:r>
          </a:p>
          <a:p>
            <a:pPr marL="0" indent="0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  		          …		       …</a:t>
            </a:r>
            <a:endParaRPr lang="en-US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Calculate sum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motion direction change:    </a:t>
            </a:r>
            <a:r>
              <a:rPr lang="en-US" altLang="en-US" sz="2400" dirty="0" smtClean="0">
                <a:solidFill>
                  <a:srgbClr val="FF0000"/>
                </a:solidFill>
              </a:rPr>
              <a:t>+19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sign of the sum shows the general direction </a:t>
            </a:r>
            <a:r>
              <a:rPr lang="en-US" altLang="en-US" sz="2400" dirty="0" smtClean="0"/>
              <a:t>change of </a:t>
            </a:r>
            <a:r>
              <a:rPr lang="en-US" altLang="en-US" sz="2400" dirty="0"/>
              <a:t>the flow: up or down</a:t>
            </a:r>
            <a:r>
              <a:rPr lang="en-US" altLang="en-US" sz="2400" dirty="0" smtClean="0"/>
              <a:t>.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230559"/>
              </p:ext>
            </p:extLst>
          </p:nvPr>
        </p:nvGraphicFramePr>
        <p:xfrm>
          <a:off x="533400" y="76200"/>
          <a:ext cx="8077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395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2743200" y="2209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763000" cy="3810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+32.28	                -25.41</a:t>
            </a:r>
            <a:r>
              <a:rPr lang="en-US" sz="4400" dirty="0"/>
              <a:t>	</a:t>
            </a:r>
            <a:r>
              <a:rPr lang="en-US" sz="4400" dirty="0" smtClean="0"/>
              <a:t>	        …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sz="4000" dirty="0" smtClean="0"/>
              <a:t>Sort </a:t>
            </a:r>
            <a:r>
              <a:rPr lang="en-US" altLang="en-US" sz="4000" dirty="0"/>
              <a:t>the direction changes descending. If sum is (-) use average direction change of the last 25% points, else use that of </a:t>
            </a:r>
            <a:r>
              <a:rPr lang="en-US" altLang="en-US" sz="4000" dirty="0" smtClean="0"/>
              <a:t>the first </a:t>
            </a:r>
            <a:r>
              <a:rPr lang="en-US" altLang="en-US" sz="4000" dirty="0"/>
              <a:t>25% points as the feature </a:t>
            </a:r>
            <a:r>
              <a:rPr lang="en-US" altLang="en-US" sz="4000" dirty="0" smtClean="0"/>
              <a:t>component.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en-US" sz="21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4000" dirty="0" smtClean="0"/>
              <a:t>Start the process from the next frame with a new blob extraction, since optical flow accumulates error.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1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4000" dirty="0" smtClean="0"/>
              <a:t>Apply </a:t>
            </a:r>
            <a:r>
              <a:rPr lang="en-US" sz="4000" dirty="0"/>
              <a:t>Discrete Cosine </a:t>
            </a:r>
            <a:r>
              <a:rPr lang="en-US" sz="4000" dirty="0" smtClean="0"/>
              <a:t>Transform</a:t>
            </a:r>
          </a:p>
          <a:p>
            <a:pPr marL="514350" indent="-514350">
              <a:buFont typeface="+mj-lt"/>
              <a:buAutoNum type="arabicPeriod" startAt="3"/>
            </a:pPr>
            <a:endParaRPr lang="en-US" sz="1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4000" dirty="0" smtClean="0"/>
              <a:t>Apply </a:t>
            </a:r>
            <a:r>
              <a:rPr lang="en-US" sz="4000" dirty="0"/>
              <a:t>MDL </a:t>
            </a:r>
            <a:r>
              <a:rPr lang="en-US" sz="4000" dirty="0" smtClean="0"/>
              <a:t>Discretization </a:t>
            </a:r>
            <a:r>
              <a:rPr lang="en-US" dirty="0" smtClean="0"/>
              <a:t>[Fayyad and </a:t>
            </a:r>
            <a:r>
              <a:rPr lang="en-US" dirty="0" err="1" smtClean="0"/>
              <a:t>Irani</a:t>
            </a:r>
            <a:r>
              <a:rPr lang="en-US" dirty="0" smtClean="0"/>
              <a:t>, 1993]</a:t>
            </a:r>
            <a:r>
              <a:rPr lang="en-US" sz="4000" dirty="0" smtClean="0"/>
              <a:t> obtaining </a:t>
            </a:r>
            <a:r>
              <a:rPr lang="en-US" sz="4000" dirty="0"/>
              <a:t>final </a:t>
            </a:r>
            <a:r>
              <a:rPr lang="en-US" sz="4000" dirty="0" smtClean="0"/>
              <a:t>Motion </a:t>
            </a:r>
            <a:r>
              <a:rPr lang="en-US" sz="4000" dirty="0"/>
              <a:t>Direction Change (MDC) features</a:t>
            </a:r>
            <a:r>
              <a:rPr lang="en-US" sz="4000" dirty="0" smtClean="0"/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4572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200" y="2743200"/>
            <a:ext cx="8915400" cy="609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23893" y="454572"/>
            <a:ext cx="308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This becomes our feature vector from one video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533400" y="381000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2133600" y="381000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3733800" y="381000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2209800" y="1603375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3810000" y="1603375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8009"/>
          <a:stretch/>
        </p:blipFill>
        <p:spPr bwMode="auto">
          <a:xfrm>
            <a:off x="5410200" y="1603375"/>
            <a:ext cx="914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" idx="2"/>
          </p:cNvCxnSpPr>
          <p:nvPr/>
        </p:nvCxnSpPr>
        <p:spPr>
          <a:xfrm flipH="1">
            <a:off x="6781800" y="1162458"/>
            <a:ext cx="685143" cy="1580742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381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dirty="0" smtClean="0"/>
              <a:t>90 positive </a:t>
            </a:r>
            <a:r>
              <a:rPr lang="en-US" sz="3400" dirty="0"/>
              <a:t>(simulating tremor), 83 </a:t>
            </a:r>
            <a:r>
              <a:rPr lang="en-US" sz="3400" dirty="0" smtClean="0"/>
              <a:t>negative</a:t>
            </a:r>
          </a:p>
          <a:p>
            <a:pPr>
              <a:defRPr/>
            </a:pPr>
            <a:r>
              <a:rPr lang="en-US" sz="3400" dirty="0" smtClean="0"/>
              <a:t>Static camera, 30 fps</a:t>
            </a:r>
          </a:p>
          <a:p>
            <a:pPr>
              <a:defRPr/>
            </a:pPr>
            <a:r>
              <a:rPr lang="en-US" sz="3400" dirty="0" smtClean="0"/>
              <a:t>Indoors, static background</a:t>
            </a:r>
            <a:endParaRPr lang="en-US" sz="3400" dirty="0"/>
          </a:p>
          <a:p>
            <a:pPr>
              <a:defRPr/>
            </a:pPr>
            <a:r>
              <a:rPr lang="en-US" sz="3400" dirty="0" smtClean="0"/>
              <a:t>6 human subjects</a:t>
            </a:r>
          </a:p>
        </p:txBody>
      </p:sp>
      <p:pic>
        <p:nvPicPr>
          <p:cNvPr id="55300" name="33_x264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15_x264.mp4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0_x264.mp4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20_x264.mp4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36_x264.mp4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E29B-04A1-4A4B-810F-DD76489C35C0}" type="datetime1">
              <a:rPr lang="en-US" smtClean="0"/>
              <a:t>11/24/2014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0953-80A3-4194-B562-EFDBC9035ECD}" type="datetime1">
              <a:rPr lang="en-US" smtClean="0"/>
              <a:t>11/24/2014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B616-ADA2-4569-B8D6-6BC96F9A896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768288"/>
              </p:ext>
            </p:extLst>
          </p:nvPr>
        </p:nvGraphicFramePr>
        <p:xfrm>
          <a:off x="533400" y="152400"/>
          <a:ext cx="80772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79502"/>
              </p:ext>
            </p:extLst>
          </p:nvPr>
        </p:nvGraphicFramePr>
        <p:xfrm>
          <a:off x="1143000" y="2468880"/>
          <a:ext cx="68580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8385"/>
                <a:gridCol w="2219615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% of MDC Features from Hand Region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LOOCV</a:t>
                      </a:r>
                      <a:endParaRPr lang="en-US" sz="2800" b="1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79.2 %</a:t>
                      </a:r>
                      <a:endParaRPr lang="en-US" sz="28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10 % with MDL discretization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89.6 %</a:t>
                      </a:r>
                      <a:endParaRPr lang="en-US" sz="28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25 %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86.7 %</a:t>
                      </a:r>
                      <a:endParaRPr lang="en-US" sz="28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25 % with MDL discretization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95.4 %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791200" y="49530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1065</Words>
  <Application>Microsoft Office PowerPoint</Application>
  <PresentationFormat>On-screen Show (4:3)</PresentationFormat>
  <Paragraphs>168</Paragraphs>
  <Slides>11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Tremor Detection  Using Motion Filtering and SVM  Bilge Soran, Jenq-Neng Hwang, Linda Shapiro, ICPR, 2012</vt:lpstr>
      <vt:lpstr>Tremor Detection Using Motion Filtering and SVM [Soran et al., ICPR’12]</vt:lpstr>
      <vt:lpstr>Related Work</vt:lpstr>
      <vt:lpstr>Method</vt:lpstr>
      <vt:lpstr>PowerPoint Presentation</vt:lpstr>
      <vt:lpstr>PowerPoint Presentation</vt:lpstr>
      <vt:lpstr>PowerPoint Presentation</vt:lpstr>
      <vt:lpstr>Dataset</vt:lpstr>
      <vt:lpstr>PowerPoint Presentation</vt:lpstr>
      <vt:lpstr>Discussion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Tremor Detection  Using Motion Filtering and SVM  Bilge Soran, Jenq-Neng Hwang, Linda Shapiro, ICPR, 2012</dc:title>
  <dc:creator>CSE</dc:creator>
  <cp:lastModifiedBy>CSE</cp:lastModifiedBy>
  <cp:revision>1</cp:revision>
  <dcterms:created xsi:type="dcterms:W3CDTF">2014-11-25T00:09:05Z</dcterms:created>
  <dcterms:modified xsi:type="dcterms:W3CDTF">2014-11-25T00:12:06Z</dcterms:modified>
</cp:coreProperties>
</file>