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76" r:id="rId4"/>
    <p:sldId id="258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304" r:id="rId13"/>
    <p:sldId id="278" r:id="rId14"/>
    <p:sldId id="305" r:id="rId15"/>
    <p:sldId id="306" r:id="rId16"/>
    <p:sldId id="270" r:id="rId17"/>
    <p:sldId id="296" r:id="rId18"/>
    <p:sldId id="271" r:id="rId19"/>
    <p:sldId id="272" r:id="rId20"/>
    <p:sldId id="277" r:id="rId21"/>
    <p:sldId id="279" r:id="rId22"/>
    <p:sldId id="280" r:id="rId23"/>
    <p:sldId id="281" r:id="rId24"/>
    <p:sldId id="282" r:id="rId25"/>
    <p:sldId id="307" r:id="rId26"/>
    <p:sldId id="286" r:id="rId27"/>
    <p:sldId id="300" r:id="rId28"/>
    <p:sldId id="301" r:id="rId29"/>
    <p:sldId id="297" r:id="rId30"/>
    <p:sldId id="302" r:id="rId31"/>
    <p:sldId id="287" r:id="rId32"/>
    <p:sldId id="288" r:id="rId33"/>
    <p:sldId id="289" r:id="rId34"/>
    <p:sldId id="308" r:id="rId35"/>
    <p:sldId id="310" r:id="rId36"/>
    <p:sldId id="290" r:id="rId37"/>
    <p:sldId id="291" r:id="rId38"/>
    <p:sldId id="292" r:id="rId39"/>
    <p:sldId id="293" r:id="rId40"/>
    <p:sldId id="303" r:id="rId41"/>
    <p:sldId id="311" r:id="rId42"/>
    <p:sldId id="294" r:id="rId43"/>
    <p:sldId id="312" r:id="rId44"/>
    <p:sldId id="298" r:id="rId45"/>
    <p:sldId id="299" r:id="rId46"/>
    <p:sldId id="313" r:id="rId4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FF"/>
    <a:srgbClr val="99FF3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9" autoAdjust="0"/>
    <p:restoredTop sz="90929"/>
  </p:normalViewPr>
  <p:slideViewPr>
    <p:cSldViewPr>
      <p:cViewPr varScale="1">
        <p:scale>
          <a:sx n="121" d="100"/>
          <a:sy n="121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5B5AB3-94DE-4068-B8D3-438E8FC86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1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E2E93-7A7D-4F52-85EA-1945CB563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ED63-24F9-47CD-86E4-FAB36DB333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85CE-8C14-4D4F-9F54-32CFA70851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5B9C-13DE-4DA8-8168-67E7AC3514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9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6EB7DF-CEE2-4B17-8349-B5F83190A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0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180DCF-0715-4D90-8D33-9D671E235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4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18E7EF-3D1E-4E20-8271-0924FF5DC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9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4D46-2836-4616-B2DA-63E07FB9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E43A-5D9A-476B-87B2-9741F55E31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6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1C97-3E7A-47B9-A955-97E0B68147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4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2E19-F93E-4A51-939C-7629C7A015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6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557E-6525-4EE8-A8F5-B0EAD8C1D7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7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CC56-910C-4835-A358-AE58750467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E25F-6C4E-435D-A3DE-D8F9A7D3E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67C5-09BC-4220-BF8E-C937E516CE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22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0F20-67F3-4522-9D3B-838DACB596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Pattern Recognitio</a:t>
            </a:r>
            <a:r>
              <a:rPr lang="en-US" altLang="en-US" dirty="0"/>
              <a:t>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FBA-62F4-4F7C-BE6A-6DEA45494DF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2871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Pattern recognition is: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28800" y="2133600"/>
            <a:ext cx="6692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1. The name of the journal of the Pattern Recognition</a:t>
            </a:r>
          </a:p>
          <a:p>
            <a:r>
              <a:rPr lang="en-US" altLang="en-US" dirty="0"/>
              <a:t>     Society.</a:t>
            </a:r>
          </a:p>
          <a:p>
            <a:endParaRPr lang="en-US" altLang="en-US" dirty="0"/>
          </a:p>
          <a:p>
            <a:r>
              <a:rPr lang="en-US" altLang="en-US" dirty="0"/>
              <a:t>2. A research area in which patterns in data are</a:t>
            </a:r>
          </a:p>
          <a:p>
            <a:r>
              <a:rPr lang="en-US" altLang="en-US" dirty="0"/>
              <a:t>    found, recognized, discovered, …whatever.</a:t>
            </a:r>
          </a:p>
          <a:p>
            <a:endParaRPr lang="en-US" altLang="en-US" dirty="0"/>
          </a:p>
          <a:p>
            <a:r>
              <a:rPr lang="en-US" altLang="en-US" dirty="0"/>
              <a:t>3. A catchall phrase that includes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46325" y="4918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74925" y="4918075"/>
            <a:ext cx="1971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classification</a:t>
            </a:r>
          </a:p>
          <a:p>
            <a:pPr>
              <a:buFontTx/>
              <a:buChar char="•"/>
            </a:pPr>
            <a:r>
              <a:rPr lang="en-US" altLang="en-US" dirty="0"/>
              <a:t> clustering</a:t>
            </a:r>
          </a:p>
          <a:p>
            <a:pPr>
              <a:buFontTx/>
              <a:buChar char="•"/>
            </a:pPr>
            <a:r>
              <a:rPr lang="en-US" altLang="en-US" dirty="0"/>
              <a:t> data mining</a:t>
            </a:r>
          </a:p>
          <a:p>
            <a:pPr>
              <a:buFontTx/>
              <a:buChar char="•"/>
            </a:pPr>
            <a:r>
              <a:rPr lang="en-US" altLang="en-US" dirty="0"/>
              <a:t>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Nearest mean might yield poor results with complex structure</a:t>
            </a:r>
          </a:p>
        </p:txBody>
      </p:sp>
      <p:pic>
        <p:nvPicPr>
          <p:cNvPr id="44036" name="Picture 4" descr="\\SAMBA\STOCKMAN\Book\Chapters\Figures\Fig4\xo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381250"/>
            <a:ext cx="2844800" cy="2933700"/>
          </a:xfrm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02338" y="1600200"/>
            <a:ext cx="2989262" cy="4495800"/>
          </a:xfrm>
        </p:spPr>
        <p:txBody>
          <a:bodyPr/>
          <a:lstStyle/>
          <a:p>
            <a:r>
              <a:rPr lang="en-US" altLang="en-US" sz="2800" dirty="0"/>
              <a:t>Class 2 has two modes; </a:t>
            </a:r>
            <a:r>
              <a:rPr lang="en-US" altLang="en-US" sz="2800" dirty="0">
                <a:solidFill>
                  <a:srgbClr val="FF0000"/>
                </a:solidFill>
              </a:rPr>
              <a:t>where is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  its mean?</a:t>
            </a:r>
          </a:p>
          <a:p>
            <a:pPr>
              <a:buFont typeface="Symbol" pitchFamily="18" charset="2"/>
              <a:buNone/>
            </a:pPr>
            <a:endParaRPr lang="en-US" altLang="en-US" sz="2800" dirty="0">
              <a:solidFill>
                <a:srgbClr val="FF0066"/>
              </a:solidFill>
            </a:endParaRPr>
          </a:p>
          <a:p>
            <a:r>
              <a:rPr lang="en-US" altLang="en-US" sz="2800" dirty="0"/>
              <a:t>But if modes are detected, two subclass mean vectors can be used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C7FE-BCC6-436B-8BF4-F62CF6111E5E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Scaling coordinates by </a:t>
            </a:r>
            <a:r>
              <a:rPr lang="en-US" altLang="en-US" dirty="0" err="1">
                <a:solidFill>
                  <a:srgbClr val="0033CC"/>
                </a:solidFill>
              </a:rPr>
              <a:t>std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 err="1">
                <a:solidFill>
                  <a:srgbClr val="0033CC"/>
                </a:solidFill>
              </a:rPr>
              <a:t>dev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F051-EFEB-4A27-BEB3-25F1CCE6B726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45059" name="Picture 3" descr="E:\CSE803\Lectures\Bak1999\sc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6" r="27777" b="48622"/>
          <a:stretch>
            <a:fillRect/>
          </a:stretch>
        </p:blipFill>
        <p:spPr bwMode="auto">
          <a:xfrm>
            <a:off x="2667000" y="4800600"/>
            <a:ext cx="495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62103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We can compute a modified distance from </a:t>
            </a:r>
          </a:p>
          <a:p>
            <a:r>
              <a:rPr lang="en-US" altLang="en-US" dirty="0"/>
              <a:t>feature vector x to class mean vector x</a:t>
            </a:r>
          </a:p>
          <a:p>
            <a:r>
              <a:rPr lang="en-US" altLang="en-US" dirty="0"/>
              <a:t>by scaling by the spread or </a:t>
            </a:r>
            <a:r>
              <a:rPr lang="en-US" altLang="en-US" i="1" dirty="0"/>
              <a:t>standard deviation</a:t>
            </a:r>
          </a:p>
          <a:p>
            <a:r>
              <a:rPr lang="en-US" altLang="en-US" i="1" dirty="0">
                <a:sym typeface="Symbol" pitchFamily="18" charset="2"/>
              </a:rPr>
              <a:t>   </a:t>
            </a:r>
            <a:r>
              <a:rPr lang="en-US" altLang="en-US" dirty="0">
                <a:sym typeface="Symbol" pitchFamily="18" charset="2"/>
              </a:rPr>
              <a:t> of class c along each dimension </a:t>
            </a:r>
            <a:r>
              <a:rPr lang="en-US" altLang="en-US" i="1" dirty="0" err="1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endParaRPr lang="en-US" altLang="en-US" dirty="0">
              <a:sym typeface="Symbol" pitchFamily="18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scaled Euclidean distance from x to class mean x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14600" y="3352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/>
              <a:t>i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94525" y="25527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289925" y="40005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FF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Nearest Mean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good about the nearest mean approach?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Nearest Neighbor Classification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58D-655B-4506-A5A4-51B252CA7EA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12925" y="2479675"/>
            <a:ext cx="67214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 Keep all the training samples in some efficient</a:t>
            </a:r>
          </a:p>
          <a:p>
            <a:r>
              <a:rPr lang="en-US" altLang="en-US"/>
              <a:t>   look-up structure.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Find the nearest neighbor of the feature vector</a:t>
            </a:r>
          </a:p>
          <a:p>
            <a:r>
              <a:rPr lang="en-US" altLang="en-US"/>
              <a:t>   to be classified and assign the class of the neighbor.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Can be extended to K nearest neighbors.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Nearest Neighbor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Evaluating Results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way to measure the performance of any classification task.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Binary classifier: </a:t>
            </a:r>
            <a:r>
              <a:rPr lang="en-US" dirty="0" smtClean="0"/>
              <a:t>Face or not Face</a:t>
            </a:r>
          </a:p>
          <a:p>
            <a:pPr lvl="1"/>
            <a:r>
              <a:rPr lang="en-US" dirty="0" smtClean="0"/>
              <a:t>We can talk about true positives, false positives, true negatives, false negatives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Multiway</a:t>
            </a:r>
            <a:r>
              <a:rPr lang="en-US" dirty="0" smtClean="0">
                <a:solidFill>
                  <a:srgbClr val="C00000"/>
                </a:solidFill>
              </a:rPr>
              <a:t> classifier: </a:t>
            </a:r>
            <a:r>
              <a:rPr lang="en-US" dirty="0" smtClean="0"/>
              <a:t>‘a’ or ‘b’ or ‘c’ .....</a:t>
            </a:r>
          </a:p>
          <a:p>
            <a:pPr lvl="1"/>
            <a:r>
              <a:rPr lang="en-US" dirty="0" smtClean="0"/>
              <a:t>For each class, what percentage correct and what percentage for each of the wrong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Receiver Operating Curve ROC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9550" y="1981200"/>
            <a:ext cx="294005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Plots </a:t>
            </a:r>
            <a:r>
              <a:rPr lang="en-US" altLang="en-US" sz="2800" dirty="0">
                <a:solidFill>
                  <a:srgbClr val="FF0000"/>
                </a:solidFill>
              </a:rPr>
              <a:t>correct detection rate versus false alarm rate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Generally, false alarms go up with attempts to detect higher percentages of known objects</a:t>
            </a:r>
          </a:p>
        </p:txBody>
      </p:sp>
      <p:pic>
        <p:nvPicPr>
          <p:cNvPr id="47108" name="Picture 4" descr="\\SAMBA\STOCKMAN\Book\Chapters\Figures\Fig4\ro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598738"/>
            <a:ext cx="3808412" cy="3409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F7CB-4FF0-4F76-9AC9-9F40D02A1002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47109" name="Picture 5" descr="E:\CSE803\Lectures\Bak1999\ro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556125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An </a:t>
            </a:r>
            <a:r>
              <a:rPr lang="en-US" altLang="en-US" dirty="0">
                <a:solidFill>
                  <a:srgbClr val="0033CC"/>
                </a:solidFill>
              </a:rPr>
              <a:t>ROC from our work: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29C2-D3DC-41A3-99CA-836F2358F44D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6563" r="7500" b="39844"/>
          <a:stretch>
            <a:fillRect/>
          </a:stretch>
        </p:blipFill>
        <p:spPr bwMode="auto">
          <a:xfrm>
            <a:off x="1524000" y="2133600"/>
            <a:ext cx="708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Confusion matrix shows empirical </a:t>
            </a:r>
            <a:r>
              <a:rPr lang="en-US" altLang="en-US" dirty="0" smtClean="0">
                <a:solidFill>
                  <a:srgbClr val="0033CC"/>
                </a:solidFill>
              </a:rPr>
              <a:t>performance for multiclass problems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1D1AC-4928-4ED7-A621-E4FECA72EC1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28800" y="5486400"/>
            <a:ext cx="678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Confusion may be unavoidable between some classes,</a:t>
            </a:r>
          </a:p>
          <a:p>
            <a:r>
              <a:rPr lang="en-US" altLang="en-US"/>
              <a:t>for example, between 9’s and 4’s.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40625" r="19376" b="22656"/>
          <a:stretch>
            <a:fillRect/>
          </a:stretch>
        </p:blipFill>
        <p:spPr bwMode="auto">
          <a:xfrm>
            <a:off x="1371600" y="1828800"/>
            <a:ext cx="762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Bayesian decision-making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B6E7-CCEF-4083-9631-E0BC85389F01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67188" r="26875" b="25781"/>
          <a:stretch>
            <a:fillRect/>
          </a:stretch>
        </p:blipFill>
        <p:spPr bwMode="auto">
          <a:xfrm>
            <a:off x="2286000" y="51054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12925" y="1412875"/>
            <a:ext cx="63385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Classify into class </a:t>
            </a:r>
            <a:r>
              <a:rPr lang="en-US" altLang="en-US" dirty="0">
                <a:solidFill>
                  <a:srgbClr val="FF0000"/>
                </a:solidFill>
              </a:rPr>
              <a:t>w</a:t>
            </a:r>
            <a:r>
              <a:rPr lang="en-US" altLang="en-US" dirty="0"/>
              <a:t> that is most likely based on</a:t>
            </a:r>
          </a:p>
          <a:p>
            <a:r>
              <a:rPr lang="en-US" altLang="en-US" dirty="0"/>
              <a:t>   observations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dirty="0"/>
              <a:t>.  The following distributions are</a:t>
            </a:r>
          </a:p>
          <a:p>
            <a:r>
              <a:rPr lang="en-US" altLang="en-US" dirty="0"/>
              <a:t>   needed.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Then we have: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6094" r="21875" b="42969"/>
          <a:stretch>
            <a:fillRect/>
          </a:stretch>
        </p:blipFill>
        <p:spPr bwMode="auto">
          <a:xfrm>
            <a:off x="2209800" y="29718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Two Schools of Thought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70E8-CF59-4680-851F-7E2216E43E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65485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Statistical Pattern Recognition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     </a:t>
            </a:r>
          </a:p>
          <a:p>
            <a:r>
              <a:rPr lang="en-US" altLang="en-US" dirty="0"/>
              <a:t>      The data is reduced to vectors of numbers</a:t>
            </a:r>
          </a:p>
          <a:p>
            <a:r>
              <a:rPr lang="en-US" altLang="en-US" dirty="0"/>
              <a:t>       and statistical techniques are used for </a:t>
            </a:r>
          </a:p>
          <a:p>
            <a:r>
              <a:rPr lang="en-US" altLang="en-US" dirty="0"/>
              <a:t>       the tasks to be performed.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.   </a:t>
            </a:r>
            <a:r>
              <a:rPr lang="en-US" altLang="en-US" dirty="0">
                <a:solidFill>
                  <a:srgbClr val="FF0000"/>
                </a:solidFill>
              </a:rPr>
              <a:t>Structural Pattern Recognition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       The data is converted to a discrete structure</a:t>
            </a:r>
          </a:p>
          <a:p>
            <a:r>
              <a:rPr lang="en-US" altLang="en-US" dirty="0"/>
              <a:t>       (such as a grammar or a graph) and the</a:t>
            </a:r>
          </a:p>
          <a:p>
            <a:r>
              <a:rPr lang="en-US" altLang="en-US" dirty="0"/>
              <a:t>        techniques are related to computer science</a:t>
            </a:r>
          </a:p>
          <a:p>
            <a:r>
              <a:rPr lang="en-US" altLang="en-US" dirty="0"/>
              <a:t>        subjects (such as parsing and graph matching).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Classifiers often used in CV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9A3AC-E0AA-4DDF-A358-3BB016BA046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36725" y="1717675"/>
            <a:ext cx="681148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Decision </a:t>
            </a:r>
            <a:r>
              <a:rPr lang="en-US" altLang="en-US" sz="2800" dirty="0">
                <a:solidFill>
                  <a:srgbClr val="FF0000"/>
                </a:solidFill>
              </a:rPr>
              <a:t>Tree Classifiers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Artificial Neural Net Classifiers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Bayesian Classifiers and Bayesian Networks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(Graphical Models)</a:t>
            </a:r>
          </a:p>
          <a:p>
            <a:pPr>
              <a:buFontTx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 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B66F-C02F-46DC-A348-F0039885B8E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1752600"/>
            <a:ext cx="99218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#holes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00238" y="3013075"/>
            <a:ext cx="1524000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moment of</a:t>
            </a:r>
          </a:p>
          <a:p>
            <a:pPr algn="ctr"/>
            <a:r>
              <a:rPr lang="en-US" altLang="en-US"/>
              <a:t>inertia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19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705600" y="32004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501775" y="4689475"/>
            <a:ext cx="1277938" cy="835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best axis</a:t>
            </a:r>
          </a:p>
          <a:p>
            <a:pPr algn="ctr"/>
            <a:r>
              <a:rPr lang="en-US" altLang="en-US"/>
              <a:t>direction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121285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#strokes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2743200" y="2209800"/>
            <a:ext cx="2133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4876800" y="22098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876800" y="2209800"/>
            <a:ext cx="2362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1981200" y="3886200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590800" y="3886200"/>
            <a:ext cx="13716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203325" y="6289675"/>
            <a:ext cx="688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    -     /     1          x       w        0     A                8         B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133600" y="55626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1336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H="1">
            <a:off x="3505200" y="5334000"/>
            <a:ext cx="4572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962400" y="5334000"/>
            <a:ext cx="3048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5029200" y="3657600"/>
            <a:ext cx="2286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257800" y="3657600"/>
            <a:ext cx="3810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H="1">
            <a:off x="7010400" y="3657600"/>
            <a:ext cx="3048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7315200" y="3657600"/>
            <a:ext cx="53340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1676400" y="5562600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413125" y="217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479925" y="247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096000" y="220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60525" y="392747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&lt; t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3260725" y="3921125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itchFamily="18" charset="2"/>
              </a:rPr>
              <a:t> t</a:t>
            </a:r>
            <a:endParaRPr lang="en-US" altLang="en-US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3260725" y="5603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42672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66294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79248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584325" y="56769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18891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60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2422525" y="5676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90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4860925" y="4232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54102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Decision Tree Characteristics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464B-DE99-4255-8587-69920F123A0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89125" y="2022475"/>
            <a:ext cx="6049963" cy="4121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/>
              <a:t> Training</a:t>
            </a:r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0033CC"/>
                </a:solidFill>
              </a:rPr>
              <a:t>How do you construct one from training data?</a:t>
            </a:r>
          </a:p>
          <a:p>
            <a:r>
              <a:rPr lang="en-US" altLang="en-US" dirty="0"/>
              <a:t>   </a:t>
            </a:r>
            <a:r>
              <a:rPr lang="en-US" altLang="en-US" dirty="0">
                <a:solidFill>
                  <a:srgbClr val="FF0000"/>
                </a:solidFill>
              </a:rPr>
              <a:t>Entropy-based Methods</a:t>
            </a:r>
          </a:p>
          <a:p>
            <a:pPr>
              <a:buFontTx/>
              <a:buAutoNum type="arabicPeriod"/>
            </a:pPr>
            <a:endParaRPr lang="en-US" altLang="en-US" dirty="0"/>
          </a:p>
          <a:p>
            <a:r>
              <a:rPr lang="en-US" altLang="en-US" dirty="0"/>
              <a:t>2.   Strengths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>
                <a:solidFill>
                  <a:srgbClr val="FF0000"/>
                </a:solidFill>
              </a:rPr>
              <a:t>Easy to Understand</a:t>
            </a:r>
          </a:p>
          <a:p>
            <a:pPr>
              <a:buFontTx/>
              <a:buAutoNum type="arabicPeriod"/>
            </a:pPr>
            <a:endParaRPr lang="en-US" altLang="en-US" dirty="0"/>
          </a:p>
          <a:p>
            <a:r>
              <a:rPr lang="en-US" altLang="en-US" dirty="0"/>
              <a:t>3.   Weaknesses</a:t>
            </a:r>
          </a:p>
          <a:p>
            <a:endParaRPr lang="en-US" altLang="en-US" dirty="0"/>
          </a:p>
          <a:p>
            <a:r>
              <a:rPr lang="en-US" altLang="en-US" dirty="0"/>
              <a:t>    </a:t>
            </a:r>
            <a:r>
              <a:rPr lang="en-US" altLang="en-US" dirty="0">
                <a:solidFill>
                  <a:srgbClr val="FF0000"/>
                </a:solidFill>
              </a:rPr>
              <a:t>Overtraining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6C3-4FB1-4599-ABFA-2C99F94C5D0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Node 1</a:t>
            </a:r>
          </a:p>
          <a:p>
            <a:pPr algn="ctr"/>
            <a:r>
              <a:rPr lang="en-US" altLang="en-US"/>
              <a:t>What feature </a:t>
            </a:r>
          </a:p>
          <a:p>
            <a:pPr algn="ctr"/>
            <a:r>
              <a:rPr lang="en-US" altLang="en-US"/>
              <a:t>should be used?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What values?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660525" y="2251075"/>
            <a:ext cx="2390398" cy="2308324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Training Set 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x</a:t>
            </a:r>
            <a:r>
              <a:rPr lang="en-US" altLang="en-US" baseline="-25000" dirty="0">
                <a:solidFill>
                  <a:srgbClr val="C00000"/>
                </a:solidFill>
              </a:rPr>
              <a:t>1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11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12</a:t>
            </a:r>
            <a:r>
              <a:rPr lang="en-US" altLang="en-US" dirty="0">
                <a:solidFill>
                  <a:srgbClr val="C00000"/>
                </a:solidFill>
              </a:rPr>
              <a:t>,…f</a:t>
            </a:r>
            <a:r>
              <a:rPr lang="en-US" altLang="en-US" baseline="-25000" dirty="0">
                <a:solidFill>
                  <a:srgbClr val="C00000"/>
                </a:solidFill>
              </a:rPr>
              <a:t>1m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x</a:t>
            </a:r>
            <a:r>
              <a:rPr lang="en-US" altLang="en-US" baseline="-25000" dirty="0">
                <a:solidFill>
                  <a:srgbClr val="C00000"/>
                </a:solidFill>
              </a:rPr>
              <a:t>2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21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22</a:t>
            </a:r>
            <a:r>
              <a:rPr lang="en-US" altLang="en-US" dirty="0">
                <a:solidFill>
                  <a:srgbClr val="C00000"/>
                </a:solidFill>
              </a:rPr>
              <a:t>,    f</a:t>
            </a:r>
            <a:r>
              <a:rPr lang="en-US" altLang="en-US" baseline="-25000" dirty="0">
                <a:solidFill>
                  <a:srgbClr val="C00000"/>
                </a:solidFill>
              </a:rPr>
              <a:t>2m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              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              .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x</a:t>
            </a:r>
            <a:r>
              <a:rPr lang="en-US" altLang="en-US" baseline="-25000" dirty="0" err="1">
                <a:solidFill>
                  <a:srgbClr val="C00000"/>
                </a:solidFill>
              </a:rPr>
              <a:t>n</a:t>
            </a:r>
            <a:r>
              <a:rPr lang="en-US" altLang="en-US" dirty="0">
                <a:solidFill>
                  <a:srgbClr val="C00000"/>
                </a:solidFill>
              </a:rPr>
              <a:t>=(f</a:t>
            </a:r>
            <a:r>
              <a:rPr lang="en-US" altLang="en-US" baseline="-25000" dirty="0">
                <a:solidFill>
                  <a:srgbClr val="C00000"/>
                </a:solidFill>
              </a:rPr>
              <a:t>n1</a:t>
            </a:r>
            <a:r>
              <a:rPr lang="en-US" altLang="en-US" dirty="0">
                <a:solidFill>
                  <a:srgbClr val="C00000"/>
                </a:solidFill>
              </a:rPr>
              <a:t>,f</a:t>
            </a:r>
            <a:r>
              <a:rPr lang="en-US" altLang="en-US" baseline="-25000" dirty="0">
                <a:solidFill>
                  <a:srgbClr val="C00000"/>
                </a:solidFill>
              </a:rPr>
              <a:t>22</a:t>
            </a:r>
            <a:r>
              <a:rPr lang="en-US" altLang="en-US" dirty="0">
                <a:solidFill>
                  <a:srgbClr val="C00000"/>
                </a:solidFill>
              </a:rPr>
              <a:t>,    f</a:t>
            </a:r>
            <a:r>
              <a:rPr lang="en-US" altLang="en-US" baseline="-25000" dirty="0">
                <a:solidFill>
                  <a:srgbClr val="C00000"/>
                </a:solidFill>
              </a:rPr>
              <a:t>2m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279525" y="5146675"/>
            <a:ext cx="68387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Quinlan suggested </a:t>
            </a:r>
            <a:r>
              <a:rPr lang="en-US" altLang="en-US" dirty="0">
                <a:solidFill>
                  <a:srgbClr val="FF0000"/>
                </a:solidFill>
              </a:rPr>
              <a:t>information gain </a:t>
            </a:r>
            <a:r>
              <a:rPr lang="en-US" altLang="en-US" dirty="0"/>
              <a:t>in his ID3 system</a:t>
            </a:r>
          </a:p>
          <a:p>
            <a:r>
              <a:rPr lang="en-US" altLang="en-US" dirty="0"/>
              <a:t>and later the </a:t>
            </a:r>
            <a:r>
              <a:rPr lang="en-US" altLang="en-US" dirty="0">
                <a:solidFill>
                  <a:srgbClr val="FF0000"/>
                </a:solidFill>
              </a:rPr>
              <a:t>gain ratio</a:t>
            </a:r>
            <a:r>
              <a:rPr lang="en-US" altLang="en-US" dirty="0"/>
              <a:t>, both based on </a:t>
            </a:r>
            <a:r>
              <a:rPr lang="en-US" altLang="en-US" dirty="0">
                <a:solidFill>
                  <a:srgbClr val="FF0000"/>
                </a:solidFill>
              </a:rPr>
              <a:t>entropy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We’ll look at a variant called </a:t>
            </a:r>
            <a:r>
              <a:rPr lang="en-US" altLang="en-US" b="1" dirty="0" smtClean="0">
                <a:solidFill>
                  <a:srgbClr val="FF0000"/>
                </a:solidFill>
              </a:rPr>
              <a:t>information content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Entropy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0CB-45B8-4B5C-A347-DE5EC79EFE0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60500" y="1565275"/>
            <a:ext cx="6884988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Given a set of training vectors S, if there are c classes,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Entropy(S) = </a:t>
            </a:r>
            <a:r>
              <a:rPr lang="en-US" altLang="en-US" dirty="0">
                <a:sym typeface="Symbol" pitchFamily="18" charset="2"/>
              </a:rPr>
              <a:t> -p</a:t>
            </a:r>
            <a:r>
              <a:rPr lang="en-US" altLang="en-US" baseline="-25000" dirty="0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 log  (p</a:t>
            </a:r>
            <a:r>
              <a:rPr lang="en-US" altLang="en-US" baseline="-25000" dirty="0">
                <a:sym typeface="Symbol" pitchFamily="18" charset="2"/>
              </a:rPr>
              <a:t>i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Where p</a:t>
            </a:r>
            <a:r>
              <a:rPr lang="en-US" altLang="en-US" baseline="-25000" dirty="0"/>
              <a:t>i</a:t>
            </a:r>
            <a:r>
              <a:rPr lang="en-US" altLang="en-US" dirty="0"/>
              <a:t> is the proportion of category </a:t>
            </a:r>
            <a:r>
              <a:rPr lang="en-US" altLang="en-US" dirty="0" err="1"/>
              <a:t>i</a:t>
            </a:r>
            <a:r>
              <a:rPr lang="en-US" altLang="en-US" dirty="0"/>
              <a:t> examples in S.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784725" y="2628900"/>
            <a:ext cx="49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i=1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76800" y="20574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c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927725" y="2576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2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84325" y="3775075"/>
            <a:ext cx="70607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If all examples belong to the same category, the entropy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is 0  (no discrimination).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The greater the discrimination power, the larger the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entropy will be.</a:t>
            </a: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Entropy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class problem: class I and class II</a:t>
            </a:r>
          </a:p>
          <a:p>
            <a:r>
              <a:rPr lang="en-US" dirty="0" smtClean="0"/>
              <a:t>Suppose ½ the set belongs to class I and ½ belongs to class II?</a:t>
            </a:r>
          </a:p>
          <a:p>
            <a:r>
              <a:rPr lang="en-US" dirty="0" smtClean="0"/>
              <a:t>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entropy = -½ log</a:t>
            </a:r>
            <a:r>
              <a:rPr lang="en-US" baseline="-25000" dirty="0" smtClean="0"/>
              <a:t>2</a:t>
            </a:r>
            <a:r>
              <a:rPr lang="en-US" dirty="0" smtClean="0"/>
              <a:t> ½ -½ log</a:t>
            </a:r>
            <a:r>
              <a:rPr lang="en-US" baseline="-25000" dirty="0" smtClean="0"/>
              <a:t>2</a:t>
            </a:r>
            <a:r>
              <a:rPr lang="en-US" dirty="0" smtClean="0"/>
              <a:t> ½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     </a:t>
            </a:r>
            <a:r>
              <a:rPr lang="en-US" dirty="0" smtClean="0"/>
              <a:t>=   (-½) (-1</a:t>
            </a:r>
            <a:r>
              <a:rPr lang="en-US" dirty="0"/>
              <a:t>) </a:t>
            </a:r>
            <a:r>
              <a:rPr lang="en-US" dirty="0" smtClean="0"/>
              <a:t>-½ (-1)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=		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5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Information Content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EFB6-F485-4377-810B-827BFCF416A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843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7362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information content I(C;F) </a:t>
            </a:r>
            <a:r>
              <a:rPr lang="en-US" altLang="en-US" dirty="0"/>
              <a:t>of the class variable </a:t>
            </a:r>
            <a:r>
              <a:rPr lang="en-US" altLang="en-US" dirty="0">
                <a:solidFill>
                  <a:srgbClr val="0033CC"/>
                </a:solidFill>
              </a:rPr>
              <a:t>C</a:t>
            </a:r>
          </a:p>
          <a:p>
            <a:r>
              <a:rPr lang="en-US" altLang="en-US" dirty="0"/>
              <a:t>with possible values </a:t>
            </a:r>
            <a:r>
              <a:rPr lang="en-US" altLang="en-US" dirty="0">
                <a:solidFill>
                  <a:srgbClr val="0033CC"/>
                </a:solidFill>
              </a:rPr>
              <a:t>{c</a:t>
            </a:r>
            <a:r>
              <a:rPr lang="en-US" altLang="en-US" baseline="-25000" dirty="0">
                <a:solidFill>
                  <a:srgbClr val="0033CC"/>
                </a:solidFill>
              </a:rPr>
              <a:t>1</a:t>
            </a:r>
            <a:r>
              <a:rPr lang="en-US" altLang="en-US" dirty="0">
                <a:solidFill>
                  <a:srgbClr val="0033CC"/>
                </a:solidFill>
              </a:rPr>
              <a:t>, c</a:t>
            </a:r>
            <a:r>
              <a:rPr lang="en-US" altLang="en-US" baseline="-25000" dirty="0">
                <a:solidFill>
                  <a:srgbClr val="0033CC"/>
                </a:solidFill>
              </a:rPr>
              <a:t>2</a:t>
            </a:r>
            <a:r>
              <a:rPr lang="en-US" altLang="en-US" dirty="0">
                <a:solidFill>
                  <a:srgbClr val="0033CC"/>
                </a:solidFill>
              </a:rPr>
              <a:t>, … c</a:t>
            </a:r>
            <a:r>
              <a:rPr lang="en-US" altLang="en-US" baseline="-25000" dirty="0">
                <a:solidFill>
                  <a:srgbClr val="0033CC"/>
                </a:solidFill>
              </a:rPr>
              <a:t>m</a:t>
            </a:r>
            <a:r>
              <a:rPr lang="en-US" altLang="en-US" dirty="0">
                <a:solidFill>
                  <a:srgbClr val="0033CC"/>
                </a:solidFill>
              </a:rPr>
              <a:t>}</a:t>
            </a:r>
            <a:r>
              <a:rPr lang="en-US" altLang="en-US" dirty="0"/>
              <a:t> with respect to</a:t>
            </a:r>
          </a:p>
          <a:p>
            <a:r>
              <a:rPr lang="en-US" altLang="en-US" dirty="0"/>
              <a:t>the feature variable </a:t>
            </a:r>
            <a:r>
              <a:rPr lang="en-US" altLang="en-US" dirty="0">
                <a:solidFill>
                  <a:srgbClr val="7030A0"/>
                </a:solidFill>
              </a:rPr>
              <a:t>F</a:t>
            </a:r>
            <a:r>
              <a:rPr lang="en-US" altLang="en-US" dirty="0"/>
              <a:t> with possible values </a:t>
            </a:r>
            <a:r>
              <a:rPr lang="en-US" altLang="en-US" dirty="0">
                <a:solidFill>
                  <a:srgbClr val="7030A0"/>
                </a:solidFill>
              </a:rPr>
              <a:t>{f</a:t>
            </a:r>
            <a:r>
              <a:rPr lang="en-US" altLang="en-US" baseline="-25000" dirty="0">
                <a:solidFill>
                  <a:srgbClr val="7030A0"/>
                </a:solidFill>
              </a:rPr>
              <a:t>1</a:t>
            </a:r>
            <a:r>
              <a:rPr lang="en-US" altLang="en-US" dirty="0">
                <a:solidFill>
                  <a:srgbClr val="7030A0"/>
                </a:solidFill>
              </a:rPr>
              <a:t>, f</a:t>
            </a:r>
            <a:r>
              <a:rPr lang="en-US" altLang="en-US" baseline="-25000" dirty="0">
                <a:solidFill>
                  <a:srgbClr val="7030A0"/>
                </a:solidFill>
              </a:rPr>
              <a:t>2</a:t>
            </a:r>
            <a:r>
              <a:rPr lang="en-US" altLang="en-US" dirty="0">
                <a:solidFill>
                  <a:srgbClr val="7030A0"/>
                </a:solidFill>
              </a:rPr>
              <a:t>, … , </a:t>
            </a:r>
            <a:r>
              <a:rPr lang="en-US" altLang="en-US" dirty="0" err="1">
                <a:solidFill>
                  <a:srgbClr val="7030A0"/>
                </a:solidFill>
              </a:rPr>
              <a:t>f</a:t>
            </a:r>
            <a:r>
              <a:rPr lang="en-US" altLang="en-US" baseline="-25000" dirty="0" err="1">
                <a:solidFill>
                  <a:srgbClr val="7030A0"/>
                </a:solidFill>
              </a:rPr>
              <a:t>d</a:t>
            </a:r>
            <a:r>
              <a:rPr lang="en-US" altLang="en-US" dirty="0">
                <a:solidFill>
                  <a:srgbClr val="7030A0"/>
                </a:solidFill>
              </a:rPr>
              <a:t>}</a:t>
            </a:r>
          </a:p>
          <a:p>
            <a:r>
              <a:rPr lang="en-US" altLang="en-US" dirty="0"/>
              <a:t>is defined by: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0313" r="23750" b="71094"/>
          <a:stretch>
            <a:fillRect/>
          </a:stretch>
        </p:blipFill>
        <p:spPr bwMode="auto">
          <a:xfrm>
            <a:off x="1905000" y="3200400"/>
            <a:ext cx="586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84325" y="4078045"/>
            <a:ext cx="72587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P(C = c</a:t>
            </a:r>
            <a:r>
              <a:rPr lang="en-US" altLang="en-US" baseline="-25000" dirty="0"/>
              <a:t>i</a:t>
            </a:r>
            <a:r>
              <a:rPr lang="en-US" altLang="en-US" dirty="0"/>
              <a:t>) is the probability of class C having value c</a:t>
            </a:r>
            <a:r>
              <a:rPr lang="en-US" altLang="en-US" baseline="-25000" dirty="0"/>
              <a:t>i</a:t>
            </a:r>
            <a:r>
              <a:rPr lang="en-US" altLang="en-US" dirty="0"/>
              <a:t>.</a:t>
            </a:r>
          </a:p>
          <a:p>
            <a:pPr>
              <a:buFontTx/>
              <a:buChar char="•"/>
            </a:pPr>
            <a:r>
              <a:rPr lang="en-US" altLang="en-US" dirty="0"/>
              <a:t> P(F=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) is the probability of feature F having value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.</a:t>
            </a:r>
          </a:p>
          <a:p>
            <a:pPr>
              <a:buFontTx/>
              <a:buChar char="•"/>
            </a:pPr>
            <a:r>
              <a:rPr lang="en-US" altLang="en-US" dirty="0"/>
              <a:t> P(C=</a:t>
            </a:r>
            <a:r>
              <a:rPr lang="en-US" altLang="en-US" dirty="0" err="1"/>
              <a:t>c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,F</a:t>
            </a:r>
            <a:r>
              <a:rPr lang="en-US" altLang="en-US" dirty="0"/>
              <a:t>=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) is the joint probability of class C = c</a:t>
            </a:r>
            <a:r>
              <a:rPr lang="en-US" altLang="en-US" baseline="-25000" dirty="0"/>
              <a:t>i</a:t>
            </a:r>
          </a:p>
          <a:p>
            <a:r>
              <a:rPr lang="en-US" altLang="en-US" dirty="0"/>
              <a:t>   and variable F =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j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These are estimated from frequencies in the training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Example (from text)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5C2A-CC3D-4C8B-A998-34FC7C78E05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498725" y="2632075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dirty="0"/>
              <a:t>X      Y      Z           C</a:t>
            </a:r>
          </a:p>
          <a:p>
            <a:pPr>
              <a:buFontTx/>
              <a:buAutoNum type="arabicPlain"/>
            </a:pPr>
            <a:r>
              <a:rPr lang="en-US" altLang="en-US" dirty="0">
                <a:solidFill>
                  <a:srgbClr val="FF0000"/>
                </a:solidFill>
              </a:rPr>
              <a:t>    1       1           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1        1       0           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0        0       1          II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1        0       0          II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514600" y="30480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117725" y="4994275"/>
            <a:ext cx="615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would you distinguish class I from class II?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Example (</a:t>
            </a:r>
            <a:r>
              <a:rPr lang="en-US" altLang="en-US" dirty="0" err="1">
                <a:solidFill>
                  <a:srgbClr val="0033CC"/>
                </a:solidFill>
              </a:rPr>
              <a:t>cont</a:t>
            </a:r>
            <a:r>
              <a:rPr lang="en-US" altLang="en-US" dirty="0">
                <a:solidFill>
                  <a:srgbClr val="0033CC"/>
                </a:solidFill>
              </a:rPr>
              <a:t>)</a:t>
            </a:r>
          </a:p>
        </p:txBody>
      </p:sp>
      <p:pic>
        <p:nvPicPr>
          <p:cNvPr id="82953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1" b="23767"/>
          <a:stretch/>
        </p:blipFill>
        <p:spPr>
          <a:xfrm>
            <a:off x="1828800" y="1295400"/>
            <a:ext cx="6010538" cy="4936864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A645C-1CA1-4441-AC98-345DF775DA96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Using Information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3A1-8256-4D37-9C94-FFB28E10F9F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36725" y="1870075"/>
            <a:ext cx="6770688" cy="4486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Start with the root of the decision tree and the whole</a:t>
            </a:r>
          </a:p>
          <a:p>
            <a:r>
              <a:rPr lang="en-US" altLang="en-US" dirty="0"/>
              <a:t>   training set.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Compute I(C,F) for each feature F.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Choose the feature </a:t>
            </a:r>
            <a:r>
              <a:rPr lang="en-US" altLang="en-US" dirty="0">
                <a:latin typeface="Batang" pitchFamily="18" charset="-127"/>
              </a:rPr>
              <a:t>F</a:t>
            </a:r>
            <a:r>
              <a:rPr lang="en-US" altLang="en-US" dirty="0"/>
              <a:t> with highest information</a:t>
            </a:r>
          </a:p>
          <a:p>
            <a:r>
              <a:rPr lang="en-US" altLang="en-US" dirty="0"/>
              <a:t>   content for the root node.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Create branches for each value </a:t>
            </a:r>
            <a:r>
              <a:rPr lang="en-US" altLang="en-US" dirty="0">
                <a:latin typeface="Batang" pitchFamily="18" charset="-127"/>
              </a:rPr>
              <a:t>f </a:t>
            </a:r>
            <a:r>
              <a:rPr lang="en-US" altLang="en-US" dirty="0"/>
              <a:t>of </a:t>
            </a:r>
            <a:r>
              <a:rPr lang="en-US" altLang="en-US" dirty="0">
                <a:latin typeface="Batang" pitchFamily="18" charset="-127"/>
              </a:rPr>
              <a:t>F.</a:t>
            </a:r>
          </a:p>
          <a:p>
            <a:pPr>
              <a:buFontTx/>
              <a:buChar char="•"/>
            </a:pPr>
            <a:endParaRPr lang="en-US" altLang="en-US" dirty="0">
              <a:latin typeface="Batang" pitchFamily="18" charset="-127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Batang" pitchFamily="18" charset="-127"/>
              </a:rPr>
              <a:t> </a:t>
            </a:r>
            <a:r>
              <a:rPr lang="en-US" altLang="en-US" dirty="0"/>
              <a:t>On each branch, create a new node with reduced</a:t>
            </a:r>
          </a:p>
          <a:p>
            <a:r>
              <a:rPr lang="en-US" altLang="en-US" dirty="0">
                <a:latin typeface="Batang" pitchFamily="18" charset="-127"/>
              </a:rPr>
              <a:t>   </a:t>
            </a:r>
            <a:r>
              <a:rPr lang="en-US" altLang="en-US" dirty="0"/>
              <a:t>training set and repeat recursively.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In this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5A28-4335-4236-AA1F-D44F4255C57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1584325" y="1895475"/>
            <a:ext cx="70500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1.  How should objects to be classified be </a:t>
            </a:r>
          </a:p>
          <a:p>
            <a:r>
              <a:rPr lang="en-US" altLang="en-US" sz="2800"/>
              <a:t>     represented?</a:t>
            </a:r>
          </a:p>
          <a:p>
            <a:endParaRPr lang="en-US" altLang="en-US" sz="2800"/>
          </a:p>
          <a:p>
            <a:r>
              <a:rPr lang="en-US" altLang="en-US" sz="2800"/>
              <a:t>2.  What algorithms can be used for recognition </a:t>
            </a:r>
          </a:p>
          <a:p>
            <a:r>
              <a:rPr lang="en-US" altLang="en-US" sz="2800"/>
              <a:t>      (or matching)?</a:t>
            </a:r>
          </a:p>
          <a:p>
            <a:endParaRPr lang="en-US" altLang="en-US" sz="2800"/>
          </a:p>
          <a:p>
            <a:r>
              <a:rPr lang="en-US" altLang="en-US" sz="2800"/>
              <a:t>3.  How should learning (training) be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Using Information Content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/>
          <a:lstStyle/>
          <a:p>
            <a:r>
              <a:rPr lang="en-US" dirty="0" smtClean="0"/>
              <a:t>What would the optimal tree look like for features X, Y, and Z and class I and II in the small example?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143000" y="121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>X      Y      Z           C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1        </a:t>
            </a:r>
            <a:r>
              <a:rPr lang="pl-PL" sz="1800" dirty="0" smtClean="0">
                <a:solidFill>
                  <a:srgbClr val="C00000"/>
                </a:solidFill>
              </a:rPr>
              <a:t>1       </a:t>
            </a:r>
            <a:r>
              <a:rPr lang="pl-PL" sz="1800" dirty="0">
                <a:solidFill>
                  <a:srgbClr val="C00000"/>
                </a:solidFill>
              </a:rPr>
              <a:t>1           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1        1       0           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0        0       1          II</a:t>
            </a:r>
          </a:p>
          <a:p>
            <a:r>
              <a:rPr lang="pl-PL" sz="1800" dirty="0">
                <a:solidFill>
                  <a:srgbClr val="C00000"/>
                </a:solidFill>
              </a:rPr>
              <a:t>1        0       0          II</a:t>
            </a:r>
          </a:p>
        </p:txBody>
      </p:sp>
    </p:spTree>
    <p:extLst>
      <p:ext uri="{BB962C8B-B14F-4D97-AF65-F5344CB8AC3E}">
        <p14:creationId xmlns:p14="http://schemas.microsoft.com/office/powerpoint/2010/main" val="32588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Artificial Neural Nets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C3D6-4C56-4380-9B10-E8716799E9B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00200" y="1600200"/>
            <a:ext cx="60975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Artificial Neural Nets (ANNs) are networks of</a:t>
            </a:r>
          </a:p>
          <a:p>
            <a:r>
              <a:rPr lang="en-US" altLang="en-US"/>
              <a:t>artificial neuron nodes, each of which computes</a:t>
            </a:r>
          </a:p>
          <a:p>
            <a:r>
              <a:rPr lang="en-US" altLang="en-US"/>
              <a:t>a simple function.</a:t>
            </a:r>
          </a:p>
          <a:p>
            <a:endParaRPr lang="en-US" altLang="en-US"/>
          </a:p>
          <a:p>
            <a:r>
              <a:rPr lang="en-US" altLang="en-US"/>
              <a:t>An ANN has an input layer, an output layer, and</a:t>
            </a:r>
          </a:p>
          <a:p>
            <a:r>
              <a:rPr lang="en-US" altLang="en-US"/>
              <a:t>“hidden” layers of nodes.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209800" y="4495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209800" y="4953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098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09800" y="5867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810000" y="41910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810000" y="4724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810000" y="5791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10000" y="63246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486400" y="48768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486400" y="54102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2667000" y="4419600"/>
            <a:ext cx="1066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2667000" y="4724400"/>
            <a:ext cx="1066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2667000" y="4724400"/>
            <a:ext cx="990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2667000" y="4724400"/>
            <a:ext cx="990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667000" y="4724400"/>
            <a:ext cx="1066800" cy="1828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819400" y="5410200"/>
            <a:ext cx="23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4191000" y="43434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4191000" y="4343400"/>
            <a:ext cx="1219200" cy="1219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4191000" y="4876800"/>
            <a:ext cx="12192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4191000" y="4876800"/>
            <a:ext cx="1219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95800" y="5334000"/>
            <a:ext cx="234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  <a:p>
            <a:r>
              <a:rPr lang="en-US" altLang="en-US" sz="1600"/>
              <a:t>.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889125" y="6289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Inputs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241925" y="5832475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Node Functions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2B6D-A1C9-4D23-A8D0-2E838C7B0C4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4267200" y="2819400"/>
            <a:ext cx="914400" cy="762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17725" y="2403475"/>
            <a:ext cx="4714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a1</a:t>
            </a:r>
          </a:p>
          <a:p>
            <a:r>
              <a:rPr lang="en-US" altLang="en-US"/>
              <a:t>a2</a:t>
            </a:r>
          </a:p>
          <a:p>
            <a:endParaRPr lang="en-US" altLang="en-US"/>
          </a:p>
          <a:p>
            <a:r>
              <a:rPr lang="en-US" altLang="en-US"/>
              <a:t>aj</a:t>
            </a:r>
          </a:p>
          <a:p>
            <a:endParaRPr lang="en-US" altLang="en-US"/>
          </a:p>
          <a:p>
            <a:r>
              <a:rPr lang="en-US" altLang="en-US"/>
              <a:t>an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590800" y="2667000"/>
            <a:ext cx="16002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743200" y="3048000"/>
            <a:ext cx="14478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2590800" y="3200400"/>
            <a:ext cx="16002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2590800" y="3352800"/>
            <a:ext cx="1600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5410200" y="3200400"/>
            <a:ext cx="1295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842125" y="2936875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117725" y="5064125"/>
            <a:ext cx="3292475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output = </a:t>
            </a:r>
            <a:r>
              <a:rPr lang="en-US" altLang="en-US" dirty="0">
                <a:solidFill>
                  <a:srgbClr val="FF0000"/>
                </a:solidFill>
              </a:rPr>
              <a:t>g (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 </a:t>
            </a:r>
            <a:r>
              <a:rPr lang="en-US" altLang="en-US" dirty="0" err="1">
                <a:solidFill>
                  <a:srgbClr val="FF0000"/>
                </a:solidFill>
                <a:sym typeface="Symbol" pitchFamily="18" charset="2"/>
              </a:rPr>
              <a:t>aj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 * w(</a:t>
            </a:r>
            <a:r>
              <a:rPr lang="en-US" altLang="en-US" dirty="0" err="1">
                <a:solidFill>
                  <a:srgbClr val="FF0000"/>
                </a:solidFill>
                <a:sym typeface="Symbol" pitchFamily="18" charset="2"/>
              </a:rPr>
              <a:t>j,i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) 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965325" y="5908675"/>
            <a:ext cx="684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Function g is commonly a step function, sign function,</a:t>
            </a:r>
          </a:p>
          <a:p>
            <a:r>
              <a:rPr lang="en-US" altLang="en-US"/>
              <a:t>or sigmoid function (see text).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114800" y="2286000"/>
            <a:ext cx="119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neuron i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2743200" y="2362200"/>
            <a:ext cx="73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w(1,i)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743200" y="3276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w(j,i)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B22-2568-4970-A162-2220002A479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889125" y="2403475"/>
            <a:ext cx="6807200" cy="15652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That’s beyond the scope of this text; only</a:t>
            </a:r>
          </a:p>
          <a:p>
            <a:r>
              <a:rPr lang="en-US" altLang="en-US" dirty="0"/>
              <a:t>simple feed-forward learning is covered.</a:t>
            </a:r>
          </a:p>
          <a:p>
            <a:endParaRPr lang="en-US" altLang="en-US" dirty="0"/>
          </a:p>
          <a:p>
            <a:r>
              <a:rPr lang="en-US" altLang="en-US" dirty="0"/>
              <a:t>The most common method is called </a:t>
            </a:r>
            <a:r>
              <a:rPr lang="en-US" altLang="en-US" dirty="0">
                <a:solidFill>
                  <a:srgbClr val="FF0000"/>
                </a:solidFill>
              </a:rPr>
              <a:t>back propagation.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889125" y="4918075"/>
            <a:ext cx="63075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We’ve </a:t>
            </a:r>
            <a:r>
              <a:rPr lang="en-US" altLang="en-US" dirty="0" smtClean="0">
                <a:solidFill>
                  <a:srgbClr val="FF0000"/>
                </a:solidFill>
              </a:rPr>
              <a:t>used </a:t>
            </a:r>
            <a:r>
              <a:rPr lang="en-US" altLang="en-US" dirty="0">
                <a:solidFill>
                  <a:srgbClr val="FF0000"/>
                </a:solidFill>
              </a:rPr>
              <a:t>a free package called </a:t>
            </a:r>
            <a:r>
              <a:rPr lang="en-US" altLang="en-US" dirty="0" err="1" smtClean="0">
                <a:solidFill>
                  <a:srgbClr val="FF0000"/>
                </a:solidFill>
              </a:rPr>
              <a:t>NevProp</a:t>
            </a:r>
            <a:r>
              <a:rPr lang="en-US" altLang="en-US" dirty="0" smtClean="0">
                <a:solidFill>
                  <a:srgbClr val="FF0000"/>
                </a:solidFill>
              </a:rPr>
              <a:t> or just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The WEKA machine learning package.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Convolutional Neural Nets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CNNs</a:t>
            </a:r>
            <a:r>
              <a:rPr lang="en-US" dirty="0" smtClean="0"/>
              <a:t> were invented in the 90s, but they have returned and become very popular in computer vision in the last few years, because they have been used to </a:t>
            </a:r>
            <a:r>
              <a:rPr lang="en-US" dirty="0" smtClean="0">
                <a:solidFill>
                  <a:srgbClr val="FF0000"/>
                </a:solidFill>
              </a:rPr>
              <a:t>achieve higher than competitor accuracy </a:t>
            </a:r>
            <a:r>
              <a:rPr lang="en-US" dirty="0" smtClean="0"/>
              <a:t>on several  benchmark data sets in object recognition.</a:t>
            </a:r>
          </a:p>
          <a:p>
            <a:r>
              <a:rPr lang="en-US" dirty="0" smtClean="0"/>
              <a:t>They are related to “deep learning”.</a:t>
            </a:r>
          </a:p>
          <a:p>
            <a:r>
              <a:rPr lang="en-US" dirty="0" smtClean="0"/>
              <a:t>They have multiple layers, some of them do convolutions instead of having full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Simple CNN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4" y="3012716"/>
            <a:ext cx="7742591" cy="17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D1DF-A8AF-450E-9680-F1470016BC9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47800" y="2286000"/>
            <a:ext cx="62456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dirty="0"/>
              <a:t>Support vector machines are learning algorithms </a:t>
            </a:r>
          </a:p>
          <a:p>
            <a:r>
              <a:rPr lang="en-US" altLang="en-US" dirty="0"/>
              <a:t>that try to find a </a:t>
            </a:r>
            <a:r>
              <a:rPr lang="en-US" altLang="en-US" dirty="0" err="1"/>
              <a:t>hyperplane</a:t>
            </a:r>
            <a:r>
              <a:rPr lang="en-US" altLang="en-US" dirty="0"/>
              <a:t> that separates </a:t>
            </a:r>
          </a:p>
          <a:p>
            <a:r>
              <a:rPr lang="en-US" altLang="en-US" dirty="0"/>
              <a:t>the differently classified data the most.</a:t>
            </a:r>
          </a:p>
          <a:p>
            <a:r>
              <a:rPr lang="en-US" altLang="en-US" dirty="0"/>
              <a:t>They are  based on two key ideas: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Maximum margin </a:t>
            </a:r>
            <a:r>
              <a:rPr lang="en-US" altLang="en-US" dirty="0" err="1">
                <a:solidFill>
                  <a:srgbClr val="0033CC"/>
                </a:solidFill>
              </a:rPr>
              <a:t>hyperplanes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</a:p>
          <a:p>
            <a:endParaRPr lang="en-US" altLang="en-US" dirty="0">
              <a:solidFill>
                <a:srgbClr val="0033CC"/>
              </a:solidFill>
            </a:endParaRP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A kernel ‘trick</a:t>
            </a:r>
            <a:r>
              <a:rPr lang="en-US" altLang="en-US" dirty="0" smtClean="0">
                <a:solidFill>
                  <a:srgbClr val="0033CC"/>
                </a:solidFill>
              </a:rPr>
              <a:t>’.</a:t>
            </a:r>
            <a:endParaRPr lang="en-US" altLang="en-US" dirty="0">
              <a:solidFill>
                <a:srgbClr val="0033CC"/>
              </a:solidFill>
            </a:endParaRPr>
          </a:p>
          <a:p>
            <a:pPr>
              <a:buFontTx/>
              <a:buChar char="•"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Maximal Margin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98C1-BE69-4600-89D3-454032A4693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2606675" y="2473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606675" y="4606925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0" y="2895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2766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338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978275" y="216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267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3444875" y="2397125"/>
            <a:ext cx="1371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V="1">
            <a:off x="3292475" y="2930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39020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 flipH="1">
            <a:off x="3978275" y="32353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V="1">
            <a:off x="4435475" y="4073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3597275" y="247332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V="1">
            <a:off x="3140075" y="3235325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3521075" y="36925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H="1">
            <a:off x="4206875" y="3540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V="1">
            <a:off x="4130675" y="2397125"/>
            <a:ext cx="533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4648200" y="21336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Margin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V="1">
            <a:off x="4664075" y="4149725"/>
            <a:ext cx="1066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Hyperplane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13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Find the hyperplane with maximal margin for all</a:t>
            </a:r>
          </a:p>
          <a:p>
            <a:r>
              <a:rPr lang="en-US" altLang="en-US"/>
              <a:t>the points. This originates an optimization problem</a:t>
            </a:r>
          </a:p>
          <a:p>
            <a:r>
              <a:rPr lang="en-US" altLang="en-US"/>
              <a:t>which has a unique solution (convex problem).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Non-separable data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470E-50E0-4FE4-A887-FFAE2449F2D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2590800" y="2133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5908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184525" y="286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489325" y="3165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717925" y="3622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03725" y="3698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46525" y="2251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32325" y="255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9371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413125" y="209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7941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75125" y="2860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5655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098925" y="3317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479925" y="3013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108325" y="2327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860925" y="4003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013325" y="217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470525" y="2632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775325" y="3241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6156325" y="377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4784725" y="2936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2879725" y="2555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1431925" y="5527675"/>
            <a:ext cx="6523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can be done if data cannot be separated with a</a:t>
            </a:r>
          </a:p>
          <a:p>
            <a:r>
              <a:rPr lang="en-US" altLang="en-US"/>
              <a:t>hyperplane?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C78D-F0A6-495A-A7FE-3C75B1B8FCE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SVM algorithm implicitly maps the original</a:t>
            </a:r>
          </a:p>
          <a:p>
            <a:r>
              <a:rPr lang="en-US" altLang="en-US"/>
              <a:t>data to a feature space of possibly infinite dimension</a:t>
            </a:r>
          </a:p>
          <a:p>
            <a:r>
              <a:rPr lang="en-US" altLang="en-US"/>
              <a:t>in which data (which is not separable in the</a:t>
            </a:r>
          </a:p>
          <a:p>
            <a:r>
              <a:rPr lang="en-US" altLang="en-US"/>
              <a:t>original  space) becomes separable in the feature space.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Original space R</a:t>
            </a:r>
            <a:r>
              <a:rPr lang="en-US" altLang="en-US" baseline="30000"/>
              <a:t>k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Feature space R</a:t>
            </a:r>
            <a:r>
              <a:rPr lang="en-US" altLang="en-US" baseline="30000"/>
              <a:t>n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Kernel</a:t>
            </a:r>
          </a:p>
          <a:p>
            <a:r>
              <a:rPr lang="en-US" altLang="en-US"/>
              <a:t>trick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Classification in Statistical PR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7081-8B11-4DCC-8960-F8AE4BAFF25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5213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class</a:t>
            </a:r>
            <a:r>
              <a:rPr lang="en-US" altLang="en-US" dirty="0"/>
              <a:t> is a set of objects having some important</a:t>
            </a:r>
          </a:p>
          <a:p>
            <a:r>
              <a:rPr lang="en-US" altLang="en-US" dirty="0"/>
              <a:t>   properties in common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feature extractor </a:t>
            </a:r>
            <a:r>
              <a:rPr lang="en-US" altLang="en-US" dirty="0"/>
              <a:t>is a program that inputs the</a:t>
            </a:r>
          </a:p>
          <a:p>
            <a:r>
              <a:rPr lang="en-US" altLang="en-US" dirty="0"/>
              <a:t>   data (image) and extracts features that can be</a:t>
            </a:r>
          </a:p>
          <a:p>
            <a:r>
              <a:rPr lang="en-US" altLang="en-US" dirty="0"/>
              <a:t>   used in classification.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A </a:t>
            </a:r>
            <a:r>
              <a:rPr lang="en-US" altLang="en-US" dirty="0">
                <a:solidFill>
                  <a:srgbClr val="FF0000"/>
                </a:solidFill>
              </a:rPr>
              <a:t>classifier</a:t>
            </a:r>
            <a:r>
              <a:rPr lang="en-US" altLang="en-US" dirty="0"/>
              <a:t> is a program that inputs the feature </a:t>
            </a:r>
          </a:p>
          <a:p>
            <a:r>
              <a:rPr lang="en-US" altLang="en-US" dirty="0"/>
              <a:t>   vector and assigns it to one of a set of designated </a:t>
            </a:r>
          </a:p>
          <a:p>
            <a:r>
              <a:rPr lang="en-US" altLang="en-US" dirty="0"/>
              <a:t>   classes or to the “reject” class.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3821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What kinds of object classes?</a:t>
            </a:r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The kernel trick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557E-6525-4EE8-A8F5-B0EAD8C1D71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0"/>
            <a:ext cx="624049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What is this space?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user defines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It’s usually a </a:t>
            </a:r>
            <a:r>
              <a:rPr lang="en-US" sz="2800" dirty="0" smtClean="0">
                <a:solidFill>
                  <a:srgbClr val="0033CC"/>
                </a:solidFill>
              </a:rPr>
              <a:t>dot product </a:t>
            </a:r>
            <a:r>
              <a:rPr lang="en-US" sz="2800" dirty="0" smtClean="0"/>
              <a:t>space.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Example: If we have 2 vectors X and Y,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we can work with </a:t>
            </a:r>
            <a:r>
              <a:rPr lang="en-US" sz="2800" dirty="0" smtClean="0"/>
              <a:t>(X·Y) </a:t>
            </a:r>
            <a:r>
              <a:rPr lang="en-US" sz="2800" dirty="0" smtClean="0"/>
              <a:t>or </a:t>
            </a:r>
            <a:r>
              <a:rPr lang="en-US" sz="2800" dirty="0" err="1" smtClean="0"/>
              <a:t>exp</a:t>
            </a:r>
            <a:r>
              <a:rPr lang="en-US" sz="2800" dirty="0" smtClean="0"/>
              <a:t>(X· 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3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71539-C5F4-4E3C-A4D8-2FF1C5031510}" type="slidenum">
              <a:rPr lang="en-US" altLang="en-US" sz="1400" smtClean="0"/>
              <a:pPr eaLnBrk="1" hangingPunct="1"/>
              <a:t>41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33CC"/>
                </a:solidFill>
              </a:rPr>
              <a:t>Example from </a:t>
            </a:r>
            <a:r>
              <a:rPr lang="en-US" altLang="en-US" dirty="0" smtClean="0">
                <a:solidFill>
                  <a:srgbClr val="0033CC"/>
                </a:solidFill>
              </a:rPr>
              <a:t>AI Text</a:t>
            </a:r>
            <a:endParaRPr lang="en-US" altLang="en-US" dirty="0" smtClean="0">
              <a:solidFill>
                <a:srgbClr val="0033CC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20204" r="38638" b="20869"/>
          <a:stretch>
            <a:fillRect/>
          </a:stretch>
        </p:blipFill>
        <p:spPr>
          <a:xfrm>
            <a:off x="1295400" y="1600200"/>
            <a:ext cx="3048000" cy="2667000"/>
          </a:xfrm>
          <a:noFill/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39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True decision boundary</a:t>
            </a:r>
          </a:p>
          <a:p>
            <a:pPr eaLnBrk="1" hangingPunct="1"/>
            <a:r>
              <a:rPr lang="en-US" altLang="en-US" dirty="0"/>
              <a:t>is  </a:t>
            </a:r>
            <a:r>
              <a:rPr lang="en-US" altLang="en-US" i="1" dirty="0">
                <a:solidFill>
                  <a:srgbClr val="CC0000"/>
                </a:solidFill>
              </a:rPr>
              <a:t>x</a:t>
            </a:r>
            <a:r>
              <a:rPr lang="en-US" altLang="en-US" i="1" baseline="-25000" dirty="0">
                <a:solidFill>
                  <a:srgbClr val="CC0000"/>
                </a:solidFill>
              </a:rPr>
              <a:t>1</a:t>
            </a:r>
            <a:r>
              <a:rPr lang="en-US" altLang="en-US" i="1" baseline="30000" dirty="0">
                <a:solidFill>
                  <a:srgbClr val="CC0000"/>
                </a:solidFill>
              </a:rPr>
              <a:t>2</a:t>
            </a:r>
            <a:r>
              <a:rPr lang="en-US" altLang="en-US" i="1" dirty="0">
                <a:solidFill>
                  <a:srgbClr val="CC0000"/>
                </a:solidFill>
              </a:rPr>
              <a:t> + x</a:t>
            </a:r>
            <a:r>
              <a:rPr lang="en-US" altLang="en-US" i="1" baseline="-25000" dirty="0">
                <a:solidFill>
                  <a:srgbClr val="CC0000"/>
                </a:solidFill>
              </a:rPr>
              <a:t>2</a:t>
            </a:r>
            <a:r>
              <a:rPr lang="en-US" altLang="en-US" i="1" baseline="30000" dirty="0">
                <a:solidFill>
                  <a:srgbClr val="CC0000"/>
                </a:solidFill>
              </a:rPr>
              <a:t>2</a:t>
            </a:r>
            <a:r>
              <a:rPr lang="en-US" altLang="en-US" i="1" dirty="0">
                <a:solidFill>
                  <a:srgbClr val="CC0000"/>
                </a:solidFill>
              </a:rPr>
              <a:t> &lt; 1 </a:t>
            </a:r>
            <a:r>
              <a:rPr lang="en-US" altLang="en-US" dirty="0"/>
              <a:t>.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553200" y="2743200"/>
            <a:ext cx="152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447800" y="4191000"/>
            <a:ext cx="63626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/>
              <a:t> For </a:t>
            </a:r>
            <a:r>
              <a:rPr lang="en-US" altLang="en-US" dirty="0"/>
              <a:t>this problem 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F(</a:t>
            </a:r>
            <a:r>
              <a:rPr lang="en-US" altLang="en-US" b="1" dirty="0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>
                <a:solidFill>
                  <a:srgbClr val="CC0000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 • F(</a:t>
            </a:r>
            <a:r>
              <a:rPr lang="en-US" altLang="en-US" b="1" dirty="0" err="1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 err="1">
                <a:solidFill>
                  <a:srgbClr val="CC0000"/>
                </a:solidFill>
                <a:sym typeface="Symbol" pitchFamily="18" charset="2"/>
              </a:rPr>
              <a:t>j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</a:t>
            </a:r>
            <a:r>
              <a:rPr lang="en-US" altLang="en-US" dirty="0">
                <a:sym typeface="Symbol" pitchFamily="18" charset="2"/>
              </a:rPr>
              <a:t>  is just 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>
                <a:solidFill>
                  <a:srgbClr val="CC0000"/>
                </a:solidFill>
                <a:sym typeface="Symbol" pitchFamily="18" charset="2"/>
              </a:rPr>
              <a:t>i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 • </a:t>
            </a:r>
            <a:r>
              <a:rPr lang="en-US" altLang="en-US" b="1" dirty="0" err="1">
                <a:solidFill>
                  <a:srgbClr val="CC0000"/>
                </a:solidFill>
                <a:sym typeface="Symbol" pitchFamily="18" charset="2"/>
              </a:rPr>
              <a:t>x</a:t>
            </a:r>
            <a:r>
              <a:rPr lang="en-US" altLang="en-US" b="1" baseline="-25000" dirty="0" err="1">
                <a:solidFill>
                  <a:srgbClr val="CC0000"/>
                </a:solidFill>
                <a:sym typeface="Symbol" pitchFamily="18" charset="2"/>
              </a:rPr>
              <a:t>j</a:t>
            </a:r>
            <a:r>
              <a:rPr lang="en-US" altLang="en-US" dirty="0">
                <a:solidFill>
                  <a:srgbClr val="CC0000"/>
                </a:solidFill>
                <a:sym typeface="Symbol" pitchFamily="18" charset="2"/>
              </a:rPr>
              <a:t>)</a:t>
            </a:r>
            <a:r>
              <a:rPr lang="en-US" altLang="en-US" baseline="30000" dirty="0">
                <a:solidFill>
                  <a:srgbClr val="CC0000"/>
                </a:solidFill>
                <a:sym typeface="Symbol" pitchFamily="18" charset="2"/>
              </a:rPr>
              <a:t>2,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which is called a </a:t>
            </a:r>
            <a:r>
              <a:rPr lang="en-US" altLang="en-US" dirty="0">
                <a:solidFill>
                  <a:srgbClr val="0033CC"/>
                </a:solidFill>
                <a:sym typeface="Symbol" pitchFamily="18" charset="2"/>
              </a:rPr>
              <a:t>kernel function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0033CC"/>
                </a:solidFill>
              </a:rPr>
              <a:t>Application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B584-8A99-4F83-BD6C-8F0A707F309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508125" y="2022475"/>
            <a:ext cx="7233070" cy="341632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Sal Ruiz </a:t>
            </a:r>
            <a:r>
              <a:rPr lang="en-US" altLang="en-US" dirty="0" smtClean="0"/>
              <a:t>used </a:t>
            </a:r>
            <a:r>
              <a:rPr lang="en-US" altLang="en-US" dirty="0"/>
              <a:t>support vector machines in his</a:t>
            </a:r>
          </a:p>
          <a:p>
            <a:r>
              <a:rPr lang="en-US" altLang="en-US" dirty="0"/>
              <a:t>  work on 3D object recognition. 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He </a:t>
            </a:r>
            <a:r>
              <a:rPr lang="en-US" altLang="en-US" dirty="0" smtClean="0"/>
              <a:t>trained </a:t>
            </a:r>
            <a:r>
              <a:rPr lang="en-US" altLang="en-US" dirty="0"/>
              <a:t>classifiers on data representing deformations</a:t>
            </a:r>
          </a:p>
          <a:p>
            <a:r>
              <a:rPr lang="en-US" altLang="en-US" dirty="0"/>
              <a:t>  of a 3D model of a class of objects. </a:t>
            </a:r>
          </a:p>
          <a:p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The classifiers </a:t>
            </a:r>
            <a:r>
              <a:rPr lang="en-US" altLang="en-US" dirty="0" smtClean="0"/>
              <a:t>learned </a:t>
            </a:r>
            <a:r>
              <a:rPr lang="en-US" altLang="en-US" dirty="0"/>
              <a:t>what kinds of surface patches</a:t>
            </a:r>
          </a:p>
          <a:p>
            <a:r>
              <a:rPr lang="en-US" altLang="en-US" dirty="0"/>
              <a:t>   are related to key parts of the model</a:t>
            </a:r>
          </a:p>
          <a:p>
            <a:r>
              <a:rPr lang="en-US" altLang="en-US" dirty="0"/>
              <a:t>  (</a:t>
            </a:r>
            <a:r>
              <a:rPr lang="en-US" altLang="en-US" dirty="0" err="1"/>
              <a:t>ie</a:t>
            </a:r>
            <a:r>
              <a:rPr lang="en-US" altLang="en-US" dirty="0"/>
              <a:t>. A snowman’s face)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DF50B-AA31-4F01-ADD2-47E3D77F9DFD}" type="slidenum">
              <a:rPr lang="en-US" altLang="en-US" sz="1400" smtClean="0"/>
              <a:pPr eaLnBrk="1" hangingPunct="1"/>
              <a:t>43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k(A,B) =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exp</a:t>
            </a:r>
            <a:r>
              <a:rPr lang="en-US" altLang="en-US" sz="2400" dirty="0" smtClean="0">
                <a:solidFill>
                  <a:srgbClr val="C00000"/>
                </a:solidFill>
              </a:rPr>
              <a:t>(-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</a:t>
            </a:r>
            <a:r>
              <a:rPr lang="en-US" altLang="en-US" sz="2400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altLang="en-US" sz="2400" baseline="-25000" dirty="0" smtClean="0">
                <a:solidFill>
                  <a:srgbClr val="C00000"/>
                </a:solidFill>
                <a:sym typeface="Symbol" pitchFamily="18" charset="2"/>
              </a:rPr>
              <a:t>AB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/</a:t>
            </a:r>
            <a:r>
              <a:rPr lang="en-US" altLang="en-US" sz="2400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altLang="en-US" sz="24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olidFill>
                <a:srgbClr val="C00000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ym typeface="Symbol" pitchFamily="18" charset="2"/>
              </a:rPr>
              <a:t></a:t>
            </a:r>
            <a:r>
              <a:rPr lang="en-US" altLang="en-US" sz="2400" baseline="30000" dirty="0" smtClean="0">
                <a:sym typeface="Symbol" pitchFamily="18" charset="2"/>
              </a:rPr>
              <a:t>2</a:t>
            </a:r>
            <a:r>
              <a:rPr lang="en-US" altLang="en-US" sz="2400" dirty="0" smtClean="0">
                <a:sym typeface="Symbol" pitchFamily="18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ym typeface="Symbol" pitchFamily="18" charset="2"/>
            </a:endParaRPr>
          </a:p>
        </p:txBody>
      </p:sp>
      <p:pic>
        <p:nvPicPr>
          <p:cNvPr id="122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We </a:t>
            </a:r>
            <a:r>
              <a:rPr lang="en-US" altLang="en-US" dirty="0" smtClean="0">
                <a:solidFill>
                  <a:srgbClr val="0033CC"/>
                </a:solidFill>
              </a:rPr>
              <a:t>used SVMs </a:t>
            </a:r>
            <a:r>
              <a:rPr lang="en-US" altLang="en-US" dirty="0">
                <a:solidFill>
                  <a:srgbClr val="0033CC"/>
                </a:solidFill>
              </a:rPr>
              <a:t>for Insect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D79-C7B3-4FD3-A830-F1E0DC38BB2D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17969" r="26875" b="59375"/>
          <a:stretch>
            <a:fillRect/>
          </a:stretch>
        </p:blipFill>
        <p:spPr bwMode="auto">
          <a:xfrm>
            <a:off x="3352800" y="26670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EM for Classification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EM algorithm was used as a clustering algorithm for image segmentation.</a:t>
            </a:r>
          </a:p>
          <a:p>
            <a:endParaRPr lang="en-US" altLang="en-US" dirty="0"/>
          </a:p>
          <a:p>
            <a:r>
              <a:rPr lang="en-US" altLang="en-US" dirty="0"/>
              <a:t>It can also be used as a classifier, by creating a Gaussian “model” for each class to be learned.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B77A-32C2-48E1-A9E8-787FEBE92C62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Summary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multiple kinds of classifiers developed in machine learning research.</a:t>
            </a:r>
          </a:p>
          <a:p>
            <a:r>
              <a:rPr lang="en-US" dirty="0" smtClean="0"/>
              <a:t>We can use and have used pretty much all of them in computer vision classification, detection, and recognition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BC5D-9320-47F8-9C85-FF816F2FA54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Feature Vector Representation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808413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X=[x1, x2, … , xn], each xj a real number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xj may be an object measurement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xj may be count of object parts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Example: object rep. [#holes, #strokes, moments, …]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36868" name="Picture 4" descr="\\SAMBA\STOCKMAN\CSE803\Lectures\Bak1999\charsA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2092325"/>
            <a:ext cx="3998912" cy="3509963"/>
          </a:xfr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1F1-4226-4993-8D5F-BE81A4F3621A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Possible features for char rec.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DB4A-4D5C-4AA7-9763-0C3857C0E3E1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40625" r="25000" b="28906"/>
          <a:stretch>
            <a:fillRect/>
          </a:stretch>
        </p:blipFill>
        <p:spPr bwMode="auto">
          <a:xfrm>
            <a:off x="1524000" y="2286000"/>
            <a:ext cx="701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Some Terminology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Classes: </a:t>
            </a:r>
            <a:r>
              <a:rPr lang="en-US" altLang="en-US" sz="2800" dirty="0"/>
              <a:t>set of m known categories of objects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(a) might have a known description for each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(b) might have a set of samples for each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Reject Class: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a generic class for objects not in any of  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the designated known classes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Classifier:</a:t>
            </a:r>
          </a:p>
          <a:p>
            <a:pPr>
              <a:buFont typeface="Symbol" pitchFamily="18" charset="2"/>
              <a:buNone/>
            </a:pPr>
            <a:r>
              <a:rPr lang="en-US" altLang="en-US" sz="2800" dirty="0"/>
              <a:t>          Assigns object to a class based on features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5B90-45E3-4A72-AA85-17866371D23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Discriminant 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2635250" cy="47244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33CC"/>
                </a:solidFill>
              </a:rPr>
              <a:t>Functions</a:t>
            </a:r>
            <a:r>
              <a:rPr lang="en-US" altLang="en-US" sz="2400" dirty="0"/>
              <a:t> f(x, K) perform some computation on feature vector x</a:t>
            </a:r>
          </a:p>
          <a:p>
            <a:r>
              <a:rPr lang="en-US" altLang="en-US" sz="2400" dirty="0">
                <a:solidFill>
                  <a:srgbClr val="0033CC"/>
                </a:solidFill>
              </a:rPr>
              <a:t>Knowledge </a:t>
            </a:r>
            <a:r>
              <a:rPr lang="en-US" altLang="en-US" sz="2400" dirty="0"/>
              <a:t>K from training or programming is used</a:t>
            </a:r>
          </a:p>
          <a:p>
            <a:r>
              <a:rPr lang="en-US" altLang="en-US" sz="2400" dirty="0"/>
              <a:t>Final stage determines </a:t>
            </a:r>
            <a:r>
              <a:rPr lang="en-US" altLang="en-US" sz="2400" dirty="0">
                <a:solidFill>
                  <a:srgbClr val="0033CC"/>
                </a:solidFill>
              </a:rPr>
              <a:t>class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559E-7946-45A9-9A34-37F1BE23F5F1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29688" r="27499" b="39844"/>
          <a:stretch>
            <a:fillRect/>
          </a:stretch>
        </p:blipFill>
        <p:spPr bwMode="auto">
          <a:xfrm>
            <a:off x="4038600" y="2667000"/>
            <a:ext cx="487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Classification using nearest class mean</a:t>
            </a:r>
          </a:p>
        </p:txBody>
      </p:sp>
      <p:pic>
        <p:nvPicPr>
          <p:cNvPr id="43012" name="Picture 4" descr="\\SAMBA\STOCKMAN\Book\Chapters\Figures\Fig4\xo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393950"/>
            <a:ext cx="2908300" cy="2908300"/>
          </a:xfrm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5588" y="1600200"/>
            <a:ext cx="3808412" cy="4495800"/>
          </a:xfrm>
        </p:spPr>
        <p:txBody>
          <a:bodyPr/>
          <a:lstStyle/>
          <a:p>
            <a:r>
              <a:rPr lang="en-US" altLang="en-US" sz="2800" dirty="0"/>
              <a:t>Compute the </a:t>
            </a:r>
            <a:r>
              <a:rPr lang="en-US" altLang="en-US" sz="2800" dirty="0">
                <a:solidFill>
                  <a:srgbClr val="FF0000"/>
                </a:solidFill>
              </a:rPr>
              <a:t>Euclidean distance </a:t>
            </a:r>
            <a:r>
              <a:rPr lang="en-US" altLang="en-US" sz="2800" dirty="0"/>
              <a:t>between feature vector X and the mean of each class.</a:t>
            </a:r>
          </a:p>
          <a:p>
            <a:pPr>
              <a:buFont typeface="Symbol" pitchFamily="18" charset="2"/>
              <a:buNone/>
            </a:pPr>
            <a:endParaRPr lang="en-US" altLang="en-US" sz="2800" dirty="0"/>
          </a:p>
          <a:p>
            <a:r>
              <a:rPr lang="en-US" altLang="en-US" sz="2800" dirty="0"/>
              <a:t>Choose </a:t>
            </a:r>
            <a:r>
              <a:rPr lang="en-US" altLang="en-US" sz="2800" dirty="0">
                <a:solidFill>
                  <a:srgbClr val="FF0000"/>
                </a:solidFill>
              </a:rPr>
              <a:t>closest class</a:t>
            </a:r>
            <a:r>
              <a:rPr lang="en-US" altLang="en-US" sz="2800" dirty="0"/>
              <a:t>, if close enough (reject otherwise)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2E76-05F4-43B5-AA53-479D420977B0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1962</Words>
  <Application>Microsoft Office PowerPoint</Application>
  <PresentationFormat>On-screen Show (4:3)</PresentationFormat>
  <Paragraphs>442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Pattern Recognition</vt:lpstr>
      <vt:lpstr>Two Schools of Thought</vt:lpstr>
      <vt:lpstr>In this course</vt:lpstr>
      <vt:lpstr>Classification in Statistical PR</vt:lpstr>
      <vt:lpstr>Feature Vector Representation</vt:lpstr>
      <vt:lpstr>Possible features for char rec.</vt:lpstr>
      <vt:lpstr>Some Terminology</vt:lpstr>
      <vt:lpstr>Discriminant functions</vt:lpstr>
      <vt:lpstr>Classification using nearest class mean</vt:lpstr>
      <vt:lpstr>Nearest mean might yield poor results with complex structure</vt:lpstr>
      <vt:lpstr>Scaling coordinates by std dev</vt:lpstr>
      <vt:lpstr>Nearest Mean</vt:lpstr>
      <vt:lpstr>Nearest Neighbor Classification</vt:lpstr>
      <vt:lpstr>Nearest Neighbor</vt:lpstr>
      <vt:lpstr>Evaluating Results</vt:lpstr>
      <vt:lpstr>Receiver Operating Curve ROC</vt:lpstr>
      <vt:lpstr>An ROC from our work:</vt:lpstr>
      <vt:lpstr>Confusion matrix shows empirical performance for multiclass problems</vt:lpstr>
      <vt:lpstr>Bayesian decision-making</vt:lpstr>
      <vt:lpstr>Classifiers often used in CV</vt:lpstr>
      <vt:lpstr>Decision Trees</vt:lpstr>
      <vt:lpstr>Decision Tree Characteristics</vt:lpstr>
      <vt:lpstr>Entropy-Based Automatic Decision Tree Construction</vt:lpstr>
      <vt:lpstr>Entropy</vt:lpstr>
      <vt:lpstr>Entropy</vt:lpstr>
      <vt:lpstr>Information Content</vt:lpstr>
      <vt:lpstr>Example (from text)</vt:lpstr>
      <vt:lpstr>Example (cont)</vt:lpstr>
      <vt:lpstr>Using Information Content</vt:lpstr>
      <vt:lpstr>Using Information Content</vt:lpstr>
      <vt:lpstr>Artificial Neural Nets</vt:lpstr>
      <vt:lpstr>Node Functions</vt:lpstr>
      <vt:lpstr>Neural Net Learning</vt:lpstr>
      <vt:lpstr>Convolutional Neural Nets</vt:lpstr>
      <vt:lpstr>Simple CNN</vt:lpstr>
      <vt:lpstr>Support Vector Machines (SVM)</vt:lpstr>
      <vt:lpstr>Maximal Margin</vt:lpstr>
      <vt:lpstr>Non-separable data</vt:lpstr>
      <vt:lpstr>The kernel trick</vt:lpstr>
      <vt:lpstr>The kernel trick</vt:lpstr>
      <vt:lpstr>Example from AI Text</vt:lpstr>
      <vt:lpstr> Application </vt:lpstr>
      <vt:lpstr>Kernel Function used in our 3D Computer Vision Work</vt:lpstr>
      <vt:lpstr>We used SVMs for Insect Recognition</vt:lpstr>
      <vt:lpstr>EM for Classification</vt:lpstr>
      <vt:lpstr>Summary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</dc:title>
  <dc:creator>uw</dc:creator>
  <cp:lastModifiedBy>CSE</cp:lastModifiedBy>
  <cp:revision>60</cp:revision>
  <cp:lastPrinted>1601-01-01T00:00:00Z</cp:lastPrinted>
  <dcterms:created xsi:type="dcterms:W3CDTF">2002-10-08T16:58:10Z</dcterms:created>
  <dcterms:modified xsi:type="dcterms:W3CDTF">2014-10-16T20:53:43Z</dcterms:modified>
</cp:coreProperties>
</file>