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68" r:id="rId3"/>
    <p:sldId id="459" r:id="rId4"/>
    <p:sldId id="435" r:id="rId5"/>
    <p:sldId id="441" r:id="rId6"/>
    <p:sldId id="437" r:id="rId7"/>
    <p:sldId id="467" r:id="rId8"/>
    <p:sldId id="287" r:id="rId9"/>
    <p:sldId id="444" r:id="rId10"/>
    <p:sldId id="443" r:id="rId11"/>
    <p:sldId id="442" r:id="rId12"/>
    <p:sldId id="447" r:id="rId13"/>
    <p:sldId id="264" r:id="rId14"/>
    <p:sldId id="266" r:id="rId15"/>
    <p:sldId id="349" r:id="rId16"/>
    <p:sldId id="449" r:id="rId17"/>
    <p:sldId id="354" r:id="rId18"/>
    <p:sldId id="432" r:id="rId19"/>
    <p:sldId id="452" r:id="rId20"/>
    <p:sldId id="453" r:id="rId21"/>
    <p:sldId id="454" r:id="rId22"/>
    <p:sldId id="423" r:id="rId23"/>
    <p:sldId id="451" r:id="rId24"/>
    <p:sldId id="422" r:id="rId25"/>
    <p:sldId id="461" r:id="rId26"/>
    <p:sldId id="460" r:id="rId27"/>
    <p:sldId id="455" r:id="rId28"/>
    <p:sldId id="450" r:id="rId29"/>
    <p:sldId id="433" r:id="rId30"/>
    <p:sldId id="446" r:id="rId31"/>
    <p:sldId id="428" r:id="rId32"/>
    <p:sldId id="466" r:id="rId33"/>
    <p:sldId id="445" r:id="rId34"/>
    <p:sldId id="465" r:id="rId35"/>
    <p:sldId id="468" r:id="rId3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97" autoAdjust="0"/>
    <p:restoredTop sz="66776" autoAdjust="0"/>
  </p:normalViewPr>
  <p:slideViewPr>
    <p:cSldViewPr>
      <p:cViewPr>
        <p:scale>
          <a:sx n="68" d="100"/>
          <a:sy n="68" d="100"/>
        </p:scale>
        <p:origin x="-95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91750-A84F-497F-93C8-BCB1D220618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F1D372F-EDB0-4194-89BC-EE1F19D09EA8}">
      <dgm:prSet phldrT="[Text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</a:t>
          </a:r>
          <a:r>
            <a:rPr lang="en-US" baseline="-25000" dirty="0" smtClean="0"/>
            <a:t>1</a:t>
          </a:r>
          <a:endParaRPr lang="en-US" baseline="-25000" dirty="0"/>
        </a:p>
      </dgm:t>
    </dgm:pt>
    <dgm:pt modelId="{8C8D97DE-24FB-4F70-A514-B78D1A7200C8}" type="parTrans" cxnId="{05B980D9-5676-4C66-8475-CEECA89BDCF7}">
      <dgm:prSet/>
      <dgm:spPr/>
      <dgm:t>
        <a:bodyPr/>
        <a:lstStyle/>
        <a:p>
          <a:endParaRPr lang="en-US"/>
        </a:p>
      </dgm:t>
    </dgm:pt>
    <dgm:pt modelId="{28CED8CC-D7D3-48CF-B60B-D0389DA59CB5}" type="sibTrans" cxnId="{05B980D9-5676-4C66-8475-CEECA89BDCF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8361EDD-AEAE-4937-B940-3546626B07FA}">
      <dgm:prSet phldrT="[Text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</a:t>
          </a:r>
          <a:r>
            <a:rPr lang="en-US" baseline="-25000" dirty="0" smtClean="0"/>
            <a:t>2</a:t>
          </a:r>
          <a:endParaRPr lang="en-US" baseline="-25000" dirty="0"/>
        </a:p>
      </dgm:t>
    </dgm:pt>
    <dgm:pt modelId="{CC4F5654-7111-4E36-8FE0-77B87770C3CE}" type="parTrans" cxnId="{D93292A7-0634-489E-9F97-05AB229D707A}">
      <dgm:prSet/>
      <dgm:spPr/>
      <dgm:t>
        <a:bodyPr/>
        <a:lstStyle/>
        <a:p>
          <a:endParaRPr lang="en-US"/>
        </a:p>
      </dgm:t>
    </dgm:pt>
    <dgm:pt modelId="{512C98D5-1497-4A55-8FEB-C00DCDA14657}" type="sibTrans" cxnId="{D93292A7-0634-489E-9F97-05AB229D707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A542C57-7280-448A-AA44-32C102E7484B}">
      <dgm:prSet phldrT="[Text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</a:t>
          </a:r>
          <a:r>
            <a:rPr lang="en-US" baseline="-25000" dirty="0" smtClean="0"/>
            <a:t>3</a:t>
          </a:r>
          <a:endParaRPr lang="en-US" dirty="0"/>
        </a:p>
      </dgm:t>
    </dgm:pt>
    <dgm:pt modelId="{9EB4C506-B8AE-46D9-BE78-D4ACD1729354}" type="parTrans" cxnId="{C79F9A90-9B0B-4742-AD1B-A8D354C775F9}">
      <dgm:prSet/>
      <dgm:spPr/>
      <dgm:t>
        <a:bodyPr/>
        <a:lstStyle/>
        <a:p>
          <a:endParaRPr lang="en-US"/>
        </a:p>
      </dgm:t>
    </dgm:pt>
    <dgm:pt modelId="{60FC2DE7-AB47-4E7B-88F7-05FA7AD2A6F1}" type="sibTrans" cxnId="{C79F9A90-9B0B-4742-AD1B-A8D354C775F9}">
      <dgm:prSet/>
      <dgm:spPr/>
      <dgm:t>
        <a:bodyPr/>
        <a:lstStyle/>
        <a:p>
          <a:endParaRPr lang="en-US"/>
        </a:p>
      </dgm:t>
    </dgm:pt>
    <dgm:pt modelId="{676E26B9-5402-4389-BBD4-88E244E27CB8}" type="pres">
      <dgm:prSet presAssocID="{B8191750-A84F-497F-93C8-BCB1D2206184}" presName="Name0" presStyleCnt="0">
        <dgm:presLayoutVars>
          <dgm:dir/>
          <dgm:resizeHandles val="exact"/>
        </dgm:presLayoutVars>
      </dgm:prSet>
      <dgm:spPr/>
    </dgm:pt>
    <dgm:pt modelId="{523F0640-46CA-40EB-A78A-8C1F77A5706F}" type="pres">
      <dgm:prSet presAssocID="{1F1D372F-EDB0-4194-89BC-EE1F19D09E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F6B71-EF84-4DDC-9D1F-64C7089FB677}" type="pres">
      <dgm:prSet presAssocID="{28CED8CC-D7D3-48CF-B60B-D0389DA59CB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5BFAB8B-DC36-4C44-905B-7D4A66B5AD5A}" type="pres">
      <dgm:prSet presAssocID="{28CED8CC-D7D3-48CF-B60B-D0389DA59CB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692044F-8924-4D6F-AAFE-8CA0C2AD6339}" type="pres">
      <dgm:prSet presAssocID="{F8361EDD-AEAE-4937-B940-3546626B07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D15F-5C11-431F-8AF5-E78E1200BAD4}" type="pres">
      <dgm:prSet presAssocID="{512C98D5-1497-4A55-8FEB-C00DCDA1465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26D8EA4-515C-4E42-AD29-4ED50A9A9BBA}" type="pres">
      <dgm:prSet presAssocID="{512C98D5-1497-4A55-8FEB-C00DCDA1465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BAC8DFF-0848-4726-9B0E-5D725CA8A2E1}" type="pres">
      <dgm:prSet presAssocID="{EA542C57-7280-448A-AA44-32C102E748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F9A90-9B0B-4742-AD1B-A8D354C775F9}" srcId="{B8191750-A84F-497F-93C8-BCB1D2206184}" destId="{EA542C57-7280-448A-AA44-32C102E7484B}" srcOrd="2" destOrd="0" parTransId="{9EB4C506-B8AE-46D9-BE78-D4ACD1729354}" sibTransId="{60FC2DE7-AB47-4E7B-88F7-05FA7AD2A6F1}"/>
    <dgm:cxn modelId="{44CB9454-CBE8-4C9C-8B12-676837899260}" type="presOf" srcId="{28CED8CC-D7D3-48CF-B60B-D0389DA59CB5}" destId="{600F6B71-EF84-4DDC-9D1F-64C7089FB677}" srcOrd="0" destOrd="0" presId="urn:microsoft.com/office/officeart/2005/8/layout/process1"/>
    <dgm:cxn modelId="{37EF3FB7-9001-46F6-A4F9-2D8027DAB8B6}" type="presOf" srcId="{512C98D5-1497-4A55-8FEB-C00DCDA14657}" destId="{726D8EA4-515C-4E42-AD29-4ED50A9A9BBA}" srcOrd="1" destOrd="0" presId="urn:microsoft.com/office/officeart/2005/8/layout/process1"/>
    <dgm:cxn modelId="{DF3E9120-83A8-4977-9D58-4A17658E9EB5}" type="presOf" srcId="{512C98D5-1497-4A55-8FEB-C00DCDA14657}" destId="{62E3D15F-5C11-431F-8AF5-E78E1200BAD4}" srcOrd="0" destOrd="0" presId="urn:microsoft.com/office/officeart/2005/8/layout/process1"/>
    <dgm:cxn modelId="{5D00AA5C-07ED-4738-868B-C1B72E5F9A1E}" type="presOf" srcId="{EA542C57-7280-448A-AA44-32C102E7484B}" destId="{FBAC8DFF-0848-4726-9B0E-5D725CA8A2E1}" srcOrd="0" destOrd="0" presId="urn:microsoft.com/office/officeart/2005/8/layout/process1"/>
    <dgm:cxn modelId="{05B980D9-5676-4C66-8475-CEECA89BDCF7}" srcId="{B8191750-A84F-497F-93C8-BCB1D2206184}" destId="{1F1D372F-EDB0-4194-89BC-EE1F19D09EA8}" srcOrd="0" destOrd="0" parTransId="{8C8D97DE-24FB-4F70-A514-B78D1A7200C8}" sibTransId="{28CED8CC-D7D3-48CF-B60B-D0389DA59CB5}"/>
    <dgm:cxn modelId="{62A3775F-FF73-40CF-80E7-20346169EBB0}" type="presOf" srcId="{28CED8CC-D7D3-48CF-B60B-D0389DA59CB5}" destId="{25BFAB8B-DC36-4C44-905B-7D4A66B5AD5A}" srcOrd="1" destOrd="0" presId="urn:microsoft.com/office/officeart/2005/8/layout/process1"/>
    <dgm:cxn modelId="{E41E935C-0DA8-4B6D-960A-A2EA45BE0BA8}" type="presOf" srcId="{1F1D372F-EDB0-4194-89BC-EE1F19D09EA8}" destId="{523F0640-46CA-40EB-A78A-8C1F77A5706F}" srcOrd="0" destOrd="0" presId="urn:microsoft.com/office/officeart/2005/8/layout/process1"/>
    <dgm:cxn modelId="{D93292A7-0634-489E-9F97-05AB229D707A}" srcId="{B8191750-A84F-497F-93C8-BCB1D2206184}" destId="{F8361EDD-AEAE-4937-B940-3546626B07FA}" srcOrd="1" destOrd="0" parTransId="{CC4F5654-7111-4E36-8FE0-77B87770C3CE}" sibTransId="{512C98D5-1497-4A55-8FEB-C00DCDA14657}"/>
    <dgm:cxn modelId="{5F2B2551-85ED-401D-B182-7B92082EC30C}" type="presOf" srcId="{B8191750-A84F-497F-93C8-BCB1D2206184}" destId="{676E26B9-5402-4389-BBD4-88E244E27CB8}" srcOrd="0" destOrd="0" presId="urn:microsoft.com/office/officeart/2005/8/layout/process1"/>
    <dgm:cxn modelId="{07097D13-A69D-4A23-8CC9-2D205CF13D17}" type="presOf" srcId="{F8361EDD-AEAE-4937-B940-3546626B07FA}" destId="{4692044F-8924-4D6F-AAFE-8CA0C2AD6339}" srcOrd="0" destOrd="0" presId="urn:microsoft.com/office/officeart/2005/8/layout/process1"/>
    <dgm:cxn modelId="{C5A3622C-281E-4C39-9DDC-081046A3F9AF}" type="presParOf" srcId="{676E26B9-5402-4389-BBD4-88E244E27CB8}" destId="{523F0640-46CA-40EB-A78A-8C1F77A5706F}" srcOrd="0" destOrd="0" presId="urn:microsoft.com/office/officeart/2005/8/layout/process1"/>
    <dgm:cxn modelId="{888F53E4-73B2-4271-A8C3-85C3ABB0E0A7}" type="presParOf" srcId="{676E26B9-5402-4389-BBD4-88E244E27CB8}" destId="{600F6B71-EF84-4DDC-9D1F-64C7089FB677}" srcOrd="1" destOrd="0" presId="urn:microsoft.com/office/officeart/2005/8/layout/process1"/>
    <dgm:cxn modelId="{17C80753-54D6-49C0-AA89-32843B93AFC4}" type="presParOf" srcId="{600F6B71-EF84-4DDC-9D1F-64C7089FB677}" destId="{25BFAB8B-DC36-4C44-905B-7D4A66B5AD5A}" srcOrd="0" destOrd="0" presId="urn:microsoft.com/office/officeart/2005/8/layout/process1"/>
    <dgm:cxn modelId="{5F79D4AB-39C9-477A-B466-CBD5FAE89AFA}" type="presParOf" srcId="{676E26B9-5402-4389-BBD4-88E244E27CB8}" destId="{4692044F-8924-4D6F-AAFE-8CA0C2AD6339}" srcOrd="2" destOrd="0" presId="urn:microsoft.com/office/officeart/2005/8/layout/process1"/>
    <dgm:cxn modelId="{B43B3734-B87C-452F-A30B-C32EC690348E}" type="presParOf" srcId="{676E26B9-5402-4389-BBD4-88E244E27CB8}" destId="{62E3D15F-5C11-431F-8AF5-E78E1200BAD4}" srcOrd="3" destOrd="0" presId="urn:microsoft.com/office/officeart/2005/8/layout/process1"/>
    <dgm:cxn modelId="{AEE156AD-44DF-4C7E-ACB8-2DB88CFC291B}" type="presParOf" srcId="{62E3D15F-5C11-431F-8AF5-E78E1200BAD4}" destId="{726D8EA4-515C-4E42-AD29-4ED50A9A9BBA}" srcOrd="0" destOrd="0" presId="urn:microsoft.com/office/officeart/2005/8/layout/process1"/>
    <dgm:cxn modelId="{A5C6AE4D-42A0-4BE1-A543-9EF8C6EE876F}" type="presParOf" srcId="{676E26B9-5402-4389-BBD4-88E244E27CB8}" destId="{FBAC8DFF-0848-4726-9B0E-5D725CA8A2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F0640-46CA-40EB-A78A-8C1F77A5706F}">
      <dsp:nvSpPr>
        <dsp:cNvPr id="0" name=""/>
        <dsp:cNvSpPr/>
      </dsp:nvSpPr>
      <dsp:spPr>
        <a:xfrm>
          <a:off x="1138" y="257930"/>
          <a:ext cx="340295" cy="347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en-US" sz="1500" kern="1200" baseline="-25000" dirty="0" smtClean="0"/>
            <a:t>1</a:t>
          </a:r>
          <a:endParaRPr lang="en-US" sz="1500" kern="1200" baseline="-25000" dirty="0"/>
        </a:p>
      </dsp:txBody>
      <dsp:txXfrm>
        <a:off x="1138" y="257930"/>
        <a:ext cx="340295" cy="347739"/>
      </dsp:txXfrm>
    </dsp:sp>
    <dsp:sp modelId="{600F6B71-EF84-4DDC-9D1F-64C7089FB677}">
      <dsp:nvSpPr>
        <dsp:cNvPr id="0" name=""/>
        <dsp:cNvSpPr/>
      </dsp:nvSpPr>
      <dsp:spPr>
        <a:xfrm>
          <a:off x="375463" y="389603"/>
          <a:ext cx="72142" cy="843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5463" y="389603"/>
        <a:ext cx="72142" cy="84393"/>
      </dsp:txXfrm>
    </dsp:sp>
    <dsp:sp modelId="{4692044F-8924-4D6F-AAFE-8CA0C2AD6339}">
      <dsp:nvSpPr>
        <dsp:cNvPr id="0" name=""/>
        <dsp:cNvSpPr/>
      </dsp:nvSpPr>
      <dsp:spPr>
        <a:xfrm>
          <a:off x="477552" y="257930"/>
          <a:ext cx="340295" cy="347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en-US" sz="1500" kern="1200" baseline="-25000" dirty="0" smtClean="0"/>
            <a:t>2</a:t>
          </a:r>
          <a:endParaRPr lang="en-US" sz="1500" kern="1200" baseline="-25000" dirty="0"/>
        </a:p>
      </dsp:txBody>
      <dsp:txXfrm>
        <a:off x="477552" y="257930"/>
        <a:ext cx="340295" cy="347739"/>
      </dsp:txXfrm>
    </dsp:sp>
    <dsp:sp modelId="{62E3D15F-5C11-431F-8AF5-E78E1200BAD4}">
      <dsp:nvSpPr>
        <dsp:cNvPr id="0" name=""/>
        <dsp:cNvSpPr/>
      </dsp:nvSpPr>
      <dsp:spPr>
        <a:xfrm>
          <a:off x="851877" y="389603"/>
          <a:ext cx="72142" cy="843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51877" y="389603"/>
        <a:ext cx="72142" cy="84393"/>
      </dsp:txXfrm>
    </dsp:sp>
    <dsp:sp modelId="{FBAC8DFF-0848-4726-9B0E-5D725CA8A2E1}">
      <dsp:nvSpPr>
        <dsp:cNvPr id="0" name=""/>
        <dsp:cNvSpPr/>
      </dsp:nvSpPr>
      <dsp:spPr>
        <a:xfrm>
          <a:off x="953965" y="257930"/>
          <a:ext cx="340295" cy="347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en-US" sz="1500" kern="1200" baseline="-25000" dirty="0" smtClean="0"/>
            <a:t>3</a:t>
          </a:r>
          <a:endParaRPr lang="en-US" sz="1500" kern="1200" dirty="0"/>
        </a:p>
      </dsp:txBody>
      <dsp:txXfrm>
        <a:off x="953965" y="257930"/>
        <a:ext cx="340295" cy="347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/>
          <a:lstStyle>
            <a:lvl1pPr algn="r">
              <a:defRPr sz="1300"/>
            </a:lvl1pPr>
          </a:lstStyle>
          <a:p>
            <a:fld id="{6ABD4450-03B6-4703-BFD9-8D7DA952DB4D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r">
              <a:defRPr sz="1300"/>
            </a:lvl1pPr>
          </a:lstStyle>
          <a:p>
            <a:fld id="{88878365-0917-4334-BB60-7CF19B6FE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/>
          <a:lstStyle>
            <a:lvl1pPr algn="r">
              <a:defRPr sz="1300"/>
            </a:lvl1pPr>
          </a:lstStyle>
          <a:p>
            <a:fld id="{05E988AA-D4CF-4455-A775-8427CC97DEDD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7" tIns="46514" rIns="93027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7" tIns="46514" rIns="93027" bIns="465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r">
              <a:defRPr sz="1300"/>
            </a:lvl1pPr>
          </a:lstStyle>
          <a:p>
            <a:fld id="{8E32D50C-CD4A-4072-94B6-F35FD8659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36E4-6B26-4C5D-BC12-8341A5EE7A50}" type="datetimeFigureOut">
              <a:rPr lang="en-US"/>
              <a:pPr>
                <a:defRPr/>
              </a:pPr>
              <a:t>6/2/2009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7505-74D9-47CC-B1D2-DDB4F8724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FC0CC-B704-4895-AC28-676F92C8BD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FC0CC-B704-4895-AC28-676F92C8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3D91207-98FB-4C59-9CC2-2A539F23E47F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eadar\Documents\talks\job%20talk\movie.avi" TargetMode="Externa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eadar\Documents\talks\job%20talk\gVis2.avi" TargetMode="Externa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915400" cy="1828800"/>
          </a:xfrm>
        </p:spPr>
        <p:txBody>
          <a:bodyPr>
            <a:normAutofit fontScale="90000"/>
          </a:bodyPr>
          <a:lstStyle/>
          <a:p>
            <a:r>
              <a:rPr lang="en-US" sz="4400" b="0" i="1" cap="none" dirty="0" smtClean="0"/>
              <a:t>Zoetrope:</a:t>
            </a:r>
            <a:br>
              <a:rPr lang="en-US" sz="4400" b="0" i="1" cap="none" dirty="0" smtClean="0"/>
            </a:br>
            <a:r>
              <a:rPr lang="en-US" sz="4400" b="0" i="1" cap="none" dirty="0" smtClean="0"/>
              <a:t>Interacting with the Ephemeral Web </a:t>
            </a:r>
            <a:r>
              <a:rPr lang="en-US" sz="1400" b="0" i="1" dirty="0" smtClean="0"/>
              <a:t/>
            </a:r>
            <a:br>
              <a:rPr lang="en-US" sz="1400" b="0" i="1" dirty="0" smtClean="0"/>
            </a:br>
            <a:endParaRPr lang="en-US" sz="3200" b="0" i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8229600" cy="2362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Eytan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Adar, Mira Dontcheva</a:t>
            </a:r>
          </a:p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James Fogarty, Dan Weld</a:t>
            </a:r>
          </a:p>
          <a:p>
            <a:endParaRPr lang="en-US" sz="3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University of Washington &amp; Adobe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the Web </a:t>
            </a:r>
          </a:p>
          <a:p>
            <a:r>
              <a:rPr lang="en-US" dirty="0" smtClean="0"/>
              <a:t>Monitoring</a:t>
            </a:r>
          </a:p>
          <a:p>
            <a:pPr lvl="1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Sugiura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Koseki</a:t>
            </a:r>
            <a:r>
              <a:rPr lang="en-US" sz="2400" dirty="0" smtClean="0"/>
              <a:t>, UIST ’98]</a:t>
            </a:r>
          </a:p>
          <a:p>
            <a:pPr lvl="1">
              <a:buNone/>
            </a:pPr>
            <a:r>
              <a:rPr lang="en-US" sz="2400" dirty="0" smtClean="0"/>
              <a:t>[Greenberg &amp; Boyle, GI ‘06]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00143" y="3244334"/>
            <a:ext cx="74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33800"/>
            <a:ext cx="4191000" cy="278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the Web 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Clipping &amp; Aggregating</a:t>
            </a:r>
          </a:p>
          <a:p>
            <a:pPr lvl="1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schraefel</a:t>
            </a:r>
            <a:r>
              <a:rPr lang="en-US" sz="2400" dirty="0" smtClean="0"/>
              <a:t> et al., WWW ‘02]</a:t>
            </a:r>
          </a:p>
          <a:p>
            <a:pPr lvl="1">
              <a:buNone/>
            </a:pPr>
            <a:r>
              <a:rPr lang="en-US" sz="2400" dirty="0" smtClean="0"/>
              <a:t>[Dontcheva et al., UIST ‘07]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00143" y="3244334"/>
            <a:ext cx="74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055" y="3581400"/>
            <a:ext cx="3581545" cy="268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Zoetrope Architecture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95800" y="5638800"/>
            <a:ext cx="2133600" cy="609600"/>
            <a:chOff x="2514600" y="4953000"/>
            <a:chExt cx="2133600" cy="609600"/>
          </a:xfrm>
        </p:grpSpPr>
        <p:sp>
          <p:nvSpPr>
            <p:cNvPr id="9" name="Rounded Rectangle 8"/>
            <p:cNvSpPr/>
            <p:nvPr/>
          </p:nvSpPr>
          <p:spPr>
            <a:xfrm>
              <a:off x="2514600" y="4953000"/>
              <a:ext cx="21336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       Crawler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38600" y="5029200"/>
              <a:ext cx="381000" cy="397565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28575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074" name="Cloud"/>
          <p:cNvSpPr>
            <a:spLocks noChangeAspect="1" noEditPoints="1" noChangeArrowheads="1"/>
          </p:cNvSpPr>
          <p:nvPr/>
        </p:nvSpPr>
        <p:spPr bwMode="auto">
          <a:xfrm>
            <a:off x="1676400" y="5486400"/>
            <a:ext cx="1945891" cy="9128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Web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3200" y="4267200"/>
            <a:ext cx="3733800" cy="762000"/>
            <a:chOff x="1447800" y="3657600"/>
            <a:chExt cx="37338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1447800" y="3657600"/>
              <a:ext cx="37338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Data Store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XML/Images/Text/…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3505200" y="3886200"/>
              <a:ext cx="381000" cy="228600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4038600" y="3886200"/>
              <a:ext cx="381000" cy="228600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4572000" y="3886200"/>
              <a:ext cx="381000" cy="228600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8900" y="3200400"/>
            <a:ext cx="3962400" cy="863600"/>
            <a:chOff x="1524000" y="3048000"/>
            <a:chExt cx="3962400" cy="863600"/>
          </a:xfrm>
        </p:grpSpPr>
        <p:grpSp>
          <p:nvGrpSpPr>
            <p:cNvPr id="23" name="Group 22"/>
            <p:cNvGrpSpPr/>
            <p:nvPr/>
          </p:nvGrpSpPr>
          <p:grpSpPr>
            <a:xfrm>
              <a:off x="1524000" y="3200400"/>
              <a:ext cx="3962400" cy="533400"/>
              <a:chOff x="1524000" y="3200400"/>
              <a:chExt cx="3962400" cy="5334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524000" y="3200400"/>
                <a:ext cx="3810000" cy="533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Zoetrope Engine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276600" y="32766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53000" y="32766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aphicFrame>
          <p:nvGraphicFramePr>
            <p:cNvPr id="19" name="Diagram 18"/>
            <p:cNvGraphicFramePr/>
            <p:nvPr/>
          </p:nvGraphicFramePr>
          <p:xfrm>
            <a:off x="3657600" y="3048000"/>
            <a:ext cx="1295400" cy="863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2590800" y="1828800"/>
            <a:ext cx="4038600" cy="1143000"/>
            <a:chOff x="1447800" y="1905000"/>
            <a:chExt cx="4038600" cy="1143000"/>
          </a:xfrm>
        </p:grpSpPr>
        <p:sp>
          <p:nvSpPr>
            <p:cNvPr id="26" name="Rounded Rectangle 25"/>
            <p:cNvSpPr/>
            <p:nvPr/>
          </p:nvSpPr>
          <p:spPr>
            <a:xfrm>
              <a:off x="1447800" y="1905000"/>
              <a:ext cx="4038600" cy="1143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Zoetrope Front End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600200" y="2362200"/>
              <a:ext cx="1066800" cy="533400"/>
            </a:xfrm>
            <a:prstGeom prst="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400" y="24384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895600" y="2362200"/>
              <a:ext cx="1066800" cy="533400"/>
            </a:xfrm>
            <a:prstGeom prst="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71800" y="24384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91000" y="2362200"/>
              <a:ext cx="1066800" cy="533400"/>
            </a:xfrm>
            <a:prstGeom prst="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7200" y="24384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133600" y="2438400"/>
              <a:ext cx="306388" cy="304800"/>
              <a:chOff x="2132806" y="1524794"/>
              <a:chExt cx="306388" cy="3048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 flipH="1" flipV="1">
                <a:off x="1981200" y="1676400"/>
                <a:ext cx="304800" cy="1588"/>
              </a:xfrm>
              <a:prstGeom prst="straightConnector1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2133600" y="1828800"/>
                <a:ext cx="305594" cy="794"/>
              </a:xfrm>
              <a:prstGeom prst="straightConnector1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44"/>
              <p:cNvCxnSpPr/>
              <p:nvPr/>
            </p:nvCxnSpPr>
            <p:spPr>
              <a:xfrm rot="5400000" flipH="1" flipV="1">
                <a:off x="2209800" y="1600200"/>
                <a:ext cx="152400" cy="152400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3429000" y="2667000"/>
              <a:ext cx="304800" cy="105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3429000" y="2514600"/>
              <a:ext cx="45719" cy="76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81400" y="2514600"/>
              <a:ext cx="45719" cy="76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657600" y="2514600"/>
              <a:ext cx="45719" cy="76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876800" y="2438400"/>
              <a:ext cx="167638" cy="27940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800600" y="2590800"/>
              <a:ext cx="167638" cy="27940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724400" y="2438400"/>
              <a:ext cx="167638" cy="27940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648200" y="2514600"/>
              <a:ext cx="167638" cy="27940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Curved Right Arrow 68"/>
          <p:cNvSpPr/>
          <p:nvPr/>
        </p:nvSpPr>
        <p:spPr>
          <a:xfrm rot="11021781">
            <a:off x="6674881" y="2321338"/>
            <a:ext cx="1143000" cy="1447800"/>
          </a:xfrm>
          <a:prstGeom prst="curvedRightArrow">
            <a:avLst>
              <a:gd name="adj1" fmla="val 1333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urved Right Arrow 70"/>
          <p:cNvSpPr/>
          <p:nvPr/>
        </p:nvSpPr>
        <p:spPr>
          <a:xfrm rot="10578219" flipH="1">
            <a:off x="1403477" y="3540977"/>
            <a:ext cx="1143000" cy="1025784"/>
          </a:xfrm>
          <a:prstGeom prst="curvedRightArrow">
            <a:avLst>
              <a:gd name="adj1" fmla="val 1333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657600" y="5638800"/>
            <a:ext cx="7620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6200000">
            <a:off x="5448300" y="5067300"/>
            <a:ext cx="4572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Content Streams &amp; Operators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{… &lt;T</a:t>
            </a:r>
            <a:r>
              <a:rPr lang="en-US" sz="3200" baseline="-25000" dirty="0" smtClean="0">
                <a:solidFill>
                  <a:schemeClr val="bg1"/>
                </a:solidFill>
              </a:rPr>
              <a:t>i 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&gt; , &lt;T</a:t>
            </a:r>
            <a:r>
              <a:rPr lang="en-US" sz="3200" baseline="-25000" dirty="0" smtClean="0">
                <a:solidFill>
                  <a:schemeClr val="bg1"/>
                </a:solidFill>
              </a:rPr>
              <a:t>i+1 </a:t>
            </a:r>
            <a:r>
              <a:rPr lang="en-US" sz="3200" dirty="0" smtClean="0">
                <a:solidFill>
                  <a:schemeClr val="bg1"/>
                </a:solidFill>
              </a:rPr>
              <a:t>, C</a:t>
            </a:r>
            <a:r>
              <a:rPr lang="en-US" sz="3200" baseline="-25000" dirty="0" smtClean="0">
                <a:solidFill>
                  <a:schemeClr val="bg1"/>
                </a:solidFill>
              </a:rPr>
              <a:t>i+1</a:t>
            </a:r>
            <a:r>
              <a:rPr lang="en-US" sz="3200" dirty="0" smtClean="0">
                <a:solidFill>
                  <a:schemeClr val="bg1"/>
                </a:solidFill>
              </a:rPr>
              <a:t>&gt; , …}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762000" y="4343400"/>
            <a:ext cx="990600" cy="76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48768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Time stamp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790700" y="4000500"/>
            <a:ext cx="990600" cy="914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49530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Content (typed, but can be anything: HTML, images)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Content Streams &amp; Operators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{… &lt;T</a:t>
            </a:r>
            <a:r>
              <a:rPr lang="en-US" sz="3200" baseline="-25000" dirty="0" smtClean="0">
                <a:solidFill>
                  <a:schemeClr val="bg1"/>
                </a:solidFill>
              </a:rPr>
              <a:t>i 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&gt; …}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3200400"/>
            <a:ext cx="1740877" cy="1371600"/>
          </a:xfrm>
          <a:prstGeom prst="round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Transform Operator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29200" y="3200400"/>
            <a:ext cx="1740877" cy="1371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Filter Operator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098323" y="3200400"/>
            <a:ext cx="1740877" cy="137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Render Operator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2667000" y="3352800"/>
            <a:ext cx="304800" cy="609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24400" y="3352800"/>
            <a:ext cx="304800" cy="609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781800" y="3352800"/>
            <a:ext cx="304800" cy="609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Output: Content stream with modified data payloads (</a:t>
            </a:r>
            <a:r>
              <a:rPr lang="en-US" sz="3200" dirty="0" err="1" smtClean="0">
                <a:solidFill>
                  <a:schemeClr val="bg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’)</a:t>
            </a:r>
            <a:endParaRPr lang="en-US" sz="3200" baseline="-250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22860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Input: Content Stream</a:t>
            </a:r>
            <a:endParaRPr lang="en-US" sz="3200" baseline="-250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5257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Output: Subset of Content Stream</a:t>
            </a:r>
            <a:endParaRPr lang="en-US" sz="3200" baseline="-250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5257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Output: “Visual” Output</a:t>
            </a:r>
            <a:endParaRPr lang="en-US" sz="3200" baseline="-250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8" grpId="0"/>
      <p:bldP spid="19" grpId="0"/>
      <p:bldP spid="19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 everything from operators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10983"/>
            <a:ext cx="2667000" cy="1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3" name="Group 25"/>
          <p:cNvGrpSpPr/>
          <p:nvPr/>
        </p:nvGrpSpPr>
        <p:grpSpPr>
          <a:xfrm>
            <a:off x="685800" y="3733800"/>
            <a:ext cx="2819400" cy="2220218"/>
            <a:chOff x="685800" y="3733800"/>
            <a:chExt cx="2819400" cy="2220218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95400" y="3733800"/>
              <a:ext cx="2209800" cy="11430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85800" y="4876800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Lens, locked to coordinate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2209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{… &lt;T</a:t>
            </a:r>
            <a:r>
              <a:rPr lang="en-US" sz="3200" baseline="-25000" dirty="0" smtClean="0">
                <a:solidFill>
                  <a:schemeClr val="bg1"/>
                </a:solidFill>
              </a:rPr>
              <a:t>i 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&gt; …}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2743200" y="1981200"/>
            <a:ext cx="1676400" cy="1080655"/>
            <a:chOff x="2667000" y="1524000"/>
            <a:chExt cx="1676400" cy="1080655"/>
          </a:xfrm>
        </p:grpSpPr>
        <p:sp>
          <p:nvSpPr>
            <p:cNvPr id="9" name="Rounded Rectangle 8"/>
            <p:cNvSpPr/>
            <p:nvPr/>
          </p:nvSpPr>
          <p:spPr>
            <a:xfrm>
              <a:off x="2971800" y="1524000"/>
              <a:ext cx="1371600" cy="1080655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Generate Images</a:t>
              </a:r>
              <a:endParaRPr lang="en-US" sz="16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667000" y="1752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3580606" y="2895600"/>
            <a:ext cx="1296194" cy="45799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0"/>
          <p:cNvGrpSpPr/>
          <p:nvPr/>
        </p:nvGrpSpPr>
        <p:grpSpPr>
          <a:xfrm>
            <a:off x="4495800" y="1981200"/>
            <a:ext cx="1752600" cy="1080655"/>
            <a:chOff x="4419600" y="1524000"/>
            <a:chExt cx="1752600" cy="1080655"/>
          </a:xfrm>
        </p:grpSpPr>
        <p:sp>
          <p:nvSpPr>
            <p:cNvPr id="13" name="Right Arrow 12"/>
            <p:cNvSpPr/>
            <p:nvPr/>
          </p:nvSpPr>
          <p:spPr>
            <a:xfrm>
              <a:off x="4419600" y="1752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800600" y="1524000"/>
              <a:ext cx="1371600" cy="1080655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Crop to Rectangle</a:t>
              </a:r>
              <a:endParaRPr lang="en-US" sz="1600" dirty="0"/>
            </a:p>
          </p:txBody>
        </p:sp>
      </p:grpSp>
      <p:grpSp>
        <p:nvGrpSpPr>
          <p:cNvPr id="16" name="Group 31"/>
          <p:cNvGrpSpPr/>
          <p:nvPr/>
        </p:nvGrpSpPr>
        <p:grpSpPr>
          <a:xfrm>
            <a:off x="6324600" y="1981200"/>
            <a:ext cx="1752600" cy="1080655"/>
            <a:chOff x="6248400" y="1524000"/>
            <a:chExt cx="1752600" cy="1080655"/>
          </a:xfrm>
        </p:grpSpPr>
        <p:sp>
          <p:nvSpPr>
            <p:cNvPr id="10" name="Rounded Rectangle 9"/>
            <p:cNvSpPr/>
            <p:nvPr/>
          </p:nvSpPr>
          <p:spPr>
            <a:xfrm>
              <a:off x="6629400" y="1524000"/>
              <a:ext cx="1371600" cy="108065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Pick image based on slider</a:t>
              </a:r>
              <a:endParaRPr lang="en-US" sz="16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48400" y="1752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962400" y="2971800"/>
            <a:ext cx="2743200" cy="3810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"/>
          <p:cNvGrpSpPr/>
          <p:nvPr/>
        </p:nvGrpSpPr>
        <p:grpSpPr>
          <a:xfrm>
            <a:off x="4495800" y="3124200"/>
            <a:ext cx="3581400" cy="1461655"/>
            <a:chOff x="4419600" y="2667000"/>
            <a:chExt cx="3581400" cy="1461655"/>
          </a:xfrm>
        </p:grpSpPr>
        <p:sp>
          <p:nvSpPr>
            <p:cNvPr id="11" name="Rounded Rectangle 10"/>
            <p:cNvSpPr/>
            <p:nvPr/>
          </p:nvSpPr>
          <p:spPr>
            <a:xfrm>
              <a:off x="6629400" y="3048000"/>
              <a:ext cx="1371600" cy="108065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Render into lens</a:t>
              </a:r>
              <a:endParaRPr lang="en-US" sz="1600" dirty="0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7162800" y="2514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1" idx="1"/>
            </p:cNvCxnSpPr>
            <p:nvPr/>
          </p:nvCxnSpPr>
          <p:spPr>
            <a:xfrm rot="10800000">
              <a:off x="4419600" y="3429000"/>
              <a:ext cx="2209800" cy="15932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90600" y="1524000"/>
            <a:ext cx="1447800" cy="643666"/>
            <a:chOff x="838200" y="1447800"/>
            <a:chExt cx="1447800" cy="643666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14478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5240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5240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6002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6764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5240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6002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17526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Group 39"/>
          <p:cNvGrpSpPr/>
          <p:nvPr/>
        </p:nvGrpSpPr>
        <p:grpSpPr>
          <a:xfrm>
            <a:off x="3352800" y="1371600"/>
            <a:ext cx="838200" cy="881063"/>
            <a:chOff x="3200400" y="1143000"/>
            <a:chExt cx="940236" cy="1033463"/>
          </a:xfrm>
        </p:grpSpPr>
        <p:pic>
          <p:nvPicPr>
            <p:cNvPr id="21" name="Picture 2" descr="D:\projects\zoetrope\jpg\bbc1-jpg\0c330e04a78ccbef2d3805a65d41a7a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1371600"/>
              <a:ext cx="406835" cy="7577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D:\projects\zoetrope\jpg\bbc1-jpg\2bcba2cd0df990ac4c1333dd52cf9bf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1295400"/>
              <a:ext cx="406836" cy="765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D:\projects\zoetrope\jpg\bbc1-jpg\0b0dd010fa795e0117bf3f4b117cb55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1524000"/>
              <a:ext cx="406836" cy="6524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9" name="Picture 5" descr="D:\projects\zoetrope\jpg\bbc1-jpg\3aa4f9830313dbcb2aed4518af9b64ac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9000" y="1143000"/>
              <a:ext cx="406836" cy="765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5105400" y="1371600"/>
            <a:ext cx="1066800" cy="914400"/>
            <a:chOff x="8382000" y="1828800"/>
            <a:chExt cx="1066800" cy="914400"/>
          </a:xfrm>
        </p:grpSpPr>
        <p:pic>
          <p:nvPicPr>
            <p:cNvPr id="46" name="Picture 5" descr="D:\projects\zoetrope\jpg\bbc1-jpg\3aa4f9830313dbcb2aed4518af9b64ac.jpg"/>
            <p:cNvPicPr>
              <a:picLocks noChangeAspect="1" noChangeArrowheads="1"/>
            </p:cNvPicPr>
            <p:nvPr/>
          </p:nvPicPr>
          <p:blipFill>
            <a:blip r:embed="rId9" cstate="print"/>
            <a:srcRect l="14634" t="9306" r="65854" b="81625"/>
            <a:stretch>
              <a:fillRect/>
            </a:stretch>
          </p:blipFill>
          <p:spPr bwMode="auto">
            <a:xfrm>
              <a:off x="8610600" y="1828800"/>
              <a:ext cx="609600" cy="5334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3" descr="D:\projects\zoetrope\jpg\bbc1-jpg\2bcba2cd0df990ac4c1333dd52cf9bfc.jpg"/>
            <p:cNvPicPr>
              <a:picLocks noChangeAspect="1" noChangeArrowheads="1"/>
            </p:cNvPicPr>
            <p:nvPr/>
          </p:nvPicPr>
          <p:blipFill>
            <a:blip r:embed="rId10" cstate="print"/>
            <a:srcRect l="14634" t="9069" r="65854" b="83157"/>
            <a:stretch>
              <a:fillRect/>
            </a:stretch>
          </p:blipFill>
          <p:spPr bwMode="auto">
            <a:xfrm>
              <a:off x="8839200" y="1981200"/>
              <a:ext cx="609600" cy="4572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" descr="D:\projects\zoetrope\jpg\bbc1-jpg\0b0dd010fa795e0117bf3f4b117cb55d.jpg"/>
            <p:cNvPicPr>
              <a:picLocks noChangeAspect="1" noChangeArrowheads="1"/>
            </p:cNvPicPr>
            <p:nvPr/>
          </p:nvPicPr>
          <p:blipFill>
            <a:blip r:embed="rId11" cstate="print"/>
            <a:srcRect l="14634" t="10646" r="65854" b="78708"/>
            <a:stretch>
              <a:fillRect/>
            </a:stretch>
          </p:blipFill>
          <p:spPr bwMode="auto">
            <a:xfrm>
              <a:off x="8382000" y="1905000"/>
              <a:ext cx="609600" cy="5334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2" descr="D:\projects\zoetrope\jpg\bbc1-jpg\0c330e04a78ccbef2d3805a65d41a7ae.jpg"/>
            <p:cNvPicPr>
              <a:picLocks noChangeAspect="1" noChangeArrowheads="1"/>
            </p:cNvPicPr>
            <p:nvPr/>
          </p:nvPicPr>
          <p:blipFill>
            <a:blip r:embed="rId12" cstate="print"/>
            <a:srcRect l="14634" t="9167" r="65854" b="82976"/>
            <a:stretch>
              <a:fillRect/>
            </a:stretch>
          </p:blipFill>
          <p:spPr bwMode="auto">
            <a:xfrm>
              <a:off x="8686800" y="2286000"/>
              <a:ext cx="609600" cy="4572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2" name="Picture 2" descr="D:\projects\zoetrope\jpg\bbc1-jpg\0c330e04a78ccbef2d3805a65d41a7ae.jpg"/>
          <p:cNvPicPr>
            <a:picLocks noChangeAspect="1" noChangeArrowheads="1"/>
          </p:cNvPicPr>
          <p:nvPr/>
        </p:nvPicPr>
        <p:blipFill>
          <a:blip r:embed="rId12" cstate="print"/>
          <a:srcRect l="14634" t="9167" r="65854" b="82976"/>
          <a:stretch>
            <a:fillRect/>
          </a:stretch>
        </p:blipFill>
        <p:spPr bwMode="auto">
          <a:xfrm>
            <a:off x="7086600" y="1600200"/>
            <a:ext cx="609600" cy="457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 everything from operators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{… &lt;T</a:t>
            </a:r>
            <a:r>
              <a:rPr lang="en-US" sz="3200" baseline="-25000" dirty="0" smtClean="0">
                <a:solidFill>
                  <a:schemeClr val="bg1"/>
                </a:solidFill>
              </a:rPr>
              <a:t>i 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&gt; …}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2667000" y="1752600"/>
            <a:ext cx="1676400" cy="1080655"/>
            <a:chOff x="2667000" y="1524000"/>
            <a:chExt cx="1676400" cy="1080655"/>
          </a:xfrm>
        </p:grpSpPr>
        <p:sp>
          <p:nvSpPr>
            <p:cNvPr id="9" name="Rounded Rectangle 8"/>
            <p:cNvSpPr/>
            <p:nvPr/>
          </p:nvSpPr>
          <p:spPr>
            <a:xfrm>
              <a:off x="2971800" y="1524000"/>
              <a:ext cx="1371600" cy="1080655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Select DOM forest</a:t>
              </a:r>
              <a:endParaRPr lang="en-US" sz="16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667000" y="1752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4419600" y="1752600"/>
            <a:ext cx="1752600" cy="1080655"/>
            <a:chOff x="4419600" y="1524000"/>
            <a:chExt cx="1752600" cy="1080655"/>
          </a:xfrm>
        </p:grpSpPr>
        <p:sp>
          <p:nvSpPr>
            <p:cNvPr id="13" name="Right Arrow 12"/>
            <p:cNvSpPr/>
            <p:nvPr/>
          </p:nvSpPr>
          <p:spPr>
            <a:xfrm>
              <a:off x="4419600" y="1752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800600" y="1524000"/>
              <a:ext cx="1371600" cy="1080655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Extract numerical value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8400" y="1752600"/>
            <a:ext cx="1752600" cy="1080655"/>
            <a:chOff x="6248400" y="1524000"/>
            <a:chExt cx="1752600" cy="1080655"/>
          </a:xfrm>
        </p:grpSpPr>
        <p:sp>
          <p:nvSpPr>
            <p:cNvPr id="18" name="Right Arrow 17"/>
            <p:cNvSpPr/>
            <p:nvPr/>
          </p:nvSpPr>
          <p:spPr>
            <a:xfrm>
              <a:off x="6248400" y="1752600"/>
              <a:ext cx="304800" cy="6096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29400" y="1524000"/>
              <a:ext cx="1371600" cy="108065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Render into time series</a:t>
              </a:r>
              <a:endParaRPr lang="en-US" sz="1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0"/>
            <a:ext cx="3819525" cy="17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2667000" cy="137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cxnSp>
        <p:nvCxnSpPr>
          <p:cNvPr id="26" name="Straight Arrow Connector 25"/>
          <p:cNvCxnSpPr>
            <a:endCxn id="9" idx="2"/>
          </p:cNvCxnSpPr>
          <p:nvPr/>
        </p:nvCxnSpPr>
        <p:spPr>
          <a:xfrm rot="5400000" flipH="1" flipV="1">
            <a:off x="2673929" y="3664529"/>
            <a:ext cx="1814945" cy="15239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51" idx="0"/>
          </p:cNvCxnSpPr>
          <p:nvPr/>
        </p:nvCxnSpPr>
        <p:spPr>
          <a:xfrm rot="5400000">
            <a:off x="6343650" y="2990850"/>
            <a:ext cx="990600" cy="6477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0" y="1371600"/>
            <a:ext cx="1447800" cy="643666"/>
            <a:chOff x="838200" y="1447800"/>
            <a:chExt cx="1447800" cy="643666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14478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5240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15240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16002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6764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15240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16002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1752600"/>
              <a:ext cx="457200" cy="3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2667000" y="1295400"/>
            <a:ext cx="1981200" cy="536377"/>
            <a:chOff x="76200" y="3429000"/>
            <a:chExt cx="1981200" cy="536377"/>
          </a:xfrm>
        </p:grpSpPr>
        <p:sp>
          <p:nvSpPr>
            <p:cNvPr id="35" name="TextBox 34"/>
            <p:cNvSpPr txBox="1"/>
            <p:nvPr/>
          </p:nvSpPr>
          <p:spPr>
            <a:xfrm>
              <a:off x="228600" y="3657600"/>
              <a:ext cx="1371600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&lt;…&gt; $49.10 &lt;…&gt;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3581400"/>
              <a:ext cx="1371600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&lt;…&gt; $4310 &lt;…&gt;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200" y="3429000"/>
              <a:ext cx="1371600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&lt;…&gt; $44.10 &lt;…&gt;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3505200"/>
              <a:ext cx="1371600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&lt;…&gt; $50.20 &lt;…&gt;</a:t>
              </a:r>
              <a:endParaRPr lang="en-US" sz="1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76800" y="1143000"/>
            <a:ext cx="1143000" cy="838200"/>
            <a:chOff x="7162800" y="1828800"/>
            <a:chExt cx="1143000" cy="838200"/>
          </a:xfrm>
        </p:grpSpPr>
        <p:sp>
          <p:nvSpPr>
            <p:cNvPr id="39" name="TextBox 38"/>
            <p:cNvSpPr txBox="1"/>
            <p:nvPr/>
          </p:nvSpPr>
          <p:spPr>
            <a:xfrm>
              <a:off x="7162800" y="2057400"/>
              <a:ext cx="685800" cy="3048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49.10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96200" y="2057400"/>
              <a:ext cx="609600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43.10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91400" y="1828800"/>
              <a:ext cx="609600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44.10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43800" y="2362200"/>
              <a:ext cx="609600" cy="3048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50.20 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Lenses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 (same place on screen)</a:t>
            </a:r>
          </a:p>
        </p:txBody>
      </p:sp>
      <p:pic>
        <p:nvPicPr>
          <p:cNvPr id="1026" name="Picture 2" descr="C:\Documents and Settings\eadar\Desktop\bb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105400" cy="4162425"/>
          </a:xfrm>
          <a:prstGeom prst="rect">
            <a:avLst/>
          </a:prstGeom>
          <a:noFill/>
        </p:spPr>
      </p:pic>
      <p:pic>
        <p:nvPicPr>
          <p:cNvPr id="1027" name="Picture 3" descr="C:\Documents and Settings\eadar\Desktop\bb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05000"/>
            <a:ext cx="5105400" cy="4162425"/>
          </a:xfrm>
          <a:prstGeom prst="rect">
            <a:avLst/>
          </a:prstGeom>
          <a:noFill/>
        </p:spPr>
      </p:pic>
      <p:pic>
        <p:nvPicPr>
          <p:cNvPr id="1028" name="Picture 4" descr="C:\Documents and Settings\eadar\Desktop\bbc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05000"/>
            <a:ext cx="5105400" cy="4162425"/>
          </a:xfrm>
          <a:prstGeom prst="rect">
            <a:avLst/>
          </a:prstGeom>
          <a:noFill/>
        </p:spPr>
      </p:pic>
      <p:pic>
        <p:nvPicPr>
          <p:cNvPr id="1030" name="Picture 6" descr="C:\Documents and Settings\eadar\Desktop\bbc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905000"/>
            <a:ext cx="5105400" cy="4343400"/>
          </a:xfrm>
          <a:prstGeom prst="rect">
            <a:avLst/>
          </a:prstGeom>
          <a:noFill/>
        </p:spPr>
      </p:pic>
      <p:pic>
        <p:nvPicPr>
          <p:cNvPr id="1031" name="Picture 7" descr="C:\Documents and Settings\eadar\Desktop\bbc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905000"/>
            <a:ext cx="5105400" cy="4343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5715000"/>
            <a:ext cx="5715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 Web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598887">
            <a:off x="2529559" y="1815106"/>
            <a:ext cx="914400" cy="609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177135">
            <a:off x="1074579" y="4806340"/>
            <a:ext cx="914400" cy="609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5780942">
            <a:off x="4503578" y="5415939"/>
            <a:ext cx="914400" cy="609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2117796">
            <a:off x="7368533" y="4300870"/>
            <a:ext cx="914400" cy="609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654798">
            <a:off x="6987532" y="2319670"/>
            <a:ext cx="914400" cy="609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3048000" y="2877847"/>
            <a:ext cx="3124200" cy="146555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352800"/>
            <a:ext cx="12954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22222E-6 L 0.17344 0.22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5747 -0.1898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02586 -0.3009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29757 -0.149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26424 0.117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(same place in HTML)</a:t>
            </a:r>
            <a:endParaRPr lang="en-US" dirty="0"/>
          </a:p>
        </p:txBody>
      </p:sp>
      <p:pic>
        <p:nvPicPr>
          <p:cNvPr id="2050" name="Picture 2" descr="C:\Documents and Settings\eadar\Desktop\weathe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4924425" cy="3657600"/>
          </a:xfrm>
          <a:prstGeom prst="rect">
            <a:avLst/>
          </a:prstGeom>
          <a:noFill/>
        </p:spPr>
      </p:pic>
      <p:pic>
        <p:nvPicPr>
          <p:cNvPr id="2051" name="Picture 3" descr="C:\Documents and Settings\eadar\Desktop\weath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57400"/>
            <a:ext cx="4924426" cy="3657600"/>
          </a:xfrm>
          <a:prstGeom prst="rect">
            <a:avLst/>
          </a:prstGeom>
          <a:noFill/>
        </p:spPr>
      </p:pic>
      <p:pic>
        <p:nvPicPr>
          <p:cNvPr id="2052" name="Picture 4" descr="C:\Documents and Settings\eadar\Desktop\weather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4924425" cy="3657600"/>
          </a:xfrm>
          <a:prstGeom prst="rect">
            <a:avLst/>
          </a:prstGeom>
          <a:noFill/>
        </p:spPr>
      </p:pic>
      <p:pic>
        <p:nvPicPr>
          <p:cNvPr id="2053" name="Picture 5" descr="C:\Documents and Settings\eadar\Desktop\weather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057400"/>
            <a:ext cx="4924425" cy="3657600"/>
          </a:xfrm>
          <a:prstGeom prst="rect">
            <a:avLst/>
          </a:prstGeom>
          <a:noFill/>
        </p:spPr>
      </p:pic>
      <p:grpSp>
        <p:nvGrpSpPr>
          <p:cNvPr id="3" name="Group 28"/>
          <p:cNvGrpSpPr/>
          <p:nvPr/>
        </p:nvGrpSpPr>
        <p:grpSpPr>
          <a:xfrm>
            <a:off x="6019800" y="2286000"/>
            <a:ext cx="2438400" cy="3112532"/>
            <a:chOff x="6019800" y="2286000"/>
            <a:chExt cx="2438400" cy="3112532"/>
          </a:xfrm>
        </p:grpSpPr>
        <p:sp>
          <p:nvSpPr>
            <p:cNvPr id="8" name="Oval 7"/>
            <p:cNvSpPr/>
            <p:nvPr/>
          </p:nvSpPr>
          <p:spPr>
            <a:xfrm>
              <a:off x="7239000" y="2286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4"/>
              <a:endCxn id="15" idx="0"/>
            </p:cNvCxnSpPr>
            <p:nvPr/>
          </p:nvCxnSpPr>
          <p:spPr>
            <a:xfrm rot="5400000">
              <a:off x="7353300" y="2743200"/>
              <a:ext cx="1524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4"/>
              <a:endCxn id="14" idx="0"/>
            </p:cNvCxnSpPr>
            <p:nvPr/>
          </p:nvCxnSpPr>
          <p:spPr>
            <a:xfrm rot="5400000">
              <a:off x="7048500" y="2438400"/>
              <a:ext cx="152400" cy="6096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4" idx="4"/>
              <a:endCxn id="17" idx="0"/>
            </p:cNvCxnSpPr>
            <p:nvPr/>
          </p:nvCxnSpPr>
          <p:spPr>
            <a:xfrm rot="5400000">
              <a:off x="6438900" y="2971800"/>
              <a:ext cx="152400" cy="6096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16" idx="0"/>
            </p:cNvCxnSpPr>
            <p:nvPr/>
          </p:nvCxnSpPr>
          <p:spPr>
            <a:xfrm rot="16200000" flipH="1">
              <a:off x="7658100" y="2438400"/>
              <a:ext cx="152400" cy="6096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4"/>
              <a:endCxn id="21" idx="0"/>
            </p:cNvCxnSpPr>
            <p:nvPr/>
          </p:nvCxnSpPr>
          <p:spPr>
            <a:xfrm rot="5400000">
              <a:off x="7391400" y="3848100"/>
              <a:ext cx="12954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629400" y="2819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39000" y="2819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848600" y="2819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019800" y="3352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29400" y="3962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48600" y="3352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48600" y="3962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848600" y="4495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4" idx="4"/>
              <a:endCxn id="18" idx="0"/>
            </p:cNvCxnSpPr>
            <p:nvPr/>
          </p:nvCxnSpPr>
          <p:spPr>
            <a:xfrm rot="5400000">
              <a:off x="6438900" y="3581400"/>
              <a:ext cx="762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629400" y="3352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5029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DOM Structure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629400" y="3962400"/>
            <a:ext cx="1600200" cy="914400"/>
            <a:chOff x="6781800" y="4114800"/>
            <a:chExt cx="1600200" cy="914400"/>
          </a:xfrm>
        </p:grpSpPr>
        <p:sp>
          <p:nvSpPr>
            <p:cNvPr id="26" name="Oval 25"/>
            <p:cNvSpPr/>
            <p:nvPr/>
          </p:nvSpPr>
          <p:spPr>
            <a:xfrm>
              <a:off x="67818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0010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01000" y="4648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(same text)</a:t>
            </a:r>
            <a:endParaRPr lang="en-US" dirty="0"/>
          </a:p>
        </p:txBody>
      </p:sp>
      <p:pic>
        <p:nvPicPr>
          <p:cNvPr id="3074" name="Picture 2" descr="C:\Documents and Settings\eadar\Desktop\bal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75" name="Picture 3" descr="C:\Documents and Settings\eadar\Desktop\bal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76" name="Picture 4" descr="C:\Documents and Settings\eadar\Desktop\bal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77" name="Picture 5" descr="C:\Documents and Settings\eadar\Desktop\ball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78" name="Picture 6" descr="C:\Documents and Settings\eadar\Desktop\ball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79" name="Picture 7" descr="C:\Documents and Settings\eadar\Desktop\ball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80" name="Picture 8" descr="C:\Documents and Settings\eadar\Desktop\ball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81" name="Picture 9" descr="C:\Documents and Settings\eadar\Desktop\ball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  <p:pic>
        <p:nvPicPr>
          <p:cNvPr id="3082" name="Picture 10" descr="C:\Documents and Settings\eadar\Desktop\ball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2514600"/>
            <a:ext cx="50863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4" name="Picture 3" descr="C:\Documents and Settings\Eytan\Desktop\wsdm figs (+chi,uist)\traffic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181957" cy="2667000"/>
          </a:xfrm>
          <a:prstGeom prst="rect">
            <a:avLst/>
          </a:prstGeom>
          <a:noFill/>
        </p:spPr>
      </p:pic>
      <p:pic>
        <p:nvPicPr>
          <p:cNvPr id="8" name="Picture 7" descr="filter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743200"/>
            <a:ext cx="4191000" cy="2974685"/>
          </a:xfrm>
          <a:prstGeom prst="rect">
            <a:avLst/>
          </a:prstGeom>
        </p:spPr>
      </p:pic>
      <p:pic>
        <p:nvPicPr>
          <p:cNvPr id="9" name="Picture 8" descr="filter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133600"/>
            <a:ext cx="3124200" cy="1271575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10" name="Picture 9" descr="filters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133600"/>
            <a:ext cx="3182737" cy="12954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Renderers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ytan\Desktop\timestuff\figs\fig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3276600"/>
            <a:ext cx="3397661" cy="2362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068705"/>
            <a:ext cx="7826828" cy="136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00400" y="1828800"/>
            <a:ext cx="2438400" cy="256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Vis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Lenses</a:t>
            </a:r>
            <a:endParaRPr lang="en-US" dirty="0"/>
          </a:p>
        </p:txBody>
      </p:sp>
      <p:pic>
        <p:nvPicPr>
          <p:cNvPr id="3" name="Picture 7" descr="C:\Documents and Settings\Eytan\Desktop\timestuff\figs\mira_fig4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81487"/>
            <a:ext cx="5943600" cy="363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6344" lvl="1">
              <a:buFont typeface="Arial"/>
              <a:buChar char="•"/>
            </a:pPr>
            <a:r>
              <a:rPr lang="en-US" sz="3200" i="1" dirty="0" smtClean="0">
                <a:solidFill>
                  <a:schemeClr val="accent6"/>
                </a:solidFill>
              </a:rPr>
              <a:t>Visual programming toolkit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for temporal  Web content</a:t>
            </a:r>
          </a:p>
          <a:p>
            <a:pPr marL="466344" lvl="1">
              <a:buFont typeface="Arial"/>
              <a:buChar char="•"/>
            </a:pPr>
            <a:r>
              <a:rPr lang="en-US" sz="3200" i="1" dirty="0" smtClean="0">
                <a:solidFill>
                  <a:srgbClr val="F79646"/>
                </a:solidFill>
              </a:rPr>
              <a:t>Semantics </a:t>
            </a:r>
            <a:r>
              <a:rPr lang="en-US" sz="3200" dirty="0" smtClean="0"/>
              <a:t>for temporal data streams</a:t>
            </a:r>
          </a:p>
          <a:p>
            <a:pPr marL="466344" lvl="1">
              <a:buFont typeface="Arial"/>
              <a:buChar char="•"/>
            </a:pPr>
            <a:r>
              <a:rPr lang="en-US" sz="3200" i="1" dirty="0" smtClean="0">
                <a:solidFill>
                  <a:srgbClr val="F79646"/>
                </a:solidFill>
              </a:rPr>
              <a:t>Operators </a:t>
            </a:r>
            <a:r>
              <a:rPr lang="en-US" sz="3200" dirty="0" smtClean="0"/>
              <a:t>for fast processing of temporal data streams</a:t>
            </a:r>
          </a:p>
          <a:p>
            <a:pPr marL="466344" lvl="1">
              <a:buFont typeface="Arial"/>
              <a:buChar char="•"/>
            </a:pPr>
            <a:r>
              <a:rPr lang="en-US" sz="3200" i="1" dirty="0" smtClean="0">
                <a:solidFill>
                  <a:srgbClr val="F79646"/>
                </a:solidFill>
              </a:rPr>
              <a:t>Indexing structures </a:t>
            </a:r>
            <a:r>
              <a:rPr lang="en-US" sz="3200" dirty="0" smtClean="0"/>
              <a:t>for fast processing and interaction with Web content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smtClean="0"/>
              <a:t>The Now Web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37" y="2057400"/>
            <a:ext cx="4416667" cy="30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137" y="2362200"/>
            <a:ext cx="4369074" cy="30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990600"/>
            <a:ext cx="350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See the web through a browser of “now”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7600" y="1295400"/>
            <a:ext cx="383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Access services through an index of “now”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14600"/>
            <a:ext cx="9144000" cy="2530475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C000"/>
                </a:solidFill>
                <a:latin typeface="+mn-lt"/>
                <a:cs typeface="+mn-cs"/>
              </a:rPr>
              <a:t>Temporally </a:t>
            </a:r>
            <a:r>
              <a:rPr lang="en-US" sz="3600" i="1" dirty="0" smtClean="0">
                <a:solidFill>
                  <a:srgbClr val="FFC000"/>
                </a:solidFill>
                <a:latin typeface="+mn-lt"/>
                <a:cs typeface="+mn-cs"/>
              </a:rPr>
              <a:t>insensitive</a:t>
            </a:r>
            <a:endParaRPr lang="en-US" sz="3600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C000"/>
                </a:solidFill>
                <a:latin typeface="+mn-lt"/>
                <a:cs typeface="+mn-cs"/>
              </a:rPr>
              <a:t>(ignore temporal context and historical values)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User Study</a:t>
            </a:r>
          </a:p>
          <a:p>
            <a:pPr lvl="1"/>
            <a:r>
              <a:rPr lang="en-US" dirty="0" smtClean="0"/>
              <a:t>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User Study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/>
              <a:t>Data gathering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2744" y="4191000"/>
            <a:ext cx="326952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Arbitrage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observations to improve granularity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3505200"/>
            <a:ext cx="3810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0" y="3505200"/>
            <a:ext cx="3810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9600" y="3505200"/>
            <a:ext cx="3810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3505200"/>
            <a:ext cx="12192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cnn.com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7800" y="4495800"/>
            <a:ext cx="5791200" cy="457200"/>
            <a:chOff x="1981200" y="3657600"/>
            <a:chExt cx="5791200" cy="457200"/>
          </a:xfrm>
        </p:grpSpPr>
        <p:sp>
          <p:nvSpPr>
            <p:cNvPr id="9" name="Rounded Rectangle 8"/>
            <p:cNvSpPr/>
            <p:nvPr/>
          </p:nvSpPr>
          <p:spPr>
            <a:xfrm>
              <a:off x="1981200" y="3657600"/>
              <a:ext cx="3810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24200" y="3657600"/>
              <a:ext cx="3810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91000" y="3657600"/>
              <a:ext cx="3810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48400" y="3657600"/>
              <a:ext cx="15240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Weather.com</a:t>
              </a:r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838200" y="4292600"/>
            <a:ext cx="6172200" cy="158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400" y="3987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33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User Study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/>
              <a:t>Data gathering</a:t>
            </a:r>
          </a:p>
          <a:p>
            <a:r>
              <a:rPr lang="en-US" dirty="0" smtClean="0"/>
              <a:t>Scaling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726305"/>
            <a:ext cx="7826828" cy="136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Distributed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Server collects snapshots</a:t>
            </a:r>
          </a:p>
          <a:p>
            <a:r>
              <a:rPr lang="en-US" smtClean="0"/>
              <a:t>Client collects finer resolution</a:t>
            </a:r>
          </a:p>
          <a:p>
            <a:pPr lvl="1"/>
            <a:r>
              <a:rPr lang="en-US" smtClean="0"/>
              <a:t>Gaps?</a:t>
            </a:r>
          </a:p>
          <a:p>
            <a:r>
              <a:rPr lang="en-US" smtClean="0"/>
              <a:t>DHT for collected data (good for intervals)</a:t>
            </a:r>
          </a:p>
          <a:p>
            <a:r>
              <a:rPr lang="en-US" smtClean="0"/>
              <a:t>Query: operator chain + data</a:t>
            </a:r>
          </a:p>
          <a:p>
            <a:pPr lvl="1"/>
            <a:r>
              <a:rPr lang="en-US" smtClean="0"/>
              <a:t>Release on similarity threshold</a:t>
            </a:r>
          </a:p>
          <a:p>
            <a:pPr lvl="1"/>
            <a:r>
              <a:rPr lang="en-US" smtClean="0"/>
              <a:t>Repeat</a:t>
            </a:r>
          </a:p>
        </p:txBody>
      </p:sp>
      <p:pic>
        <p:nvPicPr>
          <p:cNvPr id="64516" name="Picture 4" descr="http://static.flickr.com/47/117494977_654890030d_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52900"/>
            <a:ext cx="5254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Jaime </a:t>
            </a:r>
            <a:r>
              <a:rPr lang="en-US" sz="2400" dirty="0" err="1" smtClean="0"/>
              <a:t>Teevan</a:t>
            </a:r>
            <a:r>
              <a:rPr lang="en-US" sz="2400" dirty="0" smtClean="0"/>
              <a:t>, Susan </a:t>
            </a:r>
            <a:r>
              <a:rPr lang="en-US" sz="2400" dirty="0" err="1" smtClean="0"/>
              <a:t>Dumais</a:t>
            </a:r>
            <a:r>
              <a:rPr lang="en-US" sz="2400" dirty="0" smtClean="0"/>
              <a:t>, Rob Miller , GRAIL, DUB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NSF Graduate Fellowship, ARCS, WRF/TJ Cable Professorship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143000" y="4571997"/>
            <a:ext cx="1251857" cy="1752603"/>
            <a:chOff x="6934200" y="1828800"/>
            <a:chExt cx="1038824" cy="1676400"/>
          </a:xfrm>
          <a:solidFill>
            <a:schemeClr val="accent6">
              <a:lumMod val="7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7162800" y="3048000"/>
              <a:ext cx="457200" cy="4572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934200" y="1828800"/>
              <a:ext cx="914400" cy="1295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9297138">
              <a:off x="7592024" y="2194245"/>
              <a:ext cx="3810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16375465">
              <a:off x="7550363" y="2141997"/>
              <a:ext cx="144984" cy="1509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Arc 27"/>
          <p:cNvSpPr/>
          <p:nvPr/>
        </p:nvSpPr>
        <p:spPr>
          <a:xfrm rot="10800000">
            <a:off x="1724025" y="5168897"/>
            <a:ext cx="1066800" cy="504825"/>
          </a:xfrm>
          <a:prstGeom prst="arc">
            <a:avLst>
              <a:gd name="adj1" fmla="val 16200000"/>
              <a:gd name="adj2" fmla="val 1838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0" y="3886197"/>
            <a:ext cx="2971800" cy="1828800"/>
          </a:xfrm>
          <a:prstGeom prst="wedgeRoundRectCallout">
            <a:avLst>
              <a:gd name="adj1" fmla="val -115094"/>
              <a:gd name="adj2" fmla="val 45833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rgbClr val="FFC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Is this really a good price?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477000" cy="36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124200" y="4191000"/>
            <a:ext cx="685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Is this really a good price?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971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is really the right time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buy?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relationship between weather and traffic in Seattle?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0515600" cy="1295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US" sz="4400" smtClean="0">
                <a:solidFill>
                  <a:srgbClr val="FFC000"/>
                </a:solidFill>
              </a:rPr>
              <a:t>What is the relationship between </a:t>
            </a:r>
          </a:p>
          <a:p>
            <a:pPr>
              <a:buFont typeface="Arial" charset="0"/>
              <a:buNone/>
            </a:pPr>
            <a:r>
              <a:rPr lang="en-US" sz="4400" smtClean="0">
                <a:solidFill>
                  <a:srgbClr val="FFC000"/>
                </a:solidFill>
              </a:rPr>
              <a:t>traffic and temperature in Seattle?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09800"/>
            <a:ext cx="67770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209800"/>
            <a:ext cx="642937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276600"/>
            <a:ext cx="71421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209800"/>
            <a:ext cx="5013325" cy="458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038600"/>
            <a:ext cx="7696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5334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Calibri" pitchFamily="34" charset="0"/>
              </a:rPr>
              <a:t>Now what?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2743200"/>
            <a:ext cx="5867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Calibri" pitchFamily="34" charset="0"/>
              </a:rPr>
              <a:t>Manually collect, page by 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7432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3731E-6 L 1.38889E-6 -4.28294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8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5791200" cy="37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05156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traffic and temperature in Seattle?</a:t>
            </a:r>
          </a:p>
          <a:p>
            <a:pPr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an alternative…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962400"/>
            <a:ext cx="685800" cy="5334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5562600"/>
            <a:ext cx="685800" cy="381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4108316">
            <a:off x="5377739" y="2286900"/>
            <a:ext cx="283685" cy="2580698"/>
          </a:xfrm>
          <a:prstGeom prst="upArrow">
            <a:avLst>
              <a:gd name="adj1" fmla="val 50000"/>
              <a:gd name="adj2" fmla="val 12997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2927815">
            <a:off x="6594804" y="4169031"/>
            <a:ext cx="271778" cy="1651768"/>
          </a:xfrm>
          <a:prstGeom prst="upArrow">
            <a:avLst>
              <a:gd name="adj1" fmla="val 50000"/>
              <a:gd name="adj2" fmla="val 12997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781800" y="2362200"/>
            <a:ext cx="1676400" cy="1207532"/>
            <a:chOff x="6781800" y="2362200"/>
            <a:chExt cx="1676400" cy="1207532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287201" y="2856799"/>
              <a:ext cx="989806" cy="60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781800" y="3352800"/>
              <a:ext cx="1447802" cy="79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153400" y="3200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t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58000" y="2743200"/>
              <a:ext cx="1295400" cy="355257"/>
            </a:xfrm>
            <a:custGeom>
              <a:avLst/>
              <a:gdLst>
                <a:gd name="connsiteX0" fmla="*/ 0 w 1495168"/>
                <a:gd name="connsiteY0" fmla="*/ 507657 h 507657"/>
                <a:gd name="connsiteX1" fmla="*/ 296563 w 1495168"/>
                <a:gd name="connsiteY1" fmla="*/ 161668 h 507657"/>
                <a:gd name="connsiteX2" fmla="*/ 722871 w 1495168"/>
                <a:gd name="connsiteY2" fmla="*/ 204916 h 507657"/>
                <a:gd name="connsiteX3" fmla="*/ 994719 w 1495168"/>
                <a:gd name="connsiteY3" fmla="*/ 19565 h 507657"/>
                <a:gd name="connsiteX4" fmla="*/ 1303638 w 1495168"/>
                <a:gd name="connsiteY4" fmla="*/ 322306 h 507657"/>
                <a:gd name="connsiteX5" fmla="*/ 1495168 w 1495168"/>
                <a:gd name="connsiteY5" fmla="*/ 223452 h 50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168" h="507657">
                  <a:moveTo>
                    <a:pt x="0" y="507657"/>
                  </a:moveTo>
                  <a:cubicBezTo>
                    <a:pt x="88042" y="359891"/>
                    <a:pt x="176085" y="212125"/>
                    <a:pt x="296563" y="161668"/>
                  </a:cubicBezTo>
                  <a:cubicBezTo>
                    <a:pt x="417041" y="111211"/>
                    <a:pt x="606512" y="228600"/>
                    <a:pt x="722871" y="204916"/>
                  </a:cubicBezTo>
                  <a:cubicBezTo>
                    <a:pt x="839230" y="181232"/>
                    <a:pt x="897925" y="0"/>
                    <a:pt x="994719" y="19565"/>
                  </a:cubicBezTo>
                  <a:cubicBezTo>
                    <a:pt x="1091513" y="39130"/>
                    <a:pt x="1220230" y="288325"/>
                    <a:pt x="1303638" y="322306"/>
                  </a:cubicBezTo>
                  <a:cubicBezTo>
                    <a:pt x="1387046" y="356287"/>
                    <a:pt x="1437503" y="265671"/>
                    <a:pt x="1495168" y="223452"/>
                  </a:cubicBezTo>
                </a:path>
              </a:pathLst>
            </a:cu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67600" y="3505200"/>
            <a:ext cx="1676400" cy="1207532"/>
            <a:chOff x="8915400" y="3276600"/>
            <a:chExt cx="1676400" cy="1207532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8420801" y="3771199"/>
              <a:ext cx="989806" cy="60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915400" y="4267200"/>
              <a:ext cx="1447802" cy="79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287000" y="4114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t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9051324" y="3725562"/>
              <a:ext cx="1235676" cy="379970"/>
            </a:xfrm>
            <a:custGeom>
              <a:avLst/>
              <a:gdLst>
                <a:gd name="connsiteX0" fmla="*/ 0 w 1235676"/>
                <a:gd name="connsiteY0" fmla="*/ 0 h 379970"/>
                <a:gd name="connsiteX1" fmla="*/ 61784 w 1235676"/>
                <a:gd name="connsiteY1" fmla="*/ 308919 h 379970"/>
                <a:gd name="connsiteX2" fmla="*/ 265671 w 1235676"/>
                <a:gd name="connsiteY2" fmla="*/ 302741 h 379970"/>
                <a:gd name="connsiteX3" fmla="*/ 518984 w 1235676"/>
                <a:gd name="connsiteY3" fmla="*/ 43249 h 379970"/>
                <a:gd name="connsiteX4" fmla="*/ 747584 w 1235676"/>
                <a:gd name="connsiteY4" fmla="*/ 185352 h 379970"/>
                <a:gd name="connsiteX5" fmla="*/ 840260 w 1235676"/>
                <a:gd name="connsiteY5" fmla="*/ 358346 h 379970"/>
                <a:gd name="connsiteX6" fmla="*/ 1050325 w 1235676"/>
                <a:gd name="connsiteY6" fmla="*/ 315097 h 379970"/>
                <a:gd name="connsiteX7" fmla="*/ 1235676 w 1235676"/>
                <a:gd name="connsiteY7" fmla="*/ 105033 h 37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5676" h="379970">
                  <a:moveTo>
                    <a:pt x="0" y="0"/>
                  </a:moveTo>
                  <a:cubicBezTo>
                    <a:pt x="8753" y="129231"/>
                    <a:pt x="17506" y="258462"/>
                    <a:pt x="61784" y="308919"/>
                  </a:cubicBezTo>
                  <a:cubicBezTo>
                    <a:pt x="106062" y="359376"/>
                    <a:pt x="189471" y="347019"/>
                    <a:pt x="265671" y="302741"/>
                  </a:cubicBezTo>
                  <a:cubicBezTo>
                    <a:pt x="341871" y="258463"/>
                    <a:pt x="438665" y="62814"/>
                    <a:pt x="518984" y="43249"/>
                  </a:cubicBezTo>
                  <a:cubicBezTo>
                    <a:pt x="599303" y="23684"/>
                    <a:pt x="694038" y="132836"/>
                    <a:pt x="747584" y="185352"/>
                  </a:cubicBezTo>
                  <a:cubicBezTo>
                    <a:pt x="801130" y="237868"/>
                    <a:pt x="789803" y="336722"/>
                    <a:pt x="840260" y="358346"/>
                  </a:cubicBezTo>
                  <a:cubicBezTo>
                    <a:pt x="890717" y="379970"/>
                    <a:pt x="984422" y="357316"/>
                    <a:pt x="1050325" y="315097"/>
                  </a:cubicBezTo>
                  <a:cubicBezTo>
                    <a:pt x="1116228" y="272878"/>
                    <a:pt x="1175952" y="188955"/>
                    <a:pt x="1235676" y="105033"/>
                  </a:cubicBezTo>
                </a:path>
              </a:pathLst>
            </a:cu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81800" y="2639568"/>
            <a:ext cx="2291835" cy="1703832"/>
            <a:chOff x="6553200" y="2438400"/>
            <a:chExt cx="2444235" cy="1817132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6129117" y="3167283"/>
              <a:ext cx="1458662" cy="8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858000" y="3898232"/>
              <a:ext cx="2133600" cy="234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 flipV="1">
              <a:off x="7024924" y="2714585"/>
              <a:ext cx="1648002" cy="1001547"/>
            </a:xfrm>
            <a:custGeom>
              <a:avLst/>
              <a:gdLst>
                <a:gd name="connsiteX0" fmla="*/ 0 w 1118287"/>
                <a:gd name="connsiteY0" fmla="*/ 679621 h 679621"/>
                <a:gd name="connsiteX1" fmla="*/ 253314 w 1118287"/>
                <a:gd name="connsiteY1" fmla="*/ 488092 h 679621"/>
                <a:gd name="connsiteX2" fmla="*/ 488092 w 1118287"/>
                <a:gd name="connsiteY2" fmla="*/ 494270 h 679621"/>
                <a:gd name="connsiteX3" fmla="*/ 772298 w 1118287"/>
                <a:gd name="connsiteY3" fmla="*/ 284205 h 679621"/>
                <a:gd name="connsiteX4" fmla="*/ 1118287 w 1118287"/>
                <a:gd name="connsiteY4" fmla="*/ 0 h 6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287" h="679621">
                  <a:moveTo>
                    <a:pt x="0" y="679621"/>
                  </a:moveTo>
                  <a:cubicBezTo>
                    <a:pt x="85982" y="599302"/>
                    <a:pt x="171965" y="518984"/>
                    <a:pt x="253314" y="488092"/>
                  </a:cubicBezTo>
                  <a:cubicBezTo>
                    <a:pt x="334663" y="457200"/>
                    <a:pt x="401595" y="528251"/>
                    <a:pt x="488092" y="494270"/>
                  </a:cubicBezTo>
                  <a:cubicBezTo>
                    <a:pt x="574589" y="460289"/>
                    <a:pt x="667266" y="366583"/>
                    <a:pt x="772298" y="284205"/>
                  </a:cubicBezTo>
                  <a:cubicBezTo>
                    <a:pt x="877330" y="201827"/>
                    <a:pt x="997808" y="100913"/>
                    <a:pt x="1118287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6356865" y="3091934"/>
              <a:ext cx="76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Temp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0" y="3886200"/>
              <a:ext cx="137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Travel time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the Web </a:t>
            </a:r>
          </a:p>
          <a:p>
            <a:pPr lvl="1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Fetterly</a:t>
            </a:r>
            <a:r>
              <a:rPr lang="en-US" sz="2400" dirty="0" smtClean="0"/>
              <a:t> et al., WWW ‘03]</a:t>
            </a:r>
          </a:p>
          <a:p>
            <a:pPr lvl="1"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Ntoulas</a:t>
            </a:r>
            <a:r>
              <a:rPr lang="en-US" sz="2400" dirty="0" smtClean="0"/>
              <a:t> et al.,  WWW ‘04]  </a:t>
            </a:r>
          </a:p>
          <a:p>
            <a:pPr lvl="1">
              <a:buNone/>
            </a:pPr>
            <a:r>
              <a:rPr lang="en-US" sz="2400" dirty="0" smtClean="0"/>
              <a:t>Internet Archives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0143" y="3244334"/>
            <a:ext cx="74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267200"/>
            <a:ext cx="25908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17405</TotalTime>
  <Words>524</Words>
  <Application>Microsoft Office PowerPoint</Application>
  <PresentationFormat>On-screen Show (4:3)</PresentationFormat>
  <Paragraphs>143</Paragraphs>
  <Slides>35</Slides>
  <Notes>35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Zoetrope: Interacting with the Ephemeral Web  </vt:lpstr>
      <vt:lpstr>The Dynamic Web</vt:lpstr>
      <vt:lpstr>The Now Web</vt:lpstr>
      <vt:lpstr>Is this really a good price?</vt:lpstr>
      <vt:lpstr>Is this really a good price?</vt:lpstr>
      <vt:lpstr>What is the relationship between weather and traffic in Seattle?</vt:lpstr>
      <vt:lpstr>Slide 7</vt:lpstr>
      <vt:lpstr>Slide 8</vt:lpstr>
      <vt:lpstr>Related Work</vt:lpstr>
      <vt:lpstr>Related Work</vt:lpstr>
      <vt:lpstr>Related Work</vt:lpstr>
      <vt:lpstr>Our Approach</vt:lpstr>
      <vt:lpstr>Zoetrope Architecture</vt:lpstr>
      <vt:lpstr>Content Streams &amp; Operators</vt:lpstr>
      <vt:lpstr>Content Streams &amp; Operators</vt:lpstr>
      <vt:lpstr>Construct everything from operators</vt:lpstr>
      <vt:lpstr>Construct everything from operators</vt:lpstr>
      <vt:lpstr>Lenses</vt:lpstr>
      <vt:lpstr>Visual  (same place on screen)</vt:lpstr>
      <vt:lpstr>Structural (same place in HTML)</vt:lpstr>
      <vt:lpstr>Content (same text)</vt:lpstr>
      <vt:lpstr>Filters</vt:lpstr>
      <vt:lpstr>Renderers</vt:lpstr>
      <vt:lpstr>Slide 24</vt:lpstr>
      <vt:lpstr>Slide 25</vt:lpstr>
      <vt:lpstr>Slide 26</vt:lpstr>
      <vt:lpstr>Binding Lenses</vt:lpstr>
      <vt:lpstr>Demo</vt:lpstr>
      <vt:lpstr>Contributions</vt:lpstr>
      <vt:lpstr>Future Work</vt:lpstr>
      <vt:lpstr>Future Work</vt:lpstr>
      <vt:lpstr>Information Arbitrage</vt:lpstr>
      <vt:lpstr>Future Work</vt:lpstr>
      <vt:lpstr>Possible Distributed Architecture</vt:lpstr>
      <vt:lpstr>Thanks!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Eytan Adar</dc:creator>
  <cp:lastModifiedBy>eadar</cp:lastModifiedBy>
  <cp:revision>698</cp:revision>
  <dcterms:created xsi:type="dcterms:W3CDTF">2008-10-14T16:24:12Z</dcterms:created>
  <dcterms:modified xsi:type="dcterms:W3CDTF">2009-06-03T03:57:17Z</dcterms:modified>
</cp:coreProperties>
</file>