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64" r:id="rId4"/>
    <p:sldId id="265" r:id="rId5"/>
    <p:sldId id="261" r:id="rId6"/>
    <p:sldId id="263" r:id="rId7"/>
    <p:sldId id="266" r:id="rId8"/>
    <p:sldId id="267" r:id="rId9"/>
    <p:sldId id="291" r:id="rId10"/>
    <p:sldId id="271" r:id="rId11"/>
    <p:sldId id="275" r:id="rId12"/>
    <p:sldId id="292" r:id="rId13"/>
    <p:sldId id="301" r:id="rId14"/>
    <p:sldId id="302" r:id="rId15"/>
    <p:sldId id="304" r:id="rId16"/>
    <p:sldId id="307" r:id="rId17"/>
    <p:sldId id="293" r:id="rId18"/>
    <p:sldId id="270" r:id="rId19"/>
    <p:sldId id="260" r:id="rId20"/>
    <p:sldId id="296" r:id="rId21"/>
    <p:sldId id="290" r:id="rId22"/>
    <p:sldId id="288" r:id="rId23"/>
    <p:sldId id="298" r:id="rId24"/>
    <p:sldId id="297" r:id="rId25"/>
    <p:sldId id="308" r:id="rId26"/>
    <p:sldId id="272" r:id="rId27"/>
    <p:sldId id="318" r:id="rId28"/>
    <p:sldId id="320" r:id="rId29"/>
    <p:sldId id="321" r:id="rId30"/>
    <p:sldId id="311" r:id="rId31"/>
    <p:sldId id="312" r:id="rId32"/>
    <p:sldId id="313" r:id="rId33"/>
    <p:sldId id="322" r:id="rId34"/>
    <p:sldId id="330" r:id="rId35"/>
    <p:sldId id="315" r:id="rId36"/>
    <p:sldId id="316" r:id="rId37"/>
    <p:sldId id="324" r:id="rId38"/>
    <p:sldId id="325" r:id="rId39"/>
    <p:sldId id="326" r:id="rId40"/>
    <p:sldId id="327" r:id="rId41"/>
    <p:sldId id="329" r:id="rId42"/>
    <p:sldId id="319" r:id="rId43"/>
    <p:sldId id="317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79646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18" autoAdjust="0"/>
    <p:restoredTop sz="94660"/>
  </p:normalViewPr>
  <p:slideViewPr>
    <p:cSldViewPr>
      <p:cViewPr>
        <p:scale>
          <a:sx n="66" d="100"/>
          <a:sy n="66" d="100"/>
        </p:scale>
        <p:origin x="-4854" y="-25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9A050B-A311-482D-BEB7-2488E5F63299}" type="doc">
      <dgm:prSet loTypeId="urn:microsoft.com/office/officeart/2005/8/layout/cycle1" loCatId="cycl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8BB676BC-F4B9-48C0-95FF-90977555981F}">
      <dgm:prSet phldrT="[Text]"/>
      <dgm:spPr/>
      <dgm:t>
        <a:bodyPr/>
        <a:lstStyle/>
        <a:p>
          <a:r>
            <a:rPr lang="en-US" dirty="0" smtClean="0"/>
            <a:t>Idea</a:t>
          </a:r>
          <a:endParaRPr lang="en-US" dirty="0"/>
        </a:p>
      </dgm:t>
    </dgm:pt>
    <dgm:pt modelId="{ADEF93F2-FE83-47CF-AC4E-64E9F8EC84C4}" type="parTrans" cxnId="{71A992A8-2B52-4AA6-98C6-B35B70D40054}">
      <dgm:prSet/>
      <dgm:spPr/>
      <dgm:t>
        <a:bodyPr/>
        <a:lstStyle/>
        <a:p>
          <a:endParaRPr lang="en-US"/>
        </a:p>
      </dgm:t>
    </dgm:pt>
    <dgm:pt modelId="{8513E3B5-CADB-4670-8894-C8225A68FC82}" type="sibTrans" cxnId="{71A992A8-2B52-4AA6-98C6-B35B70D40054}">
      <dgm:prSet/>
      <dgm:spPr/>
      <dgm:t>
        <a:bodyPr/>
        <a:lstStyle/>
        <a:p>
          <a:endParaRPr lang="en-US"/>
        </a:p>
      </dgm:t>
    </dgm:pt>
    <dgm:pt modelId="{BAC97495-CC3B-47D6-B02C-35980F325AAC}">
      <dgm:prSet phldrT="[Text]"/>
      <dgm:spPr/>
      <dgm:t>
        <a:bodyPr/>
        <a:lstStyle/>
        <a:p>
          <a:r>
            <a:rPr lang="en-US" dirty="0" smtClean="0"/>
            <a:t>Test</a:t>
          </a:r>
          <a:endParaRPr lang="en-US" dirty="0"/>
        </a:p>
      </dgm:t>
    </dgm:pt>
    <dgm:pt modelId="{DFBDAA93-4125-4276-A069-E9150CAAB214}" type="parTrans" cxnId="{00476CB3-191F-496A-BFAF-0992956540EE}">
      <dgm:prSet/>
      <dgm:spPr/>
      <dgm:t>
        <a:bodyPr/>
        <a:lstStyle/>
        <a:p>
          <a:endParaRPr lang="en-US"/>
        </a:p>
      </dgm:t>
    </dgm:pt>
    <dgm:pt modelId="{F161D8B8-5395-4127-B7E1-9FC229E13BD1}" type="sibTrans" cxnId="{00476CB3-191F-496A-BFAF-0992956540EE}">
      <dgm:prSet/>
      <dgm:spPr/>
      <dgm:t>
        <a:bodyPr/>
        <a:lstStyle/>
        <a:p>
          <a:endParaRPr lang="en-US"/>
        </a:p>
      </dgm:t>
    </dgm:pt>
    <dgm:pt modelId="{42CFC02F-3235-4695-AECC-8872E20C04F9}">
      <dgm:prSet phldrT="[Text]"/>
      <dgm:spPr/>
      <dgm:t>
        <a:bodyPr/>
        <a:lstStyle/>
        <a:p>
          <a:r>
            <a:rPr lang="en-US" dirty="0" smtClean="0"/>
            <a:t>Analyze</a:t>
          </a:r>
          <a:endParaRPr lang="en-US" dirty="0"/>
        </a:p>
      </dgm:t>
    </dgm:pt>
    <dgm:pt modelId="{ADC8CC33-9CE1-4AAE-8B28-326365C2C8FA}" type="parTrans" cxnId="{B109CF6C-A77A-4530-B4F9-9A699764BC58}">
      <dgm:prSet/>
      <dgm:spPr/>
      <dgm:t>
        <a:bodyPr/>
        <a:lstStyle/>
        <a:p>
          <a:endParaRPr lang="en-US"/>
        </a:p>
      </dgm:t>
    </dgm:pt>
    <dgm:pt modelId="{4738F9C5-85A9-41B4-8A4D-01431FAC14F1}" type="sibTrans" cxnId="{B109CF6C-A77A-4530-B4F9-9A699764BC58}">
      <dgm:prSet/>
      <dgm:spPr/>
      <dgm:t>
        <a:bodyPr/>
        <a:lstStyle/>
        <a:p>
          <a:endParaRPr lang="en-US"/>
        </a:p>
      </dgm:t>
    </dgm:pt>
    <dgm:pt modelId="{9AA0219A-1FDB-4CEE-A4B5-8F5EFCEFF180}">
      <dgm:prSet phldrT="[Text]"/>
      <dgm:spPr/>
      <dgm:t>
        <a:bodyPr/>
        <a:lstStyle/>
        <a:p>
          <a:r>
            <a:rPr lang="en-US" dirty="0" smtClean="0"/>
            <a:t>Pick</a:t>
          </a:r>
          <a:br>
            <a:rPr lang="en-US" dirty="0" smtClean="0"/>
          </a:br>
          <a:r>
            <a:rPr lang="en-US" dirty="0" smtClean="0"/>
            <a:t>Winner</a:t>
          </a:r>
          <a:endParaRPr lang="en-US" dirty="0"/>
        </a:p>
      </dgm:t>
    </dgm:pt>
    <dgm:pt modelId="{A3CA47E0-DC7E-45C5-8CF1-ED285AEB6D5D}" type="parTrans" cxnId="{862833B3-0F3C-4D21-9873-F67BFC0ACCDE}">
      <dgm:prSet/>
      <dgm:spPr/>
      <dgm:t>
        <a:bodyPr/>
        <a:lstStyle/>
        <a:p>
          <a:endParaRPr lang="en-US"/>
        </a:p>
      </dgm:t>
    </dgm:pt>
    <dgm:pt modelId="{153B4617-F044-435A-8899-0BAA91D982CA}" type="sibTrans" cxnId="{862833B3-0F3C-4D21-9873-F67BFC0ACCDE}">
      <dgm:prSet/>
      <dgm:spPr/>
      <dgm:t>
        <a:bodyPr/>
        <a:lstStyle/>
        <a:p>
          <a:endParaRPr lang="en-US"/>
        </a:p>
      </dgm:t>
    </dgm:pt>
    <dgm:pt modelId="{77DC317F-D006-427D-8DFC-8BAEDF2CBEAD}">
      <dgm:prSet phldrT="[Text]"/>
      <dgm:spPr/>
      <dgm:t>
        <a:bodyPr/>
        <a:lstStyle/>
        <a:p>
          <a:r>
            <a:rPr lang="en-US" dirty="0" smtClean="0"/>
            <a:t>Try Again</a:t>
          </a:r>
          <a:endParaRPr lang="en-US" dirty="0"/>
        </a:p>
      </dgm:t>
    </dgm:pt>
    <dgm:pt modelId="{8E964820-0A56-48F8-A31E-2D2896DE119A}" type="parTrans" cxnId="{B054B7E1-D345-4673-8D0C-1A059CD289E8}">
      <dgm:prSet/>
      <dgm:spPr/>
      <dgm:t>
        <a:bodyPr/>
        <a:lstStyle/>
        <a:p>
          <a:endParaRPr lang="en-US"/>
        </a:p>
      </dgm:t>
    </dgm:pt>
    <dgm:pt modelId="{17D05113-5DA5-48B9-8EE4-2A86AD09DC41}" type="sibTrans" cxnId="{B054B7E1-D345-4673-8D0C-1A059CD289E8}">
      <dgm:prSet/>
      <dgm:spPr/>
      <dgm:t>
        <a:bodyPr/>
        <a:lstStyle/>
        <a:p>
          <a:endParaRPr lang="en-US"/>
        </a:p>
      </dgm:t>
    </dgm:pt>
    <dgm:pt modelId="{8739DDF6-0937-44CF-84B2-2388610294BF}" type="pres">
      <dgm:prSet presAssocID="{6B9A050B-A311-482D-BEB7-2488E5F6329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071D26-6E62-4994-A8C2-57B9A23A54F5}" type="pres">
      <dgm:prSet presAssocID="{8BB676BC-F4B9-48C0-95FF-90977555981F}" presName="dummy" presStyleCnt="0"/>
      <dgm:spPr/>
    </dgm:pt>
    <dgm:pt modelId="{EB401201-B8C9-43AF-BEC4-C7050B750FA7}" type="pres">
      <dgm:prSet presAssocID="{8BB676BC-F4B9-48C0-95FF-90977555981F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2299FC-47A0-4907-993D-02C9A365D346}" type="pres">
      <dgm:prSet presAssocID="{8513E3B5-CADB-4670-8894-C8225A68FC82}" presName="sibTrans" presStyleLbl="node1" presStyleIdx="0" presStyleCnt="5"/>
      <dgm:spPr/>
      <dgm:t>
        <a:bodyPr/>
        <a:lstStyle/>
        <a:p>
          <a:endParaRPr lang="en-US"/>
        </a:p>
      </dgm:t>
    </dgm:pt>
    <dgm:pt modelId="{DE7CA6C1-A289-4A78-827E-92C9B09419FD}" type="pres">
      <dgm:prSet presAssocID="{BAC97495-CC3B-47D6-B02C-35980F325AAC}" presName="dummy" presStyleCnt="0"/>
      <dgm:spPr/>
    </dgm:pt>
    <dgm:pt modelId="{F3DE0298-5567-4A70-900C-1796A8C871E9}" type="pres">
      <dgm:prSet presAssocID="{BAC97495-CC3B-47D6-B02C-35980F325AAC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A63C6E-924C-4DB5-A3E7-6A7D1019C0C1}" type="pres">
      <dgm:prSet presAssocID="{F161D8B8-5395-4127-B7E1-9FC229E13BD1}" presName="sibTrans" presStyleLbl="node1" presStyleIdx="1" presStyleCnt="5"/>
      <dgm:spPr/>
      <dgm:t>
        <a:bodyPr/>
        <a:lstStyle/>
        <a:p>
          <a:endParaRPr lang="en-US"/>
        </a:p>
      </dgm:t>
    </dgm:pt>
    <dgm:pt modelId="{7DC641E0-C90F-41DD-878D-EA2194C52F80}" type="pres">
      <dgm:prSet presAssocID="{42CFC02F-3235-4695-AECC-8872E20C04F9}" presName="dummy" presStyleCnt="0"/>
      <dgm:spPr/>
    </dgm:pt>
    <dgm:pt modelId="{02240E16-EBE9-4A44-90FD-C33C44D52F58}" type="pres">
      <dgm:prSet presAssocID="{42CFC02F-3235-4695-AECC-8872E20C04F9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4E2FAD-4EDB-4457-9A25-8D1C09F67A50}" type="pres">
      <dgm:prSet presAssocID="{4738F9C5-85A9-41B4-8A4D-01431FAC14F1}" presName="sibTrans" presStyleLbl="node1" presStyleIdx="2" presStyleCnt="5"/>
      <dgm:spPr/>
      <dgm:t>
        <a:bodyPr/>
        <a:lstStyle/>
        <a:p>
          <a:endParaRPr lang="en-US"/>
        </a:p>
      </dgm:t>
    </dgm:pt>
    <dgm:pt modelId="{BF62E199-729F-48C3-A27D-0FB58524A9A0}" type="pres">
      <dgm:prSet presAssocID="{9AA0219A-1FDB-4CEE-A4B5-8F5EFCEFF180}" presName="dummy" presStyleCnt="0"/>
      <dgm:spPr/>
    </dgm:pt>
    <dgm:pt modelId="{D541687E-4B20-4555-ADCB-0CE01A549F2A}" type="pres">
      <dgm:prSet presAssocID="{9AA0219A-1FDB-4CEE-A4B5-8F5EFCEFF180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3804B1-499E-450D-81BD-3D569482BF0B}" type="pres">
      <dgm:prSet presAssocID="{153B4617-F044-435A-8899-0BAA91D982CA}" presName="sibTrans" presStyleLbl="node1" presStyleIdx="3" presStyleCnt="5"/>
      <dgm:spPr/>
      <dgm:t>
        <a:bodyPr/>
        <a:lstStyle/>
        <a:p>
          <a:endParaRPr lang="en-US"/>
        </a:p>
      </dgm:t>
    </dgm:pt>
    <dgm:pt modelId="{631DD13A-4D2B-4708-A9DC-A5D533CA011A}" type="pres">
      <dgm:prSet presAssocID="{77DC317F-D006-427D-8DFC-8BAEDF2CBEAD}" presName="dummy" presStyleCnt="0"/>
      <dgm:spPr/>
    </dgm:pt>
    <dgm:pt modelId="{736882F6-7B4C-4118-946E-A0026F65068B}" type="pres">
      <dgm:prSet presAssocID="{77DC317F-D006-427D-8DFC-8BAEDF2CBEAD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EA2EC3-1E7E-40F6-AEB8-B50EEF2811B4}" type="pres">
      <dgm:prSet presAssocID="{17D05113-5DA5-48B9-8EE4-2A86AD09DC41}" presName="sibTrans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71A992A8-2B52-4AA6-98C6-B35B70D40054}" srcId="{6B9A050B-A311-482D-BEB7-2488E5F63299}" destId="{8BB676BC-F4B9-48C0-95FF-90977555981F}" srcOrd="0" destOrd="0" parTransId="{ADEF93F2-FE83-47CF-AC4E-64E9F8EC84C4}" sibTransId="{8513E3B5-CADB-4670-8894-C8225A68FC82}"/>
    <dgm:cxn modelId="{B109CF6C-A77A-4530-B4F9-9A699764BC58}" srcId="{6B9A050B-A311-482D-BEB7-2488E5F63299}" destId="{42CFC02F-3235-4695-AECC-8872E20C04F9}" srcOrd="2" destOrd="0" parTransId="{ADC8CC33-9CE1-4AAE-8B28-326365C2C8FA}" sibTransId="{4738F9C5-85A9-41B4-8A4D-01431FAC14F1}"/>
    <dgm:cxn modelId="{CB33E9C3-9CA6-4326-9338-4CF3E0E9D100}" type="presOf" srcId="{6B9A050B-A311-482D-BEB7-2488E5F63299}" destId="{8739DDF6-0937-44CF-84B2-2388610294BF}" srcOrd="0" destOrd="0" presId="urn:microsoft.com/office/officeart/2005/8/layout/cycle1"/>
    <dgm:cxn modelId="{D90B2CFE-5E40-4A5C-8EA4-4CCC2C7477C4}" type="presOf" srcId="{153B4617-F044-435A-8899-0BAA91D982CA}" destId="{853804B1-499E-450D-81BD-3D569482BF0B}" srcOrd="0" destOrd="0" presId="urn:microsoft.com/office/officeart/2005/8/layout/cycle1"/>
    <dgm:cxn modelId="{DEE7162F-FBE6-408C-AB37-61289CB8A7FC}" type="presOf" srcId="{8BB676BC-F4B9-48C0-95FF-90977555981F}" destId="{EB401201-B8C9-43AF-BEC4-C7050B750FA7}" srcOrd="0" destOrd="0" presId="urn:microsoft.com/office/officeart/2005/8/layout/cycle1"/>
    <dgm:cxn modelId="{A9FAE272-FA2B-4216-83C4-F08576656EFB}" type="presOf" srcId="{17D05113-5DA5-48B9-8EE4-2A86AD09DC41}" destId="{70EA2EC3-1E7E-40F6-AEB8-B50EEF2811B4}" srcOrd="0" destOrd="0" presId="urn:microsoft.com/office/officeart/2005/8/layout/cycle1"/>
    <dgm:cxn modelId="{805F5A52-3F87-4A10-82BF-397A6F84705A}" type="presOf" srcId="{42CFC02F-3235-4695-AECC-8872E20C04F9}" destId="{02240E16-EBE9-4A44-90FD-C33C44D52F58}" srcOrd="0" destOrd="0" presId="urn:microsoft.com/office/officeart/2005/8/layout/cycle1"/>
    <dgm:cxn modelId="{862833B3-0F3C-4D21-9873-F67BFC0ACCDE}" srcId="{6B9A050B-A311-482D-BEB7-2488E5F63299}" destId="{9AA0219A-1FDB-4CEE-A4B5-8F5EFCEFF180}" srcOrd="3" destOrd="0" parTransId="{A3CA47E0-DC7E-45C5-8CF1-ED285AEB6D5D}" sibTransId="{153B4617-F044-435A-8899-0BAA91D982CA}"/>
    <dgm:cxn modelId="{0F47FBB6-50AF-4A98-9059-A63C8BA2A31A}" type="presOf" srcId="{F161D8B8-5395-4127-B7E1-9FC229E13BD1}" destId="{C4A63C6E-924C-4DB5-A3E7-6A7D1019C0C1}" srcOrd="0" destOrd="0" presId="urn:microsoft.com/office/officeart/2005/8/layout/cycle1"/>
    <dgm:cxn modelId="{B054B7E1-D345-4673-8D0C-1A059CD289E8}" srcId="{6B9A050B-A311-482D-BEB7-2488E5F63299}" destId="{77DC317F-D006-427D-8DFC-8BAEDF2CBEAD}" srcOrd="4" destOrd="0" parTransId="{8E964820-0A56-48F8-A31E-2D2896DE119A}" sibTransId="{17D05113-5DA5-48B9-8EE4-2A86AD09DC41}"/>
    <dgm:cxn modelId="{CB167A7E-2EEE-4EA7-AE04-91199F9144B4}" type="presOf" srcId="{4738F9C5-85A9-41B4-8A4D-01431FAC14F1}" destId="{FC4E2FAD-4EDB-4457-9A25-8D1C09F67A50}" srcOrd="0" destOrd="0" presId="urn:microsoft.com/office/officeart/2005/8/layout/cycle1"/>
    <dgm:cxn modelId="{8391F064-A5B7-4D10-9086-DE99E61930E3}" type="presOf" srcId="{77DC317F-D006-427D-8DFC-8BAEDF2CBEAD}" destId="{736882F6-7B4C-4118-946E-A0026F65068B}" srcOrd="0" destOrd="0" presId="urn:microsoft.com/office/officeart/2005/8/layout/cycle1"/>
    <dgm:cxn modelId="{3D6F4845-6CBB-433E-8E9D-EFC29E3E1D1F}" type="presOf" srcId="{BAC97495-CC3B-47D6-B02C-35980F325AAC}" destId="{F3DE0298-5567-4A70-900C-1796A8C871E9}" srcOrd="0" destOrd="0" presId="urn:microsoft.com/office/officeart/2005/8/layout/cycle1"/>
    <dgm:cxn modelId="{B1F15987-B546-4B59-9266-93794E717F16}" type="presOf" srcId="{9AA0219A-1FDB-4CEE-A4B5-8F5EFCEFF180}" destId="{D541687E-4B20-4555-ADCB-0CE01A549F2A}" srcOrd="0" destOrd="0" presId="urn:microsoft.com/office/officeart/2005/8/layout/cycle1"/>
    <dgm:cxn modelId="{8B991040-7183-47CA-B80C-D59C955F0B8A}" type="presOf" srcId="{8513E3B5-CADB-4670-8894-C8225A68FC82}" destId="{1F2299FC-47A0-4907-993D-02C9A365D346}" srcOrd="0" destOrd="0" presId="urn:microsoft.com/office/officeart/2005/8/layout/cycle1"/>
    <dgm:cxn modelId="{00476CB3-191F-496A-BFAF-0992956540EE}" srcId="{6B9A050B-A311-482D-BEB7-2488E5F63299}" destId="{BAC97495-CC3B-47D6-B02C-35980F325AAC}" srcOrd="1" destOrd="0" parTransId="{DFBDAA93-4125-4276-A069-E9150CAAB214}" sibTransId="{F161D8B8-5395-4127-B7E1-9FC229E13BD1}"/>
    <dgm:cxn modelId="{6BAA03BC-8B3B-44AD-A123-849235D35CD5}" type="presParOf" srcId="{8739DDF6-0937-44CF-84B2-2388610294BF}" destId="{35071D26-6E62-4994-A8C2-57B9A23A54F5}" srcOrd="0" destOrd="0" presId="urn:microsoft.com/office/officeart/2005/8/layout/cycle1"/>
    <dgm:cxn modelId="{AE1B2458-9D46-4E8A-884F-8DA48D9D1FE1}" type="presParOf" srcId="{8739DDF6-0937-44CF-84B2-2388610294BF}" destId="{EB401201-B8C9-43AF-BEC4-C7050B750FA7}" srcOrd="1" destOrd="0" presId="urn:microsoft.com/office/officeart/2005/8/layout/cycle1"/>
    <dgm:cxn modelId="{D6CEEE09-C216-43B2-862F-D1C50921E510}" type="presParOf" srcId="{8739DDF6-0937-44CF-84B2-2388610294BF}" destId="{1F2299FC-47A0-4907-993D-02C9A365D346}" srcOrd="2" destOrd="0" presId="urn:microsoft.com/office/officeart/2005/8/layout/cycle1"/>
    <dgm:cxn modelId="{EEB5AD58-5E8E-4EF4-BADF-FFEE0F9957F3}" type="presParOf" srcId="{8739DDF6-0937-44CF-84B2-2388610294BF}" destId="{DE7CA6C1-A289-4A78-827E-92C9B09419FD}" srcOrd="3" destOrd="0" presId="urn:microsoft.com/office/officeart/2005/8/layout/cycle1"/>
    <dgm:cxn modelId="{CBC97D07-6585-489E-B62B-138312463DFF}" type="presParOf" srcId="{8739DDF6-0937-44CF-84B2-2388610294BF}" destId="{F3DE0298-5567-4A70-900C-1796A8C871E9}" srcOrd="4" destOrd="0" presId="urn:microsoft.com/office/officeart/2005/8/layout/cycle1"/>
    <dgm:cxn modelId="{9B202BC6-444A-4B34-9C5D-A1564ACC0DCF}" type="presParOf" srcId="{8739DDF6-0937-44CF-84B2-2388610294BF}" destId="{C4A63C6E-924C-4DB5-A3E7-6A7D1019C0C1}" srcOrd="5" destOrd="0" presId="urn:microsoft.com/office/officeart/2005/8/layout/cycle1"/>
    <dgm:cxn modelId="{9771D085-CE88-4080-A95E-0C5101F3AF00}" type="presParOf" srcId="{8739DDF6-0937-44CF-84B2-2388610294BF}" destId="{7DC641E0-C90F-41DD-878D-EA2194C52F80}" srcOrd="6" destOrd="0" presId="urn:microsoft.com/office/officeart/2005/8/layout/cycle1"/>
    <dgm:cxn modelId="{F1BE8F1B-D517-42FA-A3F6-8B5B009F7FD6}" type="presParOf" srcId="{8739DDF6-0937-44CF-84B2-2388610294BF}" destId="{02240E16-EBE9-4A44-90FD-C33C44D52F58}" srcOrd="7" destOrd="0" presId="urn:microsoft.com/office/officeart/2005/8/layout/cycle1"/>
    <dgm:cxn modelId="{6F2579DE-90F3-49BF-B7F6-61BEEE59F779}" type="presParOf" srcId="{8739DDF6-0937-44CF-84B2-2388610294BF}" destId="{FC4E2FAD-4EDB-4457-9A25-8D1C09F67A50}" srcOrd="8" destOrd="0" presId="urn:microsoft.com/office/officeart/2005/8/layout/cycle1"/>
    <dgm:cxn modelId="{5BDBAFAC-8449-45AB-955B-752BE010049F}" type="presParOf" srcId="{8739DDF6-0937-44CF-84B2-2388610294BF}" destId="{BF62E199-729F-48C3-A27D-0FB58524A9A0}" srcOrd="9" destOrd="0" presId="urn:microsoft.com/office/officeart/2005/8/layout/cycle1"/>
    <dgm:cxn modelId="{C2B6A99F-C9D6-4F23-A62B-92D3B8ECC2BB}" type="presParOf" srcId="{8739DDF6-0937-44CF-84B2-2388610294BF}" destId="{D541687E-4B20-4555-ADCB-0CE01A549F2A}" srcOrd="10" destOrd="0" presId="urn:microsoft.com/office/officeart/2005/8/layout/cycle1"/>
    <dgm:cxn modelId="{516935F9-9FEF-4315-9C70-4BD3834164E7}" type="presParOf" srcId="{8739DDF6-0937-44CF-84B2-2388610294BF}" destId="{853804B1-499E-450D-81BD-3D569482BF0B}" srcOrd="11" destOrd="0" presId="urn:microsoft.com/office/officeart/2005/8/layout/cycle1"/>
    <dgm:cxn modelId="{0126CEE7-3557-42E1-AE7A-5CCC3DDA3BEF}" type="presParOf" srcId="{8739DDF6-0937-44CF-84B2-2388610294BF}" destId="{631DD13A-4D2B-4708-A9DC-A5D533CA011A}" srcOrd="12" destOrd="0" presId="urn:microsoft.com/office/officeart/2005/8/layout/cycle1"/>
    <dgm:cxn modelId="{AE18E1EC-CC2A-48AB-AED8-B8ED0F234875}" type="presParOf" srcId="{8739DDF6-0937-44CF-84B2-2388610294BF}" destId="{736882F6-7B4C-4118-946E-A0026F65068B}" srcOrd="13" destOrd="0" presId="urn:microsoft.com/office/officeart/2005/8/layout/cycle1"/>
    <dgm:cxn modelId="{934BCA35-26A8-4439-B886-200398E351F2}" type="presParOf" srcId="{8739DDF6-0937-44CF-84B2-2388610294BF}" destId="{70EA2EC3-1E7E-40F6-AEB8-B50EEF2811B4}" srcOrd="14" destOrd="0" presId="urn:microsoft.com/office/officeart/2005/8/layout/cycle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A7D812D-5A88-4389-9597-1C59491C74B8}" type="datetimeFigureOut">
              <a:rPr lang="en-US"/>
              <a:pPr>
                <a:defRPr/>
              </a:pPr>
              <a:t>5/5/2009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E90C8A9-7E8C-402B-85F5-EA397EF419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81E506-95F8-44F3-81C7-23B0C10E883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DF23C4E-64B0-4505-8522-F228196C8A3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1E499D2-39DC-4BA8-9924-0318B8C5675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CB9F3C2-37C4-4BAD-90D4-D5B86421199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42CDA21-CF0C-483D-BF2B-7A4E35A7395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D4CB97F-1C42-4B66-A4C7-84F36F2675C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C11D23B-CC99-4813-A649-36B4A6D40BD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351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C5E10A5-8FE4-4C06-AE43-66112D290E2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64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3F1260D-88C6-49E5-BE26-F1C5C99962D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250C45C-FF17-4F0E-979C-F656DD6AFBA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105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32F2CAF-D2C4-4A46-872E-02219A94D6D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31CC06E-2FEF-4441-8C11-01E337B6328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126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F0FE40F-2A0B-4C82-8B44-C9066A51F1C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Enables fully self-serve ads</a:t>
            </a:r>
          </a:p>
        </p:txBody>
      </p:sp>
      <p:sp>
        <p:nvSpPr>
          <p:cNvPr id="1146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78F05B-6383-4238-80D2-E36A1ABB2D5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167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AAAD25-593A-4F16-8FD0-1FA6B36D0B6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187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A741F33-5C59-41A5-8281-2D759F9F598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08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CA587BE-60E5-4854-B121-E1AEF7BE419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28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ED9CF5D-9A7B-45CB-BB85-DBE977B7BA1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49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4BA3A99-D6EB-4F2F-BAF3-192323FCC88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69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6B064BF-ECDE-4149-9A1E-378B4A53B7A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90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46D2609-7F01-46FB-9234-0764DC0DFBF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310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07996AB-2512-41FF-A385-AF900A53A8E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906C2FD-71CC-4FA3-98A1-B778A6A36A0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33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2B628E-484C-4D28-A50F-BD0603C17A8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1EDE5D1-C8B4-4377-AA46-352E5C3F651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Enables fully self-serve ads</a:t>
            </a:r>
          </a:p>
        </p:txBody>
      </p:sp>
      <p:sp>
        <p:nvSpPr>
          <p:cNvPr id="1382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A94500-403C-4188-9D8D-67F471AD6F7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44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A96E237-E97F-47F4-95CE-CCC3137082F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46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E6E1343-1246-4A55-A201-392519EC3A7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402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47C60A-EF1C-413F-BBE5-1EAFD27C62A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423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47AC1A2-3690-42DA-9671-7456F7D86C7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48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7D9DF22-DA0E-4D97-8162-5EBEFCC0801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60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60575D5-293A-4D71-9157-E1DA6083F9B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62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FEF22C4-E387-4393-B84B-17597BFEE04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2B2B2D0-B749-41AF-8F8F-DE29D6E6B58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64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E290C67-D10A-4615-AC3A-EC226F0E094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66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ECE6D17-B172-4440-91E3-4FBE84F1F03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68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203C52-E9FE-4FA9-B5B6-0651A3C87E3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1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71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923D1C5-7F4C-4084-B826-0D16A9E4784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BF5CA96-0E43-4CE1-B085-EB756433AFB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82E538-11C2-4D68-B5F9-B385CBD27FF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Q: Where are the ads?</a:t>
            </a: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15F3E3F-12FF-4488-8CA9-8F5E4162D9D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Q: Where are the ads?</a:t>
            </a:r>
          </a:p>
          <a:p>
            <a:pPr>
              <a:spcBef>
                <a:spcPct val="0"/>
              </a:spcBef>
            </a:pPr>
            <a:r>
              <a:rPr lang="en-US" smtClean="0"/>
              <a:t>16 link ads – all direct response</a:t>
            </a:r>
          </a:p>
          <a:p>
            <a:pPr>
              <a:spcBef>
                <a:spcPct val="0"/>
              </a:spcBef>
            </a:pPr>
            <a:r>
              <a:rPr lang="en-US" smtClean="0"/>
              <a:t>27 more below the fold</a:t>
            </a: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379D6B-12F5-46B2-AC9F-B67ED9EA40F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E47368B-2E6D-4357-86C9-103F652553D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5B889-4BCC-4F38-8FE3-8A8B65039FE2}" type="datetimeFigureOut">
              <a:rPr lang="en-US"/>
              <a:pPr>
                <a:defRPr/>
              </a:pPr>
              <a:t>5/5/2009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F518C-3892-4790-A39A-A0D494CB72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0B1A1-0F80-4343-884E-DA2392423029}" type="datetimeFigureOut">
              <a:rPr lang="en-US"/>
              <a:pPr>
                <a:defRPr/>
              </a:pPr>
              <a:t>5/5/2009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98C2E-9A9A-45C3-985E-CAF3F8833D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C9910-B090-48DA-856D-126B269E79AE}" type="datetimeFigureOut">
              <a:rPr lang="en-US"/>
              <a:pPr>
                <a:defRPr/>
              </a:pPr>
              <a:t>5/5/2009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0E127-33E1-4081-97DA-8E469B0442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60960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524000"/>
            <a:ext cx="8686800" cy="43434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" y="6629400"/>
            <a:ext cx="3810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DF76E-A822-4EA1-A753-4EADD665E9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27C77-D077-4B9E-9CA3-9F7DA32FF167}" type="datetimeFigureOut">
              <a:rPr lang="en-US"/>
              <a:pPr>
                <a:defRPr/>
              </a:pPr>
              <a:t>5/5/2009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00984-0EF9-4843-8DB1-CC6E461E64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1A0DC-54EB-4332-A567-368D44094D09}" type="datetimeFigureOut">
              <a:rPr lang="en-US"/>
              <a:pPr>
                <a:defRPr/>
              </a:pPr>
              <a:t>5/5/2009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B3F49-0CA3-4DEA-96A1-2EFDFA022B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93D57-4549-4931-BBD2-D2754A89D9C4}" type="datetimeFigureOut">
              <a:rPr lang="en-US"/>
              <a:pPr>
                <a:defRPr/>
              </a:pPr>
              <a:t>5/5/2009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5E358-EEE2-4C77-9EB6-28DB44041B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B939F-F9BA-4B53-BD76-EF3325F773EB}" type="datetimeFigureOut">
              <a:rPr lang="en-US"/>
              <a:pPr>
                <a:defRPr/>
              </a:pPr>
              <a:t>5/5/2009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4D84D-E27F-4953-AA1E-989FA64290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383E1-9CED-4F27-ABF1-C37B5BE9C1AF}" type="datetimeFigureOut">
              <a:rPr lang="en-US"/>
              <a:pPr>
                <a:defRPr/>
              </a:pPr>
              <a:t>5/5/2009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464BD-FCF0-4139-AFD0-FF427DAD4D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0A4FA-7EF2-448F-B1B6-4C9F548D356C}" type="datetimeFigureOut">
              <a:rPr lang="en-US"/>
              <a:pPr>
                <a:defRPr/>
              </a:pPr>
              <a:t>5/5/2009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A7EF2-E824-4A2A-A1CE-7EA7C4263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5AA25-016C-47A8-8AC4-A1542233509C}" type="datetimeFigureOut">
              <a:rPr lang="en-US"/>
              <a:pPr>
                <a:defRPr/>
              </a:pPr>
              <a:t>5/5/2009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AD546-EFB7-4A5A-99D5-19808CB6CC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294CF-877F-4C29-A6B6-DFCE7850EE9A}" type="datetimeFigureOut">
              <a:rPr lang="en-US"/>
              <a:pPr>
                <a:defRPr/>
              </a:pPr>
              <a:t>5/5/2009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2D2CE-9DD1-4CFA-87E1-12444F6A65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085E7E-4A09-4AA8-8D24-7E3C37BECCA4}" type="datetimeFigureOut">
              <a:rPr lang="en-US"/>
              <a:pPr>
                <a:defRPr/>
              </a:pPr>
              <a:t>5/5/2009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50E0DD6-62D7-4D5E-97D9-E047E967A9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6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5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arketingsherpa.com/" TargetMode="External"/><Relationship Id="rId3" Type="http://schemas.openxmlformats.org/officeDocument/2006/relationships/hyperlink" Target="http://www.ezsurvey.com/samplesize.html" TargetMode="External"/><Relationship Id="rId7" Type="http://schemas.openxmlformats.org/officeDocument/2006/relationships/hyperlink" Target="http://www.omniture.com/en/products/conversion/testandtarget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vertster.com/" TargetMode="External"/><Relationship Id="rId11" Type="http://schemas.openxmlformats.org/officeDocument/2006/relationships/hyperlink" Target="http://www.iab.net/" TargetMode="External"/><Relationship Id="rId5" Type="http://schemas.openxmlformats.org/officeDocument/2006/relationships/hyperlink" Target="http://www.google.com/analytics" TargetMode="External"/><Relationship Id="rId10" Type="http://schemas.openxmlformats.org/officeDocument/2006/relationships/hyperlink" Target="http://www.imediaconnection.com/" TargetMode="External"/><Relationship Id="rId4" Type="http://schemas.openxmlformats.org/officeDocument/2006/relationships/hyperlink" Target="http://www.surveysystem.com/sscalc.htm" TargetMode="External"/><Relationship Id="rId9" Type="http://schemas.openxmlformats.org/officeDocument/2006/relationships/hyperlink" Target="http://www.dmnews.com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Internet Advertising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/>
              <a:t>UW CSE454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/>
              <a:t>5/5/09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/>
              <a:t>Mike Mathieu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/>
              <a:t>mike@frontseat.org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Monetizing Traffic</a:t>
            </a:r>
          </a:p>
        </p:txBody>
      </p:sp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228600" y="3276600"/>
            <a:ext cx="1371600" cy="1812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r>
              <a:rPr lang="en-US" sz="1600">
                <a:latin typeface="Calibri" pitchFamily="34" charset="0"/>
              </a:rPr>
              <a:t>Search-Paid</a:t>
            </a:r>
          </a:p>
          <a:p>
            <a:r>
              <a:rPr lang="en-US" sz="1600">
                <a:latin typeface="Calibri" pitchFamily="34" charset="0"/>
              </a:rPr>
              <a:t>Search-Free</a:t>
            </a:r>
          </a:p>
          <a:p>
            <a:r>
              <a:rPr lang="en-US" sz="1600">
                <a:latin typeface="Calibri" pitchFamily="34" charset="0"/>
              </a:rPr>
              <a:t>Affiliates</a:t>
            </a:r>
          </a:p>
          <a:p>
            <a:r>
              <a:rPr lang="en-US" sz="1600">
                <a:latin typeface="Calibri" pitchFamily="34" charset="0"/>
              </a:rPr>
              <a:t>Display Ads</a:t>
            </a:r>
          </a:p>
          <a:p>
            <a:r>
              <a:rPr lang="en-US" sz="1600">
                <a:latin typeface="Calibri" pitchFamily="34" charset="0"/>
              </a:rPr>
              <a:t>Syndication</a:t>
            </a:r>
          </a:p>
          <a:p>
            <a:r>
              <a:rPr lang="en-US" sz="1600">
                <a:latin typeface="Calibri" pitchFamily="34" charset="0"/>
              </a:rPr>
              <a:t>Email</a:t>
            </a:r>
          </a:p>
          <a:p>
            <a:r>
              <a:rPr lang="en-US" sz="1600">
                <a:latin typeface="Calibri" pitchFamily="34" charset="0"/>
              </a:rPr>
              <a:t>Offline</a:t>
            </a:r>
          </a:p>
        </p:txBody>
      </p:sp>
      <p:pic>
        <p:nvPicPr>
          <p:cNvPr id="33795" name="Picture 4" descr="0z2affyu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447800"/>
            <a:ext cx="144780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3621" name="Text Box 5"/>
          <p:cNvSpPr txBox="1">
            <a:spLocks noChangeArrowheads="1"/>
          </p:cNvSpPr>
          <p:nvPr/>
        </p:nvSpPr>
        <p:spPr bwMode="auto">
          <a:xfrm>
            <a:off x="2108200" y="2743200"/>
            <a:ext cx="558800" cy="2895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eaVert" lIns="91432" tIns="45716" rIns="91432" bIns="45716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>
                <a:latin typeface="Arial" charset="0"/>
              </a:rPr>
              <a:t>LANDING PAGES</a:t>
            </a:r>
          </a:p>
        </p:txBody>
      </p:sp>
      <p:sp>
        <p:nvSpPr>
          <p:cNvPr id="623622" name="Text Box 6"/>
          <p:cNvSpPr txBox="1">
            <a:spLocks noChangeArrowheads="1"/>
          </p:cNvSpPr>
          <p:nvPr/>
        </p:nvSpPr>
        <p:spPr bwMode="auto">
          <a:xfrm>
            <a:off x="6650038" y="2743200"/>
            <a:ext cx="461962" cy="2895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eaVert" lIns="91432" tIns="45716" rIns="91432" bIns="45716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dirty="0">
                <a:latin typeface="Arial" charset="0"/>
              </a:rPr>
              <a:t>$ per </a:t>
            </a:r>
            <a:r>
              <a:rPr lang="en-US" dirty="0">
                <a:latin typeface="Arial" charset="0"/>
              </a:rPr>
              <a:t>Transaction</a:t>
            </a:r>
            <a:endParaRPr lang="en-US" dirty="0">
              <a:latin typeface="Arial" charset="0"/>
            </a:endParaRPr>
          </a:p>
        </p:txBody>
      </p:sp>
      <p:sp>
        <p:nvSpPr>
          <p:cNvPr id="33798" name="AutoShape 7"/>
          <p:cNvSpPr>
            <a:spLocks noChangeArrowheads="1"/>
          </p:cNvSpPr>
          <p:nvPr/>
        </p:nvSpPr>
        <p:spPr bwMode="auto">
          <a:xfrm>
            <a:off x="2768600" y="2971800"/>
            <a:ext cx="3810000" cy="2362200"/>
          </a:xfrm>
          <a:prstGeom prst="cloudCallout">
            <a:avLst>
              <a:gd name="adj1" fmla="val -46250"/>
              <a:gd name="adj2" fmla="val 1935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pPr algn="ctr"/>
            <a:endParaRPr lang="en-US">
              <a:latin typeface="Calibri" pitchFamily="34" charset="0"/>
            </a:endParaRPr>
          </a:p>
          <a:p>
            <a:pPr algn="ctr"/>
            <a:r>
              <a:rPr lang="en-US"/>
              <a:t>Conversion Rate</a:t>
            </a:r>
          </a:p>
        </p:txBody>
      </p:sp>
      <p:sp>
        <p:nvSpPr>
          <p:cNvPr id="33799" name="Text Box 8"/>
          <p:cNvSpPr txBox="1">
            <a:spLocks noChangeArrowheads="1"/>
          </p:cNvSpPr>
          <p:nvPr/>
        </p:nvSpPr>
        <p:spPr bwMode="auto">
          <a:xfrm>
            <a:off x="228600" y="28194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TRAFFIC</a:t>
            </a:r>
          </a:p>
        </p:txBody>
      </p:sp>
      <p:sp>
        <p:nvSpPr>
          <p:cNvPr id="33800" name="Line 9"/>
          <p:cNvSpPr>
            <a:spLocks noChangeShapeType="1"/>
          </p:cNvSpPr>
          <p:nvPr/>
        </p:nvSpPr>
        <p:spPr bwMode="auto">
          <a:xfrm>
            <a:off x="685800" y="2362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01" name="Line 10"/>
          <p:cNvSpPr>
            <a:spLocks noChangeShapeType="1"/>
          </p:cNvSpPr>
          <p:nvPr/>
        </p:nvSpPr>
        <p:spPr bwMode="auto">
          <a:xfrm>
            <a:off x="838200" y="2362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02" name="Line 11"/>
          <p:cNvSpPr>
            <a:spLocks noChangeShapeType="1"/>
          </p:cNvSpPr>
          <p:nvPr/>
        </p:nvSpPr>
        <p:spPr bwMode="auto">
          <a:xfrm>
            <a:off x="990600" y="2362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03" name="Line 12"/>
          <p:cNvSpPr>
            <a:spLocks noChangeShapeType="1"/>
          </p:cNvSpPr>
          <p:nvPr/>
        </p:nvSpPr>
        <p:spPr bwMode="auto">
          <a:xfrm>
            <a:off x="1600200" y="3505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04" name="Line 13"/>
          <p:cNvSpPr>
            <a:spLocks noChangeShapeType="1"/>
          </p:cNvSpPr>
          <p:nvPr/>
        </p:nvSpPr>
        <p:spPr bwMode="auto">
          <a:xfrm>
            <a:off x="1600200" y="3733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05" name="Line 14"/>
          <p:cNvSpPr>
            <a:spLocks noChangeShapeType="1"/>
          </p:cNvSpPr>
          <p:nvPr/>
        </p:nvSpPr>
        <p:spPr bwMode="auto">
          <a:xfrm>
            <a:off x="1600200" y="3962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06" name="Line 15"/>
          <p:cNvSpPr>
            <a:spLocks noChangeShapeType="1"/>
          </p:cNvSpPr>
          <p:nvPr/>
        </p:nvSpPr>
        <p:spPr bwMode="auto">
          <a:xfrm>
            <a:off x="1600200" y="4191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07" name="Line 16"/>
          <p:cNvSpPr>
            <a:spLocks noChangeShapeType="1"/>
          </p:cNvSpPr>
          <p:nvPr/>
        </p:nvSpPr>
        <p:spPr bwMode="auto">
          <a:xfrm>
            <a:off x="1600200" y="4419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08" name="Line 17"/>
          <p:cNvSpPr>
            <a:spLocks noChangeShapeType="1"/>
          </p:cNvSpPr>
          <p:nvPr/>
        </p:nvSpPr>
        <p:spPr bwMode="auto">
          <a:xfrm>
            <a:off x="1600200" y="4648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09" name="Line 18"/>
          <p:cNvSpPr>
            <a:spLocks noChangeShapeType="1"/>
          </p:cNvSpPr>
          <p:nvPr/>
        </p:nvSpPr>
        <p:spPr bwMode="auto">
          <a:xfrm>
            <a:off x="1600200" y="4876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10" name="Text Box 19"/>
          <p:cNvSpPr txBox="1">
            <a:spLocks noChangeArrowheads="1"/>
          </p:cNvSpPr>
          <p:nvPr/>
        </p:nvSpPr>
        <p:spPr bwMode="auto">
          <a:xfrm>
            <a:off x="609600" y="51816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CTR</a:t>
            </a:r>
          </a:p>
        </p:txBody>
      </p:sp>
      <p:sp>
        <p:nvSpPr>
          <p:cNvPr id="33811" name="Text Box 20"/>
          <p:cNvSpPr txBox="1">
            <a:spLocks noChangeArrowheads="1"/>
          </p:cNvSpPr>
          <p:nvPr/>
        </p:nvSpPr>
        <p:spPr bwMode="auto">
          <a:xfrm>
            <a:off x="3657600" y="6019800"/>
            <a:ext cx="3124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CR x CPA = RPV</a:t>
            </a:r>
          </a:p>
        </p:txBody>
      </p:sp>
      <p:sp>
        <p:nvSpPr>
          <p:cNvPr id="33812" name="AutoShape 21"/>
          <p:cNvSpPr>
            <a:spLocks/>
          </p:cNvSpPr>
          <p:nvPr/>
        </p:nvSpPr>
        <p:spPr bwMode="auto">
          <a:xfrm rot="-5400000">
            <a:off x="4724400" y="3657600"/>
            <a:ext cx="457200" cy="4419600"/>
          </a:xfrm>
          <a:prstGeom prst="leftBrace">
            <a:avLst>
              <a:gd name="adj1" fmla="val 8055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3813" name="Line 22"/>
          <p:cNvSpPr>
            <a:spLocks noChangeShapeType="1"/>
          </p:cNvSpPr>
          <p:nvPr/>
        </p:nvSpPr>
        <p:spPr bwMode="auto">
          <a:xfrm>
            <a:off x="7162800" y="3886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14" name="Line 23"/>
          <p:cNvSpPr>
            <a:spLocks noChangeShapeType="1"/>
          </p:cNvSpPr>
          <p:nvPr/>
        </p:nvSpPr>
        <p:spPr bwMode="auto">
          <a:xfrm>
            <a:off x="7162800" y="4114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15" name="Line 24"/>
          <p:cNvSpPr>
            <a:spLocks noChangeShapeType="1"/>
          </p:cNvSpPr>
          <p:nvPr/>
        </p:nvSpPr>
        <p:spPr bwMode="auto">
          <a:xfrm>
            <a:off x="7162800" y="4343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16" name="Text Box 25"/>
          <p:cNvSpPr txBox="1">
            <a:spLocks noChangeArrowheads="1"/>
          </p:cNvSpPr>
          <p:nvPr/>
        </p:nvSpPr>
        <p:spPr bwMode="auto">
          <a:xfrm>
            <a:off x="7696200" y="3733800"/>
            <a:ext cx="11430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Gross Margin</a:t>
            </a:r>
          </a:p>
        </p:txBody>
      </p:sp>
      <p:sp>
        <p:nvSpPr>
          <p:cNvPr id="33817" name="Line 26"/>
          <p:cNvSpPr>
            <a:spLocks noChangeShapeType="1"/>
          </p:cNvSpPr>
          <p:nvPr/>
        </p:nvSpPr>
        <p:spPr bwMode="auto">
          <a:xfrm flipV="1">
            <a:off x="8686800" y="22860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18" name="Line 27"/>
          <p:cNvSpPr>
            <a:spLocks noChangeShapeType="1"/>
          </p:cNvSpPr>
          <p:nvPr/>
        </p:nvSpPr>
        <p:spPr bwMode="auto">
          <a:xfrm flipV="1">
            <a:off x="8001000" y="25146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9" name="Line 28"/>
          <p:cNvSpPr>
            <a:spLocks noChangeShapeType="1"/>
          </p:cNvSpPr>
          <p:nvPr/>
        </p:nvSpPr>
        <p:spPr bwMode="auto">
          <a:xfrm flipH="1">
            <a:off x="1905000" y="1981200"/>
            <a:ext cx="510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33820" name="Picture 2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4800" y="1371600"/>
            <a:ext cx="10668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21" name="Line 30"/>
          <p:cNvSpPr>
            <a:spLocks noChangeShapeType="1"/>
          </p:cNvSpPr>
          <p:nvPr/>
        </p:nvSpPr>
        <p:spPr bwMode="auto">
          <a:xfrm flipH="1" flipV="1">
            <a:off x="7010400" y="1981200"/>
            <a:ext cx="990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Share of Voice Costs $$$</a:t>
            </a:r>
          </a:p>
        </p:txBody>
      </p:sp>
      <p:sp>
        <p:nvSpPr>
          <p:cNvPr id="35842" name="Line 5"/>
          <p:cNvSpPr>
            <a:spLocks noChangeShapeType="1"/>
          </p:cNvSpPr>
          <p:nvPr/>
        </p:nvSpPr>
        <p:spPr bwMode="auto">
          <a:xfrm>
            <a:off x="1143000" y="5257800"/>
            <a:ext cx="601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43" name="Line 6"/>
          <p:cNvSpPr>
            <a:spLocks noChangeShapeType="1"/>
          </p:cNvSpPr>
          <p:nvPr/>
        </p:nvSpPr>
        <p:spPr bwMode="auto">
          <a:xfrm flipV="1">
            <a:off x="1143000" y="20574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44" name="Freeform 7"/>
          <p:cNvSpPr>
            <a:spLocks/>
          </p:cNvSpPr>
          <p:nvPr/>
        </p:nvSpPr>
        <p:spPr bwMode="auto">
          <a:xfrm>
            <a:off x="1143000" y="2209800"/>
            <a:ext cx="5867400" cy="3048000"/>
          </a:xfrm>
          <a:custGeom>
            <a:avLst/>
            <a:gdLst>
              <a:gd name="T0" fmla="*/ 0 w 1200"/>
              <a:gd name="T1" fmla="*/ 1920 h 1920"/>
              <a:gd name="T2" fmla="*/ 480 w 1200"/>
              <a:gd name="T3" fmla="*/ 1776 h 1920"/>
              <a:gd name="T4" fmla="*/ 864 w 1200"/>
              <a:gd name="T5" fmla="*/ 1536 h 1920"/>
              <a:gd name="T6" fmla="*/ 1104 w 1200"/>
              <a:gd name="T7" fmla="*/ 672 h 1920"/>
              <a:gd name="T8" fmla="*/ 1200 w 1200"/>
              <a:gd name="T9" fmla="*/ 0 h 19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"/>
              <a:gd name="T16" fmla="*/ 0 h 1920"/>
              <a:gd name="T17" fmla="*/ 1200 w 1200"/>
              <a:gd name="T18" fmla="*/ 1920 h 19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" h="1920">
                <a:moveTo>
                  <a:pt x="0" y="1920"/>
                </a:moveTo>
                <a:cubicBezTo>
                  <a:pt x="168" y="1880"/>
                  <a:pt x="336" y="1840"/>
                  <a:pt x="480" y="1776"/>
                </a:cubicBezTo>
                <a:cubicBezTo>
                  <a:pt x="624" y="1712"/>
                  <a:pt x="760" y="1720"/>
                  <a:pt x="864" y="1536"/>
                </a:cubicBezTo>
                <a:cubicBezTo>
                  <a:pt x="968" y="1352"/>
                  <a:pt x="1048" y="928"/>
                  <a:pt x="1104" y="672"/>
                </a:cubicBezTo>
                <a:cubicBezTo>
                  <a:pt x="1160" y="416"/>
                  <a:pt x="1180" y="208"/>
                  <a:pt x="1200" y="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5845" name="Text Box 8"/>
          <p:cNvSpPr txBox="1">
            <a:spLocks noChangeArrowheads="1"/>
          </p:cNvSpPr>
          <p:nvPr/>
        </p:nvSpPr>
        <p:spPr bwMode="auto">
          <a:xfrm>
            <a:off x="1143000" y="5334000"/>
            <a:ext cx="152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Calibri" pitchFamily="34" charset="0"/>
              </a:rPr>
              <a:t>0%</a:t>
            </a:r>
          </a:p>
        </p:txBody>
      </p:sp>
      <p:sp>
        <p:nvSpPr>
          <p:cNvPr id="35846" name="Text Box 9"/>
          <p:cNvSpPr txBox="1">
            <a:spLocks noChangeArrowheads="1"/>
          </p:cNvSpPr>
          <p:nvPr/>
        </p:nvSpPr>
        <p:spPr bwMode="auto">
          <a:xfrm rot="-5400000">
            <a:off x="-327025" y="3190875"/>
            <a:ext cx="2514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Calibri" pitchFamily="34" charset="0"/>
              </a:rPr>
              <a:t>Cost Per Action</a:t>
            </a:r>
          </a:p>
        </p:txBody>
      </p:sp>
      <p:sp>
        <p:nvSpPr>
          <p:cNvPr id="35847" name="Text Box 10"/>
          <p:cNvSpPr txBox="1">
            <a:spLocks noChangeArrowheads="1"/>
          </p:cNvSpPr>
          <p:nvPr/>
        </p:nvSpPr>
        <p:spPr bwMode="auto">
          <a:xfrm>
            <a:off x="4038600" y="5683250"/>
            <a:ext cx="152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Calibri" pitchFamily="34" charset="0"/>
              </a:rPr>
              <a:t>Reach</a:t>
            </a:r>
          </a:p>
        </p:txBody>
      </p:sp>
      <p:sp>
        <p:nvSpPr>
          <p:cNvPr id="35848" name="Text Box 11"/>
          <p:cNvSpPr txBox="1">
            <a:spLocks noChangeArrowheads="1"/>
          </p:cNvSpPr>
          <p:nvPr/>
        </p:nvSpPr>
        <p:spPr bwMode="auto">
          <a:xfrm>
            <a:off x="6400800" y="5257800"/>
            <a:ext cx="152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Calibri" pitchFamily="34" charset="0"/>
              </a:rPr>
              <a:t>100%</a:t>
            </a:r>
          </a:p>
        </p:txBody>
      </p:sp>
      <p:sp>
        <p:nvSpPr>
          <p:cNvPr id="35849" name="Line 12"/>
          <p:cNvSpPr>
            <a:spLocks noChangeShapeType="1"/>
          </p:cNvSpPr>
          <p:nvPr/>
        </p:nvSpPr>
        <p:spPr bwMode="auto">
          <a:xfrm flipV="1">
            <a:off x="7086600" y="20574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2" name="Object 2"/>
          <p:cNvGraphicFramePr>
            <a:graphicFrameLocks noChangeAspect="1"/>
          </p:cNvGraphicFramePr>
          <p:nvPr/>
        </p:nvGraphicFramePr>
        <p:xfrm>
          <a:off x="0" y="1062038"/>
          <a:ext cx="9144000" cy="6100762"/>
        </p:xfrm>
        <a:graphic>
          <a:graphicData uri="http://schemas.openxmlformats.org/presentationml/2006/ole">
            <p:oleObj spid="_x0000_s71682" name="Chart" r:id="rId4" imgW="6095872" imgH="4067265" progId="MSGraph.Chart.8">
              <p:embed followColorScheme="full"/>
            </p:oleObj>
          </a:graphicData>
        </a:graphic>
      </p:graphicFrame>
      <p:sp>
        <p:nvSpPr>
          <p:cNvPr id="716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Conversion Potential vs. Price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Real World Example</a:t>
            </a:r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3731" name="Picture 2"/>
          <p:cNvPicPr>
            <a:picLocks noChangeAspect="1" noChangeArrowheads="1"/>
          </p:cNvPicPr>
          <p:nvPr/>
        </p:nvPicPr>
        <p:blipFill>
          <a:blip r:embed="rId3"/>
          <a:srcRect l="15237" t="11429" r="19048" b="8571"/>
          <a:stretch>
            <a:fillRect/>
          </a:stretch>
        </p:blipFill>
        <p:spPr bwMode="auto">
          <a:xfrm>
            <a:off x="719138" y="1143000"/>
            <a:ext cx="7510462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Real World Example</a:t>
            </a:r>
          </a:p>
        </p:txBody>
      </p:sp>
      <p:sp>
        <p:nvSpPr>
          <p:cNvPr id="4" name="Flowchart: Merge 3"/>
          <p:cNvSpPr/>
          <p:nvPr/>
        </p:nvSpPr>
        <p:spPr>
          <a:xfrm>
            <a:off x="2819400" y="2133600"/>
            <a:ext cx="3505200" cy="4114800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0" y="2667000"/>
            <a:ext cx="3048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276600" y="3200400"/>
            <a:ext cx="2590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429000" y="3657600"/>
            <a:ext cx="2209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782" name="TextBox 11"/>
          <p:cNvSpPr txBox="1">
            <a:spLocks noChangeArrowheads="1"/>
          </p:cNvSpPr>
          <p:nvPr/>
        </p:nvSpPr>
        <p:spPr bwMode="auto">
          <a:xfrm>
            <a:off x="3276600" y="2133600"/>
            <a:ext cx="2438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Impressions</a:t>
            </a:r>
          </a:p>
        </p:txBody>
      </p:sp>
      <p:sp>
        <p:nvSpPr>
          <p:cNvPr id="75783" name="TextBox 12"/>
          <p:cNvSpPr txBox="1">
            <a:spLocks noChangeArrowheads="1"/>
          </p:cNvSpPr>
          <p:nvPr/>
        </p:nvSpPr>
        <p:spPr bwMode="auto">
          <a:xfrm>
            <a:off x="6705600" y="2133600"/>
            <a:ext cx="1219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libri" pitchFamily="34" charset="0"/>
              </a:rPr>
              <a:t>4.4M</a:t>
            </a:r>
          </a:p>
        </p:txBody>
      </p:sp>
      <p:sp>
        <p:nvSpPr>
          <p:cNvPr id="75784" name="TextBox 13"/>
          <p:cNvSpPr txBox="1">
            <a:spLocks noChangeArrowheads="1"/>
          </p:cNvSpPr>
          <p:nvPr/>
        </p:nvSpPr>
        <p:spPr bwMode="auto">
          <a:xfrm>
            <a:off x="3276600" y="2662238"/>
            <a:ext cx="2438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Clicks</a:t>
            </a:r>
          </a:p>
        </p:txBody>
      </p:sp>
      <p:sp>
        <p:nvSpPr>
          <p:cNvPr id="75785" name="TextBox 14"/>
          <p:cNvSpPr txBox="1">
            <a:spLocks noChangeArrowheads="1"/>
          </p:cNvSpPr>
          <p:nvPr/>
        </p:nvSpPr>
        <p:spPr bwMode="auto">
          <a:xfrm>
            <a:off x="6705600" y="2667000"/>
            <a:ext cx="1219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libri" pitchFamily="34" charset="0"/>
              </a:rPr>
              <a:t>2078</a:t>
            </a:r>
          </a:p>
        </p:txBody>
      </p:sp>
      <p:sp>
        <p:nvSpPr>
          <p:cNvPr id="75786" name="TextBox 15"/>
          <p:cNvSpPr txBox="1">
            <a:spLocks noChangeArrowheads="1"/>
          </p:cNvSpPr>
          <p:nvPr/>
        </p:nvSpPr>
        <p:spPr bwMode="auto">
          <a:xfrm>
            <a:off x="6553200" y="4692650"/>
            <a:ext cx="23622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libri" pitchFamily="34" charset="0"/>
              </a:rPr>
              <a:t>CTR=0.0469%</a:t>
            </a:r>
          </a:p>
          <a:p>
            <a:r>
              <a:rPr lang="en-US" sz="2000">
                <a:latin typeface="Calibri" pitchFamily="34" charset="0"/>
              </a:rPr>
              <a:t>CPC=$0.65</a:t>
            </a:r>
          </a:p>
          <a:p>
            <a:r>
              <a:rPr lang="en-US" sz="2000">
                <a:latin typeface="Calibri" pitchFamily="34" charset="0"/>
              </a:rPr>
              <a:t>eCPM=$0.31</a:t>
            </a:r>
          </a:p>
          <a:p>
            <a:r>
              <a:rPr lang="en-US" sz="2000">
                <a:latin typeface="Calibri" pitchFamily="34" charset="0"/>
              </a:rPr>
              <a:t>CPRegClick=$19.69</a:t>
            </a:r>
          </a:p>
          <a:p>
            <a:r>
              <a:rPr lang="en-US" sz="2000">
                <a:latin typeface="Calibri" pitchFamily="34" charset="0"/>
              </a:rPr>
              <a:t>CPReg=$46.76</a:t>
            </a:r>
          </a:p>
        </p:txBody>
      </p:sp>
      <p:sp>
        <p:nvSpPr>
          <p:cNvPr id="75787" name="TextBox 17"/>
          <p:cNvSpPr txBox="1">
            <a:spLocks noChangeArrowheads="1"/>
          </p:cNvSpPr>
          <p:nvPr/>
        </p:nvSpPr>
        <p:spPr bwMode="auto">
          <a:xfrm>
            <a:off x="6705600" y="3257550"/>
            <a:ext cx="1219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libri" pitchFamily="34" charset="0"/>
              </a:rPr>
              <a:t>69</a:t>
            </a:r>
          </a:p>
        </p:txBody>
      </p:sp>
      <p:sp>
        <p:nvSpPr>
          <p:cNvPr id="75788" name="TextBox 18"/>
          <p:cNvSpPr txBox="1">
            <a:spLocks noChangeArrowheads="1"/>
          </p:cNvSpPr>
          <p:nvPr/>
        </p:nvSpPr>
        <p:spPr bwMode="auto">
          <a:xfrm>
            <a:off x="3276600" y="3200400"/>
            <a:ext cx="2438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RegClick</a:t>
            </a:r>
          </a:p>
        </p:txBody>
      </p:sp>
      <p:sp>
        <p:nvSpPr>
          <p:cNvPr id="75789" name="TextBox 19"/>
          <p:cNvSpPr txBox="1">
            <a:spLocks noChangeArrowheads="1"/>
          </p:cNvSpPr>
          <p:nvPr/>
        </p:nvSpPr>
        <p:spPr bwMode="auto">
          <a:xfrm>
            <a:off x="3276600" y="3652838"/>
            <a:ext cx="2438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Registrations</a:t>
            </a:r>
          </a:p>
        </p:txBody>
      </p:sp>
      <p:sp>
        <p:nvSpPr>
          <p:cNvPr id="75790" name="TextBox 20"/>
          <p:cNvSpPr txBox="1">
            <a:spLocks noChangeArrowheads="1"/>
          </p:cNvSpPr>
          <p:nvPr/>
        </p:nvSpPr>
        <p:spPr bwMode="auto">
          <a:xfrm>
            <a:off x="6705600" y="3714750"/>
            <a:ext cx="1219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libri" pitchFamily="34" charset="0"/>
              </a:rPr>
              <a:t>29</a:t>
            </a:r>
          </a:p>
        </p:txBody>
      </p:sp>
      <p:sp>
        <p:nvSpPr>
          <p:cNvPr id="75791" name="TextBox 22"/>
          <p:cNvSpPr txBox="1">
            <a:spLocks noChangeArrowheads="1"/>
          </p:cNvSpPr>
          <p:nvPr/>
        </p:nvSpPr>
        <p:spPr bwMode="auto">
          <a:xfrm>
            <a:off x="304800" y="3200400"/>
            <a:ext cx="3048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 RefSrc on URL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 Drop cookie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 Pass RefSrc upon conversion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 Match with ad spend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 Calculate CPA</a:t>
            </a:r>
          </a:p>
        </p:txBody>
      </p:sp>
      <p:pic>
        <p:nvPicPr>
          <p:cNvPr id="75792" name="Picture 2" descr="http://www.countmore.org/images/logo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125" y="2143125"/>
            <a:ext cx="21240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Bid Management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" y="1981200"/>
          <a:ext cx="8915400" cy="3429000"/>
        </p:xfrm>
        <a:graphic>
          <a:graphicData uri="http://schemas.openxmlformats.org/drawingml/2006/table">
            <a:tbl>
              <a:tblPr/>
              <a:tblGrid>
                <a:gridCol w="1215048"/>
                <a:gridCol w="729027"/>
                <a:gridCol w="729027"/>
                <a:gridCol w="729027"/>
                <a:gridCol w="668276"/>
                <a:gridCol w="729027"/>
                <a:gridCol w="729027"/>
                <a:gridCol w="896096"/>
                <a:gridCol w="865720"/>
                <a:gridCol w="896096"/>
                <a:gridCol w="729027"/>
              </a:tblGrid>
              <a:tr h="66582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Term</a:t>
                      </a:r>
                    </a:p>
                  </a:txBody>
                  <a:tcPr marL="7789" marR="7789" marT="778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Clicks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CPC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Pos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CR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Leads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CPA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AvgPrice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Revenue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Spend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GM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66582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Nursing School</a:t>
                      </a:r>
                    </a:p>
                  </a:txBody>
                  <a:tcPr marL="7789" marR="7789" marT="778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5,000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$1.00 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$20.00 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$7.50 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1,875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$5,000 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-63%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69911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Nursing Schools</a:t>
                      </a:r>
                    </a:p>
                  </a:txBody>
                  <a:tcPr marL="7789" marR="7789" marT="778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5,000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$2.00 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20%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1,000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$10.00 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$30.00 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30,000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$10,000 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200%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69911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7789" marR="7789" marT="778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10,000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$1.50 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12.5%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1,250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$12.00 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$25.50 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31,875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$15,000 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113%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69911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Optimized</a:t>
                      </a:r>
                    </a:p>
                  </a:txBody>
                  <a:tcPr marL="7789" marR="7789" marT="778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8,000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$2.43 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22%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1,760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$11.05 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$30.00 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52,800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$19,440 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172%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Bid Optimization</a:t>
            </a:r>
          </a:p>
        </p:txBody>
      </p:sp>
      <p:sp>
        <p:nvSpPr>
          <p:cNvPr id="10342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105400"/>
          </a:xfrm>
        </p:spPr>
        <p:txBody>
          <a:bodyPr/>
          <a:lstStyle/>
          <a:p>
            <a:r>
              <a:rPr lang="en-US" smtClean="0"/>
              <a:t>Find shape of the volume, CR, and price curves as f(pos)</a:t>
            </a:r>
          </a:p>
          <a:p>
            <a:r>
              <a:rPr lang="en-US" smtClean="0"/>
              <a:t>Linear programming to maximize goal (e.g. LTV, gross profit, volume)</a:t>
            </a:r>
          </a:p>
          <a:p>
            <a:r>
              <a:rPr lang="en-US" smtClean="0"/>
              <a:t>Challenges</a:t>
            </a:r>
          </a:p>
          <a:p>
            <a:pPr lvl="1"/>
            <a:r>
              <a:rPr lang="en-US" smtClean="0"/>
              <a:t>Sample size</a:t>
            </a:r>
          </a:p>
          <a:p>
            <a:pPr lvl="1"/>
            <a:r>
              <a:rPr lang="en-US" smtClean="0"/>
              <a:t>Price changes</a:t>
            </a:r>
          </a:p>
          <a:p>
            <a:pPr lvl="1"/>
            <a:r>
              <a:rPr lang="en-US" smtClean="0"/>
              <a:t>Seasonality</a:t>
            </a:r>
          </a:p>
        </p:txBody>
      </p:sp>
      <p:graphicFrame>
        <p:nvGraphicFramePr>
          <p:cNvPr id="103426" name="Object 2"/>
          <p:cNvGraphicFramePr>
            <a:graphicFrameLocks noChangeAspect="1"/>
          </p:cNvGraphicFramePr>
          <p:nvPr>
            <p:ph sz="half" idx="2"/>
          </p:nvPr>
        </p:nvGraphicFramePr>
        <p:xfrm>
          <a:off x="4648200" y="1600200"/>
          <a:ext cx="4038600" cy="2693988"/>
        </p:xfrm>
        <a:graphic>
          <a:graphicData uri="http://schemas.openxmlformats.org/presentationml/2006/ole">
            <p:oleObj spid="_x0000_s103426" name="Chart" r:id="rId4" imgW="6095872" imgH="4067265" progId="MSGraph.Chart.8">
              <p:embed followColorScheme="full"/>
            </p:oleObj>
          </a:graphicData>
        </a:graphic>
      </p:graphicFrame>
      <p:graphicFrame>
        <p:nvGraphicFramePr>
          <p:cNvPr id="103427" name="Object 3"/>
          <p:cNvGraphicFramePr>
            <a:graphicFrameLocks noChangeAspect="1"/>
          </p:cNvGraphicFramePr>
          <p:nvPr/>
        </p:nvGraphicFramePr>
        <p:xfrm>
          <a:off x="4572000" y="4191000"/>
          <a:ext cx="4244975" cy="2514600"/>
        </p:xfrm>
        <a:graphic>
          <a:graphicData uri="http://schemas.openxmlformats.org/presentationml/2006/ole">
            <p:oleObj spid="_x0000_s103427" name="Chart" r:id="rId5" imgW="5886450" imgH="3486099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ight Arrow 36"/>
          <p:cNvSpPr/>
          <p:nvPr/>
        </p:nvSpPr>
        <p:spPr>
          <a:xfrm rot="8863802">
            <a:off x="4895850" y="5251450"/>
            <a:ext cx="1952625" cy="2682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010400" y="4267200"/>
            <a:ext cx="8382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Ad</a:t>
            </a:r>
            <a:endParaRPr lang="en-US" sz="2400" dirty="0"/>
          </a:p>
        </p:txBody>
      </p:sp>
      <p:sp>
        <p:nvSpPr>
          <p:cNvPr id="33" name="Right Arrow 32"/>
          <p:cNvSpPr/>
          <p:nvPr/>
        </p:nvSpPr>
        <p:spPr>
          <a:xfrm>
            <a:off x="2667000" y="4343400"/>
            <a:ext cx="3810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547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Industry Structure</a:t>
            </a:r>
          </a:p>
        </p:txBody>
      </p:sp>
      <p:sp>
        <p:nvSpPr>
          <p:cNvPr id="30" name="Oval 29"/>
          <p:cNvSpPr/>
          <p:nvPr/>
        </p:nvSpPr>
        <p:spPr>
          <a:xfrm>
            <a:off x="6477000" y="3048000"/>
            <a:ext cx="2209800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Advertiser</a:t>
            </a:r>
            <a:endParaRPr lang="en-US" sz="2400" dirty="0"/>
          </a:p>
        </p:txBody>
      </p:sp>
      <p:sp>
        <p:nvSpPr>
          <p:cNvPr id="31" name="Oval 30"/>
          <p:cNvSpPr/>
          <p:nvPr/>
        </p:nvSpPr>
        <p:spPr>
          <a:xfrm>
            <a:off x="381000" y="3124200"/>
            <a:ext cx="2209800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Audience</a:t>
            </a:r>
            <a:endParaRPr lang="en-US" sz="2400" dirty="0"/>
          </a:p>
        </p:txBody>
      </p:sp>
      <p:sp>
        <p:nvSpPr>
          <p:cNvPr id="32" name="Rectangle 31"/>
          <p:cNvSpPr/>
          <p:nvPr/>
        </p:nvSpPr>
        <p:spPr>
          <a:xfrm>
            <a:off x="4191000" y="1905000"/>
            <a:ext cx="838200" cy="4724400"/>
          </a:xfrm>
          <a:prstGeom prst="rect">
            <a:avLst/>
          </a:prstGeom>
          <a:solidFill>
            <a:srgbClr val="FF0000">
              <a:alpha val="50196"/>
            </a:srgb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/>
              <a:t>Media</a:t>
            </a:r>
            <a:endParaRPr lang="en-US" sz="4000" dirty="0"/>
          </a:p>
        </p:txBody>
      </p:sp>
      <p:sp>
        <p:nvSpPr>
          <p:cNvPr id="38" name="Right Arrow 37"/>
          <p:cNvSpPr/>
          <p:nvPr/>
        </p:nvSpPr>
        <p:spPr>
          <a:xfrm rot="12492753">
            <a:off x="2171700" y="5289550"/>
            <a:ext cx="2065338" cy="2682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5481" name="Group 40"/>
          <p:cNvGrpSpPr>
            <a:grpSpLocks/>
          </p:cNvGrpSpPr>
          <p:nvPr/>
        </p:nvGrpSpPr>
        <p:grpSpPr bwMode="auto">
          <a:xfrm>
            <a:off x="2667000" y="3429000"/>
            <a:ext cx="1524000" cy="838200"/>
            <a:chOff x="2667000" y="3048000"/>
            <a:chExt cx="1524000" cy="838200"/>
          </a:xfrm>
        </p:grpSpPr>
        <p:sp>
          <p:nvSpPr>
            <p:cNvPr id="34" name="Right Arrow 33"/>
            <p:cNvSpPr/>
            <p:nvPr/>
          </p:nvSpPr>
          <p:spPr>
            <a:xfrm>
              <a:off x="2667000" y="3429000"/>
              <a:ext cx="1524000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5491" name="TextBox 39"/>
            <p:cNvSpPr txBox="1">
              <a:spLocks noChangeArrowheads="1"/>
            </p:cNvSpPr>
            <p:nvPr/>
          </p:nvSpPr>
          <p:spPr bwMode="auto">
            <a:xfrm>
              <a:off x="3200400" y="3048000"/>
              <a:ext cx="4572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alibri" pitchFamily="34" charset="0"/>
                </a:rPr>
                <a:t>$</a:t>
              </a:r>
            </a:p>
          </p:txBody>
        </p:sp>
      </p:grpSp>
      <p:grpSp>
        <p:nvGrpSpPr>
          <p:cNvPr id="105482" name="Group 46"/>
          <p:cNvGrpSpPr>
            <a:grpSpLocks/>
          </p:cNvGrpSpPr>
          <p:nvPr/>
        </p:nvGrpSpPr>
        <p:grpSpPr bwMode="auto">
          <a:xfrm>
            <a:off x="5029200" y="3429000"/>
            <a:ext cx="1371600" cy="838200"/>
            <a:chOff x="5029201" y="3048000"/>
            <a:chExt cx="1371599" cy="838200"/>
          </a:xfrm>
        </p:grpSpPr>
        <p:sp>
          <p:nvSpPr>
            <p:cNvPr id="39" name="Right Arrow 38"/>
            <p:cNvSpPr/>
            <p:nvPr/>
          </p:nvSpPr>
          <p:spPr>
            <a:xfrm rot="10800000">
              <a:off x="5029201" y="3429000"/>
              <a:ext cx="1371599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5489" name="TextBox 45"/>
            <p:cNvSpPr txBox="1">
              <a:spLocks noChangeArrowheads="1"/>
            </p:cNvSpPr>
            <p:nvPr/>
          </p:nvSpPr>
          <p:spPr bwMode="auto">
            <a:xfrm>
              <a:off x="5562600" y="3048000"/>
              <a:ext cx="762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alibri" pitchFamily="34" charset="0"/>
                </a:rPr>
                <a:t>$$$</a:t>
              </a:r>
            </a:p>
          </p:txBody>
        </p:sp>
      </p:grpSp>
      <p:grpSp>
        <p:nvGrpSpPr>
          <p:cNvPr id="105483" name="Group 49"/>
          <p:cNvGrpSpPr>
            <a:grpSpLocks/>
          </p:cNvGrpSpPr>
          <p:nvPr/>
        </p:nvGrpSpPr>
        <p:grpSpPr bwMode="auto">
          <a:xfrm>
            <a:off x="1905000" y="1447800"/>
            <a:ext cx="5334000" cy="1600200"/>
            <a:chOff x="1905000" y="1371599"/>
            <a:chExt cx="5334000" cy="1600200"/>
          </a:xfrm>
        </p:grpSpPr>
        <p:sp>
          <p:nvSpPr>
            <p:cNvPr id="45" name="Freeform 44"/>
            <p:cNvSpPr/>
            <p:nvPr/>
          </p:nvSpPr>
          <p:spPr>
            <a:xfrm flipV="1">
              <a:off x="1905000" y="1371599"/>
              <a:ext cx="5334000" cy="1600200"/>
            </a:xfrm>
            <a:custGeom>
              <a:avLst/>
              <a:gdLst>
                <a:gd name="connsiteX0" fmla="*/ 0 w 5190837"/>
                <a:gd name="connsiteY0" fmla="*/ 0 h 1991975"/>
                <a:gd name="connsiteX1" fmla="*/ 2641600 w 5190837"/>
                <a:gd name="connsiteY1" fmla="*/ 1985818 h 1991975"/>
                <a:gd name="connsiteX2" fmla="*/ 5190837 w 5190837"/>
                <a:gd name="connsiteY2" fmla="*/ 36945 h 199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90837" h="1991975">
                  <a:moveTo>
                    <a:pt x="0" y="0"/>
                  </a:moveTo>
                  <a:cubicBezTo>
                    <a:pt x="888230" y="989830"/>
                    <a:pt x="1776461" y="1979661"/>
                    <a:pt x="2641600" y="1985818"/>
                  </a:cubicBezTo>
                  <a:cubicBezTo>
                    <a:pt x="3506739" y="1991975"/>
                    <a:pt x="4348788" y="1014460"/>
                    <a:pt x="5190837" y="36945"/>
                  </a:cubicBezTo>
                </a:path>
              </a:pathLst>
            </a:custGeom>
            <a:ln w="76200"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5487" name="TextBox 47"/>
            <p:cNvSpPr txBox="1">
              <a:spLocks noChangeArrowheads="1"/>
            </p:cNvSpPr>
            <p:nvPr/>
          </p:nvSpPr>
          <p:spPr bwMode="auto">
            <a:xfrm>
              <a:off x="4114800" y="1447800"/>
              <a:ext cx="990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$$$$$</a:t>
              </a:r>
            </a:p>
          </p:txBody>
        </p:sp>
      </p:grpSp>
      <p:sp>
        <p:nvSpPr>
          <p:cNvPr id="105484" name="TextBox 48"/>
          <p:cNvSpPr txBox="1">
            <a:spLocks noChangeArrowheads="1"/>
          </p:cNvSpPr>
          <p:nvPr/>
        </p:nvSpPr>
        <p:spPr bwMode="auto">
          <a:xfrm>
            <a:off x="4267200" y="2362200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$$</a:t>
            </a:r>
          </a:p>
        </p:txBody>
      </p:sp>
      <p:sp>
        <p:nvSpPr>
          <p:cNvPr id="20" name="Oval 19"/>
          <p:cNvSpPr/>
          <p:nvPr/>
        </p:nvSpPr>
        <p:spPr>
          <a:xfrm>
            <a:off x="3200400" y="2895600"/>
            <a:ext cx="2743200" cy="2667000"/>
          </a:xfrm>
          <a:prstGeom prst="ellipse">
            <a:avLst/>
          </a:prstGeom>
          <a:solidFill>
            <a:srgbClr val="FFFF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Online Advertising Risks</a:t>
            </a:r>
          </a:p>
        </p:txBody>
      </p:sp>
      <p:sp>
        <p:nvSpPr>
          <p:cNvPr id="107522" name="Line 3"/>
          <p:cNvSpPr>
            <a:spLocks noChangeShapeType="1"/>
          </p:cNvSpPr>
          <p:nvPr/>
        </p:nvSpPr>
        <p:spPr bwMode="auto">
          <a:xfrm>
            <a:off x="76200" y="3352800"/>
            <a:ext cx="9067800" cy="0"/>
          </a:xfrm>
          <a:prstGeom prst="line">
            <a:avLst/>
          </a:prstGeom>
          <a:noFill/>
          <a:ln w="1905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57412" name="AutoShape 4"/>
          <p:cNvSpPr>
            <a:spLocks noChangeArrowheads="1"/>
          </p:cNvSpPr>
          <p:nvPr/>
        </p:nvSpPr>
        <p:spPr bwMode="auto">
          <a:xfrm>
            <a:off x="3657600" y="3429000"/>
            <a:ext cx="1981200" cy="1712913"/>
          </a:xfrm>
          <a:prstGeom prst="triangle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7524" name="Text Box 5"/>
          <p:cNvSpPr txBox="1">
            <a:spLocks noChangeArrowheads="1"/>
          </p:cNvSpPr>
          <p:nvPr/>
        </p:nvSpPr>
        <p:spPr bwMode="auto">
          <a:xfrm>
            <a:off x="3124200" y="5181600"/>
            <a:ext cx="2971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Balance of Risk</a:t>
            </a:r>
          </a:p>
        </p:txBody>
      </p:sp>
      <p:sp>
        <p:nvSpPr>
          <p:cNvPr id="107525" name="Text Box 6"/>
          <p:cNvSpPr txBox="1">
            <a:spLocks noChangeArrowheads="1"/>
          </p:cNvSpPr>
          <p:nvPr/>
        </p:nvSpPr>
        <p:spPr bwMode="auto">
          <a:xfrm>
            <a:off x="228600" y="5168900"/>
            <a:ext cx="2590800" cy="369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Tahoma" pitchFamily="34" charset="0"/>
              </a:rPr>
              <a:t>Publisher</a:t>
            </a:r>
          </a:p>
        </p:txBody>
      </p:sp>
      <p:sp>
        <p:nvSpPr>
          <p:cNvPr id="107526" name="Text Box 7"/>
          <p:cNvSpPr txBox="1">
            <a:spLocks noChangeArrowheads="1"/>
          </p:cNvSpPr>
          <p:nvPr/>
        </p:nvSpPr>
        <p:spPr bwMode="auto">
          <a:xfrm>
            <a:off x="6324600" y="5168900"/>
            <a:ext cx="2590800" cy="369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Tahoma" pitchFamily="34" charset="0"/>
              </a:rPr>
              <a:t>Advertiser</a:t>
            </a:r>
          </a:p>
        </p:txBody>
      </p:sp>
      <p:sp>
        <p:nvSpPr>
          <p:cNvPr id="107527" name="Line 8"/>
          <p:cNvSpPr>
            <a:spLocks noChangeShapeType="1"/>
          </p:cNvSpPr>
          <p:nvPr/>
        </p:nvSpPr>
        <p:spPr bwMode="auto">
          <a:xfrm flipV="1">
            <a:off x="914400" y="28194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28" name="Line 9"/>
          <p:cNvSpPr>
            <a:spLocks noChangeShapeType="1"/>
          </p:cNvSpPr>
          <p:nvPr/>
        </p:nvSpPr>
        <p:spPr bwMode="auto">
          <a:xfrm flipV="1">
            <a:off x="2667000" y="28194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29" name="Line 10"/>
          <p:cNvSpPr>
            <a:spLocks noChangeShapeType="1"/>
          </p:cNvSpPr>
          <p:nvPr/>
        </p:nvSpPr>
        <p:spPr bwMode="auto">
          <a:xfrm flipV="1">
            <a:off x="4648200" y="2819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30" name="Line 11"/>
          <p:cNvSpPr>
            <a:spLocks noChangeShapeType="1"/>
          </p:cNvSpPr>
          <p:nvPr/>
        </p:nvSpPr>
        <p:spPr bwMode="auto">
          <a:xfrm flipV="1">
            <a:off x="6477000" y="28194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31" name="Line 12"/>
          <p:cNvSpPr>
            <a:spLocks noChangeShapeType="1"/>
          </p:cNvSpPr>
          <p:nvPr/>
        </p:nvSpPr>
        <p:spPr bwMode="auto">
          <a:xfrm flipV="1">
            <a:off x="8305800" y="28194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32" name="Text Box 13"/>
          <p:cNvSpPr txBox="1">
            <a:spLocks noChangeArrowheads="1"/>
          </p:cNvSpPr>
          <p:nvPr/>
        </p:nvSpPr>
        <p:spPr bwMode="auto">
          <a:xfrm>
            <a:off x="7467600" y="1812925"/>
            <a:ext cx="1676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Tahoma" pitchFamily="34" charset="0"/>
              </a:rPr>
              <a:t>Cost Per Impression (CPM)</a:t>
            </a:r>
          </a:p>
        </p:txBody>
      </p:sp>
      <p:sp>
        <p:nvSpPr>
          <p:cNvPr id="107533" name="Text Box 14"/>
          <p:cNvSpPr txBox="1">
            <a:spLocks noChangeArrowheads="1"/>
          </p:cNvSpPr>
          <p:nvPr/>
        </p:nvSpPr>
        <p:spPr bwMode="auto">
          <a:xfrm>
            <a:off x="5867400" y="1812925"/>
            <a:ext cx="1219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Tahoma" pitchFamily="34" charset="0"/>
              </a:rPr>
              <a:t>Cost Per Click (CPC)</a:t>
            </a:r>
          </a:p>
        </p:txBody>
      </p:sp>
      <p:sp>
        <p:nvSpPr>
          <p:cNvPr id="107534" name="Text Box 15"/>
          <p:cNvSpPr txBox="1">
            <a:spLocks noChangeArrowheads="1"/>
          </p:cNvSpPr>
          <p:nvPr/>
        </p:nvSpPr>
        <p:spPr bwMode="auto">
          <a:xfrm>
            <a:off x="2057400" y="1828800"/>
            <a:ext cx="1219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Tahoma" pitchFamily="34" charset="0"/>
              </a:rPr>
              <a:t>Cost Per Action (CPA)</a:t>
            </a:r>
          </a:p>
        </p:txBody>
      </p:sp>
      <p:sp>
        <p:nvSpPr>
          <p:cNvPr id="107535" name="Text Box 16"/>
          <p:cNvSpPr txBox="1">
            <a:spLocks noChangeArrowheads="1"/>
          </p:cNvSpPr>
          <p:nvPr/>
        </p:nvSpPr>
        <p:spPr bwMode="auto">
          <a:xfrm>
            <a:off x="152400" y="1812925"/>
            <a:ext cx="1600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Tahoma" pitchFamily="34" charset="0"/>
              </a:rPr>
              <a:t>Revenue Share</a:t>
            </a:r>
          </a:p>
        </p:txBody>
      </p:sp>
      <p:sp>
        <p:nvSpPr>
          <p:cNvPr id="107536" name="Text Box 17"/>
          <p:cNvSpPr txBox="1">
            <a:spLocks noChangeArrowheads="1"/>
          </p:cNvSpPr>
          <p:nvPr/>
        </p:nvSpPr>
        <p:spPr bwMode="auto">
          <a:xfrm>
            <a:off x="3733800" y="1981200"/>
            <a:ext cx="1828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Tahoma" pitchFamily="34" charset="0"/>
              </a:rPr>
              <a:t>Subscription / Sponsorship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“Low-CPM” Innovation (circa 2001)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CPC Marketplace Formation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Advertiser Growth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Text-based ads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Self-serve ads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 smtClean="0">
                <a:solidFill>
                  <a:srgbClr val="FF0000"/>
                </a:solidFill>
              </a:rPr>
              <a:t>RPV optimization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Keyword suggestion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Increased Bids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Max Bids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 smtClean="0">
                <a:solidFill>
                  <a:srgbClr val="FF0000"/>
                </a:solidFill>
              </a:rPr>
              <a:t>Keyword opacity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Volume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Syndication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Text ad network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International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Better Matches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 smtClean="0">
                <a:solidFill>
                  <a:srgbClr val="FF0000"/>
                </a:solidFill>
              </a:rPr>
              <a:t>Landing page analysis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Ad inhibition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Agenda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Industry context</a:t>
            </a:r>
          </a:p>
          <a:p>
            <a:r>
              <a:rPr lang="en-US" smtClean="0"/>
              <a:t>Advertiser view</a:t>
            </a:r>
          </a:p>
          <a:p>
            <a:r>
              <a:rPr lang="en-US" smtClean="0"/>
              <a:t>Publisher view</a:t>
            </a:r>
          </a:p>
          <a:p>
            <a:r>
              <a:rPr lang="en-US" smtClean="0"/>
              <a:t>Audience view</a:t>
            </a:r>
          </a:p>
          <a:p>
            <a:r>
              <a:rPr lang="en-US" smtClean="0"/>
              <a:t>Testing/optimization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RPV Optimization:</a:t>
            </a:r>
            <a:br>
              <a:rPr lang="en-US" dirty="0" smtClean="0"/>
            </a:br>
            <a:r>
              <a:rPr lang="en-US" sz="3600" dirty="0" smtClean="0"/>
              <a:t>Problems with Sort by CPC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90600" y="2209800"/>
          <a:ext cx="7086600" cy="3657600"/>
        </p:xfrm>
        <a:graphic>
          <a:graphicData uri="http://schemas.openxmlformats.org/drawingml/2006/table">
            <a:tbl>
              <a:tblPr/>
              <a:tblGrid>
                <a:gridCol w="2137283"/>
                <a:gridCol w="2425970"/>
                <a:gridCol w="2523349"/>
              </a:tblGrid>
              <a:tr h="864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Example Term: "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mba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33760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43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Ad Title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Univ. of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Phx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: Online MBA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Univ. of Washington MBA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43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Ad Body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100% online university. Fully accredited.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Foster School of business. Top 30 ranked.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53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CPC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$10.00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$0.50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53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CTR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53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Position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#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#10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60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RPV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$0.0010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$0.0200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RPV Optimization</a:t>
            </a:r>
          </a:p>
        </p:txBody>
      </p:sp>
      <p:sp>
        <p:nvSpPr>
          <p:cNvPr id="1136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13667" name="Picture 3"/>
          <p:cNvPicPr>
            <a:picLocks noChangeAspect="1" noChangeArrowheads="1"/>
          </p:cNvPicPr>
          <p:nvPr/>
        </p:nvPicPr>
        <p:blipFill>
          <a:blip r:embed="rId3"/>
          <a:srcRect l="1166" t="17056" r="3215" b="6552"/>
          <a:stretch>
            <a:fillRect/>
          </a:stretch>
        </p:blipFill>
        <p:spPr bwMode="auto">
          <a:xfrm>
            <a:off x="1066800" y="1143000"/>
            <a:ext cx="6934200" cy="566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68" name="TextBox 5"/>
          <p:cNvSpPr txBox="1">
            <a:spLocks noChangeArrowheads="1"/>
          </p:cNvSpPr>
          <p:nvPr/>
        </p:nvSpPr>
        <p:spPr bwMode="auto">
          <a:xfrm>
            <a:off x="5943600" y="228600"/>
            <a:ext cx="3200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Calibri" pitchFamily="34" charset="0"/>
              </a:rPr>
              <a:t>Sort by (CPC_Bid x CTR)</a:t>
            </a:r>
          </a:p>
        </p:txBody>
      </p:sp>
      <p:sp>
        <p:nvSpPr>
          <p:cNvPr id="7" name="Right Arrow 6"/>
          <p:cNvSpPr/>
          <p:nvPr/>
        </p:nvSpPr>
        <p:spPr>
          <a:xfrm rot="7013528">
            <a:off x="6979444" y="1296194"/>
            <a:ext cx="1728787" cy="30797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Keyword Opacity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36588" y="2133600"/>
          <a:ext cx="8050212" cy="3429000"/>
        </p:xfrm>
        <a:graphic>
          <a:graphicData uri="http://schemas.openxmlformats.org/drawingml/2006/table">
            <a:tbl>
              <a:tblPr/>
              <a:tblGrid>
                <a:gridCol w="1710182"/>
                <a:gridCol w="911225"/>
                <a:gridCol w="514350"/>
                <a:gridCol w="782637"/>
                <a:gridCol w="764925"/>
                <a:gridCol w="706437"/>
                <a:gridCol w="834463"/>
                <a:gridCol w="834463"/>
                <a:gridCol w="990925"/>
              </a:tblGrid>
              <a:tr h="665825"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Impr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CTR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Clicks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CPC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CR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Leads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CPA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Spend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6658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Nursing School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$20.00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$5,000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69911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Nursing Schools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$2.00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$10.00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69911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$1.50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1,250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$12.00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$15,000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69911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MatchDriver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$2.00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1,250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$16.00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$20,000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Landing Page Analysis</a:t>
            </a:r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3"/>
          <a:srcRect l="1141" t="16162" r="4132" b="4646"/>
          <a:stretch>
            <a:fillRect/>
          </a:stretch>
        </p:blipFill>
        <p:spPr bwMode="auto">
          <a:xfrm>
            <a:off x="1371600" y="1374775"/>
            <a:ext cx="6324600" cy="540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5410200" y="2133600"/>
            <a:ext cx="2209800" cy="762000"/>
          </a:xfrm>
          <a:prstGeom prst="ellipse">
            <a:avLst/>
          </a:prstGeom>
          <a:solidFill>
            <a:srgbClr val="F79646">
              <a:alpha val="20000"/>
            </a:srgb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7764" name="TextBox 5"/>
          <p:cNvSpPr txBox="1">
            <a:spLocks noChangeArrowheads="1"/>
          </p:cNvSpPr>
          <p:nvPr/>
        </p:nvSpPr>
        <p:spPr bwMode="auto">
          <a:xfrm>
            <a:off x="5791200" y="1219200"/>
            <a:ext cx="3200400" cy="4619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Calibri" pitchFamily="34" charset="0"/>
              </a:rPr>
              <a:t>What?? No “Christmas”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7620000" y="1676400"/>
            <a:ext cx="609600" cy="609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Landing Page Analysis</a:t>
            </a:r>
          </a:p>
        </p:txBody>
      </p:sp>
      <p:sp>
        <p:nvSpPr>
          <p:cNvPr id="1198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19811" name="Picture 2"/>
          <p:cNvPicPr>
            <a:picLocks noChangeAspect="1" noChangeArrowheads="1"/>
          </p:cNvPicPr>
          <p:nvPr/>
        </p:nvPicPr>
        <p:blipFill>
          <a:blip r:embed="rId3"/>
          <a:srcRect l="14050" t="13737" r="15701" b="20808"/>
          <a:stretch>
            <a:fillRect/>
          </a:stretch>
        </p:blipFill>
        <p:spPr bwMode="auto">
          <a:xfrm>
            <a:off x="1752600" y="1295400"/>
            <a:ext cx="5715000" cy="544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812" name="TextBox 4"/>
          <p:cNvSpPr txBox="1">
            <a:spLocks noChangeArrowheads="1"/>
          </p:cNvSpPr>
          <p:nvPr/>
        </p:nvSpPr>
        <p:spPr bwMode="auto">
          <a:xfrm>
            <a:off x="5029200" y="152400"/>
            <a:ext cx="3962400" cy="4619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Calibri" pitchFamily="34" charset="0"/>
              </a:rPr>
              <a:t>No “Christmas” here either!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ight Arrow 36"/>
          <p:cNvSpPr/>
          <p:nvPr/>
        </p:nvSpPr>
        <p:spPr>
          <a:xfrm rot="8863802">
            <a:off x="4895850" y="5251450"/>
            <a:ext cx="1952625" cy="2682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010400" y="4267200"/>
            <a:ext cx="8382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Ad</a:t>
            </a:r>
            <a:endParaRPr lang="en-US" sz="2400" dirty="0"/>
          </a:p>
        </p:txBody>
      </p:sp>
      <p:sp>
        <p:nvSpPr>
          <p:cNvPr id="33" name="Right Arrow 32"/>
          <p:cNvSpPr/>
          <p:nvPr/>
        </p:nvSpPr>
        <p:spPr>
          <a:xfrm>
            <a:off x="2667000" y="4343400"/>
            <a:ext cx="3810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186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Industry Structure</a:t>
            </a:r>
          </a:p>
        </p:txBody>
      </p:sp>
      <p:sp>
        <p:nvSpPr>
          <p:cNvPr id="30" name="Oval 29"/>
          <p:cNvSpPr/>
          <p:nvPr/>
        </p:nvSpPr>
        <p:spPr>
          <a:xfrm>
            <a:off x="6477000" y="3048000"/>
            <a:ext cx="2209800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Advertiser</a:t>
            </a:r>
            <a:endParaRPr lang="en-US" sz="2400" dirty="0"/>
          </a:p>
        </p:txBody>
      </p:sp>
      <p:sp>
        <p:nvSpPr>
          <p:cNvPr id="31" name="Oval 30"/>
          <p:cNvSpPr/>
          <p:nvPr/>
        </p:nvSpPr>
        <p:spPr>
          <a:xfrm>
            <a:off x="381000" y="3124200"/>
            <a:ext cx="2209800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Audience</a:t>
            </a:r>
            <a:endParaRPr lang="en-US" sz="2400" dirty="0"/>
          </a:p>
        </p:txBody>
      </p:sp>
      <p:sp>
        <p:nvSpPr>
          <p:cNvPr id="32" name="Rectangle 31"/>
          <p:cNvSpPr/>
          <p:nvPr/>
        </p:nvSpPr>
        <p:spPr>
          <a:xfrm>
            <a:off x="4191000" y="1905000"/>
            <a:ext cx="838200" cy="4724400"/>
          </a:xfrm>
          <a:prstGeom prst="rect">
            <a:avLst/>
          </a:prstGeom>
          <a:solidFill>
            <a:srgbClr val="FF0000">
              <a:alpha val="50196"/>
            </a:srgb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/>
              <a:t>Media</a:t>
            </a:r>
            <a:endParaRPr lang="en-US" sz="4000" dirty="0"/>
          </a:p>
        </p:txBody>
      </p:sp>
      <p:sp>
        <p:nvSpPr>
          <p:cNvPr id="38" name="Right Arrow 37"/>
          <p:cNvSpPr/>
          <p:nvPr/>
        </p:nvSpPr>
        <p:spPr>
          <a:xfrm rot="12492753">
            <a:off x="2171700" y="5289550"/>
            <a:ext cx="2065338" cy="2682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21865" name="Group 40"/>
          <p:cNvGrpSpPr>
            <a:grpSpLocks/>
          </p:cNvGrpSpPr>
          <p:nvPr/>
        </p:nvGrpSpPr>
        <p:grpSpPr bwMode="auto">
          <a:xfrm>
            <a:off x="2667000" y="3429000"/>
            <a:ext cx="1524000" cy="838200"/>
            <a:chOff x="2667000" y="3048000"/>
            <a:chExt cx="1524000" cy="838200"/>
          </a:xfrm>
        </p:grpSpPr>
        <p:sp>
          <p:nvSpPr>
            <p:cNvPr id="34" name="Right Arrow 33"/>
            <p:cNvSpPr/>
            <p:nvPr/>
          </p:nvSpPr>
          <p:spPr>
            <a:xfrm>
              <a:off x="2667000" y="3429000"/>
              <a:ext cx="1524000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1875" name="TextBox 39"/>
            <p:cNvSpPr txBox="1">
              <a:spLocks noChangeArrowheads="1"/>
            </p:cNvSpPr>
            <p:nvPr/>
          </p:nvSpPr>
          <p:spPr bwMode="auto">
            <a:xfrm>
              <a:off x="3200400" y="3048000"/>
              <a:ext cx="4572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alibri" pitchFamily="34" charset="0"/>
                </a:rPr>
                <a:t>$</a:t>
              </a:r>
            </a:p>
          </p:txBody>
        </p:sp>
      </p:grpSp>
      <p:grpSp>
        <p:nvGrpSpPr>
          <p:cNvPr id="121866" name="Group 46"/>
          <p:cNvGrpSpPr>
            <a:grpSpLocks/>
          </p:cNvGrpSpPr>
          <p:nvPr/>
        </p:nvGrpSpPr>
        <p:grpSpPr bwMode="auto">
          <a:xfrm>
            <a:off x="5029200" y="3429000"/>
            <a:ext cx="1371600" cy="838200"/>
            <a:chOff x="5029201" y="3048000"/>
            <a:chExt cx="1371599" cy="838200"/>
          </a:xfrm>
        </p:grpSpPr>
        <p:sp>
          <p:nvSpPr>
            <p:cNvPr id="39" name="Right Arrow 38"/>
            <p:cNvSpPr/>
            <p:nvPr/>
          </p:nvSpPr>
          <p:spPr>
            <a:xfrm rot="10800000">
              <a:off x="5029201" y="3429000"/>
              <a:ext cx="1371599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1873" name="TextBox 45"/>
            <p:cNvSpPr txBox="1">
              <a:spLocks noChangeArrowheads="1"/>
            </p:cNvSpPr>
            <p:nvPr/>
          </p:nvSpPr>
          <p:spPr bwMode="auto">
            <a:xfrm>
              <a:off x="5562600" y="3048000"/>
              <a:ext cx="762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alibri" pitchFamily="34" charset="0"/>
                </a:rPr>
                <a:t>$$$</a:t>
              </a:r>
            </a:p>
          </p:txBody>
        </p:sp>
      </p:grpSp>
      <p:grpSp>
        <p:nvGrpSpPr>
          <p:cNvPr id="121867" name="Group 49"/>
          <p:cNvGrpSpPr>
            <a:grpSpLocks/>
          </p:cNvGrpSpPr>
          <p:nvPr/>
        </p:nvGrpSpPr>
        <p:grpSpPr bwMode="auto">
          <a:xfrm>
            <a:off x="1905000" y="1447800"/>
            <a:ext cx="5334000" cy="1600200"/>
            <a:chOff x="1905000" y="1371599"/>
            <a:chExt cx="5334000" cy="1600200"/>
          </a:xfrm>
        </p:grpSpPr>
        <p:sp>
          <p:nvSpPr>
            <p:cNvPr id="45" name="Freeform 44"/>
            <p:cNvSpPr/>
            <p:nvPr/>
          </p:nvSpPr>
          <p:spPr>
            <a:xfrm flipV="1">
              <a:off x="1905000" y="1371599"/>
              <a:ext cx="5334000" cy="1600200"/>
            </a:xfrm>
            <a:custGeom>
              <a:avLst/>
              <a:gdLst>
                <a:gd name="connsiteX0" fmla="*/ 0 w 5190837"/>
                <a:gd name="connsiteY0" fmla="*/ 0 h 1991975"/>
                <a:gd name="connsiteX1" fmla="*/ 2641600 w 5190837"/>
                <a:gd name="connsiteY1" fmla="*/ 1985818 h 1991975"/>
                <a:gd name="connsiteX2" fmla="*/ 5190837 w 5190837"/>
                <a:gd name="connsiteY2" fmla="*/ 36945 h 199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90837" h="1991975">
                  <a:moveTo>
                    <a:pt x="0" y="0"/>
                  </a:moveTo>
                  <a:cubicBezTo>
                    <a:pt x="888230" y="989830"/>
                    <a:pt x="1776461" y="1979661"/>
                    <a:pt x="2641600" y="1985818"/>
                  </a:cubicBezTo>
                  <a:cubicBezTo>
                    <a:pt x="3506739" y="1991975"/>
                    <a:pt x="4348788" y="1014460"/>
                    <a:pt x="5190837" y="36945"/>
                  </a:cubicBezTo>
                </a:path>
              </a:pathLst>
            </a:custGeom>
            <a:ln w="76200"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1871" name="TextBox 47"/>
            <p:cNvSpPr txBox="1">
              <a:spLocks noChangeArrowheads="1"/>
            </p:cNvSpPr>
            <p:nvPr/>
          </p:nvSpPr>
          <p:spPr bwMode="auto">
            <a:xfrm>
              <a:off x="4114800" y="1447800"/>
              <a:ext cx="990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$$$$$</a:t>
              </a:r>
            </a:p>
          </p:txBody>
        </p:sp>
      </p:grpSp>
      <p:sp>
        <p:nvSpPr>
          <p:cNvPr id="121868" name="TextBox 48"/>
          <p:cNvSpPr txBox="1">
            <a:spLocks noChangeArrowheads="1"/>
          </p:cNvSpPr>
          <p:nvPr/>
        </p:nvSpPr>
        <p:spPr bwMode="auto">
          <a:xfrm>
            <a:off x="4267200" y="2362200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$$</a:t>
            </a:r>
          </a:p>
        </p:txBody>
      </p:sp>
      <p:sp>
        <p:nvSpPr>
          <p:cNvPr id="20" name="Oval 19"/>
          <p:cNvSpPr/>
          <p:nvPr/>
        </p:nvSpPr>
        <p:spPr>
          <a:xfrm>
            <a:off x="0" y="2667000"/>
            <a:ext cx="3048000" cy="3124200"/>
          </a:xfrm>
          <a:prstGeom prst="ellipse">
            <a:avLst/>
          </a:prstGeom>
          <a:solidFill>
            <a:srgbClr val="FFFF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End Users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5240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8800" smtClean="0"/>
              <a:t>Don’t bug me</a:t>
            </a:r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3"/>
          <a:srcRect l="20358" t="10757" r="21429" b="17714"/>
          <a:stretch>
            <a:fillRect/>
          </a:stretch>
        </p:blipFill>
        <p:spPr bwMode="auto">
          <a:xfrm>
            <a:off x="4687888" y="3200400"/>
            <a:ext cx="4456112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3124200"/>
            <a:ext cx="8229600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US" sz="4000">
                <a:latin typeface="Calibri" pitchFamily="34" charset="0"/>
              </a:rPr>
              <a:t>Unless I like what 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US" sz="4000">
                <a:latin typeface="Calibri" pitchFamily="34" charset="0"/>
              </a:rPr>
              <a:t>you have to offer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Better Matching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Context detection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GPS, location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App vs. content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Info seeker vs. </a:t>
            </a:r>
            <a:r>
              <a:rPr lang="en-US" dirty="0" err="1" smtClean="0"/>
              <a:t>transactor</a:t>
            </a:r>
            <a:endParaRPr lang="en-US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Calendars/schedules/events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Social networks/status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Twitter - now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Behavioral – esp. w/knowledge of specific site behaviors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Contextual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Privacy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Google “AOL search data”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Context?</a:t>
            </a:r>
          </a:p>
        </p:txBody>
      </p:sp>
      <p:pic>
        <p:nvPicPr>
          <p:cNvPr id="128002" name="Picture 3"/>
          <p:cNvPicPr>
            <a:picLocks noChangeAspect="1" noChangeArrowheads="1"/>
          </p:cNvPicPr>
          <p:nvPr/>
        </p:nvPicPr>
        <p:blipFill>
          <a:blip r:embed="rId3"/>
          <a:srcRect l="21429" t="13429" r="22858" b="2762"/>
          <a:stretch>
            <a:fillRect/>
          </a:stretch>
        </p:blipFill>
        <p:spPr bwMode="auto">
          <a:xfrm>
            <a:off x="3276600" y="1295400"/>
            <a:ext cx="5754688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003" name="TextBox 5"/>
          <p:cNvSpPr txBox="1">
            <a:spLocks noChangeArrowheads="1"/>
          </p:cNvSpPr>
          <p:nvPr/>
        </p:nvSpPr>
        <p:spPr bwMode="auto">
          <a:xfrm>
            <a:off x="381000" y="1524000"/>
            <a:ext cx="28194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 Flowers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 Mentos gum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 Trial Prep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 Credit score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 Cosmetics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 Hampton Inns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 WeightWatchers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 Vacation Home Rentals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 Home Depot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 Web Hosting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 WebMD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 Colon Cleanse – Warning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 My Teeth Aren’t Yellow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 Classmates.com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ontent Placeholder 2"/>
          <p:cNvSpPr>
            <a:spLocks noGrp="1"/>
          </p:cNvSpPr>
          <p:nvPr>
            <p:ph idx="1"/>
          </p:nvPr>
        </p:nvSpPr>
        <p:spPr>
          <a:xfrm>
            <a:off x="457200" y="1798638"/>
            <a:ext cx="8229600" cy="4525962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5400" smtClean="0"/>
              <a:t>I know I’m wasting half of my ad budget. I just don’t know which half.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Testing</a:t>
            </a:r>
          </a:p>
        </p:txBody>
      </p:sp>
      <p:sp>
        <p:nvSpPr>
          <p:cNvPr id="132098" name="Text Box 3"/>
          <p:cNvSpPr txBox="1">
            <a:spLocks noChangeArrowheads="1"/>
          </p:cNvSpPr>
          <p:nvPr/>
        </p:nvSpPr>
        <p:spPr bwMode="auto">
          <a:xfrm>
            <a:off x="228600" y="3276600"/>
            <a:ext cx="1371600" cy="1812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r>
              <a:rPr lang="en-US" sz="1600">
                <a:latin typeface="Calibri" pitchFamily="34" charset="0"/>
              </a:rPr>
              <a:t>Search-Paid</a:t>
            </a:r>
          </a:p>
          <a:p>
            <a:r>
              <a:rPr lang="en-US" sz="1600">
                <a:latin typeface="Calibri" pitchFamily="34" charset="0"/>
              </a:rPr>
              <a:t>Search-Free</a:t>
            </a:r>
          </a:p>
          <a:p>
            <a:r>
              <a:rPr lang="en-US" sz="1600">
                <a:latin typeface="Calibri" pitchFamily="34" charset="0"/>
              </a:rPr>
              <a:t>Affiliates</a:t>
            </a:r>
          </a:p>
          <a:p>
            <a:r>
              <a:rPr lang="en-US" sz="1600">
                <a:latin typeface="Calibri" pitchFamily="34" charset="0"/>
              </a:rPr>
              <a:t>Display Ads</a:t>
            </a:r>
          </a:p>
          <a:p>
            <a:r>
              <a:rPr lang="en-US" sz="1600">
                <a:latin typeface="Calibri" pitchFamily="34" charset="0"/>
              </a:rPr>
              <a:t>Syndication</a:t>
            </a:r>
          </a:p>
          <a:p>
            <a:r>
              <a:rPr lang="en-US" sz="1600">
                <a:latin typeface="Calibri" pitchFamily="34" charset="0"/>
              </a:rPr>
              <a:t>Email</a:t>
            </a:r>
          </a:p>
          <a:p>
            <a:r>
              <a:rPr lang="en-US" sz="1600">
                <a:latin typeface="Calibri" pitchFamily="34" charset="0"/>
              </a:rPr>
              <a:t>Offline</a:t>
            </a:r>
          </a:p>
        </p:txBody>
      </p:sp>
      <p:pic>
        <p:nvPicPr>
          <p:cNvPr id="132099" name="Picture 4" descr="0z2affyu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447800"/>
            <a:ext cx="144780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3621" name="Text Box 5"/>
          <p:cNvSpPr txBox="1">
            <a:spLocks noChangeArrowheads="1"/>
          </p:cNvSpPr>
          <p:nvPr/>
        </p:nvSpPr>
        <p:spPr bwMode="auto">
          <a:xfrm>
            <a:off x="2108200" y="2743200"/>
            <a:ext cx="558800" cy="2895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eaVert" lIns="91432" tIns="45716" rIns="91432" bIns="45716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>
                <a:latin typeface="Arial" charset="0"/>
              </a:rPr>
              <a:t>LANDING PAGES</a:t>
            </a:r>
          </a:p>
        </p:txBody>
      </p:sp>
      <p:sp>
        <p:nvSpPr>
          <p:cNvPr id="623622" name="Text Box 6"/>
          <p:cNvSpPr txBox="1">
            <a:spLocks noChangeArrowheads="1"/>
          </p:cNvSpPr>
          <p:nvPr/>
        </p:nvSpPr>
        <p:spPr bwMode="auto">
          <a:xfrm>
            <a:off x="6650038" y="2743200"/>
            <a:ext cx="461962" cy="2895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eaVert" lIns="91432" tIns="45716" rIns="91432" bIns="45716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dirty="0">
                <a:latin typeface="Arial" charset="0"/>
              </a:rPr>
              <a:t>$ per </a:t>
            </a:r>
            <a:r>
              <a:rPr lang="en-US" dirty="0">
                <a:latin typeface="Arial" charset="0"/>
              </a:rPr>
              <a:t>Transaction</a:t>
            </a:r>
            <a:endParaRPr lang="en-US" dirty="0">
              <a:latin typeface="Arial" charset="0"/>
            </a:endParaRPr>
          </a:p>
        </p:txBody>
      </p:sp>
      <p:sp>
        <p:nvSpPr>
          <p:cNvPr id="132102" name="AutoShape 7"/>
          <p:cNvSpPr>
            <a:spLocks noChangeArrowheads="1"/>
          </p:cNvSpPr>
          <p:nvPr/>
        </p:nvSpPr>
        <p:spPr bwMode="auto">
          <a:xfrm>
            <a:off x="2768600" y="2971800"/>
            <a:ext cx="3810000" cy="2362200"/>
          </a:xfrm>
          <a:prstGeom prst="cloudCallout">
            <a:avLst>
              <a:gd name="adj1" fmla="val -46250"/>
              <a:gd name="adj2" fmla="val 1935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pPr algn="ctr"/>
            <a:endParaRPr lang="en-US">
              <a:latin typeface="Calibri" pitchFamily="34" charset="0"/>
            </a:endParaRPr>
          </a:p>
          <a:p>
            <a:pPr algn="ctr"/>
            <a:r>
              <a:rPr lang="en-US"/>
              <a:t>Conversion Rate</a:t>
            </a:r>
          </a:p>
        </p:txBody>
      </p:sp>
      <p:sp>
        <p:nvSpPr>
          <p:cNvPr id="132103" name="Text Box 8"/>
          <p:cNvSpPr txBox="1">
            <a:spLocks noChangeArrowheads="1"/>
          </p:cNvSpPr>
          <p:nvPr/>
        </p:nvSpPr>
        <p:spPr bwMode="auto">
          <a:xfrm>
            <a:off x="228600" y="28194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TRAFFIC</a:t>
            </a:r>
          </a:p>
        </p:txBody>
      </p:sp>
      <p:sp>
        <p:nvSpPr>
          <p:cNvPr id="132104" name="Line 9"/>
          <p:cNvSpPr>
            <a:spLocks noChangeShapeType="1"/>
          </p:cNvSpPr>
          <p:nvPr/>
        </p:nvSpPr>
        <p:spPr bwMode="auto">
          <a:xfrm>
            <a:off x="685800" y="2362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2105" name="Line 10"/>
          <p:cNvSpPr>
            <a:spLocks noChangeShapeType="1"/>
          </p:cNvSpPr>
          <p:nvPr/>
        </p:nvSpPr>
        <p:spPr bwMode="auto">
          <a:xfrm>
            <a:off x="838200" y="2362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2106" name="Line 11"/>
          <p:cNvSpPr>
            <a:spLocks noChangeShapeType="1"/>
          </p:cNvSpPr>
          <p:nvPr/>
        </p:nvSpPr>
        <p:spPr bwMode="auto">
          <a:xfrm>
            <a:off x="990600" y="2362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2107" name="Line 12"/>
          <p:cNvSpPr>
            <a:spLocks noChangeShapeType="1"/>
          </p:cNvSpPr>
          <p:nvPr/>
        </p:nvSpPr>
        <p:spPr bwMode="auto">
          <a:xfrm>
            <a:off x="1600200" y="3505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2108" name="Line 13"/>
          <p:cNvSpPr>
            <a:spLocks noChangeShapeType="1"/>
          </p:cNvSpPr>
          <p:nvPr/>
        </p:nvSpPr>
        <p:spPr bwMode="auto">
          <a:xfrm>
            <a:off x="1600200" y="3733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2109" name="Line 14"/>
          <p:cNvSpPr>
            <a:spLocks noChangeShapeType="1"/>
          </p:cNvSpPr>
          <p:nvPr/>
        </p:nvSpPr>
        <p:spPr bwMode="auto">
          <a:xfrm>
            <a:off x="1600200" y="3962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2110" name="Line 15"/>
          <p:cNvSpPr>
            <a:spLocks noChangeShapeType="1"/>
          </p:cNvSpPr>
          <p:nvPr/>
        </p:nvSpPr>
        <p:spPr bwMode="auto">
          <a:xfrm>
            <a:off x="1600200" y="4191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2111" name="Line 16"/>
          <p:cNvSpPr>
            <a:spLocks noChangeShapeType="1"/>
          </p:cNvSpPr>
          <p:nvPr/>
        </p:nvSpPr>
        <p:spPr bwMode="auto">
          <a:xfrm>
            <a:off x="1600200" y="4419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2112" name="Line 17"/>
          <p:cNvSpPr>
            <a:spLocks noChangeShapeType="1"/>
          </p:cNvSpPr>
          <p:nvPr/>
        </p:nvSpPr>
        <p:spPr bwMode="auto">
          <a:xfrm>
            <a:off x="1600200" y="4648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2113" name="Line 18"/>
          <p:cNvSpPr>
            <a:spLocks noChangeShapeType="1"/>
          </p:cNvSpPr>
          <p:nvPr/>
        </p:nvSpPr>
        <p:spPr bwMode="auto">
          <a:xfrm>
            <a:off x="1600200" y="4876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2114" name="Text Box 19"/>
          <p:cNvSpPr txBox="1">
            <a:spLocks noChangeArrowheads="1"/>
          </p:cNvSpPr>
          <p:nvPr/>
        </p:nvSpPr>
        <p:spPr bwMode="auto">
          <a:xfrm>
            <a:off x="609600" y="51816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CTR</a:t>
            </a:r>
          </a:p>
        </p:txBody>
      </p:sp>
      <p:sp>
        <p:nvSpPr>
          <p:cNvPr id="132115" name="Text Box 20"/>
          <p:cNvSpPr txBox="1">
            <a:spLocks noChangeArrowheads="1"/>
          </p:cNvSpPr>
          <p:nvPr/>
        </p:nvSpPr>
        <p:spPr bwMode="auto">
          <a:xfrm>
            <a:off x="3657600" y="6019800"/>
            <a:ext cx="3124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CR x CPA = RPV</a:t>
            </a:r>
          </a:p>
        </p:txBody>
      </p:sp>
      <p:sp>
        <p:nvSpPr>
          <p:cNvPr id="132116" name="AutoShape 21"/>
          <p:cNvSpPr>
            <a:spLocks/>
          </p:cNvSpPr>
          <p:nvPr/>
        </p:nvSpPr>
        <p:spPr bwMode="auto">
          <a:xfrm rot="-5400000">
            <a:off x="4724400" y="3657600"/>
            <a:ext cx="457200" cy="4419600"/>
          </a:xfrm>
          <a:prstGeom prst="leftBrace">
            <a:avLst>
              <a:gd name="adj1" fmla="val 8055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2117" name="Line 22"/>
          <p:cNvSpPr>
            <a:spLocks noChangeShapeType="1"/>
          </p:cNvSpPr>
          <p:nvPr/>
        </p:nvSpPr>
        <p:spPr bwMode="auto">
          <a:xfrm>
            <a:off x="7162800" y="3886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2118" name="Line 23"/>
          <p:cNvSpPr>
            <a:spLocks noChangeShapeType="1"/>
          </p:cNvSpPr>
          <p:nvPr/>
        </p:nvSpPr>
        <p:spPr bwMode="auto">
          <a:xfrm>
            <a:off x="7162800" y="4114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2119" name="Line 24"/>
          <p:cNvSpPr>
            <a:spLocks noChangeShapeType="1"/>
          </p:cNvSpPr>
          <p:nvPr/>
        </p:nvSpPr>
        <p:spPr bwMode="auto">
          <a:xfrm>
            <a:off x="7162800" y="4343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2120" name="Text Box 25"/>
          <p:cNvSpPr txBox="1">
            <a:spLocks noChangeArrowheads="1"/>
          </p:cNvSpPr>
          <p:nvPr/>
        </p:nvSpPr>
        <p:spPr bwMode="auto">
          <a:xfrm>
            <a:off x="7696200" y="3733800"/>
            <a:ext cx="11430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Gross Margin</a:t>
            </a:r>
          </a:p>
        </p:txBody>
      </p:sp>
      <p:sp>
        <p:nvSpPr>
          <p:cNvPr id="132121" name="Line 26"/>
          <p:cNvSpPr>
            <a:spLocks noChangeShapeType="1"/>
          </p:cNvSpPr>
          <p:nvPr/>
        </p:nvSpPr>
        <p:spPr bwMode="auto">
          <a:xfrm flipV="1">
            <a:off x="8686800" y="22860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2122" name="Line 27"/>
          <p:cNvSpPr>
            <a:spLocks noChangeShapeType="1"/>
          </p:cNvSpPr>
          <p:nvPr/>
        </p:nvSpPr>
        <p:spPr bwMode="auto">
          <a:xfrm flipV="1">
            <a:off x="8001000" y="25146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23" name="Line 28"/>
          <p:cNvSpPr>
            <a:spLocks noChangeShapeType="1"/>
          </p:cNvSpPr>
          <p:nvPr/>
        </p:nvSpPr>
        <p:spPr bwMode="auto">
          <a:xfrm flipH="1">
            <a:off x="1905000" y="1981200"/>
            <a:ext cx="510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32124" name="Picture 2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4800" y="1371600"/>
            <a:ext cx="10668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125" name="Line 30"/>
          <p:cNvSpPr>
            <a:spLocks noChangeShapeType="1"/>
          </p:cNvSpPr>
          <p:nvPr/>
        </p:nvSpPr>
        <p:spPr bwMode="auto">
          <a:xfrm flipH="1" flipV="1">
            <a:off x="7010400" y="1981200"/>
            <a:ext cx="990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450" name="Object 2"/>
          <p:cNvGraphicFramePr>
            <a:graphicFrameLocks noChangeAspect="1"/>
          </p:cNvGraphicFramePr>
          <p:nvPr/>
        </p:nvGraphicFramePr>
        <p:xfrm>
          <a:off x="0" y="1062038"/>
          <a:ext cx="9144000" cy="6100762"/>
        </p:xfrm>
        <a:graphic>
          <a:graphicData uri="http://schemas.openxmlformats.org/presentationml/2006/ole">
            <p:oleObj spid="_x0000_s104450" name="Chart" r:id="rId4" imgW="6095872" imgH="4067265" progId="MSGraph.Chart.8">
              <p:embed followColorScheme="full"/>
            </p:oleObj>
          </a:graphicData>
        </a:graphic>
      </p:graphicFrame>
      <p:sp>
        <p:nvSpPr>
          <p:cNvPr id="1044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Testing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Testing</a:t>
            </a:r>
          </a:p>
        </p:txBody>
      </p:sp>
      <p:sp>
        <p:nvSpPr>
          <p:cNvPr id="1372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37219" name="Picture 3"/>
          <p:cNvPicPr>
            <a:picLocks noChangeAspect="1" noChangeArrowheads="1"/>
          </p:cNvPicPr>
          <p:nvPr/>
        </p:nvPicPr>
        <p:blipFill>
          <a:blip r:embed="rId3"/>
          <a:srcRect l="1166" t="17056" r="3215" b="6552"/>
          <a:stretch>
            <a:fillRect/>
          </a:stretch>
        </p:blipFill>
        <p:spPr bwMode="auto">
          <a:xfrm>
            <a:off x="1066800" y="1143000"/>
            <a:ext cx="6934200" cy="566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20" name="TextBox 5"/>
          <p:cNvSpPr txBox="1">
            <a:spLocks noChangeArrowheads="1"/>
          </p:cNvSpPr>
          <p:nvPr/>
        </p:nvSpPr>
        <p:spPr bwMode="auto">
          <a:xfrm>
            <a:off x="5943600" y="228600"/>
            <a:ext cx="3200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Calibri" pitchFamily="34" charset="0"/>
              </a:rPr>
              <a:t>Sort by (CPC_Bid x CTR)</a:t>
            </a:r>
          </a:p>
        </p:txBody>
      </p:sp>
      <p:sp>
        <p:nvSpPr>
          <p:cNvPr id="7" name="Right Arrow 6"/>
          <p:cNvSpPr/>
          <p:nvPr/>
        </p:nvSpPr>
        <p:spPr>
          <a:xfrm rot="7013528">
            <a:off x="6979444" y="1296194"/>
            <a:ext cx="1728787" cy="30797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Testing</a:t>
            </a:r>
          </a:p>
        </p:txBody>
      </p:sp>
      <p:sp>
        <p:nvSpPr>
          <p:cNvPr id="143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43363" name="Picture 2"/>
          <p:cNvPicPr>
            <a:picLocks noChangeAspect="1" noChangeArrowheads="1"/>
          </p:cNvPicPr>
          <p:nvPr/>
        </p:nvPicPr>
        <p:blipFill>
          <a:blip r:embed="rId3"/>
          <a:srcRect l="9091" t="12929" r="9917" b="36971"/>
          <a:stretch>
            <a:fillRect/>
          </a:stretch>
        </p:blipFill>
        <p:spPr bwMode="auto">
          <a:xfrm>
            <a:off x="5562600" y="0"/>
            <a:ext cx="3581400" cy="226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64" name="Picture 3"/>
          <p:cNvPicPr>
            <a:picLocks noChangeAspect="1" noChangeArrowheads="1"/>
          </p:cNvPicPr>
          <p:nvPr/>
        </p:nvPicPr>
        <p:blipFill>
          <a:blip r:embed="rId4"/>
          <a:srcRect l="10332" t="13635" r="11983" b="13635"/>
          <a:stretch>
            <a:fillRect/>
          </a:stretch>
        </p:blipFill>
        <p:spPr bwMode="auto">
          <a:xfrm>
            <a:off x="0" y="0"/>
            <a:ext cx="2819400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65" name="Picture 4"/>
          <p:cNvPicPr>
            <a:picLocks noChangeAspect="1" noChangeArrowheads="1"/>
          </p:cNvPicPr>
          <p:nvPr/>
        </p:nvPicPr>
        <p:blipFill>
          <a:blip r:embed="rId5"/>
          <a:srcRect l="10332" t="13635" r="12810" b="16869"/>
          <a:stretch>
            <a:fillRect/>
          </a:stretch>
        </p:blipFill>
        <p:spPr bwMode="auto">
          <a:xfrm>
            <a:off x="5943600" y="3898900"/>
            <a:ext cx="3200400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66" name="Picture 5"/>
          <p:cNvPicPr>
            <a:picLocks noChangeAspect="1" noChangeArrowheads="1"/>
          </p:cNvPicPr>
          <p:nvPr/>
        </p:nvPicPr>
        <p:blipFill>
          <a:blip r:embed="rId6"/>
          <a:srcRect l="3719" t="13635" r="7025" b="4747"/>
          <a:stretch>
            <a:fillRect/>
          </a:stretch>
        </p:blipFill>
        <p:spPr bwMode="auto">
          <a:xfrm>
            <a:off x="0" y="3794125"/>
            <a:ext cx="3276600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67" name="Picture 6"/>
          <p:cNvPicPr>
            <a:picLocks noChangeAspect="1" noChangeArrowheads="1"/>
          </p:cNvPicPr>
          <p:nvPr/>
        </p:nvPicPr>
        <p:blipFill>
          <a:blip r:embed="rId7"/>
          <a:srcRect l="5373" t="13635" r="7851" b="3131"/>
          <a:stretch>
            <a:fillRect/>
          </a:stretch>
        </p:blipFill>
        <p:spPr bwMode="auto">
          <a:xfrm>
            <a:off x="2819400" y="2057400"/>
            <a:ext cx="327660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A/B Split Test</a:t>
            </a:r>
          </a:p>
        </p:txBody>
      </p:sp>
      <p:sp>
        <p:nvSpPr>
          <p:cNvPr id="145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45411" name="Picture 2"/>
          <p:cNvPicPr>
            <a:picLocks noChangeAspect="1" noChangeArrowheads="1"/>
          </p:cNvPicPr>
          <p:nvPr/>
        </p:nvPicPr>
        <p:blipFill>
          <a:blip r:embed="rId3"/>
          <a:srcRect l="34286" t="24380" r="21428" b="12381"/>
          <a:stretch>
            <a:fillRect/>
          </a:stretch>
        </p:blipFill>
        <p:spPr bwMode="auto">
          <a:xfrm>
            <a:off x="1600200" y="1417638"/>
            <a:ext cx="6096000" cy="544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Testing</a:t>
            </a:r>
          </a:p>
        </p:txBody>
      </p:sp>
      <p:sp>
        <p:nvSpPr>
          <p:cNvPr id="1392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Sample Size, margin of error, confidence</a:t>
            </a:r>
          </a:p>
          <a:p>
            <a:pPr>
              <a:buFont typeface="Arial" charset="0"/>
              <a:buNone/>
            </a:pPr>
            <a:endParaRPr lang="pt-BR" i="1" smtClean="0"/>
          </a:p>
          <a:p>
            <a:pPr>
              <a:buFont typeface="Arial" charset="0"/>
              <a:buNone/>
            </a:pPr>
            <a:r>
              <a:rPr lang="pt-BR" i="1" smtClean="0"/>
              <a:t>x</a:t>
            </a:r>
            <a:r>
              <a:rPr lang="pt-BR" smtClean="0"/>
              <a:t> = </a:t>
            </a:r>
            <a:r>
              <a:rPr lang="pt-BR" i="1" smtClean="0"/>
              <a:t>Z</a:t>
            </a:r>
            <a:r>
              <a:rPr lang="pt-BR" smtClean="0"/>
              <a:t>(</a:t>
            </a:r>
            <a:r>
              <a:rPr lang="pt-BR" i="1" baseline="30000" smtClean="0"/>
              <a:t>c</a:t>
            </a:r>
            <a:r>
              <a:rPr lang="pt-BR" smtClean="0"/>
              <a:t>/</a:t>
            </a:r>
            <a:r>
              <a:rPr lang="pt-BR" baseline="-25000" smtClean="0"/>
              <a:t>100</a:t>
            </a:r>
            <a:r>
              <a:rPr lang="pt-BR" smtClean="0"/>
              <a:t>)</a:t>
            </a:r>
            <a:r>
              <a:rPr lang="pt-BR" baseline="30000" smtClean="0"/>
              <a:t>2</a:t>
            </a:r>
            <a:r>
              <a:rPr lang="pt-BR" i="1" smtClean="0"/>
              <a:t>r</a:t>
            </a:r>
            <a:r>
              <a:rPr lang="pt-BR" smtClean="0"/>
              <a:t>(100-</a:t>
            </a:r>
            <a:r>
              <a:rPr lang="pt-BR" i="1" smtClean="0"/>
              <a:t>r</a:t>
            </a:r>
            <a:r>
              <a:rPr lang="pt-BR" smtClean="0"/>
              <a:t>)</a:t>
            </a:r>
          </a:p>
          <a:p>
            <a:pPr>
              <a:buFont typeface="Arial" charset="0"/>
              <a:buNone/>
            </a:pPr>
            <a:endParaRPr lang="pt-BR" i="1" smtClean="0"/>
          </a:p>
          <a:p>
            <a:pPr>
              <a:buFont typeface="Arial" charset="0"/>
              <a:buNone/>
            </a:pPr>
            <a:r>
              <a:rPr lang="pt-BR" i="1" smtClean="0"/>
              <a:t>n</a:t>
            </a:r>
            <a:r>
              <a:rPr lang="pt-BR" smtClean="0"/>
              <a:t> = </a:t>
            </a:r>
            <a:r>
              <a:rPr lang="pt-BR" i="1" baseline="30000" smtClean="0"/>
              <a:t>N x</a:t>
            </a:r>
            <a:r>
              <a:rPr lang="pt-BR" smtClean="0"/>
              <a:t>/</a:t>
            </a:r>
            <a:r>
              <a:rPr lang="pt-BR" baseline="-25000" smtClean="0"/>
              <a:t>((</a:t>
            </a:r>
            <a:r>
              <a:rPr lang="pt-BR" i="1" baseline="-25000" smtClean="0"/>
              <a:t>N</a:t>
            </a:r>
            <a:r>
              <a:rPr lang="pt-BR" baseline="-25000" smtClean="0"/>
              <a:t>-1)</a:t>
            </a:r>
            <a:r>
              <a:rPr lang="pt-BR" i="1" baseline="-25000" smtClean="0"/>
              <a:t>E</a:t>
            </a:r>
            <a:r>
              <a:rPr lang="pt-BR" baseline="30000" smtClean="0"/>
              <a:t>2</a:t>
            </a:r>
            <a:r>
              <a:rPr lang="pt-BR" baseline="-25000" smtClean="0"/>
              <a:t> + </a:t>
            </a:r>
            <a:r>
              <a:rPr lang="pt-BR" i="1" baseline="-25000" smtClean="0"/>
              <a:t>x</a:t>
            </a:r>
            <a:r>
              <a:rPr lang="pt-BR" baseline="-25000" smtClean="0"/>
              <a:t>)</a:t>
            </a:r>
            <a:r>
              <a:rPr lang="pt-BR" smtClean="0"/>
              <a:t> </a:t>
            </a:r>
          </a:p>
          <a:p>
            <a:pPr>
              <a:buFont typeface="Arial" charset="0"/>
              <a:buNone/>
            </a:pPr>
            <a:endParaRPr lang="pt-BR" i="1" smtClean="0"/>
          </a:p>
          <a:p>
            <a:pPr>
              <a:buFont typeface="Arial" charset="0"/>
              <a:buNone/>
            </a:pPr>
            <a:r>
              <a:rPr lang="pt-BR" i="1" smtClean="0"/>
              <a:t>E</a:t>
            </a:r>
            <a:r>
              <a:rPr lang="pt-BR" smtClean="0"/>
              <a:t> = Sqrt[</a:t>
            </a:r>
            <a:r>
              <a:rPr lang="pt-BR" baseline="30000" smtClean="0"/>
              <a:t>(</a:t>
            </a:r>
            <a:r>
              <a:rPr lang="pt-BR" i="1" baseline="30000" smtClean="0"/>
              <a:t>N</a:t>
            </a:r>
            <a:r>
              <a:rPr lang="pt-BR" baseline="30000" smtClean="0"/>
              <a:t> - </a:t>
            </a:r>
            <a:r>
              <a:rPr lang="pt-BR" i="1" baseline="30000" smtClean="0"/>
              <a:t>n</a:t>
            </a:r>
            <a:r>
              <a:rPr lang="pt-BR" baseline="30000" smtClean="0"/>
              <a:t>)</a:t>
            </a:r>
            <a:r>
              <a:rPr lang="pt-BR" i="1" baseline="30000" smtClean="0"/>
              <a:t>x</a:t>
            </a:r>
            <a:r>
              <a:rPr lang="pt-BR" smtClean="0"/>
              <a:t>/</a:t>
            </a:r>
            <a:r>
              <a:rPr lang="pt-BR" i="1" baseline="-25000" smtClean="0"/>
              <a:t>n</a:t>
            </a:r>
            <a:r>
              <a:rPr lang="pt-BR" baseline="-25000" smtClean="0"/>
              <a:t>(</a:t>
            </a:r>
            <a:r>
              <a:rPr lang="pt-BR" i="1" baseline="-25000" smtClean="0"/>
              <a:t>N</a:t>
            </a:r>
            <a:r>
              <a:rPr lang="pt-BR" baseline="-25000" smtClean="0"/>
              <a:t>-1)</a:t>
            </a:r>
            <a:r>
              <a:rPr lang="pt-BR" smtClean="0"/>
              <a:t>] </a:t>
            </a:r>
          </a:p>
        </p:txBody>
      </p:sp>
      <p:pic>
        <p:nvPicPr>
          <p:cNvPr id="154625" name="Picture 1"/>
          <p:cNvPicPr>
            <a:picLocks noChangeAspect="1" noChangeArrowheads="1"/>
          </p:cNvPicPr>
          <p:nvPr/>
        </p:nvPicPr>
        <p:blipFill>
          <a:blip r:embed="rId3"/>
          <a:srcRect l="45714" t="32001" r="33810" b="13142"/>
          <a:stretch>
            <a:fillRect/>
          </a:stretch>
        </p:blipFill>
        <p:spPr bwMode="auto">
          <a:xfrm>
            <a:off x="5257800" y="2362200"/>
            <a:ext cx="254793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Sample Size Problems</a:t>
            </a:r>
          </a:p>
        </p:txBody>
      </p:sp>
      <p:sp>
        <p:nvSpPr>
          <p:cNvPr id="1413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So many ideas, so little to sample…</a:t>
            </a:r>
          </a:p>
          <a:p>
            <a:pPr lvl="1"/>
            <a:r>
              <a:rPr lang="en-US" smtClean="0"/>
              <a:t>Disproportionate advantage to scale</a:t>
            </a:r>
          </a:p>
          <a:p>
            <a:r>
              <a:rPr lang="en-US" smtClean="0"/>
              <a:t>Multivariate testing</a:t>
            </a:r>
          </a:p>
          <a:p>
            <a:pPr lvl="1"/>
            <a:r>
              <a:rPr lang="en-US" smtClean="0"/>
              <a:t>Taguchi Method</a:t>
            </a:r>
          </a:p>
          <a:p>
            <a:pPr lvl="2"/>
            <a:r>
              <a:rPr lang="en-US" smtClean="0"/>
              <a:t>Method for calculating signal-to-noise ratio of different parameters in an experimental design</a:t>
            </a:r>
          </a:p>
          <a:p>
            <a:pPr lvl="2"/>
            <a:r>
              <a:rPr lang="en-US" smtClean="0"/>
              <a:t>Allows optimization with A/B test of each cross-product</a:t>
            </a:r>
          </a:p>
          <a:p>
            <a:pPr lvl="3"/>
            <a:endParaRPr lang="en-US" smtClean="0"/>
          </a:p>
          <a:p>
            <a:pPr lvl="2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mtClean="0"/>
              <a:t>Repetition</a:t>
            </a:r>
          </a:p>
        </p:txBody>
      </p:sp>
      <p:pic>
        <p:nvPicPr>
          <p:cNvPr id="147458" name="Picture 4"/>
          <p:cNvPicPr>
            <a:picLocks noChangeAspect="1" noChangeArrowheads="1"/>
          </p:cNvPicPr>
          <p:nvPr/>
        </p:nvPicPr>
        <p:blipFill>
          <a:blip r:embed="rId3"/>
          <a:srcRect l="1031" t="17267" r="3094" b="3662"/>
          <a:stretch>
            <a:fillRect/>
          </a:stretch>
        </p:blipFill>
        <p:spPr bwMode="auto">
          <a:xfrm>
            <a:off x="0" y="1147763"/>
            <a:ext cx="9144000" cy="5405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600200" y="1371600"/>
            <a:ext cx="7543800" cy="5334000"/>
            <a:chOff x="1600200" y="1371600"/>
            <a:chExt cx="7543800" cy="5334000"/>
          </a:xfrm>
        </p:grpSpPr>
        <p:sp>
          <p:nvSpPr>
            <p:cNvPr id="147460" name="Oval 5"/>
            <p:cNvSpPr>
              <a:spLocks noChangeArrowheads="1"/>
            </p:cNvSpPr>
            <p:nvPr/>
          </p:nvSpPr>
          <p:spPr bwMode="auto">
            <a:xfrm>
              <a:off x="2590800" y="1524000"/>
              <a:ext cx="838200" cy="533400"/>
            </a:xfrm>
            <a:prstGeom prst="ellipse">
              <a:avLst/>
            </a:prstGeom>
            <a:solidFill>
              <a:schemeClr val="accent1">
                <a:alpha val="30196"/>
              </a:schemeClr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47461" name="Oval 6"/>
            <p:cNvSpPr>
              <a:spLocks noChangeArrowheads="1"/>
            </p:cNvSpPr>
            <p:nvPr/>
          </p:nvSpPr>
          <p:spPr bwMode="auto">
            <a:xfrm>
              <a:off x="4038600" y="2362200"/>
              <a:ext cx="1219200" cy="457200"/>
            </a:xfrm>
            <a:prstGeom prst="ellipse">
              <a:avLst/>
            </a:prstGeom>
            <a:solidFill>
              <a:schemeClr val="accent1">
                <a:alpha val="30196"/>
              </a:schemeClr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47462" name="Oval 7"/>
            <p:cNvSpPr>
              <a:spLocks noChangeArrowheads="1"/>
            </p:cNvSpPr>
            <p:nvPr/>
          </p:nvSpPr>
          <p:spPr bwMode="auto">
            <a:xfrm>
              <a:off x="8001000" y="4419600"/>
              <a:ext cx="990600" cy="381000"/>
            </a:xfrm>
            <a:prstGeom prst="ellipse">
              <a:avLst/>
            </a:prstGeom>
            <a:solidFill>
              <a:schemeClr val="accent1">
                <a:alpha val="30196"/>
              </a:schemeClr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47463" name="Oval 8"/>
            <p:cNvSpPr>
              <a:spLocks noChangeArrowheads="1"/>
            </p:cNvSpPr>
            <p:nvPr/>
          </p:nvSpPr>
          <p:spPr bwMode="auto">
            <a:xfrm>
              <a:off x="1600200" y="5486400"/>
              <a:ext cx="2057400" cy="457200"/>
            </a:xfrm>
            <a:prstGeom prst="ellipse">
              <a:avLst/>
            </a:prstGeom>
            <a:solidFill>
              <a:schemeClr val="accent1">
                <a:alpha val="30196"/>
              </a:schemeClr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47464" name="Oval 9"/>
            <p:cNvSpPr>
              <a:spLocks noChangeArrowheads="1"/>
            </p:cNvSpPr>
            <p:nvPr/>
          </p:nvSpPr>
          <p:spPr bwMode="auto">
            <a:xfrm>
              <a:off x="7391400" y="6248400"/>
              <a:ext cx="1524000" cy="457200"/>
            </a:xfrm>
            <a:prstGeom prst="ellipse">
              <a:avLst/>
            </a:prstGeom>
            <a:solidFill>
              <a:schemeClr val="accent1">
                <a:alpha val="30196"/>
              </a:schemeClr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47465" name="Oval 10"/>
            <p:cNvSpPr>
              <a:spLocks noChangeArrowheads="1"/>
            </p:cNvSpPr>
            <p:nvPr/>
          </p:nvSpPr>
          <p:spPr bwMode="auto">
            <a:xfrm>
              <a:off x="7848600" y="1371600"/>
              <a:ext cx="1295400" cy="762000"/>
            </a:xfrm>
            <a:prstGeom prst="ellipse">
              <a:avLst/>
            </a:prstGeom>
            <a:solidFill>
              <a:schemeClr val="accent1">
                <a:alpha val="30196"/>
              </a:schemeClr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9746" name="Object 2"/>
          <p:cNvGraphicFramePr>
            <a:graphicFrameLocks noChangeAspect="1"/>
          </p:cNvGraphicFramePr>
          <p:nvPr/>
        </p:nvGraphicFramePr>
        <p:xfrm>
          <a:off x="0" y="0"/>
          <a:ext cx="5272088" cy="6324600"/>
        </p:xfrm>
        <a:graphic>
          <a:graphicData uri="http://schemas.openxmlformats.org/presentationml/2006/ole">
            <p:oleObj spid="_x0000_s159746" name="Bitmap Image" r:id="rId4" imgW="6428571" imgH="8573697" progId="PBrush">
              <p:embed/>
            </p:oleObj>
          </a:graphicData>
        </a:graphic>
      </p:graphicFrame>
      <p:sp>
        <p:nvSpPr>
          <p:cNvPr id="159747" name="Oval 3"/>
          <p:cNvSpPr>
            <a:spLocks noChangeArrowheads="1"/>
          </p:cNvSpPr>
          <p:nvPr/>
        </p:nvSpPr>
        <p:spPr bwMode="auto">
          <a:xfrm>
            <a:off x="0" y="1295400"/>
            <a:ext cx="1143000" cy="533400"/>
          </a:xfrm>
          <a:prstGeom prst="ellipse">
            <a:avLst/>
          </a:prstGeom>
          <a:solidFill>
            <a:schemeClr val="accent1">
              <a:alpha val="30196"/>
            </a:scheme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9748" name="Oval 4"/>
          <p:cNvSpPr>
            <a:spLocks noChangeArrowheads="1"/>
          </p:cNvSpPr>
          <p:nvPr/>
        </p:nvSpPr>
        <p:spPr bwMode="auto">
          <a:xfrm>
            <a:off x="2667000" y="5334000"/>
            <a:ext cx="1143000" cy="533400"/>
          </a:xfrm>
          <a:prstGeom prst="ellipse">
            <a:avLst/>
          </a:prstGeom>
          <a:solidFill>
            <a:schemeClr val="accent1">
              <a:alpha val="30196"/>
            </a:scheme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9749" name="Oval 5"/>
          <p:cNvSpPr>
            <a:spLocks noChangeArrowheads="1"/>
          </p:cNvSpPr>
          <p:nvPr/>
        </p:nvSpPr>
        <p:spPr bwMode="auto">
          <a:xfrm>
            <a:off x="1295400" y="2438400"/>
            <a:ext cx="1143000" cy="533400"/>
          </a:xfrm>
          <a:prstGeom prst="ellipse">
            <a:avLst/>
          </a:prstGeom>
          <a:solidFill>
            <a:schemeClr val="accent1">
              <a:alpha val="30196"/>
            </a:scheme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9750" name="Oval 6"/>
          <p:cNvSpPr>
            <a:spLocks noChangeArrowheads="1"/>
          </p:cNvSpPr>
          <p:nvPr/>
        </p:nvSpPr>
        <p:spPr bwMode="auto">
          <a:xfrm>
            <a:off x="1600200" y="5105400"/>
            <a:ext cx="1143000" cy="381000"/>
          </a:xfrm>
          <a:prstGeom prst="ellipse">
            <a:avLst/>
          </a:prstGeom>
          <a:solidFill>
            <a:schemeClr val="accent1">
              <a:alpha val="30196"/>
            </a:scheme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Professional Photos</a:t>
            </a:r>
          </a:p>
        </p:txBody>
      </p:sp>
      <p:sp>
        <p:nvSpPr>
          <p:cNvPr id="16179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524000"/>
            <a:ext cx="4265613" cy="43434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2000" smtClean="0"/>
              <a:t>Before</a:t>
            </a:r>
          </a:p>
        </p:txBody>
      </p:sp>
      <p:sp>
        <p:nvSpPr>
          <p:cNvPr id="16179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9788" y="1524000"/>
            <a:ext cx="4265612" cy="43434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2000" smtClean="0"/>
              <a:t>After</a:t>
            </a:r>
          </a:p>
        </p:txBody>
      </p:sp>
      <p:pic>
        <p:nvPicPr>
          <p:cNvPr id="161796" name="Picture 5" descr="ea_examp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9300" y="3810000"/>
            <a:ext cx="32893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797" name="Picture 6" descr="ea_example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1981200"/>
            <a:ext cx="2362200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798" name="Picture 7" descr="pic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1981200"/>
            <a:ext cx="226695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799" name="Picture 8" descr="pic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91350" y="3657600"/>
            <a:ext cx="192405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1800" name="Text Box 9"/>
          <p:cNvSpPr txBox="1">
            <a:spLocks noChangeArrowheads="1"/>
          </p:cNvSpPr>
          <p:nvPr/>
        </p:nvSpPr>
        <p:spPr bwMode="auto">
          <a:xfrm>
            <a:off x="3505200" y="2133600"/>
            <a:ext cx="23622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We observed an immediate 30% increase in conversion rates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2009 Global Ad Spend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en-US" sz="13800" smtClean="0"/>
              <a:t>$458 Billion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79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Fact Sheet Design</a:t>
            </a:r>
          </a:p>
        </p:txBody>
      </p:sp>
      <p:graphicFrame>
        <p:nvGraphicFramePr>
          <p:cNvPr id="801795" name="Group 3"/>
          <p:cNvGraphicFramePr>
            <a:graphicFrameLocks noGrp="1"/>
          </p:cNvGraphicFramePr>
          <p:nvPr>
            <p:ph idx="1"/>
          </p:nvPr>
        </p:nvGraphicFramePr>
        <p:xfrm>
          <a:off x="1524000" y="1495425"/>
          <a:ext cx="6019800" cy="170751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980115"/>
                <a:gridCol w="1039685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EA639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Existing Schools (n=1,428)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03C76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EA639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CR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03C76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EA639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Best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03C76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EA639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51.1%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03C76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EA639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Worst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03C76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EA639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0.4%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03C76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EA639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Average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03C76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EA639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11.6%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03C76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graphicFrame>
        <p:nvGraphicFramePr>
          <p:cNvPr id="801812" name="Group 20"/>
          <p:cNvGraphicFramePr>
            <a:graphicFrameLocks noGrp="1"/>
          </p:cNvGraphicFramePr>
          <p:nvPr/>
        </p:nvGraphicFramePr>
        <p:xfrm>
          <a:off x="1676400" y="3505200"/>
          <a:ext cx="5856288" cy="271335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895600"/>
                <a:gridCol w="1741488"/>
                <a:gridCol w="12192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EA639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Test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03C76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EA639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# Schools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03C76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EA639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CR Lift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303C76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EA639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Professional photo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03C76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EA639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03C76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EA639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30%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03C76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EA639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More RFI buttons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03C76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EA639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03C76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EA639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21%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03C76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EA639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Marketing voice, more programs listed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03C76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EA639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03C76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EA639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28%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03C76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EA639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Photos + Marketing voice, more programs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03C76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EA639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03C76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EA639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50%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03C76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Analytics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Advertisers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Low-RPV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Minimize waste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10x simplicity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Publishers / Search Engines / Ad Networks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Scaling local, </a:t>
            </a:r>
            <a:r>
              <a:rPr lang="en-US" dirty="0" err="1" smtClean="0"/>
              <a:t>hyperlocal</a:t>
            </a:r>
            <a:endParaRPr lang="en-US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Other value judgments than rank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Under-monetized sites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Audience prediction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Duplicate detection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Google’s path to lead gen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Advertiser behavioral tracking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Further 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Sample size calculators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hlinkClick r:id="rId3"/>
              </a:rPr>
              <a:t>www.ezsurvey.com/samplesize.html</a:t>
            </a:r>
            <a:endParaRPr lang="en-US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hlinkClick r:id="rId4"/>
              </a:rPr>
              <a:t>www.surveysystem.com/sscalc.htm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Google Analytics – </a:t>
            </a:r>
            <a:r>
              <a:rPr lang="en-US" dirty="0" smtClean="0">
                <a:hlinkClick r:id="rId5"/>
              </a:rPr>
              <a:t>www.google.com/analytics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Taguchi Method commercial products/whitepapers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hlinkClick r:id="rId6"/>
              </a:rPr>
              <a:t>www.vertster.com</a:t>
            </a:r>
            <a:endParaRPr lang="en-US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hlinkClick r:id="rId7"/>
              </a:rPr>
              <a:t>www.omniture.com/en/products/conversion/testandtarget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Online marketing sites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hlinkClick r:id="rId8"/>
              </a:rPr>
              <a:t>searchengineland.com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hlinkClick r:id="rId8"/>
              </a:rPr>
              <a:t>searchenginewatch.com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hlinkClick r:id="rId8"/>
              </a:rPr>
              <a:t>www.marketingsherpa.com</a:t>
            </a:r>
            <a:endParaRPr lang="en-US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hlinkClick r:id="rId9"/>
              </a:rPr>
              <a:t>www.dmnews.com</a:t>
            </a:r>
            <a:endParaRPr lang="en-US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hlinkClick r:id="rId10"/>
              </a:rPr>
              <a:t>www.imediaconnection.com</a:t>
            </a:r>
            <a:endParaRPr lang="en-US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hlinkClick r:id="rId11"/>
              </a:rPr>
              <a:t>www.iab.net</a:t>
            </a:r>
            <a:r>
              <a:rPr lang="en-US" dirty="0" smtClean="0"/>
              <a:t> (industry group)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ight Arrow 36"/>
          <p:cNvSpPr/>
          <p:nvPr/>
        </p:nvSpPr>
        <p:spPr>
          <a:xfrm rot="8863802">
            <a:off x="4895850" y="5251450"/>
            <a:ext cx="1952625" cy="2682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010400" y="4267200"/>
            <a:ext cx="8382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Ad</a:t>
            </a:r>
            <a:endParaRPr lang="en-US" sz="2400" dirty="0"/>
          </a:p>
        </p:txBody>
      </p:sp>
      <p:sp>
        <p:nvSpPr>
          <p:cNvPr id="33" name="Right Arrow 32"/>
          <p:cNvSpPr/>
          <p:nvPr/>
        </p:nvSpPr>
        <p:spPr>
          <a:xfrm>
            <a:off x="2667000" y="4343400"/>
            <a:ext cx="3810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55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Industry Structure</a:t>
            </a:r>
          </a:p>
        </p:txBody>
      </p:sp>
      <p:sp>
        <p:nvSpPr>
          <p:cNvPr id="30" name="Oval 29"/>
          <p:cNvSpPr/>
          <p:nvPr/>
        </p:nvSpPr>
        <p:spPr>
          <a:xfrm>
            <a:off x="6477000" y="3048000"/>
            <a:ext cx="2209800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Advertiser</a:t>
            </a:r>
            <a:endParaRPr lang="en-US" sz="2400" dirty="0"/>
          </a:p>
        </p:txBody>
      </p:sp>
      <p:sp>
        <p:nvSpPr>
          <p:cNvPr id="31" name="Oval 30"/>
          <p:cNvSpPr/>
          <p:nvPr/>
        </p:nvSpPr>
        <p:spPr>
          <a:xfrm>
            <a:off x="381000" y="3124200"/>
            <a:ext cx="2209800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Audience</a:t>
            </a:r>
            <a:endParaRPr lang="en-US" sz="2400" dirty="0"/>
          </a:p>
        </p:txBody>
      </p:sp>
      <p:sp>
        <p:nvSpPr>
          <p:cNvPr id="32" name="Rectangle 31"/>
          <p:cNvSpPr/>
          <p:nvPr/>
        </p:nvSpPr>
        <p:spPr>
          <a:xfrm>
            <a:off x="4191000" y="1905000"/>
            <a:ext cx="838200" cy="4724400"/>
          </a:xfrm>
          <a:prstGeom prst="rect">
            <a:avLst/>
          </a:prstGeom>
          <a:solidFill>
            <a:srgbClr val="FF0000">
              <a:alpha val="50196"/>
            </a:srgb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/>
              <a:t>Media</a:t>
            </a:r>
            <a:endParaRPr lang="en-US" sz="4000" dirty="0"/>
          </a:p>
        </p:txBody>
      </p:sp>
      <p:sp>
        <p:nvSpPr>
          <p:cNvPr id="38" name="Right Arrow 37"/>
          <p:cNvSpPr/>
          <p:nvPr/>
        </p:nvSpPr>
        <p:spPr>
          <a:xfrm rot="12492753">
            <a:off x="2171700" y="5289550"/>
            <a:ext cx="2065338" cy="2682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2667000" y="3429000"/>
            <a:ext cx="1524000" cy="838200"/>
            <a:chOff x="2667000" y="3048000"/>
            <a:chExt cx="1524000" cy="838200"/>
          </a:xfrm>
        </p:grpSpPr>
        <p:sp>
          <p:nvSpPr>
            <p:cNvPr id="34" name="Right Arrow 33"/>
            <p:cNvSpPr/>
            <p:nvPr/>
          </p:nvSpPr>
          <p:spPr>
            <a:xfrm>
              <a:off x="2667000" y="3429000"/>
              <a:ext cx="1524000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571" name="TextBox 39"/>
            <p:cNvSpPr txBox="1">
              <a:spLocks noChangeArrowheads="1"/>
            </p:cNvSpPr>
            <p:nvPr/>
          </p:nvSpPr>
          <p:spPr bwMode="auto">
            <a:xfrm>
              <a:off x="3200400" y="3048000"/>
              <a:ext cx="4572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alibri" pitchFamily="34" charset="0"/>
                </a:rPr>
                <a:t>$</a:t>
              </a:r>
            </a:p>
          </p:txBody>
        </p:sp>
      </p:grpSp>
      <p:grpSp>
        <p:nvGrpSpPr>
          <p:cNvPr id="47" name="Group 46"/>
          <p:cNvGrpSpPr>
            <a:grpSpLocks/>
          </p:cNvGrpSpPr>
          <p:nvPr/>
        </p:nvGrpSpPr>
        <p:grpSpPr bwMode="auto">
          <a:xfrm>
            <a:off x="5029200" y="3429000"/>
            <a:ext cx="1371600" cy="838200"/>
            <a:chOff x="5029201" y="3048000"/>
            <a:chExt cx="1371599" cy="838200"/>
          </a:xfrm>
        </p:grpSpPr>
        <p:sp>
          <p:nvSpPr>
            <p:cNvPr id="39" name="Right Arrow 38"/>
            <p:cNvSpPr/>
            <p:nvPr/>
          </p:nvSpPr>
          <p:spPr>
            <a:xfrm rot="10800000">
              <a:off x="5029201" y="3429000"/>
              <a:ext cx="1371599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569" name="TextBox 45"/>
            <p:cNvSpPr txBox="1">
              <a:spLocks noChangeArrowheads="1"/>
            </p:cNvSpPr>
            <p:nvPr/>
          </p:nvSpPr>
          <p:spPr bwMode="auto">
            <a:xfrm>
              <a:off x="5562600" y="3048000"/>
              <a:ext cx="762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alibri" pitchFamily="34" charset="0"/>
                </a:rPr>
                <a:t>$$$</a:t>
              </a:r>
            </a:p>
          </p:txBody>
        </p:sp>
      </p:grpSp>
      <p:grpSp>
        <p:nvGrpSpPr>
          <p:cNvPr id="50" name="Group 49"/>
          <p:cNvGrpSpPr>
            <a:grpSpLocks/>
          </p:cNvGrpSpPr>
          <p:nvPr/>
        </p:nvGrpSpPr>
        <p:grpSpPr bwMode="auto">
          <a:xfrm>
            <a:off x="1905000" y="1447800"/>
            <a:ext cx="5334000" cy="1600200"/>
            <a:chOff x="1905000" y="1371599"/>
            <a:chExt cx="5334000" cy="1600200"/>
          </a:xfrm>
        </p:grpSpPr>
        <p:sp>
          <p:nvSpPr>
            <p:cNvPr id="45" name="Freeform 44"/>
            <p:cNvSpPr/>
            <p:nvPr/>
          </p:nvSpPr>
          <p:spPr>
            <a:xfrm flipV="1">
              <a:off x="1905000" y="1371599"/>
              <a:ext cx="5334000" cy="1600200"/>
            </a:xfrm>
            <a:custGeom>
              <a:avLst/>
              <a:gdLst>
                <a:gd name="connsiteX0" fmla="*/ 0 w 5190837"/>
                <a:gd name="connsiteY0" fmla="*/ 0 h 1991975"/>
                <a:gd name="connsiteX1" fmla="*/ 2641600 w 5190837"/>
                <a:gd name="connsiteY1" fmla="*/ 1985818 h 1991975"/>
                <a:gd name="connsiteX2" fmla="*/ 5190837 w 5190837"/>
                <a:gd name="connsiteY2" fmla="*/ 36945 h 199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90837" h="1991975">
                  <a:moveTo>
                    <a:pt x="0" y="0"/>
                  </a:moveTo>
                  <a:cubicBezTo>
                    <a:pt x="888230" y="989830"/>
                    <a:pt x="1776461" y="1979661"/>
                    <a:pt x="2641600" y="1985818"/>
                  </a:cubicBezTo>
                  <a:cubicBezTo>
                    <a:pt x="3506739" y="1991975"/>
                    <a:pt x="4348788" y="1014460"/>
                    <a:pt x="5190837" y="36945"/>
                  </a:cubicBezTo>
                </a:path>
              </a:pathLst>
            </a:custGeom>
            <a:ln w="76200"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567" name="TextBox 47"/>
            <p:cNvSpPr txBox="1">
              <a:spLocks noChangeArrowheads="1"/>
            </p:cNvSpPr>
            <p:nvPr/>
          </p:nvSpPr>
          <p:spPr bwMode="auto">
            <a:xfrm>
              <a:off x="4114800" y="1447800"/>
              <a:ext cx="990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$$$$$</a:t>
              </a:r>
            </a:p>
          </p:txBody>
        </p:sp>
      </p:grpSp>
      <p:sp>
        <p:nvSpPr>
          <p:cNvPr id="23564" name="TextBox 48"/>
          <p:cNvSpPr txBox="1">
            <a:spLocks noChangeArrowheads="1"/>
          </p:cNvSpPr>
          <p:nvPr/>
        </p:nvSpPr>
        <p:spPr bwMode="auto">
          <a:xfrm>
            <a:off x="4267200" y="2362200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$$</a:t>
            </a:r>
          </a:p>
        </p:txBody>
      </p:sp>
      <p:sp>
        <p:nvSpPr>
          <p:cNvPr id="51" name="Oval 50"/>
          <p:cNvSpPr/>
          <p:nvPr/>
        </p:nvSpPr>
        <p:spPr>
          <a:xfrm>
            <a:off x="5791200" y="2514600"/>
            <a:ext cx="3352800" cy="3200400"/>
          </a:xfrm>
          <a:prstGeom prst="ellipse">
            <a:avLst/>
          </a:prstGeom>
          <a:solidFill>
            <a:srgbClr val="FFFF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417 0.19987 L -0.04583 0.03331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" y="-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6" grpId="0" animBg="1"/>
      <p:bldP spid="33" grpId="0" animBg="1"/>
      <p:bldP spid="38" grpId="0" animBg="1"/>
      <p:bldP spid="5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Great Divide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33400" y="1905000"/>
            <a:ext cx="32004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Brand</a:t>
            </a:r>
            <a:endParaRPr lang="en-US" sz="2800" dirty="0"/>
          </a:p>
        </p:txBody>
      </p:sp>
      <p:sp>
        <p:nvSpPr>
          <p:cNvPr id="6" name="Rounded Rectangle 5"/>
          <p:cNvSpPr/>
          <p:nvPr/>
        </p:nvSpPr>
        <p:spPr>
          <a:xfrm>
            <a:off x="5257800" y="1905000"/>
            <a:ext cx="32004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Direct Response</a:t>
            </a:r>
            <a:endParaRPr lang="en-US" sz="2800" dirty="0"/>
          </a:p>
        </p:txBody>
      </p:sp>
      <p:sp>
        <p:nvSpPr>
          <p:cNvPr id="25604" name="Content Placeholder 2"/>
          <p:cNvSpPr>
            <a:spLocks noGrp="1"/>
          </p:cNvSpPr>
          <p:nvPr>
            <p:ph idx="1"/>
          </p:nvPr>
        </p:nvSpPr>
        <p:spPr>
          <a:xfrm>
            <a:off x="533400" y="3276600"/>
            <a:ext cx="3352800" cy="3276600"/>
          </a:xfrm>
        </p:spPr>
        <p:txBody>
          <a:bodyPr/>
          <a:lstStyle/>
          <a:p>
            <a:r>
              <a:rPr lang="en-US" smtClean="0"/>
              <a:t>Emotions</a:t>
            </a:r>
          </a:p>
          <a:p>
            <a:r>
              <a:rPr lang="en-US" smtClean="0"/>
              <a:t>Indirect benefits</a:t>
            </a:r>
          </a:p>
          <a:p>
            <a:r>
              <a:rPr lang="en-US" smtClean="0"/>
              <a:t>Banners, TV, stadiums</a:t>
            </a:r>
          </a:p>
        </p:txBody>
      </p:sp>
      <p:sp>
        <p:nvSpPr>
          <p:cNvPr id="25605" name="Content Placeholder 2"/>
          <p:cNvSpPr txBox="1">
            <a:spLocks/>
          </p:cNvSpPr>
          <p:nvPr/>
        </p:nvSpPr>
        <p:spPr bwMode="auto">
          <a:xfrm>
            <a:off x="5181600" y="3276600"/>
            <a:ext cx="3505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200">
                <a:latin typeface="Calibri" pitchFamily="34" charset="0"/>
              </a:rPr>
              <a:t>Transactions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200">
                <a:latin typeface="Calibri" pitchFamily="34" charset="0"/>
              </a:rPr>
              <a:t>Gross profits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200">
                <a:latin typeface="Calibri" pitchFamily="34" charset="0"/>
              </a:rPr>
              <a:t>Search, coupons, 1-800, radio, mail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/>
          <a:srcRect l="19745" t="16000" r="21429" b="952"/>
          <a:stretch>
            <a:fillRect/>
          </a:stretch>
        </p:blipFill>
        <p:spPr bwMode="auto">
          <a:xfrm>
            <a:off x="685800" y="0"/>
            <a:ext cx="7772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685800" y="152400"/>
            <a:ext cx="1828800" cy="990600"/>
          </a:xfrm>
          <a:prstGeom prst="ellipse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705600" y="152400"/>
            <a:ext cx="1828800" cy="990600"/>
          </a:xfrm>
          <a:prstGeom prst="ellipse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781800" y="2362200"/>
            <a:ext cx="1828800" cy="990600"/>
          </a:xfrm>
          <a:prstGeom prst="ellipse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181600" y="4267200"/>
            <a:ext cx="3657600" cy="2590800"/>
          </a:xfrm>
          <a:prstGeom prst="ellipse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3"/>
          <a:srcRect l="19524" t="11665" r="20952" b="2426"/>
          <a:stretch>
            <a:fillRect/>
          </a:stretch>
        </p:blipFill>
        <p:spPr bwMode="auto">
          <a:xfrm>
            <a:off x="838200" y="0"/>
            <a:ext cx="76025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762000" y="-228600"/>
            <a:ext cx="1905000" cy="533400"/>
          </a:xfrm>
          <a:prstGeom prst="ellipse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410200" y="1371600"/>
            <a:ext cx="3048000" cy="2362200"/>
          </a:xfrm>
          <a:prstGeom prst="ellipse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86200" y="3733800"/>
            <a:ext cx="1905000" cy="1600200"/>
          </a:xfrm>
          <a:prstGeom prst="ellipse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85800" y="5791200"/>
            <a:ext cx="1219200" cy="533400"/>
          </a:xfrm>
          <a:prstGeom prst="ellipse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914400" y="268288"/>
            <a:ext cx="6324600" cy="6208712"/>
            <a:chOff x="914400" y="268069"/>
            <a:chExt cx="6324600" cy="6208931"/>
          </a:xfrm>
        </p:grpSpPr>
        <p:sp>
          <p:nvSpPr>
            <p:cNvPr id="29705" name="TextBox 9"/>
            <p:cNvSpPr txBox="1">
              <a:spLocks noChangeArrowheads="1"/>
            </p:cNvSpPr>
            <p:nvPr/>
          </p:nvSpPr>
          <p:spPr bwMode="auto">
            <a:xfrm>
              <a:off x="2209800" y="649069"/>
              <a:ext cx="3810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C00000"/>
                  </a:solidFill>
                  <a:latin typeface="Wingdings" pitchFamily="2" charset="2"/>
                </a:rPr>
                <a:t>ü</a:t>
              </a:r>
            </a:p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9706" name="TextBox 10"/>
            <p:cNvSpPr txBox="1">
              <a:spLocks noChangeArrowheads="1"/>
            </p:cNvSpPr>
            <p:nvPr/>
          </p:nvSpPr>
          <p:spPr bwMode="auto">
            <a:xfrm>
              <a:off x="2209800" y="762000"/>
              <a:ext cx="3810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C00000"/>
                  </a:solidFill>
                  <a:latin typeface="Wingdings" pitchFamily="2" charset="2"/>
                </a:rPr>
                <a:t>ü</a:t>
              </a:r>
            </a:p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9707" name="TextBox 11"/>
            <p:cNvSpPr txBox="1">
              <a:spLocks noChangeArrowheads="1"/>
            </p:cNvSpPr>
            <p:nvPr/>
          </p:nvSpPr>
          <p:spPr bwMode="auto">
            <a:xfrm>
              <a:off x="2209800" y="877669"/>
              <a:ext cx="3810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C00000"/>
                  </a:solidFill>
                  <a:latin typeface="Wingdings" pitchFamily="2" charset="2"/>
                </a:rPr>
                <a:t>ü</a:t>
              </a:r>
            </a:p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9708" name="TextBox 12"/>
            <p:cNvSpPr txBox="1">
              <a:spLocks noChangeArrowheads="1"/>
            </p:cNvSpPr>
            <p:nvPr/>
          </p:nvSpPr>
          <p:spPr bwMode="auto">
            <a:xfrm>
              <a:off x="2209800" y="1106269"/>
              <a:ext cx="3810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C00000"/>
                  </a:solidFill>
                  <a:latin typeface="Wingdings" pitchFamily="2" charset="2"/>
                </a:rPr>
                <a:t>ü</a:t>
              </a:r>
            </a:p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9709" name="TextBox 13"/>
            <p:cNvSpPr txBox="1">
              <a:spLocks noChangeArrowheads="1"/>
            </p:cNvSpPr>
            <p:nvPr/>
          </p:nvSpPr>
          <p:spPr bwMode="auto">
            <a:xfrm>
              <a:off x="3352800" y="801469"/>
              <a:ext cx="3810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C00000"/>
                  </a:solidFill>
                  <a:latin typeface="Wingdings" pitchFamily="2" charset="2"/>
                </a:rPr>
                <a:t>ü</a:t>
              </a:r>
            </a:p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9710" name="TextBox 14"/>
            <p:cNvSpPr txBox="1">
              <a:spLocks noChangeArrowheads="1"/>
            </p:cNvSpPr>
            <p:nvPr/>
          </p:nvSpPr>
          <p:spPr bwMode="auto">
            <a:xfrm>
              <a:off x="4572000" y="877669"/>
              <a:ext cx="3810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C00000"/>
                  </a:solidFill>
                  <a:latin typeface="Wingdings" pitchFamily="2" charset="2"/>
                </a:rPr>
                <a:t>ü</a:t>
              </a:r>
            </a:p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9711" name="TextBox 15"/>
            <p:cNvSpPr txBox="1">
              <a:spLocks noChangeArrowheads="1"/>
            </p:cNvSpPr>
            <p:nvPr/>
          </p:nvSpPr>
          <p:spPr bwMode="auto">
            <a:xfrm>
              <a:off x="4572000" y="990600"/>
              <a:ext cx="3810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C00000"/>
                  </a:solidFill>
                  <a:latin typeface="Wingdings" pitchFamily="2" charset="2"/>
                </a:rPr>
                <a:t>ü</a:t>
              </a:r>
            </a:p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9712" name="TextBox 16"/>
            <p:cNvSpPr txBox="1">
              <a:spLocks noChangeArrowheads="1"/>
            </p:cNvSpPr>
            <p:nvPr/>
          </p:nvSpPr>
          <p:spPr bwMode="auto">
            <a:xfrm>
              <a:off x="5715000" y="649069"/>
              <a:ext cx="3810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C00000"/>
                  </a:solidFill>
                  <a:latin typeface="Wingdings" pitchFamily="2" charset="2"/>
                </a:rPr>
                <a:t>ü</a:t>
              </a:r>
            </a:p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9713" name="TextBox 18"/>
            <p:cNvSpPr txBox="1">
              <a:spLocks noChangeArrowheads="1"/>
            </p:cNvSpPr>
            <p:nvPr/>
          </p:nvSpPr>
          <p:spPr bwMode="auto">
            <a:xfrm>
              <a:off x="6858000" y="990600"/>
              <a:ext cx="3810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C00000"/>
                  </a:solidFill>
                  <a:latin typeface="Wingdings" pitchFamily="2" charset="2"/>
                </a:rPr>
                <a:t>ü</a:t>
              </a:r>
            </a:p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9714" name="TextBox 19"/>
            <p:cNvSpPr txBox="1">
              <a:spLocks noChangeArrowheads="1"/>
            </p:cNvSpPr>
            <p:nvPr/>
          </p:nvSpPr>
          <p:spPr bwMode="auto">
            <a:xfrm>
              <a:off x="2819400" y="268069"/>
              <a:ext cx="3810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C00000"/>
                  </a:solidFill>
                  <a:latin typeface="Wingdings" pitchFamily="2" charset="2"/>
                </a:rPr>
                <a:t>ü</a:t>
              </a:r>
            </a:p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9715" name="TextBox 20"/>
            <p:cNvSpPr txBox="1">
              <a:spLocks noChangeArrowheads="1"/>
            </p:cNvSpPr>
            <p:nvPr/>
          </p:nvSpPr>
          <p:spPr bwMode="auto">
            <a:xfrm>
              <a:off x="3352800" y="5105400"/>
              <a:ext cx="3810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C00000"/>
                  </a:solidFill>
                  <a:latin typeface="Wingdings" pitchFamily="2" charset="2"/>
                </a:rPr>
                <a:t>ü</a:t>
              </a:r>
            </a:p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9716" name="TextBox 21"/>
            <p:cNvSpPr txBox="1">
              <a:spLocks noChangeArrowheads="1"/>
            </p:cNvSpPr>
            <p:nvPr/>
          </p:nvSpPr>
          <p:spPr bwMode="auto">
            <a:xfrm>
              <a:off x="5105400" y="5678269"/>
              <a:ext cx="3810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C00000"/>
                  </a:solidFill>
                  <a:latin typeface="Wingdings" pitchFamily="2" charset="2"/>
                </a:rPr>
                <a:t>ü</a:t>
              </a:r>
            </a:p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9717" name="TextBox 22"/>
            <p:cNvSpPr txBox="1">
              <a:spLocks noChangeArrowheads="1"/>
            </p:cNvSpPr>
            <p:nvPr/>
          </p:nvSpPr>
          <p:spPr bwMode="auto">
            <a:xfrm>
              <a:off x="4800600" y="5830669"/>
              <a:ext cx="3810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C00000"/>
                  </a:solidFill>
                  <a:latin typeface="Wingdings" pitchFamily="2" charset="2"/>
                </a:rPr>
                <a:t>ü</a:t>
              </a:r>
            </a:p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9718" name="TextBox 23"/>
            <p:cNvSpPr txBox="1">
              <a:spLocks noChangeArrowheads="1"/>
            </p:cNvSpPr>
            <p:nvPr/>
          </p:nvSpPr>
          <p:spPr bwMode="auto">
            <a:xfrm>
              <a:off x="914400" y="838200"/>
              <a:ext cx="3810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C00000"/>
                  </a:solidFill>
                  <a:latin typeface="Wingdings" pitchFamily="2" charset="2"/>
                </a:rPr>
                <a:t>ü</a:t>
              </a:r>
            </a:p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9719" name="TextBox 24"/>
            <p:cNvSpPr txBox="1">
              <a:spLocks noChangeArrowheads="1"/>
            </p:cNvSpPr>
            <p:nvPr/>
          </p:nvSpPr>
          <p:spPr bwMode="auto">
            <a:xfrm>
              <a:off x="914400" y="1106269"/>
              <a:ext cx="3810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C00000"/>
                  </a:solidFill>
                  <a:latin typeface="Wingdings" pitchFamily="2" charset="2"/>
                </a:rPr>
                <a:t>ü</a:t>
              </a:r>
            </a:p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9720" name="TextBox 17"/>
            <p:cNvSpPr txBox="1">
              <a:spLocks noChangeArrowheads="1"/>
            </p:cNvSpPr>
            <p:nvPr/>
          </p:nvSpPr>
          <p:spPr bwMode="auto">
            <a:xfrm>
              <a:off x="6858000" y="762000"/>
              <a:ext cx="3810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C00000"/>
                  </a:solidFill>
                  <a:latin typeface="Wingdings" pitchFamily="2" charset="2"/>
                </a:rPr>
                <a:t>ü</a:t>
              </a:r>
            </a:p>
            <a:p>
              <a:endParaRPr lang="en-US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Conversion Funnel</a:t>
            </a:r>
          </a:p>
        </p:txBody>
      </p:sp>
      <p:sp>
        <p:nvSpPr>
          <p:cNvPr id="4" name="Flowchart: Merge 3"/>
          <p:cNvSpPr/>
          <p:nvPr/>
        </p:nvSpPr>
        <p:spPr>
          <a:xfrm>
            <a:off x="2819400" y="2133600"/>
            <a:ext cx="3505200" cy="4114800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0" y="2667000"/>
            <a:ext cx="3048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276600" y="3200400"/>
            <a:ext cx="2590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429000" y="3657600"/>
            <a:ext cx="2209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0" name="TextBox 11"/>
          <p:cNvSpPr txBox="1">
            <a:spLocks noChangeArrowheads="1"/>
          </p:cNvSpPr>
          <p:nvPr/>
        </p:nvSpPr>
        <p:spPr bwMode="auto">
          <a:xfrm>
            <a:off x="3276600" y="2133600"/>
            <a:ext cx="2438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Ad Impressions</a:t>
            </a:r>
          </a:p>
        </p:txBody>
      </p:sp>
      <p:sp>
        <p:nvSpPr>
          <p:cNvPr id="31751" name="TextBox 13"/>
          <p:cNvSpPr txBox="1">
            <a:spLocks noChangeArrowheads="1"/>
          </p:cNvSpPr>
          <p:nvPr/>
        </p:nvSpPr>
        <p:spPr bwMode="auto">
          <a:xfrm>
            <a:off x="3276600" y="2662238"/>
            <a:ext cx="2438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Clicks</a:t>
            </a:r>
          </a:p>
        </p:txBody>
      </p:sp>
      <p:sp>
        <p:nvSpPr>
          <p:cNvPr id="31752" name="TextBox 18"/>
          <p:cNvSpPr txBox="1">
            <a:spLocks noChangeArrowheads="1"/>
          </p:cNvSpPr>
          <p:nvPr/>
        </p:nvSpPr>
        <p:spPr bwMode="auto">
          <a:xfrm>
            <a:off x="3276600" y="3200400"/>
            <a:ext cx="2438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Conversions</a:t>
            </a:r>
          </a:p>
        </p:txBody>
      </p:sp>
      <p:sp>
        <p:nvSpPr>
          <p:cNvPr id="31753" name="TextBox 19"/>
          <p:cNvSpPr txBox="1">
            <a:spLocks noChangeArrowheads="1"/>
          </p:cNvSpPr>
          <p:nvPr/>
        </p:nvSpPr>
        <p:spPr bwMode="auto">
          <a:xfrm>
            <a:off x="3276600" y="3805238"/>
            <a:ext cx="2438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Revenue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751</Words>
  <Application>Microsoft Office PowerPoint</Application>
  <PresentationFormat>On-screen Show (4:3)</PresentationFormat>
  <Paragraphs>425</Paragraphs>
  <Slides>43</Slides>
  <Notes>43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Calibri</vt:lpstr>
      <vt:lpstr>Arial</vt:lpstr>
      <vt:lpstr>Wingdings</vt:lpstr>
      <vt:lpstr>Tahoma</vt:lpstr>
      <vt:lpstr>Office Theme</vt:lpstr>
      <vt:lpstr>Office Theme</vt:lpstr>
      <vt:lpstr>Chart</vt:lpstr>
      <vt:lpstr>Bitmap Image</vt:lpstr>
      <vt:lpstr>Internet Advertising</vt:lpstr>
      <vt:lpstr>Agenda</vt:lpstr>
      <vt:lpstr>Slide 3</vt:lpstr>
      <vt:lpstr>2009 Global Ad Spend</vt:lpstr>
      <vt:lpstr>Industry Structure</vt:lpstr>
      <vt:lpstr>The Great Divide</vt:lpstr>
      <vt:lpstr>Slide 7</vt:lpstr>
      <vt:lpstr>Slide 8</vt:lpstr>
      <vt:lpstr>Conversion Funnel</vt:lpstr>
      <vt:lpstr>Monetizing Traffic</vt:lpstr>
      <vt:lpstr>Share of Voice Costs $$$</vt:lpstr>
      <vt:lpstr>Conversion Potential vs. Price</vt:lpstr>
      <vt:lpstr>Real World Example</vt:lpstr>
      <vt:lpstr>Real World Example</vt:lpstr>
      <vt:lpstr>Bid Management</vt:lpstr>
      <vt:lpstr>Bid Optimization</vt:lpstr>
      <vt:lpstr>Industry Structure</vt:lpstr>
      <vt:lpstr>Online Advertising Risks</vt:lpstr>
      <vt:lpstr>“Low-CPM” Innovation (circa 2001)</vt:lpstr>
      <vt:lpstr>RPV Optimization: Problems with Sort by CPC</vt:lpstr>
      <vt:lpstr>RPV Optimization</vt:lpstr>
      <vt:lpstr>Keyword Opacity</vt:lpstr>
      <vt:lpstr>Landing Page Analysis</vt:lpstr>
      <vt:lpstr>Landing Page Analysis</vt:lpstr>
      <vt:lpstr>Industry Structure</vt:lpstr>
      <vt:lpstr>End Users</vt:lpstr>
      <vt:lpstr>Better Matching</vt:lpstr>
      <vt:lpstr>Context?</vt:lpstr>
      <vt:lpstr>TESTING</vt:lpstr>
      <vt:lpstr>Testing</vt:lpstr>
      <vt:lpstr>Testing</vt:lpstr>
      <vt:lpstr>Testing</vt:lpstr>
      <vt:lpstr>Testing</vt:lpstr>
      <vt:lpstr>A/B Split Test</vt:lpstr>
      <vt:lpstr>Testing</vt:lpstr>
      <vt:lpstr>Sample Size Problems</vt:lpstr>
      <vt:lpstr>Repetition</vt:lpstr>
      <vt:lpstr>Slide 38</vt:lpstr>
      <vt:lpstr>Professional Photos</vt:lpstr>
      <vt:lpstr>Fact Sheet Design</vt:lpstr>
      <vt:lpstr>Analytics</vt:lpstr>
      <vt:lpstr>Opportunities</vt:lpstr>
      <vt:lpstr>Further Reading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 Advertising</dc:title>
  <dc:creator>Mike Mathieu</dc:creator>
  <cp:lastModifiedBy>CSE</cp:lastModifiedBy>
  <cp:revision>24</cp:revision>
  <dcterms:created xsi:type="dcterms:W3CDTF">2009-05-04T17:30:24Z</dcterms:created>
  <dcterms:modified xsi:type="dcterms:W3CDTF">2009-05-05T22:19:21Z</dcterms:modified>
</cp:coreProperties>
</file>