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embeddings/Microsoft_Equation12.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embeddings/Microsoft_Equation11.bin" ContentType="application/vnd.openxmlformats-officedocument.oleObject"/>
  <Override PartName="/ppt/embeddings/Microsoft_Equation19.bin" ContentType="application/vnd.openxmlformats-officedocument.oleObject"/>
  <Override PartName="/ppt/embeddings/Microsoft_Equation20.bin" ContentType="application/vnd.openxmlformats-officedocument.oleObject"/>
  <Override PartName="/ppt/embeddings/Microsoft_Equation4.bin" ContentType="application/vnd.openxmlformats-officedocument.oleObject"/>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embeddings/Microsoft_Equation24.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embeddings/Microsoft_Equation3.bin" ContentType="application/vnd.openxmlformats-officedocument.oleObject"/>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embeddings/Microsoft_Equation16.bin" ContentType="application/vnd.openxmlformats-officedocument.oleObject"/>
  <Override PartName="/ppt/notesSlides/notesSlide3.xml" ContentType="application/vnd.openxmlformats-officedocument.presentationml.notesSlide+xml"/>
  <Override PartName="/ppt/notesSlides/notesSlide29.xml" ContentType="application/vnd.openxmlformats-officedocument.presentationml.notesSlide+xml"/>
  <Override PartName="/ppt/embeddings/Microsoft_Equation25.bin" ContentType="application/vnd.openxmlformats-officedocument.oleObject"/>
  <Override PartName="/ppt/slides/slide58.xml" ContentType="application/vnd.openxmlformats-officedocument.presentationml.slide+xml"/>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embeddings/Microsoft_Equation7.bin" ContentType="application/vnd.openxmlformats-officedocument.oleObject"/>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embeddings/Microsoft_Equation13.bin" ContentType="application/vnd.openxmlformats-officedocument.oleObject"/>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embeddings/Microsoft_Equation17.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6"/>
  </p:notesMasterIdLst>
  <p:sldIdLst>
    <p:sldId id="256" r:id="rId2"/>
    <p:sldId id="334" r:id="rId3"/>
    <p:sldId id="292" r:id="rId4"/>
    <p:sldId id="293" r:id="rId5"/>
    <p:sldId id="294" r:id="rId6"/>
    <p:sldId id="295" r:id="rId7"/>
    <p:sldId id="296" r:id="rId8"/>
    <p:sldId id="291" r:id="rId9"/>
    <p:sldId id="258" r:id="rId10"/>
    <p:sldId id="259" r:id="rId11"/>
    <p:sldId id="260" r:id="rId12"/>
    <p:sldId id="261" r:id="rId13"/>
    <p:sldId id="262" r:id="rId14"/>
    <p:sldId id="263" r:id="rId15"/>
    <p:sldId id="264" r:id="rId16"/>
    <p:sldId id="297" r:id="rId17"/>
    <p:sldId id="299" r:id="rId18"/>
    <p:sldId id="300" r:id="rId19"/>
    <p:sldId id="298" r:id="rId20"/>
    <p:sldId id="301" r:id="rId21"/>
    <p:sldId id="305" r:id="rId22"/>
    <p:sldId id="302" r:id="rId23"/>
    <p:sldId id="303" r:id="rId24"/>
    <p:sldId id="304" r:id="rId25"/>
    <p:sldId id="306" r:id="rId26"/>
    <p:sldId id="307" r:id="rId27"/>
    <p:sldId id="265" r:id="rId28"/>
    <p:sldId id="308" r:id="rId29"/>
    <p:sldId id="267" r:id="rId30"/>
    <p:sldId id="309" r:id="rId31"/>
    <p:sldId id="315" r:id="rId32"/>
    <p:sldId id="278" r:id="rId33"/>
    <p:sldId id="268" r:id="rId34"/>
    <p:sldId id="310" r:id="rId35"/>
    <p:sldId id="312" r:id="rId36"/>
    <p:sldId id="313" r:id="rId37"/>
    <p:sldId id="314" r:id="rId38"/>
    <p:sldId id="316" r:id="rId39"/>
    <p:sldId id="317" r:id="rId40"/>
    <p:sldId id="280" r:id="rId41"/>
    <p:sldId id="281" r:id="rId42"/>
    <p:sldId id="283" r:id="rId43"/>
    <p:sldId id="282" r:id="rId44"/>
    <p:sldId id="269" r:id="rId45"/>
    <p:sldId id="320" r:id="rId46"/>
    <p:sldId id="322" r:id="rId47"/>
    <p:sldId id="279" r:id="rId48"/>
    <p:sldId id="323" r:id="rId49"/>
    <p:sldId id="271" r:id="rId50"/>
    <p:sldId id="324" r:id="rId51"/>
    <p:sldId id="284" r:id="rId52"/>
    <p:sldId id="272" r:id="rId53"/>
    <p:sldId id="288" r:id="rId54"/>
    <p:sldId id="289" r:id="rId55"/>
    <p:sldId id="325" r:id="rId56"/>
    <p:sldId id="327" r:id="rId57"/>
    <p:sldId id="328" r:id="rId58"/>
    <p:sldId id="290" r:id="rId59"/>
    <p:sldId id="329" r:id="rId60"/>
    <p:sldId id="330" r:id="rId61"/>
    <p:sldId id="331" r:id="rId62"/>
    <p:sldId id="332" r:id="rId63"/>
    <p:sldId id="287"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7AFE0"/>
    <a:srgbClr val="F8BFA4"/>
    <a:srgbClr val="E7B3DE"/>
    <a:srgbClr val="9FD3D7"/>
    <a:srgbClr val="B7D3E2"/>
    <a:srgbClr val="8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6502" autoAdjust="0"/>
  </p:normalViewPr>
  <p:slideViewPr>
    <p:cSldViewPr snapToObjects="1">
      <p:cViewPr varScale="1">
        <p:scale>
          <a:sx n="75" d="100"/>
          <a:sy n="75" d="100"/>
        </p:scale>
        <p:origin x="-11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notesMaster" Target="notesMasters/notes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ict"/><Relationship Id="rId3" Type="http://schemas.openxmlformats.org/officeDocument/2006/relationships/image" Target="../media/image6.pict"/><Relationship Id="rId1" Type="http://schemas.openxmlformats.org/officeDocument/2006/relationships/image" Target="../media/image4.pict"/></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pict"/><Relationship Id="rId1" Type="http://schemas.openxmlformats.org/officeDocument/2006/relationships/image" Target="../media/image33.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ict"/><Relationship Id="rId3" Type="http://schemas.openxmlformats.org/officeDocument/2006/relationships/image" Target="../media/image9.pict"/><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ict"/><Relationship Id="rId3" Type="http://schemas.openxmlformats.org/officeDocument/2006/relationships/image" Target="../media/image12.pict"/><Relationship Id="rId1" Type="http://schemas.openxmlformats.org/officeDocument/2006/relationships/image" Target="../media/image10.pict"/></Relationships>
</file>

<file path=ppt/drawings/_rels/vmlDrawing4.vml.rels><?xml version="1.0" encoding="UTF-8" standalone="yes"?>
<Relationships xmlns="http://schemas.openxmlformats.org/package/2006/relationships"><Relationship Id="rId4" Type="http://schemas.openxmlformats.org/officeDocument/2006/relationships/image" Target="../media/image16.pict"/><Relationship Id="rId1" Type="http://schemas.openxmlformats.org/officeDocument/2006/relationships/image" Target="../media/image13.pict"/><Relationship Id="rId2" Type="http://schemas.openxmlformats.org/officeDocument/2006/relationships/image" Target="../media/image14.pict"/><Relationship Id="rId3" Type="http://schemas.openxmlformats.org/officeDocument/2006/relationships/image" Target="../media/image15.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pict"/><Relationship Id="rId1" Type="http://schemas.openxmlformats.org/officeDocument/2006/relationships/image" Target="../media/image18.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ict"/><Relationship Id="rId3" Type="http://schemas.openxmlformats.org/officeDocument/2006/relationships/image" Target="../media/image19.pict"/><Relationship Id="rId1" Type="http://schemas.openxmlformats.org/officeDocument/2006/relationships/image" Target="../media/image20.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pict"/><Relationship Id="rId1" Type="http://schemas.openxmlformats.org/officeDocument/2006/relationships/image" Target="../media/image2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pict"/><Relationship Id="rId3" Type="http://schemas.openxmlformats.org/officeDocument/2006/relationships/image" Target="../media/image26.pict"/><Relationship Id="rId1" Type="http://schemas.openxmlformats.org/officeDocument/2006/relationships/image" Target="../media/image2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86632-FB82-9040-BE24-F92F54F7DA74}" type="datetimeFigureOut">
              <a:rPr lang="en-US" smtClean="0"/>
              <a:pPr/>
              <a:t>4/23/09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1427E-2A62-8444-B9A8-D3D2189E3D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t>
            </a:r>
            <a:r>
              <a:rPr lang="en-US" baseline="0" dirty="0" smtClean="0"/>
              <a:t> line first. Why?</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models of 40-80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reasons</a:t>
            </a:r>
          </a:p>
          <a:p>
            <a:r>
              <a:rPr lang="en-US" dirty="0" smtClean="0"/>
              <a:t>Expensive to produce in both time and money.</a:t>
            </a:r>
            <a:r>
              <a:rPr lang="en-US" baseline="0" dirty="0" smtClean="0"/>
              <a:t> </a:t>
            </a:r>
            <a:r>
              <a:rPr lang="en-US" dirty="0" smtClean="0"/>
              <a:t>Unless get undergrads to do the tagging.</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Compute the forward and backward probabilities for given model parameters and our observations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With</a:t>
            </a:r>
            <a:r>
              <a:rPr lang="en-US" b="1" baseline="0" dirty="0" smtClean="0">
                <a:solidFill>
                  <a:srgbClr val="FF0000"/>
                </a:solidFill>
              </a:rPr>
              <a:t> EM, you need to know your </a:t>
            </a:r>
            <a:r>
              <a:rPr lang="en-US" b="1" baseline="0" dirty="0" err="1" smtClean="0">
                <a:solidFill>
                  <a:srgbClr val="FF0000"/>
                </a:solidFill>
              </a:rPr>
              <a:t>tagset</a:t>
            </a:r>
            <a:r>
              <a:rPr lang="en-US" b="1" baseline="0" dirty="0" smtClean="0">
                <a:solidFill>
                  <a:srgbClr val="FF0000"/>
                </a:solidFill>
              </a:rPr>
              <a:t> beforehand</a:t>
            </a:r>
            <a:endParaRPr lang="en-US" b="1" dirty="0" smtClean="0">
              <a:solidFill>
                <a:srgbClr val="FF0000"/>
              </a:solidFill>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Interannotator</a:t>
            </a:r>
            <a:r>
              <a:rPr lang="en-US" sz="1200" kern="1200" dirty="0" smtClean="0">
                <a:solidFill>
                  <a:schemeClr val="tx1"/>
                </a:solidFill>
                <a:latin typeface="+mn-lt"/>
                <a:ea typeface="+mn-ea"/>
                <a:cs typeface="+mn-cs"/>
              </a:rPr>
              <a:t> agreement</a:t>
            </a:r>
          </a:p>
          <a:p>
            <a:r>
              <a:rPr lang="en-US" sz="1200" kern="1200" dirty="0" smtClean="0">
                <a:solidFill>
                  <a:schemeClr val="tx1"/>
                </a:solidFill>
                <a:latin typeface="+mn-lt"/>
                <a:ea typeface="+mn-ea"/>
                <a:cs typeface="+mn-cs"/>
              </a:rPr>
              <a:t>Other languages with more complex morphology need much larger </a:t>
            </a:r>
            <a:r>
              <a:rPr lang="en-US" sz="1200" kern="1200" dirty="0" err="1" smtClean="0">
                <a:solidFill>
                  <a:schemeClr val="tx1"/>
                </a:solidFill>
                <a:latin typeface="+mn-lt"/>
                <a:ea typeface="+mn-ea"/>
                <a:cs typeface="+mn-cs"/>
              </a:rPr>
              <a:t>tagsets</a:t>
            </a:r>
            <a:r>
              <a:rPr lang="en-US" sz="1200" kern="1200" dirty="0" smtClean="0">
                <a:solidFill>
                  <a:schemeClr val="tx1"/>
                </a:solidFill>
                <a:latin typeface="+mn-lt"/>
                <a:ea typeface="+mn-ea"/>
                <a:cs typeface="+mn-cs"/>
              </a:rPr>
              <a:t> for tagging to be useful, and will contain many more distinct word forms in corpora of the same size</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 Pres </a:t>
            </a:r>
            <a:r>
              <a:rPr lang="en-US" i="1" dirty="0" err="1" smtClean="0"/>
              <a:t>vs</a:t>
            </a:r>
            <a:r>
              <a:rPr lang="en-US" i="1" dirty="0" smtClean="0"/>
              <a:t> </a:t>
            </a:r>
            <a:r>
              <a:rPr lang="en-US" i="1" dirty="0" err="1" smtClean="0"/>
              <a:t>desc</a:t>
            </a:r>
            <a:r>
              <a:rPr lang="en-US" i="1" dirty="0" smtClean="0"/>
              <a:t>?</a:t>
            </a:r>
          </a:p>
          <a:p>
            <a:r>
              <a:rPr lang="en-US" i="1" dirty="0" smtClean="0"/>
              <a:t>That was an epic fail</a:t>
            </a:r>
          </a:p>
          <a:p>
            <a:r>
              <a:rPr lang="en-US" i="1" dirty="0" smtClean="0"/>
              <a:t>Cs getting too mainstream</a:t>
            </a:r>
            <a:r>
              <a:rPr lang="en-US" i="1" baseline="0" dirty="0" smtClean="0"/>
              <a:t> ? </a:t>
            </a:r>
            <a:r>
              <a:rPr lang="en-US" i="1" dirty="0" smtClean="0"/>
              <a:t>Star trek intro: to boldly go where no man has gone before.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precise way to define and describe the structure of sentences. </a:t>
            </a:r>
          </a:p>
          <a:p>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1992</a:t>
            </a:r>
          </a:p>
        </p:txBody>
      </p:sp>
      <p:sp>
        <p:nvSpPr>
          <p:cNvPr id="4" name="Slide Number Placeholder 3"/>
          <p:cNvSpPr>
            <a:spLocks noGrp="1"/>
          </p:cNvSpPr>
          <p:nvPr>
            <p:ph type="sldNum" sz="quarter" idx="10"/>
          </p:nvPr>
        </p:nvSpPr>
        <p:spPr/>
        <p:txBody>
          <a:bodyPr/>
          <a:lstStyle/>
          <a:p>
            <a:fld id="{7451427E-2A62-8444-B9A8-D3D2189E3D88}"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Fill in examples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How can you tell that</a:t>
            </a:r>
            <a:r>
              <a:rPr lang="en-US" baseline="0" dirty="0" smtClean="0"/>
              <a:t> something is a noun phrase</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Teacher Strikes Idle Kids</a:t>
            </a:r>
          </a:p>
          <a:p>
            <a:r>
              <a:rPr lang="en-US" dirty="0" smtClean="0"/>
              <a:t>Vocal</a:t>
            </a:r>
            <a:r>
              <a:rPr lang="en-US" baseline="0" dirty="0" smtClean="0"/>
              <a:t> cues</a:t>
            </a:r>
            <a:endParaRPr lang="en-US" dirty="0" smtClean="0"/>
          </a:p>
        </p:txBody>
      </p:sp>
      <p:sp>
        <p:nvSpPr>
          <p:cNvPr id="4" name="Slide Number Placeholder 3"/>
          <p:cNvSpPr>
            <a:spLocks noGrp="1"/>
          </p:cNvSpPr>
          <p:nvPr>
            <p:ph type="sldNum" sz="quarter" idx="10"/>
          </p:nvPr>
        </p:nvSpPr>
        <p:spPr/>
        <p:txBody>
          <a:bodyPr/>
          <a:lstStyle/>
          <a:p>
            <a:fld id="{7451427E-2A62-8444-B9A8-D3D2189E3D88}"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V NP PP context, right attachment usually gets right 55–67% of cases. </a:t>
            </a:r>
          </a:p>
          <a:p>
            <a:r>
              <a:rPr lang="en-US" dirty="0" smtClean="0"/>
              <a:t>But that means it gets wrong 33–45% of cases…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problem:</a:t>
            </a:r>
            <a:r>
              <a:rPr lang="en-US" baseline="0" dirty="0" smtClean="0"/>
              <a:t> search place - set of trees consistent with a </a:t>
            </a:r>
            <a:r>
              <a:rPr lang="en-US" baseline="0" dirty="0" err="1" smtClean="0"/>
              <a:t>gramma</a:t>
            </a:r>
            <a:r>
              <a:rPr lang="en-US" baseline="0" dirty="0" smtClean="0"/>
              <a:t>. Goal is a tree or set of trees whose fringe is the sentence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sentences?</a:t>
            </a:r>
          </a:p>
          <a:p>
            <a:r>
              <a:rPr lang="en-US" dirty="0" smtClean="0"/>
              <a:t>What about “sports sports”?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Uses proof systems to </a:t>
            </a:r>
            <a:r>
              <a:rPr lang="en-US" i="1" dirty="0" smtClean="0"/>
              <a:t>prove </a:t>
            </a:r>
            <a:r>
              <a:rPr lang="en-US" dirty="0" smtClean="0"/>
              <a:t>a parse from a sequence of words</a:t>
            </a:r>
          </a:p>
          <a:p>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down is goal driven. You know you have a sentence.</a:t>
            </a:r>
            <a:r>
              <a:rPr lang="en-US" baseline="0" dirty="0" smtClean="0"/>
              <a:t> What are the ways you can parse that sentence.</a:t>
            </a:r>
          </a:p>
          <a:p>
            <a:r>
              <a:rPr lang="en-US" baseline="0" dirty="0" smtClean="0"/>
              <a:t>  - problems with recursion he said that she said, </a:t>
            </a:r>
            <a:r>
              <a:rPr lang="en-US" sz="1200" kern="1200" dirty="0" smtClean="0">
                <a:solidFill>
                  <a:schemeClr val="tx1"/>
                </a:solidFill>
                <a:latin typeface="+mn-lt"/>
                <a:ea typeface="+mn-ea"/>
                <a:cs typeface="+mn-cs"/>
              </a:rPr>
              <a:t>A top-down parser will do badly if there are many different rules for the same LHS.  Consider if there are 600 rules for S, 599 of which start with NP, but one of which starts with V, and the sentence starts with V.</a:t>
            </a:r>
          </a:p>
          <a:p>
            <a:r>
              <a:rPr lang="en-US" sz="1200" kern="1200" dirty="0" smtClean="0">
                <a:solidFill>
                  <a:schemeClr val="tx1"/>
                </a:solidFill>
                <a:latin typeface="+mn-lt"/>
                <a:ea typeface="+mn-ea"/>
                <a:cs typeface="+mn-cs"/>
              </a:rPr>
              <a:t>Hopeless for going from</a:t>
            </a:r>
            <a:r>
              <a:rPr lang="en-US" sz="1200" kern="1200" baseline="0" dirty="0" smtClean="0">
                <a:solidFill>
                  <a:schemeClr val="tx1"/>
                </a:solidFill>
                <a:latin typeface="+mn-lt"/>
                <a:ea typeface="+mn-ea"/>
                <a:cs typeface="+mn-cs"/>
              </a:rPr>
              <a:t> POS to word</a:t>
            </a:r>
            <a:r>
              <a:rPr lang="en-US" sz="1200" kern="1200" dirty="0" smtClean="0">
                <a:solidFill>
                  <a:schemeClr val="tx1"/>
                </a:solidFill>
                <a:latin typeface="+mn-lt"/>
                <a:ea typeface="+mn-ea"/>
                <a:cs typeface="+mn-cs"/>
              </a:rPr>
              <a:t> </a:t>
            </a:r>
            <a:endParaRPr lang="en-US" baseline="0" dirty="0" smtClean="0"/>
          </a:p>
          <a:p>
            <a:r>
              <a:rPr lang="en-US" baseline="0" dirty="0" smtClean="0"/>
              <a:t>Bottom up is data driven. You have a sequence of words. How can we build those words into a sentence structure.</a:t>
            </a:r>
          </a:p>
          <a:p>
            <a:pPr>
              <a:buFontTx/>
              <a:buChar char="-"/>
            </a:pPr>
            <a:r>
              <a:rPr lang="en-US" baseline="0" dirty="0" smtClean="0"/>
              <a:t>Has its own problems with creating local structure that doesn’t benefit the global structure</a:t>
            </a:r>
          </a:p>
          <a:p>
            <a:pPr>
              <a:buFontTx/>
              <a:buChar char="-"/>
            </a:pPr>
            <a:r>
              <a:rPr lang="en-US" sz="1200" kern="1200" dirty="0" smtClean="0">
                <a:solidFill>
                  <a:schemeClr val="tx1"/>
                </a:solidFill>
                <a:latin typeface="+mn-lt"/>
                <a:ea typeface="+mn-ea"/>
                <a:cs typeface="+mn-cs"/>
              </a:rPr>
              <a:t>Parsing is finished when the goal list contains just the start category.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Context free!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Unaries</a:t>
            </a:r>
            <a:r>
              <a:rPr lang="en-US" sz="1200" kern="1200" dirty="0" smtClean="0">
                <a:solidFill>
                  <a:schemeClr val="tx1"/>
                </a:solidFill>
                <a:latin typeface="+mn-lt"/>
                <a:ea typeface="+mn-ea"/>
                <a:cs typeface="+mn-cs"/>
              </a:rPr>
              <a:t> can be incorporated into the </a:t>
            </a:r>
            <a:r>
              <a:rPr lang="en-US" sz="1200" kern="1200" dirty="0" err="1" smtClean="0">
                <a:solidFill>
                  <a:schemeClr val="tx1"/>
                </a:solidFill>
                <a:latin typeface="+mn-lt"/>
                <a:ea typeface="+mn-ea"/>
                <a:cs typeface="+mn-cs"/>
              </a:rPr>
              <a:t>algorithmfunction</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makes this task</a:t>
            </a:r>
            <a:r>
              <a:rPr lang="en-US" baseline="0" dirty="0" smtClean="0"/>
              <a:t> hard?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buffalo FROM Buffalo WHO ARE buffaloed BY buffalo FROM Buffalo ALSO buffalo THE buffalo FROM Buffalo.</a:t>
            </a:r>
          </a:p>
          <a:p>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Supervised from a tree bank</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are just the tags words appeared with in the corpus. There may be unseen word/tag combinations.</a:t>
            </a:r>
          </a:p>
          <a:p>
            <a:r>
              <a:rPr lang="en-US" sz="1200" kern="1200" dirty="0" smtClean="0">
                <a:solidFill>
                  <a:schemeClr val="tx1"/>
                </a:solidFill>
                <a:latin typeface="+mn-lt"/>
                <a:ea typeface="+mn-ea"/>
                <a:cs typeface="+mn-cs"/>
              </a:rPr>
              <a:t>The main problem in the task of part of speech tagging is how to differentiate</a:t>
            </a:r>
            <a:r>
              <a:rPr lang="en-US" sz="1200" kern="1200" baseline="0" dirty="0" smtClean="0">
                <a:solidFill>
                  <a:schemeClr val="tx1"/>
                </a:solidFill>
                <a:latin typeface="+mn-lt"/>
                <a:ea typeface="+mn-ea"/>
                <a:cs typeface="+mn-cs"/>
              </a:rPr>
              <a:t> between the tags for ambiguous words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is </a:t>
            </a:r>
            <a:r>
              <a:rPr lang="en-US" dirty="0" err="1" smtClean="0"/>
              <a:t>Bayes</a:t>
            </a:r>
            <a:r>
              <a:rPr lang="en-US" baseline="0" dirty="0" smtClean="0"/>
              <a:t> rule?</a:t>
            </a:r>
            <a:endParaRPr lang="en-US" dirty="0" smtClean="0"/>
          </a:p>
          <a:p>
            <a:r>
              <a:rPr lang="en-US" dirty="0" smtClean="0"/>
              <a:t>P(W) won’t change. Words don’t change.</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 way (supervised or unsupervised,</a:t>
            </a:r>
            <a:r>
              <a:rPr lang="en-US" baseline="0" dirty="0" smtClean="0"/>
              <a:t> we are going to need to learn these probabilities. </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Remember</a:t>
            </a:r>
            <a:r>
              <a:rPr lang="en-US" baseline="0" dirty="0" smtClean="0"/>
              <a:t> the three questions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Remember</a:t>
            </a:r>
            <a:r>
              <a:rPr lang="en-US" baseline="0" dirty="0" smtClean="0"/>
              <a:t> the three questions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At every one of the </a:t>
            </a:r>
            <a:r>
              <a:rPr lang="en-US" sz="1200" i="1"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 time steps (=words), the HMM can be in one of N states (=tags)</a:t>
            </a:r>
            <a:endParaRPr lang="en-US" dirty="0"/>
          </a:p>
        </p:txBody>
      </p:sp>
      <p:sp>
        <p:nvSpPr>
          <p:cNvPr id="4" name="Slide Number Placeholder 3"/>
          <p:cNvSpPr>
            <a:spLocks noGrp="1"/>
          </p:cNvSpPr>
          <p:nvPr>
            <p:ph type="sldNum" sz="quarter" idx="10"/>
          </p:nvPr>
        </p:nvSpPr>
        <p:spPr/>
        <p:txBody>
          <a:bodyPr/>
          <a:lstStyle/>
          <a:p>
            <a:fld id="{7451427E-2A62-8444-B9A8-D3D2189E3D8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1DFA2D4-54D2-B345-83BC-723F4F14A210}" type="datetimeFigureOut">
              <a:rPr lang="en-US" smtClean="0"/>
              <a:pPr/>
              <a:t>4/23/09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325DB0-693E-9E47-A10E-47D9E97A68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FA2D4-54D2-B345-83BC-723F4F14A210}" type="datetimeFigureOut">
              <a:rPr lang="en-US" smtClean="0"/>
              <a:pPr/>
              <a:t>4/23/09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FA2D4-54D2-B345-83BC-723F4F14A210}" type="datetimeFigureOut">
              <a:rPr lang="en-US" smtClean="0"/>
              <a:pPr/>
              <a:t>4/23/09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DFA2D4-54D2-B345-83BC-723F4F14A210}" type="datetimeFigureOut">
              <a:rPr lang="en-US" smtClean="0"/>
              <a:pPr/>
              <a:t>4/23/09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DFA2D4-54D2-B345-83BC-723F4F14A210}" type="datetimeFigureOut">
              <a:rPr lang="en-US" smtClean="0"/>
              <a:pPr/>
              <a:t>4/23/09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DFA2D4-54D2-B345-83BC-723F4F14A210}" type="datetimeFigureOut">
              <a:rPr lang="en-US" smtClean="0"/>
              <a:pPr/>
              <a:t>4/23/09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1DFA2D4-54D2-B345-83BC-723F4F14A210}" type="datetimeFigureOut">
              <a:rPr lang="en-US" smtClean="0"/>
              <a:pPr/>
              <a:t>4/23/09</a:t>
            </a:fld>
            <a:endParaRPr lang="en-US"/>
          </a:p>
        </p:txBody>
      </p:sp>
      <p:sp>
        <p:nvSpPr>
          <p:cNvPr id="27" name="Slide Number Placeholder 26"/>
          <p:cNvSpPr>
            <a:spLocks noGrp="1"/>
          </p:cNvSpPr>
          <p:nvPr>
            <p:ph type="sldNum" sz="quarter" idx="11"/>
          </p:nvPr>
        </p:nvSpPr>
        <p:spPr/>
        <p:txBody>
          <a:bodyPr rtlCol="0"/>
          <a:lstStyle/>
          <a:p>
            <a:fld id="{09325DB0-693E-9E47-A10E-47D9E97A68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1DFA2D4-54D2-B345-83BC-723F4F14A210}" type="datetimeFigureOut">
              <a:rPr lang="en-US" smtClean="0"/>
              <a:pPr/>
              <a:t>4/23/09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9325DB0-693E-9E47-A10E-47D9E97A68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FA2D4-54D2-B345-83BC-723F4F14A210}" type="datetimeFigureOut">
              <a:rPr lang="en-US" smtClean="0"/>
              <a:pPr/>
              <a:t>4/23/09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DFA2D4-54D2-B345-83BC-723F4F14A210}" type="datetimeFigureOut">
              <a:rPr lang="en-US" smtClean="0"/>
              <a:pPr/>
              <a:t>4/23/09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DFA2D4-54D2-B345-83BC-723F4F14A210}" type="datetimeFigureOut">
              <a:rPr lang="en-US" smtClean="0"/>
              <a:pPr/>
              <a:t>4/23/09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25DB0-693E-9E47-A10E-47D9E97A68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05000"/>
            <a:ext cx="8229600" cy="46695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1DFA2D4-54D2-B345-83BC-723F4F14A210}" type="datetimeFigureOut">
              <a:rPr lang="en-US" smtClean="0"/>
              <a:pPr/>
              <a:t>4/23/09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325DB0-693E-9E47-A10E-47D9E97A682B}" type="slidenum">
              <a:rPr lang="en-US" smtClean="0"/>
              <a:pPr/>
              <a:t>‹#›</a:t>
            </a:fld>
            <a:endParaRPr lang="en-US"/>
          </a:p>
        </p:txBody>
      </p:sp>
      <p:cxnSp>
        <p:nvCxnSpPr>
          <p:cNvPr id="21" name="Straight Connector 20"/>
          <p:cNvCxnSpPr/>
          <p:nvPr userDrawn="1"/>
        </p:nvCxnSpPr>
        <p:spPr>
          <a:xfrm>
            <a:off x="457200" y="1676400"/>
            <a:ext cx="8229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j-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oleObject" Target="../embeddings/Microsoft_Equation3.bin"/><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5" Type="http://schemas.openxmlformats.org/officeDocument/2006/relationships/oleObject" Target="../embeddings/Microsoft_Equation2.bin"/></Relationships>
</file>

<file path=ppt/slides/_rels/slide13.xml.rels><?xml version="1.0" encoding="UTF-8" standalone="yes"?>
<Relationships xmlns="http://schemas.openxmlformats.org/package/2006/relationships"><Relationship Id="rId6" Type="http://schemas.openxmlformats.org/officeDocument/2006/relationships/oleObject" Target="../embeddings/Microsoft_Equation6.bin"/><Relationship Id="rId4"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xml"/><Relationship Id="rId5" Type="http://schemas.openxmlformats.org/officeDocument/2006/relationships/oleObject" Target="../embeddings/Microsoft_Equation5.bin"/></Relationships>
</file>

<file path=ppt/slides/_rels/slide14.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7.bin"/><Relationship Id="rId5" Type="http://schemas.openxmlformats.org/officeDocument/2006/relationships/oleObject" Target="../embeddings/Microsoft_Equation9.bin"/></Relationships>
</file>

<file path=ppt/slides/_rels/slide15.xml.rels><?xml version="1.0" encoding="UTF-8" standalone="yes"?>
<Relationships xmlns="http://schemas.openxmlformats.org/package/2006/relationships"><Relationship Id="rId6" Type="http://schemas.openxmlformats.org/officeDocument/2006/relationships/oleObject" Target="../embeddings/Microsoft_Equation13.bin"/><Relationship Id="rId4" Type="http://schemas.openxmlformats.org/officeDocument/2006/relationships/oleObject" Target="../embeddings/Microsoft_Equation11.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0.bin"/><Relationship Id="rId5" Type="http://schemas.openxmlformats.org/officeDocument/2006/relationships/oleObject" Target="../embeddings/Microsoft_Equation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oleObject" Target="../embeddings/Microsoft_Equation15.bin"/><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2.xml"/><Relationship Id="rId5" Type="http://schemas.openxmlformats.org/officeDocument/2006/relationships/oleObject" Target="../embeddings/Microsoft_Equation14.bin"/></Relationships>
</file>

<file path=ppt/slides/_rels/slide24.xml.rels><?xml version="1.0" encoding="UTF-8" standalone="yes"?>
<Relationships xmlns="http://schemas.openxmlformats.org/package/2006/relationships"><Relationship Id="rId4" Type="http://schemas.openxmlformats.org/officeDocument/2006/relationships/image" Target="../media/image17.png"/><Relationship Id="rId5" Type="http://schemas.openxmlformats.org/officeDocument/2006/relationships/oleObject" Target="../embeddings/Microsoft_Equation16.bin"/><Relationship Id="rId7" Type="http://schemas.openxmlformats.org/officeDocument/2006/relationships/oleObject" Target="../embeddings/Microsoft_Equation1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3.xml"/><Relationship Id="rId6" Type="http://schemas.openxmlformats.org/officeDocument/2006/relationships/oleObject" Target="../embeddings/Microsoft_Equation1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oleObject" Target="../embeddings/Microsoft_Equation1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6.xml"/><Relationship Id="rId5" Type="http://schemas.openxmlformats.org/officeDocument/2006/relationships/oleObject" Target="../embeddings/Microsoft_Equation2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1.bin"/><Relationship Id="rId1" Type="http://schemas.openxmlformats.org/officeDocument/2006/relationships/vmlDrawing" Target="../drawings/vmlDrawing8.v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4" Type="http://schemas.openxmlformats.org/officeDocument/2006/relationships/oleObject" Target="../embeddings/Microsoft_Equation23.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Equation22.bin"/><Relationship Id="rId5" Type="http://schemas.openxmlformats.org/officeDocument/2006/relationships/oleObject" Target="../embeddings/Microsoft_Equation24.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oleObject" Target="../embeddings/Microsoft_Equation25.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30.xml"/><Relationship Id="rId5" Type="http://schemas.openxmlformats.org/officeDocument/2006/relationships/oleObject" Target="../embeddings/Microsoft_Equation26.bin"/></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3"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3.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Part-of-Speech Tagging &amp; Parsing</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Chloé Kiddon</a:t>
            </a:r>
          </a:p>
          <a:p>
            <a:endParaRPr lang="en-US" dirty="0" smtClean="0"/>
          </a:p>
          <a:p>
            <a:r>
              <a:rPr lang="en-US" dirty="0" smtClean="0"/>
              <a:t>(slides adapted and/or stolen outright from Andrew McCallum, Christopher Manning, and Julia Hockenmaier)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more information</a:t>
            </a:r>
            <a:endParaRPr lang="en-US" dirty="0"/>
          </a:p>
        </p:txBody>
      </p:sp>
      <p:sp>
        <p:nvSpPr>
          <p:cNvPr id="3" name="Content Placeholder 2"/>
          <p:cNvSpPr>
            <a:spLocks noGrp="1"/>
          </p:cNvSpPr>
          <p:nvPr>
            <p:ph idx="1"/>
          </p:nvPr>
        </p:nvSpPr>
        <p:spPr/>
        <p:txBody>
          <a:bodyPr/>
          <a:lstStyle/>
          <a:p>
            <a:r>
              <a:rPr lang="en-US" dirty="0" smtClean="0"/>
              <a:t>We are not just tagging words, we are tagging </a:t>
            </a:r>
            <a:r>
              <a:rPr lang="en-US" i="1" dirty="0" smtClean="0"/>
              <a:t>sequences </a:t>
            </a:r>
            <a:r>
              <a:rPr lang="en-US" dirty="0" smtClean="0"/>
              <a:t>of words</a:t>
            </a:r>
          </a:p>
          <a:p>
            <a:endParaRPr lang="en-US" dirty="0" smtClean="0"/>
          </a:p>
          <a:p>
            <a:pPr>
              <a:buNone/>
            </a:pPr>
            <a:r>
              <a:rPr lang="en-US" dirty="0" smtClean="0"/>
              <a:t>   For a sequence of words </a:t>
            </a:r>
            <a:r>
              <a:rPr lang="en-US" b="1" dirty="0" smtClean="0"/>
              <a:t>W</a:t>
            </a:r>
            <a:r>
              <a:rPr lang="en-US" dirty="0" smtClean="0"/>
              <a:t>:</a:t>
            </a:r>
          </a:p>
          <a:p>
            <a:pPr algn="ctr">
              <a:buNone/>
            </a:pPr>
            <a:r>
              <a:rPr lang="en-US" b="1" dirty="0" smtClean="0"/>
              <a:t>W = w</a:t>
            </a:r>
            <a:r>
              <a:rPr lang="en-US" b="1" baseline="-25000" dirty="0" smtClean="0"/>
              <a:t>1</a:t>
            </a:r>
            <a:r>
              <a:rPr lang="en-US" b="1" dirty="0" smtClean="0"/>
              <a:t>w</a:t>
            </a:r>
            <a:r>
              <a:rPr lang="en-US" b="1" baseline="-25000" dirty="0" smtClean="0"/>
              <a:t>2</a:t>
            </a:r>
            <a:r>
              <a:rPr lang="en-US" b="1" dirty="0" smtClean="0"/>
              <a:t>w</a:t>
            </a:r>
            <a:r>
              <a:rPr lang="en-US" b="1" baseline="-25000" dirty="0" smtClean="0"/>
              <a:t>3</a:t>
            </a:r>
            <a:r>
              <a:rPr lang="en-US" b="1" dirty="0" smtClean="0"/>
              <a:t>…</a:t>
            </a:r>
            <a:r>
              <a:rPr lang="en-US" b="1" dirty="0" err="1" smtClean="0"/>
              <a:t>w</a:t>
            </a:r>
            <a:r>
              <a:rPr lang="en-US" b="1" baseline="-25000" dirty="0" err="1" smtClean="0"/>
              <a:t>n</a:t>
            </a:r>
            <a:endParaRPr lang="en-US" b="1" baseline="-25000" dirty="0" smtClean="0"/>
          </a:p>
          <a:p>
            <a:pPr algn="ctr">
              <a:buNone/>
            </a:pPr>
            <a:endParaRPr lang="en-US" b="1" baseline="-25000" dirty="0" smtClean="0"/>
          </a:p>
          <a:p>
            <a:pPr>
              <a:buNone/>
            </a:pPr>
            <a:r>
              <a:rPr lang="en-US" b="1" dirty="0" smtClean="0"/>
              <a:t>   </a:t>
            </a:r>
            <a:r>
              <a:rPr lang="en-US" dirty="0" smtClean="0"/>
              <a:t>We are looking for a sequence of tags </a:t>
            </a:r>
            <a:r>
              <a:rPr lang="en-US" b="1" dirty="0" smtClean="0"/>
              <a:t>T</a:t>
            </a:r>
            <a:r>
              <a:rPr lang="en-US" dirty="0" smtClean="0"/>
              <a:t>: </a:t>
            </a:r>
            <a:endParaRPr lang="en-US" b="1" dirty="0" smtClean="0"/>
          </a:p>
          <a:p>
            <a:pPr algn="ctr">
              <a:buNone/>
            </a:pPr>
            <a:r>
              <a:rPr lang="en-US" b="1" dirty="0" smtClean="0"/>
              <a:t>T = t</a:t>
            </a:r>
            <a:r>
              <a:rPr lang="en-US" b="1" baseline="-25000" dirty="0" smtClean="0"/>
              <a:t>1 </a:t>
            </a:r>
            <a:r>
              <a:rPr lang="en-US" b="1" dirty="0" smtClean="0"/>
              <a:t>t</a:t>
            </a:r>
            <a:r>
              <a:rPr lang="en-US" b="1" baseline="-25000" dirty="0" smtClean="0"/>
              <a:t>2 </a:t>
            </a:r>
            <a:r>
              <a:rPr lang="en-US" b="1" dirty="0" smtClean="0"/>
              <a:t>t</a:t>
            </a:r>
            <a:r>
              <a:rPr lang="en-US" b="1" baseline="-25000" dirty="0" smtClean="0"/>
              <a:t>3 </a:t>
            </a:r>
            <a:r>
              <a:rPr lang="en-US" b="1" dirty="0" smtClean="0"/>
              <a:t>… </a:t>
            </a:r>
            <a:r>
              <a:rPr lang="en-US" b="1" dirty="0" err="1" smtClean="0"/>
              <a:t>t</a:t>
            </a:r>
            <a:r>
              <a:rPr lang="en-US" b="1" baseline="-25000" dirty="0" err="1" smtClean="0"/>
              <a:t>n</a:t>
            </a:r>
            <a:endParaRPr lang="en-US" b="1" baseline="-25000" dirty="0" smtClean="0"/>
          </a:p>
          <a:p>
            <a:pPr>
              <a:buNone/>
            </a:pPr>
            <a:endParaRPr lang="en-US" b="1" baseline="-25000" dirty="0" smtClean="0"/>
          </a:p>
          <a:p>
            <a:pPr>
              <a:buNone/>
            </a:pPr>
            <a:r>
              <a:rPr lang="en-US" b="1" baseline="-25000" dirty="0" smtClean="0"/>
              <a:t>   </a:t>
            </a:r>
            <a:r>
              <a:rPr lang="en-US" b="1" dirty="0" smtClean="0"/>
              <a:t> </a:t>
            </a:r>
            <a:r>
              <a:rPr lang="en-US" dirty="0" smtClean="0"/>
              <a:t>where P(</a:t>
            </a:r>
            <a:r>
              <a:rPr lang="en-US" b="1" dirty="0" smtClean="0"/>
              <a:t>T</a:t>
            </a:r>
            <a:r>
              <a:rPr lang="en-US" dirty="0" smtClean="0"/>
              <a:t>|</a:t>
            </a:r>
            <a:r>
              <a:rPr lang="en-US" b="1" dirty="0" smtClean="0"/>
              <a:t>W</a:t>
            </a:r>
            <a:r>
              <a:rPr lang="en-US" dirty="0" smtClean="0"/>
              <a:t>) is maximized</a:t>
            </a:r>
            <a:endParaRPr lang="en-US" b="1" baseline="-25000" dirty="0" smtClean="0"/>
          </a:p>
        </p:txBody>
      </p:sp>
      <p:sp>
        <p:nvSpPr>
          <p:cNvPr id="4" name="Rectangle 3"/>
          <p:cNvSpPr/>
          <p:nvPr/>
        </p:nvSpPr>
        <p:spPr>
          <a:xfrm>
            <a:off x="7051923" y="6488668"/>
            <a:ext cx="2092077" cy="369332"/>
          </a:xfrm>
          <a:prstGeom prst="rect">
            <a:avLst/>
          </a:prstGeom>
        </p:spPr>
        <p:txBody>
          <a:bodyPr wrap="none">
            <a:spAutoFit/>
          </a:bodyPr>
          <a:lstStyle/>
          <a:p>
            <a:r>
              <a:rPr lang="en-US" dirty="0" smtClean="0"/>
              <a:t>Andrew McCallum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ideal world…</a:t>
            </a:r>
            <a:endParaRPr lang="en-US" dirty="0"/>
          </a:p>
        </p:txBody>
      </p:sp>
      <p:sp>
        <p:nvSpPr>
          <p:cNvPr id="3" name="Content Placeholder 2"/>
          <p:cNvSpPr>
            <a:spLocks noGrp="1"/>
          </p:cNvSpPr>
          <p:nvPr>
            <p:ph idx="1"/>
          </p:nvPr>
        </p:nvSpPr>
        <p:spPr/>
        <p:txBody>
          <a:bodyPr>
            <a:normAutofit/>
          </a:bodyPr>
          <a:lstStyle/>
          <a:p>
            <a:r>
              <a:rPr lang="en-US" dirty="0" smtClean="0"/>
              <a:t>Find all instances of a sequence in the dataset and pick the most common sequence of tags</a:t>
            </a:r>
          </a:p>
          <a:p>
            <a:endParaRPr lang="en-US" dirty="0" smtClean="0"/>
          </a:p>
          <a:p>
            <a:pPr lvl="1"/>
            <a:r>
              <a:rPr lang="en-US" dirty="0" smtClean="0"/>
              <a:t>Count(“heat oil in a large pot”) = 0 ????</a:t>
            </a:r>
          </a:p>
          <a:p>
            <a:pPr lvl="1"/>
            <a:r>
              <a:rPr lang="en-US" dirty="0" err="1" smtClean="0"/>
              <a:t>Uhh</a:t>
            </a:r>
            <a:r>
              <a:rPr lang="en-US" dirty="0" smtClean="0"/>
              <a:t>…</a:t>
            </a:r>
          </a:p>
          <a:p>
            <a:pPr lvl="1"/>
            <a:endParaRPr lang="en-US" dirty="0" smtClean="0"/>
          </a:p>
          <a:p>
            <a:r>
              <a:rPr lang="en-US" dirty="0" smtClean="0"/>
              <a:t>Spare data problem</a:t>
            </a:r>
          </a:p>
          <a:p>
            <a:r>
              <a:rPr lang="en-US" dirty="0" smtClean="0"/>
              <a:t>Most sequences will never occur, or will occur too few times for good predictions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Rule</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To find P(T|W), use </a:t>
            </a:r>
            <a:r>
              <a:rPr lang="en-US" dirty="0" err="1" smtClean="0"/>
              <a:t>Bayes</a:t>
            </a:r>
            <a:r>
              <a:rPr lang="en-US" dirty="0" smtClean="0"/>
              <a:t>’ Rule:</a:t>
            </a:r>
          </a:p>
          <a:p>
            <a:pPr>
              <a:buNone/>
            </a:pPr>
            <a:r>
              <a:rPr lang="en-US" dirty="0" smtClean="0"/>
              <a:t> </a:t>
            </a:r>
          </a:p>
          <a:p>
            <a:pPr>
              <a:buNone/>
            </a:pPr>
            <a:endParaRPr lang="en-US" dirty="0" smtClean="0"/>
          </a:p>
          <a:p>
            <a:endParaRPr lang="en-US" dirty="0" smtClean="0"/>
          </a:p>
          <a:p>
            <a:endParaRPr lang="en-US" dirty="0" smtClean="0"/>
          </a:p>
          <a:p>
            <a:r>
              <a:rPr lang="en-US" dirty="0" smtClean="0"/>
              <a:t>We can maximize P(T|W) by maximizing </a:t>
            </a:r>
          </a:p>
          <a:p>
            <a:pPr>
              <a:buNone/>
            </a:pPr>
            <a:r>
              <a:rPr lang="en-US" dirty="0" smtClean="0"/>
              <a:t>      P(W|T)*P(T)</a:t>
            </a:r>
          </a:p>
          <a:p>
            <a:endParaRPr lang="en-US" dirty="0" smtClean="0"/>
          </a:p>
          <a:p>
            <a:endParaRPr lang="en-US" dirty="0"/>
          </a:p>
        </p:txBody>
      </p:sp>
      <p:graphicFrame>
        <p:nvGraphicFramePr>
          <p:cNvPr id="4" name="Object 3"/>
          <p:cNvGraphicFramePr>
            <a:graphicFrameLocks noChangeAspect="1"/>
          </p:cNvGraphicFramePr>
          <p:nvPr/>
        </p:nvGraphicFramePr>
        <p:xfrm>
          <a:off x="2635002" y="3358790"/>
          <a:ext cx="3460998" cy="832210"/>
        </p:xfrm>
        <a:graphic>
          <a:graphicData uri="http://schemas.openxmlformats.org/presentationml/2006/ole">
            <p:oleObj spid="_x0000_s18434" name="Equation" r:id="rId4" imgW="1714500" imgH="393700" progId="Equation.3">
              <p:embed/>
            </p:oleObj>
          </a:graphicData>
        </a:graphic>
      </p:graphicFrame>
      <p:graphicFrame>
        <p:nvGraphicFramePr>
          <p:cNvPr id="18435" name="Object 3"/>
          <p:cNvGraphicFramePr>
            <a:graphicFrameLocks noChangeAspect="1"/>
          </p:cNvGraphicFramePr>
          <p:nvPr/>
        </p:nvGraphicFramePr>
        <p:xfrm>
          <a:off x="2439988" y="3581400"/>
          <a:ext cx="3786187" cy="369888"/>
        </p:xfrm>
        <a:graphic>
          <a:graphicData uri="http://schemas.openxmlformats.org/presentationml/2006/ole">
            <p:oleObj spid="_x0000_s18435" name="Equation" r:id="rId5" imgW="1689100" imgH="165100" progId="Equation.3">
              <p:embed/>
            </p:oleObj>
          </a:graphicData>
        </a:graphic>
      </p:graphicFrame>
      <p:sp>
        <p:nvSpPr>
          <p:cNvPr id="6" name="Rectangle 5"/>
          <p:cNvSpPr/>
          <p:nvPr/>
        </p:nvSpPr>
        <p:spPr>
          <a:xfrm>
            <a:off x="7051923" y="6488668"/>
            <a:ext cx="2092077" cy="369332"/>
          </a:xfrm>
          <a:prstGeom prst="rect">
            <a:avLst/>
          </a:prstGeom>
        </p:spPr>
        <p:txBody>
          <a:bodyPr wrap="none">
            <a:spAutoFit/>
          </a:bodyPr>
          <a:lstStyle/>
          <a:p>
            <a:r>
              <a:rPr lang="en-US" dirty="0" smtClean="0"/>
              <a:t>Andrew McCallum</a:t>
            </a:r>
            <a:endParaRPr lang="en-US" dirty="0"/>
          </a:p>
        </p:txBody>
      </p:sp>
      <p:graphicFrame>
        <p:nvGraphicFramePr>
          <p:cNvPr id="18438" name="Object 6"/>
          <p:cNvGraphicFramePr>
            <a:graphicFrameLocks noChangeAspect="1"/>
          </p:cNvGraphicFramePr>
          <p:nvPr/>
        </p:nvGraphicFramePr>
        <p:xfrm>
          <a:off x="2632075" y="3581400"/>
          <a:ext cx="1384300" cy="347662"/>
        </p:xfrm>
        <a:graphic>
          <a:graphicData uri="http://schemas.openxmlformats.org/presentationml/2006/ole">
            <p:oleObj spid="_x0000_s18438" name="Equation" r:id="rId6" imgW="685800" imgH="1651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P(T)</a:t>
            </a:r>
            <a:endParaRPr lang="en-US" dirty="0"/>
          </a:p>
        </p:txBody>
      </p:sp>
      <p:sp>
        <p:nvSpPr>
          <p:cNvPr id="3" name="Content Placeholder 2"/>
          <p:cNvSpPr>
            <a:spLocks noGrp="1"/>
          </p:cNvSpPr>
          <p:nvPr>
            <p:ph idx="1"/>
          </p:nvPr>
        </p:nvSpPr>
        <p:spPr/>
        <p:txBody>
          <a:bodyPr/>
          <a:lstStyle/>
          <a:p>
            <a:r>
              <a:rPr lang="en-US" dirty="0" smtClean="0"/>
              <a:t>Generally,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Usually not feasible to accurately estimate more than tag bigrams (possibly trigrams)</a:t>
            </a:r>
          </a:p>
          <a:p>
            <a:pPr>
              <a:buNone/>
            </a:pPr>
            <a:endParaRPr lang="en-US" dirty="0"/>
          </a:p>
        </p:txBody>
      </p:sp>
      <p:graphicFrame>
        <p:nvGraphicFramePr>
          <p:cNvPr id="4" name="Object 3"/>
          <p:cNvGraphicFramePr>
            <a:graphicFrameLocks noChangeAspect="1"/>
          </p:cNvGraphicFramePr>
          <p:nvPr/>
        </p:nvGraphicFramePr>
        <p:xfrm>
          <a:off x="2057400" y="2743200"/>
          <a:ext cx="4555671" cy="393700"/>
        </p:xfrm>
        <a:graphic>
          <a:graphicData uri="http://schemas.openxmlformats.org/presentationml/2006/ole">
            <p:oleObj spid="_x0000_s21506" name="Equation" r:id="rId4" imgW="2057400" imgH="177800" progId="Equation.3">
              <p:embed/>
            </p:oleObj>
          </a:graphicData>
        </a:graphic>
      </p:graphicFrame>
      <p:graphicFrame>
        <p:nvGraphicFramePr>
          <p:cNvPr id="21507" name="Object 3"/>
          <p:cNvGraphicFramePr>
            <a:graphicFrameLocks noChangeAspect="1"/>
          </p:cNvGraphicFramePr>
          <p:nvPr/>
        </p:nvGraphicFramePr>
        <p:xfrm>
          <a:off x="2041525" y="3429000"/>
          <a:ext cx="6188075" cy="393700"/>
        </p:xfrm>
        <a:graphic>
          <a:graphicData uri="http://schemas.openxmlformats.org/presentationml/2006/ole">
            <p:oleObj spid="_x0000_s21507" name="Equation" r:id="rId5" imgW="2794000" imgH="177800" progId="Equation.3">
              <p:embed/>
            </p:oleObj>
          </a:graphicData>
        </a:graphic>
      </p:graphicFrame>
      <p:graphicFrame>
        <p:nvGraphicFramePr>
          <p:cNvPr id="21508" name="Object 4"/>
          <p:cNvGraphicFramePr>
            <a:graphicFrameLocks noChangeAspect="1"/>
          </p:cNvGraphicFramePr>
          <p:nvPr/>
        </p:nvGraphicFramePr>
        <p:xfrm>
          <a:off x="1981200" y="4017461"/>
          <a:ext cx="4495800" cy="783139"/>
        </p:xfrm>
        <a:graphic>
          <a:graphicData uri="http://schemas.openxmlformats.org/presentationml/2006/ole">
            <p:oleObj spid="_x0000_s21508" name="Equation" r:id="rId6" imgW="1968500" imgH="342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assumption</a:t>
            </a:r>
            <a:endParaRPr lang="en-US" dirty="0"/>
          </a:p>
        </p:txBody>
      </p:sp>
      <p:sp>
        <p:nvSpPr>
          <p:cNvPr id="3" name="Content Placeholder 2"/>
          <p:cNvSpPr>
            <a:spLocks noGrp="1"/>
          </p:cNvSpPr>
          <p:nvPr>
            <p:ph idx="1"/>
          </p:nvPr>
        </p:nvSpPr>
        <p:spPr/>
        <p:txBody>
          <a:bodyPr/>
          <a:lstStyle/>
          <a:p>
            <a:r>
              <a:rPr lang="en-US" dirty="0" smtClean="0"/>
              <a:t>Assume that the probability of a tag only depends on the tag that came </a:t>
            </a:r>
            <a:r>
              <a:rPr lang="en-US" b="1" dirty="0" smtClean="0"/>
              <a:t>directly before </a:t>
            </a:r>
            <a:r>
              <a:rPr lang="en-US" dirty="0" smtClean="0"/>
              <a:t>it</a:t>
            </a:r>
          </a:p>
          <a:p>
            <a:endParaRPr lang="en-US" dirty="0" smtClean="0"/>
          </a:p>
          <a:p>
            <a:endParaRPr lang="en-US" dirty="0" smtClean="0"/>
          </a:p>
          <a:p>
            <a:r>
              <a:rPr lang="en-US" dirty="0" smtClean="0"/>
              <a:t>Then,</a:t>
            </a:r>
          </a:p>
          <a:p>
            <a:endParaRPr lang="en-US" dirty="0" smtClean="0"/>
          </a:p>
          <a:p>
            <a:endParaRPr lang="en-US" dirty="0" smtClean="0"/>
          </a:p>
          <a:p>
            <a:pPr>
              <a:buNone/>
            </a:pPr>
            <a:r>
              <a:rPr lang="en-US" dirty="0" smtClean="0"/>
              <a:t> </a:t>
            </a:r>
            <a:endParaRPr lang="en-US" dirty="0"/>
          </a:p>
        </p:txBody>
      </p:sp>
      <p:graphicFrame>
        <p:nvGraphicFramePr>
          <p:cNvPr id="4" name="Object 3"/>
          <p:cNvGraphicFramePr>
            <a:graphicFrameLocks noChangeAspect="1"/>
          </p:cNvGraphicFramePr>
          <p:nvPr/>
        </p:nvGraphicFramePr>
        <p:xfrm>
          <a:off x="2266043" y="3340100"/>
          <a:ext cx="4363357" cy="469900"/>
        </p:xfrm>
        <a:graphic>
          <a:graphicData uri="http://schemas.openxmlformats.org/presentationml/2006/ole">
            <p:oleObj spid="_x0000_s22530" name="Equation" r:id="rId3" imgW="1651000" imgH="177800" progId="Equation.3">
              <p:embed/>
            </p:oleObj>
          </a:graphicData>
        </a:graphic>
      </p:graphicFrame>
      <p:graphicFrame>
        <p:nvGraphicFramePr>
          <p:cNvPr id="22531" name="Object 3"/>
          <p:cNvGraphicFramePr>
            <a:graphicFrameLocks noChangeAspect="1"/>
          </p:cNvGraphicFramePr>
          <p:nvPr/>
        </p:nvGraphicFramePr>
        <p:xfrm>
          <a:off x="1347787" y="4787900"/>
          <a:ext cx="7262813" cy="375182"/>
        </p:xfrm>
        <a:graphic>
          <a:graphicData uri="http://schemas.openxmlformats.org/presentationml/2006/ole">
            <p:oleObj spid="_x0000_s22531" name="Equation" r:id="rId4" imgW="3441700" imgH="177800" progId="Equation.3">
              <p:embed/>
            </p:oleObj>
          </a:graphicData>
        </a:graphic>
      </p:graphicFrame>
      <p:graphicFrame>
        <p:nvGraphicFramePr>
          <p:cNvPr id="22532" name="Object 4"/>
          <p:cNvGraphicFramePr>
            <a:graphicFrameLocks noChangeAspect="1"/>
          </p:cNvGraphicFramePr>
          <p:nvPr/>
        </p:nvGraphicFramePr>
        <p:xfrm>
          <a:off x="2667235" y="4648200"/>
          <a:ext cx="3733565" cy="793750"/>
        </p:xfrm>
        <a:graphic>
          <a:graphicData uri="http://schemas.openxmlformats.org/presentationml/2006/ole">
            <p:oleObj spid="_x0000_s22532" name="Equation" r:id="rId5" imgW="1612900" imgH="342900" progId="Equation.3">
              <p:embed/>
            </p:oleObj>
          </a:graphicData>
        </a:graphic>
      </p:graphicFrame>
      <p:sp>
        <p:nvSpPr>
          <p:cNvPr id="8" name="Content Placeholder 2"/>
          <p:cNvSpPr txBox="1">
            <a:spLocks/>
          </p:cNvSpPr>
          <p:nvPr/>
        </p:nvSpPr>
        <p:spPr>
          <a:xfrm>
            <a:off x="457200" y="5541264"/>
            <a:ext cx="8229600" cy="707136"/>
          </a:xfrm>
          <a:prstGeom prst="rect">
            <a:avLst/>
          </a:prstGeom>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latin typeface="+mj-lt"/>
              </a:rPr>
              <a:t>Only need to count tag bigrams.</a:t>
            </a:r>
            <a:r>
              <a:rPr kumimoji="0" lang="en-US" sz="2800" b="0" i="0" u="none" strike="noStrike" kern="1200" cap="none" spc="0" normalizeH="0" baseline="0" noProof="0" dirty="0" smtClean="0">
                <a:ln>
                  <a:noFill/>
                </a:ln>
                <a:solidFill>
                  <a:schemeClr val="tx1"/>
                </a:solidFill>
                <a:effectLst/>
                <a:uLnTx/>
                <a:uFillTx/>
                <a:latin typeface="+mj-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2531"/>
                                        </p:tgtEl>
                                      </p:cBhvr>
                                    </p:animEffect>
                                    <p:set>
                                      <p:cBhvr>
                                        <p:cTn id="13" dur="1" fill="hold">
                                          <p:stCondLst>
                                            <p:cond delay="499"/>
                                          </p:stCondLst>
                                        </p:cTn>
                                        <p:tgtEl>
                                          <p:spTgt spid="22531"/>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22532"/>
                                        </p:tgtEl>
                                        <p:attrNameLst>
                                          <p:attrName>style.visibility</p:attrName>
                                        </p:attrNameLst>
                                      </p:cBhvr>
                                      <p:to>
                                        <p:strVal val="visible"/>
                                      </p:to>
                                    </p:set>
                                    <p:animEffect transition="in" filter="dissolve">
                                      <p:cBhvr>
                                        <p:cTn id="16" dur="500"/>
                                        <p:tgtEl>
                                          <p:spTgt spid="2253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We can similarly assume</a:t>
            </a:r>
          </a:p>
          <a:p>
            <a:endParaRPr lang="en-US" dirty="0" smtClean="0"/>
          </a:p>
          <a:p>
            <a:pPr>
              <a:buNone/>
            </a:pPr>
            <a:endParaRPr lang="en-US" dirty="0" smtClean="0"/>
          </a:p>
          <a:p>
            <a:r>
              <a:rPr lang="en-US" dirty="0" smtClean="0"/>
              <a:t>So:</a:t>
            </a:r>
          </a:p>
          <a:p>
            <a:endParaRPr lang="en-US" dirty="0" smtClean="0"/>
          </a:p>
          <a:p>
            <a:endParaRPr lang="en-US" dirty="0" smtClean="0"/>
          </a:p>
          <a:p>
            <a:r>
              <a:rPr lang="en-US" dirty="0" smtClean="0"/>
              <a:t>And the final equation becomes:</a:t>
            </a:r>
          </a:p>
          <a:p>
            <a:pPr>
              <a:buNone/>
            </a:pPr>
            <a:r>
              <a:rPr lang="en-US" dirty="0" smtClean="0"/>
              <a:t> </a:t>
            </a:r>
            <a:endParaRPr lang="en-US" dirty="0"/>
          </a:p>
        </p:txBody>
      </p:sp>
      <p:graphicFrame>
        <p:nvGraphicFramePr>
          <p:cNvPr id="4" name="Object 3"/>
          <p:cNvGraphicFramePr>
            <a:graphicFrameLocks noChangeAspect="1"/>
          </p:cNvGraphicFramePr>
          <p:nvPr/>
        </p:nvGraphicFramePr>
        <p:xfrm>
          <a:off x="2362199" y="2667000"/>
          <a:ext cx="3657601" cy="426720"/>
        </p:xfrm>
        <a:graphic>
          <a:graphicData uri="http://schemas.openxmlformats.org/presentationml/2006/ole">
            <p:oleObj spid="_x0000_s23554" name="Equation" r:id="rId3" imgW="1524000" imgH="177800" progId="Equation.3">
              <p:embed/>
            </p:oleObj>
          </a:graphicData>
        </a:graphic>
      </p:graphicFrame>
      <p:graphicFrame>
        <p:nvGraphicFramePr>
          <p:cNvPr id="23555" name="Object 3"/>
          <p:cNvGraphicFramePr>
            <a:graphicFrameLocks noChangeAspect="1"/>
          </p:cNvGraphicFramePr>
          <p:nvPr/>
        </p:nvGraphicFramePr>
        <p:xfrm flipV="1">
          <a:off x="1066800" y="3912436"/>
          <a:ext cx="7772400" cy="388909"/>
        </p:xfrm>
        <a:graphic>
          <a:graphicData uri="http://schemas.openxmlformats.org/presentationml/2006/ole">
            <p:oleObj spid="_x0000_s23555" name="Equation" r:id="rId4" imgW="3556000" imgH="177800" progId="Equation.3">
              <p:embed/>
            </p:oleObj>
          </a:graphicData>
        </a:graphic>
      </p:graphicFrame>
      <p:graphicFrame>
        <p:nvGraphicFramePr>
          <p:cNvPr id="23556" name="Object 4"/>
          <p:cNvGraphicFramePr>
            <a:graphicFrameLocks noChangeAspect="1"/>
          </p:cNvGraphicFramePr>
          <p:nvPr/>
        </p:nvGraphicFramePr>
        <p:xfrm>
          <a:off x="685800" y="5416550"/>
          <a:ext cx="2443163" cy="360363"/>
        </p:xfrm>
        <a:graphic>
          <a:graphicData uri="http://schemas.openxmlformats.org/presentationml/2006/ole">
            <p:oleObj spid="_x0000_s23556" name="Equation" r:id="rId5" imgW="1117600" imgH="165100" progId="Equation.3">
              <p:embed/>
            </p:oleObj>
          </a:graphicData>
        </a:graphic>
      </p:graphicFrame>
      <p:graphicFrame>
        <p:nvGraphicFramePr>
          <p:cNvPr id="23557" name="Object 5"/>
          <p:cNvGraphicFramePr>
            <a:graphicFrameLocks noChangeAspect="1"/>
          </p:cNvGraphicFramePr>
          <p:nvPr/>
        </p:nvGraphicFramePr>
        <p:xfrm>
          <a:off x="3197225" y="5410200"/>
          <a:ext cx="5718175" cy="889000"/>
        </p:xfrm>
        <a:graphic>
          <a:graphicData uri="http://schemas.openxmlformats.org/presentationml/2006/ole">
            <p:oleObj spid="_x0000_s23557" name="Equation" r:id="rId6" imgW="2616200" imgH="4064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as an HMM</a:t>
            </a:r>
            <a:endParaRPr lang="en-US" dirty="0"/>
          </a:p>
        </p:txBody>
      </p:sp>
      <p:sp>
        <p:nvSpPr>
          <p:cNvPr id="3" name="Content Placeholder 2"/>
          <p:cNvSpPr>
            <a:spLocks noGrp="1"/>
          </p:cNvSpPr>
          <p:nvPr>
            <p:ph idx="1"/>
          </p:nvPr>
        </p:nvSpPr>
        <p:spPr/>
        <p:txBody>
          <a:bodyPr>
            <a:normAutofit/>
          </a:bodyPr>
          <a:lstStyle/>
          <a:p>
            <a:r>
              <a:rPr lang="en-US" sz="2400" dirty="0" smtClean="0"/>
              <a:t>Start in an initial state t</a:t>
            </a:r>
            <a:r>
              <a:rPr lang="en-US" sz="2400" baseline="-25000" dirty="0" smtClean="0"/>
              <a:t>0</a:t>
            </a:r>
            <a:r>
              <a:rPr lang="en-US" sz="2400" dirty="0" smtClean="0"/>
              <a:t> with probability π(t</a:t>
            </a:r>
            <a:r>
              <a:rPr lang="en-US" sz="2400" baseline="-25000" dirty="0" smtClean="0"/>
              <a:t>0</a:t>
            </a:r>
            <a:r>
              <a:rPr lang="en-US" sz="2400" dirty="0" smtClean="0"/>
              <a:t>)</a:t>
            </a:r>
          </a:p>
          <a:p>
            <a:r>
              <a:rPr lang="en-US" sz="2400" dirty="0" smtClean="0"/>
              <a:t>Move from state </a:t>
            </a:r>
            <a:r>
              <a:rPr lang="en-US" sz="2400" dirty="0" err="1" smtClean="0"/>
              <a:t>t</a:t>
            </a:r>
            <a:r>
              <a:rPr lang="en-US" sz="2400" baseline="-25000" dirty="0" err="1" smtClean="0"/>
              <a:t>i</a:t>
            </a:r>
            <a:r>
              <a:rPr lang="en-US" sz="2400" dirty="0" smtClean="0"/>
              <a:t> to t</a:t>
            </a:r>
            <a:r>
              <a:rPr lang="en-US" sz="2400" baseline="-25000" dirty="0" smtClean="0"/>
              <a:t>j</a:t>
            </a:r>
            <a:r>
              <a:rPr lang="en-US" sz="2400" dirty="0" smtClean="0"/>
              <a:t> with transition probability </a:t>
            </a:r>
            <a:r>
              <a:rPr lang="en-US" sz="2400" dirty="0" err="1" smtClean="0"/>
              <a:t>a(t</a:t>
            </a:r>
            <a:r>
              <a:rPr lang="en-US" sz="2400" baseline="-25000" dirty="0" err="1" smtClean="0"/>
              <a:t>j</a:t>
            </a:r>
            <a:r>
              <a:rPr lang="en-US" sz="2400" dirty="0" err="1" smtClean="0"/>
              <a:t>|t</a:t>
            </a:r>
            <a:r>
              <a:rPr lang="en-US" sz="2400" baseline="-25000" dirty="0" err="1" smtClean="0"/>
              <a:t>i</a:t>
            </a:r>
            <a:r>
              <a:rPr lang="en-US" sz="2400" dirty="0" smtClean="0"/>
              <a:t>)</a:t>
            </a:r>
          </a:p>
          <a:p>
            <a:r>
              <a:rPr lang="en-US" sz="2400" dirty="0" smtClean="0"/>
              <a:t>In state </a:t>
            </a:r>
            <a:r>
              <a:rPr lang="en-US" sz="2400" dirty="0" err="1" smtClean="0"/>
              <a:t>t</a:t>
            </a:r>
            <a:r>
              <a:rPr lang="en-US" sz="2400" baseline="-25000" dirty="0" err="1" smtClean="0"/>
              <a:t>i</a:t>
            </a:r>
            <a:r>
              <a:rPr lang="en-US" sz="2400" dirty="0" smtClean="0"/>
              <a:t>, emit symbol w</a:t>
            </a:r>
            <a:r>
              <a:rPr lang="en-US" sz="2400" baseline="-25000" dirty="0" smtClean="0"/>
              <a:t>k</a:t>
            </a:r>
            <a:r>
              <a:rPr lang="en-US" sz="2400" dirty="0" smtClean="0"/>
              <a:t> with emission probability </a:t>
            </a:r>
            <a:r>
              <a:rPr lang="en-US" sz="2400" dirty="0" err="1" smtClean="0"/>
              <a:t>b(w</a:t>
            </a:r>
            <a:r>
              <a:rPr lang="en-US" sz="2400" baseline="-25000" dirty="0" err="1" smtClean="0"/>
              <a:t>k</a:t>
            </a:r>
            <a:r>
              <a:rPr lang="en-US" sz="2400" dirty="0" err="1" smtClean="0"/>
              <a:t>|t</a:t>
            </a:r>
            <a:r>
              <a:rPr lang="en-US" sz="2400" baseline="-25000" dirty="0" err="1" smtClean="0"/>
              <a:t>i</a:t>
            </a:r>
            <a:r>
              <a:rPr lang="en-US" sz="2400" dirty="0" smtClean="0"/>
              <a:t>)  </a:t>
            </a:r>
            <a:endParaRPr lang="en-US" sz="2400" dirty="0"/>
          </a:p>
        </p:txBody>
      </p:sp>
      <p:grpSp>
        <p:nvGrpSpPr>
          <p:cNvPr id="4" name="Group 168"/>
          <p:cNvGrpSpPr>
            <a:grpSpLocks/>
          </p:cNvGrpSpPr>
          <p:nvPr/>
        </p:nvGrpSpPr>
        <p:grpSpPr bwMode="auto">
          <a:xfrm>
            <a:off x="2362200" y="3657599"/>
            <a:ext cx="5715000" cy="2949677"/>
            <a:chOff x="720" y="1296"/>
            <a:chExt cx="3696" cy="2067"/>
          </a:xfrm>
        </p:grpSpPr>
        <p:sp>
          <p:nvSpPr>
            <p:cNvPr id="5" name="Oval 5"/>
            <p:cNvSpPr>
              <a:spLocks noChangeArrowheads="1"/>
            </p:cNvSpPr>
            <p:nvPr/>
          </p:nvSpPr>
          <p:spPr bwMode="auto">
            <a:xfrm>
              <a:off x="1824" y="1916"/>
              <a:ext cx="480" cy="480"/>
            </a:xfrm>
            <a:prstGeom prst="ellipse">
              <a:avLst/>
            </a:prstGeom>
            <a:solidFill>
              <a:schemeClr val="accent1">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sz="1200" b="1"/>
                <a:t>Adj</a:t>
              </a:r>
            </a:p>
          </p:txBody>
        </p:sp>
        <p:sp>
          <p:nvSpPr>
            <p:cNvPr id="6" name="Line 7"/>
            <p:cNvSpPr>
              <a:spLocks noChangeShapeType="1"/>
            </p:cNvSpPr>
            <p:nvPr/>
          </p:nvSpPr>
          <p:spPr bwMode="auto">
            <a:xfrm>
              <a:off x="2304" y="2156"/>
              <a:ext cx="576" cy="0"/>
            </a:xfrm>
            <a:prstGeom prst="line">
              <a:avLst/>
            </a:prstGeom>
            <a:noFill/>
            <a:ln w="19050">
              <a:solidFill>
                <a:schemeClr val="tx1"/>
              </a:solidFill>
              <a:miter lim="800000"/>
              <a:headEnd/>
              <a:tailEnd type="triangle" w="lg" len="med"/>
            </a:ln>
            <a:effectLst/>
          </p:spPr>
          <p:txBody>
            <a:bodyPr wrap="none">
              <a:prstTxWarp prst="textNoShape">
                <a:avLst/>
              </a:prstTxWarp>
            </a:bodyPr>
            <a:lstStyle/>
            <a:p>
              <a:endParaRPr lang="en-US"/>
            </a:p>
          </p:txBody>
        </p:sp>
        <p:sp>
          <p:nvSpPr>
            <p:cNvPr id="7" name="Freeform 11"/>
            <p:cNvSpPr>
              <a:spLocks/>
            </p:cNvSpPr>
            <p:nvPr/>
          </p:nvSpPr>
          <p:spPr bwMode="auto">
            <a:xfrm>
              <a:off x="1873" y="1296"/>
              <a:ext cx="463" cy="652"/>
            </a:xfrm>
            <a:custGeom>
              <a:avLst/>
              <a:gdLst/>
              <a:ahLst/>
              <a:cxnLst>
                <a:cxn ang="0">
                  <a:pos x="360" y="652"/>
                </a:cxn>
                <a:cxn ang="0">
                  <a:pos x="447" y="244"/>
                </a:cxn>
                <a:cxn ang="0">
                  <a:pos x="263" y="4"/>
                </a:cxn>
                <a:cxn ang="0">
                  <a:pos x="24" y="268"/>
                </a:cxn>
                <a:cxn ang="0">
                  <a:pos x="120" y="604"/>
                </a:cxn>
              </a:cxnLst>
              <a:rect l="0" t="0" r="r" b="b"/>
              <a:pathLst>
                <a:path w="463" h="652">
                  <a:moveTo>
                    <a:pt x="360" y="652"/>
                  </a:moveTo>
                  <a:cubicBezTo>
                    <a:pt x="374" y="584"/>
                    <a:pt x="463" y="352"/>
                    <a:pt x="447" y="244"/>
                  </a:cubicBezTo>
                  <a:cubicBezTo>
                    <a:pt x="431" y="136"/>
                    <a:pt x="333" y="0"/>
                    <a:pt x="263" y="4"/>
                  </a:cubicBezTo>
                  <a:cubicBezTo>
                    <a:pt x="193" y="8"/>
                    <a:pt x="48" y="168"/>
                    <a:pt x="24" y="268"/>
                  </a:cubicBezTo>
                  <a:cubicBezTo>
                    <a:pt x="0" y="368"/>
                    <a:pt x="104" y="548"/>
                    <a:pt x="120" y="604"/>
                  </a:cubicBezTo>
                </a:path>
              </a:pathLst>
            </a:custGeom>
            <a:noFill/>
            <a:ln w="9525" cap="flat" cmpd="sng">
              <a:solidFill>
                <a:schemeClr val="tx1"/>
              </a:solidFill>
              <a:prstDash val="solid"/>
              <a:miter lim="800000"/>
              <a:headEnd type="none" w="med" len="med"/>
              <a:tailEnd type="triangle" w="lg" len="med"/>
            </a:ln>
            <a:effectLst/>
          </p:spPr>
          <p:txBody>
            <a:bodyPr wrap="none">
              <a:prstTxWarp prst="textNoShape">
                <a:avLst/>
              </a:prstTxWarp>
            </a:bodyPr>
            <a:lstStyle/>
            <a:p>
              <a:endParaRPr lang="en-US"/>
            </a:p>
          </p:txBody>
        </p:sp>
        <p:sp>
          <p:nvSpPr>
            <p:cNvPr id="8" name="Text Box 12"/>
            <p:cNvSpPr txBox="1">
              <a:spLocks noChangeArrowheads="1"/>
            </p:cNvSpPr>
            <p:nvPr/>
          </p:nvSpPr>
          <p:spPr bwMode="auto">
            <a:xfrm>
              <a:off x="2303" y="1432"/>
              <a:ext cx="240" cy="233"/>
            </a:xfrm>
            <a:prstGeom prst="rect">
              <a:avLst/>
            </a:prstGeom>
            <a:noFill/>
            <a:ln w="9525">
              <a:noFill/>
              <a:miter lim="800000"/>
              <a:headEnd/>
              <a:tailEnd/>
            </a:ln>
            <a:effectLst/>
          </p:spPr>
          <p:txBody>
            <a:bodyPr wrap="none">
              <a:prstTxWarp prst="textNoShape">
                <a:avLst/>
              </a:prstTxWarp>
              <a:spAutoFit/>
            </a:bodyPr>
            <a:lstStyle/>
            <a:p>
              <a:r>
                <a:rPr lang="en-US" sz="1200"/>
                <a:t>.</a:t>
              </a:r>
              <a:r>
                <a:rPr lang="en-US" sz="1200">
                  <a:latin typeface="Arial" pitchFamily="-65" charset="0"/>
                </a:rPr>
                <a:t>3</a:t>
              </a:r>
            </a:p>
          </p:txBody>
        </p:sp>
        <p:sp>
          <p:nvSpPr>
            <p:cNvPr id="9" name="Text Box 13"/>
            <p:cNvSpPr txBox="1">
              <a:spLocks noChangeArrowheads="1"/>
            </p:cNvSpPr>
            <p:nvPr/>
          </p:nvSpPr>
          <p:spPr bwMode="auto">
            <a:xfrm>
              <a:off x="2400" y="1903"/>
              <a:ext cx="240" cy="233"/>
            </a:xfrm>
            <a:prstGeom prst="rect">
              <a:avLst/>
            </a:prstGeom>
            <a:noFill/>
            <a:ln w="9525">
              <a:noFill/>
              <a:miter lim="800000"/>
              <a:headEnd/>
              <a:tailEnd/>
            </a:ln>
            <a:effectLst/>
          </p:spPr>
          <p:txBody>
            <a:bodyPr wrap="none">
              <a:prstTxWarp prst="textNoShape">
                <a:avLst/>
              </a:prstTxWarp>
              <a:spAutoFit/>
            </a:bodyPr>
            <a:lstStyle/>
            <a:p>
              <a:r>
                <a:rPr lang="en-US" sz="1200" dirty="0"/>
                <a:t>.</a:t>
              </a:r>
              <a:r>
                <a:rPr lang="en-US" sz="1200" dirty="0">
                  <a:latin typeface="Arial" pitchFamily="-65" charset="0"/>
                </a:rPr>
                <a:t>6</a:t>
              </a:r>
            </a:p>
          </p:txBody>
        </p:sp>
        <p:sp>
          <p:nvSpPr>
            <p:cNvPr id="10" name="Oval 16"/>
            <p:cNvSpPr>
              <a:spLocks noChangeArrowheads="1"/>
            </p:cNvSpPr>
            <p:nvPr/>
          </p:nvSpPr>
          <p:spPr bwMode="auto">
            <a:xfrm>
              <a:off x="768" y="1916"/>
              <a:ext cx="480" cy="480"/>
            </a:xfrm>
            <a:prstGeom prst="ellipse">
              <a:avLst/>
            </a:prstGeom>
            <a:solidFill>
              <a:schemeClr val="accent1">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sz="1200" b="1" dirty="0" err="1"/>
                <a:t>Det</a:t>
              </a:r>
              <a:endParaRPr lang="en-US" sz="1200" b="1" dirty="0"/>
            </a:p>
          </p:txBody>
        </p:sp>
        <p:sp>
          <p:nvSpPr>
            <p:cNvPr id="11" name="Line 17"/>
            <p:cNvSpPr>
              <a:spLocks noChangeShapeType="1"/>
            </p:cNvSpPr>
            <p:nvPr/>
          </p:nvSpPr>
          <p:spPr bwMode="auto">
            <a:xfrm>
              <a:off x="1248" y="2156"/>
              <a:ext cx="576" cy="0"/>
            </a:xfrm>
            <a:prstGeom prst="line">
              <a:avLst/>
            </a:prstGeom>
            <a:noFill/>
            <a:ln w="19050">
              <a:solidFill>
                <a:schemeClr val="tx1"/>
              </a:solidFill>
              <a:miter lim="800000"/>
              <a:headEnd/>
              <a:tailEnd type="triangle" w="lg" len="med"/>
            </a:ln>
            <a:effectLst/>
          </p:spPr>
          <p:txBody>
            <a:bodyPr wrap="none">
              <a:prstTxWarp prst="textNoShape">
                <a:avLst/>
              </a:prstTxWarp>
            </a:bodyPr>
            <a:lstStyle/>
            <a:p>
              <a:endParaRPr lang="en-US"/>
            </a:p>
          </p:txBody>
        </p:sp>
        <p:sp>
          <p:nvSpPr>
            <p:cNvPr id="12" name="Freeform 18"/>
            <p:cNvSpPr>
              <a:spLocks/>
            </p:cNvSpPr>
            <p:nvPr/>
          </p:nvSpPr>
          <p:spPr bwMode="auto">
            <a:xfrm>
              <a:off x="817" y="1296"/>
              <a:ext cx="463" cy="652"/>
            </a:xfrm>
            <a:custGeom>
              <a:avLst/>
              <a:gdLst/>
              <a:ahLst/>
              <a:cxnLst>
                <a:cxn ang="0">
                  <a:pos x="360" y="652"/>
                </a:cxn>
                <a:cxn ang="0">
                  <a:pos x="447" y="244"/>
                </a:cxn>
                <a:cxn ang="0">
                  <a:pos x="263" y="4"/>
                </a:cxn>
                <a:cxn ang="0">
                  <a:pos x="24" y="268"/>
                </a:cxn>
                <a:cxn ang="0">
                  <a:pos x="120" y="604"/>
                </a:cxn>
              </a:cxnLst>
              <a:rect l="0" t="0" r="r" b="b"/>
              <a:pathLst>
                <a:path w="463" h="652">
                  <a:moveTo>
                    <a:pt x="360" y="652"/>
                  </a:moveTo>
                  <a:cubicBezTo>
                    <a:pt x="374" y="584"/>
                    <a:pt x="463" y="352"/>
                    <a:pt x="447" y="244"/>
                  </a:cubicBezTo>
                  <a:cubicBezTo>
                    <a:pt x="431" y="136"/>
                    <a:pt x="333" y="0"/>
                    <a:pt x="263" y="4"/>
                  </a:cubicBezTo>
                  <a:cubicBezTo>
                    <a:pt x="193" y="8"/>
                    <a:pt x="48" y="168"/>
                    <a:pt x="24" y="268"/>
                  </a:cubicBezTo>
                  <a:cubicBezTo>
                    <a:pt x="0" y="368"/>
                    <a:pt x="104" y="548"/>
                    <a:pt x="120" y="604"/>
                  </a:cubicBezTo>
                </a:path>
              </a:pathLst>
            </a:custGeom>
            <a:noFill/>
            <a:ln w="9525" cap="flat" cmpd="sng">
              <a:solidFill>
                <a:schemeClr val="tx1"/>
              </a:solidFill>
              <a:prstDash val="solid"/>
              <a:miter lim="800000"/>
              <a:headEnd type="none" w="med" len="med"/>
              <a:tailEnd type="triangle" w="lg" len="med"/>
            </a:ln>
            <a:effectLst/>
          </p:spPr>
          <p:txBody>
            <a:bodyPr wrap="none">
              <a:prstTxWarp prst="textNoShape">
                <a:avLst/>
              </a:prstTxWarp>
            </a:bodyPr>
            <a:lstStyle/>
            <a:p>
              <a:endParaRPr lang="en-US"/>
            </a:p>
          </p:txBody>
        </p:sp>
        <p:sp>
          <p:nvSpPr>
            <p:cNvPr id="13" name="Text Box 19"/>
            <p:cNvSpPr txBox="1">
              <a:spLocks noChangeArrowheads="1"/>
            </p:cNvSpPr>
            <p:nvPr/>
          </p:nvSpPr>
          <p:spPr bwMode="auto">
            <a:xfrm>
              <a:off x="1249" y="1432"/>
              <a:ext cx="306" cy="233"/>
            </a:xfrm>
            <a:prstGeom prst="rect">
              <a:avLst/>
            </a:prstGeom>
            <a:noFill/>
            <a:ln w="9525">
              <a:noFill/>
              <a:miter lim="800000"/>
              <a:headEnd/>
              <a:tailEnd/>
            </a:ln>
            <a:effectLst/>
          </p:spPr>
          <p:txBody>
            <a:bodyPr wrap="none">
              <a:prstTxWarp prst="textNoShape">
                <a:avLst/>
              </a:prstTxWarp>
              <a:spAutoFit/>
            </a:bodyPr>
            <a:lstStyle/>
            <a:p>
              <a:r>
                <a:rPr lang="en-US" sz="1200"/>
                <a:t>.</a:t>
              </a:r>
              <a:r>
                <a:rPr lang="en-US" sz="1200">
                  <a:latin typeface="Arial" pitchFamily="-65" charset="0"/>
                </a:rPr>
                <a:t>02</a:t>
              </a:r>
            </a:p>
          </p:txBody>
        </p:sp>
        <p:sp>
          <p:nvSpPr>
            <p:cNvPr id="14" name="Text Box 20"/>
            <p:cNvSpPr txBox="1">
              <a:spLocks noChangeArrowheads="1"/>
            </p:cNvSpPr>
            <p:nvPr/>
          </p:nvSpPr>
          <p:spPr bwMode="auto">
            <a:xfrm>
              <a:off x="1343" y="1903"/>
              <a:ext cx="306" cy="233"/>
            </a:xfrm>
            <a:prstGeom prst="rect">
              <a:avLst/>
            </a:prstGeom>
            <a:noFill/>
            <a:ln w="9525">
              <a:noFill/>
              <a:miter lim="800000"/>
              <a:headEnd/>
              <a:tailEnd/>
            </a:ln>
            <a:effectLst/>
          </p:spPr>
          <p:txBody>
            <a:bodyPr wrap="none">
              <a:prstTxWarp prst="textNoShape">
                <a:avLst/>
              </a:prstTxWarp>
              <a:spAutoFit/>
            </a:bodyPr>
            <a:lstStyle/>
            <a:p>
              <a:r>
                <a:rPr lang="en-US" sz="1200" dirty="0"/>
                <a:t>.</a:t>
              </a:r>
              <a:r>
                <a:rPr lang="en-US" sz="1200" dirty="0">
                  <a:latin typeface="Arial" pitchFamily="-65" charset="0"/>
                </a:rPr>
                <a:t>47</a:t>
              </a:r>
            </a:p>
          </p:txBody>
        </p:sp>
        <p:sp>
          <p:nvSpPr>
            <p:cNvPr id="15" name="Oval 22"/>
            <p:cNvSpPr>
              <a:spLocks noChangeArrowheads="1"/>
            </p:cNvSpPr>
            <p:nvPr/>
          </p:nvSpPr>
          <p:spPr bwMode="auto">
            <a:xfrm>
              <a:off x="2880" y="1916"/>
              <a:ext cx="480" cy="480"/>
            </a:xfrm>
            <a:prstGeom prst="ellipse">
              <a:avLst/>
            </a:prstGeom>
            <a:solidFill>
              <a:schemeClr val="accent1">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sz="1200" b="1" dirty="0"/>
                <a:t>Noun</a:t>
              </a:r>
            </a:p>
          </p:txBody>
        </p:sp>
        <p:sp>
          <p:nvSpPr>
            <p:cNvPr id="16" name="Line 23"/>
            <p:cNvSpPr>
              <a:spLocks noChangeShapeType="1"/>
            </p:cNvSpPr>
            <p:nvPr/>
          </p:nvSpPr>
          <p:spPr bwMode="auto">
            <a:xfrm>
              <a:off x="3360" y="2156"/>
              <a:ext cx="576" cy="0"/>
            </a:xfrm>
            <a:prstGeom prst="line">
              <a:avLst/>
            </a:prstGeom>
            <a:noFill/>
            <a:ln w="19050">
              <a:solidFill>
                <a:schemeClr val="tx1"/>
              </a:solidFill>
              <a:miter lim="800000"/>
              <a:headEnd/>
              <a:tailEnd type="triangle" w="lg" len="med"/>
            </a:ln>
            <a:effectLst/>
          </p:spPr>
          <p:txBody>
            <a:bodyPr wrap="none">
              <a:prstTxWarp prst="textNoShape">
                <a:avLst/>
              </a:prstTxWarp>
            </a:bodyPr>
            <a:lstStyle/>
            <a:p>
              <a:endParaRPr lang="en-US"/>
            </a:p>
          </p:txBody>
        </p:sp>
        <p:sp>
          <p:nvSpPr>
            <p:cNvPr id="17" name="Freeform 24"/>
            <p:cNvSpPr>
              <a:spLocks/>
            </p:cNvSpPr>
            <p:nvPr/>
          </p:nvSpPr>
          <p:spPr bwMode="auto">
            <a:xfrm>
              <a:off x="2929" y="1296"/>
              <a:ext cx="463" cy="652"/>
            </a:xfrm>
            <a:custGeom>
              <a:avLst/>
              <a:gdLst/>
              <a:ahLst/>
              <a:cxnLst>
                <a:cxn ang="0">
                  <a:pos x="360" y="652"/>
                </a:cxn>
                <a:cxn ang="0">
                  <a:pos x="447" y="244"/>
                </a:cxn>
                <a:cxn ang="0">
                  <a:pos x="263" y="4"/>
                </a:cxn>
                <a:cxn ang="0">
                  <a:pos x="24" y="268"/>
                </a:cxn>
                <a:cxn ang="0">
                  <a:pos x="120" y="604"/>
                </a:cxn>
              </a:cxnLst>
              <a:rect l="0" t="0" r="r" b="b"/>
              <a:pathLst>
                <a:path w="463" h="652">
                  <a:moveTo>
                    <a:pt x="360" y="652"/>
                  </a:moveTo>
                  <a:cubicBezTo>
                    <a:pt x="374" y="584"/>
                    <a:pt x="463" y="352"/>
                    <a:pt x="447" y="244"/>
                  </a:cubicBezTo>
                  <a:cubicBezTo>
                    <a:pt x="431" y="136"/>
                    <a:pt x="333" y="0"/>
                    <a:pt x="263" y="4"/>
                  </a:cubicBezTo>
                  <a:cubicBezTo>
                    <a:pt x="193" y="8"/>
                    <a:pt x="48" y="168"/>
                    <a:pt x="24" y="268"/>
                  </a:cubicBezTo>
                  <a:cubicBezTo>
                    <a:pt x="0" y="368"/>
                    <a:pt x="104" y="548"/>
                    <a:pt x="120" y="604"/>
                  </a:cubicBezTo>
                </a:path>
              </a:pathLst>
            </a:custGeom>
            <a:noFill/>
            <a:ln w="9525" cap="flat" cmpd="sng">
              <a:solidFill>
                <a:schemeClr val="tx1"/>
              </a:solidFill>
              <a:prstDash val="solid"/>
              <a:miter lim="800000"/>
              <a:headEnd type="none" w="med" len="med"/>
              <a:tailEnd type="triangle" w="lg" len="med"/>
            </a:ln>
            <a:effectLst/>
          </p:spPr>
          <p:txBody>
            <a:bodyPr wrap="none">
              <a:prstTxWarp prst="textNoShape">
                <a:avLst/>
              </a:prstTxWarp>
            </a:bodyPr>
            <a:lstStyle/>
            <a:p>
              <a:endParaRPr lang="en-US"/>
            </a:p>
          </p:txBody>
        </p:sp>
        <p:sp>
          <p:nvSpPr>
            <p:cNvPr id="18" name="Text Box 25"/>
            <p:cNvSpPr txBox="1">
              <a:spLocks noChangeArrowheads="1"/>
            </p:cNvSpPr>
            <p:nvPr/>
          </p:nvSpPr>
          <p:spPr bwMode="auto">
            <a:xfrm>
              <a:off x="3362" y="1432"/>
              <a:ext cx="239" cy="233"/>
            </a:xfrm>
            <a:prstGeom prst="rect">
              <a:avLst/>
            </a:prstGeom>
            <a:noFill/>
            <a:ln w="9525">
              <a:noFill/>
              <a:miter lim="800000"/>
              <a:headEnd/>
              <a:tailEnd/>
            </a:ln>
            <a:effectLst/>
          </p:spPr>
          <p:txBody>
            <a:bodyPr wrap="none">
              <a:prstTxWarp prst="textNoShape">
                <a:avLst/>
              </a:prstTxWarp>
              <a:spAutoFit/>
            </a:bodyPr>
            <a:lstStyle/>
            <a:p>
              <a:r>
                <a:rPr lang="en-US" sz="1200"/>
                <a:t>.</a:t>
              </a:r>
              <a:r>
                <a:rPr lang="en-US" sz="1200">
                  <a:latin typeface="Arial" pitchFamily="-65" charset="0"/>
                </a:rPr>
                <a:t>3</a:t>
              </a:r>
            </a:p>
          </p:txBody>
        </p:sp>
        <p:sp>
          <p:nvSpPr>
            <p:cNvPr id="19" name="Text Box 26"/>
            <p:cNvSpPr txBox="1">
              <a:spLocks noChangeArrowheads="1"/>
            </p:cNvSpPr>
            <p:nvPr/>
          </p:nvSpPr>
          <p:spPr bwMode="auto">
            <a:xfrm>
              <a:off x="3455" y="1877"/>
              <a:ext cx="239" cy="233"/>
            </a:xfrm>
            <a:prstGeom prst="rect">
              <a:avLst/>
            </a:prstGeom>
            <a:noFill/>
            <a:ln w="9525">
              <a:noFill/>
              <a:miter lim="800000"/>
              <a:headEnd/>
              <a:tailEnd/>
            </a:ln>
            <a:effectLst/>
          </p:spPr>
          <p:txBody>
            <a:bodyPr wrap="none">
              <a:prstTxWarp prst="textNoShape">
                <a:avLst/>
              </a:prstTxWarp>
              <a:spAutoFit/>
            </a:bodyPr>
            <a:lstStyle/>
            <a:p>
              <a:r>
                <a:rPr lang="en-US" sz="1200" dirty="0"/>
                <a:t>.</a:t>
              </a:r>
              <a:r>
                <a:rPr lang="en-US" sz="1200" dirty="0">
                  <a:latin typeface="Arial" pitchFamily="-65" charset="0"/>
                </a:rPr>
                <a:t>7</a:t>
              </a:r>
            </a:p>
          </p:txBody>
        </p:sp>
        <p:sp>
          <p:nvSpPr>
            <p:cNvPr id="20" name="Oval 28"/>
            <p:cNvSpPr>
              <a:spLocks noChangeArrowheads="1"/>
            </p:cNvSpPr>
            <p:nvPr/>
          </p:nvSpPr>
          <p:spPr bwMode="auto">
            <a:xfrm>
              <a:off x="3936" y="1920"/>
              <a:ext cx="480" cy="480"/>
            </a:xfrm>
            <a:prstGeom prst="ellipse">
              <a:avLst/>
            </a:prstGeom>
            <a:solidFill>
              <a:schemeClr val="accent1">
                <a:lumMod val="40000"/>
                <a:lumOff val="60000"/>
              </a:schemeClr>
            </a:solidFill>
            <a:ln w="9525">
              <a:solidFill>
                <a:schemeClr val="tx1"/>
              </a:solidFill>
              <a:miter lim="800000"/>
              <a:headEnd/>
              <a:tailEnd/>
            </a:ln>
            <a:effectLst/>
          </p:spPr>
          <p:txBody>
            <a:bodyPr wrap="none" anchor="ctr">
              <a:prstTxWarp prst="textNoShape">
                <a:avLst/>
              </a:prstTxWarp>
            </a:bodyPr>
            <a:lstStyle/>
            <a:p>
              <a:pPr algn="ctr"/>
              <a:r>
                <a:rPr lang="en-US" sz="1200" b="1"/>
                <a:t>Verb</a:t>
              </a:r>
            </a:p>
          </p:txBody>
        </p:sp>
        <p:sp>
          <p:nvSpPr>
            <p:cNvPr id="21" name="Freeform 33"/>
            <p:cNvSpPr>
              <a:spLocks/>
            </p:cNvSpPr>
            <p:nvPr/>
          </p:nvSpPr>
          <p:spPr bwMode="auto">
            <a:xfrm>
              <a:off x="1168" y="2304"/>
              <a:ext cx="1808" cy="257"/>
            </a:xfrm>
            <a:custGeom>
              <a:avLst/>
              <a:gdLst/>
              <a:ahLst/>
              <a:cxnLst>
                <a:cxn ang="0">
                  <a:pos x="32" y="0"/>
                </a:cxn>
                <a:cxn ang="0">
                  <a:pos x="168" y="152"/>
                </a:cxn>
                <a:cxn ang="0">
                  <a:pos x="1040" y="240"/>
                </a:cxn>
                <a:cxn ang="0">
                  <a:pos x="1808" y="48"/>
                </a:cxn>
              </a:cxnLst>
              <a:rect l="0" t="0" r="r" b="b"/>
              <a:pathLst>
                <a:path w="1808" h="257">
                  <a:moveTo>
                    <a:pt x="32" y="0"/>
                  </a:moveTo>
                  <a:cubicBezTo>
                    <a:pt x="55" y="25"/>
                    <a:pt x="0" y="112"/>
                    <a:pt x="168" y="152"/>
                  </a:cubicBezTo>
                  <a:cubicBezTo>
                    <a:pt x="336" y="192"/>
                    <a:pt x="767" y="257"/>
                    <a:pt x="1040" y="240"/>
                  </a:cubicBezTo>
                  <a:cubicBezTo>
                    <a:pt x="1313" y="223"/>
                    <a:pt x="1680" y="80"/>
                    <a:pt x="1808" y="48"/>
                  </a:cubicBezTo>
                </a:path>
              </a:pathLst>
            </a:custGeom>
            <a:noFill/>
            <a:ln w="9525" cap="flat" cmpd="sng">
              <a:solidFill>
                <a:schemeClr val="tx1"/>
              </a:solidFill>
              <a:prstDash val="solid"/>
              <a:miter lim="800000"/>
              <a:headEnd type="none" w="med" len="med"/>
              <a:tailEnd type="triangle" w="lg" len="med"/>
            </a:ln>
            <a:effectLst/>
          </p:spPr>
          <p:txBody>
            <a:bodyPr wrap="none">
              <a:prstTxWarp prst="textNoShape">
                <a:avLst/>
              </a:prstTxWarp>
            </a:bodyPr>
            <a:lstStyle/>
            <a:p>
              <a:endParaRPr lang="en-US"/>
            </a:p>
          </p:txBody>
        </p:sp>
        <p:sp>
          <p:nvSpPr>
            <p:cNvPr id="22" name="Text Box 34"/>
            <p:cNvSpPr txBox="1">
              <a:spLocks noChangeArrowheads="1"/>
            </p:cNvSpPr>
            <p:nvPr/>
          </p:nvSpPr>
          <p:spPr bwMode="auto">
            <a:xfrm>
              <a:off x="1918" y="2588"/>
              <a:ext cx="306" cy="233"/>
            </a:xfrm>
            <a:prstGeom prst="rect">
              <a:avLst/>
            </a:prstGeom>
            <a:noFill/>
            <a:ln w="9525">
              <a:noFill/>
              <a:miter lim="800000"/>
              <a:headEnd/>
              <a:tailEnd/>
            </a:ln>
            <a:effectLst/>
          </p:spPr>
          <p:txBody>
            <a:bodyPr wrap="none">
              <a:prstTxWarp prst="textNoShape">
                <a:avLst/>
              </a:prstTxWarp>
              <a:spAutoFit/>
            </a:bodyPr>
            <a:lstStyle/>
            <a:p>
              <a:r>
                <a:rPr lang="en-US" sz="1200"/>
                <a:t>.</a:t>
              </a:r>
              <a:r>
                <a:rPr lang="en-US" sz="1200">
                  <a:latin typeface="Arial" pitchFamily="-65" charset="0"/>
                </a:rPr>
                <a:t>51</a:t>
              </a:r>
            </a:p>
          </p:txBody>
        </p:sp>
        <p:sp>
          <p:nvSpPr>
            <p:cNvPr id="23" name="Freeform 37"/>
            <p:cNvSpPr>
              <a:spLocks/>
            </p:cNvSpPr>
            <p:nvPr/>
          </p:nvSpPr>
          <p:spPr bwMode="auto">
            <a:xfrm>
              <a:off x="2208" y="2304"/>
              <a:ext cx="1808" cy="257"/>
            </a:xfrm>
            <a:custGeom>
              <a:avLst/>
              <a:gdLst/>
              <a:ahLst/>
              <a:cxnLst>
                <a:cxn ang="0">
                  <a:pos x="32" y="0"/>
                </a:cxn>
                <a:cxn ang="0">
                  <a:pos x="168" y="152"/>
                </a:cxn>
                <a:cxn ang="0">
                  <a:pos x="1040" y="240"/>
                </a:cxn>
                <a:cxn ang="0">
                  <a:pos x="1808" y="48"/>
                </a:cxn>
              </a:cxnLst>
              <a:rect l="0" t="0" r="r" b="b"/>
              <a:pathLst>
                <a:path w="1808" h="257">
                  <a:moveTo>
                    <a:pt x="32" y="0"/>
                  </a:moveTo>
                  <a:cubicBezTo>
                    <a:pt x="55" y="25"/>
                    <a:pt x="0" y="112"/>
                    <a:pt x="168" y="152"/>
                  </a:cubicBezTo>
                  <a:cubicBezTo>
                    <a:pt x="336" y="192"/>
                    <a:pt x="767" y="257"/>
                    <a:pt x="1040" y="240"/>
                  </a:cubicBezTo>
                  <a:cubicBezTo>
                    <a:pt x="1313" y="223"/>
                    <a:pt x="1680" y="80"/>
                    <a:pt x="1808" y="48"/>
                  </a:cubicBezTo>
                </a:path>
              </a:pathLst>
            </a:custGeom>
            <a:noFill/>
            <a:ln w="9525" cap="flat" cmpd="sng">
              <a:solidFill>
                <a:schemeClr val="tx1"/>
              </a:solidFill>
              <a:prstDash val="solid"/>
              <a:miter lim="800000"/>
              <a:headEnd type="none" w="med" len="med"/>
              <a:tailEnd type="triangle" w="lg" len="med"/>
            </a:ln>
            <a:effectLst/>
          </p:spPr>
          <p:txBody>
            <a:bodyPr wrap="none">
              <a:prstTxWarp prst="textNoShape">
                <a:avLst/>
              </a:prstTxWarp>
            </a:bodyPr>
            <a:lstStyle/>
            <a:p>
              <a:endParaRPr lang="en-US"/>
            </a:p>
          </p:txBody>
        </p:sp>
        <p:sp>
          <p:nvSpPr>
            <p:cNvPr id="24" name="Text Box 38"/>
            <p:cNvSpPr txBox="1">
              <a:spLocks noChangeArrowheads="1"/>
            </p:cNvSpPr>
            <p:nvPr/>
          </p:nvSpPr>
          <p:spPr bwMode="auto">
            <a:xfrm>
              <a:off x="2960" y="2588"/>
              <a:ext cx="240" cy="233"/>
            </a:xfrm>
            <a:prstGeom prst="rect">
              <a:avLst/>
            </a:prstGeom>
            <a:noFill/>
            <a:ln w="9525">
              <a:noFill/>
              <a:miter lim="800000"/>
              <a:headEnd/>
              <a:tailEnd/>
            </a:ln>
            <a:effectLst/>
          </p:spPr>
          <p:txBody>
            <a:bodyPr wrap="none">
              <a:prstTxWarp prst="textNoShape">
                <a:avLst/>
              </a:prstTxWarp>
              <a:spAutoFit/>
            </a:bodyPr>
            <a:lstStyle/>
            <a:p>
              <a:r>
                <a:rPr lang="en-US" sz="1200"/>
                <a:t>.</a:t>
              </a:r>
              <a:r>
                <a:rPr lang="en-US" sz="1200">
                  <a:latin typeface="Arial" pitchFamily="-65" charset="0"/>
                </a:rPr>
                <a:t>1</a:t>
              </a:r>
            </a:p>
          </p:txBody>
        </p:sp>
        <p:sp>
          <p:nvSpPr>
            <p:cNvPr id="25" name="Rectangle 45"/>
            <p:cNvSpPr>
              <a:spLocks noChangeArrowheads="1"/>
            </p:cNvSpPr>
            <p:nvPr/>
          </p:nvSpPr>
          <p:spPr bwMode="auto">
            <a:xfrm>
              <a:off x="1008" y="3138"/>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.4</a:t>
              </a:r>
            </a:p>
          </p:txBody>
        </p:sp>
        <p:sp>
          <p:nvSpPr>
            <p:cNvPr id="26" name="Rectangle 44"/>
            <p:cNvSpPr>
              <a:spLocks noChangeArrowheads="1"/>
            </p:cNvSpPr>
            <p:nvPr/>
          </p:nvSpPr>
          <p:spPr bwMode="auto">
            <a:xfrm>
              <a:off x="720" y="3138"/>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the</a:t>
              </a:r>
            </a:p>
          </p:txBody>
        </p:sp>
        <p:sp>
          <p:nvSpPr>
            <p:cNvPr id="27" name="Rectangle 43"/>
            <p:cNvSpPr>
              <a:spLocks noChangeArrowheads="1"/>
            </p:cNvSpPr>
            <p:nvPr/>
          </p:nvSpPr>
          <p:spPr bwMode="auto">
            <a:xfrm>
              <a:off x="1008" y="2961"/>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.4</a:t>
              </a:r>
            </a:p>
          </p:txBody>
        </p:sp>
        <p:sp>
          <p:nvSpPr>
            <p:cNvPr id="28" name="Rectangle 42"/>
            <p:cNvSpPr>
              <a:spLocks noChangeArrowheads="1"/>
            </p:cNvSpPr>
            <p:nvPr/>
          </p:nvSpPr>
          <p:spPr bwMode="auto">
            <a:xfrm>
              <a:off x="720" y="2961"/>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a</a:t>
              </a:r>
            </a:p>
          </p:txBody>
        </p:sp>
        <p:sp>
          <p:nvSpPr>
            <p:cNvPr id="29" name="Rectangle 40"/>
            <p:cNvSpPr>
              <a:spLocks noChangeArrowheads="1"/>
            </p:cNvSpPr>
            <p:nvPr/>
          </p:nvSpPr>
          <p:spPr bwMode="auto">
            <a:xfrm>
              <a:off x="720" y="2784"/>
              <a:ext cx="576"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P(w|Det)</a:t>
              </a:r>
            </a:p>
          </p:txBody>
        </p:sp>
        <p:sp>
          <p:nvSpPr>
            <p:cNvPr id="30" name="Rectangle 120"/>
            <p:cNvSpPr>
              <a:spLocks noChangeArrowheads="1"/>
            </p:cNvSpPr>
            <p:nvPr/>
          </p:nvSpPr>
          <p:spPr bwMode="auto">
            <a:xfrm>
              <a:off x="2208" y="3138"/>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.04</a:t>
              </a:r>
            </a:p>
          </p:txBody>
        </p:sp>
        <p:sp>
          <p:nvSpPr>
            <p:cNvPr id="31" name="Rectangle 121"/>
            <p:cNvSpPr>
              <a:spLocks noChangeArrowheads="1"/>
            </p:cNvSpPr>
            <p:nvPr/>
          </p:nvSpPr>
          <p:spPr bwMode="auto">
            <a:xfrm>
              <a:off x="1776" y="3138"/>
              <a:ext cx="432"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low</a:t>
              </a:r>
            </a:p>
          </p:txBody>
        </p:sp>
        <p:sp>
          <p:nvSpPr>
            <p:cNvPr id="32" name="Rectangle 122"/>
            <p:cNvSpPr>
              <a:spLocks noChangeArrowheads="1"/>
            </p:cNvSpPr>
            <p:nvPr/>
          </p:nvSpPr>
          <p:spPr bwMode="auto">
            <a:xfrm>
              <a:off x="2208" y="2961"/>
              <a:ext cx="28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.02</a:t>
              </a:r>
            </a:p>
          </p:txBody>
        </p:sp>
        <p:sp>
          <p:nvSpPr>
            <p:cNvPr id="33" name="Rectangle 123"/>
            <p:cNvSpPr>
              <a:spLocks noChangeArrowheads="1"/>
            </p:cNvSpPr>
            <p:nvPr/>
          </p:nvSpPr>
          <p:spPr bwMode="auto">
            <a:xfrm>
              <a:off x="1776" y="2961"/>
              <a:ext cx="432"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good</a:t>
              </a:r>
            </a:p>
          </p:txBody>
        </p:sp>
        <p:sp>
          <p:nvSpPr>
            <p:cNvPr id="34" name="Rectangle 124"/>
            <p:cNvSpPr>
              <a:spLocks noChangeArrowheads="1"/>
            </p:cNvSpPr>
            <p:nvPr/>
          </p:nvSpPr>
          <p:spPr bwMode="auto">
            <a:xfrm>
              <a:off x="1776" y="2784"/>
              <a:ext cx="720"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P(w|Adj)</a:t>
              </a:r>
            </a:p>
          </p:txBody>
        </p:sp>
        <p:sp>
          <p:nvSpPr>
            <p:cNvPr id="35" name="Rectangle 135"/>
            <p:cNvSpPr>
              <a:spLocks noChangeArrowheads="1"/>
            </p:cNvSpPr>
            <p:nvPr/>
          </p:nvSpPr>
          <p:spPr bwMode="auto">
            <a:xfrm>
              <a:off x="3144" y="3186"/>
              <a:ext cx="40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.0001</a:t>
              </a:r>
            </a:p>
          </p:txBody>
        </p:sp>
        <p:sp>
          <p:nvSpPr>
            <p:cNvPr id="36" name="Rectangle 136"/>
            <p:cNvSpPr>
              <a:spLocks noChangeArrowheads="1"/>
            </p:cNvSpPr>
            <p:nvPr/>
          </p:nvSpPr>
          <p:spPr bwMode="auto">
            <a:xfrm>
              <a:off x="2736" y="3186"/>
              <a:ext cx="40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deal</a:t>
              </a:r>
            </a:p>
          </p:txBody>
        </p:sp>
        <p:sp>
          <p:nvSpPr>
            <p:cNvPr id="37" name="Rectangle 137"/>
            <p:cNvSpPr>
              <a:spLocks noChangeArrowheads="1"/>
            </p:cNvSpPr>
            <p:nvPr/>
          </p:nvSpPr>
          <p:spPr bwMode="auto">
            <a:xfrm>
              <a:off x="3144" y="3009"/>
              <a:ext cx="40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.001</a:t>
              </a:r>
            </a:p>
          </p:txBody>
        </p:sp>
        <p:sp>
          <p:nvSpPr>
            <p:cNvPr id="38" name="Rectangle 138"/>
            <p:cNvSpPr>
              <a:spLocks noChangeArrowheads="1"/>
            </p:cNvSpPr>
            <p:nvPr/>
          </p:nvSpPr>
          <p:spPr bwMode="auto">
            <a:xfrm>
              <a:off x="2736" y="3009"/>
              <a:ext cx="408"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price</a:t>
              </a:r>
            </a:p>
          </p:txBody>
        </p:sp>
        <p:sp>
          <p:nvSpPr>
            <p:cNvPr id="39" name="Rectangle 139"/>
            <p:cNvSpPr>
              <a:spLocks noChangeArrowheads="1"/>
            </p:cNvSpPr>
            <p:nvPr/>
          </p:nvSpPr>
          <p:spPr bwMode="auto">
            <a:xfrm>
              <a:off x="2736" y="2832"/>
              <a:ext cx="816" cy="177"/>
            </a:xfrm>
            <a:prstGeom prst="rect">
              <a:avLst/>
            </a:prstGeom>
            <a:noFill/>
            <a:ln w="9525">
              <a:noFill/>
              <a:miter lim="800000"/>
              <a:headEnd/>
              <a:tailEnd/>
            </a:ln>
            <a:effectLst/>
          </p:spPr>
          <p:txBody>
            <a:bodyPr lIns="45720" tIns="18288" rIns="45720" bIns="18288">
              <a:prstTxWarp prst="textNoShape">
                <a:avLst/>
              </a:prstTxWarp>
            </a:bodyPr>
            <a:lstStyle/>
            <a:p>
              <a:pPr algn="ctr">
                <a:spcBef>
                  <a:spcPct val="20000"/>
                </a:spcBef>
                <a:buClr>
                  <a:srgbClr val="000099"/>
                </a:buClr>
                <a:buSzPct val="100000"/>
                <a:buFont typeface="Symbol" pitchFamily="-65" charset="2"/>
                <a:buNone/>
              </a:pPr>
              <a:r>
                <a:rPr lang="en-US" sz="1200" b="1">
                  <a:latin typeface="Arial" pitchFamily="-65" charset="0"/>
                </a:rPr>
                <a:t>P(w|Noun)</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Questions for </a:t>
            </a:r>
            <a:r>
              <a:rPr lang="en-US" dirty="0" err="1" smtClean="0"/>
              <a:t>HMMs</a:t>
            </a:r>
            <a:endParaRPr lang="en-US" dirty="0"/>
          </a:p>
        </p:txBody>
      </p:sp>
      <p:sp>
        <p:nvSpPr>
          <p:cNvPr id="3" name="Content Placeholder 2"/>
          <p:cNvSpPr>
            <a:spLocks noGrp="1"/>
          </p:cNvSpPr>
          <p:nvPr>
            <p:ph idx="1"/>
          </p:nvPr>
        </p:nvSpPr>
        <p:spPr/>
        <p:txBody>
          <a:bodyPr>
            <a:normAutofit lnSpcReduction="10000"/>
          </a:bodyPr>
          <a:lstStyle/>
          <a:p>
            <a:pPr marL="624078" indent="-514350">
              <a:buFont typeface="+mj-lt"/>
              <a:buAutoNum type="arabicPeriod"/>
            </a:pPr>
            <a:r>
              <a:rPr lang="en-US" b="1" dirty="0" smtClean="0"/>
              <a:t>Evaluation – </a:t>
            </a:r>
            <a:r>
              <a:rPr lang="en-US" dirty="0" smtClean="0"/>
              <a:t>Given a sequence of words       </a:t>
            </a:r>
            <a:r>
              <a:rPr lang="en-US" b="1" dirty="0" smtClean="0"/>
              <a:t>W = </a:t>
            </a:r>
            <a:r>
              <a:rPr lang="en-US" dirty="0" smtClean="0"/>
              <a:t>w</a:t>
            </a:r>
            <a:r>
              <a:rPr lang="en-US" baseline="-25000" dirty="0" smtClean="0"/>
              <a:t>1</a:t>
            </a:r>
            <a:r>
              <a:rPr lang="en-US" dirty="0" smtClean="0"/>
              <a:t>w</a:t>
            </a:r>
            <a:r>
              <a:rPr lang="en-US" baseline="-25000" dirty="0" smtClean="0"/>
              <a:t>2</a:t>
            </a:r>
            <a:r>
              <a:rPr lang="en-US" dirty="0" smtClean="0"/>
              <a:t>w</a:t>
            </a:r>
            <a:r>
              <a:rPr lang="en-US" baseline="-25000" dirty="0" smtClean="0"/>
              <a:t>3</a:t>
            </a:r>
            <a:r>
              <a:rPr lang="en-US" dirty="0" smtClean="0"/>
              <a:t>…</a:t>
            </a:r>
            <a:r>
              <a:rPr lang="en-US" dirty="0" err="1" smtClean="0"/>
              <a:t>w</a:t>
            </a:r>
            <a:r>
              <a:rPr lang="en-US" baseline="-25000" dirty="0" err="1" smtClean="0"/>
              <a:t>n</a:t>
            </a:r>
            <a:r>
              <a:rPr lang="en-US" dirty="0" smtClean="0"/>
              <a:t> and an HMM model </a:t>
            </a:r>
            <a:r>
              <a:rPr lang="en-US" dirty="0" err="1" smtClean="0"/>
              <a:t>Θ</a:t>
            </a:r>
            <a:r>
              <a:rPr lang="en-US" dirty="0" smtClean="0"/>
              <a:t>, what is P(</a:t>
            </a:r>
            <a:r>
              <a:rPr lang="en-US" b="1" dirty="0" smtClean="0"/>
              <a:t>W</a:t>
            </a:r>
            <a:r>
              <a:rPr lang="en-US" dirty="0" smtClean="0"/>
              <a:t>|Θ)</a:t>
            </a:r>
          </a:p>
          <a:p>
            <a:pPr marL="624078" indent="-514350">
              <a:buFont typeface="+mj-lt"/>
              <a:buAutoNum type="arabicPeriod"/>
            </a:pPr>
            <a:endParaRPr lang="en-US" b="1" dirty="0" smtClean="0"/>
          </a:p>
          <a:p>
            <a:pPr marL="624078" indent="-514350">
              <a:buFont typeface="+mj-lt"/>
              <a:buAutoNum type="arabicPeriod"/>
            </a:pPr>
            <a:r>
              <a:rPr lang="en-US" b="1" dirty="0" smtClean="0"/>
              <a:t>Decoding – </a:t>
            </a:r>
            <a:r>
              <a:rPr lang="en-US" dirty="0" smtClean="0"/>
              <a:t>Given a sequence of words </a:t>
            </a:r>
            <a:r>
              <a:rPr lang="en-US" b="1" dirty="0" smtClean="0"/>
              <a:t>W </a:t>
            </a:r>
            <a:r>
              <a:rPr lang="en-US" dirty="0" smtClean="0"/>
              <a:t>and an HMM model </a:t>
            </a:r>
            <a:r>
              <a:rPr lang="en-US" dirty="0" err="1" smtClean="0"/>
              <a:t>Θ</a:t>
            </a:r>
            <a:r>
              <a:rPr lang="en-US" dirty="0" smtClean="0"/>
              <a:t>, find the most probable parse </a:t>
            </a:r>
            <a:r>
              <a:rPr lang="en-US" b="1" dirty="0" smtClean="0"/>
              <a:t>T = t</a:t>
            </a:r>
            <a:r>
              <a:rPr lang="en-US" b="1" baseline="-25000" dirty="0" smtClean="0"/>
              <a:t>1 </a:t>
            </a:r>
            <a:r>
              <a:rPr lang="en-US" b="1" dirty="0" smtClean="0"/>
              <a:t>t</a:t>
            </a:r>
            <a:r>
              <a:rPr lang="en-US" b="1" baseline="-25000" dirty="0" smtClean="0"/>
              <a:t>2 </a:t>
            </a:r>
            <a:r>
              <a:rPr lang="en-US" b="1" dirty="0" smtClean="0"/>
              <a:t>t</a:t>
            </a:r>
            <a:r>
              <a:rPr lang="en-US" b="1" baseline="-25000" dirty="0" smtClean="0"/>
              <a:t>3 </a:t>
            </a:r>
            <a:r>
              <a:rPr lang="en-US" b="1" dirty="0" smtClean="0"/>
              <a:t>… </a:t>
            </a:r>
            <a:r>
              <a:rPr lang="en-US" b="1" dirty="0" err="1" smtClean="0"/>
              <a:t>t</a:t>
            </a:r>
            <a:r>
              <a:rPr lang="en-US" b="1" baseline="-25000" dirty="0" err="1" smtClean="0"/>
              <a:t>n</a:t>
            </a:r>
            <a:endParaRPr lang="en-US" b="1" baseline="-25000" dirty="0" smtClean="0"/>
          </a:p>
          <a:p>
            <a:pPr marL="624078" indent="-514350">
              <a:buFont typeface="+mj-lt"/>
              <a:buAutoNum type="arabicPeriod"/>
            </a:pPr>
            <a:endParaRPr lang="en-US" dirty="0" smtClean="0"/>
          </a:p>
          <a:p>
            <a:pPr marL="624078" indent="-514350">
              <a:buFont typeface="+mj-lt"/>
              <a:buAutoNum type="arabicPeriod"/>
            </a:pPr>
            <a:r>
              <a:rPr lang="en-US" b="1" dirty="0" smtClean="0"/>
              <a:t>Learning – </a:t>
            </a:r>
            <a:r>
              <a:rPr lang="en-US" dirty="0" smtClean="0"/>
              <a:t>Given a tagged (or untagged) dataset, find the HMM </a:t>
            </a:r>
            <a:r>
              <a:rPr lang="en-US" dirty="0" err="1" smtClean="0"/>
              <a:t>Θ</a:t>
            </a:r>
            <a:r>
              <a:rPr lang="en-US" dirty="0" smtClean="0"/>
              <a:t> that maximizes the data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Questions for </a:t>
            </a:r>
            <a:r>
              <a:rPr lang="en-US" dirty="0" err="1" smtClean="0"/>
              <a:t>HMMs</a:t>
            </a:r>
            <a:endParaRPr lang="en-US" dirty="0"/>
          </a:p>
        </p:txBody>
      </p:sp>
      <p:sp>
        <p:nvSpPr>
          <p:cNvPr id="3" name="Content Placeholder 2"/>
          <p:cNvSpPr>
            <a:spLocks noGrp="1"/>
          </p:cNvSpPr>
          <p:nvPr>
            <p:ph idx="1"/>
          </p:nvPr>
        </p:nvSpPr>
        <p:spPr/>
        <p:txBody>
          <a:bodyPr>
            <a:normAutofit lnSpcReduction="10000"/>
          </a:bodyPr>
          <a:lstStyle/>
          <a:p>
            <a:pPr marL="624078" indent="-514350">
              <a:buFont typeface="+mj-lt"/>
              <a:buAutoNum type="arabicPeriod"/>
            </a:pPr>
            <a:r>
              <a:rPr lang="en-US" b="1" dirty="0" smtClean="0"/>
              <a:t>Evaluation – </a:t>
            </a:r>
            <a:r>
              <a:rPr lang="en-US" dirty="0" smtClean="0"/>
              <a:t>Given a sequence of words       </a:t>
            </a:r>
            <a:r>
              <a:rPr lang="en-US" b="1" dirty="0" smtClean="0"/>
              <a:t>W = </a:t>
            </a:r>
            <a:r>
              <a:rPr lang="en-US" dirty="0" smtClean="0"/>
              <a:t>w</a:t>
            </a:r>
            <a:r>
              <a:rPr lang="en-US" baseline="-25000" dirty="0" smtClean="0"/>
              <a:t>1</a:t>
            </a:r>
            <a:r>
              <a:rPr lang="en-US" dirty="0" smtClean="0"/>
              <a:t>w</a:t>
            </a:r>
            <a:r>
              <a:rPr lang="en-US" baseline="-25000" dirty="0" smtClean="0"/>
              <a:t>2</a:t>
            </a:r>
            <a:r>
              <a:rPr lang="en-US" dirty="0" smtClean="0"/>
              <a:t>w</a:t>
            </a:r>
            <a:r>
              <a:rPr lang="en-US" baseline="-25000" dirty="0" smtClean="0"/>
              <a:t>3</a:t>
            </a:r>
            <a:r>
              <a:rPr lang="en-US" dirty="0" smtClean="0"/>
              <a:t>…</a:t>
            </a:r>
            <a:r>
              <a:rPr lang="en-US" dirty="0" err="1" smtClean="0"/>
              <a:t>w</a:t>
            </a:r>
            <a:r>
              <a:rPr lang="en-US" baseline="-25000" dirty="0" err="1" smtClean="0"/>
              <a:t>n</a:t>
            </a:r>
            <a:r>
              <a:rPr lang="en-US" dirty="0" smtClean="0"/>
              <a:t> and an HMM model </a:t>
            </a:r>
            <a:r>
              <a:rPr lang="en-US" dirty="0" err="1" smtClean="0"/>
              <a:t>Θ</a:t>
            </a:r>
            <a:r>
              <a:rPr lang="en-US" dirty="0" smtClean="0"/>
              <a:t>, what is P(</a:t>
            </a:r>
            <a:r>
              <a:rPr lang="en-US" b="1" dirty="0" smtClean="0"/>
              <a:t>W</a:t>
            </a:r>
            <a:r>
              <a:rPr lang="en-US" dirty="0" smtClean="0"/>
              <a:t>|Θ)</a:t>
            </a:r>
          </a:p>
          <a:p>
            <a:pPr marL="624078" indent="-514350">
              <a:buFont typeface="+mj-lt"/>
              <a:buAutoNum type="arabicPeriod"/>
            </a:pPr>
            <a:endParaRPr lang="en-US" b="1" dirty="0" smtClean="0"/>
          </a:p>
          <a:p>
            <a:pPr marL="624078" indent="-514350">
              <a:buFont typeface="+mj-lt"/>
              <a:buAutoNum type="arabicPeriod"/>
            </a:pPr>
            <a:r>
              <a:rPr lang="en-US" b="1" dirty="0" smtClean="0">
                <a:solidFill>
                  <a:srgbClr val="FF0000"/>
                </a:solidFill>
              </a:rPr>
              <a:t>Tagging </a:t>
            </a:r>
            <a:r>
              <a:rPr lang="en-US" b="1" dirty="0" smtClean="0"/>
              <a:t>– </a:t>
            </a:r>
            <a:r>
              <a:rPr lang="en-US" dirty="0" smtClean="0"/>
              <a:t>Given a sequence of words </a:t>
            </a:r>
            <a:r>
              <a:rPr lang="en-US" b="1" dirty="0" smtClean="0"/>
              <a:t>W </a:t>
            </a:r>
            <a:r>
              <a:rPr lang="en-US" dirty="0" smtClean="0"/>
              <a:t>and an HMM model </a:t>
            </a:r>
            <a:r>
              <a:rPr lang="en-US" dirty="0" err="1" smtClean="0"/>
              <a:t>Θ</a:t>
            </a:r>
            <a:r>
              <a:rPr lang="en-US" dirty="0" smtClean="0"/>
              <a:t>, find the most probable parse </a:t>
            </a:r>
            <a:r>
              <a:rPr lang="en-US" b="1" dirty="0" smtClean="0"/>
              <a:t>T = t</a:t>
            </a:r>
            <a:r>
              <a:rPr lang="en-US" b="1" baseline="-25000" dirty="0" smtClean="0"/>
              <a:t>1 </a:t>
            </a:r>
            <a:r>
              <a:rPr lang="en-US" b="1" dirty="0" smtClean="0"/>
              <a:t>t</a:t>
            </a:r>
            <a:r>
              <a:rPr lang="en-US" b="1" baseline="-25000" dirty="0" smtClean="0"/>
              <a:t>2 </a:t>
            </a:r>
            <a:r>
              <a:rPr lang="en-US" b="1" dirty="0" smtClean="0"/>
              <a:t>t</a:t>
            </a:r>
            <a:r>
              <a:rPr lang="en-US" b="1" baseline="-25000" dirty="0" smtClean="0"/>
              <a:t>3 </a:t>
            </a:r>
            <a:r>
              <a:rPr lang="en-US" b="1" dirty="0" smtClean="0"/>
              <a:t>… </a:t>
            </a:r>
            <a:r>
              <a:rPr lang="en-US" b="1" dirty="0" err="1" smtClean="0"/>
              <a:t>t</a:t>
            </a:r>
            <a:r>
              <a:rPr lang="en-US" b="1" baseline="-25000" dirty="0" err="1" smtClean="0"/>
              <a:t>n</a:t>
            </a:r>
            <a:endParaRPr lang="en-US" b="1" baseline="-25000" dirty="0" smtClean="0"/>
          </a:p>
          <a:p>
            <a:pPr marL="624078" indent="-514350">
              <a:buFont typeface="+mj-lt"/>
              <a:buAutoNum type="arabicPeriod"/>
            </a:pPr>
            <a:endParaRPr lang="en-US" dirty="0" smtClean="0"/>
          </a:p>
          <a:p>
            <a:pPr marL="624078" indent="-514350">
              <a:buFont typeface="+mj-lt"/>
              <a:buAutoNum type="arabicPeriod"/>
            </a:pPr>
            <a:r>
              <a:rPr lang="en-US" b="1" dirty="0" smtClean="0">
                <a:solidFill>
                  <a:srgbClr val="FF0000"/>
                </a:solidFill>
              </a:rPr>
              <a:t>Learning </a:t>
            </a:r>
            <a:r>
              <a:rPr lang="en-US" b="1" dirty="0" smtClean="0"/>
              <a:t>– </a:t>
            </a:r>
            <a:r>
              <a:rPr lang="en-US" dirty="0" smtClean="0"/>
              <a:t>Given a tagged (or untagged) dataset, find the HMM </a:t>
            </a:r>
            <a:r>
              <a:rPr lang="en-US" dirty="0" err="1" smtClean="0"/>
              <a:t>Θ</a:t>
            </a:r>
            <a:r>
              <a:rPr lang="en-US" dirty="0" smtClean="0"/>
              <a:t> that maximizes the data  </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Tagging</a:t>
            </a:r>
            <a:endParaRPr lang="en-US" dirty="0"/>
          </a:p>
        </p:txBody>
      </p:sp>
      <p:sp>
        <p:nvSpPr>
          <p:cNvPr id="3" name="Content Placeholder 2"/>
          <p:cNvSpPr>
            <a:spLocks noGrp="1"/>
          </p:cNvSpPr>
          <p:nvPr>
            <p:ph idx="1"/>
          </p:nvPr>
        </p:nvSpPr>
        <p:spPr/>
        <p:txBody>
          <a:bodyPr/>
          <a:lstStyle/>
          <a:p>
            <a:r>
              <a:rPr lang="en-US" dirty="0" smtClean="0"/>
              <a:t>Need to find the </a:t>
            </a:r>
            <a:r>
              <a:rPr lang="en-US" b="1" dirty="0" smtClean="0"/>
              <a:t>most likely </a:t>
            </a:r>
            <a:r>
              <a:rPr lang="en-US" dirty="0" smtClean="0"/>
              <a:t>tag sequence given a sequence of words</a:t>
            </a:r>
          </a:p>
          <a:p>
            <a:pPr lvl="1"/>
            <a:r>
              <a:rPr lang="en-US" dirty="0" smtClean="0"/>
              <a:t>maximizes  P(W|T)*P(T) and thus P(T|W)</a:t>
            </a:r>
          </a:p>
          <a:p>
            <a:endParaRPr lang="en-US" dirty="0" smtClean="0"/>
          </a:p>
          <a:p>
            <a:r>
              <a:rPr lang="en-US" dirty="0" smtClean="0"/>
              <a:t>Use </a:t>
            </a:r>
            <a:r>
              <a:rPr lang="en-US" dirty="0" err="1" smtClean="0"/>
              <a:t>Viterbi</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fontScale="92500"/>
          </a:bodyPr>
          <a:lstStyle/>
          <a:p>
            <a:r>
              <a:rPr lang="en-US" dirty="0" smtClean="0"/>
              <a:t>We do have a </a:t>
            </a:r>
            <a:r>
              <a:rPr lang="en-US" dirty="0" err="1" smtClean="0"/>
              <a:t>Hadoop</a:t>
            </a:r>
            <a:r>
              <a:rPr lang="en-US" dirty="0" smtClean="0"/>
              <a:t> cluster!</a:t>
            </a:r>
          </a:p>
          <a:p>
            <a:pPr lvl="1"/>
            <a:r>
              <a:rPr lang="en-US" dirty="0" smtClean="0"/>
              <a:t>It’s offsite. I need to know all groups who want it!</a:t>
            </a:r>
          </a:p>
          <a:p>
            <a:pPr lvl="1"/>
            <a:endParaRPr lang="en-US" dirty="0" smtClean="0"/>
          </a:p>
          <a:p>
            <a:r>
              <a:rPr lang="en-US" dirty="0" smtClean="0"/>
              <a:t>You all have accounts for </a:t>
            </a:r>
            <a:r>
              <a:rPr lang="en-US" dirty="0" err="1" smtClean="0"/>
              <a:t>MySQL</a:t>
            </a:r>
            <a:r>
              <a:rPr lang="en-US" dirty="0" smtClean="0"/>
              <a:t> on the cubist machine (</a:t>
            </a:r>
            <a:r>
              <a:rPr lang="en-US" dirty="0" err="1" smtClean="0"/>
              <a:t>cubist.cs.washington.edu</a:t>
            </a:r>
            <a:r>
              <a:rPr lang="en-US" dirty="0" smtClean="0"/>
              <a:t>)</a:t>
            </a:r>
          </a:p>
          <a:p>
            <a:pPr lvl="1"/>
            <a:r>
              <a:rPr lang="en-US" dirty="0" smtClean="0"/>
              <a:t>Your folder is /projects/instr/cse454/a-f</a:t>
            </a:r>
          </a:p>
          <a:p>
            <a:pPr lvl="1"/>
            <a:endParaRPr lang="en-US" dirty="0" smtClean="0"/>
          </a:p>
          <a:p>
            <a:pPr lvl="1"/>
            <a:endParaRPr lang="en-US" dirty="0" smtClean="0"/>
          </a:p>
          <a:p>
            <a:r>
              <a:rPr lang="en-US" dirty="0" smtClean="0"/>
              <a:t>I’ll have a better email out this afternoon I hope</a:t>
            </a:r>
          </a:p>
          <a:p>
            <a:endParaRPr lang="en-US" dirty="0" smtClean="0"/>
          </a:p>
          <a:p>
            <a:r>
              <a:rPr lang="en-US" dirty="0" smtClean="0"/>
              <a:t>Grading HW1 should be finished by next week.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Trellis</a:t>
            </a:r>
            <a:endParaRPr lang="en-US" dirty="0"/>
          </a:p>
        </p:txBody>
      </p:sp>
      <p:pic>
        <p:nvPicPr>
          <p:cNvPr id="4" name="Picture 3"/>
          <p:cNvPicPr>
            <a:picLocks noChangeAspect="1"/>
          </p:cNvPicPr>
          <p:nvPr/>
        </p:nvPicPr>
        <p:blipFill>
          <a:blip r:embed="rId3"/>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4901184" y="4096512"/>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ular Callout 17"/>
          <p:cNvSpPr/>
          <p:nvPr/>
        </p:nvSpPr>
        <p:spPr>
          <a:xfrm>
            <a:off x="1752600" y="2747665"/>
            <a:ext cx="2819400" cy="1748135"/>
          </a:xfrm>
          <a:prstGeom prst="wedgeRectCallout">
            <a:avLst>
              <a:gd name="adj1" fmla="val 61369"/>
              <a:gd name="adj2" fmla="val 37714"/>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Evaluation Task:</a:t>
            </a:r>
          </a:p>
          <a:p>
            <a:endParaRPr lang="en-US" sz="2400" dirty="0" smtClean="0">
              <a:solidFill>
                <a:schemeClr val="tx1"/>
              </a:solidFill>
              <a:latin typeface="+mj-lt"/>
            </a:endParaRPr>
          </a:p>
          <a:p>
            <a:r>
              <a:rPr lang="en-US" sz="2400" dirty="0" smtClean="0">
                <a:solidFill>
                  <a:schemeClr val="tx1"/>
                </a:solidFill>
                <a:latin typeface="+mj-lt"/>
              </a:rPr>
              <a:t>P(w</a:t>
            </a:r>
            <a:r>
              <a:rPr lang="en-US" sz="2400" baseline="-25000" dirty="0" smtClean="0">
                <a:solidFill>
                  <a:schemeClr val="tx1"/>
                </a:solidFill>
                <a:latin typeface="+mj-lt"/>
              </a:rPr>
              <a:t>1</a:t>
            </a:r>
            <a:r>
              <a:rPr lang="en-US" sz="2400" dirty="0" smtClean="0">
                <a:solidFill>
                  <a:schemeClr val="tx1"/>
                </a:solidFill>
                <a:latin typeface="+mj-lt"/>
              </a:rPr>
              <a:t>,w</a:t>
            </a:r>
            <a:r>
              <a:rPr lang="en-US" sz="2400" baseline="-25000" dirty="0" smtClean="0">
                <a:solidFill>
                  <a:schemeClr val="tx1"/>
                </a:solidFill>
                <a:latin typeface="+mj-lt"/>
              </a:rPr>
              <a:t>2</a:t>
            </a:r>
            <a:r>
              <a:rPr lang="en-US" sz="2400" dirty="0" smtClean="0">
                <a:solidFill>
                  <a:schemeClr val="tx1"/>
                </a:solidFill>
                <a:latin typeface="+mj-lt"/>
              </a:rPr>
              <a:t>,…,w</a:t>
            </a:r>
            <a:r>
              <a:rPr lang="en-US" sz="2400" baseline="-25000" dirty="0" smtClean="0">
                <a:solidFill>
                  <a:schemeClr val="tx1"/>
                </a:solidFill>
                <a:latin typeface="+mj-lt"/>
              </a:rPr>
              <a:t>i</a:t>
            </a:r>
            <a:r>
              <a:rPr lang="en-US" sz="2400" dirty="0" smtClean="0">
                <a:solidFill>
                  <a:schemeClr val="tx1"/>
                </a:solidFill>
                <a:latin typeface="+mj-lt"/>
              </a:rPr>
              <a:t>) given in t</a:t>
            </a:r>
            <a:r>
              <a:rPr lang="en-US" sz="2400" baseline="-25000" dirty="0" smtClean="0">
                <a:solidFill>
                  <a:schemeClr val="tx1"/>
                </a:solidFill>
                <a:latin typeface="+mj-lt"/>
              </a:rPr>
              <a:t>j</a:t>
            </a:r>
            <a:r>
              <a:rPr lang="en-US" sz="2400" dirty="0" smtClean="0">
                <a:solidFill>
                  <a:schemeClr val="tx1"/>
                </a:solidFill>
                <a:latin typeface="+mj-lt"/>
              </a:rPr>
              <a:t> at time </a:t>
            </a:r>
            <a:r>
              <a:rPr lang="en-US" sz="2400" dirty="0" err="1" smtClean="0">
                <a:solidFill>
                  <a:schemeClr val="tx1"/>
                </a:solidFill>
                <a:latin typeface="+mj-lt"/>
              </a:rPr>
              <a:t>i</a:t>
            </a:r>
            <a:endParaRPr lang="en-US" sz="2400" dirty="0" smtClean="0">
              <a:solidFill>
                <a:schemeClr val="tx1"/>
              </a:solidFill>
              <a:latin typeface="+mj-lt"/>
            </a:endParaRPr>
          </a:p>
        </p:txBody>
      </p:sp>
      <p:sp>
        <p:nvSpPr>
          <p:cNvPr id="19" name="Rectangular Callout 18"/>
          <p:cNvSpPr/>
          <p:nvPr/>
        </p:nvSpPr>
        <p:spPr>
          <a:xfrm>
            <a:off x="5867400" y="3222444"/>
            <a:ext cx="2819400" cy="1748135"/>
          </a:xfrm>
          <a:prstGeom prst="wedgeRectCallout">
            <a:avLst>
              <a:gd name="adj1" fmla="val -59458"/>
              <a:gd name="adj2" fmla="val 21475"/>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Decoding Task:</a:t>
            </a:r>
          </a:p>
        </p:txBody>
      </p:sp>
      <p:sp>
        <p:nvSpPr>
          <p:cNvPr id="21" name="Rectangular Callout 20"/>
          <p:cNvSpPr/>
          <p:nvPr/>
        </p:nvSpPr>
        <p:spPr>
          <a:xfrm>
            <a:off x="5867400" y="3218688"/>
            <a:ext cx="2819400" cy="1748135"/>
          </a:xfrm>
          <a:prstGeom prst="wedgeRectCallout">
            <a:avLst>
              <a:gd name="adj1" fmla="val -59458"/>
              <a:gd name="adj2" fmla="val 21475"/>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Decoding Task:</a:t>
            </a:r>
          </a:p>
          <a:p>
            <a:endParaRPr lang="en-US" sz="2400" dirty="0" smtClean="0">
              <a:solidFill>
                <a:schemeClr val="tx1"/>
              </a:solidFill>
              <a:latin typeface="+mj-lt"/>
            </a:endParaRPr>
          </a:p>
          <a:p>
            <a:r>
              <a:rPr lang="en-US" sz="2400" dirty="0" smtClean="0">
                <a:solidFill>
                  <a:schemeClr val="tx1"/>
                </a:solidFill>
                <a:latin typeface="+mj-lt"/>
              </a:rPr>
              <a:t>max P(w</a:t>
            </a:r>
            <a:r>
              <a:rPr lang="en-US" sz="2400" baseline="-25000" dirty="0" smtClean="0">
                <a:solidFill>
                  <a:schemeClr val="tx1"/>
                </a:solidFill>
                <a:latin typeface="+mj-lt"/>
              </a:rPr>
              <a:t>1</a:t>
            </a:r>
            <a:r>
              <a:rPr lang="en-US" sz="2400" dirty="0" smtClean="0">
                <a:solidFill>
                  <a:schemeClr val="tx1"/>
                </a:solidFill>
                <a:latin typeface="+mj-lt"/>
              </a:rPr>
              <a:t>,w</a:t>
            </a:r>
            <a:r>
              <a:rPr lang="en-US" sz="2400" baseline="-25000" dirty="0" smtClean="0">
                <a:solidFill>
                  <a:schemeClr val="tx1"/>
                </a:solidFill>
                <a:latin typeface="+mj-lt"/>
              </a:rPr>
              <a:t>2</a:t>
            </a:r>
            <a:r>
              <a:rPr lang="en-US" sz="2400" dirty="0" smtClean="0">
                <a:solidFill>
                  <a:schemeClr val="tx1"/>
                </a:solidFill>
                <a:latin typeface="+mj-lt"/>
              </a:rPr>
              <a:t>,…,w</a:t>
            </a:r>
            <a:r>
              <a:rPr lang="en-US" sz="2400" baseline="-25000" dirty="0" smtClean="0">
                <a:solidFill>
                  <a:schemeClr val="tx1"/>
                </a:solidFill>
                <a:latin typeface="+mj-lt"/>
              </a:rPr>
              <a:t>i</a:t>
            </a:r>
            <a:r>
              <a:rPr lang="en-US" sz="2400" dirty="0" smtClean="0">
                <a:solidFill>
                  <a:schemeClr val="tx1"/>
                </a:solidFill>
                <a:latin typeface="+mj-lt"/>
              </a:rPr>
              <a:t>) given in t</a:t>
            </a:r>
            <a:r>
              <a:rPr lang="en-US" sz="2400" baseline="-25000" dirty="0" smtClean="0">
                <a:solidFill>
                  <a:schemeClr val="tx1"/>
                </a:solidFill>
                <a:latin typeface="+mj-lt"/>
              </a:rPr>
              <a:t>j</a:t>
            </a:r>
            <a:r>
              <a:rPr lang="en-US" sz="2400" dirty="0" smtClean="0">
                <a:solidFill>
                  <a:schemeClr val="tx1"/>
                </a:solidFill>
                <a:latin typeface="+mj-lt"/>
              </a:rPr>
              <a:t> at time </a:t>
            </a:r>
            <a:r>
              <a:rPr lang="en-US" sz="2400" dirty="0" err="1" smtClean="0">
                <a:solidFill>
                  <a:schemeClr val="tx1"/>
                </a:solidFill>
                <a:latin typeface="+mj-lt"/>
              </a:rPr>
              <a:t>i</a:t>
            </a:r>
            <a:endParaRPr lang="en-US" sz="2400" dirty="0" smtClean="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Trellis</a:t>
            </a:r>
            <a:endParaRPr lang="en-US" dirty="0"/>
          </a:p>
        </p:txBody>
      </p:sp>
      <p:pic>
        <p:nvPicPr>
          <p:cNvPr id="4" name="Picture 3"/>
          <p:cNvPicPr>
            <a:picLocks noChangeAspect="1"/>
          </p:cNvPicPr>
          <p:nvPr/>
        </p:nvPicPr>
        <p:blipFill>
          <a:blip r:embed="rId3"/>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4901184" y="4096512"/>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ular Callout 17"/>
          <p:cNvSpPr/>
          <p:nvPr/>
        </p:nvSpPr>
        <p:spPr>
          <a:xfrm>
            <a:off x="1752600" y="2747665"/>
            <a:ext cx="2819400" cy="1748135"/>
          </a:xfrm>
          <a:prstGeom prst="wedgeRectCallout">
            <a:avLst>
              <a:gd name="adj1" fmla="val 61369"/>
              <a:gd name="adj2" fmla="val 37714"/>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Evaluation Task:</a:t>
            </a:r>
          </a:p>
          <a:p>
            <a:endParaRPr lang="en-US" sz="2400" dirty="0" smtClean="0">
              <a:solidFill>
                <a:schemeClr val="tx1"/>
              </a:solidFill>
              <a:latin typeface="+mj-lt"/>
            </a:endParaRPr>
          </a:p>
          <a:p>
            <a:r>
              <a:rPr lang="en-US" sz="2400" dirty="0" smtClean="0">
                <a:solidFill>
                  <a:schemeClr val="tx1"/>
                </a:solidFill>
                <a:latin typeface="+mj-lt"/>
              </a:rPr>
              <a:t>P(w</a:t>
            </a:r>
            <a:r>
              <a:rPr lang="en-US" sz="2400" baseline="-25000" dirty="0" smtClean="0">
                <a:solidFill>
                  <a:schemeClr val="tx1"/>
                </a:solidFill>
                <a:latin typeface="+mj-lt"/>
              </a:rPr>
              <a:t>1</a:t>
            </a:r>
            <a:r>
              <a:rPr lang="en-US" sz="2400" dirty="0" smtClean="0">
                <a:solidFill>
                  <a:schemeClr val="tx1"/>
                </a:solidFill>
                <a:latin typeface="+mj-lt"/>
              </a:rPr>
              <a:t>,w</a:t>
            </a:r>
            <a:r>
              <a:rPr lang="en-US" sz="2400" baseline="-25000" dirty="0" smtClean="0">
                <a:solidFill>
                  <a:schemeClr val="tx1"/>
                </a:solidFill>
                <a:latin typeface="+mj-lt"/>
              </a:rPr>
              <a:t>2</a:t>
            </a:r>
            <a:r>
              <a:rPr lang="en-US" sz="2400" dirty="0" smtClean="0">
                <a:solidFill>
                  <a:schemeClr val="tx1"/>
                </a:solidFill>
                <a:latin typeface="+mj-lt"/>
              </a:rPr>
              <a:t>,…,w</a:t>
            </a:r>
            <a:r>
              <a:rPr lang="en-US" sz="2400" baseline="-25000" dirty="0" smtClean="0">
                <a:solidFill>
                  <a:schemeClr val="tx1"/>
                </a:solidFill>
                <a:latin typeface="+mj-lt"/>
              </a:rPr>
              <a:t>i</a:t>
            </a:r>
            <a:r>
              <a:rPr lang="en-US" sz="2400" dirty="0" smtClean="0">
                <a:solidFill>
                  <a:schemeClr val="tx1"/>
                </a:solidFill>
                <a:latin typeface="+mj-lt"/>
              </a:rPr>
              <a:t>) given in t</a:t>
            </a:r>
            <a:r>
              <a:rPr lang="en-US" sz="2400" baseline="-25000" dirty="0" smtClean="0">
                <a:solidFill>
                  <a:schemeClr val="tx1"/>
                </a:solidFill>
                <a:latin typeface="+mj-lt"/>
              </a:rPr>
              <a:t>j</a:t>
            </a:r>
            <a:r>
              <a:rPr lang="en-US" sz="2400" dirty="0" smtClean="0">
                <a:solidFill>
                  <a:schemeClr val="tx1"/>
                </a:solidFill>
                <a:latin typeface="+mj-lt"/>
              </a:rPr>
              <a:t> at time </a:t>
            </a:r>
            <a:r>
              <a:rPr lang="en-US" sz="2400" dirty="0" err="1" smtClean="0">
                <a:solidFill>
                  <a:schemeClr val="tx1"/>
                </a:solidFill>
                <a:latin typeface="+mj-lt"/>
              </a:rPr>
              <a:t>i</a:t>
            </a:r>
            <a:endParaRPr lang="en-US" sz="2400" dirty="0" smtClean="0">
              <a:solidFill>
                <a:schemeClr val="tx1"/>
              </a:solidFill>
              <a:latin typeface="+mj-lt"/>
            </a:endParaRPr>
          </a:p>
        </p:txBody>
      </p:sp>
      <p:sp>
        <p:nvSpPr>
          <p:cNvPr id="19" name="Rectangular Callout 18"/>
          <p:cNvSpPr/>
          <p:nvPr/>
        </p:nvSpPr>
        <p:spPr>
          <a:xfrm>
            <a:off x="5867400" y="3222444"/>
            <a:ext cx="3276600" cy="1748135"/>
          </a:xfrm>
          <a:prstGeom prst="wedgeRectCallout">
            <a:avLst>
              <a:gd name="adj1" fmla="val -59458"/>
              <a:gd name="adj2" fmla="val 21475"/>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Decoding Task:</a:t>
            </a:r>
          </a:p>
          <a:p>
            <a:endParaRPr lang="en-US" sz="2400" dirty="0" smtClean="0">
              <a:solidFill>
                <a:schemeClr val="tx1"/>
              </a:solidFill>
              <a:latin typeface="+mj-lt"/>
            </a:endParaRPr>
          </a:p>
          <a:p>
            <a:r>
              <a:rPr lang="en-US" sz="2400" dirty="0" smtClean="0">
                <a:solidFill>
                  <a:schemeClr val="tx1"/>
                </a:solidFill>
                <a:latin typeface="+mj-lt"/>
              </a:rPr>
              <a:t>max </a:t>
            </a:r>
            <a:r>
              <a:rPr lang="en-US" sz="2400" b="1" dirty="0" smtClean="0">
                <a:solidFill>
                  <a:schemeClr val="tx1"/>
                </a:solidFill>
                <a:latin typeface="+mj-lt"/>
              </a:rPr>
              <a:t>log </a:t>
            </a:r>
            <a:r>
              <a:rPr lang="en-US" sz="2400" dirty="0" smtClean="0">
                <a:solidFill>
                  <a:schemeClr val="tx1"/>
                </a:solidFill>
                <a:latin typeface="+mj-lt"/>
              </a:rPr>
              <a:t>P(w</a:t>
            </a:r>
            <a:r>
              <a:rPr lang="en-US" sz="2400" baseline="-25000" dirty="0" smtClean="0">
                <a:solidFill>
                  <a:schemeClr val="tx1"/>
                </a:solidFill>
                <a:latin typeface="+mj-lt"/>
              </a:rPr>
              <a:t>1</a:t>
            </a:r>
            <a:r>
              <a:rPr lang="en-US" sz="2400" dirty="0" smtClean="0">
                <a:solidFill>
                  <a:schemeClr val="tx1"/>
                </a:solidFill>
                <a:latin typeface="+mj-lt"/>
              </a:rPr>
              <a:t>,w</a:t>
            </a:r>
            <a:r>
              <a:rPr lang="en-US" sz="2400" baseline="-25000" dirty="0" smtClean="0">
                <a:solidFill>
                  <a:schemeClr val="tx1"/>
                </a:solidFill>
                <a:latin typeface="+mj-lt"/>
              </a:rPr>
              <a:t>2,</a:t>
            </a:r>
            <a:r>
              <a:rPr lang="en-US" sz="2400" dirty="0" smtClean="0">
                <a:solidFill>
                  <a:schemeClr val="tx1"/>
                </a:solidFill>
                <a:latin typeface="+mj-lt"/>
              </a:rPr>
              <a:t>…,w</a:t>
            </a:r>
            <a:r>
              <a:rPr lang="en-US" sz="2400" baseline="-25000" dirty="0" smtClean="0">
                <a:solidFill>
                  <a:schemeClr val="tx1"/>
                </a:solidFill>
                <a:latin typeface="+mj-lt"/>
              </a:rPr>
              <a:t>i</a:t>
            </a:r>
            <a:r>
              <a:rPr lang="en-US" sz="2400" dirty="0" smtClean="0">
                <a:solidFill>
                  <a:schemeClr val="tx1"/>
                </a:solidFill>
                <a:latin typeface="+mj-lt"/>
              </a:rPr>
              <a:t>) given in t</a:t>
            </a:r>
            <a:r>
              <a:rPr lang="en-US" sz="2400" baseline="-25000" dirty="0" smtClean="0">
                <a:solidFill>
                  <a:schemeClr val="tx1"/>
                </a:solidFill>
                <a:latin typeface="+mj-lt"/>
              </a:rPr>
              <a:t>j</a:t>
            </a:r>
            <a:r>
              <a:rPr lang="en-US" sz="2400" dirty="0" smtClean="0">
                <a:solidFill>
                  <a:schemeClr val="tx1"/>
                </a:solidFill>
                <a:latin typeface="+mj-lt"/>
              </a:rPr>
              <a:t> at time </a:t>
            </a:r>
            <a:r>
              <a:rPr lang="en-US" sz="2400" dirty="0" err="1" smtClean="0">
                <a:solidFill>
                  <a:schemeClr val="tx1"/>
                </a:solidFill>
                <a:latin typeface="+mj-lt"/>
              </a:rPr>
              <a:t>i</a:t>
            </a:r>
            <a:endParaRPr lang="en-US" sz="24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initialization</a:t>
            </a:r>
            <a:endParaRPr lang="en-US" dirty="0"/>
          </a:p>
        </p:txBody>
      </p:sp>
      <p:pic>
        <p:nvPicPr>
          <p:cNvPr id="4" name="Picture 3"/>
          <p:cNvPicPr>
            <a:picLocks noChangeAspect="1"/>
          </p:cNvPicPr>
          <p:nvPr/>
        </p:nvPicPr>
        <p:blipFill>
          <a:blip r:embed="rId3"/>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1892808" y="283464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92808" y="346557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892808" y="4096512"/>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92808" y="472440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2808" y="535533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ular Callout 24"/>
          <p:cNvSpPr/>
          <p:nvPr/>
        </p:nvSpPr>
        <p:spPr>
          <a:xfrm>
            <a:off x="3124200" y="3752671"/>
            <a:ext cx="3505200" cy="895529"/>
          </a:xfrm>
          <a:prstGeom prst="wedgeRectCallout">
            <a:avLst>
              <a:gd name="adj1" fmla="val -76715"/>
              <a:gd name="adj2" fmla="val 21302"/>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latin typeface="+mj-lt"/>
              </a:rPr>
              <a:t>= log P(w</a:t>
            </a:r>
            <a:r>
              <a:rPr lang="en-US" sz="2400" baseline="-25000" dirty="0" smtClean="0">
                <a:solidFill>
                  <a:srgbClr val="000000"/>
                </a:solidFill>
                <a:latin typeface="+mj-lt"/>
              </a:rPr>
              <a:t>1</a:t>
            </a:r>
            <a:r>
              <a:rPr lang="en-US" sz="2400" dirty="0" smtClean="0">
                <a:solidFill>
                  <a:srgbClr val="000000"/>
                </a:solidFill>
                <a:latin typeface="+mj-lt"/>
              </a:rPr>
              <a:t>|t</a:t>
            </a:r>
            <a:r>
              <a:rPr lang="en-US" sz="2400" baseline="-25000" dirty="0" smtClean="0">
                <a:solidFill>
                  <a:srgbClr val="000000"/>
                </a:solidFill>
              </a:rPr>
              <a:t>j</a:t>
            </a:r>
            <a:r>
              <a:rPr lang="en-US" sz="2400" dirty="0" smtClean="0">
                <a:solidFill>
                  <a:srgbClr val="000000"/>
                </a:solidFill>
                <a:latin typeface="+mj-lt"/>
              </a:rPr>
              <a:t>) + log </a:t>
            </a:r>
            <a:r>
              <a:rPr lang="en-US" sz="2400" dirty="0" err="1" smtClean="0">
                <a:solidFill>
                  <a:srgbClr val="000000"/>
                </a:solidFill>
                <a:latin typeface="+mj-lt"/>
              </a:rPr>
              <a:t>P(t</a:t>
            </a:r>
            <a:r>
              <a:rPr lang="en-US" sz="2400" baseline="-25000" dirty="0" err="1" smtClean="0">
                <a:solidFill>
                  <a:srgbClr val="000000"/>
                </a:solidFill>
                <a:latin typeface="+mj-lt"/>
              </a:rPr>
              <a:t>j</a:t>
            </a:r>
            <a:r>
              <a:rPr lang="en-US" sz="2400" dirty="0" smtClean="0">
                <a:solidFill>
                  <a:srgbClr val="000000"/>
                </a:solidFill>
                <a:latin typeface="+mj-lt"/>
              </a:rPr>
              <a:t>)</a:t>
            </a:r>
            <a:endParaRPr lang="en-US" sz="2400" dirty="0">
              <a:solidFill>
                <a:srgbClr val="000000"/>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recursive step</a:t>
            </a:r>
            <a:endParaRPr lang="en-US" dirty="0"/>
          </a:p>
        </p:txBody>
      </p:sp>
      <p:pic>
        <p:nvPicPr>
          <p:cNvPr id="4" name="Picture 3"/>
          <p:cNvPicPr>
            <a:picLocks noChangeAspect="1"/>
          </p:cNvPicPr>
          <p:nvPr/>
        </p:nvPicPr>
        <p:blipFill>
          <a:blip r:embed="rId4"/>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1892808" y="283464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92808" y="346557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892808" y="4096512"/>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92808" y="472440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2808" y="535533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2651760" y="2834640"/>
            <a:ext cx="722376" cy="3115056"/>
            <a:chOff x="2651760" y="2819400"/>
            <a:chExt cx="722376" cy="3115056"/>
          </a:xfrm>
        </p:grpSpPr>
        <p:sp>
          <p:nvSpPr>
            <p:cNvPr id="18" name="Rectangle 17"/>
            <p:cNvSpPr/>
            <p:nvPr/>
          </p:nvSpPr>
          <p:spPr>
            <a:xfrm>
              <a:off x="2651760" y="281940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51760" y="345033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51760" y="4081272"/>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51760" y="470916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51760" y="534009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10800000">
            <a:off x="2286000" y="3733801"/>
            <a:ext cx="685800" cy="685799"/>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V="1">
            <a:off x="1981202" y="3428999"/>
            <a:ext cx="1295400" cy="685801"/>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a:off x="2286002" y="4419600"/>
            <a:ext cx="685799" cy="1588"/>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0800000" flipV="1">
            <a:off x="2286000" y="4419599"/>
            <a:ext cx="685801" cy="533403"/>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2019301" y="4686300"/>
            <a:ext cx="1219201" cy="685801"/>
          </a:xfrm>
          <a:prstGeom prst="straightConnector1">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 name="Rectangular Callout 24"/>
          <p:cNvSpPr/>
          <p:nvPr/>
        </p:nvSpPr>
        <p:spPr>
          <a:xfrm>
            <a:off x="4191000" y="3657600"/>
            <a:ext cx="4267200" cy="914399"/>
          </a:xfrm>
          <a:prstGeom prst="wedgeRectCallout">
            <a:avLst>
              <a:gd name="adj1" fmla="val -76715"/>
              <a:gd name="adj2" fmla="val 21302"/>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000000"/>
              </a:solidFill>
              <a:latin typeface="+mj-lt"/>
            </a:endParaRPr>
          </a:p>
        </p:txBody>
      </p:sp>
      <p:graphicFrame>
        <p:nvGraphicFramePr>
          <p:cNvPr id="45" name="Object 44"/>
          <p:cNvGraphicFramePr>
            <a:graphicFrameLocks noChangeAspect="1"/>
          </p:cNvGraphicFramePr>
          <p:nvPr/>
        </p:nvGraphicFramePr>
        <p:xfrm>
          <a:off x="4341813" y="3657600"/>
          <a:ext cx="3995737" cy="577850"/>
        </p:xfrm>
        <a:graphic>
          <a:graphicData uri="http://schemas.openxmlformats.org/presentationml/2006/ole">
            <p:oleObj spid="_x0000_s84994" name="Equation" r:id="rId5" imgW="2286000" imgH="330200" progId="Equation.3">
              <p:embed/>
            </p:oleObj>
          </a:graphicData>
        </a:graphic>
      </p:graphicFrame>
      <p:graphicFrame>
        <p:nvGraphicFramePr>
          <p:cNvPr id="84995" name="Object 3"/>
          <p:cNvGraphicFramePr>
            <a:graphicFrameLocks noChangeAspect="1"/>
          </p:cNvGraphicFramePr>
          <p:nvPr/>
        </p:nvGraphicFramePr>
        <p:xfrm>
          <a:off x="4495800" y="4216400"/>
          <a:ext cx="1598612" cy="355600"/>
        </p:xfrm>
        <a:graphic>
          <a:graphicData uri="http://schemas.openxmlformats.org/presentationml/2006/ole">
            <p:oleObj spid="_x0000_s84995" name="Equation" r:id="rId6" imgW="914400" imgH="2032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recursive step</a:t>
            </a:r>
            <a:endParaRPr lang="en-US" dirty="0"/>
          </a:p>
        </p:txBody>
      </p:sp>
      <p:pic>
        <p:nvPicPr>
          <p:cNvPr id="4" name="Picture 3"/>
          <p:cNvPicPr>
            <a:picLocks noChangeAspect="1"/>
          </p:cNvPicPr>
          <p:nvPr/>
        </p:nvPicPr>
        <p:blipFill>
          <a:blip r:embed="rId4"/>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1892808" y="283464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92808" y="346557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892808" y="4096512"/>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92808" y="472440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2808" y="535533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7"/>
          <p:cNvGrpSpPr/>
          <p:nvPr/>
        </p:nvGrpSpPr>
        <p:grpSpPr>
          <a:xfrm>
            <a:off x="2651760" y="2834640"/>
            <a:ext cx="722376" cy="3115056"/>
            <a:chOff x="2651760" y="2819400"/>
            <a:chExt cx="722376" cy="3115056"/>
          </a:xfrm>
        </p:grpSpPr>
        <p:sp>
          <p:nvSpPr>
            <p:cNvPr id="18" name="Rectangle 17"/>
            <p:cNvSpPr/>
            <p:nvPr/>
          </p:nvSpPr>
          <p:spPr>
            <a:xfrm>
              <a:off x="2651760" y="281940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51760" y="345033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51760" y="4081272"/>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51760" y="4709160"/>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51760" y="5340096"/>
              <a:ext cx="722376" cy="59436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1" name="Straight Arrow Connector 30"/>
          <p:cNvCxnSpPr/>
          <p:nvPr/>
        </p:nvCxnSpPr>
        <p:spPr>
          <a:xfrm rot="16200000" flipV="1">
            <a:off x="1981202" y="3428999"/>
            <a:ext cx="1295400" cy="685801"/>
          </a:xfrm>
          <a:prstGeom prst="straightConnector1">
            <a:avLst/>
          </a:prstGeom>
          <a:ln w="57150" cap="flat" cmpd="sng" algn="ctr">
            <a:solidFill>
              <a:srgbClr val="8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ular Callout 28"/>
          <p:cNvSpPr/>
          <p:nvPr/>
        </p:nvSpPr>
        <p:spPr>
          <a:xfrm>
            <a:off x="3810000" y="3002026"/>
            <a:ext cx="4876800" cy="927100"/>
          </a:xfrm>
          <a:prstGeom prst="wedgeRectCallout">
            <a:avLst>
              <a:gd name="adj1" fmla="val -71776"/>
              <a:gd name="adj2" fmla="val 45092"/>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000000"/>
              </a:solidFill>
              <a:latin typeface="+mj-lt"/>
            </a:endParaRPr>
          </a:p>
        </p:txBody>
      </p:sp>
      <p:graphicFrame>
        <p:nvGraphicFramePr>
          <p:cNvPr id="32" name="Object 31"/>
          <p:cNvGraphicFramePr>
            <a:graphicFrameLocks noChangeAspect="1"/>
          </p:cNvGraphicFramePr>
          <p:nvPr/>
        </p:nvGraphicFramePr>
        <p:xfrm>
          <a:off x="3886200" y="3255963"/>
          <a:ext cx="4741863" cy="604837"/>
        </p:xfrm>
        <a:graphic>
          <a:graphicData uri="http://schemas.openxmlformats.org/presentationml/2006/ole">
            <p:oleObj spid="_x0000_s87043" name="Equation" r:id="rId5" imgW="2387600" imgH="304800" progId="Equation.3">
              <p:embed/>
            </p:oleObj>
          </a:graphicData>
        </a:graphic>
      </p:graphicFrame>
      <p:sp>
        <p:nvSpPr>
          <p:cNvPr id="33" name="Rectangular Callout 32"/>
          <p:cNvSpPr/>
          <p:nvPr/>
        </p:nvSpPr>
        <p:spPr>
          <a:xfrm>
            <a:off x="4191000" y="4648201"/>
            <a:ext cx="4724400" cy="914399"/>
          </a:xfrm>
          <a:prstGeom prst="wedgeRectCallout">
            <a:avLst>
              <a:gd name="adj1" fmla="val -69384"/>
              <a:gd name="adj2" fmla="val -65494"/>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rgbClr val="000000"/>
              </a:solidFill>
              <a:latin typeface="+mj-lt"/>
            </a:endParaRPr>
          </a:p>
        </p:txBody>
      </p:sp>
      <p:graphicFrame>
        <p:nvGraphicFramePr>
          <p:cNvPr id="87045" name="Object 5"/>
          <p:cNvGraphicFramePr>
            <a:graphicFrameLocks noChangeAspect="1"/>
          </p:cNvGraphicFramePr>
          <p:nvPr/>
        </p:nvGraphicFramePr>
        <p:xfrm>
          <a:off x="4341813" y="4648200"/>
          <a:ext cx="3995737" cy="577850"/>
        </p:xfrm>
        <a:graphic>
          <a:graphicData uri="http://schemas.openxmlformats.org/presentationml/2006/ole">
            <p:oleObj spid="_x0000_s87045" name="Equation" r:id="rId6" imgW="2286000" imgH="330200" progId="Equation.3">
              <p:embed/>
            </p:oleObj>
          </a:graphicData>
        </a:graphic>
      </p:graphicFrame>
      <p:graphicFrame>
        <p:nvGraphicFramePr>
          <p:cNvPr id="87046" name="Object 6"/>
          <p:cNvGraphicFramePr>
            <a:graphicFrameLocks noChangeAspect="1"/>
          </p:cNvGraphicFramePr>
          <p:nvPr/>
        </p:nvGraphicFramePr>
        <p:xfrm>
          <a:off x="4495800" y="5207000"/>
          <a:ext cx="1598613" cy="355600"/>
        </p:xfrm>
        <a:graphic>
          <a:graphicData uri="http://schemas.openxmlformats.org/presentationml/2006/ole">
            <p:oleObj spid="_x0000_s87046" name="Equation" r:id="rId7" imgW="914400" imgH="2032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best trellis cell for last word</a:t>
            </a:r>
            <a:endParaRPr lang="en-US" dirty="0"/>
          </a:p>
        </p:txBody>
      </p:sp>
      <p:pic>
        <p:nvPicPr>
          <p:cNvPr id="4" name="Picture 3"/>
          <p:cNvPicPr>
            <a:picLocks noChangeAspect="1"/>
          </p:cNvPicPr>
          <p:nvPr/>
        </p:nvPicPr>
        <p:blipFill>
          <a:blip r:embed="rId3"/>
          <a:stretch>
            <a:fillRect/>
          </a:stretch>
        </p:blipFill>
        <p:spPr>
          <a:xfrm>
            <a:off x="1006548" y="2097206"/>
            <a:ext cx="7908852" cy="3979743"/>
          </a:xfrm>
          <a:prstGeom prst="rect">
            <a:avLst/>
          </a:prstGeom>
        </p:spPr>
      </p:pic>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1892808" y="283464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92808" y="346557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892808" y="4096512"/>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92808" y="472440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2808" y="535533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7"/>
          <p:cNvGrpSpPr/>
          <p:nvPr/>
        </p:nvGrpSpPr>
        <p:grpSpPr>
          <a:xfrm>
            <a:off x="2651760" y="2834640"/>
            <a:ext cx="722376" cy="3115056"/>
            <a:chOff x="2651760" y="2819400"/>
            <a:chExt cx="722376" cy="3115056"/>
          </a:xfrm>
        </p:grpSpPr>
        <p:sp>
          <p:nvSpPr>
            <p:cNvPr id="18" name="Rectangle 17"/>
            <p:cNvSpPr/>
            <p:nvPr/>
          </p:nvSpPr>
          <p:spPr>
            <a:xfrm>
              <a:off x="2651760"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51760"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51760"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51760"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51760"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401568" y="2834640"/>
            <a:ext cx="722376" cy="3115056"/>
            <a:chOff x="3392424" y="2819400"/>
            <a:chExt cx="722376" cy="3115056"/>
          </a:xfrm>
        </p:grpSpPr>
        <p:sp>
          <p:nvSpPr>
            <p:cNvPr id="28" name="Rectangle 27"/>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154424" y="2834640"/>
            <a:ext cx="722376" cy="3115056"/>
            <a:chOff x="3392424" y="2819400"/>
            <a:chExt cx="722376" cy="3115056"/>
          </a:xfrm>
        </p:grpSpPr>
        <p:sp>
          <p:nvSpPr>
            <p:cNvPr id="39" name="Rectangle 38"/>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901184" y="2834640"/>
            <a:ext cx="2225040" cy="3115056"/>
            <a:chOff x="4937760" y="2819400"/>
            <a:chExt cx="2225040" cy="3115056"/>
          </a:xfrm>
        </p:grpSpPr>
        <p:grpSp>
          <p:nvGrpSpPr>
            <p:cNvPr id="44" name="Group 27"/>
            <p:cNvGrpSpPr/>
            <p:nvPr/>
          </p:nvGrpSpPr>
          <p:grpSpPr>
            <a:xfrm>
              <a:off x="4937760" y="2819400"/>
              <a:ext cx="722376" cy="3115056"/>
              <a:chOff x="2651760" y="2819400"/>
              <a:chExt cx="722376" cy="3115056"/>
            </a:xfrm>
          </p:grpSpPr>
          <p:sp>
            <p:nvSpPr>
              <p:cNvPr id="45" name="Rectangle 44"/>
              <p:cNvSpPr/>
              <p:nvPr/>
            </p:nvSpPr>
            <p:spPr>
              <a:xfrm>
                <a:off x="2651760"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651760"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651760"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651760"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51760"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687568" y="2819400"/>
              <a:ext cx="722376" cy="3115056"/>
              <a:chOff x="3392424" y="2819400"/>
              <a:chExt cx="722376" cy="3115056"/>
            </a:xfrm>
          </p:grpSpPr>
          <p:sp>
            <p:nvSpPr>
              <p:cNvPr id="51" name="Rectangle 50"/>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440424" y="2819400"/>
              <a:ext cx="722376" cy="3115056"/>
              <a:chOff x="3392424" y="2819400"/>
              <a:chExt cx="722376" cy="3115056"/>
            </a:xfrm>
          </p:grpSpPr>
          <p:sp>
            <p:nvSpPr>
              <p:cNvPr id="57" name="Rectangle 56"/>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7162800" y="2834640"/>
            <a:ext cx="722376" cy="3115056"/>
            <a:chOff x="3392424" y="2819400"/>
            <a:chExt cx="722376" cy="3115056"/>
          </a:xfrm>
        </p:grpSpPr>
        <p:sp>
          <p:nvSpPr>
            <p:cNvPr id="64" name="Rectangle 63"/>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Rectangle 69"/>
          <p:cNvSpPr/>
          <p:nvPr/>
        </p:nvSpPr>
        <p:spPr>
          <a:xfrm>
            <a:off x="7915656"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915656" y="3465576"/>
            <a:ext cx="722376" cy="59436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7915656" y="409651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915656"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915656"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7900416" y="3455491"/>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7885176" y="2834640"/>
            <a:ext cx="752856" cy="311505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6548" y="2097206"/>
            <a:ext cx="7908852" cy="3979743"/>
          </a:xfrm>
          <a:prstGeom prst="rect">
            <a:avLst/>
          </a:prstGeom>
        </p:spPr>
      </p:pic>
      <p:sp>
        <p:nvSpPr>
          <p:cNvPr id="67" name="Rectangle 66"/>
          <p:cNvSpPr/>
          <p:nvPr/>
        </p:nvSpPr>
        <p:spPr>
          <a:xfrm>
            <a:off x="7162800" y="4724400"/>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Use back pointers to pick best sequence</a:t>
            </a:r>
            <a:endParaRPr lang="en-US" dirty="0"/>
          </a:p>
        </p:txBody>
      </p:sp>
      <p:sp>
        <p:nvSpPr>
          <p:cNvPr id="79" name="Rectangle 78"/>
          <p:cNvSpPr/>
          <p:nvPr/>
        </p:nvSpPr>
        <p:spPr>
          <a:xfrm>
            <a:off x="7162800" y="4724400"/>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5400000">
            <a:off x="-496094" y="4152900"/>
            <a:ext cx="2514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2647" y="3752671"/>
            <a:ext cx="615553" cy="1200329"/>
          </a:xfrm>
          <a:prstGeom prst="rect">
            <a:avLst/>
          </a:prstGeom>
          <a:noFill/>
        </p:spPr>
        <p:txBody>
          <a:bodyPr vert="vert" wrap="square" rtlCol="0" anchor="t" anchorCtr="0">
            <a:spAutoFit/>
          </a:bodyPr>
          <a:lstStyle/>
          <a:p>
            <a:r>
              <a:rPr lang="en-US" sz="2800" dirty="0" smtClean="0">
                <a:latin typeface="+mj-lt"/>
                <a:cs typeface="Georgia (Body)"/>
              </a:rPr>
              <a:t>tags</a:t>
            </a:r>
            <a:endParaRPr lang="en-US" sz="2800" dirty="0">
              <a:latin typeface="+mj-lt"/>
              <a:cs typeface="Georgia (Body)"/>
            </a:endParaRPr>
          </a:p>
        </p:txBody>
      </p:sp>
      <p:cxnSp>
        <p:nvCxnSpPr>
          <p:cNvPr id="9" name="Straight Arrow Connector 8"/>
          <p:cNvCxnSpPr/>
          <p:nvPr/>
        </p:nvCxnSpPr>
        <p:spPr>
          <a:xfrm>
            <a:off x="3276600" y="6324600"/>
            <a:ext cx="28956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10000" y="6257835"/>
            <a:ext cx="2133600" cy="523220"/>
          </a:xfrm>
          <a:prstGeom prst="rect">
            <a:avLst/>
          </a:prstGeom>
          <a:noFill/>
        </p:spPr>
        <p:txBody>
          <a:bodyPr vert="horz" wrap="square" rtlCol="0" anchor="t" anchorCtr="0">
            <a:spAutoFit/>
          </a:bodyPr>
          <a:lstStyle/>
          <a:p>
            <a:r>
              <a:rPr lang="en-US" sz="2800" dirty="0" smtClean="0">
                <a:latin typeface="+mj-lt"/>
                <a:cs typeface="Georgia (Body)"/>
              </a:rPr>
              <a:t>time steps</a:t>
            </a:r>
            <a:endParaRPr lang="en-US" sz="2800" dirty="0">
              <a:latin typeface="+mj-lt"/>
              <a:cs typeface="Georgia (Body)"/>
            </a:endParaRPr>
          </a:p>
        </p:txBody>
      </p:sp>
      <p:sp>
        <p:nvSpPr>
          <p:cNvPr id="14" name="TextBox 13"/>
          <p:cNvSpPr txBox="1"/>
          <p:nvPr/>
        </p:nvSpPr>
        <p:spPr>
          <a:xfrm>
            <a:off x="1295400" y="2895600"/>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1</a:t>
            </a:r>
            <a:endParaRPr lang="en-US" sz="2400" b="1" baseline="-25000" dirty="0">
              <a:latin typeface="+mj-lt"/>
            </a:endParaRPr>
          </a:p>
        </p:txBody>
      </p:sp>
      <p:sp>
        <p:nvSpPr>
          <p:cNvPr id="15" name="TextBox 14"/>
          <p:cNvSpPr txBox="1"/>
          <p:nvPr/>
        </p:nvSpPr>
        <p:spPr>
          <a:xfrm>
            <a:off x="1295400" y="4186535"/>
            <a:ext cx="457200" cy="461665"/>
          </a:xfrm>
          <a:prstGeom prst="rect">
            <a:avLst/>
          </a:prstGeom>
          <a:solidFill>
            <a:schemeClr val="bg1"/>
          </a:solidFill>
        </p:spPr>
        <p:txBody>
          <a:bodyPr wrap="square" rtlCol="0">
            <a:spAutoFit/>
          </a:bodyPr>
          <a:lstStyle/>
          <a:p>
            <a:r>
              <a:rPr lang="en-US" sz="2400" b="1" dirty="0" smtClean="0">
                <a:latin typeface="+mj-lt"/>
              </a:rPr>
              <a:t>t</a:t>
            </a:r>
            <a:r>
              <a:rPr lang="en-US" sz="2400" b="1" baseline="-25000" dirty="0" smtClean="0">
                <a:latin typeface="+mj-lt"/>
              </a:rPr>
              <a:t>j</a:t>
            </a:r>
            <a:endParaRPr lang="en-US" sz="2400" b="1" baseline="-25000" dirty="0">
              <a:latin typeface="+mj-lt"/>
            </a:endParaRPr>
          </a:p>
        </p:txBody>
      </p:sp>
      <p:sp>
        <p:nvSpPr>
          <p:cNvPr id="16" name="TextBox 15"/>
          <p:cNvSpPr txBox="1"/>
          <p:nvPr/>
        </p:nvSpPr>
        <p:spPr>
          <a:xfrm>
            <a:off x="1295400" y="5410200"/>
            <a:ext cx="457200" cy="461665"/>
          </a:xfrm>
          <a:prstGeom prst="rect">
            <a:avLst/>
          </a:prstGeom>
          <a:solidFill>
            <a:schemeClr val="bg1"/>
          </a:solidFill>
        </p:spPr>
        <p:txBody>
          <a:bodyPr wrap="square" rtlCol="0">
            <a:spAutoFit/>
          </a:bodyPr>
          <a:lstStyle/>
          <a:p>
            <a:r>
              <a:rPr lang="en-US" sz="2400" b="1" dirty="0" err="1" smtClean="0">
                <a:latin typeface="+mj-lt"/>
              </a:rPr>
              <a:t>t</a:t>
            </a:r>
            <a:r>
              <a:rPr lang="en-US" sz="2400" b="1" baseline="-25000" dirty="0" err="1" smtClean="0">
                <a:latin typeface="+mj-lt"/>
              </a:rPr>
              <a:t>N</a:t>
            </a:r>
            <a:endParaRPr lang="en-US" sz="2400" b="1" baseline="-25000" dirty="0">
              <a:latin typeface="+mj-lt"/>
            </a:endParaRPr>
          </a:p>
        </p:txBody>
      </p:sp>
      <p:sp>
        <p:nvSpPr>
          <p:cNvPr id="17" name="Rectangle 16"/>
          <p:cNvSpPr/>
          <p:nvPr/>
        </p:nvSpPr>
        <p:spPr>
          <a:xfrm>
            <a:off x="1892808" y="2834640"/>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892808" y="346557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892808" y="4096512"/>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892808" y="4724400"/>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2808" y="5355336"/>
            <a:ext cx="722376" cy="59436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651760"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651760"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51760" y="4096512"/>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51760"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51760"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6200000" flipV="1">
            <a:off x="1981202" y="3428999"/>
            <a:ext cx="1295400" cy="685801"/>
          </a:xfrm>
          <a:prstGeom prst="straightConnector1">
            <a:avLst/>
          </a:prstGeom>
          <a:ln w="5715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 name="Group 36"/>
          <p:cNvGrpSpPr/>
          <p:nvPr/>
        </p:nvGrpSpPr>
        <p:grpSpPr>
          <a:xfrm>
            <a:off x="3401568" y="2834640"/>
            <a:ext cx="722376" cy="3115056"/>
            <a:chOff x="3392424" y="2819400"/>
            <a:chExt cx="722376" cy="3115056"/>
          </a:xfrm>
        </p:grpSpPr>
        <p:sp>
          <p:nvSpPr>
            <p:cNvPr id="28" name="Rectangle 27"/>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392424" y="3450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38"/>
          <p:cNvSpPr/>
          <p:nvPr/>
        </p:nvSpPr>
        <p:spPr>
          <a:xfrm>
            <a:off x="4154424"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154424"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154424" y="409651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154424"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154424" y="5355336"/>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901184"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01184"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901184" y="4096512"/>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901184"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901184"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650992"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5650992"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650992" y="4096512"/>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650992"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5650992"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403848"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403848"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403848" y="409651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403848" y="4724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403848"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162800" y="283464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7162800" y="346557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162800" y="409651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162800" y="535533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68"/>
          <p:cNvGrpSpPr/>
          <p:nvPr/>
        </p:nvGrpSpPr>
        <p:grpSpPr>
          <a:xfrm>
            <a:off x="7915656" y="2834640"/>
            <a:ext cx="722376" cy="3115056"/>
            <a:chOff x="3392424" y="2819400"/>
            <a:chExt cx="722376" cy="3115056"/>
          </a:xfrm>
        </p:grpSpPr>
        <p:sp>
          <p:nvSpPr>
            <p:cNvPr id="70" name="Rectangle 69"/>
            <p:cNvSpPr/>
            <p:nvPr/>
          </p:nvSpPr>
          <p:spPr>
            <a:xfrm>
              <a:off x="3392424" y="281940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392424" y="3450336"/>
              <a:ext cx="722376" cy="594360"/>
            </a:xfrm>
            <a:prstGeom prst="rect">
              <a:avLst/>
            </a:prstGeom>
            <a:solidFill>
              <a:srgbClr val="934C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3392424" y="4081272"/>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392424" y="4709160"/>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392424" y="5340096"/>
              <a:ext cx="722376" cy="594360"/>
            </a:xfrm>
            <a:prstGeom prst="rect">
              <a:avLst/>
            </a:prstGeom>
            <a:solidFill>
              <a:srgbClr val="BED3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5" name="Straight Arrow Connector 74"/>
          <p:cNvCxnSpPr/>
          <p:nvPr/>
        </p:nvCxnSpPr>
        <p:spPr>
          <a:xfrm flipV="1">
            <a:off x="2971803" y="3752671"/>
            <a:ext cx="685797" cy="666929"/>
          </a:xfrm>
          <a:prstGeom prst="straightConnector1">
            <a:avLst/>
          </a:prstGeom>
          <a:ln w="57150" cap="flat" cmpd="sng" algn="ctr">
            <a:solidFill>
              <a:srgbClr val="800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886203" y="5057865"/>
            <a:ext cx="685797" cy="657135"/>
          </a:xfrm>
          <a:prstGeom prst="straightConnector1">
            <a:avLst/>
          </a:prstGeom>
          <a:ln w="57150" cap="flat" cmpd="sng" algn="ctr">
            <a:solidFill>
              <a:srgbClr val="800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flipH="1" flipV="1">
            <a:off x="4267200" y="4724401"/>
            <a:ext cx="1295400" cy="685799"/>
          </a:xfrm>
          <a:prstGeom prst="straightConnector1">
            <a:avLst/>
          </a:prstGeom>
          <a:ln w="57150" cap="flat" cmpd="sng" algn="ctr">
            <a:solidFill>
              <a:srgbClr val="8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5257802" y="4419599"/>
            <a:ext cx="685798" cy="1"/>
          </a:xfrm>
          <a:prstGeom prst="straightConnector1">
            <a:avLst/>
          </a:prstGeom>
          <a:ln w="57150" cap="flat" cmpd="sng" algn="ctr">
            <a:solidFill>
              <a:srgbClr val="8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5676899" y="3390900"/>
            <a:ext cx="1295402" cy="762000"/>
          </a:xfrm>
          <a:prstGeom prst="straightConnector1">
            <a:avLst/>
          </a:prstGeom>
          <a:ln w="57150" cap="flat" cmpd="sng" algn="ctr">
            <a:solidFill>
              <a:srgbClr val="800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H="1">
            <a:off x="6548303" y="4138568"/>
            <a:ext cx="1305194" cy="533400"/>
          </a:xfrm>
          <a:prstGeom prst="straightConnector1">
            <a:avLst/>
          </a:prstGeom>
          <a:ln w="57150" cap="flat" cmpd="sng" algn="ctr">
            <a:solidFill>
              <a:srgbClr val="800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234105" y="3986170"/>
            <a:ext cx="1305194" cy="838196"/>
          </a:xfrm>
          <a:prstGeom prst="straightConnector1">
            <a:avLst/>
          </a:prstGeom>
          <a:ln w="57150" cap="flat" cmpd="sng" algn="ctr">
            <a:solidFill>
              <a:srgbClr val="800000"/>
            </a:solidFill>
            <a:prstDash val="solid"/>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5650992" y="4114800"/>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901184" y="4105656"/>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154424" y="5355336"/>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651760" y="4105656"/>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1892808" y="2827019"/>
            <a:ext cx="722376" cy="594360"/>
          </a:xfrm>
          <a:prstGeom prst="rect">
            <a:avLst/>
          </a:prstGeom>
          <a:solidFill>
            <a:srgbClr val="B7D3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9" grpId="0" animBg="1"/>
      <p:bldP spid="17" grpId="0" animBg="1"/>
      <p:bldP spid="24" grpId="0" animBg="1"/>
      <p:bldP spid="43" grpId="0" animBg="1"/>
      <p:bldP spid="47" grpId="0" animBg="1"/>
      <p:bldP spid="53" grpId="0" animBg="1"/>
      <p:bldP spid="81" grpId="0" animBg="1"/>
      <p:bldP spid="82" grpId="0" animBg="1"/>
      <p:bldP spid="84" grpId="0" animBg="1"/>
      <p:bldP spid="85" grpId="0" animBg="1"/>
      <p:bldP spid="87"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 POS-tagging HMM</a:t>
            </a:r>
            <a:endParaRPr lang="en-US" dirty="0"/>
          </a:p>
        </p:txBody>
      </p:sp>
      <p:sp>
        <p:nvSpPr>
          <p:cNvPr id="3" name="Content Placeholder 2"/>
          <p:cNvSpPr>
            <a:spLocks noGrp="1"/>
          </p:cNvSpPr>
          <p:nvPr>
            <p:ph idx="1"/>
          </p:nvPr>
        </p:nvSpPr>
        <p:spPr/>
        <p:txBody>
          <a:bodyPr/>
          <a:lstStyle/>
          <a:p>
            <a:r>
              <a:rPr lang="en-US" dirty="0" smtClean="0"/>
              <a:t>Estimate the parameters in the model using counts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With smoothing, this model can get 95-96% correct tagging</a:t>
            </a:r>
          </a:p>
          <a:p>
            <a:endParaRPr lang="en-US" dirty="0" smtClean="0"/>
          </a:p>
        </p:txBody>
      </p:sp>
      <p:graphicFrame>
        <p:nvGraphicFramePr>
          <p:cNvPr id="4" name="Object 3"/>
          <p:cNvGraphicFramePr>
            <a:graphicFrameLocks noChangeAspect="1"/>
          </p:cNvGraphicFramePr>
          <p:nvPr/>
        </p:nvGraphicFramePr>
        <p:xfrm>
          <a:off x="2288383" y="2895600"/>
          <a:ext cx="3807617" cy="990600"/>
        </p:xfrm>
        <a:graphic>
          <a:graphicData uri="http://schemas.openxmlformats.org/presentationml/2006/ole">
            <p:oleObj spid="_x0000_s24578" name="Equation" r:id="rId4" imgW="1562100" imgH="406400" progId="Equation.3">
              <p:embed/>
            </p:oleObj>
          </a:graphicData>
        </a:graphic>
      </p:graphicFrame>
      <p:graphicFrame>
        <p:nvGraphicFramePr>
          <p:cNvPr id="24579" name="Object 3"/>
          <p:cNvGraphicFramePr>
            <a:graphicFrameLocks noChangeAspect="1"/>
          </p:cNvGraphicFramePr>
          <p:nvPr/>
        </p:nvGraphicFramePr>
        <p:xfrm>
          <a:off x="2168525" y="4114800"/>
          <a:ext cx="6746875" cy="990600"/>
        </p:xfrm>
        <a:graphic>
          <a:graphicData uri="http://schemas.openxmlformats.org/presentationml/2006/ole">
            <p:oleObj spid="_x0000_s24579" name="Equation" r:id="rId5" imgW="2768600" imgH="406400" progId="Equation.3">
              <p:embed/>
            </p:oleObj>
          </a:graphicData>
        </a:graphic>
      </p:graphicFrame>
      <p:sp>
        <p:nvSpPr>
          <p:cNvPr id="6" name="Rectangle 5"/>
          <p:cNvSpPr/>
          <p:nvPr/>
        </p:nvSpPr>
        <p:spPr>
          <a:xfrm>
            <a:off x="4191000" y="2895600"/>
            <a:ext cx="22860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038600" y="4038600"/>
            <a:ext cx="51054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supervised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Requires a large hand-labeled corpus</a:t>
            </a:r>
          </a:p>
          <a:p>
            <a:pPr lvl="1"/>
            <a:r>
              <a:rPr lang="en-US" dirty="0" smtClean="0"/>
              <a:t>Doesn’t scale to new languages</a:t>
            </a:r>
          </a:p>
          <a:p>
            <a:pPr lvl="1"/>
            <a:r>
              <a:rPr lang="en-US" dirty="0" smtClean="0"/>
              <a:t>Expensive to produce</a:t>
            </a:r>
          </a:p>
          <a:p>
            <a:pPr lvl="1"/>
            <a:r>
              <a:rPr lang="en-US" dirty="0" smtClean="0"/>
              <a:t>Doesn’t scale to new </a:t>
            </a:r>
            <a:r>
              <a:rPr lang="en-US" b="1" dirty="0" smtClean="0"/>
              <a:t>domains</a:t>
            </a:r>
          </a:p>
          <a:p>
            <a:endParaRPr lang="en-US" dirty="0" smtClean="0"/>
          </a:p>
          <a:p>
            <a:r>
              <a:rPr lang="en-US" b="1" dirty="0" smtClean="0"/>
              <a:t>Instead</a:t>
            </a:r>
            <a:r>
              <a:rPr lang="en-US" dirty="0" smtClean="0"/>
              <a:t>, apply unsupervised learning with Expectation Maximization (EM)</a:t>
            </a:r>
          </a:p>
          <a:p>
            <a:pPr lvl="1"/>
            <a:r>
              <a:rPr lang="en-US" dirty="0" smtClean="0"/>
              <a:t>Expectation step: calculate probability of all sequences using set of parameters</a:t>
            </a:r>
          </a:p>
          <a:p>
            <a:pPr lvl="1"/>
            <a:r>
              <a:rPr lang="en-US" dirty="0" smtClean="0"/>
              <a:t>Maximization step: re-estimate parameters using results from E-step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other techniques!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Trigram models (more common)</a:t>
            </a:r>
          </a:p>
          <a:p>
            <a:r>
              <a:rPr lang="en-US" dirty="0" smtClean="0"/>
              <a:t>Text normalization</a:t>
            </a:r>
          </a:p>
          <a:p>
            <a:r>
              <a:rPr lang="en-US" dirty="0" smtClean="0"/>
              <a:t>Error-based transformation learning</a:t>
            </a:r>
          </a:p>
          <a:p>
            <a:pPr>
              <a:buNone/>
            </a:pPr>
            <a:r>
              <a:rPr lang="en-US" dirty="0" smtClean="0"/>
              <a:t>   (“Brill learning”)</a:t>
            </a:r>
          </a:p>
          <a:p>
            <a:pPr lvl="1"/>
            <a:r>
              <a:rPr lang="en-US" dirty="0" smtClean="0"/>
              <a:t>Rule-based system</a:t>
            </a:r>
          </a:p>
          <a:p>
            <a:pPr lvl="2"/>
            <a:r>
              <a:rPr lang="en-US" dirty="0" smtClean="0"/>
              <a:t>Calculate initial states: proper noun detection, tagged corpus</a:t>
            </a:r>
          </a:p>
          <a:p>
            <a:pPr lvl="2"/>
            <a:r>
              <a:rPr lang="en-US" dirty="0" smtClean="0"/>
              <a:t>Acquire transformation rules</a:t>
            </a:r>
          </a:p>
          <a:p>
            <a:pPr lvl="3"/>
            <a:r>
              <a:rPr lang="en-US" dirty="0" smtClean="0"/>
              <a:t>Change VB to NN when </a:t>
            </a:r>
            <a:r>
              <a:rPr lang="en-US" dirty="0" err="1" smtClean="0"/>
              <a:t>prev</a:t>
            </a:r>
            <a:r>
              <a:rPr lang="en-US" dirty="0" smtClean="0"/>
              <a:t> word was adjective</a:t>
            </a:r>
          </a:p>
          <a:p>
            <a:pPr lvl="3"/>
            <a:r>
              <a:rPr lang="en-US" dirty="0" smtClean="0"/>
              <a:t>The long </a:t>
            </a:r>
            <a:r>
              <a:rPr lang="en-US" b="1" dirty="0" smtClean="0"/>
              <a:t>race </a:t>
            </a:r>
            <a:r>
              <a:rPr lang="en-US" dirty="0" smtClean="0"/>
              <a:t>finally ended</a:t>
            </a:r>
          </a:p>
          <a:p>
            <a:r>
              <a:rPr lang="en-US" dirty="0" smtClean="0"/>
              <a:t>Minimally supervised learning</a:t>
            </a:r>
          </a:p>
          <a:p>
            <a:pPr lvl="1"/>
            <a:r>
              <a:rPr lang="en-US" dirty="0" smtClean="0"/>
              <a:t>Unlabeled data but have a dictionary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Timely warning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POS tagging and parsing are two large topics in NLP</a:t>
            </a:r>
          </a:p>
          <a:p>
            <a:r>
              <a:rPr lang="en-US" dirty="0" smtClean="0"/>
              <a:t>Usually covered in 2-4 lectures</a:t>
            </a:r>
          </a:p>
          <a:p>
            <a:endParaRPr lang="en-US" dirty="0" smtClean="0"/>
          </a:p>
          <a:p>
            <a:endParaRPr lang="en-US" dirty="0" smtClean="0"/>
          </a:p>
          <a:p>
            <a:r>
              <a:rPr lang="en-US" dirty="0" smtClean="0"/>
              <a:t>We have an hour and twenty minutes. </a:t>
            </a:r>
            <a:r>
              <a:rPr lang="en-US" dirty="0" err="1" smtClean="0">
                <a:sym typeface="Wingdings"/>
              </a:rPr>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Seems like POS-tagging is solved</a:t>
            </a:r>
            <a:endParaRPr lang="en-US" dirty="0"/>
          </a:p>
        </p:txBody>
      </p:sp>
      <p:sp>
        <p:nvSpPr>
          <p:cNvPr id="3" name="Content Placeholder 2"/>
          <p:cNvSpPr>
            <a:spLocks noGrp="1"/>
          </p:cNvSpPr>
          <p:nvPr>
            <p:ph idx="1"/>
          </p:nvPr>
        </p:nvSpPr>
        <p:spPr/>
        <p:txBody>
          <a:bodyPr/>
          <a:lstStyle/>
          <a:p>
            <a:r>
              <a:rPr lang="en-US" dirty="0" smtClean="0"/>
              <a:t>Penn Treebank POS-tagging accuracy ≈ human ceiling</a:t>
            </a:r>
          </a:p>
          <a:p>
            <a:pPr lvl="1"/>
            <a:r>
              <a:rPr lang="en-US" dirty="0" smtClean="0"/>
              <a:t>Human agreement 97%</a:t>
            </a:r>
          </a:p>
          <a:p>
            <a:endParaRPr lang="en-US" dirty="0" smtClean="0"/>
          </a:p>
          <a:p>
            <a:r>
              <a:rPr lang="en-US" dirty="0" smtClean="0"/>
              <a:t>In other languages, not so much</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now we are HMM Masters</a:t>
            </a:r>
            <a:endParaRPr lang="en-US" dirty="0"/>
          </a:p>
        </p:txBody>
      </p:sp>
      <p:sp>
        <p:nvSpPr>
          <p:cNvPr id="3" name="Content Placeholder 2"/>
          <p:cNvSpPr>
            <a:spLocks noGrp="1"/>
          </p:cNvSpPr>
          <p:nvPr>
            <p:ph idx="1"/>
          </p:nvPr>
        </p:nvSpPr>
        <p:spPr/>
        <p:txBody>
          <a:bodyPr/>
          <a:lstStyle/>
          <a:p>
            <a:r>
              <a:rPr lang="en-US" dirty="0" smtClean="0"/>
              <a:t>We can use </a:t>
            </a:r>
            <a:r>
              <a:rPr lang="en-US" dirty="0" err="1" smtClean="0"/>
              <a:t>HMMs</a:t>
            </a:r>
            <a:r>
              <a:rPr lang="en-US" dirty="0" smtClean="0"/>
              <a:t> to…</a:t>
            </a:r>
          </a:p>
          <a:p>
            <a:pPr lvl="1"/>
            <a:r>
              <a:rPr lang="en-US" dirty="0" smtClean="0"/>
              <a:t>Tag words in a sentence with their parts of speech</a:t>
            </a:r>
          </a:p>
          <a:p>
            <a:pPr lvl="1"/>
            <a:r>
              <a:rPr lang="en-US" dirty="0" smtClean="0"/>
              <a:t>Extract entities and other information from a sentence</a:t>
            </a:r>
          </a:p>
          <a:p>
            <a:pPr lvl="1"/>
            <a:endParaRPr lang="en-US" dirty="0" smtClean="0"/>
          </a:p>
          <a:p>
            <a:r>
              <a:rPr lang="en-US" dirty="0" smtClean="0"/>
              <a:t>Can we use them to determine syntactic categories?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a:t>
            </a:r>
            <a:endParaRPr lang="en-US" dirty="0"/>
          </a:p>
        </p:txBody>
      </p:sp>
      <p:sp>
        <p:nvSpPr>
          <p:cNvPr id="3" name="Content Placeholder 2"/>
          <p:cNvSpPr>
            <a:spLocks noGrp="1"/>
          </p:cNvSpPr>
          <p:nvPr>
            <p:ph idx="1"/>
          </p:nvPr>
        </p:nvSpPr>
        <p:spPr/>
        <p:txBody>
          <a:bodyPr>
            <a:normAutofit lnSpcReduction="10000"/>
          </a:bodyPr>
          <a:lstStyle/>
          <a:p>
            <a:r>
              <a:rPr lang="en-US" dirty="0" smtClean="0"/>
              <a:t>Refers to the study of the way words are arranged together, and the relationship between them.</a:t>
            </a:r>
          </a:p>
          <a:p>
            <a:endParaRPr lang="en-US" dirty="0" smtClean="0"/>
          </a:p>
          <a:p>
            <a:r>
              <a:rPr lang="en-US" dirty="0" smtClean="0"/>
              <a:t>Prescriptive vs. Descriptive</a:t>
            </a:r>
          </a:p>
          <a:p>
            <a:endParaRPr lang="en-US" dirty="0" smtClean="0"/>
          </a:p>
          <a:p>
            <a:r>
              <a:rPr lang="en-US" b="1" dirty="0" smtClean="0"/>
              <a:t>Goal of syntax is to model the knowledge of that people unconsciously have about the grammar of their native language</a:t>
            </a:r>
          </a:p>
          <a:p>
            <a:endParaRPr lang="en-US" b="1" dirty="0" smtClean="0">
              <a:solidFill>
                <a:schemeClr val="accent2"/>
              </a:solidFill>
            </a:endParaRPr>
          </a:p>
          <a:p>
            <a:r>
              <a:rPr lang="en-US" dirty="0" smtClean="0"/>
              <a:t>Parsing extracts the syntax from a sentence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applications</a:t>
            </a:r>
            <a:endParaRPr lang="en-US" dirty="0"/>
          </a:p>
        </p:txBody>
      </p:sp>
      <p:sp>
        <p:nvSpPr>
          <p:cNvPr id="3" name="Content Placeholder 2"/>
          <p:cNvSpPr>
            <a:spLocks noGrp="1"/>
          </p:cNvSpPr>
          <p:nvPr>
            <p:ph idx="1"/>
          </p:nvPr>
        </p:nvSpPr>
        <p:spPr/>
        <p:txBody>
          <a:bodyPr/>
          <a:lstStyle/>
          <a:p>
            <a:r>
              <a:rPr lang="en-US" dirty="0" smtClean="0"/>
              <a:t>High-precision Question-Answering systems</a:t>
            </a:r>
          </a:p>
          <a:p>
            <a:endParaRPr lang="en-US" dirty="0" smtClean="0"/>
          </a:p>
          <a:p>
            <a:r>
              <a:rPr lang="en-US" dirty="0" smtClean="0"/>
              <a:t>Named Entity Recognition (NER) and information extraction</a:t>
            </a:r>
          </a:p>
          <a:p>
            <a:endParaRPr lang="en-US" dirty="0" smtClean="0"/>
          </a:p>
          <a:p>
            <a:r>
              <a:rPr lang="en-US" dirty="0" smtClean="0"/>
              <a:t>Opinion extraction in product reviews</a:t>
            </a:r>
          </a:p>
          <a:p>
            <a:endParaRPr lang="en-US" dirty="0" smtClean="0"/>
          </a:p>
          <a:p>
            <a:r>
              <a:rPr lang="en-US" dirty="0" smtClean="0"/>
              <a:t>Improved interaction during computer applications/games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English sentence structure</a:t>
            </a:r>
            <a:endParaRPr lang="en-US" dirty="0"/>
          </a:p>
        </p:txBody>
      </p:sp>
      <p:sp>
        <p:nvSpPr>
          <p:cNvPr id="4" name="Oval 3"/>
          <p:cNvSpPr/>
          <p:nvPr/>
        </p:nvSpPr>
        <p:spPr>
          <a:xfrm>
            <a:off x="2286000" y="2590800"/>
            <a:ext cx="1314450" cy="6858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000000"/>
                </a:solidFill>
                <a:latin typeface="+mj-lt"/>
              </a:rPr>
              <a:t>Ike</a:t>
            </a:r>
            <a:endParaRPr lang="en-US" sz="3000" dirty="0">
              <a:solidFill>
                <a:srgbClr val="000000"/>
              </a:solidFill>
              <a:latin typeface="+mj-lt"/>
            </a:endParaRPr>
          </a:p>
        </p:txBody>
      </p:sp>
      <p:sp>
        <p:nvSpPr>
          <p:cNvPr id="5" name="Oval 4"/>
          <p:cNvSpPr/>
          <p:nvPr/>
        </p:nvSpPr>
        <p:spPr>
          <a:xfrm>
            <a:off x="3790950" y="2667000"/>
            <a:ext cx="1314450" cy="685800"/>
          </a:xfrm>
          <a:prstGeom prst="ellipse">
            <a:avLst/>
          </a:prstGeom>
          <a:solidFill>
            <a:srgbClr val="EBC0A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000000"/>
                </a:solidFill>
                <a:latin typeface="+mj-lt"/>
              </a:rPr>
              <a:t>eats</a:t>
            </a:r>
            <a:endParaRPr lang="en-US" sz="3000" dirty="0">
              <a:solidFill>
                <a:srgbClr val="000000"/>
              </a:solidFill>
              <a:latin typeface="+mj-lt"/>
            </a:endParaRPr>
          </a:p>
        </p:txBody>
      </p:sp>
      <p:sp>
        <p:nvSpPr>
          <p:cNvPr id="6" name="Oval 5"/>
          <p:cNvSpPr/>
          <p:nvPr/>
        </p:nvSpPr>
        <p:spPr>
          <a:xfrm>
            <a:off x="5314950" y="2590800"/>
            <a:ext cx="1543050" cy="685800"/>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000000"/>
                </a:solidFill>
                <a:latin typeface="+mj-lt"/>
              </a:rPr>
              <a:t>cake</a:t>
            </a:r>
            <a:endParaRPr lang="en-US" sz="3000" dirty="0">
              <a:solidFill>
                <a:srgbClr val="000000"/>
              </a:solidFill>
              <a:latin typeface="+mj-lt"/>
            </a:endParaRPr>
          </a:p>
        </p:txBody>
      </p:sp>
      <p:sp>
        <p:nvSpPr>
          <p:cNvPr id="7" name="Oval 6"/>
          <p:cNvSpPr/>
          <p:nvPr/>
        </p:nvSpPr>
        <p:spPr>
          <a:xfrm>
            <a:off x="7086600" y="3048000"/>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00200" y="3657600"/>
            <a:ext cx="1752600" cy="1066800"/>
          </a:xfrm>
          <a:prstGeom prst="rect">
            <a:avLst/>
          </a:prstGeom>
          <a:solidFill>
            <a:srgbClr val="9FD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mj-lt"/>
              </a:rPr>
              <a:t>Noun</a:t>
            </a:r>
          </a:p>
          <a:p>
            <a:pPr algn="ctr"/>
            <a:r>
              <a:rPr lang="en-US" sz="2800" dirty="0" smtClean="0">
                <a:solidFill>
                  <a:srgbClr val="000000"/>
                </a:solidFill>
                <a:latin typeface="+mj-lt"/>
              </a:rPr>
              <a:t>(subject)</a:t>
            </a:r>
            <a:endParaRPr lang="en-US" sz="2800" dirty="0">
              <a:solidFill>
                <a:srgbClr val="000000"/>
              </a:solidFill>
              <a:latin typeface="+mj-lt"/>
            </a:endParaRPr>
          </a:p>
        </p:txBody>
      </p:sp>
      <p:sp>
        <p:nvSpPr>
          <p:cNvPr id="9" name="Rectangle 8"/>
          <p:cNvSpPr/>
          <p:nvPr/>
        </p:nvSpPr>
        <p:spPr>
          <a:xfrm>
            <a:off x="3600450" y="4191000"/>
            <a:ext cx="1752600" cy="1066800"/>
          </a:xfrm>
          <a:prstGeom prst="rect">
            <a:avLst/>
          </a:prstGeom>
          <a:solidFill>
            <a:srgbClr val="F8BFA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mj-lt"/>
              </a:rPr>
              <a:t>Verb</a:t>
            </a:r>
          </a:p>
          <a:p>
            <a:pPr algn="ctr"/>
            <a:r>
              <a:rPr lang="en-US" sz="2800" dirty="0" smtClean="0">
                <a:solidFill>
                  <a:srgbClr val="000000"/>
                </a:solidFill>
                <a:latin typeface="+mj-lt"/>
              </a:rPr>
              <a:t>(head)</a:t>
            </a:r>
            <a:endParaRPr lang="en-US" sz="2800" dirty="0">
              <a:solidFill>
                <a:srgbClr val="000000"/>
              </a:solidFill>
              <a:latin typeface="+mj-lt"/>
            </a:endParaRPr>
          </a:p>
        </p:txBody>
      </p:sp>
      <p:sp>
        <p:nvSpPr>
          <p:cNvPr id="10" name="Rectangle 9"/>
          <p:cNvSpPr/>
          <p:nvPr/>
        </p:nvSpPr>
        <p:spPr>
          <a:xfrm>
            <a:off x="5562600" y="3733800"/>
            <a:ext cx="1752600" cy="1066800"/>
          </a:xfrm>
          <a:prstGeom prst="rect">
            <a:avLst/>
          </a:prstGeom>
          <a:solidFill>
            <a:srgbClr val="E7B3D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mj-lt"/>
              </a:rPr>
              <a:t>Noun</a:t>
            </a:r>
          </a:p>
          <a:p>
            <a:pPr algn="ctr"/>
            <a:r>
              <a:rPr lang="en-US" sz="2800" dirty="0" smtClean="0">
                <a:solidFill>
                  <a:srgbClr val="000000"/>
                </a:solidFill>
                <a:latin typeface="+mj-lt"/>
              </a:rPr>
              <a:t>(object)</a:t>
            </a:r>
            <a:endParaRPr lang="en-US" sz="2800" dirty="0">
              <a:solidFill>
                <a:srgbClr val="000000"/>
              </a:solidFill>
              <a:latin typeface="+mj-lt"/>
            </a:endParaRPr>
          </a:p>
        </p:txBody>
      </p:sp>
      <p:cxnSp>
        <p:nvCxnSpPr>
          <p:cNvPr id="12" name="Straight Connector 11"/>
          <p:cNvCxnSpPr>
            <a:stCxn id="4" idx="4"/>
            <a:endCxn id="8" idx="0"/>
          </p:cNvCxnSpPr>
          <p:nvPr/>
        </p:nvCxnSpPr>
        <p:spPr>
          <a:xfrm rot="5400000">
            <a:off x="2519363" y="3233738"/>
            <a:ext cx="381000" cy="466725"/>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4"/>
            <a:endCxn id="9" idx="0"/>
          </p:cNvCxnSpPr>
          <p:nvPr/>
        </p:nvCxnSpPr>
        <p:spPr>
          <a:xfrm rot="16200000" flipH="1">
            <a:off x="4043362" y="3757612"/>
            <a:ext cx="838200" cy="28575"/>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6" idx="4"/>
            <a:endCxn id="10" idx="0"/>
          </p:cNvCxnSpPr>
          <p:nvPr/>
        </p:nvCxnSpPr>
        <p:spPr>
          <a:xfrm rot="16200000" flipH="1">
            <a:off x="6034087" y="3328987"/>
            <a:ext cx="457200" cy="352425"/>
          </a:xfrm>
          <a:prstGeom prst="lin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build an HMM?</a:t>
            </a:r>
            <a:endParaRPr lang="en-US" dirty="0"/>
          </a:p>
        </p:txBody>
      </p:sp>
      <p:sp>
        <p:nvSpPr>
          <p:cNvPr id="4" name="Oval 3"/>
          <p:cNvSpPr/>
          <p:nvPr/>
        </p:nvSpPr>
        <p:spPr>
          <a:xfrm>
            <a:off x="533400" y="2590800"/>
            <a:ext cx="2219325" cy="11430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Noun</a:t>
            </a:r>
          </a:p>
          <a:p>
            <a:pPr algn="ctr"/>
            <a:r>
              <a:rPr lang="en-US" sz="2400" dirty="0" smtClean="0">
                <a:solidFill>
                  <a:srgbClr val="000000"/>
                </a:solidFill>
                <a:latin typeface="+mj-lt"/>
              </a:rPr>
              <a:t>(subject)</a:t>
            </a:r>
            <a:endParaRPr lang="en-US" sz="2400" dirty="0">
              <a:solidFill>
                <a:srgbClr val="000000"/>
              </a:solidFill>
              <a:latin typeface="+mj-lt"/>
            </a:endParaRPr>
          </a:p>
        </p:txBody>
      </p:sp>
      <p:sp>
        <p:nvSpPr>
          <p:cNvPr id="17" name="Oval 16"/>
          <p:cNvSpPr/>
          <p:nvPr/>
        </p:nvSpPr>
        <p:spPr>
          <a:xfrm>
            <a:off x="3505200" y="2590800"/>
            <a:ext cx="2219325" cy="1143000"/>
          </a:xfrm>
          <a:prstGeom prst="ellipse">
            <a:avLst/>
          </a:prstGeom>
          <a:solidFill>
            <a:srgbClr val="F8BFA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Verb</a:t>
            </a:r>
          </a:p>
          <a:p>
            <a:pPr algn="ctr"/>
            <a:r>
              <a:rPr lang="en-US" sz="2400" dirty="0" smtClean="0">
                <a:solidFill>
                  <a:srgbClr val="000000"/>
                </a:solidFill>
                <a:latin typeface="+mj-lt"/>
              </a:rPr>
              <a:t>(head)</a:t>
            </a:r>
            <a:endParaRPr lang="en-US" sz="2400" dirty="0">
              <a:solidFill>
                <a:srgbClr val="000000"/>
              </a:solidFill>
              <a:latin typeface="+mj-lt"/>
            </a:endParaRPr>
          </a:p>
        </p:txBody>
      </p:sp>
      <p:sp>
        <p:nvSpPr>
          <p:cNvPr id="18" name="Oval 17"/>
          <p:cNvSpPr/>
          <p:nvPr/>
        </p:nvSpPr>
        <p:spPr>
          <a:xfrm>
            <a:off x="6467475" y="2590800"/>
            <a:ext cx="2219325" cy="1143000"/>
          </a:xfrm>
          <a:prstGeom prst="ellipse">
            <a:avLst/>
          </a:prstGeom>
          <a:solidFill>
            <a:srgbClr val="F7AFE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Noun</a:t>
            </a:r>
          </a:p>
          <a:p>
            <a:pPr algn="ctr"/>
            <a:r>
              <a:rPr lang="en-US" sz="2400" dirty="0" smtClean="0">
                <a:solidFill>
                  <a:srgbClr val="000000"/>
                </a:solidFill>
                <a:latin typeface="+mj-lt"/>
              </a:rPr>
              <a:t>(object)</a:t>
            </a:r>
            <a:endParaRPr lang="en-US" sz="2400" dirty="0">
              <a:solidFill>
                <a:srgbClr val="000000"/>
              </a:solidFill>
              <a:latin typeface="+mj-lt"/>
            </a:endParaRPr>
          </a:p>
        </p:txBody>
      </p:sp>
      <p:cxnSp>
        <p:nvCxnSpPr>
          <p:cNvPr id="21" name="Straight Connector 20"/>
          <p:cNvCxnSpPr/>
          <p:nvPr/>
        </p:nvCxnSpPr>
        <p:spPr>
          <a:xfrm>
            <a:off x="5715000" y="3160712"/>
            <a:ext cx="752475" cy="1588"/>
          </a:xfrm>
          <a:prstGeom prst="line">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4" idx="6"/>
            <a:endCxn id="17" idx="2"/>
          </p:cNvCxnSpPr>
          <p:nvPr/>
        </p:nvCxnSpPr>
        <p:spPr>
          <a:xfrm>
            <a:off x="2752725" y="3162300"/>
            <a:ext cx="752475" cy="1588"/>
          </a:xfrm>
          <a:prstGeom prst="line">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4"/>
          </p:cNvCxnSpPr>
          <p:nvPr/>
        </p:nvCxnSpPr>
        <p:spPr>
          <a:xfrm rot="16200000" flipH="1">
            <a:off x="1261269" y="4115593"/>
            <a:ext cx="763588" cy="1"/>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4342607" y="4115594"/>
            <a:ext cx="763588" cy="1"/>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7162013" y="4115593"/>
            <a:ext cx="763585" cy="3"/>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38199" y="4876800"/>
            <a:ext cx="1914525" cy="461665"/>
          </a:xfrm>
          <a:prstGeom prst="rect">
            <a:avLst/>
          </a:prstGeom>
          <a:noFill/>
        </p:spPr>
        <p:txBody>
          <a:bodyPr wrap="square" rtlCol="0">
            <a:spAutoFit/>
          </a:bodyPr>
          <a:lstStyle/>
          <a:p>
            <a:r>
              <a:rPr lang="en-US" sz="2400" dirty="0" smtClean="0">
                <a:latin typeface="+mj-lt"/>
              </a:rPr>
              <a:t>Ike, dogs, …</a:t>
            </a:r>
            <a:endParaRPr lang="en-US" sz="2400" dirty="0">
              <a:latin typeface="+mj-lt"/>
            </a:endParaRPr>
          </a:p>
        </p:txBody>
      </p:sp>
      <p:sp>
        <p:nvSpPr>
          <p:cNvPr id="29" name="TextBox 28"/>
          <p:cNvSpPr txBox="1"/>
          <p:nvPr/>
        </p:nvSpPr>
        <p:spPr>
          <a:xfrm>
            <a:off x="3657600" y="4876800"/>
            <a:ext cx="2209800" cy="461665"/>
          </a:xfrm>
          <a:prstGeom prst="rect">
            <a:avLst/>
          </a:prstGeom>
          <a:noFill/>
        </p:spPr>
        <p:txBody>
          <a:bodyPr wrap="square" rtlCol="0">
            <a:spAutoFit/>
          </a:bodyPr>
          <a:lstStyle/>
          <a:p>
            <a:r>
              <a:rPr lang="en-US" sz="2400" dirty="0" smtClean="0">
                <a:latin typeface="+mj-lt"/>
              </a:rPr>
              <a:t>eat, sleep, …</a:t>
            </a:r>
            <a:endParaRPr lang="en-US" sz="2400" dirty="0">
              <a:latin typeface="+mj-lt"/>
            </a:endParaRPr>
          </a:p>
        </p:txBody>
      </p:sp>
      <p:sp>
        <p:nvSpPr>
          <p:cNvPr id="30" name="TextBox 29"/>
          <p:cNvSpPr txBox="1"/>
          <p:nvPr/>
        </p:nvSpPr>
        <p:spPr>
          <a:xfrm>
            <a:off x="6324600" y="4876800"/>
            <a:ext cx="2514600" cy="461665"/>
          </a:xfrm>
          <a:prstGeom prst="rect">
            <a:avLst/>
          </a:prstGeom>
          <a:noFill/>
        </p:spPr>
        <p:txBody>
          <a:bodyPr wrap="square" rtlCol="0">
            <a:spAutoFit/>
          </a:bodyPr>
          <a:lstStyle/>
          <a:p>
            <a:r>
              <a:rPr lang="en-US" sz="2400" dirty="0" smtClean="0">
                <a:latin typeface="+mj-lt"/>
              </a:rPr>
              <a:t>cake, science, …</a:t>
            </a:r>
            <a:endParaRPr lang="en-US" sz="2400" dirty="0">
              <a:latin typeface="+mj-lt"/>
            </a:endParaRPr>
          </a:p>
        </p:txBody>
      </p:sp>
      <p:sp>
        <p:nvSpPr>
          <p:cNvPr id="14" name="TextBox 13"/>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take arguments</a:t>
            </a:r>
            <a:endParaRPr lang="en-US" dirty="0"/>
          </a:p>
        </p:txBody>
      </p:sp>
      <p:sp>
        <p:nvSpPr>
          <p:cNvPr id="3" name="Content Placeholder 2"/>
          <p:cNvSpPr>
            <a:spLocks noGrp="1"/>
          </p:cNvSpPr>
          <p:nvPr>
            <p:ph idx="1"/>
          </p:nvPr>
        </p:nvSpPr>
        <p:spPr>
          <a:xfrm>
            <a:off x="457200" y="1905000"/>
            <a:ext cx="8229600" cy="4953000"/>
          </a:xfrm>
        </p:spPr>
        <p:txBody>
          <a:bodyPr>
            <a:normAutofit/>
          </a:bodyPr>
          <a:lstStyle/>
          <a:p>
            <a:pPr>
              <a:buNone/>
            </a:pPr>
            <a:r>
              <a:rPr lang="en-US" dirty="0" smtClean="0"/>
              <a:t>				</a:t>
            </a:r>
            <a:r>
              <a:rPr lang="en-US" sz="2400" dirty="0" smtClean="0"/>
              <a:t>I eat cake.		</a:t>
            </a:r>
            <a:r>
              <a:rPr lang="en-US" sz="2400" dirty="0" err="1" smtClean="0">
                <a:solidFill>
                  <a:srgbClr val="008000"/>
                </a:solidFill>
                <a:sym typeface="Wingdings"/>
              </a:rPr>
              <a:t></a:t>
            </a:r>
            <a:endParaRPr lang="en-US" sz="2400" dirty="0" smtClean="0">
              <a:solidFill>
                <a:srgbClr val="008000"/>
              </a:solidFill>
            </a:endParaRPr>
          </a:p>
          <a:p>
            <a:pPr>
              <a:buNone/>
            </a:pPr>
            <a:r>
              <a:rPr lang="en-US" sz="2400" dirty="0" smtClean="0"/>
              <a:t>				I sleep cake.		</a:t>
            </a:r>
            <a:r>
              <a:rPr lang="en-US" sz="2400" dirty="0" err="1" smtClean="0">
                <a:solidFill>
                  <a:srgbClr val="FF0000"/>
                </a:solidFill>
                <a:sym typeface="Wingdings"/>
              </a:rPr>
              <a:t></a:t>
            </a:r>
            <a:r>
              <a:rPr lang="en-US" sz="2400" dirty="0" smtClean="0">
                <a:solidFill>
                  <a:srgbClr val="FF0000"/>
                </a:solidFill>
                <a:sym typeface="Wingdings"/>
              </a:rPr>
              <a:t>		</a:t>
            </a:r>
          </a:p>
          <a:p>
            <a:pPr>
              <a:buNone/>
            </a:pPr>
            <a:r>
              <a:rPr lang="en-US" sz="2400" dirty="0" smtClean="0">
                <a:sym typeface="Wingdings"/>
              </a:rPr>
              <a:t>				I give you cake. 	</a:t>
            </a:r>
            <a:r>
              <a:rPr lang="en-US" sz="2400" dirty="0" err="1" smtClean="0">
                <a:solidFill>
                  <a:srgbClr val="008000"/>
                </a:solidFill>
                <a:sym typeface="Wingdings"/>
              </a:rPr>
              <a:t></a:t>
            </a:r>
            <a:endParaRPr lang="en-US" sz="2400" dirty="0" smtClean="0">
              <a:solidFill>
                <a:srgbClr val="FF0000"/>
              </a:solidFill>
              <a:sym typeface="Wingdings"/>
            </a:endParaRPr>
          </a:p>
          <a:p>
            <a:pPr>
              <a:buNone/>
            </a:pPr>
            <a:r>
              <a:rPr lang="en-US" sz="2400" dirty="0" smtClean="0">
                <a:solidFill>
                  <a:srgbClr val="FF0000"/>
                </a:solidFill>
                <a:sym typeface="Wingdings"/>
              </a:rPr>
              <a:t>				</a:t>
            </a:r>
            <a:r>
              <a:rPr lang="en-US" sz="2400" dirty="0" smtClean="0">
                <a:solidFill>
                  <a:srgbClr val="000000"/>
                </a:solidFill>
                <a:sym typeface="Wingdings"/>
              </a:rPr>
              <a:t>I give cake.        </a:t>
            </a:r>
            <a:r>
              <a:rPr lang="en-US" sz="2400" dirty="0" smtClean="0">
                <a:solidFill>
                  <a:srgbClr val="808000"/>
                </a:solidFill>
                <a:sym typeface="Wingdings"/>
              </a:rPr>
              <a:t> 	</a:t>
            </a:r>
            <a:r>
              <a:rPr lang="en-US" sz="2000" dirty="0" smtClean="0">
                <a:solidFill>
                  <a:srgbClr val="808000"/>
                </a:solidFill>
                <a:sym typeface="Wingdings"/>
              </a:rPr>
              <a:t>Hmm…</a:t>
            </a:r>
          </a:p>
          <a:p>
            <a:pPr>
              <a:buNone/>
            </a:pPr>
            <a:r>
              <a:rPr lang="en-US" sz="2400" dirty="0" smtClean="0">
                <a:sym typeface="Wingdings"/>
              </a:rPr>
              <a:t>				I eat you cake???	</a:t>
            </a:r>
            <a:r>
              <a:rPr lang="en-US" sz="2400" dirty="0" err="1" smtClean="0">
                <a:solidFill>
                  <a:srgbClr val="FF0000"/>
                </a:solidFill>
                <a:sym typeface="Wingdings"/>
              </a:rPr>
              <a:t></a:t>
            </a:r>
            <a:endParaRPr lang="en-US" sz="2400" dirty="0" smtClean="0">
              <a:solidFill>
                <a:srgbClr val="FF0000"/>
              </a:solidFill>
              <a:sym typeface="Wingdings"/>
            </a:endParaRPr>
          </a:p>
          <a:p>
            <a:r>
              <a:rPr lang="en-US" sz="2400" dirty="0" err="1" smtClean="0">
                <a:solidFill>
                  <a:schemeClr val="tx2">
                    <a:lumMod val="75000"/>
                  </a:schemeClr>
                </a:solidFill>
                <a:sym typeface="Wingdings"/>
              </a:rPr>
              <a:t>Subcategorization</a:t>
            </a:r>
            <a:endParaRPr lang="en-US" sz="2400" dirty="0" smtClean="0">
              <a:solidFill>
                <a:schemeClr val="tx2">
                  <a:lumMod val="75000"/>
                </a:schemeClr>
              </a:solidFill>
              <a:sym typeface="Wingdings"/>
            </a:endParaRPr>
          </a:p>
          <a:p>
            <a:pPr lvl="1"/>
            <a:r>
              <a:rPr lang="en-US" sz="2200" b="1" dirty="0" smtClean="0">
                <a:solidFill>
                  <a:srgbClr val="000000"/>
                </a:solidFill>
                <a:sym typeface="Wingdings"/>
              </a:rPr>
              <a:t>Intransitive verbs</a:t>
            </a:r>
            <a:r>
              <a:rPr lang="en-US" sz="2200" dirty="0" smtClean="0">
                <a:solidFill>
                  <a:srgbClr val="000000"/>
                </a:solidFill>
                <a:sym typeface="Wingdings"/>
              </a:rPr>
              <a:t>: take only a subject</a:t>
            </a:r>
          </a:p>
          <a:p>
            <a:pPr lvl="1"/>
            <a:r>
              <a:rPr lang="en-US" sz="2200" b="1" dirty="0" smtClean="0">
                <a:solidFill>
                  <a:srgbClr val="000000"/>
                </a:solidFill>
                <a:sym typeface="Wingdings"/>
              </a:rPr>
              <a:t>Transitive verbs</a:t>
            </a:r>
            <a:r>
              <a:rPr lang="en-US" sz="2200" dirty="0" smtClean="0">
                <a:solidFill>
                  <a:srgbClr val="000000"/>
                </a:solidFill>
                <a:sym typeface="Wingdings"/>
              </a:rPr>
              <a:t>: take a subject and an object</a:t>
            </a:r>
          </a:p>
          <a:p>
            <a:pPr lvl="1"/>
            <a:r>
              <a:rPr lang="en-US" sz="2200" b="1" dirty="0" err="1" smtClean="0">
                <a:solidFill>
                  <a:srgbClr val="000000"/>
                </a:solidFill>
                <a:sym typeface="Wingdings"/>
              </a:rPr>
              <a:t>Ditransitive</a:t>
            </a:r>
            <a:r>
              <a:rPr lang="en-US" sz="2200" b="1" dirty="0" smtClean="0">
                <a:solidFill>
                  <a:srgbClr val="000000"/>
                </a:solidFill>
                <a:sym typeface="Wingdings"/>
              </a:rPr>
              <a:t> verbs</a:t>
            </a:r>
            <a:r>
              <a:rPr lang="en-US" sz="2200" dirty="0" smtClean="0">
                <a:solidFill>
                  <a:srgbClr val="000000"/>
                </a:solidFill>
                <a:sym typeface="Wingdings"/>
              </a:rPr>
              <a:t>:  take a subject, object, and indirect object</a:t>
            </a:r>
          </a:p>
          <a:p>
            <a:r>
              <a:rPr lang="en-US" sz="2400" dirty="0" err="1" smtClean="0">
                <a:solidFill>
                  <a:srgbClr val="313340"/>
                </a:solidFill>
                <a:sym typeface="Wingdings"/>
              </a:rPr>
              <a:t>Selectional</a:t>
            </a:r>
            <a:r>
              <a:rPr lang="en-US" sz="2400" dirty="0" smtClean="0">
                <a:solidFill>
                  <a:srgbClr val="313340"/>
                </a:solidFill>
                <a:sym typeface="Wingdings"/>
              </a:rPr>
              <a:t> preferences</a:t>
            </a:r>
          </a:p>
          <a:p>
            <a:pPr lvl="1"/>
            <a:r>
              <a:rPr lang="en-US" sz="2200" dirty="0" smtClean="0">
                <a:solidFill>
                  <a:srgbClr val="000000"/>
                </a:solidFill>
                <a:sym typeface="Wingdings"/>
              </a:rPr>
              <a:t>The object of </a:t>
            </a:r>
            <a:r>
              <a:rPr lang="en-US" sz="2200" i="1" dirty="0" smtClean="0">
                <a:solidFill>
                  <a:srgbClr val="000000"/>
                </a:solidFill>
                <a:sym typeface="Wingdings"/>
              </a:rPr>
              <a:t>eat </a:t>
            </a:r>
            <a:r>
              <a:rPr lang="en-US" sz="2200" dirty="0" smtClean="0">
                <a:solidFill>
                  <a:srgbClr val="000000"/>
                </a:solidFill>
                <a:sym typeface="Wingdings"/>
              </a:rPr>
              <a:t>should be edible</a:t>
            </a:r>
          </a:p>
        </p:txBody>
      </p:sp>
      <p:sp>
        <p:nvSpPr>
          <p:cNvPr id="4" name="TextBox 3"/>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model</a:t>
            </a:r>
            <a:endParaRPr lang="en-US" dirty="0"/>
          </a:p>
        </p:txBody>
      </p:sp>
      <p:sp>
        <p:nvSpPr>
          <p:cNvPr id="4" name="Oval 3"/>
          <p:cNvSpPr/>
          <p:nvPr/>
        </p:nvSpPr>
        <p:spPr>
          <a:xfrm>
            <a:off x="533400" y="2590800"/>
            <a:ext cx="2219325" cy="11430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Noun</a:t>
            </a:r>
          </a:p>
          <a:p>
            <a:pPr algn="ctr"/>
            <a:r>
              <a:rPr lang="en-US" sz="2400" dirty="0" smtClean="0">
                <a:solidFill>
                  <a:srgbClr val="000000"/>
                </a:solidFill>
                <a:latin typeface="+mj-lt"/>
              </a:rPr>
              <a:t>(subject)</a:t>
            </a:r>
            <a:endParaRPr lang="en-US" sz="2400" dirty="0">
              <a:solidFill>
                <a:srgbClr val="000000"/>
              </a:solidFill>
              <a:latin typeface="+mj-lt"/>
            </a:endParaRPr>
          </a:p>
        </p:txBody>
      </p:sp>
      <p:sp>
        <p:nvSpPr>
          <p:cNvPr id="17" name="Oval 16"/>
          <p:cNvSpPr/>
          <p:nvPr/>
        </p:nvSpPr>
        <p:spPr>
          <a:xfrm>
            <a:off x="3505200" y="1981200"/>
            <a:ext cx="2219325" cy="1143000"/>
          </a:xfrm>
          <a:prstGeom prst="ellipse">
            <a:avLst/>
          </a:prstGeom>
          <a:solidFill>
            <a:srgbClr val="F8BFA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mj-lt"/>
              </a:rPr>
              <a:t>Transitive </a:t>
            </a:r>
            <a:r>
              <a:rPr lang="en-US" sz="2400" dirty="0" smtClean="0">
                <a:solidFill>
                  <a:srgbClr val="000000"/>
                </a:solidFill>
                <a:latin typeface="+mj-lt"/>
              </a:rPr>
              <a:t>Verb</a:t>
            </a:r>
          </a:p>
          <a:p>
            <a:pPr algn="ctr"/>
            <a:r>
              <a:rPr lang="en-US" sz="2400" dirty="0" smtClean="0">
                <a:solidFill>
                  <a:srgbClr val="000000"/>
                </a:solidFill>
                <a:latin typeface="+mj-lt"/>
              </a:rPr>
              <a:t>(head)</a:t>
            </a:r>
            <a:endParaRPr lang="en-US" sz="2400" dirty="0">
              <a:solidFill>
                <a:srgbClr val="000000"/>
              </a:solidFill>
              <a:latin typeface="+mj-lt"/>
            </a:endParaRPr>
          </a:p>
        </p:txBody>
      </p:sp>
      <p:sp>
        <p:nvSpPr>
          <p:cNvPr id="18" name="Oval 17"/>
          <p:cNvSpPr/>
          <p:nvPr/>
        </p:nvSpPr>
        <p:spPr>
          <a:xfrm>
            <a:off x="6467475" y="2590800"/>
            <a:ext cx="2219325" cy="1143000"/>
          </a:xfrm>
          <a:prstGeom prst="ellipse">
            <a:avLst/>
          </a:prstGeom>
          <a:solidFill>
            <a:srgbClr val="F7AFE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Noun</a:t>
            </a:r>
          </a:p>
          <a:p>
            <a:pPr algn="ctr"/>
            <a:r>
              <a:rPr lang="en-US" sz="2400" dirty="0" smtClean="0">
                <a:solidFill>
                  <a:srgbClr val="000000"/>
                </a:solidFill>
                <a:latin typeface="+mj-lt"/>
              </a:rPr>
              <a:t>(object)</a:t>
            </a:r>
            <a:endParaRPr lang="en-US" sz="2400" dirty="0">
              <a:solidFill>
                <a:srgbClr val="000000"/>
              </a:solidFill>
              <a:latin typeface="+mj-lt"/>
            </a:endParaRPr>
          </a:p>
        </p:txBody>
      </p:sp>
      <p:cxnSp>
        <p:nvCxnSpPr>
          <p:cNvPr id="21" name="Straight Connector 20"/>
          <p:cNvCxnSpPr>
            <a:stCxn id="17" idx="6"/>
          </p:cNvCxnSpPr>
          <p:nvPr/>
        </p:nvCxnSpPr>
        <p:spPr>
          <a:xfrm>
            <a:off x="5724525" y="2552700"/>
            <a:ext cx="742950" cy="609600"/>
          </a:xfrm>
          <a:prstGeom prst="line">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4" idx="6"/>
            <a:endCxn id="17" idx="2"/>
          </p:cNvCxnSpPr>
          <p:nvPr/>
        </p:nvCxnSpPr>
        <p:spPr>
          <a:xfrm flipV="1">
            <a:off x="2752725" y="2552700"/>
            <a:ext cx="752475" cy="609600"/>
          </a:xfrm>
          <a:prstGeom prst="line">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4" idx="4"/>
          </p:cNvCxnSpPr>
          <p:nvPr/>
        </p:nvCxnSpPr>
        <p:spPr>
          <a:xfrm rot="16200000" flipH="1">
            <a:off x="1261269" y="4115593"/>
            <a:ext cx="763588" cy="1"/>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7" idx="4"/>
          </p:cNvCxnSpPr>
          <p:nvPr/>
        </p:nvCxnSpPr>
        <p:spPr>
          <a:xfrm rot="5400000">
            <a:off x="4310062" y="3429001"/>
            <a:ext cx="609602" cy="1588"/>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7162013" y="4115593"/>
            <a:ext cx="763585" cy="3"/>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38199" y="4876800"/>
            <a:ext cx="1914525" cy="461665"/>
          </a:xfrm>
          <a:prstGeom prst="rect">
            <a:avLst/>
          </a:prstGeom>
          <a:noFill/>
        </p:spPr>
        <p:txBody>
          <a:bodyPr wrap="square" rtlCol="0">
            <a:spAutoFit/>
          </a:bodyPr>
          <a:lstStyle/>
          <a:p>
            <a:r>
              <a:rPr lang="en-US" sz="2400" dirty="0" smtClean="0">
                <a:latin typeface="+mj-lt"/>
              </a:rPr>
              <a:t>Ike, dogs, …</a:t>
            </a:r>
            <a:endParaRPr lang="en-US" sz="2400" dirty="0">
              <a:latin typeface="+mj-lt"/>
            </a:endParaRPr>
          </a:p>
        </p:txBody>
      </p:sp>
      <p:sp>
        <p:nvSpPr>
          <p:cNvPr id="29" name="TextBox 28"/>
          <p:cNvSpPr txBox="1"/>
          <p:nvPr/>
        </p:nvSpPr>
        <p:spPr>
          <a:xfrm>
            <a:off x="3733800" y="3886200"/>
            <a:ext cx="2209800" cy="461665"/>
          </a:xfrm>
          <a:prstGeom prst="rect">
            <a:avLst/>
          </a:prstGeom>
          <a:noFill/>
        </p:spPr>
        <p:txBody>
          <a:bodyPr wrap="square" rtlCol="0">
            <a:spAutoFit/>
          </a:bodyPr>
          <a:lstStyle/>
          <a:p>
            <a:r>
              <a:rPr lang="en-US" sz="2400" dirty="0" smtClean="0">
                <a:latin typeface="+mj-lt"/>
              </a:rPr>
              <a:t>eat, like, …</a:t>
            </a:r>
            <a:endParaRPr lang="en-US" sz="2400" dirty="0">
              <a:latin typeface="+mj-lt"/>
            </a:endParaRPr>
          </a:p>
        </p:txBody>
      </p:sp>
      <p:sp>
        <p:nvSpPr>
          <p:cNvPr id="30" name="TextBox 29"/>
          <p:cNvSpPr txBox="1"/>
          <p:nvPr/>
        </p:nvSpPr>
        <p:spPr>
          <a:xfrm>
            <a:off x="6324600" y="4876800"/>
            <a:ext cx="2514600" cy="461665"/>
          </a:xfrm>
          <a:prstGeom prst="rect">
            <a:avLst/>
          </a:prstGeom>
          <a:noFill/>
        </p:spPr>
        <p:txBody>
          <a:bodyPr wrap="square" rtlCol="0">
            <a:spAutoFit/>
          </a:bodyPr>
          <a:lstStyle/>
          <a:p>
            <a:r>
              <a:rPr lang="en-US" sz="2400" dirty="0" smtClean="0">
                <a:latin typeface="+mj-lt"/>
              </a:rPr>
              <a:t>cake, science, …</a:t>
            </a:r>
            <a:endParaRPr lang="en-US" sz="2400" dirty="0">
              <a:latin typeface="+mj-lt"/>
            </a:endParaRPr>
          </a:p>
        </p:txBody>
      </p:sp>
      <p:sp>
        <p:nvSpPr>
          <p:cNvPr id="14" name="Oval 13"/>
          <p:cNvSpPr/>
          <p:nvPr/>
        </p:nvSpPr>
        <p:spPr>
          <a:xfrm>
            <a:off x="3276600" y="4724400"/>
            <a:ext cx="2590800" cy="1143000"/>
          </a:xfrm>
          <a:prstGeom prst="ellipse">
            <a:avLst/>
          </a:prstGeom>
          <a:solidFill>
            <a:srgbClr val="F8BFA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mj-lt"/>
              </a:rPr>
              <a:t>Intransitive </a:t>
            </a:r>
            <a:r>
              <a:rPr lang="en-US" sz="2400" dirty="0" smtClean="0">
                <a:solidFill>
                  <a:srgbClr val="000000"/>
                </a:solidFill>
                <a:latin typeface="+mj-lt"/>
              </a:rPr>
              <a:t>Verb</a:t>
            </a:r>
          </a:p>
          <a:p>
            <a:pPr algn="ctr"/>
            <a:r>
              <a:rPr lang="en-US" sz="2400" dirty="0" smtClean="0">
                <a:solidFill>
                  <a:srgbClr val="000000"/>
                </a:solidFill>
                <a:latin typeface="+mj-lt"/>
              </a:rPr>
              <a:t>(head)</a:t>
            </a:r>
            <a:endParaRPr lang="en-US" sz="2400" dirty="0">
              <a:solidFill>
                <a:srgbClr val="000000"/>
              </a:solidFill>
              <a:latin typeface="+mj-lt"/>
            </a:endParaRPr>
          </a:p>
        </p:txBody>
      </p:sp>
      <p:cxnSp>
        <p:nvCxnSpPr>
          <p:cNvPr id="15" name="Straight Connector 14"/>
          <p:cNvCxnSpPr>
            <a:stCxn id="4" idx="6"/>
            <a:endCxn id="14" idx="1"/>
          </p:cNvCxnSpPr>
          <p:nvPr/>
        </p:nvCxnSpPr>
        <p:spPr>
          <a:xfrm>
            <a:off x="2752725" y="3162300"/>
            <a:ext cx="903289" cy="1729488"/>
          </a:xfrm>
          <a:prstGeom prst="line">
            <a:avLst/>
          </a:prstGeom>
          <a:ln w="57150" cap="flat" cmpd="sng" algn="ctr">
            <a:solidFill>
              <a:schemeClr val="accent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 idx="4"/>
          </p:cNvCxnSpPr>
          <p:nvPr/>
        </p:nvCxnSpPr>
        <p:spPr>
          <a:xfrm rot="5400000">
            <a:off x="4380384" y="6059016"/>
            <a:ext cx="383233" cy="1588"/>
          </a:xfrm>
          <a:prstGeom prst="line">
            <a:avLst/>
          </a:prstGeom>
          <a:ln w="57150" cap="flat" cmpd="sng" algn="ctr">
            <a:solidFill>
              <a:schemeClr val="tx1"/>
            </a:solidFill>
            <a:prstDash val="solid"/>
            <a:round/>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657600" y="6324600"/>
            <a:ext cx="2209800" cy="461665"/>
          </a:xfrm>
          <a:prstGeom prst="rect">
            <a:avLst/>
          </a:prstGeom>
          <a:noFill/>
        </p:spPr>
        <p:txBody>
          <a:bodyPr wrap="square" rtlCol="0">
            <a:spAutoFit/>
          </a:bodyPr>
          <a:lstStyle/>
          <a:p>
            <a:r>
              <a:rPr lang="en-US" sz="2400" dirty="0" smtClean="0">
                <a:latin typeface="+mj-lt"/>
              </a:rPr>
              <a:t>sleep, run, …</a:t>
            </a:r>
            <a:endParaRPr lang="en-US" sz="2400" dirty="0">
              <a:latin typeface="+mj-lt"/>
            </a:endParaRPr>
          </a:p>
        </p:txBody>
      </p:sp>
      <p:sp>
        <p:nvSpPr>
          <p:cNvPr id="19" name="TextBox 18"/>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has recursive properties</a:t>
            </a:r>
            <a:endParaRPr lang="en-US" dirty="0"/>
          </a:p>
        </p:txBody>
      </p:sp>
      <p:sp>
        <p:nvSpPr>
          <p:cNvPr id="3" name="Content Placeholder 2"/>
          <p:cNvSpPr>
            <a:spLocks noGrp="1"/>
          </p:cNvSpPr>
          <p:nvPr>
            <p:ph idx="1"/>
          </p:nvPr>
        </p:nvSpPr>
        <p:spPr/>
        <p:txBody>
          <a:bodyPr>
            <a:normAutofit/>
          </a:bodyPr>
          <a:lstStyle/>
          <a:p>
            <a:pPr algn="ctr">
              <a:buNone/>
            </a:pPr>
            <a:r>
              <a:rPr lang="en-US" dirty="0" smtClean="0"/>
              <a:t>Coronel Mustard killed Mrs. Peacock</a:t>
            </a:r>
          </a:p>
          <a:p>
            <a:pPr algn="ctr">
              <a:buNone/>
            </a:pPr>
            <a:r>
              <a:rPr lang="en-US" dirty="0" smtClean="0"/>
              <a:t>*</a:t>
            </a:r>
          </a:p>
          <a:p>
            <a:pPr algn="ctr">
              <a:buNone/>
            </a:pPr>
            <a:r>
              <a:rPr lang="en-US" dirty="0" smtClean="0"/>
              <a:t>Coronel Mustard killed Mrs. Peacock </a:t>
            </a:r>
            <a:r>
              <a:rPr lang="en-US" dirty="0" smtClean="0">
                <a:solidFill>
                  <a:srgbClr val="0000FF"/>
                </a:solidFill>
              </a:rPr>
              <a:t>in the library</a:t>
            </a:r>
          </a:p>
          <a:p>
            <a:pPr algn="ctr">
              <a:buNone/>
            </a:pPr>
            <a:r>
              <a:rPr lang="en-US" dirty="0" smtClean="0"/>
              <a:t>*</a:t>
            </a:r>
          </a:p>
          <a:p>
            <a:pPr algn="ctr">
              <a:buNone/>
            </a:pPr>
            <a:r>
              <a:rPr lang="en-US" dirty="0" smtClean="0"/>
              <a:t>Coronel Mustard killed Mrs. Peacock </a:t>
            </a:r>
            <a:r>
              <a:rPr lang="en-US" dirty="0" smtClean="0">
                <a:solidFill>
                  <a:srgbClr val="0000FF"/>
                </a:solidFill>
              </a:rPr>
              <a:t>in the library </a:t>
            </a:r>
            <a:r>
              <a:rPr lang="en-US" dirty="0" smtClean="0">
                <a:solidFill>
                  <a:srgbClr val="808000"/>
                </a:solidFill>
              </a:rPr>
              <a:t>with the candlestick</a:t>
            </a:r>
          </a:p>
          <a:p>
            <a:pPr algn="ctr">
              <a:buNone/>
            </a:pPr>
            <a:r>
              <a:rPr lang="en-US" dirty="0" smtClean="0"/>
              <a:t>*</a:t>
            </a:r>
          </a:p>
          <a:p>
            <a:pPr algn="ctr">
              <a:buNone/>
            </a:pPr>
            <a:endParaRPr lang="en-US" dirty="0" smtClean="0"/>
          </a:p>
          <a:p>
            <a:pPr algn="ctr">
              <a:buNone/>
            </a:pPr>
            <a:r>
              <a:rPr lang="en-US" dirty="0" smtClean="0"/>
              <a:t>Coronel Mustard killed Mrs. Peacock </a:t>
            </a:r>
            <a:r>
              <a:rPr lang="en-US" dirty="0" smtClean="0">
                <a:solidFill>
                  <a:srgbClr val="0000FF"/>
                </a:solidFill>
              </a:rPr>
              <a:t>in the library </a:t>
            </a:r>
            <a:r>
              <a:rPr lang="en-US" dirty="0" smtClean="0">
                <a:solidFill>
                  <a:srgbClr val="808000"/>
                </a:solidFill>
              </a:rPr>
              <a:t>with the candlestick</a:t>
            </a:r>
            <a:r>
              <a:rPr lang="en-US" dirty="0" smtClean="0"/>
              <a:t> </a:t>
            </a:r>
            <a:r>
              <a:rPr lang="en-US" dirty="0" smtClean="0">
                <a:solidFill>
                  <a:srgbClr val="FF0000"/>
                </a:solidFill>
              </a:rPr>
              <a:t>at midnight</a:t>
            </a:r>
          </a:p>
          <a:p>
            <a:pPr algn="ctr">
              <a:buNone/>
            </a:pPr>
            <a:endParaRPr lang="en-US" dirty="0" smtClean="0"/>
          </a:p>
        </p:txBody>
      </p:sp>
      <p:grpSp>
        <p:nvGrpSpPr>
          <p:cNvPr id="14" name="Group 13"/>
          <p:cNvGrpSpPr/>
          <p:nvPr/>
        </p:nvGrpSpPr>
        <p:grpSpPr>
          <a:xfrm>
            <a:off x="1981200" y="2438400"/>
            <a:ext cx="5029200" cy="2819400"/>
            <a:chOff x="1981200" y="2438400"/>
            <a:chExt cx="5029200" cy="2819400"/>
          </a:xfrm>
        </p:grpSpPr>
        <p:grpSp>
          <p:nvGrpSpPr>
            <p:cNvPr id="13" name="Group 12"/>
            <p:cNvGrpSpPr/>
            <p:nvPr/>
          </p:nvGrpSpPr>
          <p:grpSpPr>
            <a:xfrm>
              <a:off x="1981200" y="2438400"/>
              <a:ext cx="5029200" cy="2819400"/>
              <a:chOff x="1981200" y="1905000"/>
              <a:chExt cx="5029200" cy="2819400"/>
            </a:xfrm>
          </p:grpSpPr>
          <p:sp>
            <p:nvSpPr>
              <p:cNvPr id="4" name="Rectangle 3"/>
              <p:cNvSpPr/>
              <p:nvPr/>
            </p:nvSpPr>
            <p:spPr>
              <a:xfrm>
                <a:off x="1981200" y="1905000"/>
                <a:ext cx="5029200" cy="2819400"/>
              </a:xfrm>
              <a:prstGeom prst="rect">
                <a:avLst/>
              </a:prstGeom>
              <a:solidFill>
                <a:schemeClr val="bg1"/>
              </a:solidFill>
              <a:ln w="762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038600" y="2209800"/>
                <a:ext cx="2438399" cy="838200"/>
              </a:xfrm>
              <a:prstGeom prst="ellips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Noun</a:t>
                </a:r>
              </a:p>
            </p:txBody>
          </p:sp>
          <p:sp>
            <p:nvSpPr>
              <p:cNvPr id="6" name="Oval 5"/>
              <p:cNvSpPr/>
              <p:nvPr/>
            </p:nvSpPr>
            <p:spPr>
              <a:xfrm>
                <a:off x="4038600" y="3581400"/>
                <a:ext cx="2438400" cy="838200"/>
              </a:xfrm>
              <a:prstGeom prst="ellipse">
                <a:avLst/>
              </a:prstGeom>
              <a:solidFill>
                <a:srgbClr val="E7B3D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mj-lt"/>
                  </a:rPr>
                  <a:t>Preposition</a:t>
                </a:r>
              </a:p>
            </p:txBody>
          </p:sp>
          <p:sp>
            <p:nvSpPr>
              <p:cNvPr id="9" name="Freeform 8"/>
              <p:cNvSpPr/>
              <p:nvPr/>
            </p:nvSpPr>
            <p:spPr>
              <a:xfrm>
                <a:off x="3949352" y="3001502"/>
                <a:ext cx="509904" cy="663794"/>
              </a:xfrm>
              <a:custGeom>
                <a:avLst/>
                <a:gdLst>
                  <a:gd name="connsiteX0" fmla="*/ 509904 w 509904"/>
                  <a:gd name="connsiteY0" fmla="*/ 663794 h 663794"/>
                  <a:gd name="connsiteX1" fmla="*/ 4810 w 509904"/>
                  <a:gd name="connsiteY1" fmla="*/ 303037 h 663794"/>
                  <a:gd name="connsiteX2" fmla="*/ 481041 w 509904"/>
                  <a:gd name="connsiteY2" fmla="*/ 0 h 663794"/>
                </a:gdLst>
                <a:ahLst/>
                <a:cxnLst>
                  <a:cxn ang="0">
                    <a:pos x="connsiteX0" y="connsiteY0"/>
                  </a:cxn>
                  <a:cxn ang="0">
                    <a:pos x="connsiteX1" y="connsiteY1"/>
                  </a:cxn>
                  <a:cxn ang="0">
                    <a:pos x="connsiteX2" y="connsiteY2"/>
                  </a:cxn>
                </a:cxnLst>
                <a:rect l="l" t="t" r="r" b="b"/>
                <a:pathLst>
                  <a:path w="509904" h="663794">
                    <a:moveTo>
                      <a:pt x="509904" y="663794"/>
                    </a:moveTo>
                    <a:cubicBezTo>
                      <a:pt x="259762" y="538731"/>
                      <a:pt x="9621" y="413669"/>
                      <a:pt x="4810" y="303037"/>
                    </a:cubicBezTo>
                    <a:cubicBezTo>
                      <a:pt x="0" y="192405"/>
                      <a:pt x="240520" y="96202"/>
                      <a:pt x="481041" y="0"/>
                    </a:cubicBezTo>
                  </a:path>
                </a:pathLst>
              </a:cu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2667000" y="4038600"/>
                <a:ext cx="1371600"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1" name="Freeform 10"/>
            <p:cNvSpPr/>
            <p:nvPr/>
          </p:nvSpPr>
          <p:spPr>
            <a:xfrm rot="11361125">
              <a:off x="6070345" y="3542219"/>
              <a:ext cx="509904" cy="663794"/>
            </a:xfrm>
            <a:custGeom>
              <a:avLst/>
              <a:gdLst>
                <a:gd name="connsiteX0" fmla="*/ 509904 w 509904"/>
                <a:gd name="connsiteY0" fmla="*/ 663794 h 663794"/>
                <a:gd name="connsiteX1" fmla="*/ 4810 w 509904"/>
                <a:gd name="connsiteY1" fmla="*/ 303037 h 663794"/>
                <a:gd name="connsiteX2" fmla="*/ 481041 w 509904"/>
                <a:gd name="connsiteY2" fmla="*/ 0 h 663794"/>
              </a:gdLst>
              <a:ahLst/>
              <a:cxnLst>
                <a:cxn ang="0">
                  <a:pos x="connsiteX0" y="connsiteY0"/>
                </a:cxn>
                <a:cxn ang="0">
                  <a:pos x="connsiteX1" y="connsiteY1"/>
                </a:cxn>
                <a:cxn ang="0">
                  <a:pos x="connsiteX2" y="connsiteY2"/>
                </a:cxn>
              </a:cxnLst>
              <a:rect l="l" t="t" r="r" b="b"/>
              <a:pathLst>
                <a:path w="509904" h="663794">
                  <a:moveTo>
                    <a:pt x="509904" y="663794"/>
                  </a:moveTo>
                  <a:cubicBezTo>
                    <a:pt x="259762" y="538731"/>
                    <a:pt x="9621" y="413669"/>
                    <a:pt x="4810" y="303037"/>
                  </a:cubicBezTo>
                  <a:cubicBezTo>
                    <a:pt x="0" y="192405"/>
                    <a:pt x="240520" y="96202"/>
                    <a:pt x="481041" y="0"/>
                  </a:cubicBezTo>
                </a:path>
              </a:pathLst>
            </a:cu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HMMs</a:t>
            </a:r>
            <a:r>
              <a:rPr lang="en-US" dirty="0" smtClean="0"/>
              <a:t> can’t generate hierarchical structure</a:t>
            </a:r>
            <a:endParaRPr lang="en-US" dirty="0"/>
          </a:p>
        </p:txBody>
      </p:sp>
      <p:sp>
        <p:nvSpPr>
          <p:cNvPr id="3" name="Content Placeholder 2"/>
          <p:cNvSpPr>
            <a:spLocks noGrp="1"/>
          </p:cNvSpPr>
          <p:nvPr>
            <p:ph idx="1"/>
          </p:nvPr>
        </p:nvSpPr>
        <p:spPr/>
        <p:txBody>
          <a:bodyPr>
            <a:normAutofit/>
          </a:bodyPr>
          <a:lstStyle/>
          <a:p>
            <a:pPr algn="ctr">
              <a:buNone/>
            </a:pPr>
            <a:r>
              <a:rPr lang="en-US" dirty="0" smtClean="0"/>
              <a:t>Coronel Mustard killed Mrs. Peacock </a:t>
            </a:r>
            <a:r>
              <a:rPr lang="en-US" dirty="0" smtClean="0">
                <a:solidFill>
                  <a:srgbClr val="0000FF"/>
                </a:solidFill>
              </a:rPr>
              <a:t>in the library </a:t>
            </a:r>
            <a:r>
              <a:rPr lang="en-US" dirty="0" smtClean="0">
                <a:solidFill>
                  <a:srgbClr val="808000"/>
                </a:solidFill>
              </a:rPr>
              <a:t>with the candlestick</a:t>
            </a:r>
            <a:r>
              <a:rPr lang="en-US" dirty="0" smtClean="0"/>
              <a:t> </a:t>
            </a:r>
            <a:r>
              <a:rPr lang="en-US" dirty="0" smtClean="0">
                <a:solidFill>
                  <a:srgbClr val="FF0000"/>
                </a:solidFill>
              </a:rPr>
              <a:t>at midnight.</a:t>
            </a:r>
          </a:p>
          <a:p>
            <a:pPr>
              <a:buNone/>
            </a:pPr>
            <a:endParaRPr lang="en-US" dirty="0" smtClean="0"/>
          </a:p>
          <a:p>
            <a:r>
              <a:rPr lang="en-US" dirty="0" smtClean="0"/>
              <a:t>Does Mustard have the candlestick?</a:t>
            </a:r>
          </a:p>
          <a:p>
            <a:r>
              <a:rPr lang="en-US" dirty="0" smtClean="0"/>
              <a:t>Or is the candlestick just sitting in the library?</a:t>
            </a:r>
          </a:p>
          <a:p>
            <a:endParaRPr lang="en-US" dirty="0" smtClean="0"/>
          </a:p>
          <a:p>
            <a:r>
              <a:rPr lang="en-US" dirty="0" err="1" smtClean="0"/>
              <a:t>Memoryless</a:t>
            </a:r>
            <a:endParaRPr lang="en-US" dirty="0" smtClean="0"/>
          </a:p>
          <a:p>
            <a:pPr lvl="1"/>
            <a:r>
              <a:rPr lang="en-US" dirty="0" smtClean="0"/>
              <a:t>Can’t make long range decisions about attachments</a:t>
            </a:r>
          </a:p>
          <a:p>
            <a:r>
              <a:rPr lang="en-US" dirty="0" smtClean="0"/>
              <a:t>Need a better model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Part-of-speech tagging</a:t>
            </a:r>
            <a:endParaRPr lang="en-US" dirty="0"/>
          </a:p>
        </p:txBody>
      </p:sp>
      <p:sp>
        <p:nvSpPr>
          <p:cNvPr id="3" name="Content Placeholder 2"/>
          <p:cNvSpPr>
            <a:spLocks noGrp="1"/>
          </p:cNvSpPr>
          <p:nvPr>
            <p:ph idx="1"/>
          </p:nvPr>
        </p:nvSpPr>
        <p:spPr/>
        <p:txBody>
          <a:bodyPr/>
          <a:lstStyle/>
          <a:p>
            <a:r>
              <a:rPr lang="en-US" dirty="0" smtClean="0"/>
              <a:t>Often want to know what part of speech (POS) or word class (</a:t>
            </a:r>
            <a:r>
              <a:rPr lang="en-US" dirty="0" err="1" smtClean="0"/>
              <a:t>noun,verb</a:t>
            </a:r>
            <a:r>
              <a:rPr lang="en-US" dirty="0" smtClean="0"/>
              <a:t>,…) should be assigned to words in a piece of text</a:t>
            </a:r>
          </a:p>
          <a:p>
            <a:endParaRPr lang="en-US" dirty="0" smtClean="0"/>
          </a:p>
          <a:p>
            <a:r>
              <a:rPr lang="en-US" b="1" dirty="0" smtClean="0"/>
              <a:t>Part-of-speech tagging </a:t>
            </a:r>
            <a:r>
              <a:rPr lang="en-US" dirty="0" smtClean="0"/>
              <a:t>assigns POS labels to words</a:t>
            </a:r>
          </a:p>
          <a:p>
            <a:endParaRPr lang="en-US" b="1" dirty="0" smtClean="0"/>
          </a:p>
          <a:p>
            <a:pPr>
              <a:buNone/>
            </a:pPr>
            <a:r>
              <a:rPr lang="en-US" dirty="0" smtClean="0"/>
              <a:t>		     JJ          JJ    NNS   VBP       RB</a:t>
            </a:r>
          </a:p>
          <a:p>
            <a:pPr>
              <a:buNone/>
            </a:pPr>
            <a:r>
              <a:rPr lang="en-US" b="1" dirty="0" smtClean="0"/>
              <a:t>       Colorless green ideas sleep furiously.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work in groups </a:t>
            </a:r>
            <a:endParaRPr lang="en-US" dirty="0"/>
          </a:p>
        </p:txBody>
      </p:sp>
      <p:sp>
        <p:nvSpPr>
          <p:cNvPr id="3" name="Content Placeholder 2"/>
          <p:cNvSpPr>
            <a:spLocks noGrp="1"/>
          </p:cNvSpPr>
          <p:nvPr>
            <p:ph idx="1"/>
          </p:nvPr>
        </p:nvSpPr>
        <p:spPr/>
        <p:txBody>
          <a:bodyPr/>
          <a:lstStyle/>
          <a:p>
            <a:r>
              <a:rPr lang="en-US" b="1" dirty="0" smtClean="0"/>
              <a:t>Constituents</a:t>
            </a:r>
            <a:r>
              <a:rPr lang="en-US" dirty="0" smtClean="0"/>
              <a:t> – words or groupings of words that function as single units</a:t>
            </a:r>
          </a:p>
          <a:p>
            <a:pPr lvl="1"/>
            <a:r>
              <a:rPr lang="en-US" dirty="0" smtClean="0"/>
              <a:t>Noun phrases (NPs)</a:t>
            </a:r>
          </a:p>
          <a:p>
            <a:pPr lvl="2"/>
            <a:r>
              <a:rPr lang="en-US" dirty="0" smtClean="0"/>
              <a:t>The computer science class</a:t>
            </a:r>
          </a:p>
          <a:p>
            <a:pPr lvl="2"/>
            <a:r>
              <a:rPr lang="en-US" dirty="0" smtClean="0"/>
              <a:t>Peter, Paul, and Mary</a:t>
            </a:r>
          </a:p>
          <a:p>
            <a:pPr lvl="2"/>
            <a:r>
              <a:rPr lang="en-US" dirty="0" smtClean="0"/>
              <a:t>PAC10 Schools, such as UW,</a:t>
            </a:r>
          </a:p>
          <a:p>
            <a:pPr lvl="2"/>
            <a:r>
              <a:rPr lang="en-US" dirty="0" smtClean="0"/>
              <a:t>He</a:t>
            </a:r>
          </a:p>
          <a:p>
            <a:pPr lvl="2"/>
            <a:r>
              <a:rPr lang="en-US" dirty="0" smtClean="0"/>
              <a:t>The reason I was late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work in groups </a:t>
            </a:r>
            <a:endParaRPr lang="en-US" dirty="0"/>
          </a:p>
        </p:txBody>
      </p:sp>
      <p:sp>
        <p:nvSpPr>
          <p:cNvPr id="3" name="Content Placeholder 2"/>
          <p:cNvSpPr>
            <a:spLocks noGrp="1"/>
          </p:cNvSpPr>
          <p:nvPr>
            <p:ph idx="1"/>
          </p:nvPr>
        </p:nvSpPr>
        <p:spPr/>
        <p:txBody>
          <a:bodyPr/>
          <a:lstStyle/>
          <a:p>
            <a:r>
              <a:rPr lang="en-US" b="1" dirty="0" smtClean="0"/>
              <a:t>Constituents</a:t>
            </a:r>
            <a:r>
              <a:rPr lang="en-US" dirty="0" smtClean="0"/>
              <a:t> – words or groupings of words that function as single units</a:t>
            </a:r>
          </a:p>
          <a:p>
            <a:pPr lvl="1"/>
            <a:r>
              <a:rPr lang="en-US" dirty="0" smtClean="0"/>
              <a:t>Noun phrases (NPs)</a:t>
            </a:r>
          </a:p>
          <a:p>
            <a:pPr lvl="2"/>
            <a:r>
              <a:rPr lang="en-US" dirty="0" smtClean="0"/>
              <a:t>The computer science class </a:t>
            </a:r>
            <a:r>
              <a:rPr lang="en-US" b="1" dirty="0" smtClean="0"/>
              <a:t>listened …</a:t>
            </a:r>
            <a:endParaRPr lang="en-US" dirty="0" smtClean="0"/>
          </a:p>
          <a:p>
            <a:pPr lvl="2"/>
            <a:r>
              <a:rPr lang="en-US" dirty="0" smtClean="0"/>
              <a:t>Peter, Paul, and Mary </a:t>
            </a:r>
            <a:r>
              <a:rPr lang="en-US" b="1" dirty="0" smtClean="0"/>
              <a:t>sing …</a:t>
            </a:r>
            <a:endParaRPr lang="en-US" dirty="0" smtClean="0"/>
          </a:p>
          <a:p>
            <a:pPr lvl="2"/>
            <a:r>
              <a:rPr lang="en-US" dirty="0" smtClean="0"/>
              <a:t>PAC10 Schools, such as UW, </a:t>
            </a:r>
            <a:r>
              <a:rPr lang="en-US" b="1" dirty="0" smtClean="0"/>
              <a:t>dominate …</a:t>
            </a:r>
            <a:endParaRPr lang="en-US" dirty="0" smtClean="0"/>
          </a:p>
          <a:p>
            <a:pPr lvl="2"/>
            <a:r>
              <a:rPr lang="en-US" dirty="0" smtClean="0"/>
              <a:t>He </a:t>
            </a:r>
            <a:r>
              <a:rPr lang="en-US" b="1" dirty="0" smtClean="0"/>
              <a:t>juggled …</a:t>
            </a:r>
            <a:endParaRPr lang="en-US" dirty="0" smtClean="0"/>
          </a:p>
          <a:p>
            <a:pPr lvl="2"/>
            <a:r>
              <a:rPr lang="en-US" dirty="0" smtClean="0"/>
              <a:t>The reason I was late </a:t>
            </a:r>
            <a:r>
              <a:rPr lang="en-US" b="1" dirty="0" smtClean="0"/>
              <a:t>was …</a:t>
            </a:r>
          </a:p>
          <a:p>
            <a:pPr lvl="2"/>
            <a:r>
              <a:rPr lang="en-US" b="1" dirty="0" smtClean="0"/>
              <a:t>*</a:t>
            </a:r>
            <a:r>
              <a:rPr lang="en-US" dirty="0" smtClean="0"/>
              <a:t>the listened</a:t>
            </a:r>
          </a:p>
          <a:p>
            <a:pPr lvl="2"/>
            <a:r>
              <a:rPr lang="en-US" b="1" dirty="0" smtClean="0"/>
              <a:t>*</a:t>
            </a:r>
            <a:r>
              <a:rPr lang="en-US" dirty="0" smtClean="0"/>
              <a:t>such sing</a:t>
            </a:r>
          </a:p>
          <a:p>
            <a:pPr lvl="2"/>
            <a:r>
              <a:rPr lang="en-US" b="1" dirty="0" smtClean="0"/>
              <a:t>*</a:t>
            </a:r>
            <a:r>
              <a:rPr lang="en-US" dirty="0" smtClean="0"/>
              <a:t>late was</a:t>
            </a:r>
            <a:endParaRPr lang="en-US" b="1" dirty="0" smtClean="0"/>
          </a:p>
        </p:txBody>
      </p:sp>
      <p:sp>
        <p:nvSpPr>
          <p:cNvPr id="5" name="TextBox 4"/>
          <p:cNvSpPr txBox="1"/>
          <p:nvPr/>
        </p:nvSpPr>
        <p:spPr>
          <a:xfrm>
            <a:off x="990600" y="3581400"/>
            <a:ext cx="7162800" cy="569387"/>
          </a:xfrm>
          <a:prstGeom prst="rect">
            <a:avLst/>
          </a:prstGeom>
          <a:solidFill>
            <a:schemeClr val="bg1"/>
          </a:solidFill>
          <a:ln w="76200" cmpd="sng">
            <a:solidFill>
              <a:schemeClr val="tx1"/>
            </a:solidFill>
          </a:ln>
        </p:spPr>
        <p:txBody>
          <a:bodyPr wrap="square" rtlCol="0">
            <a:spAutoFit/>
          </a:bodyPr>
          <a:lstStyle/>
          <a:p>
            <a:pPr algn="ctr"/>
            <a:r>
              <a:rPr lang="en-US" sz="3100" b="1" dirty="0" smtClean="0">
                <a:solidFill>
                  <a:srgbClr val="000000"/>
                </a:solidFill>
                <a:latin typeface="+mj-lt"/>
              </a:rPr>
              <a:t>		NPs can appear before a verb.</a:t>
            </a:r>
            <a:endParaRPr lang="en-US" sz="31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different constituents</a:t>
            </a:r>
            <a:endParaRPr lang="en-US" dirty="0"/>
          </a:p>
        </p:txBody>
      </p:sp>
      <p:sp>
        <p:nvSpPr>
          <p:cNvPr id="3" name="Content Placeholder 2"/>
          <p:cNvSpPr>
            <a:spLocks noGrp="1"/>
          </p:cNvSpPr>
          <p:nvPr>
            <p:ph idx="1"/>
          </p:nvPr>
        </p:nvSpPr>
        <p:spPr/>
        <p:txBody>
          <a:bodyPr numCol="2">
            <a:normAutofit fontScale="92500"/>
          </a:bodyPr>
          <a:lstStyle/>
          <a:p>
            <a:pPr marL="452628" indent="-342900">
              <a:buClrTx/>
              <a:buFont typeface="+mj-lt"/>
              <a:buAutoNum type="arabicPeriod"/>
            </a:pPr>
            <a:r>
              <a:rPr lang="en-US" sz="1500" dirty="0" smtClean="0"/>
              <a:t>S - simple declarative clause</a:t>
            </a:r>
          </a:p>
          <a:p>
            <a:pPr marL="452628" indent="-342900">
              <a:buClrTx/>
              <a:buFont typeface="+mj-lt"/>
              <a:buAutoNum type="arabicPeriod"/>
            </a:pPr>
            <a:r>
              <a:rPr lang="en-US" sz="1500" dirty="0" smtClean="0"/>
              <a:t>SBAR - Clause introduced by a (possibly empty) subordinating conjunction</a:t>
            </a:r>
          </a:p>
          <a:p>
            <a:pPr marL="452628" indent="-342900">
              <a:buClrTx/>
              <a:buFont typeface="+mj-lt"/>
              <a:buAutoNum type="arabicPeriod"/>
            </a:pPr>
            <a:r>
              <a:rPr lang="en-US" sz="1500" dirty="0" smtClean="0"/>
              <a:t>SBARQ - Direct question introduced by a </a:t>
            </a:r>
            <a:r>
              <a:rPr lang="en-US" sz="1500" dirty="0" err="1" smtClean="0"/>
              <a:t>wh</a:t>
            </a:r>
            <a:r>
              <a:rPr lang="en-US" sz="1500" dirty="0" smtClean="0"/>
              <a:t>-word or a </a:t>
            </a:r>
            <a:r>
              <a:rPr lang="en-US" sz="1500" dirty="0" err="1" smtClean="0"/>
              <a:t>wh</a:t>
            </a:r>
            <a:r>
              <a:rPr lang="en-US" sz="1500" dirty="0" smtClean="0"/>
              <a:t>-phrase</a:t>
            </a:r>
          </a:p>
          <a:p>
            <a:pPr marL="452628" indent="-342900">
              <a:buClrTx/>
              <a:buFont typeface="+mj-lt"/>
              <a:buAutoNum type="arabicPeriod"/>
            </a:pPr>
            <a:r>
              <a:rPr lang="en-US" sz="1500" dirty="0" smtClean="0"/>
              <a:t>SINV - Inverted declarative sentence</a:t>
            </a:r>
          </a:p>
          <a:p>
            <a:pPr marL="452628" indent="-342900">
              <a:buClrTx/>
              <a:buFont typeface="+mj-lt"/>
              <a:buAutoNum type="arabicPeriod"/>
            </a:pPr>
            <a:r>
              <a:rPr lang="en-US" sz="1500" dirty="0" smtClean="0"/>
              <a:t>SQ - Inverted yes/no question, or main clause of a </a:t>
            </a:r>
            <a:r>
              <a:rPr lang="en-US" sz="1500" dirty="0" err="1" smtClean="0"/>
              <a:t>wh</a:t>
            </a:r>
            <a:r>
              <a:rPr lang="en-US" sz="1500" dirty="0" smtClean="0"/>
              <a:t>-question</a:t>
            </a:r>
          </a:p>
          <a:p>
            <a:pPr marL="452628" indent="-342900">
              <a:buClrTx/>
              <a:buFont typeface="+mj-lt"/>
              <a:buAutoNum type="arabicPeriod"/>
            </a:pPr>
            <a:r>
              <a:rPr lang="en-US" sz="1500" dirty="0" smtClean="0"/>
              <a:t>ADJP - Adjective Phrase.</a:t>
            </a:r>
          </a:p>
          <a:p>
            <a:pPr marL="452628" indent="-342900">
              <a:buClrTx/>
              <a:buFont typeface="+mj-lt"/>
              <a:buAutoNum type="arabicPeriod"/>
            </a:pPr>
            <a:r>
              <a:rPr lang="en-US" sz="1500" dirty="0" smtClean="0"/>
              <a:t>ADVP - Adverb Phrase.</a:t>
            </a:r>
          </a:p>
          <a:p>
            <a:pPr marL="452628" indent="-342900">
              <a:buClrTx/>
              <a:buFont typeface="+mj-lt"/>
              <a:buAutoNum type="arabicPeriod"/>
            </a:pPr>
            <a:r>
              <a:rPr lang="en-US" sz="1500" dirty="0" smtClean="0"/>
              <a:t>CONJP - Conjunction Phrase.</a:t>
            </a:r>
          </a:p>
          <a:p>
            <a:pPr marL="452628" indent="-342900">
              <a:buClrTx/>
              <a:buFont typeface="+mj-lt"/>
              <a:buAutoNum type="arabicPeriod"/>
            </a:pPr>
            <a:r>
              <a:rPr lang="en-US" sz="1500" dirty="0" smtClean="0"/>
              <a:t>FRAG - Fragment.</a:t>
            </a:r>
          </a:p>
          <a:p>
            <a:pPr marL="452628" indent="-342900">
              <a:buClrTx/>
              <a:buFont typeface="+mj-lt"/>
              <a:buAutoNum type="arabicPeriod"/>
            </a:pPr>
            <a:r>
              <a:rPr lang="en-US" sz="1500" dirty="0" smtClean="0"/>
              <a:t>INTJ - Interjection. </a:t>
            </a:r>
          </a:p>
          <a:p>
            <a:pPr marL="452628" indent="-342900">
              <a:buClrTx/>
              <a:buFont typeface="+mj-lt"/>
              <a:buAutoNum type="arabicPeriod"/>
            </a:pPr>
            <a:r>
              <a:rPr lang="en-US" sz="1500" dirty="0" smtClean="0"/>
              <a:t>LST - List marker. </a:t>
            </a:r>
          </a:p>
          <a:p>
            <a:pPr marL="452628" indent="-342900">
              <a:buClrTx/>
              <a:buFont typeface="+mj-lt"/>
              <a:buAutoNum type="arabicPeriod"/>
            </a:pPr>
            <a:r>
              <a:rPr lang="en-US" sz="1500" dirty="0" smtClean="0"/>
              <a:t>NAC - Not a Constituent; used to show the scope of certain </a:t>
            </a:r>
            <a:r>
              <a:rPr lang="en-US" sz="1500" dirty="0" err="1" smtClean="0"/>
              <a:t>prenominal</a:t>
            </a:r>
            <a:r>
              <a:rPr lang="en-US" sz="1500" dirty="0" smtClean="0"/>
              <a:t> modifiers within an NP.</a:t>
            </a:r>
          </a:p>
          <a:p>
            <a:pPr marL="452628" indent="-342900">
              <a:buClrTx/>
              <a:buFont typeface="+mj-lt"/>
              <a:buAutoNum type="arabicPeriod"/>
            </a:pPr>
            <a:r>
              <a:rPr lang="en-US" sz="1500" dirty="0" smtClean="0"/>
              <a:t>NP - Noun Phrase.</a:t>
            </a:r>
          </a:p>
          <a:p>
            <a:pPr marL="452628" indent="-342900">
              <a:buClrTx/>
              <a:buFont typeface="+mj-lt"/>
              <a:buAutoNum type="arabicPeriod"/>
            </a:pPr>
            <a:r>
              <a:rPr lang="en-US" sz="1500" dirty="0" smtClean="0"/>
              <a:t>NX - Used within certain complex NPs to mark the head of the NP. Corresponds very roughly to N-bar level but used quite differently.</a:t>
            </a:r>
          </a:p>
          <a:p>
            <a:pPr marL="452628" indent="-342900">
              <a:buClrTx/>
              <a:buFont typeface="+mj-lt"/>
              <a:buAutoNum type="arabicPeriod"/>
            </a:pPr>
            <a:r>
              <a:rPr lang="en-US" sz="1500" dirty="0" smtClean="0"/>
              <a:t>PP - Prepositional Phrase.</a:t>
            </a:r>
          </a:p>
          <a:p>
            <a:pPr marL="452628" indent="-342900">
              <a:buClrTx/>
              <a:buFont typeface="+mj-lt"/>
              <a:buAutoNum type="arabicPeriod"/>
            </a:pPr>
            <a:r>
              <a:rPr lang="en-US" sz="1500" dirty="0" smtClean="0"/>
              <a:t>PRN - Parenthetical.</a:t>
            </a:r>
          </a:p>
          <a:p>
            <a:pPr marL="452628" indent="-342900">
              <a:buClrTx/>
              <a:buFont typeface="+mj-lt"/>
              <a:buAutoNum type="arabicPeriod"/>
            </a:pPr>
            <a:r>
              <a:rPr lang="en-US" sz="1500" dirty="0" smtClean="0"/>
              <a:t>PRT - Particle. </a:t>
            </a:r>
          </a:p>
          <a:p>
            <a:pPr marL="452628" indent="-342900">
              <a:buClrTx/>
              <a:buFont typeface="+mj-lt"/>
              <a:buAutoNum type="arabicPeriod"/>
            </a:pPr>
            <a:r>
              <a:rPr lang="en-US" sz="1500" dirty="0" smtClean="0"/>
              <a:t>QP - Quantifier Phrase (i.e. complex measure/amount phrase); used within NP.</a:t>
            </a:r>
          </a:p>
          <a:p>
            <a:pPr marL="452628" indent="-342900">
              <a:buClrTx/>
              <a:buFont typeface="+mj-lt"/>
              <a:buAutoNum type="arabicPeriod"/>
            </a:pPr>
            <a:r>
              <a:rPr lang="en-US" sz="1500" dirty="0" smtClean="0"/>
              <a:t>RRC - Reduced Relative Clause.</a:t>
            </a:r>
          </a:p>
          <a:p>
            <a:pPr marL="452628" indent="-342900">
              <a:buClrTx/>
              <a:buFont typeface="+mj-lt"/>
              <a:buAutoNum type="arabicPeriod"/>
            </a:pPr>
            <a:r>
              <a:rPr lang="en-US" sz="1500" dirty="0" smtClean="0"/>
              <a:t>UCP - Unlike Coordinated Phrase.</a:t>
            </a:r>
          </a:p>
          <a:p>
            <a:pPr marL="452628" indent="-342900">
              <a:buClrTx/>
              <a:buFont typeface="+mj-lt"/>
              <a:buAutoNum type="arabicPeriod"/>
            </a:pPr>
            <a:r>
              <a:rPr lang="en-US" sz="1500" dirty="0" smtClean="0"/>
              <a:t>VP - </a:t>
            </a:r>
            <a:r>
              <a:rPr lang="en-US" sz="1500" dirty="0" err="1" smtClean="0"/>
              <a:t>Vereb</a:t>
            </a:r>
            <a:r>
              <a:rPr lang="en-US" sz="1500" dirty="0" smtClean="0"/>
              <a:t> Phrase.</a:t>
            </a:r>
          </a:p>
          <a:p>
            <a:pPr marL="452628" indent="-342900">
              <a:buClrTx/>
              <a:buFont typeface="+mj-lt"/>
              <a:buAutoNum type="arabicPeriod"/>
            </a:pPr>
            <a:r>
              <a:rPr lang="en-US" sz="1500" dirty="0" smtClean="0"/>
              <a:t>WHADJP - </a:t>
            </a:r>
            <a:r>
              <a:rPr lang="en-US" sz="1500" dirty="0" err="1" smtClean="0"/>
              <a:t>Wh</a:t>
            </a:r>
            <a:r>
              <a:rPr lang="en-US" sz="1500" dirty="0" smtClean="0"/>
              <a:t>-adjective Phrase. </a:t>
            </a:r>
          </a:p>
          <a:p>
            <a:pPr marL="452628" indent="-342900">
              <a:buClrTx/>
              <a:buFont typeface="+mj-lt"/>
              <a:buAutoNum type="arabicPeriod"/>
            </a:pPr>
            <a:r>
              <a:rPr lang="en-US" sz="1500" dirty="0" smtClean="0"/>
              <a:t>WHAVP - </a:t>
            </a:r>
            <a:r>
              <a:rPr lang="en-US" sz="1500" dirty="0" err="1" smtClean="0"/>
              <a:t>Wh</a:t>
            </a:r>
            <a:r>
              <a:rPr lang="en-US" sz="1500" dirty="0" smtClean="0"/>
              <a:t>-adverb Phrase.</a:t>
            </a:r>
          </a:p>
          <a:p>
            <a:pPr marL="452628" indent="-342900">
              <a:buClrTx/>
              <a:buFont typeface="+mj-lt"/>
              <a:buAutoNum type="arabicPeriod"/>
            </a:pPr>
            <a:r>
              <a:rPr lang="en-US" sz="1500" dirty="0" smtClean="0"/>
              <a:t>WHNP - </a:t>
            </a:r>
            <a:r>
              <a:rPr lang="en-US" sz="1500" dirty="0" err="1" smtClean="0"/>
              <a:t>Wh</a:t>
            </a:r>
            <a:r>
              <a:rPr lang="en-US" sz="1500" dirty="0" smtClean="0"/>
              <a:t>-noun Phrase. </a:t>
            </a:r>
          </a:p>
          <a:p>
            <a:pPr marL="452628" indent="-342900">
              <a:buClrTx/>
              <a:buFont typeface="+mj-lt"/>
              <a:buAutoNum type="arabicPeriod"/>
            </a:pPr>
            <a:r>
              <a:rPr lang="en-US" sz="1500" dirty="0" smtClean="0"/>
              <a:t>WHPP - </a:t>
            </a:r>
            <a:r>
              <a:rPr lang="en-US" sz="1500" dirty="0" err="1" smtClean="0"/>
              <a:t>Wh</a:t>
            </a:r>
            <a:r>
              <a:rPr lang="en-US" sz="1500" dirty="0" smtClean="0"/>
              <a:t>-prepositional Phrase. </a:t>
            </a:r>
          </a:p>
          <a:p>
            <a:pPr marL="452628" indent="-342900">
              <a:buClrTx/>
              <a:buFont typeface="+mj-lt"/>
              <a:buAutoNum type="arabicPeriod"/>
            </a:pPr>
            <a:r>
              <a:rPr lang="en-US" sz="1500" dirty="0" smtClean="0"/>
              <a:t>X - Unknown, uncertain, or </a:t>
            </a:r>
            <a:r>
              <a:rPr lang="en-US" sz="1500" dirty="0" err="1" smtClean="0"/>
              <a:t>unbracketable</a:t>
            </a:r>
            <a:r>
              <a:rPr lang="en-US" sz="1500" dirty="0" smtClean="0"/>
              <a:t>. X is often used for bracketing typos and in bracketing the...the-constructions.</a:t>
            </a:r>
            <a:endParaRPr lang="en-US" sz="15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different constituents</a:t>
            </a:r>
            <a:endParaRPr lang="en-US" dirty="0"/>
          </a:p>
        </p:txBody>
      </p:sp>
      <p:sp>
        <p:nvSpPr>
          <p:cNvPr id="3" name="Content Placeholder 2"/>
          <p:cNvSpPr>
            <a:spLocks noGrp="1"/>
          </p:cNvSpPr>
          <p:nvPr>
            <p:ph idx="1"/>
          </p:nvPr>
        </p:nvSpPr>
        <p:spPr>
          <a:xfrm>
            <a:off x="228600" y="1905000"/>
            <a:ext cx="8458200" cy="4669536"/>
          </a:xfrm>
        </p:spPr>
        <p:txBody>
          <a:bodyPr numCol="2">
            <a:normAutofit fontScale="55000" lnSpcReduction="20000"/>
          </a:bodyPr>
          <a:lstStyle/>
          <a:p>
            <a:pPr>
              <a:buNone/>
            </a:pPr>
            <a:r>
              <a:rPr lang="en-US" dirty="0" smtClean="0"/>
              <a:t>	1.	CC	Coordinating conjunction</a:t>
            </a:r>
          </a:p>
          <a:p>
            <a:pPr>
              <a:buNone/>
            </a:pPr>
            <a:r>
              <a:rPr lang="en-US" dirty="0" smtClean="0"/>
              <a:t>	2.	CD	Cardinal number</a:t>
            </a:r>
          </a:p>
          <a:p>
            <a:pPr>
              <a:buNone/>
            </a:pPr>
            <a:r>
              <a:rPr lang="en-US" dirty="0" smtClean="0"/>
              <a:t>	3.	DT	Determiner</a:t>
            </a:r>
          </a:p>
          <a:p>
            <a:pPr>
              <a:buNone/>
            </a:pPr>
            <a:r>
              <a:rPr lang="en-US" dirty="0" smtClean="0"/>
              <a:t>	4.	EX	Existential there</a:t>
            </a:r>
          </a:p>
          <a:p>
            <a:pPr>
              <a:buNone/>
            </a:pPr>
            <a:r>
              <a:rPr lang="en-US" dirty="0" smtClean="0"/>
              <a:t>	5.	FW	Foreign word</a:t>
            </a:r>
          </a:p>
          <a:p>
            <a:pPr>
              <a:buNone/>
            </a:pPr>
            <a:r>
              <a:rPr lang="en-US" dirty="0" smtClean="0"/>
              <a:t>	6.	IN	Preposition or subordinating</a:t>
            </a:r>
          </a:p>
          <a:p>
            <a:pPr>
              <a:buNone/>
            </a:pPr>
            <a:r>
              <a:rPr lang="en-US" dirty="0" smtClean="0"/>
              <a:t>			 conjunction</a:t>
            </a:r>
          </a:p>
          <a:p>
            <a:pPr>
              <a:buNone/>
            </a:pPr>
            <a:r>
              <a:rPr lang="en-US" dirty="0" smtClean="0"/>
              <a:t>	7.	JJ	Adjective</a:t>
            </a:r>
          </a:p>
          <a:p>
            <a:pPr>
              <a:buNone/>
            </a:pPr>
            <a:r>
              <a:rPr lang="en-US" dirty="0" smtClean="0"/>
              <a:t>	8.	JJR	Adjective, comparative</a:t>
            </a:r>
          </a:p>
          <a:p>
            <a:pPr>
              <a:buNone/>
            </a:pPr>
            <a:r>
              <a:rPr lang="en-US" dirty="0" smtClean="0"/>
              <a:t>	9.	JJS	Adjective, superlative</a:t>
            </a:r>
          </a:p>
          <a:p>
            <a:pPr>
              <a:buNone/>
            </a:pPr>
            <a:r>
              <a:rPr lang="en-US" dirty="0" smtClean="0"/>
              <a:t>	10.	LS	List item marker</a:t>
            </a:r>
          </a:p>
          <a:p>
            <a:pPr>
              <a:buNone/>
            </a:pPr>
            <a:r>
              <a:rPr lang="en-US" dirty="0" smtClean="0"/>
              <a:t>	11.	MD	Modal</a:t>
            </a:r>
          </a:p>
          <a:p>
            <a:pPr>
              <a:buNone/>
            </a:pPr>
            <a:r>
              <a:rPr lang="en-US" dirty="0" smtClean="0"/>
              <a:t>	12.	NN	Noun, singular or mass</a:t>
            </a:r>
          </a:p>
          <a:p>
            <a:pPr>
              <a:buNone/>
            </a:pPr>
            <a:r>
              <a:rPr lang="en-US" dirty="0" smtClean="0"/>
              <a:t>	13.	NNS	Noun, plural</a:t>
            </a:r>
          </a:p>
          <a:p>
            <a:pPr>
              <a:buNone/>
            </a:pPr>
            <a:r>
              <a:rPr lang="en-US" dirty="0" smtClean="0"/>
              <a:t>	14.	NP	Proper noun, singular</a:t>
            </a:r>
          </a:p>
          <a:p>
            <a:pPr>
              <a:buNone/>
            </a:pPr>
            <a:r>
              <a:rPr lang="en-US" dirty="0" smtClean="0"/>
              <a:t>	15.	NPS	Proper noun, plural</a:t>
            </a:r>
          </a:p>
          <a:p>
            <a:pPr>
              <a:buNone/>
            </a:pPr>
            <a:r>
              <a:rPr lang="en-US" dirty="0" smtClean="0"/>
              <a:t>	16.	PDT	</a:t>
            </a:r>
            <a:r>
              <a:rPr lang="en-US" dirty="0" err="1" smtClean="0"/>
              <a:t>Predeterminer</a:t>
            </a:r>
            <a:endParaRPr lang="en-US" dirty="0" smtClean="0"/>
          </a:p>
          <a:p>
            <a:pPr>
              <a:buNone/>
            </a:pPr>
            <a:r>
              <a:rPr lang="en-US" dirty="0" smtClean="0"/>
              <a:t>	17.	POS	Possessive ending</a:t>
            </a:r>
          </a:p>
          <a:p>
            <a:pPr>
              <a:buNone/>
            </a:pPr>
            <a:r>
              <a:rPr lang="en-US" dirty="0" smtClean="0"/>
              <a:t>	18.	PP	Personal pronoun</a:t>
            </a:r>
          </a:p>
          <a:p>
            <a:pPr>
              <a:buNone/>
            </a:pPr>
            <a:r>
              <a:rPr lang="en-US" dirty="0" smtClean="0"/>
              <a:t>	19.	PP$	Possessive pronoun</a:t>
            </a:r>
          </a:p>
          <a:p>
            <a:pPr>
              <a:buNone/>
            </a:pPr>
            <a:r>
              <a:rPr lang="en-US" dirty="0" smtClean="0"/>
              <a:t>	20.	RB	Adverb</a:t>
            </a:r>
          </a:p>
          <a:p>
            <a:pPr>
              <a:buNone/>
            </a:pPr>
            <a:r>
              <a:rPr lang="en-US" dirty="0" smtClean="0"/>
              <a:t>	21.	RBR	Adverb, comparative</a:t>
            </a:r>
          </a:p>
          <a:p>
            <a:pPr>
              <a:buNone/>
            </a:pPr>
            <a:r>
              <a:rPr lang="en-US" dirty="0" smtClean="0"/>
              <a:t>	22.	RBS	Adverb, superlative</a:t>
            </a:r>
          </a:p>
          <a:p>
            <a:pPr>
              <a:buNone/>
            </a:pPr>
            <a:r>
              <a:rPr lang="en-US" dirty="0" smtClean="0"/>
              <a:t>	23.	RP	Particle</a:t>
            </a:r>
          </a:p>
          <a:p>
            <a:pPr>
              <a:buNone/>
            </a:pPr>
            <a:r>
              <a:rPr lang="en-US" dirty="0" smtClean="0"/>
              <a:t>	24.	SYM	Symbol</a:t>
            </a:r>
          </a:p>
          <a:p>
            <a:pPr>
              <a:buNone/>
            </a:pPr>
            <a:r>
              <a:rPr lang="en-US" dirty="0" smtClean="0"/>
              <a:t>	25.	TO	to</a:t>
            </a:r>
          </a:p>
          <a:p>
            <a:pPr>
              <a:buNone/>
            </a:pPr>
            <a:r>
              <a:rPr lang="en-US" dirty="0" smtClean="0"/>
              <a:t>	26.	UH	Interjection</a:t>
            </a:r>
          </a:p>
          <a:p>
            <a:pPr>
              <a:buNone/>
            </a:pPr>
            <a:r>
              <a:rPr lang="en-US" dirty="0" smtClean="0"/>
              <a:t>	27.	VB	Verb, base form</a:t>
            </a:r>
          </a:p>
          <a:p>
            <a:pPr>
              <a:buNone/>
            </a:pPr>
            <a:r>
              <a:rPr lang="en-US" dirty="0" smtClean="0"/>
              <a:t>	28.	VBD	Verb, past tense</a:t>
            </a:r>
          </a:p>
          <a:p>
            <a:pPr>
              <a:buNone/>
            </a:pPr>
            <a:r>
              <a:rPr lang="en-US" dirty="0" smtClean="0"/>
              <a:t>	29.	VBG	Verb, gerund or</a:t>
            </a:r>
          </a:p>
          <a:p>
            <a:pPr>
              <a:buNone/>
            </a:pPr>
            <a:r>
              <a:rPr lang="en-US" dirty="0" smtClean="0"/>
              <a:t>			 present participle</a:t>
            </a:r>
          </a:p>
          <a:p>
            <a:pPr>
              <a:buNone/>
            </a:pPr>
            <a:r>
              <a:rPr lang="en-US" dirty="0" smtClean="0"/>
              <a:t>	30.	VBN	Verb, past participle</a:t>
            </a:r>
          </a:p>
          <a:p>
            <a:pPr>
              <a:buNone/>
            </a:pPr>
            <a:r>
              <a:rPr lang="en-US" dirty="0" smtClean="0"/>
              <a:t>	31.	VBP	Verb, non-3rd person </a:t>
            </a:r>
          </a:p>
          <a:p>
            <a:pPr>
              <a:buNone/>
            </a:pPr>
            <a:r>
              <a:rPr lang="en-US" dirty="0" smtClean="0"/>
              <a:t>			 singular present</a:t>
            </a:r>
          </a:p>
          <a:p>
            <a:pPr>
              <a:buNone/>
            </a:pPr>
            <a:r>
              <a:rPr lang="en-US" dirty="0" smtClean="0"/>
              <a:t>	32.	VBZ	Verb, 3rd person </a:t>
            </a:r>
          </a:p>
          <a:p>
            <a:pPr>
              <a:buNone/>
            </a:pPr>
            <a:r>
              <a:rPr lang="en-US" dirty="0" smtClean="0"/>
              <a:t>			 singular present</a:t>
            </a:r>
          </a:p>
          <a:p>
            <a:pPr>
              <a:buNone/>
            </a:pPr>
            <a:r>
              <a:rPr lang="en-US" dirty="0" smtClean="0"/>
              <a:t>	33.	WDT	</a:t>
            </a:r>
            <a:r>
              <a:rPr lang="en-US" dirty="0" err="1" smtClean="0"/>
              <a:t>Wh</a:t>
            </a:r>
            <a:r>
              <a:rPr lang="en-US" dirty="0" smtClean="0"/>
              <a:t>-determiner</a:t>
            </a:r>
          </a:p>
          <a:p>
            <a:pPr>
              <a:buNone/>
            </a:pPr>
            <a:r>
              <a:rPr lang="en-US" dirty="0" smtClean="0"/>
              <a:t>	34.	WP	</a:t>
            </a:r>
            <a:r>
              <a:rPr lang="en-US" dirty="0" err="1" smtClean="0"/>
              <a:t>Wh</a:t>
            </a:r>
            <a:r>
              <a:rPr lang="en-US" dirty="0" smtClean="0"/>
              <a:t>-pronoun</a:t>
            </a:r>
          </a:p>
          <a:p>
            <a:pPr>
              <a:buNone/>
            </a:pPr>
            <a:r>
              <a:rPr lang="en-US" dirty="0" smtClean="0"/>
              <a:t>	35.	WP$	Possessive </a:t>
            </a:r>
            <a:r>
              <a:rPr lang="en-US" dirty="0" err="1" smtClean="0"/>
              <a:t>wh</a:t>
            </a:r>
            <a:r>
              <a:rPr lang="en-US" dirty="0" smtClean="0"/>
              <a:t>-pronoun</a:t>
            </a:r>
          </a:p>
          <a:p>
            <a:pPr>
              <a:buNone/>
            </a:pPr>
            <a:r>
              <a:rPr lang="en-US" dirty="0" smtClean="0"/>
              <a:t>	36.	WRB	</a:t>
            </a:r>
            <a:r>
              <a:rPr lang="en-US" dirty="0" err="1" smtClean="0"/>
              <a:t>Wh</a:t>
            </a:r>
            <a:r>
              <a:rPr lang="en-US" dirty="0" smtClean="0"/>
              <a:t>-adverb</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ambiguities</a:t>
            </a:r>
            <a:endParaRPr lang="en-US" dirty="0"/>
          </a:p>
        </p:txBody>
      </p:sp>
      <p:sp>
        <p:nvSpPr>
          <p:cNvPr id="3" name="Content Placeholder 2"/>
          <p:cNvSpPr>
            <a:spLocks noGrp="1"/>
          </p:cNvSpPr>
          <p:nvPr>
            <p:ph idx="1"/>
          </p:nvPr>
        </p:nvSpPr>
        <p:spPr/>
        <p:txBody>
          <a:bodyPr>
            <a:normAutofit/>
          </a:bodyPr>
          <a:lstStyle/>
          <a:p>
            <a:r>
              <a:rPr lang="en-US" dirty="0" smtClean="0"/>
              <a:t>Teacher Strikes Idle Kids</a:t>
            </a:r>
          </a:p>
          <a:p>
            <a:endParaRPr lang="en-US" dirty="0" smtClean="0"/>
          </a:p>
          <a:p>
            <a:r>
              <a:rPr lang="en-US" dirty="0" smtClean="0"/>
              <a:t>Squad Helps Dog Bite Victim</a:t>
            </a:r>
          </a:p>
          <a:p>
            <a:endParaRPr lang="en-US" dirty="0" smtClean="0"/>
          </a:p>
          <a:p>
            <a:r>
              <a:rPr lang="en-US" dirty="0" smtClean="0"/>
              <a:t>Complaints About NBA Referees Getting Ugly</a:t>
            </a:r>
          </a:p>
          <a:p>
            <a:endParaRPr lang="en-US" dirty="0" smtClean="0"/>
          </a:p>
          <a:p>
            <a:r>
              <a:rPr lang="en-US" dirty="0" smtClean="0"/>
              <a:t>Soviet Virgin Lands Short of Goal Again</a:t>
            </a:r>
          </a:p>
          <a:p>
            <a:endParaRPr lang="en-US" dirty="0" smtClean="0"/>
          </a:p>
          <a:p>
            <a:r>
              <a:rPr lang="en-US" dirty="0" smtClean="0"/>
              <a:t>Milk Drinkers are Turning to Powder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ambiguities</a:t>
            </a:r>
            <a:endParaRPr lang="en-US" dirty="0"/>
          </a:p>
        </p:txBody>
      </p:sp>
      <p:sp>
        <p:nvSpPr>
          <p:cNvPr id="3" name="Content Placeholder 2"/>
          <p:cNvSpPr>
            <a:spLocks noGrp="1"/>
          </p:cNvSpPr>
          <p:nvPr>
            <p:ph idx="1"/>
          </p:nvPr>
        </p:nvSpPr>
        <p:spPr/>
        <p:txBody>
          <a:bodyPr/>
          <a:lstStyle/>
          <a:p>
            <a:r>
              <a:rPr lang="en-US" dirty="0" smtClean="0"/>
              <a:t>The key parsing decision: How do we ‘attach’ various kinds of constituents – </a:t>
            </a:r>
            <a:r>
              <a:rPr lang="en-US" dirty="0" err="1" smtClean="0"/>
              <a:t>PPs</a:t>
            </a:r>
            <a:r>
              <a:rPr lang="en-US" dirty="0" smtClean="0"/>
              <a:t>, adverbial or participial phrases, </a:t>
            </a:r>
            <a:r>
              <a:rPr lang="en-US" dirty="0" err="1" smtClean="0"/>
              <a:t>coordinations</a:t>
            </a:r>
            <a:r>
              <a:rPr lang="en-US" dirty="0" smtClean="0"/>
              <a:t>, etc.</a:t>
            </a:r>
          </a:p>
          <a:p>
            <a:r>
              <a:rPr lang="en-US" dirty="0" smtClean="0"/>
              <a:t>Prepositional phrase attachment</a:t>
            </a:r>
          </a:p>
          <a:p>
            <a:pPr lvl="1"/>
            <a:r>
              <a:rPr lang="en-US" i="1" dirty="0" smtClean="0"/>
              <a:t>I saw the man with the telescope.</a:t>
            </a:r>
          </a:p>
          <a:p>
            <a:r>
              <a:rPr lang="en-US" dirty="0" smtClean="0"/>
              <a:t>What does wit</a:t>
            </a:r>
            <a:r>
              <a:rPr lang="en-US" i="1" dirty="0" smtClean="0"/>
              <a:t>h a telescope </a:t>
            </a:r>
            <a:r>
              <a:rPr lang="en-US" dirty="0" smtClean="0"/>
              <a:t>modify?  </a:t>
            </a:r>
          </a:p>
          <a:p>
            <a:pPr lvl="1"/>
            <a:r>
              <a:rPr lang="en-US" dirty="0" smtClean="0"/>
              <a:t>The verb </a:t>
            </a:r>
            <a:r>
              <a:rPr lang="en-US" i="1" dirty="0" smtClean="0"/>
              <a:t>saw</a:t>
            </a:r>
            <a:r>
              <a:rPr lang="en-US" dirty="0" smtClean="0"/>
              <a:t>?</a:t>
            </a:r>
          </a:p>
          <a:p>
            <a:pPr lvl="1"/>
            <a:r>
              <a:rPr lang="en-US" dirty="0" smtClean="0"/>
              <a:t>The noun </a:t>
            </a:r>
            <a:r>
              <a:rPr lang="en-US" i="1" dirty="0" smtClean="0"/>
              <a:t>man</a:t>
            </a:r>
            <a:r>
              <a:rPr lang="en-US" dirty="0" smtClean="0"/>
              <a:t>?</a:t>
            </a:r>
          </a:p>
          <a:p>
            <a:r>
              <a:rPr lang="en-US" dirty="0" smtClean="0"/>
              <a:t>Very hard problem. AI Complete.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a:t>
            </a:r>
            <a:endParaRPr lang="en-US" dirty="0"/>
          </a:p>
        </p:txBody>
      </p:sp>
      <p:sp>
        <p:nvSpPr>
          <p:cNvPr id="3" name="Content Placeholder 2"/>
          <p:cNvSpPr>
            <a:spLocks noGrp="1"/>
          </p:cNvSpPr>
          <p:nvPr>
            <p:ph idx="1"/>
          </p:nvPr>
        </p:nvSpPr>
        <p:spPr/>
        <p:txBody>
          <a:bodyPr>
            <a:normAutofit/>
          </a:bodyPr>
          <a:lstStyle/>
          <a:p>
            <a:r>
              <a:rPr lang="en-US" sz="3600" dirty="0" smtClean="0"/>
              <a:t>We want to run a grammar backwards to find possible structures for a sentence</a:t>
            </a:r>
          </a:p>
          <a:p>
            <a:endParaRPr lang="en-US" sz="3600" dirty="0" smtClean="0"/>
          </a:p>
          <a:p>
            <a:r>
              <a:rPr lang="en-US" sz="3600" dirty="0" smtClean="0"/>
              <a:t>Parsing can be viewed as a </a:t>
            </a:r>
            <a:r>
              <a:rPr lang="en-US" sz="3600" b="1" dirty="0" smtClean="0"/>
              <a:t>search problem</a:t>
            </a:r>
          </a:p>
          <a:p>
            <a:endParaRPr lang="en-US" sz="3600" dirty="0" smtClean="0"/>
          </a:p>
          <a:p>
            <a:r>
              <a:rPr lang="en-US" sz="3600" dirty="0" smtClean="0"/>
              <a:t>Parsing is a </a:t>
            </a:r>
            <a:r>
              <a:rPr lang="en-US" sz="3600" b="1" dirty="0" smtClean="0"/>
              <a:t>hidden data problem</a:t>
            </a:r>
            <a:r>
              <a:rPr lang="en-US" sz="3600"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Context-free grammars (</a:t>
            </a:r>
            <a:r>
              <a:rPr lang="en-US" dirty="0" err="1" smtClean="0"/>
              <a:t>CFGs</a:t>
            </a:r>
            <a:r>
              <a:rPr lang="en-US" dirty="0" smtClean="0"/>
              <a:t>)</a:t>
            </a:r>
            <a:endParaRPr lang="en-US" dirty="0"/>
          </a:p>
        </p:txBody>
      </p:sp>
      <p:sp>
        <p:nvSpPr>
          <p:cNvPr id="3" name="Content Placeholder 2"/>
          <p:cNvSpPr>
            <a:spLocks noGrp="1"/>
          </p:cNvSpPr>
          <p:nvPr>
            <p:ph idx="1"/>
          </p:nvPr>
        </p:nvSpPr>
        <p:spPr/>
        <p:txBody>
          <a:bodyPr/>
          <a:lstStyle/>
          <a:p>
            <a:r>
              <a:rPr lang="en-US" dirty="0" smtClean="0"/>
              <a:t>Specifies a set of tree structures that capture constituency and ordering in language</a:t>
            </a:r>
          </a:p>
          <a:p>
            <a:pPr lvl="1"/>
            <a:endParaRPr lang="en-US" dirty="0" smtClean="0"/>
          </a:p>
          <a:p>
            <a:pPr lvl="1"/>
            <a:r>
              <a:rPr lang="en-US" dirty="0" smtClean="0"/>
              <a:t>A noun phrase can come before a verb phrase</a:t>
            </a:r>
          </a:p>
          <a:p>
            <a:pPr lvl="1"/>
            <a:endParaRPr lang="en-US" dirty="0" smtClean="0"/>
          </a:p>
          <a:p>
            <a:pPr lvl="2"/>
            <a:r>
              <a:rPr lang="en-US" dirty="0" smtClean="0"/>
              <a:t>S </a:t>
            </a:r>
            <a:r>
              <a:rPr lang="en-US" dirty="0" err="1" smtClean="0">
                <a:sym typeface="Wingdings"/>
              </a:rPr>
              <a:t></a:t>
            </a:r>
            <a:r>
              <a:rPr lang="en-US" dirty="0" smtClean="0">
                <a:sym typeface="Wingdings"/>
              </a:rPr>
              <a:t> NP VP</a:t>
            </a:r>
          </a:p>
          <a:p>
            <a:pPr lvl="2"/>
            <a:endParaRPr lang="en-US" dirty="0" smtClean="0">
              <a:sym typeface="Wingdings"/>
            </a:endParaRPr>
          </a:p>
          <a:p>
            <a:pPr lvl="2"/>
            <a:endParaRPr lang="en-US" dirty="0" smtClean="0">
              <a:sym typeface="Wingdings"/>
            </a:endParaRPr>
          </a:p>
          <a:p>
            <a:pPr lvl="2"/>
            <a:endParaRPr lang="en-US" dirty="0" smtClean="0">
              <a:sym typeface="Wingdings"/>
            </a:endParaRPr>
          </a:p>
          <a:p>
            <a:endParaRPr lang="en-US" dirty="0"/>
          </a:p>
        </p:txBody>
      </p:sp>
      <p:grpSp>
        <p:nvGrpSpPr>
          <p:cNvPr id="17" name="Group 16"/>
          <p:cNvGrpSpPr/>
          <p:nvPr/>
        </p:nvGrpSpPr>
        <p:grpSpPr>
          <a:xfrm>
            <a:off x="3962400" y="3886200"/>
            <a:ext cx="1371600" cy="1600200"/>
            <a:chOff x="7162800" y="4419600"/>
            <a:chExt cx="1371600" cy="1600200"/>
          </a:xfrm>
        </p:grpSpPr>
        <p:grpSp>
          <p:nvGrpSpPr>
            <p:cNvPr id="14" name="Group 13"/>
            <p:cNvGrpSpPr/>
            <p:nvPr/>
          </p:nvGrpSpPr>
          <p:grpSpPr>
            <a:xfrm>
              <a:off x="7467600" y="4419600"/>
              <a:ext cx="713232" cy="1132820"/>
              <a:chOff x="9372600" y="5267980"/>
              <a:chExt cx="713232" cy="1132820"/>
            </a:xfrm>
          </p:grpSpPr>
          <p:grpSp>
            <p:nvGrpSpPr>
              <p:cNvPr id="12" name="Group 11"/>
              <p:cNvGrpSpPr/>
              <p:nvPr/>
            </p:nvGrpSpPr>
            <p:grpSpPr>
              <a:xfrm>
                <a:off x="9400032" y="5791200"/>
                <a:ext cx="685800" cy="609600"/>
                <a:chOff x="4724400" y="4191000"/>
                <a:chExt cx="685800" cy="609600"/>
              </a:xfrm>
            </p:grpSpPr>
            <p:cxnSp>
              <p:nvCxnSpPr>
                <p:cNvPr id="8" name="Straight Arrow Connector 7"/>
                <p:cNvCxnSpPr/>
                <p:nvPr/>
              </p:nvCxnSpPr>
              <p:spPr>
                <a:xfrm rot="5400000">
                  <a:off x="4572000" y="43434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H="1">
                  <a:off x="4914900" y="430530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9372600" y="5267980"/>
                <a:ext cx="685800" cy="523220"/>
              </a:xfrm>
              <a:prstGeom prst="rect">
                <a:avLst/>
              </a:prstGeom>
              <a:noFill/>
            </p:spPr>
            <p:txBody>
              <a:bodyPr wrap="square" rtlCol="0">
                <a:spAutoFit/>
              </a:bodyPr>
              <a:lstStyle/>
              <a:p>
                <a:pPr algn="ctr"/>
                <a:r>
                  <a:rPr lang="en-US" sz="2800" dirty="0" smtClean="0">
                    <a:latin typeface="+mj-lt"/>
                  </a:rPr>
                  <a:t>S</a:t>
                </a:r>
                <a:endParaRPr lang="en-US" sz="2800" dirty="0">
                  <a:latin typeface="+mj-lt"/>
                </a:endParaRPr>
              </a:p>
            </p:txBody>
          </p:sp>
        </p:grpSp>
        <p:sp>
          <p:nvSpPr>
            <p:cNvPr id="15" name="TextBox 14"/>
            <p:cNvSpPr txBox="1"/>
            <p:nvPr/>
          </p:nvSpPr>
          <p:spPr>
            <a:xfrm>
              <a:off x="7848600" y="5496580"/>
              <a:ext cx="685800" cy="523220"/>
            </a:xfrm>
            <a:prstGeom prst="rect">
              <a:avLst/>
            </a:prstGeom>
            <a:noFill/>
          </p:spPr>
          <p:txBody>
            <a:bodyPr wrap="square" rtlCol="0">
              <a:spAutoFit/>
            </a:bodyPr>
            <a:lstStyle/>
            <a:p>
              <a:pPr algn="ctr"/>
              <a:r>
                <a:rPr lang="en-US" sz="2800" dirty="0" smtClean="0">
                  <a:latin typeface="+mj-lt"/>
                </a:rPr>
                <a:t>VP</a:t>
              </a:r>
              <a:endParaRPr lang="en-US" sz="2800" dirty="0">
                <a:latin typeface="+mj-lt"/>
              </a:endParaRPr>
            </a:p>
          </p:txBody>
        </p:sp>
        <p:sp>
          <p:nvSpPr>
            <p:cNvPr id="16" name="TextBox 15"/>
            <p:cNvSpPr txBox="1"/>
            <p:nvPr/>
          </p:nvSpPr>
          <p:spPr>
            <a:xfrm>
              <a:off x="7162800" y="5486400"/>
              <a:ext cx="685800" cy="523220"/>
            </a:xfrm>
            <a:prstGeom prst="rect">
              <a:avLst/>
            </a:prstGeom>
            <a:noFill/>
          </p:spPr>
          <p:txBody>
            <a:bodyPr wrap="square" rtlCol="0">
              <a:spAutoFit/>
            </a:bodyPr>
            <a:lstStyle/>
            <a:p>
              <a:pPr algn="ctr"/>
              <a:r>
                <a:rPr lang="en-US" sz="2800" dirty="0" smtClean="0">
                  <a:latin typeface="+mj-lt"/>
                </a:rPr>
                <a:t>NP</a:t>
              </a:r>
              <a:endParaRPr lang="en-US" sz="2800" dirty="0">
                <a:latin typeface="+mj-lt"/>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 structure grammars = </a:t>
            </a:r>
            <a:br>
              <a:rPr lang="en-US" dirty="0" smtClean="0"/>
            </a:br>
            <a:r>
              <a:rPr lang="en-US" dirty="0" smtClean="0"/>
              <a:t>Context-free grammars</a:t>
            </a:r>
            <a:endParaRPr lang="en-US" dirty="0"/>
          </a:p>
        </p:txBody>
      </p:sp>
      <p:sp>
        <p:nvSpPr>
          <p:cNvPr id="3" name="Content Placeholder 2"/>
          <p:cNvSpPr>
            <a:spLocks noGrp="1"/>
          </p:cNvSpPr>
          <p:nvPr>
            <p:ph idx="1"/>
          </p:nvPr>
        </p:nvSpPr>
        <p:spPr/>
        <p:txBody>
          <a:bodyPr>
            <a:normAutofit/>
          </a:bodyPr>
          <a:lstStyle/>
          <a:p>
            <a:r>
              <a:rPr lang="en-US" dirty="0" smtClean="0"/>
              <a:t>G = (T, N, S, R)</a:t>
            </a:r>
          </a:p>
          <a:p>
            <a:pPr lvl="1"/>
            <a:r>
              <a:rPr lang="en-US" dirty="0" smtClean="0"/>
              <a:t>T is the set of terminals (i.e. words)</a:t>
            </a:r>
          </a:p>
          <a:p>
            <a:pPr lvl="1"/>
            <a:r>
              <a:rPr lang="en-US" dirty="0" smtClean="0"/>
              <a:t>N is the set of non-terminals</a:t>
            </a:r>
          </a:p>
          <a:p>
            <a:pPr lvl="2"/>
            <a:r>
              <a:rPr lang="en-US" dirty="0" smtClean="0"/>
              <a:t>Usually separate the set P of </a:t>
            </a:r>
            <a:r>
              <a:rPr lang="en-US" dirty="0" err="1" smtClean="0"/>
              <a:t>preterminals</a:t>
            </a:r>
            <a:r>
              <a:rPr lang="en-US" dirty="0" smtClean="0"/>
              <a:t> (POS tags) from the rest of the non-terminals</a:t>
            </a:r>
          </a:p>
          <a:p>
            <a:pPr lvl="2"/>
            <a:r>
              <a:rPr lang="en-US" dirty="0" smtClean="0"/>
              <a:t>S is the start symbol</a:t>
            </a:r>
          </a:p>
          <a:p>
            <a:pPr lvl="2"/>
            <a:r>
              <a:rPr lang="en-US" dirty="0" smtClean="0"/>
              <a:t>R is the set of rules/productions of the form X </a:t>
            </a:r>
            <a:r>
              <a:rPr lang="en-US" dirty="0" err="1" smtClean="0">
                <a:sym typeface="Wingdings"/>
              </a:rPr>
              <a:t></a:t>
            </a:r>
            <a:r>
              <a:rPr lang="en-US" dirty="0" smtClean="0">
                <a:sym typeface="Wingdings"/>
              </a:rPr>
              <a:t> </a:t>
            </a:r>
            <a:r>
              <a:rPr lang="en-US" dirty="0" err="1" smtClean="0">
                <a:sym typeface="Wingdings"/>
              </a:rPr>
              <a:t>γ</a:t>
            </a:r>
            <a:r>
              <a:rPr lang="en-US" dirty="0" smtClean="0">
                <a:sym typeface="Wingdings"/>
              </a:rPr>
              <a:t> where X is a </a:t>
            </a:r>
            <a:r>
              <a:rPr lang="en-US" dirty="0" err="1" smtClean="0">
                <a:sym typeface="Wingdings"/>
              </a:rPr>
              <a:t>nonterminal</a:t>
            </a:r>
            <a:r>
              <a:rPr lang="en-US" dirty="0" smtClean="0">
                <a:sym typeface="Wingdings"/>
              </a:rPr>
              <a:t> and </a:t>
            </a:r>
            <a:r>
              <a:rPr lang="en-US" dirty="0" err="1" smtClean="0">
                <a:sym typeface="Wingdings"/>
              </a:rPr>
              <a:t>γ</a:t>
            </a:r>
            <a:r>
              <a:rPr lang="en-US" dirty="0" smtClean="0">
                <a:sym typeface="Wingdings"/>
              </a:rPr>
              <a:t> is a sequence of terminals and </a:t>
            </a:r>
            <a:r>
              <a:rPr lang="en-US" dirty="0" err="1" smtClean="0">
                <a:sym typeface="Wingdings"/>
              </a:rPr>
              <a:t>nonterminals</a:t>
            </a:r>
            <a:r>
              <a:rPr lang="en-US" dirty="0" smtClean="0">
                <a:sym typeface="Wingdings"/>
              </a:rPr>
              <a:t> (possibly empty)</a:t>
            </a:r>
          </a:p>
          <a:p>
            <a:r>
              <a:rPr lang="en-US" dirty="0" smtClean="0">
                <a:sym typeface="Wingdings"/>
              </a:rPr>
              <a:t>A </a:t>
            </a:r>
            <a:r>
              <a:rPr lang="en-US" dirty="0" err="1" smtClean="0">
                <a:sym typeface="Wingdings"/>
              </a:rPr>
              <a:t>grammer</a:t>
            </a:r>
            <a:r>
              <a:rPr lang="en-US" dirty="0" smtClean="0">
                <a:sym typeface="Wingdings"/>
              </a:rPr>
              <a:t> G generates a language L</a:t>
            </a:r>
          </a:p>
        </p:txBody>
      </p:sp>
      <p:sp>
        <p:nvSpPr>
          <p:cNvPr id="4" name="TextBox 3"/>
          <p:cNvSpPr txBox="1"/>
          <p:nvPr/>
        </p:nvSpPr>
        <p:spPr>
          <a:xfrm>
            <a:off x="7620000" y="6477000"/>
            <a:ext cx="1676400" cy="338554"/>
          </a:xfrm>
          <a:prstGeom prst="rect">
            <a:avLst/>
          </a:prstGeom>
          <a:noFill/>
        </p:spPr>
        <p:txBody>
          <a:bodyPr wrap="square" rtlCol="0">
            <a:spAutoFit/>
          </a:bodyPr>
          <a:lstStyle/>
          <a:p>
            <a:r>
              <a:rPr lang="en-US" sz="1600" dirty="0" smtClean="0"/>
              <a:t>Manning</a:t>
            </a:r>
            <a:endParaRPr lang="en-US"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phrase structure grammar</a:t>
            </a:r>
            <a:endParaRPr lang="en-US" dirty="0"/>
          </a:p>
        </p:txBody>
      </p:sp>
      <p:sp>
        <p:nvSpPr>
          <p:cNvPr id="3" name="Content Placeholder 2"/>
          <p:cNvSpPr>
            <a:spLocks noGrp="1"/>
          </p:cNvSpPr>
          <p:nvPr>
            <p:ph idx="1"/>
          </p:nvPr>
        </p:nvSpPr>
        <p:spPr/>
        <p:txBody>
          <a:bodyPr/>
          <a:lstStyle/>
          <a:p>
            <a:r>
              <a:rPr lang="en-US" dirty="0" smtClean="0"/>
              <a:t>By convention, S is the start symbol</a:t>
            </a:r>
          </a:p>
          <a:p>
            <a:pPr lvl="1"/>
            <a:r>
              <a:rPr lang="en-US" dirty="0" smtClean="0"/>
              <a:t>S </a:t>
            </a:r>
            <a:r>
              <a:rPr lang="en-US" dirty="0" err="1" smtClean="0">
                <a:sym typeface="Wingdings"/>
              </a:rPr>
              <a:t></a:t>
            </a:r>
            <a:r>
              <a:rPr lang="en-US" dirty="0" smtClean="0">
                <a:sym typeface="Wingdings"/>
              </a:rPr>
              <a:t> NP VP		NN </a:t>
            </a:r>
            <a:r>
              <a:rPr lang="en-US" dirty="0" err="1" smtClean="0">
                <a:sym typeface="Wingdings"/>
              </a:rPr>
              <a:t></a:t>
            </a:r>
            <a:r>
              <a:rPr lang="en-US" dirty="0" smtClean="0">
                <a:sym typeface="Wingdings"/>
              </a:rPr>
              <a:t> boy</a:t>
            </a:r>
          </a:p>
          <a:p>
            <a:pPr lvl="1"/>
            <a:r>
              <a:rPr lang="en-US" dirty="0" smtClean="0">
                <a:sym typeface="Wingdings"/>
              </a:rPr>
              <a:t>NP </a:t>
            </a:r>
            <a:r>
              <a:rPr lang="en-US" dirty="0" err="1" smtClean="0">
                <a:sym typeface="Wingdings"/>
              </a:rPr>
              <a:t></a:t>
            </a:r>
            <a:r>
              <a:rPr lang="en-US" dirty="0" smtClean="0">
                <a:sym typeface="Wingdings"/>
              </a:rPr>
              <a:t> DT NN		NNS </a:t>
            </a:r>
            <a:r>
              <a:rPr lang="en-US" dirty="0" err="1" smtClean="0">
                <a:sym typeface="Wingdings"/>
              </a:rPr>
              <a:t></a:t>
            </a:r>
            <a:r>
              <a:rPr lang="en-US" dirty="0" smtClean="0">
                <a:sym typeface="Wingdings"/>
              </a:rPr>
              <a:t> sports</a:t>
            </a:r>
          </a:p>
          <a:p>
            <a:pPr lvl="1"/>
            <a:r>
              <a:rPr lang="en-US" dirty="0" smtClean="0">
                <a:sym typeface="Wingdings"/>
              </a:rPr>
              <a:t>NP </a:t>
            </a:r>
            <a:r>
              <a:rPr lang="en-US" dirty="0" err="1" smtClean="0">
                <a:sym typeface="Wingdings"/>
              </a:rPr>
              <a:t></a:t>
            </a:r>
            <a:r>
              <a:rPr lang="en-US" dirty="0" smtClean="0">
                <a:sym typeface="Wingdings"/>
              </a:rPr>
              <a:t> NNS		NN </a:t>
            </a:r>
            <a:r>
              <a:rPr lang="en-US" dirty="0" err="1" smtClean="0">
                <a:sym typeface="Wingdings"/>
              </a:rPr>
              <a:t></a:t>
            </a:r>
            <a:r>
              <a:rPr lang="en-US" dirty="0" smtClean="0">
                <a:sym typeface="Wingdings"/>
              </a:rPr>
              <a:t> bruise</a:t>
            </a:r>
          </a:p>
          <a:p>
            <a:pPr lvl="1"/>
            <a:r>
              <a:rPr lang="en-US" dirty="0" smtClean="0">
                <a:sym typeface="Wingdings"/>
              </a:rPr>
              <a:t>VP </a:t>
            </a:r>
            <a:r>
              <a:rPr lang="en-US" dirty="0" err="1" smtClean="0">
                <a:sym typeface="Wingdings"/>
              </a:rPr>
              <a:t></a:t>
            </a:r>
            <a:r>
              <a:rPr lang="en-US" dirty="0" smtClean="0">
                <a:sym typeface="Wingdings"/>
              </a:rPr>
              <a:t> V NP		V </a:t>
            </a:r>
            <a:r>
              <a:rPr lang="en-US" dirty="0" err="1" smtClean="0">
                <a:sym typeface="Wingdings"/>
              </a:rPr>
              <a:t></a:t>
            </a:r>
            <a:r>
              <a:rPr lang="en-US" dirty="0" smtClean="0">
                <a:sym typeface="Wingdings"/>
              </a:rPr>
              <a:t> sports</a:t>
            </a:r>
          </a:p>
          <a:p>
            <a:pPr lvl="1"/>
            <a:r>
              <a:rPr lang="en-US" dirty="0" smtClean="0">
                <a:sym typeface="Wingdings"/>
              </a:rPr>
              <a:t>VP </a:t>
            </a:r>
            <a:r>
              <a:rPr lang="en-US" dirty="0" err="1" smtClean="0">
                <a:sym typeface="Wingdings"/>
              </a:rPr>
              <a:t></a:t>
            </a:r>
            <a:r>
              <a:rPr lang="en-US" dirty="0" smtClean="0">
                <a:sym typeface="Wingdings"/>
              </a:rPr>
              <a:t> V			V </a:t>
            </a:r>
            <a:r>
              <a:rPr lang="en-US" dirty="0" err="1" smtClean="0">
                <a:sym typeface="Wingdings"/>
              </a:rPr>
              <a:t></a:t>
            </a:r>
            <a:r>
              <a:rPr lang="en-US" dirty="0" smtClean="0">
                <a:sym typeface="Wingdings"/>
              </a:rPr>
              <a:t> likes</a:t>
            </a:r>
          </a:p>
          <a:p>
            <a:pPr lvl="1"/>
            <a:r>
              <a:rPr lang="en-US" dirty="0" smtClean="0">
                <a:sym typeface="Wingdings"/>
              </a:rPr>
              <a:t>...			DT </a:t>
            </a:r>
            <a:r>
              <a:rPr lang="en-US" dirty="0" err="1" smtClean="0">
                <a:sym typeface="Wingdings"/>
              </a:rPr>
              <a:t></a:t>
            </a:r>
            <a:r>
              <a:rPr lang="en-US" dirty="0" smtClean="0">
                <a:sym typeface="Wingdings"/>
              </a:rPr>
              <a:t> a </a:t>
            </a:r>
            <a:endParaRPr lang="en-US" dirty="0" smtClean="0"/>
          </a:p>
          <a:p>
            <a:endParaRPr lang="en-US" dirty="0" smtClean="0"/>
          </a:p>
        </p:txBody>
      </p:sp>
      <p:grpSp>
        <p:nvGrpSpPr>
          <p:cNvPr id="8" name="Group 11"/>
          <p:cNvGrpSpPr/>
          <p:nvPr/>
        </p:nvGrpSpPr>
        <p:grpSpPr>
          <a:xfrm>
            <a:off x="6172200" y="3342620"/>
            <a:ext cx="2362200" cy="543580"/>
            <a:chOff x="3782568" y="4191000"/>
            <a:chExt cx="2362200" cy="543580"/>
          </a:xfrm>
        </p:grpSpPr>
        <p:cxnSp>
          <p:nvCxnSpPr>
            <p:cNvPr id="10" name="Straight Arrow Connector 9"/>
            <p:cNvCxnSpPr/>
            <p:nvPr/>
          </p:nvCxnSpPr>
          <p:spPr>
            <a:xfrm rot="10800000" flipV="1">
              <a:off x="3782568" y="4191000"/>
              <a:ext cx="1246632" cy="543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29200" y="4191000"/>
              <a:ext cx="1115568" cy="543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086600" y="2819400"/>
            <a:ext cx="685800" cy="523220"/>
          </a:xfrm>
          <a:prstGeom prst="rect">
            <a:avLst/>
          </a:prstGeom>
          <a:noFill/>
        </p:spPr>
        <p:txBody>
          <a:bodyPr wrap="square" rtlCol="0">
            <a:spAutoFit/>
          </a:bodyPr>
          <a:lstStyle/>
          <a:p>
            <a:pPr algn="ctr"/>
            <a:r>
              <a:rPr lang="en-US" sz="2800" dirty="0" smtClean="0">
                <a:latin typeface="+mj-lt"/>
              </a:rPr>
              <a:t>S</a:t>
            </a:r>
            <a:endParaRPr lang="en-US" sz="2800" dirty="0">
              <a:latin typeface="+mj-lt"/>
            </a:endParaRPr>
          </a:p>
        </p:txBody>
      </p:sp>
      <p:sp>
        <p:nvSpPr>
          <p:cNvPr id="6" name="TextBox 5"/>
          <p:cNvSpPr txBox="1"/>
          <p:nvPr/>
        </p:nvSpPr>
        <p:spPr>
          <a:xfrm>
            <a:off x="8077200" y="3896380"/>
            <a:ext cx="685800" cy="523220"/>
          </a:xfrm>
          <a:prstGeom prst="rect">
            <a:avLst/>
          </a:prstGeom>
          <a:noFill/>
        </p:spPr>
        <p:txBody>
          <a:bodyPr wrap="square" rtlCol="0">
            <a:spAutoFit/>
          </a:bodyPr>
          <a:lstStyle/>
          <a:p>
            <a:pPr algn="ctr"/>
            <a:r>
              <a:rPr lang="en-US" sz="2800" dirty="0" smtClean="0">
                <a:latin typeface="+mj-lt"/>
              </a:rPr>
              <a:t>VP</a:t>
            </a:r>
            <a:endParaRPr lang="en-US" sz="2800" dirty="0">
              <a:latin typeface="+mj-lt"/>
            </a:endParaRPr>
          </a:p>
        </p:txBody>
      </p:sp>
      <p:sp>
        <p:nvSpPr>
          <p:cNvPr id="7" name="TextBox 6"/>
          <p:cNvSpPr txBox="1"/>
          <p:nvPr/>
        </p:nvSpPr>
        <p:spPr>
          <a:xfrm>
            <a:off x="5867400" y="3886200"/>
            <a:ext cx="685800" cy="523220"/>
          </a:xfrm>
          <a:prstGeom prst="rect">
            <a:avLst/>
          </a:prstGeom>
          <a:noFill/>
        </p:spPr>
        <p:txBody>
          <a:bodyPr wrap="square" rtlCol="0">
            <a:spAutoFit/>
          </a:bodyPr>
          <a:lstStyle/>
          <a:p>
            <a:pPr algn="ctr"/>
            <a:r>
              <a:rPr lang="en-US" sz="2800" dirty="0" smtClean="0">
                <a:latin typeface="+mj-lt"/>
              </a:rPr>
              <a:t>NP</a:t>
            </a:r>
            <a:endParaRPr lang="en-US" sz="2800" dirty="0">
              <a:latin typeface="+mj-lt"/>
            </a:endParaRPr>
          </a:p>
        </p:txBody>
      </p:sp>
      <p:grpSp>
        <p:nvGrpSpPr>
          <p:cNvPr id="12" name="Group 11"/>
          <p:cNvGrpSpPr/>
          <p:nvPr/>
        </p:nvGrpSpPr>
        <p:grpSpPr>
          <a:xfrm>
            <a:off x="5562600" y="4419600"/>
            <a:ext cx="1371600" cy="1076980"/>
            <a:chOff x="7162800" y="4942820"/>
            <a:chExt cx="1371600" cy="1076980"/>
          </a:xfrm>
        </p:grpSpPr>
        <p:grpSp>
          <p:nvGrpSpPr>
            <p:cNvPr id="16" name="Group 11"/>
            <p:cNvGrpSpPr/>
            <p:nvPr/>
          </p:nvGrpSpPr>
          <p:grpSpPr>
            <a:xfrm>
              <a:off x="7495032" y="4942820"/>
              <a:ext cx="685800" cy="609600"/>
              <a:chOff x="4724400" y="4191000"/>
              <a:chExt cx="685800" cy="609600"/>
            </a:xfrm>
          </p:grpSpPr>
          <p:cxnSp>
            <p:nvCxnSpPr>
              <p:cNvPr id="18" name="Straight Arrow Connector 17"/>
              <p:cNvCxnSpPr/>
              <p:nvPr/>
            </p:nvCxnSpPr>
            <p:spPr>
              <a:xfrm rot="5400000">
                <a:off x="4572000" y="43434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flipH="1">
                <a:off x="4914900" y="430530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7848600" y="5496580"/>
              <a:ext cx="685800" cy="523220"/>
            </a:xfrm>
            <a:prstGeom prst="rect">
              <a:avLst/>
            </a:prstGeom>
            <a:noFill/>
          </p:spPr>
          <p:txBody>
            <a:bodyPr wrap="square" rtlCol="0">
              <a:spAutoFit/>
            </a:bodyPr>
            <a:lstStyle/>
            <a:p>
              <a:pPr algn="ctr"/>
              <a:r>
                <a:rPr lang="en-US" sz="2800" dirty="0" smtClean="0">
                  <a:latin typeface="+mj-lt"/>
                </a:rPr>
                <a:t>NN</a:t>
              </a:r>
              <a:endParaRPr lang="en-US" sz="2800" dirty="0">
                <a:latin typeface="+mj-lt"/>
              </a:endParaRPr>
            </a:p>
          </p:txBody>
        </p:sp>
        <p:sp>
          <p:nvSpPr>
            <p:cNvPr id="15" name="TextBox 14"/>
            <p:cNvSpPr txBox="1"/>
            <p:nvPr/>
          </p:nvSpPr>
          <p:spPr>
            <a:xfrm>
              <a:off x="7162800" y="5486400"/>
              <a:ext cx="685800" cy="523220"/>
            </a:xfrm>
            <a:prstGeom prst="rect">
              <a:avLst/>
            </a:prstGeom>
            <a:noFill/>
          </p:spPr>
          <p:txBody>
            <a:bodyPr wrap="square" rtlCol="0">
              <a:spAutoFit/>
            </a:bodyPr>
            <a:lstStyle/>
            <a:p>
              <a:pPr algn="ctr"/>
              <a:r>
                <a:rPr lang="en-US" sz="2800" dirty="0" smtClean="0">
                  <a:latin typeface="+mj-lt"/>
                </a:rPr>
                <a:t>DT</a:t>
              </a:r>
              <a:endParaRPr lang="en-US" sz="2800" dirty="0">
                <a:latin typeface="+mj-lt"/>
              </a:endParaRPr>
            </a:p>
          </p:txBody>
        </p:sp>
      </p:grpSp>
      <p:grpSp>
        <p:nvGrpSpPr>
          <p:cNvPr id="20" name="Group 19"/>
          <p:cNvGrpSpPr/>
          <p:nvPr/>
        </p:nvGrpSpPr>
        <p:grpSpPr>
          <a:xfrm>
            <a:off x="7772400" y="4409420"/>
            <a:ext cx="1371600" cy="1076980"/>
            <a:chOff x="7162800" y="4942820"/>
            <a:chExt cx="1371600" cy="1076980"/>
          </a:xfrm>
        </p:grpSpPr>
        <p:grpSp>
          <p:nvGrpSpPr>
            <p:cNvPr id="21" name="Group 11"/>
            <p:cNvGrpSpPr/>
            <p:nvPr/>
          </p:nvGrpSpPr>
          <p:grpSpPr>
            <a:xfrm>
              <a:off x="7495032" y="4942820"/>
              <a:ext cx="685800" cy="609600"/>
              <a:chOff x="4724400" y="4191000"/>
              <a:chExt cx="685800" cy="609600"/>
            </a:xfrm>
          </p:grpSpPr>
          <p:cxnSp>
            <p:nvCxnSpPr>
              <p:cNvPr id="24" name="Straight Arrow Connector 23"/>
              <p:cNvCxnSpPr/>
              <p:nvPr/>
            </p:nvCxnSpPr>
            <p:spPr>
              <a:xfrm rot="5400000">
                <a:off x="4572000" y="434340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4914900" y="430530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848600" y="5496580"/>
              <a:ext cx="685800" cy="523220"/>
            </a:xfrm>
            <a:prstGeom prst="rect">
              <a:avLst/>
            </a:prstGeom>
            <a:noFill/>
          </p:spPr>
          <p:txBody>
            <a:bodyPr wrap="square" rtlCol="0">
              <a:spAutoFit/>
            </a:bodyPr>
            <a:lstStyle/>
            <a:p>
              <a:pPr algn="ctr"/>
              <a:r>
                <a:rPr lang="en-US" sz="2800" dirty="0" smtClean="0">
                  <a:latin typeface="+mj-lt"/>
                </a:rPr>
                <a:t>NP</a:t>
              </a:r>
              <a:endParaRPr lang="en-US" sz="2800" dirty="0">
                <a:latin typeface="+mj-lt"/>
              </a:endParaRPr>
            </a:p>
          </p:txBody>
        </p:sp>
        <p:sp>
          <p:nvSpPr>
            <p:cNvPr id="23" name="TextBox 22"/>
            <p:cNvSpPr txBox="1"/>
            <p:nvPr/>
          </p:nvSpPr>
          <p:spPr>
            <a:xfrm>
              <a:off x="7162800" y="5486400"/>
              <a:ext cx="685800" cy="523220"/>
            </a:xfrm>
            <a:prstGeom prst="rect">
              <a:avLst/>
            </a:prstGeom>
            <a:noFill/>
          </p:spPr>
          <p:txBody>
            <a:bodyPr wrap="square" rtlCol="0">
              <a:spAutoFit/>
            </a:bodyPr>
            <a:lstStyle/>
            <a:p>
              <a:pPr algn="ctr"/>
              <a:r>
                <a:rPr lang="en-US" sz="2800" dirty="0" smtClean="0">
                  <a:latin typeface="+mj-lt"/>
                </a:rPr>
                <a:t>V</a:t>
              </a:r>
              <a:endParaRPr lang="en-US" sz="2800" dirty="0">
                <a:latin typeface="+mj-lt"/>
              </a:endParaRPr>
            </a:p>
          </p:txBody>
        </p:sp>
      </p:grpSp>
      <p:grpSp>
        <p:nvGrpSpPr>
          <p:cNvPr id="32" name="Group 31"/>
          <p:cNvGrpSpPr/>
          <p:nvPr/>
        </p:nvGrpSpPr>
        <p:grpSpPr>
          <a:xfrm>
            <a:off x="5410200" y="5486400"/>
            <a:ext cx="685800" cy="980420"/>
            <a:chOff x="6047232" y="5486400"/>
            <a:chExt cx="685800" cy="980420"/>
          </a:xfrm>
        </p:grpSpPr>
        <p:cxnSp>
          <p:nvCxnSpPr>
            <p:cNvPr id="28" name="Straight Arrow Connector 27"/>
            <p:cNvCxnSpPr/>
            <p:nvPr/>
          </p:nvCxnSpPr>
          <p:spPr>
            <a:xfrm rot="5400000">
              <a:off x="6134344" y="5752856"/>
              <a:ext cx="543580" cy="10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47232" y="5943600"/>
              <a:ext cx="685800" cy="523220"/>
            </a:xfrm>
            <a:prstGeom prst="rect">
              <a:avLst/>
            </a:prstGeom>
            <a:noFill/>
          </p:spPr>
          <p:txBody>
            <a:bodyPr wrap="square" rtlCol="0">
              <a:spAutoFit/>
            </a:bodyPr>
            <a:lstStyle/>
            <a:p>
              <a:pPr algn="ctr"/>
              <a:r>
                <a:rPr lang="en-US" sz="2800" dirty="0" smtClean="0">
                  <a:latin typeface="+mj-lt"/>
                </a:rPr>
                <a:t>a</a:t>
              </a:r>
              <a:endParaRPr lang="en-US" sz="2800" dirty="0">
                <a:latin typeface="+mj-lt"/>
              </a:endParaRPr>
            </a:p>
          </p:txBody>
        </p:sp>
      </p:grpSp>
      <p:grpSp>
        <p:nvGrpSpPr>
          <p:cNvPr id="33" name="Group 32"/>
          <p:cNvGrpSpPr/>
          <p:nvPr/>
        </p:nvGrpSpPr>
        <p:grpSpPr>
          <a:xfrm>
            <a:off x="5818632" y="5486400"/>
            <a:ext cx="1420368" cy="980420"/>
            <a:chOff x="5693664" y="5486400"/>
            <a:chExt cx="1420368" cy="980420"/>
          </a:xfrm>
        </p:grpSpPr>
        <p:cxnSp>
          <p:nvCxnSpPr>
            <p:cNvPr id="34" name="Straight Arrow Connector 33"/>
            <p:cNvCxnSpPr/>
            <p:nvPr/>
          </p:nvCxnSpPr>
          <p:spPr>
            <a:xfrm rot="5400000">
              <a:off x="6134344" y="5752856"/>
              <a:ext cx="543580" cy="10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693664" y="5943600"/>
              <a:ext cx="1420368" cy="523220"/>
            </a:xfrm>
            <a:prstGeom prst="rect">
              <a:avLst/>
            </a:prstGeom>
            <a:noFill/>
          </p:spPr>
          <p:txBody>
            <a:bodyPr wrap="square" rtlCol="0">
              <a:spAutoFit/>
            </a:bodyPr>
            <a:lstStyle/>
            <a:p>
              <a:pPr algn="ctr"/>
              <a:r>
                <a:rPr lang="en-US" sz="2800" dirty="0" smtClean="0">
                  <a:latin typeface="+mj-lt"/>
                </a:rPr>
                <a:t>bruise</a:t>
              </a:r>
              <a:endParaRPr lang="en-US" sz="2800" dirty="0">
                <a:latin typeface="+mj-lt"/>
              </a:endParaRPr>
            </a:p>
          </p:txBody>
        </p:sp>
      </p:grpSp>
      <p:grpSp>
        <p:nvGrpSpPr>
          <p:cNvPr id="38" name="Group 37"/>
          <p:cNvGrpSpPr/>
          <p:nvPr/>
        </p:nvGrpSpPr>
        <p:grpSpPr>
          <a:xfrm>
            <a:off x="7086600" y="5476220"/>
            <a:ext cx="1028700" cy="990600"/>
            <a:chOff x="5590032" y="5476220"/>
            <a:chExt cx="1028700" cy="990600"/>
          </a:xfrm>
        </p:grpSpPr>
        <p:cxnSp>
          <p:nvCxnSpPr>
            <p:cNvPr id="39" name="Straight Arrow Connector 38"/>
            <p:cNvCxnSpPr>
              <a:stCxn id="23" idx="2"/>
              <a:endCxn id="40" idx="0"/>
            </p:cNvCxnSpPr>
            <p:nvPr/>
          </p:nvCxnSpPr>
          <p:spPr>
            <a:xfrm rot="5400000">
              <a:off x="6118342" y="5443210"/>
              <a:ext cx="46738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590032" y="5943600"/>
              <a:ext cx="990600" cy="523220"/>
            </a:xfrm>
            <a:prstGeom prst="rect">
              <a:avLst/>
            </a:prstGeom>
            <a:noFill/>
          </p:spPr>
          <p:txBody>
            <a:bodyPr wrap="square" rtlCol="0">
              <a:spAutoFit/>
            </a:bodyPr>
            <a:lstStyle/>
            <a:p>
              <a:pPr algn="ctr"/>
              <a:r>
                <a:rPr lang="en-US" sz="2800" dirty="0" smtClean="0">
                  <a:latin typeface="+mj-lt"/>
                </a:rPr>
                <a:t>likes</a:t>
              </a:r>
              <a:endParaRPr lang="en-US" sz="2800" dirty="0">
                <a:latin typeface="+mj-lt"/>
              </a:endParaRPr>
            </a:p>
          </p:txBody>
        </p:sp>
      </p:grpSp>
      <p:grpSp>
        <p:nvGrpSpPr>
          <p:cNvPr id="45" name="Group 44"/>
          <p:cNvGrpSpPr/>
          <p:nvPr/>
        </p:nvGrpSpPr>
        <p:grpSpPr>
          <a:xfrm>
            <a:off x="7876032" y="5486400"/>
            <a:ext cx="1420368" cy="980420"/>
            <a:chOff x="5693664" y="5486400"/>
            <a:chExt cx="1420368" cy="980420"/>
          </a:xfrm>
        </p:grpSpPr>
        <p:cxnSp>
          <p:nvCxnSpPr>
            <p:cNvPr id="46" name="Straight Arrow Connector 45"/>
            <p:cNvCxnSpPr>
              <a:stCxn id="22" idx="2"/>
            </p:cNvCxnSpPr>
            <p:nvPr/>
          </p:nvCxnSpPr>
          <p:spPr>
            <a:xfrm rot="5400000">
              <a:off x="6237976" y="5649224"/>
              <a:ext cx="543580" cy="217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693664" y="5943600"/>
              <a:ext cx="1420368" cy="523220"/>
            </a:xfrm>
            <a:prstGeom prst="rect">
              <a:avLst/>
            </a:prstGeom>
            <a:noFill/>
          </p:spPr>
          <p:txBody>
            <a:bodyPr wrap="square" rtlCol="0">
              <a:spAutoFit/>
            </a:bodyPr>
            <a:lstStyle/>
            <a:p>
              <a:pPr algn="ctr"/>
              <a:r>
                <a:rPr lang="en-US" sz="2800" dirty="0" smtClean="0">
                  <a:latin typeface="+mj-lt"/>
                </a:rPr>
                <a:t>sports</a:t>
              </a:r>
              <a:endParaRPr lang="en-US" sz="2800" dirty="0">
                <a:latin typeface="+mj-lt"/>
              </a:endParaRPr>
            </a:p>
          </p:txBody>
        </p:sp>
      </p:grpSp>
      <p:sp>
        <p:nvSpPr>
          <p:cNvPr id="36" name="Rectangle 35"/>
          <p:cNvSpPr/>
          <p:nvPr/>
        </p:nvSpPr>
        <p:spPr>
          <a:xfrm>
            <a:off x="457200" y="5410200"/>
            <a:ext cx="4572000" cy="1292662"/>
          </a:xfrm>
          <a:prstGeom prst="rect">
            <a:avLst/>
          </a:prstGeom>
        </p:spPr>
        <p:txBody>
          <a:bodyPr>
            <a:spAutoFit/>
          </a:bodyPr>
          <a:lstStyle/>
          <a:p>
            <a:pPr algn="ctr">
              <a:buNone/>
            </a:pPr>
            <a:r>
              <a:rPr lang="en-US" sz="2600" b="1" dirty="0" smtClean="0">
                <a:solidFill>
                  <a:srgbClr val="FF0000"/>
                </a:solidFill>
                <a:sym typeface="Wingdings"/>
              </a:rPr>
              <a:t>But since a sentence can have more than one parse…</a:t>
            </a:r>
            <a:endParaRPr lang="en-U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3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lstStyle/>
          <a:p>
            <a:r>
              <a:rPr lang="en-US" dirty="0" smtClean="0"/>
              <a:t>Parsing (come to later)</a:t>
            </a:r>
          </a:p>
          <a:p>
            <a:endParaRPr lang="en-US" dirty="0" smtClean="0"/>
          </a:p>
          <a:p>
            <a:r>
              <a:rPr lang="en-US" dirty="0" smtClean="0"/>
              <a:t>Speech synthesis</a:t>
            </a:r>
          </a:p>
          <a:p>
            <a:pPr lvl="1"/>
            <a:r>
              <a:rPr lang="en-US" dirty="0" err="1" smtClean="0"/>
              <a:t>INsult</a:t>
            </a:r>
            <a:r>
              <a:rPr lang="en-US" dirty="0" smtClean="0"/>
              <a:t> or </a:t>
            </a:r>
            <a:r>
              <a:rPr lang="en-US" dirty="0" err="1" smtClean="0"/>
              <a:t>inSULT</a:t>
            </a:r>
            <a:r>
              <a:rPr lang="en-US" dirty="0" smtClean="0"/>
              <a:t>, </a:t>
            </a:r>
            <a:r>
              <a:rPr lang="en-US" dirty="0" err="1" smtClean="0"/>
              <a:t>overFLOW</a:t>
            </a:r>
            <a:r>
              <a:rPr lang="en-US" dirty="0" smtClean="0"/>
              <a:t> or </a:t>
            </a:r>
            <a:r>
              <a:rPr lang="en-US" dirty="0" err="1" smtClean="0"/>
              <a:t>OVERflow</a:t>
            </a:r>
            <a:r>
              <a:rPr lang="en-US" dirty="0" smtClean="0"/>
              <a:t>, </a:t>
            </a:r>
          </a:p>
          <a:p>
            <a:pPr lvl="1">
              <a:buNone/>
            </a:pPr>
            <a:r>
              <a:rPr lang="en-US" dirty="0" smtClean="0"/>
              <a:t>	</a:t>
            </a:r>
            <a:r>
              <a:rPr lang="en-US" dirty="0" err="1" smtClean="0"/>
              <a:t>REad</a:t>
            </a:r>
            <a:r>
              <a:rPr lang="en-US" dirty="0" smtClean="0"/>
              <a:t> or </a:t>
            </a:r>
            <a:r>
              <a:rPr lang="en-US" dirty="0" err="1" smtClean="0"/>
              <a:t>reAD</a:t>
            </a:r>
            <a:endParaRPr lang="en-US" dirty="0" smtClean="0"/>
          </a:p>
          <a:p>
            <a:pPr lvl="1">
              <a:buNone/>
            </a:pPr>
            <a:endParaRPr lang="en-US" dirty="0" smtClean="0"/>
          </a:p>
          <a:p>
            <a:r>
              <a:rPr lang="en-US" dirty="0" smtClean="0"/>
              <a:t>Information extraction: entities, relations</a:t>
            </a:r>
          </a:p>
          <a:p>
            <a:pPr lvl="1"/>
            <a:r>
              <a:rPr lang="en-US" dirty="0" smtClean="0">
                <a:solidFill>
                  <a:srgbClr val="FF0000"/>
                </a:solidFill>
              </a:rPr>
              <a:t>Romeo</a:t>
            </a:r>
            <a:r>
              <a:rPr lang="en-US" dirty="0" smtClean="0"/>
              <a:t> </a:t>
            </a:r>
            <a:r>
              <a:rPr lang="en-US" b="1" dirty="0" smtClean="0"/>
              <a:t>loves </a:t>
            </a:r>
            <a:r>
              <a:rPr lang="en-US" dirty="0" smtClean="0">
                <a:solidFill>
                  <a:srgbClr val="000090"/>
                </a:solidFill>
              </a:rPr>
              <a:t>Juliet </a:t>
            </a:r>
            <a:r>
              <a:rPr lang="en-US" dirty="0" smtClean="0"/>
              <a:t>vs. </a:t>
            </a:r>
            <a:r>
              <a:rPr lang="en-US" dirty="0" smtClean="0">
                <a:solidFill>
                  <a:srgbClr val="FF0000"/>
                </a:solidFill>
              </a:rPr>
              <a:t>lost </a:t>
            </a:r>
            <a:r>
              <a:rPr lang="en-US" b="1" dirty="0" smtClean="0"/>
              <a:t>loves </a:t>
            </a:r>
            <a:r>
              <a:rPr lang="en-US" dirty="0" smtClean="0">
                <a:solidFill>
                  <a:srgbClr val="000090"/>
                </a:solidFill>
              </a:rPr>
              <a:t>found </a:t>
            </a:r>
            <a:r>
              <a:rPr lang="en-US" dirty="0" smtClean="0"/>
              <a:t>again</a:t>
            </a:r>
          </a:p>
          <a:p>
            <a:endParaRPr lang="en-US" dirty="0" smtClean="0"/>
          </a:p>
          <a:p>
            <a:r>
              <a:rPr lang="en-US" dirty="0" smtClean="0"/>
              <a:t>Machine translation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Probabilistic context-free grammars (</a:t>
            </a:r>
            <a:r>
              <a:rPr lang="en-US" dirty="0" err="1" smtClean="0"/>
              <a:t>PCFGs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 = (T, N, S, R, P)</a:t>
            </a:r>
          </a:p>
          <a:p>
            <a:pPr lvl="1"/>
            <a:r>
              <a:rPr lang="en-US" dirty="0" smtClean="0"/>
              <a:t>T is the set of terminals (i.e. words)</a:t>
            </a:r>
          </a:p>
          <a:p>
            <a:pPr lvl="1"/>
            <a:r>
              <a:rPr lang="en-US" dirty="0" smtClean="0"/>
              <a:t>N is the set of non-terminals</a:t>
            </a:r>
          </a:p>
          <a:p>
            <a:pPr lvl="2"/>
            <a:r>
              <a:rPr lang="en-US" dirty="0" smtClean="0"/>
              <a:t>Usually separate the set P of </a:t>
            </a:r>
            <a:r>
              <a:rPr lang="en-US" dirty="0" err="1" smtClean="0"/>
              <a:t>preterminals</a:t>
            </a:r>
            <a:r>
              <a:rPr lang="en-US" dirty="0" smtClean="0"/>
              <a:t> (POS tags) from the rest of the non-terminals</a:t>
            </a:r>
          </a:p>
          <a:p>
            <a:pPr lvl="2"/>
            <a:r>
              <a:rPr lang="en-US" dirty="0" smtClean="0"/>
              <a:t>S is the start symbol</a:t>
            </a:r>
          </a:p>
          <a:p>
            <a:pPr lvl="2"/>
            <a:r>
              <a:rPr lang="en-US" dirty="0" smtClean="0"/>
              <a:t>R is the set of rules/productions of the form X </a:t>
            </a:r>
            <a:r>
              <a:rPr lang="en-US" dirty="0" err="1" smtClean="0">
                <a:sym typeface="Wingdings"/>
              </a:rPr>
              <a:t></a:t>
            </a:r>
            <a:r>
              <a:rPr lang="en-US" dirty="0" smtClean="0">
                <a:sym typeface="Wingdings"/>
              </a:rPr>
              <a:t> </a:t>
            </a:r>
            <a:r>
              <a:rPr lang="en-US" dirty="0" err="1" smtClean="0">
                <a:sym typeface="Wingdings"/>
              </a:rPr>
              <a:t>γ</a:t>
            </a:r>
            <a:r>
              <a:rPr lang="en-US" dirty="0" smtClean="0">
                <a:sym typeface="Wingdings"/>
              </a:rPr>
              <a:t> where X is a </a:t>
            </a:r>
            <a:r>
              <a:rPr lang="en-US" dirty="0" err="1" smtClean="0">
                <a:sym typeface="Wingdings"/>
              </a:rPr>
              <a:t>nonterminal</a:t>
            </a:r>
            <a:r>
              <a:rPr lang="en-US" dirty="0" smtClean="0">
                <a:sym typeface="Wingdings"/>
              </a:rPr>
              <a:t> and </a:t>
            </a:r>
            <a:r>
              <a:rPr lang="en-US" dirty="0" err="1" smtClean="0">
                <a:sym typeface="Wingdings"/>
              </a:rPr>
              <a:t>γ</a:t>
            </a:r>
            <a:r>
              <a:rPr lang="en-US" dirty="0" smtClean="0">
                <a:sym typeface="Wingdings"/>
              </a:rPr>
              <a:t> is a sequence of terminals and </a:t>
            </a:r>
            <a:r>
              <a:rPr lang="en-US" dirty="0" err="1" smtClean="0">
                <a:sym typeface="Wingdings"/>
              </a:rPr>
              <a:t>nonterminals</a:t>
            </a:r>
            <a:r>
              <a:rPr lang="en-US" dirty="0" smtClean="0">
                <a:sym typeface="Wingdings"/>
              </a:rPr>
              <a:t> (possibly empty)</a:t>
            </a:r>
          </a:p>
          <a:p>
            <a:pPr lvl="2"/>
            <a:r>
              <a:rPr lang="en-US" dirty="0" smtClean="0">
                <a:sym typeface="Wingdings"/>
              </a:rPr>
              <a:t>P(R) gives the probability of each rule</a:t>
            </a:r>
          </a:p>
          <a:p>
            <a:pPr lvl="2">
              <a:buNone/>
            </a:pPr>
            <a:endParaRPr lang="en-US" dirty="0" smtClean="0">
              <a:sym typeface="Wingdings"/>
            </a:endParaRPr>
          </a:p>
          <a:p>
            <a:pPr lvl="2">
              <a:buNone/>
            </a:pPr>
            <a:r>
              <a:rPr lang="en-US" dirty="0" smtClean="0">
                <a:sym typeface="Wingdings"/>
              </a:rPr>
              <a:t> </a:t>
            </a:r>
          </a:p>
          <a:p>
            <a:r>
              <a:rPr lang="en-US" dirty="0" smtClean="0">
                <a:sym typeface="Wingdings"/>
              </a:rPr>
              <a:t>A </a:t>
            </a:r>
            <a:r>
              <a:rPr lang="en-US" dirty="0" err="1" smtClean="0">
                <a:sym typeface="Wingdings"/>
              </a:rPr>
              <a:t>grammer</a:t>
            </a:r>
            <a:r>
              <a:rPr lang="en-US" dirty="0" smtClean="0">
                <a:sym typeface="Wingdings"/>
              </a:rPr>
              <a:t> G generates a language L</a:t>
            </a:r>
          </a:p>
        </p:txBody>
      </p:sp>
      <p:graphicFrame>
        <p:nvGraphicFramePr>
          <p:cNvPr id="4" name="Object 3"/>
          <p:cNvGraphicFramePr>
            <a:graphicFrameLocks noChangeAspect="1"/>
          </p:cNvGraphicFramePr>
          <p:nvPr/>
        </p:nvGraphicFramePr>
        <p:xfrm>
          <a:off x="2666999" y="5422900"/>
          <a:ext cx="3728983" cy="825500"/>
        </p:xfrm>
        <a:graphic>
          <a:graphicData uri="http://schemas.openxmlformats.org/presentationml/2006/ole">
            <p:oleObj spid="_x0000_s118786" name="Equation" r:id="rId3" imgW="1663700" imgH="368300" progId="Equation.3">
              <p:embed/>
            </p:oleObj>
          </a:graphicData>
        </a:graphic>
      </p:graphicFrame>
      <p:sp>
        <p:nvSpPr>
          <p:cNvPr id="5" name="TextBox 4"/>
          <p:cNvSpPr txBox="1"/>
          <p:nvPr/>
        </p:nvSpPr>
        <p:spPr>
          <a:xfrm>
            <a:off x="7620000" y="6443246"/>
            <a:ext cx="1676400" cy="338554"/>
          </a:xfrm>
          <a:prstGeom prst="rect">
            <a:avLst/>
          </a:prstGeom>
          <a:noFill/>
        </p:spPr>
        <p:txBody>
          <a:bodyPr wrap="square" rtlCol="0">
            <a:spAutoFit/>
          </a:bodyPr>
          <a:lstStyle/>
          <a:p>
            <a:r>
              <a:rPr lang="en-US" sz="1600" dirty="0" smtClean="0"/>
              <a:t>Manning</a:t>
            </a:r>
            <a:endParaRPr lang="en-US"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parse</a:t>
            </a:r>
            <a:endParaRPr lang="en-US" dirty="0"/>
          </a:p>
        </p:txBody>
      </p:sp>
      <p:sp>
        <p:nvSpPr>
          <p:cNvPr id="3" name="Content Placeholder 2"/>
          <p:cNvSpPr>
            <a:spLocks noGrp="1"/>
          </p:cNvSpPr>
          <p:nvPr>
            <p:ph idx="1"/>
          </p:nvPr>
        </p:nvSpPr>
        <p:spPr/>
        <p:txBody>
          <a:bodyPr>
            <a:normAutofit/>
          </a:bodyPr>
          <a:lstStyle/>
          <a:p>
            <a:r>
              <a:rPr lang="en-US" dirty="0" smtClean="0">
                <a:solidFill>
                  <a:srgbClr val="009999"/>
                </a:solidFill>
              </a:rPr>
              <a:t>Top-down:</a:t>
            </a:r>
            <a:r>
              <a:rPr lang="en-US" dirty="0" smtClean="0"/>
              <a:t> Start at the top of the tree with an S node, and work your way down to the words.</a:t>
            </a:r>
          </a:p>
          <a:p>
            <a:pPr>
              <a:buNone/>
            </a:pPr>
            <a:endParaRPr lang="en-US" dirty="0" smtClean="0"/>
          </a:p>
          <a:p>
            <a:endParaRPr lang="en-US" sz="1050" dirty="0" smtClean="0">
              <a:solidFill>
                <a:srgbClr val="009999"/>
              </a:solidFill>
            </a:endParaRPr>
          </a:p>
          <a:p>
            <a:endParaRPr lang="en-US" dirty="0" smtClean="0">
              <a:solidFill>
                <a:srgbClr val="009999"/>
              </a:solidFill>
            </a:endParaRPr>
          </a:p>
          <a:p>
            <a:endParaRPr lang="en-US" dirty="0" smtClean="0">
              <a:solidFill>
                <a:srgbClr val="009999"/>
              </a:solidFill>
            </a:endParaRPr>
          </a:p>
          <a:p>
            <a:r>
              <a:rPr lang="en-US" dirty="0" smtClean="0">
                <a:solidFill>
                  <a:srgbClr val="009999"/>
                </a:solidFill>
              </a:rPr>
              <a:t>Bottom-up:</a:t>
            </a:r>
            <a:r>
              <a:rPr lang="en-US" dirty="0" smtClean="0"/>
              <a:t> Look for small pieces that you know how to assemble, and work your way up to larger pieces.</a:t>
            </a:r>
          </a:p>
          <a:p>
            <a:endParaRPr lang="en-US" dirty="0"/>
          </a:p>
        </p:txBody>
      </p:sp>
      <p:grpSp>
        <p:nvGrpSpPr>
          <p:cNvPr id="5" name="Group 4"/>
          <p:cNvGrpSpPr>
            <a:grpSpLocks/>
          </p:cNvGrpSpPr>
          <p:nvPr/>
        </p:nvGrpSpPr>
        <p:grpSpPr bwMode="auto">
          <a:xfrm>
            <a:off x="3619500" y="5484812"/>
            <a:ext cx="1905000" cy="992188"/>
            <a:chOff x="1968" y="2160"/>
            <a:chExt cx="1200" cy="624"/>
          </a:xfrm>
        </p:grpSpPr>
        <p:sp>
          <p:nvSpPr>
            <p:cNvPr id="12" name="Line 5"/>
            <p:cNvSpPr>
              <a:spLocks noChangeShapeType="1"/>
            </p:cNvSpPr>
            <p:nvPr/>
          </p:nvSpPr>
          <p:spPr bwMode="auto">
            <a:xfrm flipV="1">
              <a:off x="1968" y="2160"/>
              <a:ext cx="576" cy="62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3" name="Line 6"/>
            <p:cNvSpPr>
              <a:spLocks noChangeShapeType="1"/>
            </p:cNvSpPr>
            <p:nvPr/>
          </p:nvSpPr>
          <p:spPr bwMode="auto">
            <a:xfrm>
              <a:off x="2544" y="2160"/>
              <a:ext cx="624" cy="62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4" name="Line 7"/>
            <p:cNvSpPr>
              <a:spLocks noChangeShapeType="1"/>
            </p:cNvSpPr>
            <p:nvPr/>
          </p:nvSpPr>
          <p:spPr bwMode="auto">
            <a:xfrm flipH="1">
              <a:off x="2592" y="2496"/>
              <a:ext cx="288" cy="288"/>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5" name="Line 8"/>
            <p:cNvSpPr>
              <a:spLocks noChangeShapeType="1"/>
            </p:cNvSpPr>
            <p:nvPr/>
          </p:nvSpPr>
          <p:spPr bwMode="auto">
            <a:xfrm>
              <a:off x="2736" y="2640"/>
              <a:ext cx="144" cy="14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6" name="Line 9"/>
            <p:cNvSpPr>
              <a:spLocks noChangeShapeType="1"/>
            </p:cNvSpPr>
            <p:nvPr/>
          </p:nvSpPr>
          <p:spPr bwMode="auto">
            <a:xfrm flipH="1">
              <a:off x="2256" y="2304"/>
              <a:ext cx="432" cy="480"/>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grpSp>
      <p:sp>
        <p:nvSpPr>
          <p:cNvPr id="6" name="Line 10"/>
          <p:cNvSpPr>
            <a:spLocks noChangeShapeType="1"/>
          </p:cNvSpPr>
          <p:nvPr/>
        </p:nvSpPr>
        <p:spPr bwMode="auto">
          <a:xfrm flipV="1">
            <a:off x="4457700" y="6018212"/>
            <a:ext cx="381000" cy="3810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7" name="Line 11"/>
          <p:cNvSpPr>
            <a:spLocks noChangeShapeType="1"/>
          </p:cNvSpPr>
          <p:nvPr/>
        </p:nvSpPr>
        <p:spPr bwMode="auto">
          <a:xfrm flipH="1" flipV="1">
            <a:off x="5067300" y="6246812"/>
            <a:ext cx="150813" cy="1524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8" name="Line 12"/>
          <p:cNvSpPr>
            <a:spLocks noChangeShapeType="1"/>
          </p:cNvSpPr>
          <p:nvPr/>
        </p:nvSpPr>
        <p:spPr bwMode="auto">
          <a:xfrm flipH="1" flipV="1">
            <a:off x="5218113" y="5942012"/>
            <a:ext cx="458787" cy="4572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9" name="Line 13"/>
          <p:cNvSpPr>
            <a:spLocks noChangeShapeType="1"/>
          </p:cNvSpPr>
          <p:nvPr/>
        </p:nvSpPr>
        <p:spPr bwMode="auto">
          <a:xfrm flipV="1">
            <a:off x="3924300" y="5789612"/>
            <a:ext cx="609600" cy="6096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0" name="Line 14"/>
          <p:cNvSpPr>
            <a:spLocks noChangeShapeType="1"/>
          </p:cNvSpPr>
          <p:nvPr/>
        </p:nvSpPr>
        <p:spPr bwMode="auto">
          <a:xfrm flipV="1">
            <a:off x="3467100" y="5408612"/>
            <a:ext cx="914400" cy="9144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1" name="Line 27"/>
          <p:cNvSpPr>
            <a:spLocks noChangeShapeType="1"/>
          </p:cNvSpPr>
          <p:nvPr/>
        </p:nvSpPr>
        <p:spPr bwMode="auto">
          <a:xfrm flipH="1" flipV="1">
            <a:off x="4686300" y="5408612"/>
            <a:ext cx="457200" cy="457200"/>
          </a:xfrm>
          <a:prstGeom prst="line">
            <a:avLst/>
          </a:prstGeom>
          <a:noFill/>
          <a:ln w="9525">
            <a:solidFill>
              <a:schemeClr val="tx1"/>
            </a:solidFill>
            <a:round/>
            <a:headEnd/>
            <a:tailEnd type="triangle" w="med" len="me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grpSp>
        <p:nvGrpSpPr>
          <p:cNvPr id="17" name="Group 16"/>
          <p:cNvGrpSpPr>
            <a:grpSpLocks/>
          </p:cNvGrpSpPr>
          <p:nvPr/>
        </p:nvGrpSpPr>
        <p:grpSpPr bwMode="auto">
          <a:xfrm>
            <a:off x="3619500" y="3048000"/>
            <a:ext cx="1905000" cy="990600"/>
            <a:chOff x="1968" y="2160"/>
            <a:chExt cx="1200" cy="624"/>
          </a:xfrm>
        </p:grpSpPr>
        <p:sp>
          <p:nvSpPr>
            <p:cNvPr id="24" name="Line 16"/>
            <p:cNvSpPr>
              <a:spLocks noChangeShapeType="1"/>
            </p:cNvSpPr>
            <p:nvPr/>
          </p:nvSpPr>
          <p:spPr bwMode="auto">
            <a:xfrm flipV="1">
              <a:off x="1968" y="2160"/>
              <a:ext cx="576" cy="62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5" name="Line 17"/>
            <p:cNvSpPr>
              <a:spLocks noChangeShapeType="1"/>
            </p:cNvSpPr>
            <p:nvPr/>
          </p:nvSpPr>
          <p:spPr bwMode="auto">
            <a:xfrm>
              <a:off x="2544" y="2160"/>
              <a:ext cx="624" cy="62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6" name="Line 18"/>
            <p:cNvSpPr>
              <a:spLocks noChangeShapeType="1"/>
            </p:cNvSpPr>
            <p:nvPr/>
          </p:nvSpPr>
          <p:spPr bwMode="auto">
            <a:xfrm flipH="1">
              <a:off x="2592" y="2496"/>
              <a:ext cx="288" cy="288"/>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7" name="Line 19"/>
            <p:cNvSpPr>
              <a:spLocks noChangeShapeType="1"/>
            </p:cNvSpPr>
            <p:nvPr/>
          </p:nvSpPr>
          <p:spPr bwMode="auto">
            <a:xfrm>
              <a:off x="2736" y="2640"/>
              <a:ext cx="144" cy="144"/>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8" name="Line 20"/>
            <p:cNvSpPr>
              <a:spLocks noChangeShapeType="1"/>
            </p:cNvSpPr>
            <p:nvPr/>
          </p:nvSpPr>
          <p:spPr bwMode="auto">
            <a:xfrm flipH="1">
              <a:off x="2256" y="2304"/>
              <a:ext cx="432" cy="480"/>
            </a:xfrm>
            <a:prstGeom prst="line">
              <a:avLst/>
            </a:prstGeom>
            <a:noFill/>
            <a:ln w="38100">
              <a:solidFill>
                <a:schemeClr val="tx1"/>
              </a:solidFill>
              <a:round/>
              <a:headEn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grpSp>
      <p:sp>
        <p:nvSpPr>
          <p:cNvPr id="18" name="Line 21"/>
          <p:cNvSpPr>
            <a:spLocks noChangeShapeType="1"/>
          </p:cNvSpPr>
          <p:nvPr/>
        </p:nvSpPr>
        <p:spPr bwMode="auto">
          <a:xfrm flipV="1">
            <a:off x="4457700" y="3581400"/>
            <a:ext cx="381000" cy="381000"/>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19" name="Line 22"/>
          <p:cNvSpPr>
            <a:spLocks noChangeShapeType="1"/>
          </p:cNvSpPr>
          <p:nvPr/>
        </p:nvSpPr>
        <p:spPr bwMode="auto">
          <a:xfrm flipH="1" flipV="1">
            <a:off x="5065713" y="3810000"/>
            <a:ext cx="153987" cy="152400"/>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0" name="Line 23"/>
          <p:cNvSpPr>
            <a:spLocks noChangeShapeType="1"/>
          </p:cNvSpPr>
          <p:nvPr/>
        </p:nvSpPr>
        <p:spPr bwMode="auto">
          <a:xfrm flipH="1" flipV="1">
            <a:off x="4686300" y="2971800"/>
            <a:ext cx="457200" cy="457200"/>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1" name="Line 24"/>
          <p:cNvSpPr>
            <a:spLocks noChangeShapeType="1"/>
          </p:cNvSpPr>
          <p:nvPr/>
        </p:nvSpPr>
        <p:spPr bwMode="auto">
          <a:xfrm flipV="1">
            <a:off x="3924300" y="3352800"/>
            <a:ext cx="609600" cy="609600"/>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2" name="Line 25"/>
          <p:cNvSpPr>
            <a:spLocks noChangeShapeType="1"/>
          </p:cNvSpPr>
          <p:nvPr/>
        </p:nvSpPr>
        <p:spPr bwMode="auto">
          <a:xfrm flipV="1">
            <a:off x="3467100" y="2971800"/>
            <a:ext cx="914400" cy="914400"/>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
        <p:nvSpPr>
          <p:cNvPr id="23" name="Line 26"/>
          <p:cNvSpPr>
            <a:spLocks noChangeShapeType="1"/>
          </p:cNvSpPr>
          <p:nvPr/>
        </p:nvSpPr>
        <p:spPr bwMode="auto">
          <a:xfrm flipH="1" flipV="1">
            <a:off x="5219700" y="3503613"/>
            <a:ext cx="381000" cy="382587"/>
          </a:xfrm>
          <a:prstGeom prst="line">
            <a:avLst/>
          </a:prstGeom>
          <a:noFill/>
          <a:ln w="9525">
            <a:solidFill>
              <a:schemeClr val="tx1"/>
            </a:solidFill>
            <a:round/>
            <a:headEnd type="triangle" w="med" len="med"/>
            <a:tailEnd/>
          </a:ln>
          <a:effectLst/>
        </p:spPr>
        <p:txBody>
          <a:bodyPr>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1pPr>
            <a:lvl2pPr marL="4572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2pPr>
            <a:lvl3pPr marL="9144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3pPr>
            <a:lvl4pPr marL="13716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4pPr>
            <a:lvl5pPr marL="1828800" algn="l" rtl="0" eaLnBrk="0" fontAlgn="base" hangingPunct="0">
              <a:spcBef>
                <a:spcPct val="0"/>
              </a:spcBef>
              <a:spcAft>
                <a:spcPct val="0"/>
              </a:spcAft>
              <a:defRPr sz="2400" kern="1200">
                <a:solidFill>
                  <a:schemeClr val="tx1"/>
                </a:solidFill>
                <a:latin typeface="Times New Roman" pitchFamily="-65" charset="0"/>
                <a:ea typeface="Arial" pitchFamily="-65" charset="0"/>
                <a:cs typeface="Arial" pitchFamily="-65" charset="0"/>
              </a:defRPr>
            </a:lvl5pPr>
            <a:lvl6pPr marL="2286000" algn="l" defTabSz="457200" rtl="0" eaLnBrk="1" latinLnBrk="0" hangingPunct="1">
              <a:defRPr sz="2400" kern="1200">
                <a:solidFill>
                  <a:schemeClr val="tx1"/>
                </a:solidFill>
                <a:latin typeface="Times New Roman" pitchFamily="-65" charset="0"/>
                <a:ea typeface="Arial" pitchFamily="-65" charset="0"/>
                <a:cs typeface="Arial" pitchFamily="-65" charset="0"/>
              </a:defRPr>
            </a:lvl6pPr>
            <a:lvl7pPr marL="2743200" algn="l" defTabSz="457200" rtl="0" eaLnBrk="1" latinLnBrk="0" hangingPunct="1">
              <a:defRPr sz="2400" kern="1200">
                <a:solidFill>
                  <a:schemeClr val="tx1"/>
                </a:solidFill>
                <a:latin typeface="Times New Roman" pitchFamily="-65" charset="0"/>
                <a:ea typeface="Arial" pitchFamily="-65" charset="0"/>
                <a:cs typeface="Arial" pitchFamily="-65" charset="0"/>
              </a:defRPr>
            </a:lvl7pPr>
            <a:lvl8pPr marL="3200400" algn="l" defTabSz="457200" rtl="0" eaLnBrk="1" latinLnBrk="0" hangingPunct="1">
              <a:defRPr sz="2400" kern="1200">
                <a:solidFill>
                  <a:schemeClr val="tx1"/>
                </a:solidFill>
                <a:latin typeface="Times New Roman" pitchFamily="-65" charset="0"/>
                <a:ea typeface="Arial" pitchFamily="-65" charset="0"/>
                <a:cs typeface="Arial" pitchFamily="-65" charset="0"/>
              </a:defRPr>
            </a:lvl8pPr>
            <a:lvl9pPr marL="3657600" algn="l" defTabSz="457200" rtl="0" eaLnBrk="1" latinLnBrk="0" hangingPunct="1">
              <a:defRPr sz="2400" kern="1200">
                <a:solidFill>
                  <a:schemeClr val="tx1"/>
                </a:solidFill>
                <a:latin typeface="Times New Roman" pitchFamily="-65" charset="0"/>
                <a:ea typeface="Arial" pitchFamily="-65" charset="0"/>
                <a:cs typeface="Arial" pitchFamily="-65" charset="0"/>
              </a:defRPr>
            </a:lvl9pP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a sentence S…</a:t>
            </a:r>
            <a:endParaRPr lang="en-US" dirty="0"/>
          </a:p>
        </p:txBody>
      </p:sp>
      <p:sp>
        <p:nvSpPr>
          <p:cNvPr id="3" name="Content Placeholder 2"/>
          <p:cNvSpPr>
            <a:spLocks noGrp="1"/>
          </p:cNvSpPr>
          <p:nvPr>
            <p:ph idx="1"/>
          </p:nvPr>
        </p:nvSpPr>
        <p:spPr/>
        <p:txBody>
          <a:bodyPr/>
          <a:lstStyle/>
          <a:p>
            <a:r>
              <a:rPr lang="en-US" dirty="0" smtClean="0"/>
              <a:t>We want to find the most likely parse </a:t>
            </a:r>
            <a:r>
              <a:rPr lang="en-US" dirty="0" err="1" smtClean="0"/>
              <a:t>τ</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How are we supposed to find P(τ)?</a:t>
            </a:r>
          </a:p>
          <a:p>
            <a:r>
              <a:rPr lang="en-US" dirty="0" smtClean="0"/>
              <a:t>Infinitely many trees in the language!</a:t>
            </a:r>
          </a:p>
          <a:p>
            <a:endParaRPr lang="en-US" dirty="0" smtClean="0"/>
          </a:p>
        </p:txBody>
      </p:sp>
      <p:graphicFrame>
        <p:nvGraphicFramePr>
          <p:cNvPr id="4" name="Object 3"/>
          <p:cNvGraphicFramePr>
            <a:graphicFrameLocks noChangeAspect="1"/>
          </p:cNvGraphicFramePr>
          <p:nvPr/>
        </p:nvGraphicFramePr>
        <p:xfrm>
          <a:off x="1905000" y="2514600"/>
          <a:ext cx="4603750" cy="886436"/>
        </p:xfrm>
        <a:graphic>
          <a:graphicData uri="http://schemas.openxmlformats.org/presentationml/2006/ole">
            <p:oleObj spid="_x0000_s33794" name="Equation" r:id="rId3" imgW="2044700" imgH="393700" progId="Equation.3">
              <p:embed/>
            </p:oleObj>
          </a:graphicData>
        </a:graphic>
      </p:graphicFrame>
      <p:graphicFrame>
        <p:nvGraphicFramePr>
          <p:cNvPr id="33795" name="Object 3"/>
          <p:cNvGraphicFramePr>
            <a:graphicFrameLocks noChangeAspect="1"/>
          </p:cNvGraphicFramePr>
          <p:nvPr/>
        </p:nvGraphicFramePr>
        <p:xfrm>
          <a:off x="4132263" y="3505200"/>
          <a:ext cx="2344737" cy="514350"/>
        </p:xfrm>
        <a:graphic>
          <a:graphicData uri="http://schemas.openxmlformats.org/presentationml/2006/ole">
            <p:oleObj spid="_x0000_s33795" name="Equation" r:id="rId4" imgW="1041400" imgH="228600" progId="Equation.3">
              <p:embed/>
            </p:oleObj>
          </a:graphicData>
        </a:graphic>
      </p:graphicFrame>
      <p:sp>
        <p:nvSpPr>
          <p:cNvPr id="6" name="TextBox 5"/>
          <p:cNvSpPr txBox="1"/>
          <p:nvPr/>
        </p:nvSpPr>
        <p:spPr>
          <a:xfrm>
            <a:off x="6473952" y="4078224"/>
            <a:ext cx="2209800" cy="461665"/>
          </a:xfrm>
          <a:prstGeom prst="rect">
            <a:avLst/>
          </a:prstGeom>
          <a:noFill/>
        </p:spPr>
        <p:txBody>
          <a:bodyPr wrap="square" rtlCol="0">
            <a:spAutoFit/>
          </a:bodyPr>
          <a:lstStyle/>
          <a:p>
            <a:r>
              <a:rPr lang="en-US" sz="2400" dirty="0" smtClean="0">
                <a:latin typeface="+mj-lt"/>
              </a:rPr>
              <a:t>If S = </a:t>
            </a:r>
            <a:r>
              <a:rPr lang="en-US" sz="2400" dirty="0" err="1" smtClean="0">
                <a:latin typeface="+mj-lt"/>
              </a:rPr>
              <a:t>yield(</a:t>
            </a:r>
            <a:r>
              <a:rPr lang="en-US" sz="2400" dirty="0" err="1" smtClean="0"/>
              <a:t>τ</a:t>
            </a:r>
            <a:r>
              <a:rPr lang="en-US" sz="2400" dirty="0" smtClean="0"/>
              <a:t>)</a:t>
            </a:r>
            <a:endParaRPr lang="en-US" sz="2400" dirty="0">
              <a:latin typeface="+mj-lt"/>
            </a:endParaRPr>
          </a:p>
        </p:txBody>
      </p:sp>
      <p:graphicFrame>
        <p:nvGraphicFramePr>
          <p:cNvPr id="33796" name="Object 4"/>
          <p:cNvGraphicFramePr>
            <a:graphicFrameLocks noChangeAspect="1"/>
          </p:cNvGraphicFramePr>
          <p:nvPr/>
        </p:nvGraphicFramePr>
        <p:xfrm>
          <a:off x="4114800" y="4114800"/>
          <a:ext cx="2058988" cy="514350"/>
        </p:xfrm>
        <a:graphic>
          <a:graphicData uri="http://schemas.openxmlformats.org/presentationml/2006/ole">
            <p:oleObj spid="_x0000_s33796" name="Equation" r:id="rId5" imgW="9144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P(τ)</a:t>
            </a:r>
            <a:endParaRPr lang="en-US" dirty="0"/>
          </a:p>
        </p:txBody>
      </p:sp>
      <p:sp>
        <p:nvSpPr>
          <p:cNvPr id="3" name="Content Placeholder 2"/>
          <p:cNvSpPr>
            <a:spLocks noGrp="1"/>
          </p:cNvSpPr>
          <p:nvPr>
            <p:ph idx="1"/>
          </p:nvPr>
        </p:nvSpPr>
        <p:spPr/>
        <p:txBody>
          <a:bodyPr/>
          <a:lstStyle/>
          <a:p>
            <a:r>
              <a:rPr lang="en-US" dirty="0" smtClean="0"/>
              <a:t>Define probability distributions over the rules in the grammar</a:t>
            </a:r>
          </a:p>
          <a:p>
            <a:endParaRPr lang="en-US" dirty="0" smtClean="0"/>
          </a:p>
          <a:p>
            <a:r>
              <a:rPr lang="en-US" dirty="0" smtClean="0"/>
              <a:t>Context free!</a:t>
            </a:r>
            <a:endParaRPr lang="en-US" dirty="0"/>
          </a:p>
        </p:txBody>
      </p:sp>
      <p:pic>
        <p:nvPicPr>
          <p:cNvPr id="4" name="Picture 3"/>
          <p:cNvPicPr>
            <a:picLocks noChangeAspect="1"/>
          </p:cNvPicPr>
          <p:nvPr/>
        </p:nvPicPr>
        <p:blipFill>
          <a:blip r:embed="rId3"/>
          <a:stretch>
            <a:fillRect/>
          </a:stretch>
        </p:blipFill>
        <p:spPr>
          <a:xfrm>
            <a:off x="3905250" y="2498110"/>
            <a:ext cx="4705350" cy="4105890"/>
          </a:xfrm>
          <a:prstGeom prst="rect">
            <a:avLst/>
          </a:prstGeom>
        </p:spPr>
      </p:pic>
      <p:sp>
        <p:nvSpPr>
          <p:cNvPr id="5" name="TextBox 4"/>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P(τ)</a:t>
            </a:r>
            <a:endParaRPr lang="en-US" dirty="0"/>
          </a:p>
        </p:txBody>
      </p:sp>
      <p:pic>
        <p:nvPicPr>
          <p:cNvPr id="5" name="Picture 4"/>
          <p:cNvPicPr>
            <a:picLocks noChangeAspect="1"/>
          </p:cNvPicPr>
          <p:nvPr/>
        </p:nvPicPr>
        <p:blipFill>
          <a:blip r:embed="rId2"/>
          <a:stretch>
            <a:fillRect/>
          </a:stretch>
        </p:blipFill>
        <p:spPr>
          <a:xfrm>
            <a:off x="211393" y="2438400"/>
            <a:ext cx="8780207" cy="4267200"/>
          </a:xfrm>
          <a:prstGeom prst="rect">
            <a:avLst/>
          </a:prstGeom>
        </p:spPr>
      </p:pic>
      <p:sp>
        <p:nvSpPr>
          <p:cNvPr id="6" name="Rectangle 5"/>
          <p:cNvSpPr/>
          <p:nvPr/>
        </p:nvSpPr>
        <p:spPr>
          <a:xfrm>
            <a:off x="211393" y="2438400"/>
            <a:ext cx="2760407"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2200" dirty="0" smtClean="0"/>
              <a:t>The probability of a tree is the product of the probability of the rules that created it </a:t>
            </a:r>
            <a:endParaRPr lang="en-US" sz="2200" dirty="0"/>
          </a:p>
        </p:txBody>
      </p:sp>
      <p:sp>
        <p:nvSpPr>
          <p:cNvPr id="7" name="TextBox 6"/>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Parsing – </a:t>
            </a:r>
            <a:r>
              <a:rPr lang="en-US" dirty="0" err="1" smtClean="0"/>
              <a:t>Cocke-Kasami-Younger</a:t>
            </a:r>
            <a:r>
              <a:rPr lang="en-US" dirty="0" smtClean="0"/>
              <a:t> (CKY)</a:t>
            </a:r>
            <a:endParaRPr lang="en-US" dirty="0"/>
          </a:p>
        </p:txBody>
      </p:sp>
      <p:sp>
        <p:nvSpPr>
          <p:cNvPr id="3" name="Content Placeholder 2"/>
          <p:cNvSpPr>
            <a:spLocks noGrp="1"/>
          </p:cNvSpPr>
          <p:nvPr>
            <p:ph idx="1"/>
          </p:nvPr>
        </p:nvSpPr>
        <p:spPr>
          <a:xfrm>
            <a:off x="457200" y="1905000"/>
            <a:ext cx="8229600" cy="4953000"/>
          </a:xfrm>
        </p:spPr>
        <p:txBody>
          <a:bodyPr>
            <a:normAutofit/>
          </a:bodyPr>
          <a:lstStyle/>
          <a:p>
            <a:r>
              <a:rPr lang="en-US" dirty="0" smtClean="0"/>
              <a:t>Like </a:t>
            </a:r>
            <a:r>
              <a:rPr lang="en-US" dirty="0" err="1" smtClean="0"/>
              <a:t>Viterbi</a:t>
            </a:r>
            <a:r>
              <a:rPr lang="en-US" dirty="0" smtClean="0"/>
              <a:t> but for trees</a:t>
            </a:r>
          </a:p>
          <a:p>
            <a:r>
              <a:rPr lang="en-US" dirty="0" smtClean="0"/>
              <a:t>Guaranteed to find the most likely parse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This      is      the    tree   yield</a:t>
            </a:r>
            <a:endParaRPr lang="en-US" dirty="0"/>
          </a:p>
        </p:txBody>
      </p:sp>
      <p:pic>
        <p:nvPicPr>
          <p:cNvPr id="4" name="Picture 3"/>
          <p:cNvPicPr>
            <a:picLocks noChangeAspect="1"/>
          </p:cNvPicPr>
          <p:nvPr/>
        </p:nvPicPr>
        <p:blipFill>
          <a:blip r:embed="rId2"/>
          <a:stretch>
            <a:fillRect/>
          </a:stretch>
        </p:blipFill>
        <p:spPr>
          <a:xfrm>
            <a:off x="1593850" y="2909916"/>
            <a:ext cx="5264150" cy="3219451"/>
          </a:xfrm>
          <a:prstGeom prst="rect">
            <a:avLst/>
          </a:prstGeom>
        </p:spPr>
      </p:pic>
      <p:sp>
        <p:nvSpPr>
          <p:cNvPr id="5" name="Diamond 4"/>
          <p:cNvSpPr/>
          <p:nvPr/>
        </p:nvSpPr>
        <p:spPr>
          <a:xfrm>
            <a:off x="4251960" y="4553712"/>
            <a:ext cx="960120" cy="960120"/>
          </a:xfrm>
          <a:prstGeom prst="diamond">
            <a:avLst/>
          </a:prstGeom>
          <a:solidFill>
            <a:srgbClr val="E7B3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727450" y="4533900"/>
            <a:ext cx="2012950" cy="1511300"/>
          </a:xfrm>
          <a:custGeom>
            <a:avLst/>
            <a:gdLst>
              <a:gd name="connsiteX0" fmla="*/ 1003300 w 2012950"/>
              <a:gd name="connsiteY0" fmla="*/ 0 h 1511300"/>
              <a:gd name="connsiteX1" fmla="*/ 0 w 2012950"/>
              <a:gd name="connsiteY1" fmla="*/ 1009650 h 1511300"/>
              <a:gd name="connsiteX2" fmla="*/ 508000 w 2012950"/>
              <a:gd name="connsiteY2" fmla="*/ 1504950 h 1511300"/>
              <a:gd name="connsiteX3" fmla="*/ 996950 w 2012950"/>
              <a:gd name="connsiteY3" fmla="*/ 1009650 h 1511300"/>
              <a:gd name="connsiteX4" fmla="*/ 1511300 w 2012950"/>
              <a:gd name="connsiteY4" fmla="*/ 1511300 h 1511300"/>
              <a:gd name="connsiteX5" fmla="*/ 2012950 w 2012950"/>
              <a:gd name="connsiteY5" fmla="*/ 996950 h 1511300"/>
              <a:gd name="connsiteX6" fmla="*/ 1003300 w 2012950"/>
              <a:gd name="connsiteY6" fmla="*/ 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950" h="1511300">
                <a:moveTo>
                  <a:pt x="1003300" y="0"/>
                </a:moveTo>
                <a:lnTo>
                  <a:pt x="0" y="1009650"/>
                </a:lnTo>
                <a:lnTo>
                  <a:pt x="508000" y="1504950"/>
                </a:lnTo>
                <a:lnTo>
                  <a:pt x="996950" y="1009650"/>
                </a:lnTo>
                <a:lnTo>
                  <a:pt x="1511300" y="1511300"/>
                </a:lnTo>
                <a:lnTo>
                  <a:pt x="2012950" y="996950"/>
                </a:lnTo>
                <a:lnTo>
                  <a:pt x="1003300" y="0"/>
                </a:lnTo>
                <a:close/>
              </a:path>
            </a:pathLst>
          </a:cu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ular Callout 6"/>
          <p:cNvSpPr/>
          <p:nvPr/>
        </p:nvSpPr>
        <p:spPr>
          <a:xfrm>
            <a:off x="6096000" y="3200400"/>
            <a:ext cx="2438400" cy="1905000"/>
          </a:xfrm>
          <a:prstGeom prst="wedgeRectCallout">
            <a:avLst>
              <a:gd name="adj1" fmla="val -105473"/>
              <a:gd name="adj2" fmla="val 3934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b="1" dirty="0" smtClean="0">
                <a:solidFill>
                  <a:schemeClr val="tx1"/>
                </a:solidFill>
                <a:latin typeface="+mj-lt"/>
              </a:rPr>
              <a:t>For each </a:t>
            </a:r>
            <a:r>
              <a:rPr lang="en-US" sz="2400" b="1" dirty="0" err="1" smtClean="0">
                <a:solidFill>
                  <a:schemeClr val="tx1"/>
                </a:solidFill>
                <a:latin typeface="+mj-lt"/>
              </a:rPr>
              <a:t>nonterminal</a:t>
            </a:r>
            <a:r>
              <a:rPr lang="en-US" sz="2400" b="1" dirty="0" smtClean="0">
                <a:solidFill>
                  <a:schemeClr val="tx1"/>
                </a:solidFill>
                <a:latin typeface="+mj-lt"/>
              </a:rPr>
              <a:t>:</a:t>
            </a:r>
          </a:p>
          <a:p>
            <a:r>
              <a:rPr lang="en-US" sz="2400" dirty="0" smtClean="0">
                <a:solidFill>
                  <a:schemeClr val="tx1"/>
                </a:solidFill>
                <a:latin typeface="+mj-lt"/>
              </a:rPr>
              <a:t>max probability of the </a:t>
            </a:r>
            <a:r>
              <a:rPr lang="en-US" sz="2400" dirty="0" err="1" smtClean="0">
                <a:solidFill>
                  <a:schemeClr val="tx1"/>
                </a:solidFill>
                <a:latin typeface="+mj-lt"/>
              </a:rPr>
              <a:t>subtree</a:t>
            </a:r>
            <a:r>
              <a:rPr lang="en-US" sz="2400" dirty="0" smtClean="0">
                <a:solidFill>
                  <a:schemeClr val="tx1"/>
                </a:solidFill>
                <a:latin typeface="+mj-lt"/>
              </a:rPr>
              <a:t> it encompasses</a:t>
            </a:r>
            <a:endParaRPr lang="en-US" sz="2400" dirty="0">
              <a:solidFill>
                <a:schemeClr val="tx1"/>
              </a:solidFill>
              <a:latin typeface="+mj-lt"/>
            </a:endParaRPr>
          </a:p>
        </p:txBody>
      </p:sp>
      <p:cxnSp>
        <p:nvCxnSpPr>
          <p:cNvPr id="11" name="Straight Arrow Connector 10"/>
          <p:cNvCxnSpPr/>
          <p:nvPr/>
        </p:nvCxnSpPr>
        <p:spPr>
          <a:xfrm flipV="1">
            <a:off x="2057400" y="3352800"/>
            <a:ext cx="2194560" cy="2161032"/>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209800" y="3505200"/>
            <a:ext cx="2194560" cy="2161032"/>
          </a:xfrm>
          <a:prstGeom prst="straightConnector1">
            <a:avLst/>
          </a:prstGeom>
          <a:ln w="57150" cmpd="sng">
            <a:solidFill>
              <a:srgbClr val="808000"/>
            </a:solidFill>
            <a:headEnd type="arrow"/>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 Normal Form</a:t>
            </a:r>
            <a:endParaRPr lang="en-US" dirty="0"/>
          </a:p>
        </p:txBody>
      </p:sp>
      <p:sp>
        <p:nvSpPr>
          <p:cNvPr id="3" name="Content Placeholder 2"/>
          <p:cNvSpPr>
            <a:spLocks noGrp="1"/>
          </p:cNvSpPr>
          <p:nvPr>
            <p:ph idx="1"/>
          </p:nvPr>
        </p:nvSpPr>
        <p:spPr/>
        <p:txBody>
          <a:bodyPr/>
          <a:lstStyle/>
          <a:p>
            <a:r>
              <a:rPr lang="en-US" dirty="0" smtClean="0"/>
              <a:t>All rules are of the form X → Y Z or X → </a:t>
            </a:r>
            <a:r>
              <a:rPr lang="en-US" dirty="0" err="1" smtClean="0"/>
              <a:t>w</a:t>
            </a:r>
            <a:r>
              <a:rPr lang="en-US" dirty="0" smtClean="0"/>
              <a:t>. </a:t>
            </a:r>
          </a:p>
          <a:p>
            <a:r>
              <a:rPr lang="en-US" i="1" dirty="0" err="1" smtClean="0"/>
              <a:t>n-</a:t>
            </a:r>
            <a:r>
              <a:rPr lang="en-US" dirty="0" err="1" smtClean="0"/>
              <a:t>ary</a:t>
            </a:r>
            <a:r>
              <a:rPr lang="en-US" dirty="0" smtClean="0"/>
              <a:t> rules introduce new </a:t>
            </a:r>
            <a:r>
              <a:rPr lang="en-US" dirty="0" err="1" smtClean="0"/>
              <a:t>nonterminals</a:t>
            </a:r>
            <a:r>
              <a:rPr lang="en-US" dirty="0" smtClean="0"/>
              <a:t> (</a:t>
            </a:r>
            <a:r>
              <a:rPr lang="en-US" dirty="0" err="1" smtClean="0"/>
              <a:t>n</a:t>
            </a:r>
            <a:r>
              <a:rPr lang="en-US" dirty="0" smtClean="0"/>
              <a:t> &gt; 2)</a:t>
            </a:r>
          </a:p>
          <a:p>
            <a:pPr lvl="1"/>
            <a:r>
              <a:rPr lang="en-US" dirty="0" smtClean="0"/>
              <a:t>VP → V NP PP </a:t>
            </a:r>
          </a:p>
          <a:p>
            <a:pPr lvl="1">
              <a:buNone/>
            </a:pPr>
            <a:r>
              <a:rPr lang="en-US" dirty="0" smtClean="0"/>
              <a:t> becomes:</a:t>
            </a:r>
          </a:p>
          <a:p>
            <a:pPr lvl="1">
              <a:buNone/>
            </a:pPr>
            <a:r>
              <a:rPr lang="en-US" dirty="0" smtClean="0"/>
              <a:t>  VP → V @VP-V  and</a:t>
            </a:r>
          </a:p>
          <a:p>
            <a:pPr lvl="1">
              <a:buNone/>
            </a:pPr>
            <a:r>
              <a:rPr lang="en-US" dirty="0" smtClean="0"/>
              <a:t> @VP-V → NP PP  </a:t>
            </a:r>
            <a:endParaRPr lang="en-US" dirty="0"/>
          </a:p>
        </p:txBody>
      </p:sp>
      <p:pic>
        <p:nvPicPr>
          <p:cNvPr id="4" name="Picture 3"/>
          <p:cNvPicPr>
            <a:picLocks noChangeAspect="1"/>
          </p:cNvPicPr>
          <p:nvPr/>
        </p:nvPicPr>
        <p:blipFill>
          <a:blip r:embed="rId3"/>
          <a:srcRect t="15755"/>
          <a:stretch>
            <a:fillRect/>
          </a:stretch>
        </p:blipFill>
        <p:spPr>
          <a:xfrm>
            <a:off x="4648200" y="3642782"/>
            <a:ext cx="3810000" cy="2910418"/>
          </a:xfrm>
          <a:prstGeom prst="rect">
            <a:avLst/>
          </a:prstGeom>
        </p:spPr>
      </p:pic>
      <p:pic>
        <p:nvPicPr>
          <p:cNvPr id="5" name="Picture 4"/>
          <p:cNvPicPr>
            <a:picLocks noChangeAspect="1"/>
          </p:cNvPicPr>
          <p:nvPr/>
        </p:nvPicPr>
        <p:blipFill>
          <a:blip r:embed="rId4"/>
          <a:stretch>
            <a:fillRect/>
          </a:stretch>
        </p:blipFill>
        <p:spPr>
          <a:xfrm>
            <a:off x="4724400" y="2887565"/>
            <a:ext cx="3597275" cy="3894235"/>
          </a:xfrm>
          <a:prstGeom prst="rect">
            <a:avLst/>
          </a:prstGeom>
        </p:spPr>
      </p:pic>
      <p:sp>
        <p:nvSpPr>
          <p:cNvPr id="6" name="TextBox 5"/>
          <p:cNvSpPr txBox="1"/>
          <p:nvPr/>
        </p:nvSpPr>
        <p:spPr>
          <a:xfrm>
            <a:off x="8153400" y="6477000"/>
            <a:ext cx="1676400" cy="338554"/>
          </a:xfrm>
          <a:prstGeom prst="rect">
            <a:avLst/>
          </a:prstGeom>
          <a:noFill/>
        </p:spPr>
        <p:txBody>
          <a:bodyPr wrap="square" rtlCol="0">
            <a:spAutoFit/>
          </a:bodyPr>
          <a:lstStyle/>
          <a:p>
            <a:r>
              <a:rPr lang="en-US" sz="1600" dirty="0" smtClean="0"/>
              <a:t>Manning</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CKY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 y="1828800"/>
            <a:ext cx="8991600" cy="4969042"/>
          </a:xfrm>
          <a:prstGeom prst="rect">
            <a:avLst/>
          </a:prstGeom>
        </p:spPr>
      </p:pic>
      <p:sp>
        <p:nvSpPr>
          <p:cNvPr id="5" name="TextBox 4"/>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P(X</a:t>
            </a:r>
            <a:r>
              <a:rPr lang="en-US" dirty="0" smtClean="0">
                <a:sym typeface="Wingdings"/>
              </a:rPr>
              <a:t>α</a:t>
            </a:r>
            <a:r>
              <a:rPr lang="en-US" dirty="0" smtClean="0"/>
              <a:t>)</a:t>
            </a:r>
            <a:endParaRPr lang="en-US" dirty="0"/>
          </a:p>
        </p:txBody>
      </p:sp>
      <p:sp>
        <p:nvSpPr>
          <p:cNvPr id="3" name="Content Placeholder 2"/>
          <p:cNvSpPr>
            <a:spLocks noGrp="1"/>
          </p:cNvSpPr>
          <p:nvPr>
            <p:ph idx="1"/>
          </p:nvPr>
        </p:nvSpPr>
        <p:spPr/>
        <p:txBody>
          <a:bodyPr/>
          <a:lstStyle/>
          <a:p>
            <a:r>
              <a:rPr lang="en-US" dirty="0" smtClean="0"/>
              <a:t>Supervised</a:t>
            </a:r>
          </a:p>
          <a:p>
            <a:pPr lvl="1"/>
            <a:r>
              <a:rPr lang="en-US" dirty="0" smtClean="0"/>
              <a:t>Relative frequency estimation</a:t>
            </a:r>
          </a:p>
          <a:p>
            <a:pPr lvl="1"/>
            <a:r>
              <a:rPr lang="en-US" dirty="0" smtClean="0"/>
              <a:t>Count what is seen in a </a:t>
            </a:r>
            <a:r>
              <a:rPr lang="en-US" dirty="0" err="1" smtClean="0"/>
              <a:t>treebank</a:t>
            </a:r>
            <a:r>
              <a:rPr lang="en-US" dirty="0" smtClean="0"/>
              <a:t> corpus</a:t>
            </a:r>
          </a:p>
          <a:p>
            <a:pPr lvl="1"/>
            <a:endParaRPr lang="en-US" dirty="0" smtClean="0"/>
          </a:p>
          <a:p>
            <a:pPr lvl="1">
              <a:buNone/>
            </a:pPr>
            <a:endParaRPr lang="en-US" dirty="0" smtClean="0"/>
          </a:p>
          <a:p>
            <a:r>
              <a:rPr lang="en-US" dirty="0" smtClean="0"/>
              <a:t>Unsupervised</a:t>
            </a:r>
          </a:p>
          <a:p>
            <a:pPr lvl="1"/>
            <a:r>
              <a:rPr lang="en-US" dirty="0" smtClean="0"/>
              <a:t>Expected relative frequency estimation</a:t>
            </a:r>
          </a:p>
          <a:p>
            <a:pPr lvl="1"/>
            <a:r>
              <a:rPr lang="en-US" dirty="0" smtClean="0"/>
              <a:t>Use Inside-Outside Algorithm (EM variant)</a:t>
            </a:r>
          </a:p>
          <a:p>
            <a:pPr lvl="1">
              <a:buNone/>
            </a:pPr>
            <a:endParaRPr lang="en-US" dirty="0"/>
          </a:p>
        </p:txBody>
      </p:sp>
      <p:graphicFrame>
        <p:nvGraphicFramePr>
          <p:cNvPr id="4" name="Object 3"/>
          <p:cNvGraphicFramePr>
            <a:graphicFrameLocks noChangeAspect="1"/>
          </p:cNvGraphicFramePr>
          <p:nvPr/>
        </p:nvGraphicFramePr>
        <p:xfrm>
          <a:off x="2209800" y="3423790"/>
          <a:ext cx="2895600" cy="767210"/>
        </p:xfrm>
        <a:graphic>
          <a:graphicData uri="http://schemas.openxmlformats.org/presentationml/2006/ole">
            <p:oleObj spid="_x0000_s62466" name="Equation" r:id="rId4" imgW="1485900" imgH="393700" progId="Equation.3">
              <p:embed/>
            </p:oleObj>
          </a:graphicData>
        </a:graphic>
      </p:graphicFrame>
      <p:graphicFrame>
        <p:nvGraphicFramePr>
          <p:cNvPr id="62467" name="Object 3"/>
          <p:cNvGraphicFramePr>
            <a:graphicFrameLocks noChangeAspect="1"/>
          </p:cNvGraphicFramePr>
          <p:nvPr/>
        </p:nvGraphicFramePr>
        <p:xfrm>
          <a:off x="2117725" y="5715000"/>
          <a:ext cx="3292475" cy="766763"/>
        </p:xfrm>
        <a:graphic>
          <a:graphicData uri="http://schemas.openxmlformats.org/presentationml/2006/ole">
            <p:oleObj spid="_x0000_s62467" name="Equation" r:id="rId5" imgW="1689100" imgH="393700" progId="Equation.3">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well do </a:t>
            </a:r>
            <a:r>
              <a:rPr lang="en-US" dirty="0" err="1" smtClean="0"/>
              <a:t>PCFGs</a:t>
            </a:r>
            <a:r>
              <a:rPr lang="en-US" dirty="0" smtClean="0"/>
              <a:t> perform?</a:t>
            </a:r>
            <a:endParaRPr lang="en-US" dirty="0"/>
          </a:p>
        </p:txBody>
      </p:sp>
      <p:sp>
        <p:nvSpPr>
          <p:cNvPr id="3" name="Content Placeholder 2"/>
          <p:cNvSpPr>
            <a:spLocks noGrp="1"/>
          </p:cNvSpPr>
          <p:nvPr>
            <p:ph idx="1"/>
          </p:nvPr>
        </p:nvSpPr>
        <p:spPr/>
        <p:txBody>
          <a:bodyPr/>
          <a:lstStyle/>
          <a:p>
            <a:r>
              <a:rPr lang="en-US" dirty="0" smtClean="0"/>
              <a:t>Runtime – </a:t>
            </a:r>
            <a:r>
              <a:rPr lang="en-US" dirty="0" err="1" smtClean="0"/>
              <a:t>supercubic</a:t>
            </a:r>
            <a:r>
              <a:rPr lang="en-US" dirty="0" smtClean="0"/>
              <a:t>!</a:t>
            </a:r>
            <a:endParaRPr lang="en-US" dirty="0"/>
          </a:p>
        </p:txBody>
      </p:sp>
      <p:pic>
        <p:nvPicPr>
          <p:cNvPr id="4" name="Picture 3"/>
          <p:cNvPicPr>
            <a:picLocks noChangeAspect="1"/>
          </p:cNvPicPr>
          <p:nvPr/>
        </p:nvPicPr>
        <p:blipFill>
          <a:blip r:embed="rId2"/>
          <a:stretch>
            <a:fillRect/>
          </a:stretch>
        </p:blipFill>
        <p:spPr>
          <a:xfrm>
            <a:off x="420923" y="2514600"/>
            <a:ext cx="8342077" cy="4114800"/>
          </a:xfrm>
          <a:prstGeom prst="rect">
            <a:avLst/>
          </a:prstGeom>
        </p:spPr>
      </p:pic>
      <p:sp>
        <p:nvSpPr>
          <p:cNvPr id="5" name="TextBox 4"/>
          <p:cNvSpPr txBox="1"/>
          <p:nvPr/>
        </p:nvSpPr>
        <p:spPr>
          <a:xfrm>
            <a:off x="7620000" y="6443246"/>
            <a:ext cx="1676400" cy="338554"/>
          </a:xfrm>
          <a:prstGeom prst="rect">
            <a:avLst/>
          </a:prstGeom>
          <a:noFill/>
        </p:spPr>
        <p:txBody>
          <a:bodyPr wrap="square" rtlCol="0">
            <a:spAutoFit/>
          </a:bodyPr>
          <a:lstStyle/>
          <a:p>
            <a:r>
              <a:rPr lang="en-US" sz="1600" dirty="0" smtClean="0"/>
              <a:t>Manning</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Treebank </a:t>
            </a:r>
            <a:r>
              <a:rPr lang="en-US" dirty="0" err="1" smtClean="0"/>
              <a:t>Tagset</a:t>
            </a:r>
            <a:endParaRPr lang="en-US" dirty="0"/>
          </a:p>
        </p:txBody>
      </p:sp>
      <p:sp>
        <p:nvSpPr>
          <p:cNvPr id="3" name="Content Placeholder 2"/>
          <p:cNvSpPr>
            <a:spLocks noGrp="1"/>
          </p:cNvSpPr>
          <p:nvPr>
            <p:ph idx="1"/>
          </p:nvPr>
        </p:nvSpPr>
        <p:spPr>
          <a:xfrm>
            <a:off x="228600" y="1905000"/>
            <a:ext cx="8458200" cy="4669536"/>
          </a:xfrm>
        </p:spPr>
        <p:txBody>
          <a:bodyPr numCol="2">
            <a:normAutofit fontScale="55000" lnSpcReduction="20000"/>
          </a:bodyPr>
          <a:lstStyle/>
          <a:p>
            <a:pPr>
              <a:buNone/>
            </a:pPr>
            <a:r>
              <a:rPr lang="en-US" dirty="0" smtClean="0"/>
              <a:t>	1.	CC	Coordinating conjunction</a:t>
            </a:r>
          </a:p>
          <a:p>
            <a:pPr>
              <a:buNone/>
            </a:pPr>
            <a:r>
              <a:rPr lang="en-US" dirty="0" smtClean="0"/>
              <a:t>	2.	CD	Cardinal number</a:t>
            </a:r>
          </a:p>
          <a:p>
            <a:pPr>
              <a:buNone/>
            </a:pPr>
            <a:r>
              <a:rPr lang="en-US" dirty="0" smtClean="0"/>
              <a:t>	3.	DT	Determiner</a:t>
            </a:r>
          </a:p>
          <a:p>
            <a:pPr>
              <a:buNone/>
            </a:pPr>
            <a:r>
              <a:rPr lang="en-US" dirty="0" smtClean="0"/>
              <a:t>	4.	EX	Existential there</a:t>
            </a:r>
          </a:p>
          <a:p>
            <a:pPr>
              <a:buNone/>
            </a:pPr>
            <a:r>
              <a:rPr lang="en-US" dirty="0" smtClean="0"/>
              <a:t>	5.	FW	Foreign word</a:t>
            </a:r>
          </a:p>
          <a:p>
            <a:pPr>
              <a:buNone/>
            </a:pPr>
            <a:r>
              <a:rPr lang="en-US" dirty="0" smtClean="0"/>
              <a:t>	6.	IN	Preposition or subordinating</a:t>
            </a:r>
          </a:p>
          <a:p>
            <a:pPr>
              <a:buNone/>
            </a:pPr>
            <a:r>
              <a:rPr lang="en-US" dirty="0" smtClean="0"/>
              <a:t>			 conjunction</a:t>
            </a:r>
          </a:p>
          <a:p>
            <a:pPr>
              <a:buNone/>
            </a:pPr>
            <a:r>
              <a:rPr lang="en-US" dirty="0" smtClean="0"/>
              <a:t>	7.	JJ	Adjective</a:t>
            </a:r>
          </a:p>
          <a:p>
            <a:pPr>
              <a:buNone/>
            </a:pPr>
            <a:r>
              <a:rPr lang="en-US" dirty="0" smtClean="0"/>
              <a:t>	8.	JJR	Adjective, comparative</a:t>
            </a:r>
          </a:p>
          <a:p>
            <a:pPr>
              <a:buNone/>
            </a:pPr>
            <a:r>
              <a:rPr lang="en-US" dirty="0" smtClean="0"/>
              <a:t>	9.	JJS	Adjective, superlative</a:t>
            </a:r>
          </a:p>
          <a:p>
            <a:pPr>
              <a:buNone/>
            </a:pPr>
            <a:r>
              <a:rPr lang="en-US" dirty="0" smtClean="0"/>
              <a:t>	10.	LS	List item marker</a:t>
            </a:r>
          </a:p>
          <a:p>
            <a:pPr>
              <a:buNone/>
            </a:pPr>
            <a:r>
              <a:rPr lang="en-US" dirty="0" smtClean="0"/>
              <a:t>	11.	MD	Modal</a:t>
            </a:r>
          </a:p>
          <a:p>
            <a:pPr>
              <a:buNone/>
            </a:pPr>
            <a:r>
              <a:rPr lang="en-US" dirty="0" smtClean="0"/>
              <a:t>	12.	NN	Noun, singular or mass</a:t>
            </a:r>
          </a:p>
          <a:p>
            <a:pPr>
              <a:buNone/>
            </a:pPr>
            <a:r>
              <a:rPr lang="en-US" dirty="0" smtClean="0"/>
              <a:t>	13.	NNS	Noun, plural</a:t>
            </a:r>
          </a:p>
          <a:p>
            <a:pPr>
              <a:buNone/>
            </a:pPr>
            <a:r>
              <a:rPr lang="en-US" dirty="0" smtClean="0"/>
              <a:t>	14.	NP	Proper noun, singular</a:t>
            </a:r>
          </a:p>
          <a:p>
            <a:pPr>
              <a:buNone/>
            </a:pPr>
            <a:r>
              <a:rPr lang="en-US" dirty="0" smtClean="0"/>
              <a:t>	15.	NPS	Proper noun, plural</a:t>
            </a:r>
          </a:p>
          <a:p>
            <a:pPr>
              <a:buNone/>
            </a:pPr>
            <a:r>
              <a:rPr lang="en-US" dirty="0" smtClean="0"/>
              <a:t>	16.	PDT	</a:t>
            </a:r>
            <a:r>
              <a:rPr lang="en-US" dirty="0" err="1" smtClean="0"/>
              <a:t>Predeterminer</a:t>
            </a:r>
            <a:endParaRPr lang="en-US" dirty="0" smtClean="0"/>
          </a:p>
          <a:p>
            <a:pPr>
              <a:buNone/>
            </a:pPr>
            <a:r>
              <a:rPr lang="en-US" dirty="0" smtClean="0"/>
              <a:t>	17.	POS	Possessive ending</a:t>
            </a:r>
          </a:p>
          <a:p>
            <a:pPr>
              <a:buNone/>
            </a:pPr>
            <a:r>
              <a:rPr lang="en-US" dirty="0" smtClean="0"/>
              <a:t>	18.	PP	Personal pronoun</a:t>
            </a:r>
          </a:p>
          <a:p>
            <a:pPr>
              <a:buNone/>
            </a:pPr>
            <a:r>
              <a:rPr lang="en-US" dirty="0" smtClean="0"/>
              <a:t>	19.	PP$	Possessive pronoun</a:t>
            </a:r>
          </a:p>
          <a:p>
            <a:pPr>
              <a:buNone/>
            </a:pPr>
            <a:r>
              <a:rPr lang="en-US" dirty="0" smtClean="0"/>
              <a:t>	20.	RB	Adverb</a:t>
            </a:r>
          </a:p>
          <a:p>
            <a:pPr>
              <a:buNone/>
            </a:pPr>
            <a:r>
              <a:rPr lang="en-US" dirty="0" smtClean="0"/>
              <a:t>	21.	RBR	Adverb, comparative</a:t>
            </a:r>
          </a:p>
          <a:p>
            <a:pPr>
              <a:buNone/>
            </a:pPr>
            <a:r>
              <a:rPr lang="en-US" dirty="0" smtClean="0"/>
              <a:t>	22.	RBS	Adverb, superlative</a:t>
            </a:r>
          </a:p>
          <a:p>
            <a:pPr>
              <a:buNone/>
            </a:pPr>
            <a:r>
              <a:rPr lang="en-US" dirty="0" smtClean="0"/>
              <a:t>	23.	RP	Particle</a:t>
            </a:r>
          </a:p>
          <a:p>
            <a:pPr>
              <a:buNone/>
            </a:pPr>
            <a:r>
              <a:rPr lang="en-US" dirty="0" smtClean="0"/>
              <a:t>	24.	SYM	Symbol</a:t>
            </a:r>
          </a:p>
          <a:p>
            <a:pPr>
              <a:buNone/>
            </a:pPr>
            <a:r>
              <a:rPr lang="en-US" dirty="0" smtClean="0"/>
              <a:t>	25.	TO	to</a:t>
            </a:r>
          </a:p>
          <a:p>
            <a:pPr>
              <a:buNone/>
            </a:pPr>
            <a:r>
              <a:rPr lang="en-US" dirty="0" smtClean="0"/>
              <a:t>	26.	UH	Interjection</a:t>
            </a:r>
          </a:p>
          <a:p>
            <a:pPr>
              <a:buNone/>
            </a:pPr>
            <a:r>
              <a:rPr lang="en-US" dirty="0" smtClean="0"/>
              <a:t>	27.	VB	Verb, base form</a:t>
            </a:r>
          </a:p>
          <a:p>
            <a:pPr>
              <a:buNone/>
            </a:pPr>
            <a:r>
              <a:rPr lang="en-US" dirty="0" smtClean="0"/>
              <a:t>	28.	VBD	Verb, past tense</a:t>
            </a:r>
          </a:p>
          <a:p>
            <a:pPr>
              <a:buNone/>
            </a:pPr>
            <a:r>
              <a:rPr lang="en-US" dirty="0" smtClean="0"/>
              <a:t>	29.	VBG	Verb, gerund or</a:t>
            </a:r>
          </a:p>
          <a:p>
            <a:pPr>
              <a:buNone/>
            </a:pPr>
            <a:r>
              <a:rPr lang="en-US" dirty="0" smtClean="0"/>
              <a:t>			 present participle</a:t>
            </a:r>
          </a:p>
          <a:p>
            <a:pPr>
              <a:buNone/>
            </a:pPr>
            <a:r>
              <a:rPr lang="en-US" dirty="0" smtClean="0"/>
              <a:t>	30.	VBN	Verb, past participle</a:t>
            </a:r>
          </a:p>
          <a:p>
            <a:pPr>
              <a:buNone/>
            </a:pPr>
            <a:r>
              <a:rPr lang="en-US" dirty="0" smtClean="0"/>
              <a:t>	31.	VBP	Verb, non-3rd person </a:t>
            </a:r>
          </a:p>
          <a:p>
            <a:pPr>
              <a:buNone/>
            </a:pPr>
            <a:r>
              <a:rPr lang="en-US" dirty="0" smtClean="0"/>
              <a:t>			 singular present</a:t>
            </a:r>
          </a:p>
          <a:p>
            <a:pPr>
              <a:buNone/>
            </a:pPr>
            <a:r>
              <a:rPr lang="en-US" dirty="0" smtClean="0"/>
              <a:t>	32.	VBZ	Verb, 3rd person </a:t>
            </a:r>
          </a:p>
          <a:p>
            <a:pPr>
              <a:buNone/>
            </a:pPr>
            <a:r>
              <a:rPr lang="en-US" dirty="0" smtClean="0"/>
              <a:t>			 singular present</a:t>
            </a:r>
          </a:p>
          <a:p>
            <a:pPr>
              <a:buNone/>
            </a:pPr>
            <a:r>
              <a:rPr lang="en-US" dirty="0" smtClean="0"/>
              <a:t>	33.	WDT	</a:t>
            </a:r>
            <a:r>
              <a:rPr lang="en-US" dirty="0" err="1" smtClean="0"/>
              <a:t>Wh</a:t>
            </a:r>
            <a:r>
              <a:rPr lang="en-US" dirty="0" smtClean="0"/>
              <a:t>-determiner</a:t>
            </a:r>
          </a:p>
          <a:p>
            <a:pPr>
              <a:buNone/>
            </a:pPr>
            <a:r>
              <a:rPr lang="en-US" dirty="0" smtClean="0"/>
              <a:t>	34.	WP	</a:t>
            </a:r>
            <a:r>
              <a:rPr lang="en-US" dirty="0" err="1" smtClean="0"/>
              <a:t>Wh</a:t>
            </a:r>
            <a:r>
              <a:rPr lang="en-US" dirty="0" smtClean="0"/>
              <a:t>-pronoun</a:t>
            </a:r>
          </a:p>
          <a:p>
            <a:pPr>
              <a:buNone/>
            </a:pPr>
            <a:r>
              <a:rPr lang="en-US" dirty="0" smtClean="0"/>
              <a:t>	35.	WP$	Possessive </a:t>
            </a:r>
            <a:r>
              <a:rPr lang="en-US" dirty="0" err="1" smtClean="0"/>
              <a:t>wh</a:t>
            </a:r>
            <a:r>
              <a:rPr lang="en-US" dirty="0" smtClean="0"/>
              <a:t>-pronoun</a:t>
            </a:r>
          </a:p>
          <a:p>
            <a:pPr>
              <a:buNone/>
            </a:pPr>
            <a:r>
              <a:rPr lang="en-US" dirty="0" smtClean="0"/>
              <a:t>	36.	WRB	</a:t>
            </a:r>
            <a:r>
              <a:rPr lang="en-US" dirty="0" err="1" smtClean="0"/>
              <a:t>Wh</a:t>
            </a:r>
            <a:r>
              <a:rPr lang="en-US" dirty="0" smtClean="0"/>
              <a:t>-adverb</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 </a:t>
            </a:r>
            <a:r>
              <a:rPr lang="en-US" dirty="0" err="1" smtClean="0"/>
              <a:t>PCFGs</a:t>
            </a:r>
            <a:r>
              <a:rPr lang="en-US" dirty="0" smtClean="0"/>
              <a:t> perform?</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008000"/>
                </a:solidFill>
              </a:rPr>
              <a:t>+		Robust to variations in language</a:t>
            </a:r>
            <a:endParaRPr lang="en-US" dirty="0" smtClean="0"/>
          </a:p>
          <a:p>
            <a:pPr>
              <a:buNone/>
            </a:pPr>
            <a:r>
              <a:rPr lang="en-US" dirty="0" smtClean="0">
                <a:solidFill>
                  <a:srgbClr val="800000"/>
                </a:solidFill>
              </a:rPr>
              <a:t>- 		Strong independence assumptions</a:t>
            </a:r>
          </a:p>
          <a:p>
            <a:pPr>
              <a:buNone/>
            </a:pPr>
            <a:r>
              <a:rPr lang="en-US" dirty="0" smtClean="0"/>
              <a:t>?		WSJ parsing accuracy: about 73% LP/LR F1</a:t>
            </a:r>
          </a:p>
          <a:p>
            <a:endParaRPr lang="en-US" b="1" dirty="0" smtClean="0"/>
          </a:p>
          <a:p>
            <a:r>
              <a:rPr lang="en-US" b="1" dirty="0" smtClean="0"/>
              <a:t>Lack of lexicalization</a:t>
            </a:r>
          </a:p>
          <a:p>
            <a:pPr lvl="1"/>
            <a:r>
              <a:rPr lang="en-US" dirty="0" smtClean="0"/>
              <a:t>A PCFG uses the actual words only to determine the probability of parts-of-speech (the </a:t>
            </a:r>
            <a:r>
              <a:rPr lang="en-US" dirty="0" err="1" smtClean="0"/>
              <a:t>preterminals</a:t>
            </a:r>
            <a:r>
              <a:rPr lang="en-US" dirty="0" smtClean="0"/>
              <a:t>)</a:t>
            </a:r>
          </a:p>
          <a:p>
            <a:pPr lvl="2"/>
            <a:r>
              <a:rPr lang="en-US" dirty="0" smtClean="0"/>
              <a:t>I like to eat cake </a:t>
            </a:r>
            <a:r>
              <a:rPr lang="en-US" dirty="0" smtClean="0">
                <a:solidFill>
                  <a:srgbClr val="000000"/>
                </a:solidFill>
              </a:rPr>
              <a:t>with white frosting.</a:t>
            </a:r>
          </a:p>
          <a:p>
            <a:pPr lvl="2"/>
            <a:r>
              <a:rPr lang="en-US" dirty="0" smtClean="0"/>
              <a:t>I like to eat cake</a:t>
            </a:r>
            <a:r>
              <a:rPr lang="en-US" dirty="0" smtClean="0">
                <a:solidFill>
                  <a:srgbClr val="000000"/>
                </a:solidFill>
              </a:rPr>
              <a:t> with a </a:t>
            </a:r>
            <a:r>
              <a:rPr lang="en-US" dirty="0" err="1" smtClean="0">
                <a:solidFill>
                  <a:srgbClr val="000000"/>
                </a:solidFill>
              </a:rPr>
              <a:t>spork</a:t>
            </a:r>
            <a:r>
              <a:rPr lang="en-US" dirty="0" smtClean="0">
                <a:solidFill>
                  <a:srgbClr val="000000"/>
                </a:solidFill>
              </a:rPr>
              <a:t>. </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Lexicalization</a:t>
            </a:r>
            <a:endParaRPr lang="en-US" dirty="0"/>
          </a:p>
        </p:txBody>
      </p:sp>
      <p:sp>
        <p:nvSpPr>
          <p:cNvPr id="3" name="Content Placeholder 2"/>
          <p:cNvSpPr>
            <a:spLocks noGrp="1"/>
          </p:cNvSpPr>
          <p:nvPr>
            <p:ph idx="1"/>
          </p:nvPr>
        </p:nvSpPr>
        <p:spPr>
          <a:xfrm>
            <a:off x="457200" y="1905000"/>
            <a:ext cx="5410200" cy="4669536"/>
          </a:xfrm>
        </p:spPr>
        <p:txBody>
          <a:bodyPr>
            <a:normAutofit fontScale="92500"/>
          </a:bodyPr>
          <a:lstStyle/>
          <a:p>
            <a:r>
              <a:rPr lang="en-US" dirty="0" smtClean="0"/>
              <a:t>Lexical heads are important for certain classes of ambiguities (e.g., PP attachment): </a:t>
            </a:r>
          </a:p>
          <a:p>
            <a:endParaRPr lang="en-US" dirty="0" smtClean="0"/>
          </a:p>
          <a:p>
            <a:r>
              <a:rPr lang="en-US" dirty="0" smtClean="0"/>
              <a:t>Lexicalizing grammar creates a much larger grammar.</a:t>
            </a:r>
          </a:p>
          <a:p>
            <a:pPr lvl="1"/>
            <a:r>
              <a:rPr lang="en-US" dirty="0" smtClean="0"/>
              <a:t>Sophisticated smoothing needed</a:t>
            </a:r>
          </a:p>
          <a:p>
            <a:pPr lvl="1"/>
            <a:r>
              <a:rPr lang="en-US" dirty="0" smtClean="0"/>
              <a:t>Smarter parsing algorithms needed</a:t>
            </a:r>
          </a:p>
          <a:p>
            <a:pPr lvl="1"/>
            <a:r>
              <a:rPr lang="en-US" dirty="0" smtClean="0"/>
              <a:t>More DATA needed </a:t>
            </a:r>
            <a:endParaRPr lang="en-US" dirty="0"/>
          </a:p>
        </p:txBody>
      </p:sp>
      <p:pic>
        <p:nvPicPr>
          <p:cNvPr id="4" name="Picture 3"/>
          <p:cNvPicPr>
            <a:picLocks noChangeAspect="1"/>
          </p:cNvPicPr>
          <p:nvPr/>
        </p:nvPicPr>
        <p:blipFill>
          <a:blip r:embed="rId2"/>
          <a:stretch>
            <a:fillRect/>
          </a:stretch>
        </p:blipFill>
        <p:spPr>
          <a:xfrm>
            <a:off x="5740264" y="2133600"/>
            <a:ext cx="3403735" cy="1549400"/>
          </a:xfrm>
          <a:prstGeom prst="rect">
            <a:avLst/>
          </a:prstGeom>
        </p:spPr>
      </p:pic>
      <p:pic>
        <p:nvPicPr>
          <p:cNvPr id="5" name="Picture 4"/>
          <p:cNvPicPr>
            <a:picLocks noChangeAspect="1"/>
          </p:cNvPicPr>
          <p:nvPr/>
        </p:nvPicPr>
        <p:blipFill>
          <a:blip r:embed="rId3"/>
          <a:stretch>
            <a:fillRect/>
          </a:stretch>
        </p:blipFill>
        <p:spPr>
          <a:xfrm>
            <a:off x="5901347" y="4343400"/>
            <a:ext cx="3242653" cy="2355850"/>
          </a:xfrm>
          <a:prstGeom prst="rect">
            <a:avLst/>
          </a:prstGeom>
        </p:spPr>
      </p:pic>
      <p:sp>
        <p:nvSpPr>
          <p:cNvPr id="6" name="TextBox 5"/>
          <p:cNvSpPr txBox="1"/>
          <p:nvPr/>
        </p:nvSpPr>
        <p:spPr>
          <a:xfrm>
            <a:off x="7620000" y="6477000"/>
            <a:ext cx="1676400" cy="338554"/>
          </a:xfrm>
          <a:prstGeom prst="rect">
            <a:avLst/>
          </a:prstGeom>
          <a:noFill/>
        </p:spPr>
        <p:txBody>
          <a:bodyPr wrap="square" rtlCol="0">
            <a:spAutoFit/>
          </a:bodyPr>
          <a:lstStyle/>
          <a:p>
            <a:r>
              <a:rPr lang="en-US" sz="1600" dirty="0" smtClean="0"/>
              <a:t>Manning</a:t>
            </a:r>
            <a:endParaRPr lang="en-US"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Huge area of research</a:t>
            </a:r>
            <a:endParaRPr lang="en-US" dirty="0"/>
          </a:p>
        </p:txBody>
      </p:sp>
      <p:sp>
        <p:nvSpPr>
          <p:cNvPr id="3" name="Content Placeholder 2"/>
          <p:cNvSpPr>
            <a:spLocks noGrp="1"/>
          </p:cNvSpPr>
          <p:nvPr>
            <p:ph idx="1"/>
          </p:nvPr>
        </p:nvSpPr>
        <p:spPr/>
        <p:txBody>
          <a:bodyPr/>
          <a:lstStyle/>
          <a:p>
            <a:r>
              <a:rPr lang="en-US" dirty="0" smtClean="0"/>
              <a:t>Coarse-to-fine parsing</a:t>
            </a:r>
          </a:p>
          <a:p>
            <a:pPr lvl="1"/>
            <a:r>
              <a:rPr lang="en-US" dirty="0" smtClean="0"/>
              <a:t>Parse with a simpler grammar</a:t>
            </a:r>
          </a:p>
          <a:p>
            <a:pPr lvl="1"/>
            <a:r>
              <a:rPr lang="en-US" dirty="0" smtClean="0"/>
              <a:t>Refine with a more complex one</a:t>
            </a:r>
          </a:p>
          <a:p>
            <a:r>
              <a:rPr lang="en-US" dirty="0" smtClean="0"/>
              <a:t>Dependency parsing</a:t>
            </a:r>
          </a:p>
          <a:p>
            <a:pPr lvl="1"/>
            <a:r>
              <a:rPr lang="en-US" dirty="0" smtClean="0"/>
              <a:t>A sentence is parsed by relating each word to other words in the sentence which depend on it. </a:t>
            </a:r>
          </a:p>
          <a:p>
            <a:r>
              <a:rPr lang="en-US" dirty="0" smtClean="0"/>
              <a:t>Discriminative parsing</a:t>
            </a:r>
          </a:p>
          <a:p>
            <a:pPr lvl="1"/>
            <a:r>
              <a:rPr lang="en-US" dirty="0" smtClean="0"/>
              <a:t>Given training examples, learn a function that classifies a sentence with its parse tree</a:t>
            </a:r>
          </a:p>
          <a:p>
            <a:r>
              <a:rPr lang="en-US" dirty="0" smtClean="0"/>
              <a:t>and more!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Part of speech taggers and sentence parsers are freely available!</a:t>
            </a:r>
          </a:p>
          <a:p>
            <a:endParaRPr lang="en-US" dirty="0" smtClean="0"/>
          </a:p>
          <a:p>
            <a:r>
              <a:rPr lang="en-US" dirty="0" smtClean="0"/>
              <a:t>So why did we sit through this lecture?</a:t>
            </a:r>
          </a:p>
          <a:p>
            <a:pPr lvl="1"/>
            <a:r>
              <a:rPr lang="en-US" dirty="0" smtClean="0"/>
              <a:t>Maybe you’ll be interested in this area</a:t>
            </a:r>
          </a:p>
          <a:p>
            <a:pPr lvl="1"/>
            <a:r>
              <a:rPr lang="en-US" dirty="0" smtClean="0"/>
              <a:t>Useful ideas to be applied elsewhere</a:t>
            </a:r>
          </a:p>
          <a:p>
            <a:pPr lvl="3"/>
            <a:r>
              <a:rPr lang="en-US" sz="2400" dirty="0" smtClean="0"/>
              <a:t>Write a parser to parse web tables</a:t>
            </a:r>
          </a:p>
          <a:p>
            <a:pPr lvl="3"/>
            <a:r>
              <a:rPr lang="en-US" sz="2400" dirty="0" err="1" smtClean="0"/>
              <a:t>PCFGs</a:t>
            </a:r>
            <a:r>
              <a:rPr lang="en-US" sz="2400" dirty="0" smtClean="0"/>
              <a:t> for information extraction</a:t>
            </a:r>
          </a:p>
          <a:p>
            <a:pPr lvl="1"/>
            <a:r>
              <a:rPr lang="en-US" dirty="0" smtClean="0"/>
              <a:t>Like to know how things work</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over!</a:t>
            </a:r>
            <a:endParaRPr lang="en-US" dirty="0"/>
          </a:p>
        </p:txBody>
      </p:sp>
      <p:sp>
        <p:nvSpPr>
          <p:cNvPr id="3" name="Content Placeholder 2"/>
          <p:cNvSpPr>
            <a:spLocks noGrp="1"/>
          </p:cNvSpPr>
          <p:nvPr>
            <p:ph idx="1"/>
          </p:nvPr>
        </p:nvSpPr>
        <p:spPr/>
        <p:txBody>
          <a:bodyPr/>
          <a:lstStyle/>
          <a:p>
            <a:r>
              <a:rPr lang="en-US" dirty="0" smtClean="0"/>
              <a:t>Thanks!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Ambiguity</a:t>
            </a:r>
            <a:endParaRPr lang="en-US" dirty="0"/>
          </a:p>
        </p:txBody>
      </p:sp>
      <p:sp>
        <p:nvSpPr>
          <p:cNvPr id="5" name="Content Placeholder 2"/>
          <p:cNvSpPr>
            <a:spLocks noGrp="1"/>
          </p:cNvSpPr>
          <p:nvPr>
            <p:ph idx="1"/>
          </p:nvPr>
        </p:nvSpPr>
        <p:spPr>
          <a:xfrm>
            <a:off x="457200" y="3429000"/>
            <a:ext cx="8229600" cy="1676400"/>
          </a:xfrm>
        </p:spPr>
        <p:txBody>
          <a:bodyPr>
            <a:normAutofit/>
          </a:bodyPr>
          <a:lstStyle/>
          <a:p>
            <a:pPr algn="ctr">
              <a:buNone/>
            </a:pPr>
            <a:r>
              <a:rPr lang="en-US" dirty="0" smtClean="0"/>
              <a:t>Buffalo buffalo buffalo.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words are ambiguous?</a:t>
            </a:r>
            <a:endParaRPr lang="en-US" dirty="0"/>
          </a:p>
        </p:txBody>
      </p:sp>
      <p:pic>
        <p:nvPicPr>
          <p:cNvPr id="4" name="Picture 3"/>
          <p:cNvPicPr>
            <a:picLocks noChangeAspect="1"/>
          </p:cNvPicPr>
          <p:nvPr/>
        </p:nvPicPr>
        <p:blipFill>
          <a:blip r:embed="rId3"/>
          <a:stretch>
            <a:fillRect/>
          </a:stretch>
        </p:blipFill>
        <p:spPr>
          <a:xfrm>
            <a:off x="152400" y="2209800"/>
            <a:ext cx="8915400" cy="3794801"/>
          </a:xfrm>
          <a:prstGeom prst="rect">
            <a:avLst/>
          </a:prstGeom>
        </p:spPr>
      </p:pic>
      <p:sp>
        <p:nvSpPr>
          <p:cNvPr id="5" name="TextBox 4"/>
          <p:cNvSpPr txBox="1"/>
          <p:nvPr/>
        </p:nvSpPr>
        <p:spPr>
          <a:xfrm>
            <a:off x="7620000" y="6477000"/>
            <a:ext cx="1676400" cy="338554"/>
          </a:xfrm>
          <a:prstGeom prst="rect">
            <a:avLst/>
          </a:prstGeom>
          <a:noFill/>
        </p:spPr>
        <p:txBody>
          <a:bodyPr wrap="square" rtlCol="0">
            <a:spAutoFit/>
          </a:bodyPr>
          <a:lstStyle/>
          <a:p>
            <a:r>
              <a:rPr lang="en-US" sz="1600" dirty="0" smtClean="0"/>
              <a:t>Hockenmaier</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approach!</a:t>
            </a:r>
            <a:endParaRPr lang="en-US" dirty="0"/>
          </a:p>
        </p:txBody>
      </p:sp>
      <p:sp>
        <p:nvSpPr>
          <p:cNvPr id="3" name="Content Placeholder 2"/>
          <p:cNvSpPr>
            <a:spLocks noGrp="1"/>
          </p:cNvSpPr>
          <p:nvPr>
            <p:ph idx="1"/>
          </p:nvPr>
        </p:nvSpPr>
        <p:spPr/>
        <p:txBody>
          <a:bodyPr/>
          <a:lstStyle/>
          <a:p>
            <a:r>
              <a:rPr lang="en-US" dirty="0" smtClean="0"/>
              <a:t>Pick the most common tag for the word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91% success rate!</a:t>
            </a:r>
          </a:p>
        </p:txBody>
      </p:sp>
      <p:pic>
        <p:nvPicPr>
          <p:cNvPr id="4" name="Picture 4" descr="txp_fig"/>
          <p:cNvPicPr>
            <a:picLocks noChangeAspect="1" noChangeArrowheads="1"/>
          </p:cNvPicPr>
          <p:nvPr>
            <p:custDataLst>
              <p:tags r:id="rId1"/>
            </p:custDataLst>
          </p:nvPr>
        </p:nvPicPr>
        <p:blipFill>
          <a:blip r:embed="rId3"/>
          <a:srcRect t="40122"/>
          <a:stretch>
            <a:fillRect/>
          </a:stretch>
        </p:blipFill>
        <p:spPr bwMode="auto">
          <a:xfrm>
            <a:off x="1066800" y="2832100"/>
            <a:ext cx="7291387" cy="2501900"/>
          </a:xfrm>
          <a:prstGeom prst="rect">
            <a:avLst/>
          </a:prstGeom>
          <a:noFill/>
          <a:ln w="9525">
            <a:noFill/>
            <a:miter lim="800000"/>
            <a:headEnd/>
            <a:tailEnd/>
          </a:ln>
          <a:effectLst/>
        </p:spPr>
      </p:pic>
      <p:sp>
        <p:nvSpPr>
          <p:cNvPr id="5" name="Rectangle 4"/>
          <p:cNvSpPr/>
          <p:nvPr/>
        </p:nvSpPr>
        <p:spPr>
          <a:xfrm>
            <a:off x="7051923" y="6488668"/>
            <a:ext cx="2092077" cy="369332"/>
          </a:xfrm>
          <a:prstGeom prst="rect">
            <a:avLst/>
          </a:prstGeom>
        </p:spPr>
        <p:txBody>
          <a:bodyPr wrap="none">
            <a:spAutoFit/>
          </a:bodyPr>
          <a:lstStyle/>
          <a:p>
            <a:r>
              <a:rPr lang="en-US" dirty="0" smtClean="0"/>
              <a:t>Andrew McCallum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slides}\pagestyle{empty}&#10;\begin{document}&#10;&#10;\setlength{\textwidth}{9in}&#10;&#10;\setlength{\parindent}{0in}&#10;\setlength{\parskip}{.1in}&#10;\hyphenpenalty 10000&#10;\boldmath&#10;\newcommand{\bi}{\begin{itemize}\item}&#10;\newcommand{\ei}{\end{itemize}}&#10;\newcommand{\vs}{\vspace{.05in}}&#10;\newcommand{\vsb}{\vspace{.1in}}&#10;&#10;{\bf Simply assign each word its most likely POS.  &#10;&#10;Success rate: 91\%!}&#10;&#10;\vsb&#10;\begin{center}&#10;\begin{tabular}{|c||c|c|c|} \hline&#10;{\bf Word} &amp;\multicolumn{3}{|c|}{\bf POS listings in Brown}\\ \hline\hline&#10;heat &amp;noun/89 &amp;{\bf verb/5} &amp; \\\hline&#10;oil &amp;{\bf noun/87} &amp;&amp;\\\hline&#10;in &amp;{\bf prep/20731} &amp;noun/1 &amp;adv/462 \\\hline&#10;a &amp;{\bf det/22943} &amp;noun/50 &amp;noun-proper/30\\\hline&#10;large &amp;{\bf adj/354} &amp;noun/2 &amp;adv/5\\\hline&#10;pot &amp;{\bf noun/27} &amp;&amp;\\ \hline&#10;\end{tabular}&#10;\end{center}&#10;&#10;&#10;&#10;\end{document}&#10;"/>
  <p:tag name="EXTERNALNAME" val="txp_fig"/>
  <p:tag name="BLEND" val="0"/>
  <p:tag name="TRANSPARENT" val="0"/>
  <p:tag name="RESOLUTION" val="1200"/>
  <p:tag name="WORKAROUNDTRANSPARENCYBUG" val="0"/>
  <p:tag name="ALLOWFONTSUBSTITUTION" val="0"/>
  <p:tag name="BITMAPFORMAT" val="pngmono"/>
  <p:tag name="ORIGWIDTH" val="520"/>
  <p:tag name="PICTUREFILESIZE" val="156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19091</TotalTime>
  <Words>4263</Words>
  <Application>Microsoft Macintosh PowerPoint</Application>
  <PresentationFormat>On-screen Show (4:3)</PresentationFormat>
  <Paragraphs>723</Paragraphs>
  <Slides>64</Slides>
  <Notes>30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Urban</vt:lpstr>
      <vt:lpstr>Equation</vt:lpstr>
      <vt:lpstr>Part-of-Speech Tagging &amp; Parsing</vt:lpstr>
      <vt:lpstr>Announcements</vt:lpstr>
      <vt:lpstr>Timely warning</vt:lpstr>
      <vt:lpstr>Part-of-speech tagging</vt:lpstr>
      <vt:lpstr>Why do we care?</vt:lpstr>
      <vt:lpstr>Penn Treebank Tagset</vt:lpstr>
      <vt:lpstr>Ambiguity</vt:lpstr>
      <vt:lpstr>How many words are ambiguous?</vt:lpstr>
      <vt:lpstr>Naïve approach!</vt:lpstr>
      <vt:lpstr>We have more information</vt:lpstr>
      <vt:lpstr>In an ideal world…</vt:lpstr>
      <vt:lpstr>Bayes’ Rule</vt:lpstr>
      <vt:lpstr>Finding P(T)</vt:lpstr>
      <vt:lpstr>Markov assumption</vt:lpstr>
      <vt:lpstr>Putting it all together</vt:lpstr>
      <vt:lpstr>Process as an HMM</vt:lpstr>
      <vt:lpstr>Three Questions for HMMs</vt:lpstr>
      <vt:lpstr>Three Questions for HMMs</vt:lpstr>
      <vt:lpstr>Tagging</vt:lpstr>
      <vt:lpstr>Trellis</vt:lpstr>
      <vt:lpstr>Trellis</vt:lpstr>
      <vt:lpstr>Tagging initialization</vt:lpstr>
      <vt:lpstr>Tagging recursive step</vt:lpstr>
      <vt:lpstr>Tagging recursive step</vt:lpstr>
      <vt:lpstr>Pick best trellis cell for last word</vt:lpstr>
      <vt:lpstr>Use back pointers to pick best sequence</vt:lpstr>
      <vt:lpstr>Learning a POS-tagging HMM</vt:lpstr>
      <vt:lpstr>Problem with supervised learning</vt:lpstr>
      <vt:lpstr>Lots of other techniques!</vt:lpstr>
      <vt:lpstr>Seems like POS-tagging is solved</vt:lpstr>
      <vt:lpstr>So now we are HMM Masters</vt:lpstr>
      <vt:lpstr>Syntax</vt:lpstr>
      <vt:lpstr>Parsing applications</vt:lpstr>
      <vt:lpstr>Basic English sentence structure</vt:lpstr>
      <vt:lpstr>Can we build an HMM?</vt:lpstr>
      <vt:lpstr>Words take arguments</vt:lpstr>
      <vt:lpstr>A better model</vt:lpstr>
      <vt:lpstr>Language has recursive properties</vt:lpstr>
      <vt:lpstr>HMMs can’t generate hierarchical structure</vt:lpstr>
      <vt:lpstr>Words work in groups </vt:lpstr>
      <vt:lpstr>Words work in groups </vt:lpstr>
      <vt:lpstr>Many different constituents</vt:lpstr>
      <vt:lpstr>Many different constituents</vt:lpstr>
      <vt:lpstr>Attachment ambiguities</vt:lpstr>
      <vt:lpstr>Attachment ambiguities</vt:lpstr>
      <vt:lpstr>Parsing</vt:lpstr>
      <vt:lpstr>Context-free grammars (CFGs)</vt:lpstr>
      <vt:lpstr>Phrase structure grammars =  Context-free grammars</vt:lpstr>
      <vt:lpstr>A phrase structure grammar</vt:lpstr>
      <vt:lpstr>Probabilistic context-free grammars (PCFGs)</vt:lpstr>
      <vt:lpstr>How to parse</vt:lpstr>
      <vt:lpstr>Given a sentence S…</vt:lpstr>
      <vt:lpstr>Finding P(τ)</vt:lpstr>
      <vt:lpstr>Finding P(τ)</vt:lpstr>
      <vt:lpstr>Parsing – Cocke-Kasami-Younger (CKY)</vt:lpstr>
      <vt:lpstr>Chomsky Normal Form</vt:lpstr>
      <vt:lpstr>CKY Example</vt:lpstr>
      <vt:lpstr>Estimating P(Xα)</vt:lpstr>
      <vt:lpstr>How well do PCFGs perform?</vt:lpstr>
      <vt:lpstr>How well do PCFGs perform?</vt:lpstr>
      <vt:lpstr>Lexicalization</vt:lpstr>
      <vt:lpstr>Huge area of research</vt:lpstr>
      <vt:lpstr>The good news!</vt:lpstr>
      <vt:lpstr>It’s over!</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Part-of-Speech Tagging &amp; Parsing</dc:title>
  <dc:creator>Chloé Kiddon</dc:creator>
  <cp:lastModifiedBy>Chloé Kiddon</cp:lastModifiedBy>
  <cp:revision>758</cp:revision>
  <dcterms:created xsi:type="dcterms:W3CDTF">2009-04-24T00:32:27Z</dcterms:created>
  <dcterms:modified xsi:type="dcterms:W3CDTF">2009-04-24T00:33:08Z</dcterms:modified>
</cp:coreProperties>
</file>