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3" r:id="rId3"/>
    <p:sldId id="327" r:id="rId4"/>
    <p:sldId id="319" r:id="rId5"/>
    <p:sldId id="320" r:id="rId6"/>
    <p:sldId id="304" r:id="rId7"/>
    <p:sldId id="312" r:id="rId8"/>
    <p:sldId id="315" r:id="rId9"/>
    <p:sldId id="297" r:id="rId10"/>
    <p:sldId id="303" r:id="rId11"/>
    <p:sldId id="321" r:id="rId12"/>
    <p:sldId id="300" r:id="rId13"/>
    <p:sldId id="298" r:id="rId14"/>
    <p:sldId id="323" r:id="rId15"/>
    <p:sldId id="277" r:id="rId16"/>
    <p:sldId id="313" r:id="rId17"/>
    <p:sldId id="278" r:id="rId18"/>
    <p:sldId id="279" r:id="rId19"/>
    <p:sldId id="280" r:id="rId20"/>
    <p:sldId id="281" r:id="rId21"/>
    <p:sldId id="324" r:id="rId22"/>
    <p:sldId id="326" r:id="rId23"/>
    <p:sldId id="283" r:id="rId24"/>
    <p:sldId id="325" r:id="rId25"/>
    <p:sldId id="284" r:id="rId26"/>
    <p:sldId id="285" r:id="rId27"/>
    <p:sldId id="288" r:id="rId28"/>
    <p:sldId id="317" r:id="rId29"/>
    <p:sldId id="289" r:id="rId30"/>
    <p:sldId id="290" r:id="rId31"/>
    <p:sldId id="302" r:id="rId32"/>
    <p:sldId id="318" r:id="rId33"/>
    <p:sldId id="314" r:id="rId3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66"/>
    <a:srgbClr val="FFB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fld id="{4789A0DC-D9B6-45EE-ACF9-A4F441765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fld id="{5175F556-686E-4975-81A8-5E0FEA825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49DA8-62A0-448E-ADAA-383E8A8C4584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20" tIns="47167" rIns="96020" bIns="47167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1092200"/>
            <a:ext cx="4802187" cy="36020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3" y="9109075"/>
            <a:ext cx="2460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214" tIns="28637" rIns="20214" bIns="28637"/>
          <a:lstStyle/>
          <a:p>
            <a:pPr defTabSz="966788">
              <a:lnSpc>
                <a:spcPts val="17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53F4F-7999-4A57-B1D9-BFB873E5A9C5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268CA-FCA1-47DB-941E-D8A2AB3820C1}" type="slidenum">
              <a:rPr lang="en-US"/>
              <a:pPr/>
              <a:t>12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FF303-6CB4-481C-B214-59A580AB98A4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217B0-6947-4601-A983-0CD82764758E}" type="slidenum">
              <a:rPr lang="en-US"/>
              <a:pPr/>
              <a:t>14</a:t>
            </a:fld>
            <a:endParaRPr lang="en-US"/>
          </a:p>
        </p:txBody>
      </p:sp>
      <p:sp>
        <p:nvSpPr>
          <p:cNvPr id="1474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C8895-D384-4554-BE16-6F036D6C54E6}" type="slidenum">
              <a:rPr lang="en-US"/>
              <a:pPr/>
              <a:t>15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8EDD1-8C0C-45E0-A7EA-FB1EF9DA4CBA}" type="slidenum">
              <a:rPr lang="en-US"/>
              <a:pPr/>
              <a:t>16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1EDA9-54F8-4E62-B038-C82027CE0CD8}" type="slidenum">
              <a:rPr lang="en-US"/>
              <a:pPr/>
              <a:t>17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07A14-AF21-4B7A-B757-6DCC41DA026C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819CE-663D-4DEA-88CC-9AA1DB0B5BE6}" type="slidenum">
              <a:rPr lang="en-US"/>
              <a:pPr/>
              <a:t>19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37E29-4812-483F-A705-7EA01940AAC5}" type="slidenum">
              <a:rPr lang="en-US"/>
              <a:pPr/>
              <a:t>20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E578B-ECBB-4024-A017-9C156826CEC7}" type="slidenum">
              <a:rPr lang="en-US"/>
              <a:pPr/>
              <a:t>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E1604-F63C-46B7-96D6-D6BB98B9F754}" type="slidenum">
              <a:rPr lang="en-US"/>
              <a:pPr/>
              <a:t>22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AE452-E8DB-4916-8BEC-15BC6CA03DAE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A535C-9617-4738-96AF-A7316155A8D4}" type="slidenum">
              <a:rPr lang="en-US"/>
              <a:pPr/>
              <a:t>24</a:t>
            </a:fld>
            <a:endParaRPr lang="en-US"/>
          </a:p>
        </p:txBody>
      </p:sp>
      <p:sp>
        <p:nvSpPr>
          <p:cNvPr id="150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5946A-ACC0-4DB8-9136-7C61AD07EF68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BB275-E851-4881-B166-C87A5B7C45D6}" type="slidenum">
              <a:rPr lang="en-US"/>
              <a:pPr/>
              <a:t>26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B2FBB-198E-4EAB-8C15-0528CB2C9F2C}" type="slidenum">
              <a:rPr lang="en-US"/>
              <a:pPr/>
              <a:t>27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17D27-47A0-4ADA-B154-441BC150D520}" type="slidenum">
              <a:rPr lang="en-US"/>
              <a:pPr/>
              <a:t>29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EA02B-59D5-4698-937F-C826601EFE1F}" type="slidenum">
              <a:rPr lang="en-US"/>
              <a:pPr/>
              <a:t>30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D6D95-F7D1-477C-ACE2-0634D9CC189C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EB71E-D348-4F78-986B-F2298AACF010}" type="slidenum">
              <a:rPr lang="en-US"/>
              <a:pPr/>
              <a:t>32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7055" tIns="48528" rIns="97055" bIns="485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E578B-ECBB-4024-A017-9C156826CEC7}" type="slidenum">
              <a:rPr lang="en-US"/>
              <a:pPr/>
              <a:t>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9F65A-C8BC-44BD-AAEE-6AEBC740BC37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81FDE-40AF-43F2-88BC-1F0563D6B3A8}" type="slidenum">
              <a:rPr lang="en-US"/>
              <a:pPr/>
              <a:t>4</a:t>
            </a:fld>
            <a:endParaRPr lang="en-US"/>
          </a:p>
        </p:txBody>
      </p:sp>
      <p:sp>
        <p:nvSpPr>
          <p:cNvPr id="1372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CFC6D-CB47-4C33-85C9-81FC6A945DF2}" type="slidenum">
              <a:rPr lang="en-US"/>
              <a:pPr/>
              <a:t>5</a:t>
            </a:fld>
            <a:endParaRPr lang="en-US"/>
          </a:p>
        </p:txBody>
      </p:sp>
      <p:sp>
        <p:nvSpPr>
          <p:cNvPr id="1392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7338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2949F-7D01-4CCD-B8C4-60EB0D638CDE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58531-E05D-4D93-BBBB-13033DE3E03E}" type="slidenum">
              <a:rPr lang="en-US"/>
              <a:pPr/>
              <a:t>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0BF2-5483-43E3-A48C-DE5D49C917B6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EF155-0187-40B2-A9AB-6E3814B61E46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3ED8D-ED9E-4632-828E-C585433C1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0B98-F8D7-4486-A174-C7A6406F2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4AEBD-D432-43AD-85FB-C8504107B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0E0B960E-8B46-4D16-8D2B-A9F143470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B5219-48FA-41A3-A20B-CD14A18A2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797A2-284A-4336-955B-3AA0CFB73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73CC1-20A0-4F93-AD3F-0872693FD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4FAC9-9DFE-4F6D-A67E-1E88BCFD6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2E07-F015-4BC3-A07F-79341EB7A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3771E-E669-4268-AE06-3ABFE6D55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A7410-4DBC-408C-9DDE-E2E0A62C0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847CC-361E-4D54-A1F9-A147E88BD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AA35121-93DE-4540-AD09-2B64FB6FA3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zbik@cs.washingto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6" Type="http://schemas.openxmlformats.org/officeDocument/2006/relationships/hyperlink" Target="http://investor.msn.com/home.asp?Page=Research&amp;Item=Charts&amp;Symbol=msft" TargetMode="External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smtClean="0">
                <a:solidFill>
                  <a:srgbClr val="000000"/>
                </a:solidFill>
              </a:rPr>
              <a:t>Winter </a:t>
            </a:r>
            <a:r>
              <a:rPr lang="en-US" sz="2900" b="1" smtClean="0">
                <a:solidFill>
                  <a:srgbClr val="000000"/>
                </a:solidFill>
              </a:rPr>
              <a:t>2014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2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Architectural Support for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Mark Zbikowski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 err="1" smtClean="0">
                <a:solidFill>
                  <a:srgbClr val="000000"/>
                </a:solidFill>
                <a:hlinkClick r:id="rId3"/>
              </a:rPr>
              <a:t>mzbik@</a:t>
            </a:r>
            <a:r>
              <a:rPr lang="en-US" sz="1600" b="1" dirty="0" err="1">
                <a:solidFill>
                  <a:srgbClr val="000000"/>
                </a:solidFill>
                <a:hlinkClick r:id="rId3"/>
              </a:rPr>
              <a:t>cs.washington.edu</a:t>
            </a: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476 </a:t>
            </a:r>
            <a:r>
              <a:rPr lang="en-US" sz="1600" b="1" dirty="0">
                <a:solidFill>
                  <a:srgbClr val="000000"/>
                </a:solidFill>
              </a:rPr>
              <a:t>Allen Center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5219-48FA-41A3-A20B-CD14A18A29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D740-9F77-415B-81C8-68428BEBB20D}" type="slidenum">
              <a:rPr lang="en-US"/>
              <a:pPr/>
              <a:t>10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543800" cy="2743200"/>
          </a:xfrm>
        </p:spPr>
        <p:txBody>
          <a:bodyPr/>
          <a:lstStyle/>
          <a:p>
            <a:r>
              <a:rPr lang="en-US"/>
              <a:t>Aside:  Where does it all go?</a:t>
            </a:r>
          </a:p>
          <a:p>
            <a:pPr lvl="1"/>
            <a:r>
              <a:rPr lang="en-US"/>
              <a:t>Facetiously:  “What Gordon giveth, Bill taketh away”</a:t>
            </a:r>
          </a:p>
          <a:p>
            <a:pPr lvl="1"/>
            <a:r>
              <a:rPr lang="en-US"/>
              <a:t>Realistically:  our expectations for what the system will do increase relentlessly</a:t>
            </a:r>
          </a:p>
          <a:p>
            <a:pPr lvl="2"/>
            <a:r>
              <a:rPr lang="en-US"/>
              <a:t>e.g., GUI</a:t>
            </a:r>
          </a:p>
          <a:p>
            <a:pPr lvl="1"/>
            <a:r>
              <a:rPr lang="en-US"/>
              <a:t>“Software is like a gas – it expands to fill the available space” – Nathan Myhrvold (1960-)</a:t>
            </a:r>
          </a:p>
        </p:txBody>
      </p:sp>
      <p:graphicFrame>
        <p:nvGraphicFramePr>
          <p:cNvPr id="7578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3635375"/>
          <a:ext cx="396240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6" name="Bitmap Image" r:id="rId4" imgW="5800000" imgH="3428571" progId="Paint.Picture">
                  <p:embed/>
                </p:oleObj>
              </mc:Choice>
              <mc:Fallback>
                <p:oleObj name="Bitmap Image" r:id="rId4" imgW="5800000" imgH="34285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35375"/>
                        <a:ext cx="3962400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>
            <a:hlinkClick r:id="rId6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3810000"/>
          <a:ext cx="3233738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7" name="Bitmap Image" r:id="rId7" imgW="3696216" imgH="2809524" progId="Paint.Picture">
                  <p:embed/>
                </p:oleObj>
              </mc:Choice>
              <mc:Fallback>
                <p:oleObj name="Bitmap Image" r:id="rId7" imgW="3696216" imgH="280952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10000"/>
                        <a:ext cx="3233738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715000" y="4038600"/>
            <a:ext cx="236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Microsoft Stock Price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F663-CD56-4B00-9EFA-07B6F92BE9E3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Primary Memory Bandwidth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252538"/>
            <a:ext cx="6400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CB9-8B94-4FE6-A890-EBD59B272A83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Optical bandwidth today</a:t>
            </a:r>
          </a:p>
          <a:p>
            <a:pPr lvl="1"/>
            <a:r>
              <a:rPr lang="en-US" i="1"/>
              <a:t>Doubling every 9 months</a:t>
            </a:r>
          </a:p>
          <a:p>
            <a:pPr lvl="1"/>
            <a:r>
              <a:rPr lang="en-US"/>
              <a:t>150% improvement each year</a:t>
            </a:r>
          </a:p>
          <a:p>
            <a:pPr lvl="1"/>
            <a:r>
              <a:rPr lang="en-US"/>
              <a:t>Factor of 10,000 every decade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10x as fast as disk capacity!</a:t>
            </a:r>
          </a:p>
          <a:p>
            <a:pPr lvl="1"/>
            <a:r>
              <a:rPr lang="en-US">
                <a:solidFill>
                  <a:srgbClr val="CC3300"/>
                </a:solidFill>
              </a:rPr>
              <a:t>100x as fast as processor performance!!</a:t>
            </a:r>
          </a:p>
          <a:p>
            <a:pPr lvl="1"/>
            <a:endParaRPr lang="en-US">
              <a:solidFill>
                <a:srgbClr val="CC3300"/>
              </a:solidFill>
            </a:endParaRPr>
          </a:p>
          <a:p>
            <a:r>
              <a:rPr lang="en-US"/>
              <a:t>What are some of the implications of these trends?</a:t>
            </a:r>
          </a:p>
          <a:p>
            <a:pPr lvl="1"/>
            <a:r>
              <a:rPr lang="en-US"/>
              <a:t>Just one example:  We have always designed systems so that they “spend” processing power in order to save “scarce” storage and bandwidth!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5FC9-9027-4B71-954A-A68B9BD6FE41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175" y="0"/>
          <a:ext cx="9140825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Slide" r:id="rId4" imgW="4572180" imgH="3428876" progId="PowerPoint.Slide.8">
                  <p:embed/>
                </p:oleObj>
              </mc:Choice>
              <mc:Fallback>
                <p:oleObj name="Slide" r:id="rId4" imgW="4572180" imgH="3428876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0"/>
                        <a:ext cx="9140825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971800" y="64008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/>
              <a:t>© 2004 Jim Gray, Microsoft Corporation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267700" y="6477000"/>
            <a:ext cx="1841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8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93F-6A11-4D70-AC90-38E402B8BFD7}" type="slidenum">
              <a:rPr lang="en-US"/>
              <a:pPr/>
              <a:t>14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 Current Trend: Solid State Disks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66850"/>
            <a:ext cx="3905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619250"/>
            <a:ext cx="38004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143000" y="5257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500" i="1">
                <a:solidFill>
                  <a:srgbClr val="000000"/>
                </a:solidFill>
                <a:cs typeface="DejaVu Sans" charset="0"/>
              </a:rPr>
              <a:t>http://www.embeddedstar.com/articles/2005/2/article20050207-4.html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2620-D34A-413D-9821-B88072900DC5}" type="slidenum">
              <a:rPr lang="en-US"/>
              <a:pPr/>
              <a:t>15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Lower-level architecture affects the OS even more dramatically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operating system supports sharing and protection</a:t>
            </a:r>
          </a:p>
          <a:p>
            <a:pPr lvl="1"/>
            <a:r>
              <a:rPr lang="en-US"/>
              <a:t>multiple applications can run concurrently, sharing resources</a:t>
            </a:r>
          </a:p>
          <a:p>
            <a:pPr lvl="1"/>
            <a:r>
              <a:rPr lang="en-US"/>
              <a:t>a buggy or malicious application can’t nail other applications or the system</a:t>
            </a:r>
          </a:p>
          <a:p>
            <a:r>
              <a:rPr lang="en-US"/>
              <a:t>There are many approaches to achieving this</a:t>
            </a:r>
          </a:p>
          <a:p>
            <a:r>
              <a:rPr lang="en-US"/>
              <a:t>The architecture determines which approaches are viable (reasonably efficient, or even possible)</a:t>
            </a:r>
          </a:p>
          <a:p>
            <a:pPr lvl="1"/>
            <a:r>
              <a:rPr lang="en-US"/>
              <a:t>includes instruction set  (synchronization, I/O, …)</a:t>
            </a:r>
          </a:p>
          <a:p>
            <a:pPr lvl="1"/>
            <a:r>
              <a:rPr lang="en-US"/>
              <a:t>also hardware components like MMU or DMA controllers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8D9-4B7E-4B1D-9F3F-A76EC4B3C765}" type="slidenum">
              <a:rPr lang="en-US"/>
              <a:pPr/>
              <a:t>16</a:t>
            </a:fld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Architectural support can vastly simplify (or complicate!) OS tasks</a:t>
            </a:r>
          </a:p>
          <a:p>
            <a:pPr lvl="1"/>
            <a:r>
              <a:rPr lang="en-US" dirty="0"/>
              <a:t>e.g.: early PC operating systems (DOS, </a:t>
            </a:r>
            <a:r>
              <a:rPr lang="en-US" dirty="0" err="1"/>
              <a:t>MacOS</a:t>
            </a:r>
            <a:r>
              <a:rPr lang="en-US" dirty="0"/>
              <a:t>) lacked support for virtual memory, in part because at that time PCs lacked necessary hardware support</a:t>
            </a:r>
          </a:p>
          <a:p>
            <a:pPr lvl="2"/>
            <a:r>
              <a:rPr lang="en-US" dirty="0"/>
              <a:t>Apollo workstation used two CPUs as a </a:t>
            </a:r>
            <a:r>
              <a:rPr lang="en-US" dirty="0" err="1"/>
              <a:t>bandaid</a:t>
            </a:r>
            <a:r>
              <a:rPr lang="en-US" dirty="0"/>
              <a:t> for non-</a:t>
            </a:r>
            <a:r>
              <a:rPr lang="en-US" dirty="0" err="1"/>
              <a:t>restartable</a:t>
            </a:r>
            <a:r>
              <a:rPr lang="en-US" dirty="0"/>
              <a:t> instructions!</a:t>
            </a:r>
          </a:p>
          <a:p>
            <a:pPr lvl="1"/>
            <a:r>
              <a:rPr lang="en-US" dirty="0"/>
              <a:t>Until very recently, Intel-based PCs still lacked support for 64-bit addressing (which has been available for a decade on other platforms:  MIPS, Alpha, IBM, etc…)</a:t>
            </a:r>
          </a:p>
          <a:p>
            <a:pPr lvl="2"/>
            <a:r>
              <a:rPr lang="en-US" dirty="0" smtClean="0"/>
              <a:t>Changed driven by AMD’s </a:t>
            </a:r>
            <a:r>
              <a:rPr lang="en-US" dirty="0"/>
              <a:t>64-bit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F4F5-60A3-4CAD-9067-BB303A93D6E6}" type="slidenum">
              <a:rPr lang="en-US"/>
              <a:pPr/>
              <a:t>17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features affecting OS’s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features were built primarily to support OS’s:</a:t>
            </a:r>
          </a:p>
          <a:p>
            <a:pPr lvl="1"/>
            <a:r>
              <a:rPr lang="en-US"/>
              <a:t>timer (clock) operation</a:t>
            </a:r>
          </a:p>
          <a:p>
            <a:pPr lvl="1"/>
            <a:r>
              <a:rPr lang="en-US"/>
              <a:t>synchronization instructions (e.g., atomic test-and-set)</a:t>
            </a:r>
          </a:p>
          <a:p>
            <a:pPr lvl="1"/>
            <a:r>
              <a:rPr lang="en-US"/>
              <a:t>memory protection</a:t>
            </a:r>
          </a:p>
          <a:p>
            <a:pPr lvl="1"/>
            <a:r>
              <a:rPr lang="en-US"/>
              <a:t>I/O control operations</a:t>
            </a:r>
          </a:p>
          <a:p>
            <a:pPr lvl="1"/>
            <a:r>
              <a:rPr lang="en-US"/>
              <a:t>interrupts and exceptions</a:t>
            </a:r>
          </a:p>
          <a:p>
            <a:pPr lvl="1"/>
            <a:r>
              <a:rPr lang="en-US"/>
              <a:t>protected modes of execution (kernel vs. user)</a:t>
            </a:r>
          </a:p>
          <a:p>
            <a:pPr lvl="1"/>
            <a:r>
              <a:rPr lang="en-US"/>
              <a:t>privileged instructions</a:t>
            </a:r>
          </a:p>
          <a:p>
            <a:pPr lvl="1"/>
            <a:r>
              <a:rPr lang="en-US"/>
              <a:t>system calls (and software interrupts)</a:t>
            </a:r>
          </a:p>
          <a:p>
            <a:pPr lvl="1"/>
            <a:r>
              <a:rPr lang="en-US"/>
              <a:t>virtualization architectures</a:t>
            </a:r>
          </a:p>
          <a:p>
            <a:pPr lvl="2"/>
            <a:r>
              <a:rPr lang="en-US"/>
              <a:t>Intel: http://www.intel.com/technology/itj/2006/v10i3/1-hardware/7-architecture-usage.htm</a:t>
            </a:r>
          </a:p>
          <a:p>
            <a:pPr lvl="2"/>
            <a:r>
              <a:rPr lang="en-US"/>
              <a:t>AMD: http://sites.amd.com/us/business/it-solutions/usage-models/virtualization/Pages/amd-v.aspx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2A9F-1A7A-4B20-B696-EE8D8BB9329E}" type="slidenum">
              <a:rPr lang="en-US"/>
              <a:pPr/>
              <a:t>18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Privileged </a:t>
            </a:r>
            <a:r>
              <a:rPr lang="en-US" dirty="0"/>
              <a:t>instructions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instructions are restricted to the OS</a:t>
            </a:r>
          </a:p>
          <a:p>
            <a:pPr lvl="1"/>
            <a:r>
              <a:rPr lang="en-US" dirty="0"/>
              <a:t>known as </a:t>
            </a:r>
            <a:r>
              <a:rPr lang="en-US" dirty="0" smtClean="0">
                <a:solidFill>
                  <a:srgbClr val="FF3300"/>
                </a:solidFill>
              </a:rPr>
              <a:t>privileged </a:t>
            </a:r>
            <a:r>
              <a:rPr lang="en-US" dirty="0"/>
              <a:t>instructions</a:t>
            </a:r>
          </a:p>
          <a:p>
            <a:r>
              <a:rPr lang="en-US" dirty="0"/>
              <a:t>e.g., only the OS can:</a:t>
            </a:r>
          </a:p>
          <a:p>
            <a:pPr lvl="1"/>
            <a:r>
              <a:rPr lang="en-US" dirty="0"/>
              <a:t>directly access I/O devices (disks, network cards)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manipulate memory state management</a:t>
            </a:r>
          </a:p>
          <a:p>
            <a:pPr lvl="2"/>
            <a:r>
              <a:rPr lang="en-US" dirty="0"/>
              <a:t>page table pointers, TLB loads, etc.</a:t>
            </a:r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manipulate special ‘mode bits’</a:t>
            </a:r>
          </a:p>
          <a:p>
            <a:pPr lvl="2"/>
            <a:r>
              <a:rPr lang="en-US" dirty="0"/>
              <a:t>interrupt priority level</a:t>
            </a:r>
          </a:p>
          <a:p>
            <a:pPr lvl="2"/>
            <a:r>
              <a:rPr lang="en-US" dirty="0"/>
              <a:t>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1924-19CE-4077-993E-A0B63FB22328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protection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how does the processor know if a privileged instruction should be executed?</a:t>
            </a:r>
          </a:p>
          <a:p>
            <a:pPr lvl="1"/>
            <a:r>
              <a:rPr lang="en-US"/>
              <a:t>the architecture must support at least two modes of operation: </a:t>
            </a:r>
            <a:r>
              <a:rPr lang="en-US">
                <a:solidFill>
                  <a:srgbClr val="FF3300"/>
                </a:solidFill>
              </a:rPr>
              <a:t>kernel</a:t>
            </a:r>
            <a:r>
              <a:rPr lang="en-US"/>
              <a:t> mode and </a:t>
            </a:r>
            <a:r>
              <a:rPr lang="en-US">
                <a:solidFill>
                  <a:srgbClr val="FF3300"/>
                </a:solidFill>
              </a:rPr>
              <a:t>user</a:t>
            </a:r>
            <a:r>
              <a:rPr lang="en-US"/>
              <a:t> mode</a:t>
            </a:r>
          </a:p>
          <a:p>
            <a:pPr lvl="2"/>
            <a:r>
              <a:rPr lang="en-US"/>
              <a:t>VAX, x86 support 4 protection modes</a:t>
            </a:r>
          </a:p>
          <a:p>
            <a:pPr lvl="1"/>
            <a:r>
              <a:rPr lang="en-US"/>
              <a:t>mode is set by status bit in a protected processor register</a:t>
            </a:r>
          </a:p>
          <a:p>
            <a:pPr lvl="2"/>
            <a:r>
              <a:rPr lang="en-US"/>
              <a:t>user programs execute in user mode</a:t>
            </a:r>
          </a:p>
          <a:p>
            <a:pPr lvl="2"/>
            <a:r>
              <a:rPr lang="en-US"/>
              <a:t>OS executes in kernel (privileged) mode   (OS == kernel)</a:t>
            </a:r>
          </a:p>
          <a:p>
            <a:r>
              <a:rPr lang="en-US"/>
              <a:t>Privileged instructions can only be executed in kernel (privileged) mode</a:t>
            </a:r>
          </a:p>
          <a:p>
            <a:pPr lvl="1"/>
            <a:r>
              <a:rPr lang="en-US"/>
              <a:t>what happens if code running in user mode attempts to execute a privileged instruction?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E2E-D09A-46E9-AE5A-6E4C3EC8FC70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562600" cy="4419600"/>
          </a:xfrm>
        </p:spPr>
        <p:txBody>
          <a:bodyPr/>
          <a:lstStyle/>
          <a:p>
            <a:r>
              <a:rPr lang="en-US" dirty="0"/>
              <a:t>Processing power</a:t>
            </a:r>
          </a:p>
          <a:p>
            <a:pPr lvl="1"/>
            <a:r>
              <a:rPr lang="en-US" dirty="0"/>
              <a:t>doubling every 18 months</a:t>
            </a:r>
          </a:p>
          <a:p>
            <a:pPr lvl="1"/>
            <a:r>
              <a:rPr lang="en-US" dirty="0"/>
              <a:t>60% improvement each year</a:t>
            </a:r>
          </a:p>
          <a:p>
            <a:pPr lvl="1"/>
            <a:r>
              <a:rPr lang="en-US" dirty="0"/>
              <a:t>factor of 100 every 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1980:  1 MHz Apple II+  =  $2,000 (~$5,000 today)</a:t>
            </a:r>
          </a:p>
          <a:p>
            <a:pPr lvl="2"/>
            <a:r>
              <a:rPr lang="en-US" dirty="0"/>
              <a:t>1980 also 1 MIPS VAX-11/780  =  $120,000 (~$300,000 today)</a:t>
            </a:r>
          </a:p>
          <a:p>
            <a:pPr lvl="1"/>
            <a:r>
              <a:rPr lang="en-US" dirty="0"/>
              <a:t>2006:  3.0GHz Pentium D  =  $800</a:t>
            </a:r>
          </a:p>
          <a:p>
            <a:pPr lvl="1"/>
            <a:r>
              <a:rPr lang="en-US" dirty="0"/>
              <a:t>2010:  3.0GHz Dual Core  =  $</a:t>
            </a:r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2013:  2.7GHz Quad Core  =  $369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anchor="b"/>
          <a:lstStyle/>
          <a:p>
            <a:r>
              <a:rPr lang="en-US"/>
              <a:t>Even coarse architectural trends</a:t>
            </a:r>
            <a:br>
              <a:rPr lang="en-US"/>
            </a:br>
            <a:r>
              <a:rPr lang="en-US"/>
              <a:t>impact tremendously the design of systems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65543" name="Picture 7" descr="vax11-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2621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apple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233B1-DCE2-42B0-8A28-49E7A4D1EF4E}" type="slidenum">
              <a:rPr lang="en-US"/>
              <a:pPr/>
              <a:t>20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Crossing protection boundaries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how do user programs do something privileged?</a:t>
            </a:r>
          </a:p>
          <a:p>
            <a:pPr lvl="1"/>
            <a:r>
              <a:rPr lang="en-US"/>
              <a:t>e.g., how can you write to a disk if you can’t execute an I/O instructions?</a:t>
            </a:r>
          </a:p>
          <a:p>
            <a:r>
              <a:rPr lang="en-US"/>
              <a:t>User programs must call an OS procedure – that is, get the OS to do it for them</a:t>
            </a:r>
          </a:p>
          <a:p>
            <a:pPr lvl="1"/>
            <a:r>
              <a:rPr lang="en-US"/>
              <a:t>OS defines a set of </a:t>
            </a:r>
            <a:r>
              <a:rPr lang="en-US">
                <a:solidFill>
                  <a:srgbClr val="FF3300"/>
                </a:solidFill>
              </a:rPr>
              <a:t>system calls</a:t>
            </a:r>
            <a:endParaRPr lang="en-US"/>
          </a:p>
          <a:p>
            <a:pPr lvl="1"/>
            <a:r>
              <a:rPr lang="en-US"/>
              <a:t>User-mode program executes system call instruction</a:t>
            </a:r>
          </a:p>
          <a:p>
            <a:r>
              <a:rPr lang="en-US"/>
              <a:t>Syscall instruction</a:t>
            </a:r>
          </a:p>
          <a:p>
            <a:pPr lvl="1"/>
            <a:r>
              <a:rPr lang="en-US"/>
              <a:t>Like a </a:t>
            </a:r>
            <a:r>
              <a:rPr lang="en-US" u="sng"/>
              <a:t>protected</a:t>
            </a:r>
            <a:r>
              <a:rPr lang="en-US"/>
              <a:t> procedure call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5E3-872C-4753-AB44-1902A5D92924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syscall</a:t>
            </a:r>
            <a:r>
              <a:rPr lang="en-US" dirty="0"/>
              <a:t> instruction atomically:</a:t>
            </a:r>
          </a:p>
          <a:p>
            <a:pPr lvl="1"/>
            <a:r>
              <a:rPr lang="en-US" dirty="0"/>
              <a:t>Saves the current PC</a:t>
            </a:r>
          </a:p>
          <a:p>
            <a:pPr lvl="1"/>
            <a:r>
              <a:rPr lang="en-US" dirty="0"/>
              <a:t>Sets the execution mode to privileged</a:t>
            </a:r>
          </a:p>
          <a:p>
            <a:pPr lvl="1"/>
            <a:r>
              <a:rPr lang="en-US" dirty="0"/>
              <a:t>Sets the PC to a handler address</a:t>
            </a:r>
          </a:p>
          <a:p>
            <a:r>
              <a:rPr lang="en-US" dirty="0"/>
              <a:t>With that, it’s a lot like a local procedure call</a:t>
            </a:r>
          </a:p>
          <a:p>
            <a:pPr lvl="1"/>
            <a:r>
              <a:rPr lang="en-US" dirty="0"/>
              <a:t>Caller puts arguments in a place </a:t>
            </a:r>
            <a:r>
              <a:rPr lang="en-US" dirty="0" err="1"/>
              <a:t>callee</a:t>
            </a:r>
            <a:r>
              <a:rPr lang="en-US" dirty="0"/>
              <a:t> expects (registers or stack)</a:t>
            </a:r>
          </a:p>
          <a:p>
            <a:pPr lvl="2"/>
            <a:r>
              <a:rPr lang="en-US" dirty="0"/>
              <a:t>One of the </a:t>
            </a:r>
            <a:r>
              <a:rPr lang="en-US" dirty="0" err="1"/>
              <a:t>args</a:t>
            </a:r>
            <a:r>
              <a:rPr lang="en-US" dirty="0"/>
              <a:t> is a </a:t>
            </a:r>
            <a:r>
              <a:rPr lang="en-US" dirty="0" err="1"/>
              <a:t>syscall</a:t>
            </a:r>
            <a:r>
              <a:rPr lang="en-US" dirty="0"/>
              <a:t> number, indicating which OS function to invoke</a:t>
            </a:r>
          </a:p>
          <a:p>
            <a:pPr lvl="1"/>
            <a:r>
              <a:rPr lang="en-US" dirty="0" err="1"/>
              <a:t>Callee</a:t>
            </a:r>
            <a:r>
              <a:rPr lang="en-US" dirty="0"/>
              <a:t> (OS) saves caller’s state (registers, other control state) so it can use the CPU</a:t>
            </a:r>
          </a:p>
          <a:p>
            <a:pPr lvl="1"/>
            <a:r>
              <a:rPr lang="en-US" dirty="0"/>
              <a:t>OS function code runs</a:t>
            </a:r>
          </a:p>
          <a:p>
            <a:pPr lvl="2"/>
            <a:r>
              <a:rPr lang="en-US" dirty="0">
                <a:solidFill>
                  <a:srgbClr val="FF3300"/>
                </a:solidFill>
              </a:rPr>
              <a:t>OS must verify caller’s arguments</a:t>
            </a:r>
            <a:r>
              <a:rPr lang="en-US" dirty="0"/>
              <a:t> (e.g., pointers)</a:t>
            </a:r>
          </a:p>
          <a:p>
            <a:pPr lvl="1"/>
            <a:r>
              <a:rPr lang="en-US" dirty="0"/>
              <a:t>OS returns using a special instruction</a:t>
            </a:r>
          </a:p>
          <a:p>
            <a:pPr lvl="2"/>
            <a:r>
              <a:rPr lang="en-US" dirty="0"/>
              <a:t>Automatically sets PC to return address and sets execution mode to </a:t>
            </a:r>
            <a:r>
              <a:rPr lang="en-US" dirty="0" smtClean="0"/>
              <a:t>user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423-606B-4AAD-9F86-65E30670DD7F}" type="slidenum">
              <a:rPr lang="en-US"/>
              <a:pPr/>
              <a:t>22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kernel crossing illustrated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838200" y="3200400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68350" y="28146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user mode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779463" y="31956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kernel mode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876300" y="1524000"/>
            <a:ext cx="598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Firefox: read(int fileDescriptor, void *buffer, int numBytes)</a:t>
            </a: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3124200" y="20574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3124200" y="3810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Freeform 9"/>
          <p:cNvSpPr>
            <a:spLocks/>
          </p:cNvSpPr>
          <p:nvPr/>
        </p:nvSpPr>
        <p:spPr bwMode="auto">
          <a:xfrm rot="1073908">
            <a:off x="4722813" y="2201863"/>
            <a:ext cx="1724025" cy="4343400"/>
          </a:xfrm>
          <a:custGeom>
            <a:avLst/>
            <a:gdLst>
              <a:gd name="T0" fmla="*/ 0 w 816"/>
              <a:gd name="T1" fmla="*/ 2256 h 2256"/>
              <a:gd name="T2" fmla="*/ 624 w 816"/>
              <a:gd name="T3" fmla="*/ 1872 h 2256"/>
              <a:gd name="T4" fmla="*/ 720 w 816"/>
              <a:gd name="T5" fmla="*/ 384 h 2256"/>
              <a:gd name="T6" fmla="*/ 48 w 816"/>
              <a:gd name="T7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2256">
                <a:moveTo>
                  <a:pt x="0" y="2256"/>
                </a:moveTo>
                <a:cubicBezTo>
                  <a:pt x="252" y="2220"/>
                  <a:pt x="504" y="2184"/>
                  <a:pt x="624" y="1872"/>
                </a:cubicBezTo>
                <a:cubicBezTo>
                  <a:pt x="744" y="1560"/>
                  <a:pt x="816" y="696"/>
                  <a:pt x="720" y="384"/>
                </a:cubicBezTo>
                <a:cubicBezTo>
                  <a:pt x="624" y="72"/>
                  <a:pt x="336" y="36"/>
                  <a:pt x="48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124200" y="2209800"/>
            <a:ext cx="3657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Save user PC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PC = trap handler address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Enter kernel mode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3124200" y="3886200"/>
            <a:ext cx="426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Save app state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Verify syscall number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Find sys_read( ) handler in vector table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2514600" y="34290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trap handler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1752600" y="47244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sys_read( ) kernel routine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3200400" y="5105400"/>
            <a:ext cx="4267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Verify args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Initiate read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Choose next process to run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Setup return values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Restore app state</a:t>
            </a:r>
          </a:p>
        </p:txBody>
      </p:sp>
      <p:sp>
        <p:nvSpPr>
          <p:cNvPr id="153615" name="Line 15"/>
          <p:cNvSpPr>
            <a:spLocks noChangeShapeType="1"/>
          </p:cNvSpPr>
          <p:nvPr/>
        </p:nvSpPr>
        <p:spPr bwMode="auto">
          <a:xfrm>
            <a:off x="3124200" y="5105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2133600" y="61722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ERET instruction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6553200" y="3505200"/>
            <a:ext cx="426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PC = saved PC</a:t>
            </a:r>
          </a:p>
          <a:p>
            <a:pPr algn="l">
              <a:spcBef>
                <a:spcPct val="0"/>
              </a:spcBef>
            </a:pPr>
            <a:r>
              <a:rPr lang="en-US" sz="1400" b="1">
                <a:solidFill>
                  <a:srgbClr val="339966"/>
                </a:solidFill>
              </a:rPr>
              <a:t>Enter user mode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AD5D-74F0-44FF-B705-C214A3301191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 issues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would be wrong if a syscall worked like a regular subroutine call, with the caller specifying the next PC?</a:t>
            </a:r>
          </a:p>
          <a:p>
            <a:r>
              <a:rPr lang="en-US"/>
              <a:t>What would happen if kernel didn’t save state?</a:t>
            </a:r>
          </a:p>
          <a:p>
            <a:r>
              <a:rPr lang="en-US"/>
              <a:t>Why must the kernel verify arguments?</a:t>
            </a:r>
          </a:p>
          <a:p>
            <a:r>
              <a:rPr lang="en-US"/>
              <a:t>How can you reference kernel objects as arguments to or results from system calls?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A221-4B22-43A6-814E-308C0B55B44B}" type="slidenum">
              <a:rPr lang="en-US"/>
              <a:pPr/>
              <a:t>24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Exception Handling and Protection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/>
              <a:t>All</a:t>
            </a:r>
            <a:r>
              <a:rPr lang="en-US"/>
              <a:t> entries to the OS occur via the mechanism just shown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Acquiring privileged mode and branching to the trap handler are inseparable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Terminology: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Interrupt</a:t>
            </a:r>
            <a:r>
              <a:rPr lang="en-US"/>
              <a:t>:  asynchronous; caused by an external device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Exception</a:t>
            </a:r>
            <a:r>
              <a:rPr lang="en-US"/>
              <a:t>: synchronous; unexpected problem with instruction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>
                <a:solidFill>
                  <a:srgbClr val="FF3300"/>
                </a:solidFill>
              </a:rPr>
              <a:t>Trap</a:t>
            </a:r>
            <a:r>
              <a:rPr lang="en-US"/>
              <a:t>: synchronous; intended transition to OS due to an instruction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Privileged instructions and resources are the basis for most everything:  memory protection, protected I/O, limiting user resource consumption, 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DC1-8820-4085-BC09-2FBB31865FCD}" type="slidenum">
              <a:rPr lang="en-US"/>
              <a:pPr/>
              <a:t>25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protection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 must protect user programs from each other</a:t>
            </a:r>
          </a:p>
          <a:p>
            <a:pPr lvl="1"/>
            <a:r>
              <a:rPr lang="en-US"/>
              <a:t>maliciousness, ineptitude</a:t>
            </a:r>
          </a:p>
          <a:p>
            <a:r>
              <a:rPr lang="en-US"/>
              <a:t>OS must also protect itself from user programs</a:t>
            </a:r>
          </a:p>
          <a:p>
            <a:pPr lvl="1"/>
            <a:r>
              <a:rPr lang="en-US"/>
              <a:t>integrity and security</a:t>
            </a:r>
          </a:p>
          <a:p>
            <a:pPr lvl="1"/>
            <a:r>
              <a:rPr lang="en-US"/>
              <a:t>what about protecting user programs from OS?</a:t>
            </a:r>
          </a:p>
          <a:p>
            <a:r>
              <a:rPr lang="en-US"/>
              <a:t>Simplest scheme: </a:t>
            </a:r>
            <a:r>
              <a:rPr lang="en-US">
                <a:solidFill>
                  <a:srgbClr val="FF3300"/>
                </a:solidFill>
              </a:rPr>
              <a:t>base</a:t>
            </a:r>
            <a:r>
              <a:rPr lang="en-US"/>
              <a:t> and </a:t>
            </a:r>
            <a:r>
              <a:rPr lang="en-US">
                <a:solidFill>
                  <a:srgbClr val="FF3300"/>
                </a:solidFill>
              </a:rPr>
              <a:t>limit</a:t>
            </a:r>
            <a:r>
              <a:rPr lang="en-US"/>
              <a:t> registers</a:t>
            </a:r>
          </a:p>
          <a:p>
            <a:pPr lvl="1"/>
            <a:r>
              <a:rPr lang="en-US"/>
              <a:t>are these protected?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52600" y="4327525"/>
            <a:ext cx="1066800" cy="617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752600" y="4945063"/>
            <a:ext cx="1066800" cy="61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B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752600" y="5554663"/>
            <a:ext cx="1066800" cy="617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Prog C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352800" y="4868863"/>
            <a:ext cx="1600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base reg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352800" y="5173663"/>
            <a:ext cx="1600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limit reg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 flipV="1">
            <a:off x="2895600" y="4945063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2895600" y="5326063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257800" y="4792663"/>
            <a:ext cx="312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base and limit registers are loaded by OS before starting program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C807-B507-41FC-84FE-84E10235C924}" type="slidenum">
              <a:rPr lang="en-US"/>
              <a:pPr/>
              <a:t>26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sophisticated memory protection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coming later in the course</a:t>
            </a:r>
          </a:p>
          <a:p>
            <a:r>
              <a:rPr lang="en-US"/>
              <a:t>paging, segmentation, virtual memory</a:t>
            </a:r>
          </a:p>
          <a:p>
            <a:pPr lvl="1"/>
            <a:r>
              <a:rPr lang="en-US"/>
              <a:t>page tables, page table pointers</a:t>
            </a:r>
          </a:p>
          <a:p>
            <a:pPr lvl="1"/>
            <a:r>
              <a:rPr lang="en-US"/>
              <a:t>translation lookaside buffers (TLBs)</a:t>
            </a:r>
          </a:p>
          <a:p>
            <a:pPr lvl="1"/>
            <a:r>
              <a:rPr lang="en-US"/>
              <a:t>page fault handling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C5DA-C36E-4DE2-94D1-904D1E45B208}" type="slidenum">
              <a:rPr lang="en-US"/>
              <a:pPr/>
              <a:t>27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control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Issues:</a:t>
            </a:r>
          </a:p>
          <a:p>
            <a:pPr lvl="1"/>
            <a:r>
              <a:rPr lang="en-US"/>
              <a:t>how does the OS start an I/O?</a:t>
            </a:r>
          </a:p>
          <a:p>
            <a:pPr lvl="2"/>
            <a:r>
              <a:rPr lang="en-US"/>
              <a:t>special I/O instructions</a:t>
            </a:r>
          </a:p>
          <a:p>
            <a:pPr lvl="2"/>
            <a:r>
              <a:rPr lang="en-US"/>
              <a:t>memory-mapped I/O</a:t>
            </a:r>
          </a:p>
          <a:p>
            <a:pPr lvl="1"/>
            <a:r>
              <a:rPr lang="en-US"/>
              <a:t>how does the OS notice an I/O has finished?</a:t>
            </a:r>
          </a:p>
          <a:p>
            <a:pPr lvl="2"/>
            <a:r>
              <a:rPr lang="en-US"/>
              <a:t>polling</a:t>
            </a:r>
          </a:p>
          <a:p>
            <a:pPr lvl="2"/>
            <a:r>
              <a:rPr lang="en-US"/>
              <a:t>Interrupts</a:t>
            </a:r>
          </a:p>
          <a:p>
            <a:pPr lvl="1"/>
            <a:r>
              <a:rPr lang="en-US"/>
              <a:t>how does the OS exchange data with an I/O device?</a:t>
            </a:r>
          </a:p>
          <a:p>
            <a:pPr lvl="2"/>
            <a:r>
              <a:rPr lang="en-US"/>
              <a:t>Programmed I/O (PIO)</a:t>
            </a:r>
          </a:p>
          <a:p>
            <a:pPr lvl="2"/>
            <a:r>
              <a:rPr lang="en-US"/>
              <a:t>Direct Memory Access (DMA)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F547-3684-438E-97B6-7A2852B101B5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Interrupts are the basis for asynchronous I/O</a:t>
            </a:r>
          </a:p>
          <a:p>
            <a:pPr lvl="1"/>
            <a:r>
              <a:rPr lang="en-US"/>
              <a:t>device performs an operation asynchronously to CPU</a:t>
            </a:r>
          </a:p>
          <a:p>
            <a:pPr lvl="1"/>
            <a:r>
              <a:rPr lang="en-US"/>
              <a:t>device sends an interrupt signal on bus when done</a:t>
            </a:r>
          </a:p>
          <a:p>
            <a:pPr lvl="1"/>
            <a:r>
              <a:rPr lang="en-US"/>
              <a:t>in memory, a </a:t>
            </a:r>
            <a:r>
              <a:rPr lang="en-US">
                <a:solidFill>
                  <a:srgbClr val="FF3300"/>
                </a:solidFill>
              </a:rPr>
              <a:t>vector table</a:t>
            </a:r>
            <a:r>
              <a:rPr lang="en-US"/>
              <a:t> contains list of addresses of kernel routines to handle various interrupt types</a:t>
            </a:r>
          </a:p>
          <a:p>
            <a:pPr lvl="2"/>
            <a:r>
              <a:rPr lang="en-US"/>
              <a:t>who populates the vector table, and when?</a:t>
            </a:r>
          </a:p>
          <a:p>
            <a:pPr lvl="1"/>
            <a:r>
              <a:rPr lang="en-US"/>
              <a:t>CPU switches to address indicated by vector index specified by interrupt signal</a:t>
            </a:r>
          </a:p>
          <a:p>
            <a:r>
              <a:rPr lang="en-US"/>
              <a:t>What’s the advantage of asynchronous I/O?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76A8-1D41-4A21-A226-4D365A5F8769}" type="slidenum">
              <a:rPr lang="en-US"/>
              <a:pPr/>
              <a:t>29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can the OS prevent runaway user programs from hogging the CPU (infinite loops?)</a:t>
            </a:r>
          </a:p>
          <a:p>
            <a:pPr lvl="1"/>
            <a:r>
              <a:rPr lang="en-US"/>
              <a:t>use a hardware timer that generates a periodic interrupt</a:t>
            </a:r>
          </a:p>
          <a:p>
            <a:pPr lvl="1"/>
            <a:r>
              <a:rPr lang="en-US"/>
              <a:t>before it transfers to a user program, the OS loads the timer with a time to interrupt</a:t>
            </a:r>
          </a:p>
          <a:p>
            <a:pPr lvl="2"/>
            <a:r>
              <a:rPr lang="en-US"/>
              <a:t>“quantum” – how big should it be set?</a:t>
            </a:r>
          </a:p>
          <a:p>
            <a:pPr lvl="1"/>
            <a:r>
              <a:rPr lang="en-US"/>
              <a:t>when timer fires, an interrupt transfers control back to OS</a:t>
            </a:r>
          </a:p>
          <a:p>
            <a:pPr lvl="2"/>
            <a:r>
              <a:rPr lang="en-US"/>
              <a:t>at which point OS must decide which program to schedule next</a:t>
            </a:r>
          </a:p>
          <a:p>
            <a:pPr lvl="2"/>
            <a:r>
              <a:rPr lang="en-US"/>
              <a:t>very interesting policy question: we’ll dedicate a class to it</a:t>
            </a:r>
          </a:p>
          <a:p>
            <a:r>
              <a:rPr lang="en-US"/>
              <a:t>Should access to the timer be privileged?</a:t>
            </a:r>
          </a:p>
          <a:p>
            <a:pPr lvl="1"/>
            <a:r>
              <a:rPr lang="en-US"/>
              <a:t>for reading or for writing?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E2E-D09A-46E9-AE5A-6E4C3EC8FC70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5562600" cy="4419600"/>
          </a:xfrm>
        </p:spPr>
        <p:txBody>
          <a:bodyPr/>
          <a:lstStyle/>
          <a:p>
            <a:r>
              <a:rPr lang="en-US" dirty="0"/>
              <a:t>Processing power</a:t>
            </a:r>
          </a:p>
          <a:p>
            <a:pPr lvl="1"/>
            <a:r>
              <a:rPr lang="en-US" dirty="0"/>
              <a:t>doubling every 18 months</a:t>
            </a:r>
          </a:p>
          <a:p>
            <a:pPr lvl="1"/>
            <a:r>
              <a:rPr lang="en-US" dirty="0"/>
              <a:t>60% improvement each year</a:t>
            </a:r>
          </a:p>
          <a:p>
            <a:pPr lvl="1"/>
            <a:r>
              <a:rPr lang="en-US" dirty="0"/>
              <a:t>factor of 100 every decade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1980:  1 MHz Apple II+  =  $2,000 (~$5,000 today)</a:t>
            </a:r>
          </a:p>
          <a:p>
            <a:pPr lvl="2"/>
            <a:r>
              <a:rPr lang="en-US" dirty="0"/>
              <a:t>1980 also 1 MIPS VAX-11/780  =  $120,000 (~$300,000 today)</a:t>
            </a:r>
          </a:p>
          <a:p>
            <a:pPr lvl="1"/>
            <a:r>
              <a:rPr lang="en-US" dirty="0"/>
              <a:t>2006:  3.0GHz Pentium D  =  $800</a:t>
            </a:r>
          </a:p>
          <a:p>
            <a:pPr lvl="1"/>
            <a:r>
              <a:rPr lang="en-US" dirty="0"/>
              <a:t>2010:  3.0GHz Dual Core  =  $</a:t>
            </a:r>
            <a:r>
              <a:rPr lang="en-US" dirty="0" smtClean="0"/>
              <a:t>500</a:t>
            </a:r>
          </a:p>
          <a:p>
            <a:pPr lvl="1"/>
            <a:r>
              <a:rPr lang="en-US" dirty="0" smtClean="0"/>
              <a:t>2013:  2.7GHz Quad Core  =  $369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anchor="b"/>
          <a:lstStyle/>
          <a:p>
            <a:r>
              <a:rPr lang="en-US"/>
              <a:t>Even coarse architectural trends</a:t>
            </a:r>
            <a:br>
              <a:rPr lang="en-US"/>
            </a:br>
            <a:r>
              <a:rPr lang="en-US"/>
              <a:t>impact tremendously the design of systems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65543" name="Picture 7" descr="vax11-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26218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apple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2860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 rot="1844431">
            <a:off x="2985442" y="5983786"/>
            <a:ext cx="685800" cy="838200"/>
          </a:xfrm>
          <a:prstGeom prst="upArrow">
            <a:avLst>
              <a:gd name="adj1" fmla="val 50000"/>
              <a:gd name="adj2" fmla="val 30556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812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9BB5-E104-48AA-BB1A-A43E2099597C}" type="slidenum">
              <a:rPr lang="en-US"/>
              <a:pPr/>
              <a:t>30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Interrupts cause a wrinkle:</a:t>
            </a:r>
          </a:p>
          <a:p>
            <a:pPr lvl="1">
              <a:lnSpc>
                <a:spcPct val="90000"/>
              </a:lnSpc>
            </a:pPr>
            <a:r>
              <a:rPr lang="en-US"/>
              <a:t>may occur any time, causing code to execute that interferes with code that was interrupted</a:t>
            </a:r>
          </a:p>
          <a:p>
            <a:pPr lvl="1">
              <a:lnSpc>
                <a:spcPct val="90000"/>
              </a:lnSpc>
            </a:pPr>
            <a:r>
              <a:rPr lang="en-US"/>
              <a:t>OS must be able to </a:t>
            </a:r>
            <a:r>
              <a:rPr lang="en-US">
                <a:solidFill>
                  <a:srgbClr val="FF3300"/>
                </a:solidFill>
              </a:rPr>
              <a:t>synchronize</a:t>
            </a:r>
            <a:r>
              <a:rPr lang="en-US"/>
              <a:t> concurrent processes</a:t>
            </a:r>
          </a:p>
          <a:p>
            <a:pPr>
              <a:lnSpc>
                <a:spcPct val="90000"/>
              </a:lnSpc>
            </a:pPr>
            <a:r>
              <a:rPr lang="en-US"/>
              <a:t>Synchronization:</a:t>
            </a:r>
          </a:p>
          <a:p>
            <a:pPr lvl="1">
              <a:lnSpc>
                <a:spcPct val="90000"/>
              </a:lnSpc>
            </a:pPr>
            <a:r>
              <a:rPr lang="en-US"/>
              <a:t>guarantee that short instruction sequences (e.g., read-modify-write) execute atomically</a:t>
            </a:r>
          </a:p>
          <a:p>
            <a:pPr lvl="1">
              <a:lnSpc>
                <a:spcPct val="90000"/>
              </a:lnSpc>
            </a:pPr>
            <a:r>
              <a:rPr lang="en-US"/>
              <a:t>one method: turn off interrupts before the sequence, execute it, then re-enable interrupts</a:t>
            </a:r>
          </a:p>
          <a:p>
            <a:pPr lvl="2">
              <a:lnSpc>
                <a:spcPct val="90000"/>
              </a:lnSpc>
            </a:pPr>
            <a:r>
              <a:rPr lang="en-US"/>
              <a:t>architecture must support disabling interrupts</a:t>
            </a:r>
          </a:p>
          <a:p>
            <a:pPr lvl="3">
              <a:lnSpc>
                <a:spcPct val="90000"/>
              </a:lnSpc>
            </a:pPr>
            <a:r>
              <a:rPr lang="en-US"/>
              <a:t>Privileged???</a:t>
            </a:r>
          </a:p>
          <a:p>
            <a:pPr lvl="1">
              <a:lnSpc>
                <a:spcPct val="90000"/>
              </a:lnSpc>
            </a:pPr>
            <a:r>
              <a:rPr lang="en-US"/>
              <a:t>another method:  have special complex atomic instructions</a:t>
            </a:r>
          </a:p>
          <a:p>
            <a:pPr lvl="2">
              <a:lnSpc>
                <a:spcPct val="90000"/>
              </a:lnSpc>
            </a:pPr>
            <a:r>
              <a:rPr lang="en-US"/>
              <a:t>read-modify-write</a:t>
            </a:r>
          </a:p>
          <a:p>
            <a:pPr lvl="2">
              <a:lnSpc>
                <a:spcPct val="90000"/>
              </a:lnSpc>
            </a:pPr>
            <a:r>
              <a:rPr lang="en-US"/>
              <a:t>test-and-set</a:t>
            </a:r>
          </a:p>
          <a:p>
            <a:pPr lvl="2">
              <a:lnSpc>
                <a:spcPct val="90000"/>
              </a:lnSpc>
            </a:pPr>
            <a:r>
              <a:rPr lang="en-US"/>
              <a:t>load-linked store-conditional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0596-7AA9-4FC6-9F40-9067B505A66C}" type="slidenum">
              <a:rPr lang="en-US"/>
              <a:pPr/>
              <a:t>31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“Concurrent programming”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 of concurrency and asynchronous events is biggest difference between “systems programming” and “traditional application programming”</a:t>
            </a:r>
          </a:p>
          <a:p>
            <a:pPr lvl="1"/>
            <a:r>
              <a:rPr lang="en-US" dirty="0"/>
              <a:t>modern “event-oriented” application programming is a middle </a:t>
            </a:r>
            <a:r>
              <a:rPr lang="en-US" dirty="0" smtClean="0"/>
              <a:t>ground</a:t>
            </a:r>
          </a:p>
          <a:p>
            <a:pPr lvl="1"/>
            <a:r>
              <a:rPr lang="en-US" dirty="0" smtClean="0"/>
              <a:t>And in a multi-core world, more and more apps have internal concurrency</a:t>
            </a:r>
            <a:endParaRPr lang="en-US" dirty="0"/>
          </a:p>
          <a:p>
            <a:r>
              <a:rPr lang="en-US" dirty="0"/>
              <a:t>Arises from the architecture</a:t>
            </a:r>
          </a:p>
          <a:p>
            <a:pPr lvl="1"/>
            <a:r>
              <a:rPr lang="en-US" dirty="0"/>
              <a:t>Can be sugar-coated, but cannot be totally abstracted away</a:t>
            </a:r>
          </a:p>
          <a:p>
            <a:r>
              <a:rPr lang="en-US" dirty="0"/>
              <a:t>Huge intellectual challenge</a:t>
            </a:r>
          </a:p>
          <a:p>
            <a:pPr lvl="1"/>
            <a:r>
              <a:rPr lang="en-US" dirty="0"/>
              <a:t>Unlike vulnerabilities due to buffer overruns, which are just sloppy programming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BAB3-B2B7-473D-B1A3-0647698ED044}" type="slidenum">
              <a:rPr lang="en-US"/>
              <a:pPr/>
              <a:t>32</a:t>
            </a:fld>
            <a:endParaRPr lang="en-US"/>
          </a:p>
        </p:txBody>
      </p:sp>
      <p:sp>
        <p:nvSpPr>
          <p:cNvPr id="133124" name="Slide Number Placeholder 5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599E2B0C-6271-4D6C-935B-4600D85B7781}" type="slidenum">
              <a:rPr lang="en-US" sz="1400">
                <a:latin typeface="Arial" charset="0"/>
                <a:ea typeface="ＭＳ Ｐゴシック" charset="-128"/>
              </a:rPr>
              <a:pPr algn="r"/>
              <a:t>32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1331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Architectures are still evolving</a:t>
            </a:r>
          </a:p>
        </p:txBody>
      </p:sp>
      <p:sp>
        <p:nvSpPr>
          <p:cNvPr id="1331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New features are still being introduced to meet modern demands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Support for virtual machine monitors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Hardware transaction support (to simplify parallel programming)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Support for security (encryption, trusted modes)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Increasingly sophisticated video / graphics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Other stuff that hasn’t been invented yet…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In current technology transistors are free – CPU makers are looking for new ways to use transistors to make their chips more desirable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Intel’s big challenge:  finding applications that require new hardware support, so that you will want to upgrade to a new computer to run them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667000" y="64008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C364-38FB-4B26-852C-41D64B066DCF}" type="slidenum">
              <a:rPr lang="en-US"/>
              <a:pPr/>
              <a:t>33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questions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Why wouldn’t you want a user program to be able to access an I/O device (e.g., the disk) directly?</a:t>
            </a:r>
          </a:p>
          <a:p>
            <a:pPr>
              <a:lnSpc>
                <a:spcPct val="90000"/>
              </a:lnSpc>
            </a:pPr>
            <a:r>
              <a:rPr lang="en-US"/>
              <a:t>OK, so what keeps this from happening?  What prevents user programs from directly accessing the disk?</a:t>
            </a:r>
          </a:p>
          <a:p>
            <a:pPr>
              <a:lnSpc>
                <a:spcPct val="90000"/>
              </a:lnSpc>
            </a:pPr>
            <a:r>
              <a:rPr lang="en-US"/>
              <a:t>So, how does a user program cause disk I/O to occur?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scribbling on the memory of another user program?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scribbling on the memory of the operating system?</a:t>
            </a:r>
          </a:p>
          <a:p>
            <a:pPr>
              <a:lnSpc>
                <a:spcPct val="90000"/>
              </a:lnSpc>
            </a:pPr>
            <a:r>
              <a:rPr lang="en-US"/>
              <a:t>What prevents a user program from running away with the CPU?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754B-DB9D-4C29-96E3-A91778133B57}" type="slidenum">
              <a:rPr lang="en-US"/>
              <a:pPr/>
              <a:t>4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Power Consumption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163638"/>
            <a:ext cx="430847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752600" y="5410200"/>
            <a:ext cx="5334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i="1">
                <a:solidFill>
                  <a:srgbClr val="000000"/>
                </a:solidFill>
                <a:cs typeface="DejaVu Sans" charset="0"/>
              </a:rPr>
              <a:t>http://www.intel.com/pressroom/kits/core2duo/pdf/epi-trends-final2.pdf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5747-E953-42E5-AE85-7F15C3388261}" type="slidenum">
              <a:rPr lang="en-US"/>
              <a:pPr/>
              <a:t>5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Primary Memory / Disk Capacity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437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96A3-5CF2-42F8-B652-AC99D2A41FF3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r>
              <a:rPr lang="en-US"/>
              <a:t>Primary memory cost</a:t>
            </a:r>
          </a:p>
          <a:p>
            <a:pPr lvl="1"/>
            <a:r>
              <a:rPr lang="en-US"/>
              <a:t>1972:  1MB = $1,000,000</a:t>
            </a:r>
          </a:p>
          <a:p>
            <a:pPr lvl="1"/>
            <a:r>
              <a:rPr lang="en-US"/>
              <a:t>1982:  I remember pulling all kinds of strings to get a special deal:  512K of VAX-11/780 memory for $30,000</a:t>
            </a:r>
          </a:p>
          <a:p>
            <a:pPr lvl="1"/>
            <a:r>
              <a:rPr lang="en-US"/>
              <a:t>2005: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pic>
        <p:nvPicPr>
          <p:cNvPr id="76811" name="Picture 11" descr="m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7010400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629400" y="5257800"/>
            <a:ext cx="2286000" cy="6794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4GB vs. 2GB (@400MHz) = $800</a:t>
            </a:r>
          </a:p>
        </p:txBody>
      </p:sp>
      <p:pic>
        <p:nvPicPr>
          <p:cNvPr id="76813" name="Picture 13" descr="de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276600"/>
            <a:ext cx="7391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E3DC-3743-4B5C-B95D-E6DE555B8A58}" type="slidenum">
              <a:rPr lang="en-US"/>
              <a:pPr/>
              <a:t>7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419600"/>
          </a:xfrm>
        </p:spPr>
        <p:txBody>
          <a:bodyPr/>
          <a:lstStyle/>
          <a:p>
            <a:endParaRPr lang="en-US"/>
          </a:p>
          <a:p>
            <a:pPr lvl="2"/>
            <a:r>
              <a:rPr lang="en-US"/>
              <a:t>2007: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57200" y="1752600"/>
            <a:ext cx="817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32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en-US" sz="2800">
              <a:latin typeface="Comic Sans MS" pitchFamily="66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553200" y="5410200"/>
            <a:ext cx="2286000" cy="6794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4GB vs. 2GB (@667MHz) = $290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905000" y="1676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5" name="Picture 7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72390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8D44-B69A-4257-9FF5-DAF16991F30A}" type="slidenum">
              <a:rPr lang="en-US"/>
              <a:pPr/>
              <a:t>8</a:t>
            </a:fld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Today: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572000" y="4267200"/>
            <a:ext cx="2286000" cy="64633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8GB (@1333MHz</a:t>
            </a:r>
            <a:r>
              <a:rPr lang="en-US" dirty="0">
                <a:solidFill>
                  <a:srgbClr val="FF3399"/>
                </a:solidFill>
              </a:rPr>
              <a:t>) = </a:t>
            </a:r>
            <a:r>
              <a:rPr lang="en-US" dirty="0" smtClean="0">
                <a:solidFill>
                  <a:srgbClr val="FF3399"/>
                </a:solidFill>
              </a:rPr>
              <a:t>$44.99</a:t>
            </a:r>
            <a:endParaRPr lang="en-US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51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6697-833B-45ED-AC3C-339F693ABF07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Disk cost: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a few years ago, we purchased disks by the megabyte (and it hurt!)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Today, 1 GB (a billion bytes) costs $1 </a:t>
            </a:r>
            <a:r>
              <a:rPr lang="en-US" dirty="0">
                <a:solidFill>
                  <a:srgbClr val="FF3300"/>
                </a:solidFill>
              </a:rPr>
              <a:t>$0.50</a:t>
            </a:r>
            <a:r>
              <a:rPr lang="en-US" dirty="0"/>
              <a:t>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0.05</a:t>
            </a:r>
            <a:r>
              <a:rPr lang="en-US" dirty="0" smtClean="0"/>
              <a:t> </a:t>
            </a:r>
            <a:r>
              <a:rPr lang="en-US" dirty="0"/>
              <a:t>from Dell (except you have to buy in increments of 40 </a:t>
            </a:r>
            <a:r>
              <a:rPr lang="en-US" dirty="0">
                <a:solidFill>
                  <a:srgbClr val="FF3300"/>
                </a:solidFill>
              </a:rPr>
              <a:t>80</a:t>
            </a:r>
            <a:r>
              <a:rPr lang="en-US" dirty="0"/>
              <a:t> </a:t>
            </a:r>
            <a:r>
              <a:rPr lang="en-US" dirty="0">
                <a:solidFill>
                  <a:srgbClr val="00FF00"/>
                </a:solidFill>
              </a:rPr>
              <a:t>250</a:t>
            </a:r>
            <a:r>
              <a:rPr lang="en-US" dirty="0"/>
              <a:t> GB)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=&gt; 1 TB costs $1K </a:t>
            </a:r>
            <a:r>
              <a:rPr lang="en-US" dirty="0">
                <a:solidFill>
                  <a:srgbClr val="FF3300"/>
                </a:solidFill>
              </a:rPr>
              <a:t>$500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20</a:t>
            </a:r>
            <a:r>
              <a:rPr lang="en-US" dirty="0"/>
              <a:t>, 1 PB costs $1M </a:t>
            </a:r>
            <a:r>
              <a:rPr lang="en-US" dirty="0">
                <a:solidFill>
                  <a:srgbClr val="FF3300"/>
                </a:solidFill>
              </a:rPr>
              <a:t>$500K </a:t>
            </a:r>
            <a:r>
              <a:rPr lang="en-US" dirty="0">
                <a:solidFill>
                  <a:srgbClr val="00FF00"/>
                </a:solidFill>
              </a:rPr>
              <a:t>$</a:t>
            </a:r>
            <a:r>
              <a:rPr lang="en-US" dirty="0" smtClean="0">
                <a:solidFill>
                  <a:srgbClr val="00FF00"/>
                </a:solidFill>
              </a:rPr>
              <a:t>20K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5410200" y="23622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943600" y="23622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505200" y="29718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6324600" y="29718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6096000" y="2667000"/>
            <a:ext cx="381000" cy="304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6934200" y="29718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6400800" y="2667000"/>
            <a:ext cx="3810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4921</TotalTime>
  <Words>2448</Words>
  <Application>Microsoft Macintosh PowerPoint</Application>
  <PresentationFormat>On-screen Show (4:3)</PresentationFormat>
  <Paragraphs>356</Paragraphs>
  <Slides>33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Blank Presentation</vt:lpstr>
      <vt:lpstr>Bitmap Image</vt:lpstr>
      <vt:lpstr>Slide</vt:lpstr>
      <vt:lpstr>CSE 451: Operating Systems Winter 2014  Module 2 Architectural Support for Operating Systems</vt:lpstr>
      <vt:lpstr>Even coarse architectural trends impact tremendously the design of systems</vt:lpstr>
      <vt:lpstr>Even coarse architectural trends impact tremendously the design of systems</vt:lpstr>
      <vt:lpstr>Power Consumption</vt:lpstr>
      <vt:lpstr>Primary Memory / Disk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Memory Bandwidth</vt:lpstr>
      <vt:lpstr>PowerPoint Presentation</vt:lpstr>
      <vt:lpstr>PowerPoint Presentation</vt:lpstr>
      <vt:lpstr>A Current Trend: Solid State Disks</vt:lpstr>
      <vt:lpstr>Lower-level architecture affects the OS even more dramatically</vt:lpstr>
      <vt:lpstr>PowerPoint Presentation</vt:lpstr>
      <vt:lpstr>Architectural features affecting OS’s</vt:lpstr>
      <vt:lpstr>Privileged instructions</vt:lpstr>
      <vt:lpstr>OS protection</vt:lpstr>
      <vt:lpstr>Crossing protection boundaries</vt:lpstr>
      <vt:lpstr>PowerPoint Presentation</vt:lpstr>
      <vt:lpstr>A kernel crossing illustrated</vt:lpstr>
      <vt:lpstr>System call issues</vt:lpstr>
      <vt:lpstr>Exception Handling and Protection</vt:lpstr>
      <vt:lpstr>Memory protection</vt:lpstr>
      <vt:lpstr>More sophisticated memory protection</vt:lpstr>
      <vt:lpstr>I/O control</vt:lpstr>
      <vt:lpstr>Asynchronous I/O</vt:lpstr>
      <vt:lpstr>Timers</vt:lpstr>
      <vt:lpstr>Synchronization</vt:lpstr>
      <vt:lpstr>“Concurrent programming”</vt:lpstr>
      <vt:lpstr>Architectures are still evolving</vt:lpstr>
      <vt:lpstr>Some questions</vt:lpstr>
    </vt:vector>
  </TitlesOfParts>
  <Company>University of Washington Dept.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Mark Zbikowski</cp:lastModifiedBy>
  <cp:revision>123</cp:revision>
  <cp:lastPrinted>2012-03-27T04:35:03Z</cp:lastPrinted>
  <dcterms:created xsi:type="dcterms:W3CDTF">1998-03-30T02:45:13Z</dcterms:created>
  <dcterms:modified xsi:type="dcterms:W3CDTF">2014-02-05T18:35:49Z</dcterms:modified>
</cp:coreProperties>
</file>