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vml" ContentType="application/vnd.openxmlformats-officedocument.vmlDrawin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embeddings/oleObject1.bin" ContentType="application/vnd.openxmlformats-officedocument.oleObject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</p:sldMasterIdLst>
  <p:notesMasterIdLst>
    <p:notesMasterId r:id="rId25"/>
  </p:notesMasterIdLst>
  <p:handoutMasterIdLst>
    <p:handoutMasterId r:id="rId26"/>
  </p:handoutMasterIdLst>
  <p:sldIdLst>
    <p:sldId id="257" r:id="rId3"/>
    <p:sldId id="258" r:id="rId4"/>
    <p:sldId id="270" r:id="rId5"/>
    <p:sldId id="272" r:id="rId6"/>
    <p:sldId id="274" r:id="rId7"/>
    <p:sldId id="259" r:id="rId8"/>
    <p:sldId id="271" r:id="rId9"/>
    <p:sldId id="268" r:id="rId10"/>
    <p:sldId id="260" r:id="rId11"/>
    <p:sldId id="261" r:id="rId12"/>
    <p:sldId id="264" r:id="rId13"/>
    <p:sldId id="275" r:id="rId14"/>
    <p:sldId id="276" r:id="rId15"/>
    <p:sldId id="265" r:id="rId16"/>
    <p:sldId id="262" r:id="rId17"/>
    <p:sldId id="277" r:id="rId18"/>
    <p:sldId id="278" r:id="rId19"/>
    <p:sldId id="283" r:id="rId20"/>
    <p:sldId id="279" r:id="rId21"/>
    <p:sldId id="280" r:id="rId22"/>
    <p:sldId id="281" r:id="rId23"/>
    <p:sldId id="282" r:id="rId24"/>
  </p:sldIdLst>
  <p:sldSz cx="9144000" cy="6858000" type="screen4x3"/>
  <p:notesSz cx="7315200" cy="9601200"/>
  <p:defaultTextStyle>
    <a:defPPr>
      <a:defRPr lang="en-US"/>
    </a:defPPr>
    <a:lvl1pPr algn="ctr" rtl="0" eaLnBrk="0" fontAlgn="base" hangingPunct="0">
      <a:spcBef>
        <a:spcPct val="1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1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1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1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1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EBEB"/>
    <a:srgbClr val="339966"/>
    <a:srgbClr val="CCFFFF"/>
    <a:srgbClr val="EAEAEA"/>
    <a:srgbClr val="DDDDDD"/>
    <a:srgbClr val="F6F2F2"/>
    <a:srgbClr val="FFEFEB"/>
    <a:srgbClr val="99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73" d="100"/>
          <a:sy n="73" d="100"/>
        </p:scale>
        <p:origin x="-2512" y="-1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5" d="100"/>
          <a:sy n="95" d="100"/>
        </p:scale>
        <p:origin x="-222" y="-96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notesMaster" Target="notesMasters/notesMaster1.xml"/><Relationship Id="rId26" Type="http://schemas.openxmlformats.org/officeDocument/2006/relationships/handoutMaster" Target="handoutMasters/handoutMaster1.xml"/><Relationship Id="rId27" Type="http://schemas.openxmlformats.org/officeDocument/2006/relationships/printerSettings" Target="printerSettings/printerSettings1.bin"/><Relationship Id="rId28" Type="http://schemas.openxmlformats.org/officeDocument/2006/relationships/presProps" Target="presProps.xml"/><Relationship Id="rId29" Type="http://schemas.openxmlformats.org/officeDocument/2006/relationships/viewProps" Target="viewProps.xml"/><Relationship Id="rId30" Type="http://schemas.openxmlformats.org/officeDocument/2006/relationships/theme" Target="theme/theme1.xml"/><Relationship Id="rId31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170238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317" tIns="48157" rIns="96317" bIns="48157" numCol="1" anchor="t" anchorCtr="0" compatLnSpc="1">
            <a:prstTxWarp prst="textNoShape">
              <a:avLst/>
            </a:prstTxWarp>
          </a:bodyPr>
          <a:lstStyle>
            <a:lvl1pPr algn="l" defTabSz="965080">
              <a:spcBef>
                <a:spcPct val="50000"/>
              </a:spcBef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4" y="1"/>
            <a:ext cx="3170237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317" tIns="48157" rIns="96317" bIns="48157" numCol="1" anchor="t" anchorCtr="0" compatLnSpc="1">
            <a:prstTxWarp prst="textNoShape">
              <a:avLst/>
            </a:prstTxWarp>
          </a:bodyPr>
          <a:lstStyle>
            <a:lvl1pPr algn="r" defTabSz="965080">
              <a:spcBef>
                <a:spcPct val="50000"/>
              </a:spcBef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317" tIns="48157" rIns="96317" bIns="48157" numCol="1" anchor="b" anchorCtr="0" compatLnSpc="1">
            <a:prstTxWarp prst="textNoShape">
              <a:avLst/>
            </a:prstTxWarp>
          </a:bodyPr>
          <a:lstStyle>
            <a:lvl1pPr algn="l" defTabSz="965080">
              <a:spcBef>
                <a:spcPct val="50000"/>
              </a:spcBef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4" y="9120188"/>
            <a:ext cx="3170237" cy="48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317" tIns="48157" rIns="96317" bIns="48157" numCol="1" anchor="b" anchorCtr="0" compatLnSpc="1">
            <a:prstTxWarp prst="textNoShape">
              <a:avLst/>
            </a:prstTxWarp>
          </a:bodyPr>
          <a:lstStyle>
            <a:lvl1pPr algn="r" defTabSz="965080">
              <a:spcBef>
                <a:spcPct val="50000"/>
              </a:spcBef>
              <a:defRPr sz="1200">
                <a:latin typeface="Times New Roman" pitchFamily="18" charset="0"/>
              </a:defRPr>
            </a:lvl1pPr>
          </a:lstStyle>
          <a:p>
            <a:fld id="{24DD9329-2120-4118-B556-E4EBEBA258D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2497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170238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317" tIns="48157" rIns="96317" bIns="48157" numCol="1" anchor="t" anchorCtr="0" compatLnSpc="1">
            <a:prstTxWarp prst="textNoShape">
              <a:avLst/>
            </a:prstTxWarp>
          </a:bodyPr>
          <a:lstStyle>
            <a:lvl1pPr algn="l" defTabSz="965080">
              <a:spcBef>
                <a:spcPct val="0"/>
              </a:spcBef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4" y="1"/>
            <a:ext cx="3170237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317" tIns="48157" rIns="96317" bIns="48157" numCol="1" anchor="t" anchorCtr="0" compatLnSpc="1">
            <a:prstTxWarp prst="textNoShape">
              <a:avLst/>
            </a:prstTxWarp>
          </a:bodyPr>
          <a:lstStyle>
            <a:lvl1pPr algn="r" defTabSz="965080">
              <a:spcBef>
                <a:spcPct val="0"/>
              </a:spcBef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8888" y="720725"/>
            <a:ext cx="4797425" cy="3598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6" y="4560890"/>
            <a:ext cx="5365750" cy="431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317" tIns="48157" rIns="96317" bIns="4815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317" tIns="48157" rIns="96317" bIns="48157" numCol="1" anchor="b" anchorCtr="0" compatLnSpc="1">
            <a:prstTxWarp prst="textNoShape">
              <a:avLst/>
            </a:prstTxWarp>
          </a:bodyPr>
          <a:lstStyle>
            <a:lvl1pPr algn="l" defTabSz="965080">
              <a:spcBef>
                <a:spcPct val="0"/>
              </a:spcBef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4" y="9120188"/>
            <a:ext cx="3170237" cy="48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317" tIns="48157" rIns="96317" bIns="48157" numCol="1" anchor="b" anchorCtr="0" compatLnSpc="1">
            <a:prstTxWarp prst="textNoShape">
              <a:avLst/>
            </a:prstTxWarp>
          </a:bodyPr>
          <a:lstStyle>
            <a:lvl1pPr algn="r" defTabSz="965080">
              <a:spcBef>
                <a:spcPct val="0"/>
              </a:spcBef>
              <a:defRPr sz="1200">
                <a:latin typeface="Times New Roman" pitchFamily="18" charset="0"/>
              </a:defRPr>
            </a:lvl1pPr>
          </a:lstStyle>
          <a:p>
            <a:fld id="{4CAE65EC-CDAC-40BC-8856-B3C4FCB219A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7374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43A7A7-0287-4196-8071-166CB43E18B5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5311" tIns="46820" rIns="95311" bIns="46820"/>
          <a:lstStyle/>
          <a:p>
            <a:endParaRPr lang="en-US"/>
          </a:p>
        </p:txBody>
      </p:sp>
      <p:sp>
        <p:nvSpPr>
          <p:cNvPr id="4099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20800" y="1093788"/>
            <a:ext cx="4800600" cy="3600450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3646488" y="9107489"/>
            <a:ext cx="241300" cy="3460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20069" tIns="28427" rIns="20069" bIns="28427"/>
          <a:lstStyle/>
          <a:p>
            <a:pPr defTabSz="965080">
              <a:lnSpc>
                <a:spcPts val="1688"/>
              </a:lnSpc>
              <a:spcBef>
                <a:spcPct val="0"/>
              </a:spcBef>
            </a:pPr>
            <a:r>
              <a:rPr lang="en-US" sz="1500">
                <a:solidFill>
                  <a:srgbClr val="000000"/>
                </a:solidFill>
              </a:rPr>
              <a:t>1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8CB0E9F-772D-49D7-A035-8FA52ACAD5C8}" type="slidenum">
              <a:rPr lang="en-US"/>
              <a:pPr/>
              <a:t>10</a:t>
            </a:fld>
            <a:endParaRPr lang="en-US"/>
          </a:p>
        </p:txBody>
      </p:sp>
      <p:sp>
        <p:nvSpPr>
          <p:cNvPr id="264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4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E1244C9-76B9-4E94-A394-4517FF871B92}" type="slidenum">
              <a:rPr lang="en-US"/>
              <a:pPr/>
              <a:t>11</a:t>
            </a:fld>
            <a:endParaRPr lang="en-US"/>
          </a:p>
        </p:txBody>
      </p:sp>
      <p:sp>
        <p:nvSpPr>
          <p:cNvPr id="265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5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07FAD1E-7FD8-48B6-938E-FE2BF3A8DB74}" type="slidenum">
              <a:rPr lang="en-US"/>
              <a:pPr/>
              <a:t>12</a:t>
            </a:fld>
            <a:endParaRPr lang="en-US"/>
          </a:p>
        </p:txBody>
      </p:sp>
      <p:sp>
        <p:nvSpPr>
          <p:cNvPr id="288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8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F5C73B6-F8BF-4BAD-BEA1-16E700B0F091}" type="slidenum">
              <a:rPr lang="en-US"/>
              <a:pPr/>
              <a:t>13</a:t>
            </a:fld>
            <a:endParaRPr lang="en-US"/>
          </a:p>
        </p:txBody>
      </p:sp>
      <p:sp>
        <p:nvSpPr>
          <p:cNvPr id="289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9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52B967C-FA48-4A4A-9A17-1005D15FD08C}" type="slidenum">
              <a:rPr lang="en-US"/>
              <a:pPr/>
              <a:t>14</a:t>
            </a:fld>
            <a:endParaRPr lang="en-US"/>
          </a:p>
        </p:txBody>
      </p:sp>
      <p:sp>
        <p:nvSpPr>
          <p:cNvPr id="266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EA5A526-6AFF-46E6-A143-89C2EFE92F46}" type="slidenum">
              <a:rPr lang="en-US"/>
              <a:pPr/>
              <a:t>15</a:t>
            </a:fld>
            <a:endParaRPr lang="en-US"/>
          </a:p>
        </p:txBody>
      </p:sp>
      <p:sp>
        <p:nvSpPr>
          <p:cNvPr id="267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7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DE4245B-ADDE-4C33-8A2E-061995014537}" type="slidenum">
              <a:rPr lang="en-US"/>
              <a:pPr/>
              <a:t>16</a:t>
            </a:fld>
            <a:endParaRPr lang="en-US"/>
          </a:p>
        </p:txBody>
      </p:sp>
      <p:sp>
        <p:nvSpPr>
          <p:cNvPr id="292866" name="Rectangle 7"/>
          <p:cNvSpPr txBox="1">
            <a:spLocks noGrp="1" noChangeArrowheads="1"/>
          </p:cNvSpPr>
          <p:nvPr/>
        </p:nvSpPr>
        <p:spPr bwMode="auto">
          <a:xfrm>
            <a:off x="4144964" y="9120188"/>
            <a:ext cx="3170237" cy="481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286" tIns="48141" rIns="96286" bIns="48141" anchor="b"/>
          <a:lstStyle>
            <a:lvl1pPr algn="l" defTabSz="965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7931725" indent="-37474525" algn="l" defTabSz="965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fld id="{87B85234-FAD2-4B1F-976B-39AE5D9C065E}" type="slidenum">
              <a:rPr lang="en-US" sz="1200">
                <a:ea typeface="ＭＳ Ｐゴシック" charset="-128"/>
              </a:rPr>
              <a:pPr algn="r"/>
              <a:t>16</a:t>
            </a:fld>
            <a:endParaRPr lang="en-US" sz="1200">
              <a:ea typeface="ＭＳ Ｐゴシック" charset="-128"/>
            </a:endParaRPr>
          </a:p>
        </p:txBody>
      </p:sp>
      <p:sp>
        <p:nvSpPr>
          <p:cNvPr id="292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286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lIns="96286" tIns="48141" rIns="96286" bIns="48141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14549C3-5973-45A2-929B-C58533A96C14}" type="slidenum">
              <a:rPr lang="en-US"/>
              <a:pPr/>
              <a:t>2</a:t>
            </a:fld>
            <a:endParaRPr lang="en-US"/>
          </a:p>
        </p:txBody>
      </p:sp>
      <p:sp>
        <p:nvSpPr>
          <p:cNvPr id="257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7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5329A7E-6374-4375-A829-152B63D7438E}" type="slidenum">
              <a:rPr lang="en-US"/>
              <a:pPr/>
              <a:t>3</a:t>
            </a:fld>
            <a:endParaRPr lang="en-US"/>
          </a:p>
        </p:txBody>
      </p:sp>
      <p:sp>
        <p:nvSpPr>
          <p:cNvPr id="2580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8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820D70E-8E83-4831-9A72-3107066FBEB3}" type="slidenum">
              <a:rPr lang="en-US"/>
              <a:pPr/>
              <a:t>4</a:t>
            </a:fld>
            <a:endParaRPr lang="en-US"/>
          </a:p>
        </p:txBody>
      </p:sp>
      <p:sp>
        <p:nvSpPr>
          <p:cNvPr id="278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0475" y="720725"/>
            <a:ext cx="4799013" cy="3598863"/>
          </a:xfrm>
          <a:ln/>
        </p:spPr>
      </p:sp>
      <p:sp>
        <p:nvSpPr>
          <p:cNvPr id="278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1568D70-F227-4130-A896-C25D7DC73B4F}" type="slidenum">
              <a:rPr lang="en-US"/>
              <a:pPr/>
              <a:t>5</a:t>
            </a:fld>
            <a:endParaRPr lang="en-US"/>
          </a:p>
        </p:txBody>
      </p:sp>
      <p:sp>
        <p:nvSpPr>
          <p:cNvPr id="285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0475" y="720725"/>
            <a:ext cx="4799013" cy="3598863"/>
          </a:xfrm>
          <a:ln/>
        </p:spPr>
      </p:sp>
      <p:sp>
        <p:nvSpPr>
          <p:cNvPr id="285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425748D-45D3-4BE7-9422-6EAB5B52A83F}" type="slidenum">
              <a:rPr lang="en-US"/>
              <a:pPr/>
              <a:t>6</a:t>
            </a:fld>
            <a:endParaRPr lang="en-US"/>
          </a:p>
        </p:txBody>
      </p:sp>
      <p:sp>
        <p:nvSpPr>
          <p:cNvPr id="261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1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C0D0E3E-82D6-4ABE-BB00-E20CF19DB282}" type="slidenum">
              <a:rPr lang="en-US"/>
              <a:pPr/>
              <a:t>7</a:t>
            </a:fld>
            <a:endParaRPr lang="en-US"/>
          </a:p>
        </p:txBody>
      </p:sp>
      <p:sp>
        <p:nvSpPr>
          <p:cNvPr id="271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1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139" y="4560890"/>
            <a:ext cx="5368925" cy="4319587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7307950-940C-4884-86B0-43B4A2D21585}" type="slidenum">
              <a:rPr lang="en-US"/>
              <a:pPr/>
              <a:t>8</a:t>
            </a:fld>
            <a:endParaRPr lang="en-US"/>
          </a:p>
        </p:txBody>
      </p:sp>
      <p:sp>
        <p:nvSpPr>
          <p:cNvPr id="262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2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10A0AE3-8B72-4889-8792-05F3FF95875E}" type="slidenum">
              <a:rPr lang="en-US"/>
              <a:pPr/>
              <a:t>9</a:t>
            </a:fld>
            <a:endParaRPr lang="en-US"/>
          </a:p>
        </p:txBody>
      </p:sp>
      <p:sp>
        <p:nvSpPr>
          <p:cNvPr id="263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3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B4B2C25-2333-4FF1-88E4-4806279CD16A}" type="datetime1">
              <a:rPr lang="en-US"/>
              <a:pPr/>
              <a:t>2/5/14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46DC7E-4B8F-4152-B739-D2FB62F6D98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4341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8303E49-3418-4CEB-A379-8F2C3582F5FE}" type="datetime1">
              <a:rPr lang="en-US"/>
              <a:pPr/>
              <a:t>2/5/14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38F812-FC3D-4BD9-9F44-D31E03C4FCD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13916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81000"/>
            <a:ext cx="19431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6769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C290647-9D5D-4AFF-938F-8F778B470A1E}" type="datetime1">
              <a:rPr lang="en-US"/>
              <a:pPr/>
              <a:t>2/5/14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B8CA6A-94C3-4374-AF4D-9973768980E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0304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E3AC10F-A4AE-4FFE-A64D-04592F371651}" type="datetime1">
              <a:rPr lang="en-US"/>
              <a:pPr/>
              <a:t>2/5/14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2007 Gribble, Lazowska, Levy, Zahorjan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186271-E4AF-4A22-93CF-A6F535D6FE1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9125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34471BC-3966-434B-B790-4576668B093B}" type="datetime1">
              <a:rPr lang="en-US"/>
              <a:pPr/>
              <a:t>2/5/14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2007 Gribble, Lazowska, Levy, Zahorjan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1A8194-F607-412A-9FF4-E311D656807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4816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DBB4DD3-8414-4C90-A3A9-2FEFF4A9F40C}" type="datetime1">
              <a:rPr lang="en-US"/>
              <a:pPr/>
              <a:t>2/5/14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2007 Gribble, Lazowska, Levy, Zahorjan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DE97BA-5B44-4BC9-80F4-24A20A74A49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5196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295400"/>
            <a:ext cx="38100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38100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D040F66-042C-4C74-981B-6FC3CE758472}" type="datetime1">
              <a:rPr lang="en-US"/>
              <a:pPr/>
              <a:t>2/5/14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2007 Gribble, Lazowska, Levy, Zahorjan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24B252-F03D-4961-99E6-DD3EBF570DD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970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49F4835-57FD-4AE9-A2C4-F2DEC92F572E}" type="datetime1">
              <a:rPr lang="en-US"/>
              <a:pPr/>
              <a:t>2/5/14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2007 Gribble, Lazowska, Levy, Zahorjan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C7556B-305E-4AA2-BF15-FD15B0DB50C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3088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933AAE2-E448-437D-AFE1-E6BBD1424D90}" type="datetime1">
              <a:rPr lang="en-US"/>
              <a:pPr/>
              <a:t>2/5/14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2007 Gribble, Lazowska, Levy, Zahorjan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5D23B4-04FE-4D47-B1CE-2ED8C9A470F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74378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433BEB2-1BAD-42D5-97D9-DDC8E95FCF95}" type="datetime1">
              <a:rPr lang="en-US"/>
              <a:pPr/>
              <a:t>2/5/14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2007 Gribble, Lazowska, Levy, Zahorjan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DECEC7-9DE9-4AC9-9C20-AB3BB2C748C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70896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46984B0-3C90-4A10-A465-A0F33DF29A63}" type="datetime1">
              <a:rPr lang="en-US"/>
              <a:pPr/>
              <a:t>2/5/14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2007 Gribble, Lazowska, Levy, Zahorjan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644A6C-85AC-4669-A64E-9022A37B997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833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5E57B25-95DA-48BF-96D4-114ADD0E68FC}" type="datetime1">
              <a:rPr lang="en-US"/>
              <a:pPr/>
              <a:t>2/5/14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8E4C2B-BC4D-4DCC-AA6D-20876DA663E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747051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9E28225-D8FA-4DA9-A4F9-452836967367}" type="datetime1">
              <a:rPr lang="en-US"/>
              <a:pPr/>
              <a:t>2/5/14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2007 Gribble, Lazowska, Levy, Zahorjan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9D9EF6-44F9-4E69-AF59-1C1CA81069C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76710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5CB7056-1616-4EDF-8735-AF841CAAAA24}" type="datetime1">
              <a:rPr lang="en-US"/>
              <a:pPr/>
              <a:t>2/5/14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2007 Gribble, Lazowska, Levy, Zahorjan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1B50E6-1498-46FC-97B7-A866BD2C6C9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39799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81000"/>
            <a:ext cx="19431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6769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BE738E5-3724-4CAB-8AA1-EFD1F8DC5DC0}" type="datetime1">
              <a:rPr lang="en-US"/>
              <a:pPr/>
              <a:t>2/5/14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2007 Gribble, Lazowska, Levy, Zahorjan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4D698C-EE15-4868-9673-040020A3DB9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7368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5AF1ECC-9EA7-4320-8E58-00B21D6F92D4}" type="datetime1">
              <a:rPr lang="en-US"/>
              <a:pPr/>
              <a:t>2/5/14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3170CF-6C20-4827-9285-834564C6F6C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7298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295400"/>
            <a:ext cx="38100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38100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388911A-51C8-475F-9E94-05C8B954F831}" type="datetime1">
              <a:rPr lang="en-US"/>
              <a:pPr/>
              <a:t>2/5/14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A3E1F5-13AE-4856-A250-79D6D8C5657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9717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C52DEB8-877F-471B-B326-E86F660F9CF3}" type="datetime1">
              <a:rPr lang="en-US"/>
              <a:pPr/>
              <a:t>2/5/14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08BE7B-2C02-4587-93FB-E8982AE93C7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93684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18D96F8-D508-42AB-B59F-9CC2ACB1EBB8}" type="datetime1">
              <a:rPr lang="en-US"/>
              <a:pPr/>
              <a:t>2/5/14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1EED83-E980-470B-9D2F-70DAECCFE7F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1445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84D67EB-0C2A-4AD7-BDE9-7BBB1D575331}" type="datetime1">
              <a:rPr lang="en-US"/>
              <a:pPr/>
              <a:t>2/5/14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DA0A85-349A-4256-8B58-1ED05F64EAE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0521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5CC9039-73FC-4F7C-9E5B-51272EEDFD3D}" type="datetime1">
              <a:rPr lang="en-US"/>
              <a:pPr/>
              <a:t>2/5/14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444F30-3735-492C-AB62-7851DA17ABC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822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D3A756D-2B5C-42CE-A9E2-4B67126743A1}" type="datetime1">
              <a:rPr lang="en-US"/>
              <a:pPr/>
              <a:t>2/5/14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18FA17-7843-483D-88E3-358C27200EA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8700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1000"/>
            <a:ext cx="77724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95400"/>
            <a:ext cx="7772400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400"/>
            </a:lvl1pPr>
          </a:lstStyle>
          <a:p>
            <a:fld id="{3011A6BF-973D-41EA-AEE5-C4EB0B47997D}" type="datetime1">
              <a:rPr lang="en-US"/>
              <a:pPr/>
              <a:t>2/5/14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43200" y="6400800"/>
            <a:ext cx="3657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/>
            </a:lvl1pPr>
          </a:lstStyle>
          <a:p>
            <a:fld id="{938248BF-08A4-4BFB-B3A4-93C2B924D83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8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1000"/>
            <a:ext cx="77724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764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95400"/>
            <a:ext cx="7772400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7648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400"/>
            </a:lvl1pPr>
          </a:lstStyle>
          <a:p>
            <a:fld id="{64E71BF0-B6AE-490D-BCBC-D5D433A45E0D}" type="datetime1">
              <a:rPr lang="en-US"/>
              <a:pPr/>
              <a:t>2/5/14</a:t>
            </a:fld>
            <a:endParaRPr lang="en-US"/>
          </a:p>
        </p:txBody>
      </p:sp>
      <p:sp>
        <p:nvSpPr>
          <p:cNvPr id="27648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971800" y="6400800"/>
            <a:ext cx="3200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/>
            </a:lvl1pPr>
          </a:lstStyle>
          <a:p>
            <a:r>
              <a:rPr lang="en-US"/>
              <a:t>© 2007 Gribble, Lazowska, Levy, Zahorjan</a:t>
            </a:r>
          </a:p>
        </p:txBody>
      </p:sp>
      <p:sp>
        <p:nvSpPr>
          <p:cNvPr id="27648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/>
            </a:lvl1pPr>
          </a:lstStyle>
          <a:p>
            <a:fld id="{7D3508DA-7F76-43EE-9CA1-931342B8723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4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eg"/><Relationship Id="rId3" Type="http://schemas.openxmlformats.org/officeDocument/2006/relationships/image" Target="../media/image4.jpe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4" Type="http://schemas.openxmlformats.org/officeDocument/2006/relationships/oleObject" Target="../embeddings/oleObject1.bin"/><Relationship Id="rId5" Type="http://schemas.openxmlformats.org/officeDocument/2006/relationships/image" Target="../media/image3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971800" y="3429000"/>
            <a:ext cx="3155950" cy="652463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 anchor="b"/>
          <a:lstStyle/>
          <a:p>
            <a:pPr defTabSz="904875">
              <a:lnSpc>
                <a:spcPts val="4100"/>
              </a:lnSpc>
              <a:tabLst>
                <a:tab pos="904875" algn="l"/>
                <a:tab pos="1809750" algn="l"/>
                <a:tab pos="2716213" algn="l"/>
                <a:tab pos="3621088" algn="l"/>
                <a:tab pos="4525963" algn="l"/>
                <a:tab pos="5430838" algn="l"/>
                <a:tab pos="6337300" algn="l"/>
              </a:tabLst>
            </a:pPr>
            <a:r>
              <a:rPr lang="en-US" sz="2900" b="1" dirty="0">
                <a:solidFill>
                  <a:srgbClr val="000000"/>
                </a:solidFill>
              </a:rPr>
              <a:t>CSE 451: Operating Systems</a:t>
            </a:r>
            <a:br>
              <a:rPr lang="en-US" sz="2900" b="1" dirty="0">
                <a:solidFill>
                  <a:srgbClr val="000000"/>
                </a:solidFill>
              </a:rPr>
            </a:br>
            <a:r>
              <a:rPr lang="en-US" sz="2900" b="1" dirty="0" smtClean="0">
                <a:solidFill>
                  <a:srgbClr val="000000"/>
                </a:solidFill>
              </a:rPr>
              <a:t>Winter 2014</a:t>
            </a:r>
            <a:r>
              <a:rPr lang="en-US" sz="2900" b="1" dirty="0">
                <a:solidFill>
                  <a:srgbClr val="000000"/>
                </a:solidFill>
              </a:rPr>
              <a:t/>
            </a:r>
            <a:br>
              <a:rPr lang="en-US" sz="2900" b="1" dirty="0">
                <a:solidFill>
                  <a:srgbClr val="000000"/>
                </a:solidFill>
              </a:rPr>
            </a:br>
            <a:r>
              <a:rPr lang="en-US" sz="2900" b="1" dirty="0">
                <a:solidFill>
                  <a:srgbClr val="000000"/>
                </a:solidFill>
              </a:rPr>
              <a:t/>
            </a:r>
            <a:br>
              <a:rPr lang="en-US" sz="2900" b="1" dirty="0">
                <a:solidFill>
                  <a:srgbClr val="000000"/>
                </a:solidFill>
              </a:rPr>
            </a:br>
            <a:r>
              <a:rPr lang="en-US" sz="2900" b="1" dirty="0">
                <a:solidFill>
                  <a:srgbClr val="FF3300"/>
                </a:solidFill>
              </a:rPr>
              <a:t>Module </a:t>
            </a:r>
            <a:r>
              <a:rPr lang="en-US" sz="2900" b="1" dirty="0" smtClean="0">
                <a:solidFill>
                  <a:srgbClr val="FF3300"/>
                </a:solidFill>
              </a:rPr>
              <a:t>14</a:t>
            </a:r>
            <a:r>
              <a:rPr lang="en-US" sz="2900" b="1" dirty="0">
                <a:solidFill>
                  <a:srgbClr val="FF3300"/>
                </a:solidFill>
              </a:rPr>
              <a:t/>
            </a:r>
            <a:br>
              <a:rPr lang="en-US" sz="2900" b="1" dirty="0">
                <a:solidFill>
                  <a:srgbClr val="FF3300"/>
                </a:solidFill>
              </a:rPr>
            </a:br>
            <a:r>
              <a:rPr lang="en-US" sz="2900" b="1" dirty="0">
                <a:solidFill>
                  <a:srgbClr val="FF3300"/>
                </a:solidFill>
              </a:rPr>
              <a:t>Secondary Storage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38600" y="4876800"/>
            <a:ext cx="1108075" cy="788988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/>
          <a:lstStyle/>
          <a:p>
            <a:pPr marL="0" indent="0" algn="ctr" defTabSz="904875">
              <a:lnSpc>
                <a:spcPct val="90000"/>
              </a:lnSpc>
              <a:buFontTx/>
              <a:buNone/>
              <a:tabLst>
                <a:tab pos="452438" algn="l"/>
                <a:tab pos="904875" algn="l"/>
                <a:tab pos="1357313" algn="l"/>
                <a:tab pos="1809750" algn="l"/>
                <a:tab pos="2263775" algn="l"/>
                <a:tab pos="2716213" algn="l"/>
                <a:tab pos="3168650" algn="l"/>
                <a:tab pos="3621088" algn="l"/>
                <a:tab pos="4525963" algn="l"/>
                <a:tab pos="5430838" algn="l"/>
                <a:tab pos="6337300" algn="l"/>
              </a:tabLst>
            </a:pPr>
            <a:r>
              <a:rPr lang="en-US" sz="1600" b="1" dirty="0" smtClean="0">
                <a:solidFill>
                  <a:srgbClr val="000000"/>
                </a:solidFill>
              </a:rPr>
              <a:t>Mark Zbikowski</a:t>
            </a:r>
            <a:endParaRPr lang="en-US" sz="1600" b="1" dirty="0">
              <a:solidFill>
                <a:srgbClr val="000000"/>
              </a:solidFill>
            </a:endParaRPr>
          </a:p>
          <a:p>
            <a:pPr marL="0" indent="0" algn="ctr" defTabSz="904875">
              <a:lnSpc>
                <a:spcPct val="90000"/>
              </a:lnSpc>
              <a:buFontTx/>
              <a:buNone/>
              <a:tabLst>
                <a:tab pos="452438" algn="l"/>
                <a:tab pos="904875" algn="l"/>
                <a:tab pos="1357313" algn="l"/>
                <a:tab pos="1809750" algn="l"/>
                <a:tab pos="2263775" algn="l"/>
                <a:tab pos="2716213" algn="l"/>
                <a:tab pos="3168650" algn="l"/>
                <a:tab pos="3621088" algn="l"/>
                <a:tab pos="4525963" algn="l"/>
                <a:tab pos="5430838" algn="l"/>
                <a:tab pos="6337300" algn="l"/>
              </a:tabLst>
            </a:pPr>
            <a:r>
              <a:rPr lang="en-US" sz="1600" b="1" dirty="0" err="1" smtClean="0">
                <a:solidFill>
                  <a:srgbClr val="000000"/>
                </a:solidFill>
              </a:rPr>
              <a:t>mzbik@</a:t>
            </a:r>
            <a:r>
              <a:rPr lang="en-US" sz="1600" b="1" dirty="0" err="1">
                <a:solidFill>
                  <a:srgbClr val="000000"/>
                </a:solidFill>
              </a:rPr>
              <a:t>cs.washington.edu</a:t>
            </a:r>
            <a:endParaRPr lang="en-US" sz="1600" b="1" dirty="0">
              <a:solidFill>
                <a:srgbClr val="000000"/>
              </a:solidFill>
            </a:endParaRPr>
          </a:p>
          <a:p>
            <a:pPr marL="0" indent="0" algn="ctr" defTabSz="904875">
              <a:lnSpc>
                <a:spcPct val="90000"/>
              </a:lnSpc>
              <a:buFontTx/>
              <a:buNone/>
              <a:tabLst>
                <a:tab pos="452438" algn="l"/>
                <a:tab pos="904875" algn="l"/>
                <a:tab pos="1357313" algn="l"/>
                <a:tab pos="1809750" algn="l"/>
                <a:tab pos="2263775" algn="l"/>
                <a:tab pos="2716213" algn="l"/>
                <a:tab pos="3168650" algn="l"/>
                <a:tab pos="3621088" algn="l"/>
                <a:tab pos="4525963" algn="l"/>
                <a:tab pos="5430838" algn="l"/>
                <a:tab pos="6337300" algn="l"/>
              </a:tabLst>
            </a:pPr>
            <a:r>
              <a:rPr lang="en-US" sz="1600" b="1" dirty="0">
                <a:solidFill>
                  <a:srgbClr val="000000"/>
                </a:solidFill>
              </a:rPr>
              <a:t>Allen Center </a:t>
            </a:r>
            <a:r>
              <a:rPr lang="en-US" sz="1600" b="1" dirty="0" smtClean="0">
                <a:solidFill>
                  <a:srgbClr val="000000"/>
                </a:solidFill>
              </a:rPr>
              <a:t>476</a:t>
            </a:r>
            <a:endParaRPr lang="en-US" sz="1600" b="1" dirty="0">
              <a:solidFill>
                <a:srgbClr val="000000"/>
              </a:solidFill>
            </a:endParaRPr>
          </a:p>
          <a:p>
            <a:pPr marL="0" indent="0" algn="ctr" defTabSz="904875">
              <a:lnSpc>
                <a:spcPct val="90000"/>
              </a:lnSpc>
              <a:buFontTx/>
              <a:buNone/>
              <a:tabLst>
                <a:tab pos="452438" algn="l"/>
                <a:tab pos="904875" algn="l"/>
                <a:tab pos="1357313" algn="l"/>
                <a:tab pos="1809750" algn="l"/>
                <a:tab pos="2263775" algn="l"/>
                <a:tab pos="2716213" algn="l"/>
                <a:tab pos="3168650" algn="l"/>
                <a:tab pos="3621088" algn="l"/>
                <a:tab pos="4525963" algn="l"/>
                <a:tab pos="5430838" algn="l"/>
                <a:tab pos="6337300" algn="l"/>
              </a:tabLst>
            </a:pPr>
            <a:endParaRPr lang="en-US" sz="1600" b="1" dirty="0">
              <a:solidFill>
                <a:srgbClr val="000000"/>
              </a:solidFill>
            </a:endParaRPr>
          </a:p>
          <a:p>
            <a:pPr marL="0" indent="0" algn="ctr" defTabSz="904875">
              <a:lnSpc>
                <a:spcPct val="90000"/>
              </a:lnSpc>
              <a:buFontTx/>
              <a:buNone/>
              <a:tabLst>
                <a:tab pos="452438" algn="l"/>
                <a:tab pos="904875" algn="l"/>
                <a:tab pos="1357313" algn="l"/>
                <a:tab pos="1809750" algn="l"/>
                <a:tab pos="2263775" algn="l"/>
                <a:tab pos="2716213" algn="l"/>
                <a:tab pos="3168650" algn="l"/>
                <a:tab pos="3621088" algn="l"/>
                <a:tab pos="4525963" algn="l"/>
                <a:tab pos="5430838" algn="l"/>
                <a:tab pos="6337300" algn="l"/>
              </a:tabLst>
            </a:pPr>
            <a:endParaRPr lang="en-US" sz="1600" b="1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400800"/>
            <a:ext cx="3657600" cy="457200"/>
          </a:xfrm>
        </p:spPr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slow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5DD7D-CF95-4EB1-B351-B7161850DF14}" type="slidenum">
              <a:rPr lang="en-US"/>
              <a:pPr/>
              <a:t>10</a:t>
            </a:fld>
            <a:endParaRPr lang="en-US"/>
          </a:p>
        </p:txBody>
      </p:sp>
      <p:sp>
        <p:nvSpPr>
          <p:cNvPr id="240647" name="Oval 7"/>
          <p:cNvSpPr>
            <a:spLocks noChangeArrowheads="1"/>
          </p:cNvSpPr>
          <p:nvPr/>
        </p:nvSpPr>
        <p:spPr bwMode="auto">
          <a:xfrm>
            <a:off x="4176713" y="4572000"/>
            <a:ext cx="2819400" cy="762000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0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Physical disk structure</a:t>
            </a:r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7772400" cy="4953000"/>
          </a:xfrm>
        </p:spPr>
        <p:txBody>
          <a:bodyPr/>
          <a:lstStyle/>
          <a:p>
            <a:r>
              <a:rPr lang="en-US"/>
              <a:t>Disk components</a:t>
            </a:r>
          </a:p>
          <a:p>
            <a:pPr lvl="1"/>
            <a:r>
              <a:rPr lang="en-US"/>
              <a:t>platters</a:t>
            </a:r>
          </a:p>
          <a:p>
            <a:pPr lvl="1"/>
            <a:r>
              <a:rPr lang="en-US"/>
              <a:t>surfaces</a:t>
            </a:r>
          </a:p>
          <a:p>
            <a:pPr lvl="1"/>
            <a:r>
              <a:rPr lang="en-US"/>
              <a:t>tracks</a:t>
            </a:r>
          </a:p>
          <a:p>
            <a:pPr lvl="1"/>
            <a:r>
              <a:rPr lang="en-US"/>
              <a:t>sectors</a:t>
            </a:r>
          </a:p>
          <a:p>
            <a:pPr lvl="1"/>
            <a:r>
              <a:rPr lang="en-US"/>
              <a:t>cylinders</a:t>
            </a:r>
          </a:p>
          <a:p>
            <a:pPr lvl="1"/>
            <a:r>
              <a:rPr lang="en-US"/>
              <a:t>arm</a:t>
            </a:r>
          </a:p>
          <a:p>
            <a:pPr lvl="1"/>
            <a:r>
              <a:rPr lang="en-US"/>
              <a:t>heads</a:t>
            </a:r>
          </a:p>
        </p:txBody>
      </p:sp>
      <p:sp>
        <p:nvSpPr>
          <p:cNvPr id="240648" name="Rectangle 8"/>
          <p:cNvSpPr>
            <a:spLocks noChangeArrowheads="1"/>
          </p:cNvSpPr>
          <p:nvPr/>
        </p:nvSpPr>
        <p:spPr bwMode="auto">
          <a:xfrm>
            <a:off x="2743200" y="4773613"/>
            <a:ext cx="6762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platter</a:t>
            </a:r>
          </a:p>
        </p:txBody>
      </p:sp>
      <p:sp>
        <p:nvSpPr>
          <p:cNvPr id="240649" name="Line 9"/>
          <p:cNvSpPr>
            <a:spLocks noChangeShapeType="1"/>
          </p:cNvSpPr>
          <p:nvPr/>
        </p:nvSpPr>
        <p:spPr bwMode="auto">
          <a:xfrm>
            <a:off x="3382963" y="4960938"/>
            <a:ext cx="72548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0660" name="Oval 20"/>
          <p:cNvSpPr>
            <a:spLocks noChangeArrowheads="1"/>
          </p:cNvSpPr>
          <p:nvPr/>
        </p:nvSpPr>
        <p:spPr bwMode="auto">
          <a:xfrm>
            <a:off x="4641850" y="4725988"/>
            <a:ext cx="1905000" cy="395287"/>
          </a:xfrm>
          <a:prstGeom prst="ellipse">
            <a:avLst/>
          </a:prstGeom>
          <a:solidFill>
            <a:schemeClr val="hlink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0646" name="Oval 6"/>
          <p:cNvSpPr>
            <a:spLocks noChangeArrowheads="1"/>
          </p:cNvSpPr>
          <p:nvPr/>
        </p:nvSpPr>
        <p:spPr bwMode="auto">
          <a:xfrm>
            <a:off x="4176713" y="4038600"/>
            <a:ext cx="2819400" cy="762000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0659" name="Oval 19"/>
          <p:cNvSpPr>
            <a:spLocks noChangeArrowheads="1"/>
          </p:cNvSpPr>
          <p:nvPr/>
        </p:nvSpPr>
        <p:spPr bwMode="auto">
          <a:xfrm>
            <a:off x="4652963" y="4171950"/>
            <a:ext cx="1905000" cy="395288"/>
          </a:xfrm>
          <a:prstGeom prst="ellipse">
            <a:avLst/>
          </a:prstGeom>
          <a:solidFill>
            <a:schemeClr val="hlink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0645" name="Oval 5"/>
          <p:cNvSpPr>
            <a:spLocks noChangeArrowheads="1"/>
          </p:cNvSpPr>
          <p:nvPr/>
        </p:nvSpPr>
        <p:spPr bwMode="auto">
          <a:xfrm>
            <a:off x="4176713" y="3505200"/>
            <a:ext cx="2819400" cy="762000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0658" name="Oval 18"/>
          <p:cNvSpPr>
            <a:spLocks noChangeArrowheads="1"/>
          </p:cNvSpPr>
          <p:nvPr/>
        </p:nvSpPr>
        <p:spPr bwMode="auto">
          <a:xfrm>
            <a:off x="4648200" y="3644900"/>
            <a:ext cx="1905000" cy="395288"/>
          </a:xfrm>
          <a:prstGeom prst="ellipse">
            <a:avLst/>
          </a:prstGeom>
          <a:solidFill>
            <a:schemeClr val="hlink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0644" name="Oval 4"/>
          <p:cNvSpPr>
            <a:spLocks noChangeArrowheads="1"/>
          </p:cNvSpPr>
          <p:nvPr/>
        </p:nvSpPr>
        <p:spPr bwMode="auto">
          <a:xfrm>
            <a:off x="4176713" y="2971800"/>
            <a:ext cx="2819400" cy="762000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0650" name="Freeform 10"/>
          <p:cNvSpPr>
            <a:spLocks/>
          </p:cNvSpPr>
          <p:nvPr/>
        </p:nvSpPr>
        <p:spPr bwMode="auto">
          <a:xfrm>
            <a:off x="6843713" y="3200400"/>
            <a:ext cx="838200" cy="152400"/>
          </a:xfrm>
          <a:custGeom>
            <a:avLst/>
            <a:gdLst>
              <a:gd name="T0" fmla="*/ 624 w 624"/>
              <a:gd name="T1" fmla="*/ 0 h 96"/>
              <a:gd name="T2" fmla="*/ 48 w 624"/>
              <a:gd name="T3" fmla="*/ 0 h 96"/>
              <a:gd name="T4" fmla="*/ 0 w 624"/>
              <a:gd name="T5" fmla="*/ 96 h 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24" h="96">
                <a:moveTo>
                  <a:pt x="624" y="0"/>
                </a:moveTo>
                <a:lnTo>
                  <a:pt x="48" y="0"/>
                </a:lnTo>
                <a:lnTo>
                  <a:pt x="0" y="96"/>
                </a:ln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0651" name="Rectangle 11"/>
          <p:cNvSpPr>
            <a:spLocks noChangeArrowheads="1"/>
          </p:cNvSpPr>
          <p:nvPr/>
        </p:nvSpPr>
        <p:spPr bwMode="auto">
          <a:xfrm>
            <a:off x="7639050" y="3048000"/>
            <a:ext cx="7651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surface</a:t>
            </a:r>
          </a:p>
        </p:txBody>
      </p:sp>
      <p:sp>
        <p:nvSpPr>
          <p:cNvPr id="240652" name="Oval 12"/>
          <p:cNvSpPr>
            <a:spLocks noChangeArrowheads="1"/>
          </p:cNvSpPr>
          <p:nvPr/>
        </p:nvSpPr>
        <p:spPr bwMode="auto">
          <a:xfrm>
            <a:off x="4633913" y="3144838"/>
            <a:ext cx="1905000" cy="387350"/>
          </a:xfrm>
          <a:prstGeom prst="ellipse">
            <a:avLst/>
          </a:prstGeom>
          <a:solidFill>
            <a:schemeClr val="hlink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0653" name="Line 13"/>
          <p:cNvSpPr>
            <a:spLocks noChangeShapeType="1"/>
          </p:cNvSpPr>
          <p:nvPr/>
        </p:nvSpPr>
        <p:spPr bwMode="auto">
          <a:xfrm>
            <a:off x="4862513" y="2543175"/>
            <a:ext cx="1524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0654" name="Rectangle 14"/>
          <p:cNvSpPr>
            <a:spLocks noChangeArrowheads="1"/>
          </p:cNvSpPr>
          <p:nvPr/>
        </p:nvSpPr>
        <p:spPr bwMode="auto">
          <a:xfrm>
            <a:off x="4557713" y="2314575"/>
            <a:ext cx="5683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track</a:t>
            </a:r>
          </a:p>
        </p:txBody>
      </p:sp>
      <p:sp>
        <p:nvSpPr>
          <p:cNvPr id="240655" name="Line 15"/>
          <p:cNvSpPr>
            <a:spLocks noChangeShapeType="1"/>
          </p:cNvSpPr>
          <p:nvPr/>
        </p:nvSpPr>
        <p:spPr bwMode="auto">
          <a:xfrm>
            <a:off x="6188075" y="3187700"/>
            <a:ext cx="179388" cy="49213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0656" name="Line 16"/>
          <p:cNvSpPr>
            <a:spLocks noChangeShapeType="1"/>
          </p:cNvSpPr>
          <p:nvPr/>
        </p:nvSpPr>
        <p:spPr bwMode="auto">
          <a:xfrm flipH="1">
            <a:off x="6291263" y="2454275"/>
            <a:ext cx="147637" cy="6778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0657" name="Rectangle 17"/>
          <p:cNvSpPr>
            <a:spLocks noChangeArrowheads="1"/>
          </p:cNvSpPr>
          <p:nvPr/>
        </p:nvSpPr>
        <p:spPr bwMode="auto">
          <a:xfrm>
            <a:off x="6205538" y="2184400"/>
            <a:ext cx="6667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sector</a:t>
            </a:r>
          </a:p>
        </p:txBody>
      </p:sp>
      <p:sp>
        <p:nvSpPr>
          <p:cNvPr id="240661" name="Line 21"/>
          <p:cNvSpPr>
            <a:spLocks noChangeShapeType="1"/>
          </p:cNvSpPr>
          <p:nvPr/>
        </p:nvSpPr>
        <p:spPr bwMode="auto">
          <a:xfrm>
            <a:off x="4646613" y="3316288"/>
            <a:ext cx="0" cy="1636712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0662" name="Line 22"/>
          <p:cNvSpPr>
            <a:spLocks noChangeShapeType="1"/>
          </p:cNvSpPr>
          <p:nvPr/>
        </p:nvSpPr>
        <p:spPr bwMode="auto">
          <a:xfrm>
            <a:off x="6545263" y="3321050"/>
            <a:ext cx="0" cy="1636713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0663" name="Line 23"/>
          <p:cNvSpPr>
            <a:spLocks noChangeShapeType="1"/>
          </p:cNvSpPr>
          <p:nvPr/>
        </p:nvSpPr>
        <p:spPr bwMode="auto">
          <a:xfrm flipV="1">
            <a:off x="3540125" y="4029075"/>
            <a:ext cx="1087438" cy="730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0664" name="Rectangle 24"/>
          <p:cNvSpPr>
            <a:spLocks noChangeArrowheads="1"/>
          </p:cNvSpPr>
          <p:nvPr/>
        </p:nvSpPr>
        <p:spPr bwMode="auto">
          <a:xfrm>
            <a:off x="2800350" y="3956050"/>
            <a:ext cx="7953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cylinder</a:t>
            </a:r>
          </a:p>
        </p:txBody>
      </p:sp>
      <p:grpSp>
        <p:nvGrpSpPr>
          <p:cNvPr id="240676" name="Group 36"/>
          <p:cNvGrpSpPr>
            <a:grpSpLocks/>
          </p:cNvGrpSpPr>
          <p:nvPr/>
        </p:nvGrpSpPr>
        <p:grpSpPr bwMode="auto">
          <a:xfrm>
            <a:off x="6719888" y="3697288"/>
            <a:ext cx="1495425" cy="1141412"/>
            <a:chOff x="4434" y="1657"/>
            <a:chExt cx="942" cy="719"/>
          </a:xfrm>
        </p:grpSpPr>
        <p:sp>
          <p:nvSpPr>
            <p:cNvPr id="240667" name="Line 27"/>
            <p:cNvSpPr>
              <a:spLocks noChangeShapeType="1"/>
            </p:cNvSpPr>
            <p:nvPr/>
          </p:nvSpPr>
          <p:spPr bwMode="auto">
            <a:xfrm>
              <a:off x="4848" y="2016"/>
              <a:ext cx="528" cy="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0668" name="Line 28"/>
            <p:cNvSpPr>
              <a:spLocks noChangeShapeType="1"/>
            </p:cNvSpPr>
            <p:nvPr/>
          </p:nvSpPr>
          <p:spPr bwMode="auto">
            <a:xfrm>
              <a:off x="4848" y="1680"/>
              <a:ext cx="0" cy="672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0669" name="Line 29"/>
            <p:cNvSpPr>
              <a:spLocks noChangeShapeType="1"/>
            </p:cNvSpPr>
            <p:nvPr/>
          </p:nvSpPr>
          <p:spPr bwMode="auto">
            <a:xfrm>
              <a:off x="4464" y="2016"/>
              <a:ext cx="384" cy="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0670" name="Line 30"/>
            <p:cNvSpPr>
              <a:spLocks noChangeShapeType="1"/>
            </p:cNvSpPr>
            <p:nvPr/>
          </p:nvSpPr>
          <p:spPr bwMode="auto">
            <a:xfrm>
              <a:off x="4464" y="1680"/>
              <a:ext cx="384" cy="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0671" name="Line 31"/>
            <p:cNvSpPr>
              <a:spLocks noChangeShapeType="1"/>
            </p:cNvSpPr>
            <p:nvPr/>
          </p:nvSpPr>
          <p:spPr bwMode="auto">
            <a:xfrm>
              <a:off x="4464" y="2352"/>
              <a:ext cx="384" cy="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0673" name="Oval 33"/>
            <p:cNvSpPr>
              <a:spLocks noChangeArrowheads="1"/>
            </p:cNvSpPr>
            <p:nvPr/>
          </p:nvSpPr>
          <p:spPr bwMode="auto">
            <a:xfrm>
              <a:off x="4440" y="2328"/>
              <a:ext cx="48" cy="48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0674" name="Oval 34"/>
            <p:cNvSpPr>
              <a:spLocks noChangeArrowheads="1"/>
            </p:cNvSpPr>
            <p:nvPr/>
          </p:nvSpPr>
          <p:spPr bwMode="auto">
            <a:xfrm>
              <a:off x="4434" y="1992"/>
              <a:ext cx="48" cy="48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0675" name="Oval 35"/>
            <p:cNvSpPr>
              <a:spLocks noChangeArrowheads="1"/>
            </p:cNvSpPr>
            <p:nvPr/>
          </p:nvSpPr>
          <p:spPr bwMode="auto">
            <a:xfrm>
              <a:off x="4438" y="1657"/>
              <a:ext cx="48" cy="48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40677" name="Line 37"/>
          <p:cNvSpPr>
            <a:spLocks noChangeShapeType="1"/>
          </p:cNvSpPr>
          <p:nvPr/>
        </p:nvSpPr>
        <p:spPr bwMode="auto">
          <a:xfrm flipV="1">
            <a:off x="7910513" y="4343400"/>
            <a:ext cx="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0678" name="Rectangle 38"/>
          <p:cNvSpPr>
            <a:spLocks noChangeArrowheads="1"/>
          </p:cNvSpPr>
          <p:nvPr/>
        </p:nvSpPr>
        <p:spPr bwMode="auto">
          <a:xfrm>
            <a:off x="7681913" y="4876800"/>
            <a:ext cx="4889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arm</a:t>
            </a:r>
          </a:p>
        </p:txBody>
      </p:sp>
      <p:sp>
        <p:nvSpPr>
          <p:cNvPr id="240679" name="Line 39"/>
          <p:cNvSpPr>
            <a:spLocks noChangeShapeType="1"/>
          </p:cNvSpPr>
          <p:nvPr/>
        </p:nvSpPr>
        <p:spPr bwMode="auto">
          <a:xfrm flipV="1">
            <a:off x="6767513" y="4876800"/>
            <a:ext cx="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0680" name="Rectangle 40"/>
          <p:cNvSpPr>
            <a:spLocks noChangeArrowheads="1"/>
          </p:cNvSpPr>
          <p:nvPr/>
        </p:nvSpPr>
        <p:spPr bwMode="auto">
          <a:xfrm>
            <a:off x="6494463" y="5410200"/>
            <a:ext cx="5778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head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8BA5F-EEF2-4B2D-8861-576FFC5CAC5E}" type="slidenum">
              <a:rPr lang="en-US"/>
              <a:pPr/>
              <a:t>11</a:t>
            </a:fld>
            <a:endParaRPr lang="en-US"/>
          </a:p>
        </p:txBody>
      </p:sp>
      <p:sp>
        <p:nvSpPr>
          <p:cNvPr id="243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Disk performance</a:t>
            </a:r>
          </a:p>
        </p:txBody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Performance depends on a number of steps</a:t>
            </a:r>
          </a:p>
          <a:p>
            <a:pPr lvl="1"/>
            <a:r>
              <a:rPr lang="en-US">
                <a:solidFill>
                  <a:srgbClr val="FF0000"/>
                </a:solidFill>
              </a:rPr>
              <a:t>seek</a:t>
            </a:r>
            <a:r>
              <a:rPr lang="en-US"/>
              <a:t>: moving the disk arm to the correct cylinder</a:t>
            </a:r>
          </a:p>
          <a:p>
            <a:pPr lvl="2"/>
            <a:r>
              <a:rPr lang="en-US"/>
              <a:t>depends on how fast disk arm can move</a:t>
            </a:r>
          </a:p>
          <a:p>
            <a:pPr lvl="3"/>
            <a:r>
              <a:rPr lang="en-US"/>
              <a:t>seek times aren’t diminishing very quickly </a:t>
            </a:r>
            <a:r>
              <a:rPr lang="en-US">
                <a:solidFill>
                  <a:schemeClr val="accent2"/>
                </a:solidFill>
              </a:rPr>
              <a:t>(why?)</a:t>
            </a:r>
          </a:p>
          <a:p>
            <a:pPr lvl="1"/>
            <a:r>
              <a:rPr lang="en-US">
                <a:solidFill>
                  <a:srgbClr val="FF0000"/>
                </a:solidFill>
              </a:rPr>
              <a:t>rotation (latency)</a:t>
            </a:r>
            <a:r>
              <a:rPr lang="en-US"/>
              <a:t>: waiting for the sector to rotate under head</a:t>
            </a:r>
          </a:p>
          <a:p>
            <a:pPr lvl="2"/>
            <a:r>
              <a:rPr lang="en-US"/>
              <a:t>depends on rotation rate of disk</a:t>
            </a:r>
          </a:p>
          <a:p>
            <a:pPr lvl="3"/>
            <a:r>
              <a:rPr lang="en-US"/>
              <a:t>rates are increasing, but slowly </a:t>
            </a:r>
            <a:r>
              <a:rPr lang="en-US">
                <a:solidFill>
                  <a:schemeClr val="accent2"/>
                </a:solidFill>
              </a:rPr>
              <a:t>(why?)</a:t>
            </a:r>
          </a:p>
          <a:p>
            <a:pPr lvl="1"/>
            <a:r>
              <a:rPr lang="en-US">
                <a:solidFill>
                  <a:srgbClr val="FF0000"/>
                </a:solidFill>
              </a:rPr>
              <a:t>transfer</a:t>
            </a:r>
            <a:r>
              <a:rPr lang="en-US"/>
              <a:t>: transferring data from surface into disk controller, and from there sending it back to host</a:t>
            </a:r>
          </a:p>
          <a:p>
            <a:pPr lvl="2"/>
            <a:r>
              <a:rPr lang="en-US"/>
              <a:t>depends on density of bytes on disk</a:t>
            </a:r>
          </a:p>
          <a:p>
            <a:pPr lvl="3"/>
            <a:r>
              <a:rPr lang="en-US"/>
              <a:t>increasing, relatively quickly</a:t>
            </a:r>
          </a:p>
          <a:p>
            <a:r>
              <a:rPr lang="en-US"/>
              <a:t>When the OS uses the disk, it tries to minimize the cost of all of these steps</a:t>
            </a:r>
          </a:p>
          <a:p>
            <a:pPr lvl="1"/>
            <a:r>
              <a:rPr lang="en-US"/>
              <a:t>particularly seeks and rotation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49402-0419-448F-947E-1479DDA46C06}" type="slidenum">
              <a:rPr lang="en-US"/>
              <a:pPr/>
              <a:t>12</a:t>
            </a:fld>
            <a:endParaRPr lang="en-US"/>
          </a:p>
        </p:txBody>
      </p:sp>
      <p:sp>
        <p:nvSpPr>
          <p:cNvPr id="286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Performance via disk layout</a:t>
            </a:r>
          </a:p>
        </p:txBody>
      </p:sp>
      <p:sp>
        <p:nvSpPr>
          <p:cNvPr id="286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OS may increase file block size in order to reduce seeking</a:t>
            </a:r>
          </a:p>
          <a:p>
            <a:r>
              <a:rPr lang="en-US"/>
              <a:t>OS may seek to co-locate “related” items in order to reduce seeking</a:t>
            </a:r>
          </a:p>
          <a:p>
            <a:pPr lvl="1"/>
            <a:r>
              <a:rPr lang="en-US"/>
              <a:t>blocks of the same file</a:t>
            </a:r>
          </a:p>
          <a:p>
            <a:pPr lvl="1"/>
            <a:r>
              <a:rPr lang="en-US"/>
              <a:t>data and metadata for a file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BB36F-8F85-414E-9BF4-43A6B2677F60}" type="slidenum">
              <a:rPr lang="en-US"/>
              <a:pPr/>
              <a:t>13</a:t>
            </a:fld>
            <a:endParaRPr lang="en-US"/>
          </a:p>
        </p:txBody>
      </p:sp>
      <p:sp>
        <p:nvSpPr>
          <p:cNvPr id="287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Performance via caching, pre-fetching</a:t>
            </a:r>
          </a:p>
        </p:txBody>
      </p:sp>
      <p:sp>
        <p:nvSpPr>
          <p:cNvPr id="287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Keep data or metadata in memory to reduce physical disk access</a:t>
            </a:r>
          </a:p>
          <a:p>
            <a:pPr lvl="1"/>
            <a:r>
              <a:rPr lang="en-US"/>
              <a:t>problem?</a:t>
            </a:r>
          </a:p>
          <a:p>
            <a:r>
              <a:rPr lang="en-US"/>
              <a:t>If file access is sequential, fetch blocks into memory before requested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3774D-80C2-4704-8AAF-0A0A2DB4D8E9}" type="slidenum">
              <a:rPr lang="en-US"/>
              <a:pPr/>
              <a:t>14</a:t>
            </a:fld>
            <a:endParaRPr lang="en-US"/>
          </a:p>
        </p:txBody>
      </p:sp>
      <p:sp>
        <p:nvSpPr>
          <p:cNvPr id="246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Performance via disk scheduling</a:t>
            </a:r>
          </a:p>
        </p:txBody>
      </p:sp>
      <p:sp>
        <p:nvSpPr>
          <p:cNvPr id="246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Seeks are very expensive, so the OS attempts to schedule disk requests that are queued waiting for the disk</a:t>
            </a:r>
          </a:p>
          <a:p>
            <a:pPr lvl="1">
              <a:lnSpc>
                <a:spcPct val="90000"/>
              </a:lnSpc>
            </a:pPr>
            <a:r>
              <a:rPr lang="en-US"/>
              <a:t>FCFS (do nothing)</a:t>
            </a:r>
          </a:p>
          <a:p>
            <a:pPr lvl="2">
              <a:lnSpc>
                <a:spcPct val="90000"/>
              </a:lnSpc>
            </a:pPr>
            <a:r>
              <a:rPr lang="en-US"/>
              <a:t>reasonable when load is low</a:t>
            </a:r>
          </a:p>
          <a:p>
            <a:pPr lvl="2">
              <a:lnSpc>
                <a:spcPct val="90000"/>
              </a:lnSpc>
            </a:pPr>
            <a:r>
              <a:rPr lang="en-US"/>
              <a:t>long waiting time for long request queues</a:t>
            </a:r>
          </a:p>
          <a:p>
            <a:pPr lvl="1">
              <a:lnSpc>
                <a:spcPct val="90000"/>
              </a:lnSpc>
            </a:pPr>
            <a:r>
              <a:rPr lang="en-US"/>
              <a:t>SSTF (shortest seek time first)</a:t>
            </a:r>
          </a:p>
          <a:p>
            <a:pPr lvl="2">
              <a:lnSpc>
                <a:spcPct val="90000"/>
              </a:lnSpc>
            </a:pPr>
            <a:r>
              <a:rPr lang="en-US"/>
              <a:t>minimize arm movement (seek time), maximize request rate</a:t>
            </a:r>
          </a:p>
          <a:p>
            <a:pPr lvl="2">
              <a:lnSpc>
                <a:spcPct val="90000"/>
              </a:lnSpc>
            </a:pPr>
            <a:r>
              <a:rPr lang="en-US"/>
              <a:t>unfairly favors middle blocks</a:t>
            </a:r>
          </a:p>
          <a:p>
            <a:pPr lvl="1">
              <a:lnSpc>
                <a:spcPct val="90000"/>
              </a:lnSpc>
            </a:pPr>
            <a:r>
              <a:rPr lang="en-US"/>
              <a:t>SCAN (elevator algorithm)</a:t>
            </a:r>
          </a:p>
          <a:p>
            <a:pPr lvl="2">
              <a:lnSpc>
                <a:spcPct val="90000"/>
              </a:lnSpc>
            </a:pPr>
            <a:r>
              <a:rPr lang="en-US"/>
              <a:t>service requests in one direction until done, then reverse</a:t>
            </a:r>
          </a:p>
          <a:p>
            <a:pPr lvl="2">
              <a:lnSpc>
                <a:spcPct val="90000"/>
              </a:lnSpc>
            </a:pPr>
            <a:r>
              <a:rPr lang="en-US"/>
              <a:t>skews wait times non-uniformly </a:t>
            </a:r>
            <a:r>
              <a:rPr lang="en-US">
                <a:solidFill>
                  <a:schemeClr val="accent2"/>
                </a:solidFill>
              </a:rPr>
              <a:t>(why?)</a:t>
            </a:r>
          </a:p>
          <a:p>
            <a:pPr lvl="1">
              <a:lnSpc>
                <a:spcPct val="90000"/>
              </a:lnSpc>
            </a:pPr>
            <a:r>
              <a:rPr lang="en-US"/>
              <a:t>C-SCAN</a:t>
            </a:r>
          </a:p>
          <a:p>
            <a:pPr lvl="2">
              <a:lnSpc>
                <a:spcPct val="90000"/>
              </a:lnSpc>
            </a:pPr>
            <a:r>
              <a:rPr lang="en-US"/>
              <a:t>like scan, but only go in one direction (typewriter)</a:t>
            </a:r>
          </a:p>
          <a:p>
            <a:pPr lvl="2">
              <a:lnSpc>
                <a:spcPct val="90000"/>
              </a:lnSpc>
            </a:pPr>
            <a:r>
              <a:rPr lang="en-US"/>
              <a:t>uniform wait times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1F748-4DC3-4F65-BA03-360FC3594C4C}" type="slidenum">
              <a:rPr lang="en-US"/>
              <a:pPr/>
              <a:t>15</a:t>
            </a:fld>
            <a:endParaRPr lang="en-US"/>
          </a:p>
        </p:txBody>
      </p:sp>
      <p:sp>
        <p:nvSpPr>
          <p:cNvPr id="241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Interacting with disks</a:t>
            </a:r>
          </a:p>
        </p:txBody>
      </p:sp>
      <p:sp>
        <p:nvSpPr>
          <p:cNvPr id="241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In the old days…</a:t>
            </a:r>
          </a:p>
          <a:p>
            <a:pPr lvl="1"/>
            <a:r>
              <a:rPr lang="en-US"/>
              <a:t>OS would have to specify cylinder #, sector #, surface #, transfer size</a:t>
            </a:r>
          </a:p>
          <a:p>
            <a:pPr lvl="2"/>
            <a:r>
              <a:rPr lang="en-US"/>
              <a:t>i.e., OS needs to know all of the disk parameters</a:t>
            </a:r>
          </a:p>
          <a:p>
            <a:r>
              <a:rPr lang="en-US"/>
              <a:t>Modern disks are even more complicated</a:t>
            </a:r>
          </a:p>
          <a:p>
            <a:pPr lvl="1"/>
            <a:r>
              <a:rPr lang="en-US"/>
              <a:t>not all sectors are the same size, sectors are remapped, …</a:t>
            </a:r>
          </a:p>
          <a:p>
            <a:pPr lvl="1"/>
            <a:r>
              <a:rPr lang="en-US"/>
              <a:t>disk provides a higher-level interface, e.g., SCSI</a:t>
            </a:r>
          </a:p>
          <a:p>
            <a:pPr lvl="2"/>
            <a:r>
              <a:rPr lang="en-US"/>
              <a:t>exports data as a logical array of blocks [0 … N]</a:t>
            </a:r>
          </a:p>
          <a:p>
            <a:pPr lvl="2"/>
            <a:r>
              <a:rPr lang="en-US"/>
              <a:t>maps </a:t>
            </a:r>
            <a:r>
              <a:rPr lang="en-US">
                <a:solidFill>
                  <a:srgbClr val="FF0000"/>
                </a:solidFill>
              </a:rPr>
              <a:t>logical blocks</a:t>
            </a:r>
            <a:r>
              <a:rPr lang="en-US"/>
              <a:t> to cylinder/surface/sector</a:t>
            </a:r>
          </a:p>
          <a:p>
            <a:pPr lvl="2"/>
            <a:r>
              <a:rPr lang="en-US"/>
              <a:t>OS only needs to name logical block #, disk maps this to cylinder/surface/sector</a:t>
            </a:r>
          </a:p>
          <a:p>
            <a:pPr lvl="2"/>
            <a:r>
              <a:rPr lang="en-US"/>
              <a:t>on-board cache</a:t>
            </a:r>
          </a:p>
          <a:p>
            <a:pPr lvl="2"/>
            <a:r>
              <a:rPr lang="en-US"/>
              <a:t>as a result, physical parameters are hidden from OS</a:t>
            </a:r>
          </a:p>
          <a:p>
            <a:pPr lvl="3"/>
            <a:r>
              <a:rPr lang="en-US"/>
              <a:t>both good and bad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9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55A80-533B-4DB8-947F-33EB56CBC357}" type="slidenum">
              <a:rPr lang="en-US"/>
              <a:pPr/>
              <a:t>16</a:t>
            </a:fld>
            <a:endParaRPr lang="en-US"/>
          </a:p>
        </p:txBody>
      </p:sp>
      <p:sp>
        <p:nvSpPr>
          <p:cNvPr id="291843" name="Slide Number Placeholder 5"/>
          <p:cNvSpPr txBox="1">
            <a:spLocks noGrp="1"/>
          </p:cNvSpPr>
          <p:nvPr/>
        </p:nvSpPr>
        <p:spPr bwMode="auto">
          <a:xfrm>
            <a:off x="6553200" y="6400800"/>
            <a:ext cx="1905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7931725" indent="-37474525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fld id="{5EA0FC8A-6D35-427B-9A42-213DC756016A}" type="slidenum">
              <a:rPr lang="en-US" sz="1400">
                <a:latin typeface="Arial" charset="0"/>
                <a:ea typeface="ＭＳ Ｐゴシック" charset="-128"/>
              </a:rPr>
              <a:pPr algn="r"/>
              <a:t>16</a:t>
            </a:fld>
            <a:endParaRPr lang="en-US" sz="1400">
              <a:latin typeface="Arial" charset="0"/>
              <a:ea typeface="ＭＳ Ｐゴシック" charset="-128"/>
            </a:endParaRPr>
          </a:p>
        </p:txBody>
      </p:sp>
      <p:sp>
        <p:nvSpPr>
          <p:cNvPr id="291846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Seagate Barracuda 3.5” disk drive</a:t>
            </a:r>
          </a:p>
        </p:txBody>
      </p:sp>
      <p:pic>
        <p:nvPicPr>
          <p:cNvPr id="291847" name="Picture 7" descr="cud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990600"/>
            <a:ext cx="3657600" cy="3533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1848" name="Rectangle 6"/>
          <p:cNvSpPr>
            <a:spLocks noChangeArrowheads="1"/>
          </p:cNvSpPr>
          <p:nvPr/>
        </p:nvSpPr>
        <p:spPr bwMode="auto">
          <a:xfrm>
            <a:off x="685800" y="1295400"/>
            <a:ext cx="7772400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l">
              <a:spcBef>
                <a:spcPct val="20000"/>
              </a:spcBef>
              <a:buFontTx/>
              <a:buChar char="•"/>
            </a:pPr>
            <a:r>
              <a:rPr lang="en-US" sz="2400" dirty="0"/>
              <a:t>1Terabyte of storage (1000 GB)</a:t>
            </a:r>
          </a:p>
          <a:p>
            <a:pPr marL="342900" indent="-342900" algn="l">
              <a:spcBef>
                <a:spcPct val="20000"/>
              </a:spcBef>
              <a:buFontTx/>
              <a:buChar char="•"/>
            </a:pPr>
            <a:r>
              <a:rPr lang="en-US" sz="2400" dirty="0"/>
              <a:t>$100</a:t>
            </a:r>
          </a:p>
          <a:p>
            <a:pPr marL="342900" indent="-342900" algn="l">
              <a:spcBef>
                <a:spcPct val="20000"/>
              </a:spcBef>
              <a:buFontTx/>
              <a:buChar char="•"/>
            </a:pPr>
            <a:r>
              <a:rPr lang="en-US" sz="2400" dirty="0"/>
              <a:t>4 platters, 8 disk heads</a:t>
            </a:r>
          </a:p>
          <a:p>
            <a:pPr marL="342900" indent="-342900" algn="l">
              <a:spcBef>
                <a:spcPct val="20000"/>
              </a:spcBef>
              <a:buFontTx/>
              <a:buChar char="•"/>
            </a:pPr>
            <a:r>
              <a:rPr lang="en-US" sz="2400" dirty="0"/>
              <a:t>63 sectors (512 bytes) per track</a:t>
            </a:r>
          </a:p>
          <a:p>
            <a:pPr marL="342900" indent="-342900" algn="l">
              <a:spcBef>
                <a:spcPct val="20000"/>
              </a:spcBef>
              <a:buFontTx/>
              <a:buChar char="•"/>
            </a:pPr>
            <a:r>
              <a:rPr lang="en-US" sz="2400" dirty="0"/>
              <a:t>16,383 cylinders (tracks)</a:t>
            </a:r>
          </a:p>
          <a:p>
            <a:pPr marL="342900" indent="-342900" algn="l">
              <a:spcBef>
                <a:spcPct val="20000"/>
              </a:spcBef>
              <a:buFontTx/>
              <a:buChar char="•"/>
            </a:pPr>
            <a:r>
              <a:rPr lang="en-US" sz="2400" dirty="0"/>
              <a:t>164 </a:t>
            </a:r>
            <a:r>
              <a:rPr lang="en-US" sz="2400" dirty="0" err="1"/>
              <a:t>Gbits</a:t>
            </a:r>
            <a:r>
              <a:rPr lang="en-US" sz="2400" dirty="0"/>
              <a:t> / inch-squared (!)</a:t>
            </a:r>
          </a:p>
          <a:p>
            <a:pPr marL="342900" indent="-342900" algn="l">
              <a:spcBef>
                <a:spcPct val="20000"/>
              </a:spcBef>
              <a:buFontTx/>
              <a:buChar char="•"/>
            </a:pPr>
            <a:r>
              <a:rPr lang="en-US" sz="2400" dirty="0"/>
              <a:t>7200 RPM</a:t>
            </a:r>
          </a:p>
          <a:p>
            <a:pPr marL="342900" indent="-342900" algn="l">
              <a:spcBef>
                <a:spcPct val="20000"/>
              </a:spcBef>
              <a:buFontTx/>
              <a:buChar char="•"/>
            </a:pPr>
            <a:r>
              <a:rPr lang="en-US" sz="2400" dirty="0"/>
              <a:t>300 MB/second transfer</a:t>
            </a:r>
          </a:p>
          <a:p>
            <a:pPr marL="342900" indent="-342900" algn="l">
              <a:spcBef>
                <a:spcPct val="20000"/>
              </a:spcBef>
              <a:buFontTx/>
              <a:buChar char="•"/>
            </a:pPr>
            <a:r>
              <a:rPr lang="en-US" sz="2400" dirty="0"/>
              <a:t>9 </a:t>
            </a:r>
            <a:r>
              <a:rPr lang="en-US" sz="2400" dirty="0" err="1"/>
              <a:t>ms</a:t>
            </a:r>
            <a:r>
              <a:rPr lang="en-US" sz="2400" dirty="0"/>
              <a:t> avg. seek, 4.5 </a:t>
            </a:r>
            <a:r>
              <a:rPr lang="en-US" sz="2400" dirty="0" err="1"/>
              <a:t>ms</a:t>
            </a:r>
            <a:r>
              <a:rPr lang="en-US" sz="2400" dirty="0"/>
              <a:t> avg. rotational latency</a:t>
            </a:r>
          </a:p>
          <a:p>
            <a:pPr marL="342900" indent="-342900" algn="l">
              <a:spcBef>
                <a:spcPct val="20000"/>
              </a:spcBef>
              <a:buFontTx/>
              <a:buChar char="•"/>
            </a:pPr>
            <a:r>
              <a:rPr lang="en-US" sz="2400" dirty="0"/>
              <a:t>1 </a:t>
            </a:r>
            <a:r>
              <a:rPr lang="en-US" sz="2400" dirty="0" err="1"/>
              <a:t>ms</a:t>
            </a:r>
            <a:r>
              <a:rPr lang="en-US" sz="2400" dirty="0"/>
              <a:t> track-to-track seek</a:t>
            </a:r>
          </a:p>
          <a:p>
            <a:pPr marL="342900" indent="-342900" algn="l">
              <a:spcBef>
                <a:spcPct val="20000"/>
              </a:spcBef>
              <a:buFontTx/>
              <a:buChar char="•"/>
            </a:pPr>
            <a:r>
              <a:rPr lang="en-US" sz="2400" dirty="0"/>
              <a:t>32 MB cache</a:t>
            </a:r>
          </a:p>
          <a:p>
            <a:pPr marL="342900" indent="-342900" algn="l">
              <a:spcBef>
                <a:spcPct val="20000"/>
              </a:spcBef>
              <a:buFontTx/>
              <a:buChar char="•"/>
            </a:pPr>
            <a:endParaRPr lang="en-US" sz="24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128E3-3E9E-4E34-A4C6-17A29FC86AC0}" type="slidenum">
              <a:rPr lang="en-US"/>
              <a:pPr/>
              <a:t>17</a:t>
            </a:fld>
            <a:endParaRPr lang="en-US"/>
          </a:p>
        </p:txBody>
      </p:sp>
      <p:sp>
        <p:nvSpPr>
          <p:cNvPr id="293890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/>
              <a:t>Solid state drives: </a:t>
            </a:r>
            <a:r>
              <a:rPr lang="en-US" dirty="0" smtClean="0"/>
              <a:t>disruption</a:t>
            </a:r>
            <a:endParaRPr lang="en-US" dirty="0"/>
          </a:p>
        </p:txBody>
      </p:sp>
      <p:sp>
        <p:nvSpPr>
          <p:cNvPr id="293891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r>
              <a:rPr lang="en-US"/>
              <a:t>Hard drives are based on spinning magnetic platters</a:t>
            </a:r>
          </a:p>
          <a:p>
            <a:pPr lvl="1"/>
            <a:r>
              <a:rPr lang="en-US" i="1"/>
              <a:t>mechanics </a:t>
            </a:r>
            <a:r>
              <a:rPr lang="en-US"/>
              <a:t>of drives determine performance characteristics</a:t>
            </a:r>
          </a:p>
          <a:p>
            <a:pPr lvl="2"/>
            <a:r>
              <a:rPr lang="en-US"/>
              <a:t>sector addressable, not byte addressable</a:t>
            </a:r>
          </a:p>
          <a:p>
            <a:pPr lvl="2"/>
            <a:r>
              <a:rPr lang="en-US"/>
              <a:t>capacity improving exponentially</a:t>
            </a:r>
          </a:p>
          <a:p>
            <a:pPr lvl="2"/>
            <a:r>
              <a:rPr lang="en-US"/>
              <a:t>sequential bandwidth improving reasonably</a:t>
            </a:r>
            <a:endParaRPr lang="en-US" b="1"/>
          </a:p>
          <a:p>
            <a:pPr lvl="2"/>
            <a:r>
              <a:rPr lang="en-US"/>
              <a:t>random access latency improving very slowly</a:t>
            </a:r>
          </a:p>
          <a:p>
            <a:pPr lvl="1"/>
            <a:r>
              <a:rPr lang="en-US"/>
              <a:t>cost dictated by massive economies of scale, and many decades of commercial development and optimization</a:t>
            </a:r>
          </a:p>
        </p:txBody>
      </p:sp>
      <p:sp>
        <p:nvSpPr>
          <p:cNvPr id="293893" name="Slide Number Placeholder 4"/>
          <p:cNvSpPr txBox="1">
            <a:spLocks noGrp="1"/>
          </p:cNvSpPr>
          <p:nvPr/>
        </p:nvSpPr>
        <p:spPr bwMode="auto">
          <a:xfrm>
            <a:off x="6553200" y="6400800"/>
            <a:ext cx="1905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7931725" indent="-37474525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fld id="{6F14365A-D76B-4DCC-AC2C-05047C344B69}" type="slidenum">
              <a:rPr lang="en-US" sz="1400">
                <a:latin typeface="Arial" charset="0"/>
                <a:ea typeface="ＭＳ Ｐゴシック" charset="-128"/>
              </a:rPr>
              <a:pPr algn="r"/>
              <a:t>17</a:t>
            </a:fld>
            <a:endParaRPr lang="en-US" sz="1400">
              <a:latin typeface="Arial" charset="0"/>
              <a:ea typeface="ＭＳ Ｐゴシック" charset="-128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9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FA09B-7F32-4597-8F93-34C5E356C08A}" type="slidenum">
              <a:rPr lang="en-US"/>
              <a:pPr/>
              <a:t>18</a:t>
            </a:fld>
            <a:endParaRPr lang="en-US"/>
          </a:p>
        </p:txBody>
      </p:sp>
      <p:sp>
        <p:nvSpPr>
          <p:cNvPr id="301059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r>
              <a:rPr lang="en-US"/>
              <a:t>Solid state drives are based on NAND flash memory</a:t>
            </a:r>
          </a:p>
          <a:p>
            <a:pPr lvl="1"/>
            <a:r>
              <a:rPr lang="en-US"/>
              <a:t>no moving parts; performance characteristics driven by electronics and physics – more like RAM than spinning disk</a:t>
            </a:r>
          </a:p>
          <a:p>
            <a:pPr lvl="1"/>
            <a:r>
              <a:rPr lang="en-US"/>
              <a:t>relative technological newcomer, so costs are still quite high in comparison to hard drives, but dropping fast</a:t>
            </a:r>
          </a:p>
        </p:txBody>
      </p:sp>
      <p:sp>
        <p:nvSpPr>
          <p:cNvPr id="301061" name="Slide Number Placeholder 4"/>
          <p:cNvSpPr txBox="1">
            <a:spLocks noGrp="1"/>
          </p:cNvSpPr>
          <p:nvPr/>
        </p:nvSpPr>
        <p:spPr bwMode="auto">
          <a:xfrm>
            <a:off x="6553200" y="6400800"/>
            <a:ext cx="1905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7931725" indent="-37474525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fld id="{C0C402B2-D7D9-41FB-A2AE-324D99F381BC}" type="slidenum">
              <a:rPr lang="en-US" sz="1400">
                <a:latin typeface="Arial" charset="0"/>
                <a:ea typeface="ＭＳ Ｐゴシック" charset="-128"/>
              </a:rPr>
              <a:pPr algn="r"/>
              <a:t>18</a:t>
            </a:fld>
            <a:endParaRPr lang="en-US" sz="1400">
              <a:latin typeface="Arial" charset="0"/>
              <a:ea typeface="ＭＳ Ｐゴシック" charset="-128"/>
            </a:endParaRPr>
          </a:p>
        </p:txBody>
      </p:sp>
      <p:pic>
        <p:nvPicPr>
          <p:cNvPr id="301062" name="Picture 6" descr="800px-IMG_008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3124200"/>
            <a:ext cx="4495800" cy="2995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1063" name="Picture 7" descr="cud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3657600"/>
            <a:ext cx="1981200" cy="1914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437DC-1D84-4FAE-ABE2-49C76DAF94D0}" type="slidenum">
              <a:rPr lang="en-US"/>
              <a:pPr/>
              <a:t>19</a:t>
            </a:fld>
            <a:endParaRPr lang="en-US"/>
          </a:p>
        </p:txBody>
      </p:sp>
      <p:sp>
        <p:nvSpPr>
          <p:cNvPr id="294914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SSD performance: reads</a:t>
            </a:r>
          </a:p>
        </p:txBody>
      </p:sp>
      <p:sp>
        <p:nvSpPr>
          <p:cNvPr id="294915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r>
              <a:rPr lang="en-US"/>
              <a:t>Reads</a:t>
            </a:r>
          </a:p>
          <a:p>
            <a:pPr lvl="1"/>
            <a:r>
              <a:rPr lang="en-US"/>
              <a:t>unit of read is a </a:t>
            </a:r>
            <a:r>
              <a:rPr lang="en-US" i="1"/>
              <a:t>page</a:t>
            </a:r>
            <a:r>
              <a:rPr lang="en-US"/>
              <a:t>, typically 4KB large</a:t>
            </a:r>
          </a:p>
          <a:p>
            <a:pPr lvl="1"/>
            <a:r>
              <a:rPr lang="en-US"/>
              <a:t>today’s SSD can typically handle 10,000 – 100,000 reads/s</a:t>
            </a:r>
          </a:p>
          <a:p>
            <a:pPr lvl="2"/>
            <a:r>
              <a:rPr lang="en-US"/>
              <a:t>0.01 – 0.1 ms read latency (50-1000x better than disk seeks)</a:t>
            </a:r>
          </a:p>
          <a:p>
            <a:pPr lvl="2"/>
            <a:r>
              <a:rPr lang="en-US"/>
              <a:t>40-400 MB/s read throughput  (1-3x better than disk seq. thpt)</a:t>
            </a:r>
          </a:p>
        </p:txBody>
      </p:sp>
      <p:sp>
        <p:nvSpPr>
          <p:cNvPr id="294917" name="Slide Number Placeholder 4"/>
          <p:cNvSpPr txBox="1">
            <a:spLocks noGrp="1"/>
          </p:cNvSpPr>
          <p:nvPr/>
        </p:nvSpPr>
        <p:spPr bwMode="auto">
          <a:xfrm>
            <a:off x="6553200" y="6400800"/>
            <a:ext cx="1905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7931725" indent="-37474525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fld id="{75F6CF1B-35A6-45F6-B6C6-4474A8797C59}" type="slidenum">
              <a:rPr lang="en-US" sz="1400">
                <a:latin typeface="Arial" charset="0"/>
                <a:ea typeface="ＭＳ Ｐゴシック" charset="-128"/>
              </a:rPr>
              <a:pPr algn="r"/>
              <a:t>19</a:t>
            </a:fld>
            <a:endParaRPr lang="en-US" sz="1400">
              <a:latin typeface="Arial" charset="0"/>
              <a:ea typeface="ＭＳ Ｐゴシック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4F1AE-EB04-48C4-8BD3-8B39780A0826}" type="slidenum">
              <a:rPr lang="en-US"/>
              <a:pPr/>
              <a:t>2</a:t>
            </a:fld>
            <a:endParaRPr lang="en-US"/>
          </a:p>
        </p:txBody>
      </p:sp>
      <p:sp>
        <p:nvSpPr>
          <p:cNvPr id="23757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Secondary storage</a:t>
            </a:r>
          </a:p>
        </p:txBody>
      </p:sp>
      <p:sp>
        <p:nvSpPr>
          <p:cNvPr id="237571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Secondary storage typically: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is anything that is outside of “primary memory”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does not permit direct execution of instructions or data retrieval via machine load/store instructions</a:t>
            </a:r>
          </a:p>
          <a:p>
            <a:pPr>
              <a:lnSpc>
                <a:spcPct val="90000"/>
              </a:lnSpc>
            </a:pPr>
            <a:r>
              <a:rPr lang="en-US" dirty="0"/>
              <a:t>Characteristics: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it’s large: </a:t>
            </a:r>
            <a:r>
              <a:rPr lang="en-US" dirty="0" smtClean="0"/>
              <a:t>500-2000GB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it’s cheap:  $</a:t>
            </a:r>
            <a:r>
              <a:rPr lang="en-US" dirty="0" smtClean="0"/>
              <a:t>0.05-$0.10/GB </a:t>
            </a:r>
            <a:r>
              <a:rPr lang="en-US" dirty="0"/>
              <a:t>for hard </a:t>
            </a:r>
            <a:r>
              <a:rPr lang="en-US" dirty="0" smtClean="0"/>
              <a:t>drives from Dell (at 2TB size)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it’s persistent: data survives power loss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it’s slow: milliseconds to access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why is this slow??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it </a:t>
            </a:r>
            <a:r>
              <a:rPr lang="en-US" i="1" dirty="0"/>
              <a:t>does</a:t>
            </a:r>
            <a:r>
              <a:rPr lang="en-US" dirty="0"/>
              <a:t> fail, if rarely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big failures (drive dies; MTBF ~3 years)</a:t>
            </a:r>
          </a:p>
          <a:p>
            <a:pPr lvl="3">
              <a:lnSpc>
                <a:spcPct val="90000"/>
              </a:lnSpc>
            </a:pPr>
            <a:r>
              <a:rPr lang="en-US" dirty="0"/>
              <a:t>if you have 100K drives and MTBF is 3 years, that’s 1 “big failure” every 15 minutes!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little failures (read/write errors, one byte in 10</a:t>
            </a:r>
            <a:r>
              <a:rPr lang="en-US" baseline="30000" dirty="0"/>
              <a:t>13</a:t>
            </a:r>
            <a:r>
              <a:rPr lang="en-US" dirty="0"/>
              <a:t>)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4DF5F-2F0E-4E8C-BBBA-9E1ED81789F5}" type="slidenum">
              <a:rPr lang="en-US"/>
              <a:pPr/>
              <a:t>20</a:t>
            </a:fld>
            <a:endParaRPr lang="en-US"/>
          </a:p>
        </p:txBody>
      </p:sp>
      <p:sp>
        <p:nvSpPr>
          <p:cNvPr id="295938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SSD performance: writes</a:t>
            </a:r>
          </a:p>
        </p:txBody>
      </p:sp>
      <p:sp>
        <p:nvSpPr>
          <p:cNvPr id="295939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r>
              <a:rPr lang="en-US"/>
              <a:t>Writes</a:t>
            </a:r>
          </a:p>
          <a:p>
            <a:pPr lvl="1"/>
            <a:r>
              <a:rPr lang="en-US"/>
              <a:t>flash media must be </a:t>
            </a:r>
            <a:r>
              <a:rPr lang="en-US" i="1"/>
              <a:t>erased</a:t>
            </a:r>
            <a:r>
              <a:rPr lang="en-US"/>
              <a:t> before it can be written to</a:t>
            </a:r>
          </a:p>
          <a:p>
            <a:pPr lvl="1"/>
            <a:r>
              <a:rPr lang="en-US"/>
              <a:t>unit of erase is a block, typically 64-256 pages long</a:t>
            </a:r>
          </a:p>
          <a:p>
            <a:pPr lvl="2"/>
            <a:r>
              <a:rPr lang="en-US"/>
              <a:t>usually takes 1-2ms to erase a block</a:t>
            </a:r>
          </a:p>
          <a:p>
            <a:pPr lvl="2"/>
            <a:r>
              <a:rPr lang="en-US"/>
              <a:t>blocks can only be erased a certain number of times before they become unusable – typically 10,000 – 1,000,000 times</a:t>
            </a:r>
          </a:p>
          <a:p>
            <a:pPr lvl="1"/>
            <a:r>
              <a:rPr lang="en-US"/>
              <a:t>unit of write is a page</a:t>
            </a:r>
          </a:p>
          <a:p>
            <a:pPr lvl="2"/>
            <a:r>
              <a:rPr lang="en-US"/>
              <a:t>writing a page can be 2-10x slower than reading a page</a:t>
            </a:r>
          </a:p>
          <a:p>
            <a:r>
              <a:rPr lang="en-US"/>
              <a:t>Writing to an SSD is complicated</a:t>
            </a:r>
          </a:p>
          <a:p>
            <a:pPr lvl="1"/>
            <a:r>
              <a:rPr lang="en-US"/>
              <a:t>random write to existing block:  read block, erase block, write back modified block</a:t>
            </a:r>
          </a:p>
          <a:p>
            <a:pPr lvl="2"/>
            <a:r>
              <a:rPr lang="en-US"/>
              <a:t>leads to hard-drive like performance (300 random writes / s)</a:t>
            </a:r>
          </a:p>
          <a:p>
            <a:pPr lvl="1"/>
            <a:r>
              <a:rPr lang="en-US"/>
              <a:t>sequential writes to erased blocks:  fast!</a:t>
            </a:r>
          </a:p>
          <a:p>
            <a:pPr lvl="2"/>
            <a:r>
              <a:rPr lang="en-US"/>
              <a:t>SSD-read like performance (100-200 MB/s)</a:t>
            </a:r>
          </a:p>
        </p:txBody>
      </p:sp>
      <p:sp>
        <p:nvSpPr>
          <p:cNvPr id="295941" name="Slide Number Placeholder 4"/>
          <p:cNvSpPr txBox="1">
            <a:spLocks noGrp="1"/>
          </p:cNvSpPr>
          <p:nvPr/>
        </p:nvSpPr>
        <p:spPr bwMode="auto">
          <a:xfrm>
            <a:off x="6553200" y="6400800"/>
            <a:ext cx="1905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7931725" indent="-37474525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fld id="{E8265B0D-5581-4754-8DD9-154C22127D8A}" type="slidenum">
              <a:rPr lang="en-US" sz="1400">
                <a:latin typeface="Arial" charset="0"/>
                <a:ea typeface="ＭＳ Ｐゴシック" charset="-128"/>
              </a:rPr>
              <a:pPr algn="r"/>
              <a:t>20</a:t>
            </a:fld>
            <a:endParaRPr lang="en-US" sz="1400">
              <a:latin typeface="Arial" charset="0"/>
              <a:ea typeface="ＭＳ Ｐゴシック" charset="-128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6CDFA-DAB3-44C8-8148-F1639F95BA72}" type="slidenum">
              <a:rPr lang="en-US"/>
              <a:pPr/>
              <a:t>21</a:t>
            </a:fld>
            <a:endParaRPr lang="en-US"/>
          </a:p>
        </p:txBody>
      </p:sp>
      <p:sp>
        <p:nvSpPr>
          <p:cNvPr id="29696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SSDs: dealing with erases, writes</a:t>
            </a:r>
          </a:p>
        </p:txBody>
      </p:sp>
      <p:sp>
        <p:nvSpPr>
          <p:cNvPr id="296963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r>
              <a:rPr lang="en-US"/>
              <a:t>Lots of higher-level strategies can help hide the warts of an SSD</a:t>
            </a:r>
          </a:p>
          <a:p>
            <a:pPr lvl="1"/>
            <a:r>
              <a:rPr lang="en-US"/>
              <a:t>many of these work by virtualizing pages and blocks on the drive  (i.e., exposing logical pages, not physical pages, to the rest of the computer)</a:t>
            </a:r>
          </a:p>
          <a:p>
            <a:pPr lvl="1"/>
            <a:r>
              <a:rPr lang="en-US"/>
              <a:t>wear-leveling:  when writing, try to spread erases out evenly across physical blocks of of the SSD</a:t>
            </a:r>
          </a:p>
          <a:p>
            <a:pPr lvl="2"/>
            <a:r>
              <a:rPr lang="en-US"/>
              <a:t>Intel promises 100GB/day x 5 years for its SSD drives</a:t>
            </a:r>
          </a:p>
          <a:p>
            <a:pPr lvl="1"/>
            <a:r>
              <a:rPr lang="en-US"/>
              <a:t>log-structured filesystems:   convert random writes within a filesystem to log appends on the SSD (more later)</a:t>
            </a:r>
          </a:p>
          <a:p>
            <a:pPr lvl="1"/>
            <a:r>
              <a:rPr lang="en-US"/>
              <a:t>build drives out of arrays of SSDs, add lots of cache</a:t>
            </a:r>
          </a:p>
        </p:txBody>
      </p:sp>
      <p:sp>
        <p:nvSpPr>
          <p:cNvPr id="296965" name="Slide Number Placeholder 4"/>
          <p:cNvSpPr txBox="1">
            <a:spLocks noGrp="1"/>
          </p:cNvSpPr>
          <p:nvPr/>
        </p:nvSpPr>
        <p:spPr bwMode="auto">
          <a:xfrm>
            <a:off x="6553200" y="6400800"/>
            <a:ext cx="1905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7931725" indent="-37474525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fld id="{1B3A1AE6-6710-46A3-82AA-8DE2A0EA2B92}" type="slidenum">
              <a:rPr lang="en-US" sz="1400">
                <a:latin typeface="Arial" charset="0"/>
                <a:ea typeface="ＭＳ Ｐゴシック" charset="-128"/>
              </a:rPr>
              <a:pPr algn="r"/>
              <a:t>21</a:t>
            </a:fld>
            <a:endParaRPr lang="en-US" sz="1400">
              <a:latin typeface="Arial" charset="0"/>
              <a:ea typeface="ＭＳ Ｐゴシック" charset="-128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5E2A9-6992-4A13-B37F-360BE1AFF1C4}" type="slidenum">
              <a:rPr lang="en-US"/>
              <a:pPr/>
              <a:t>22</a:t>
            </a:fld>
            <a:endParaRPr lang="en-US"/>
          </a:p>
        </p:txBody>
      </p:sp>
      <p:sp>
        <p:nvSpPr>
          <p:cNvPr id="297986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SSD cost</a:t>
            </a:r>
          </a:p>
        </p:txBody>
      </p:sp>
      <p:sp>
        <p:nvSpPr>
          <p:cNvPr id="297987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r>
              <a:rPr lang="en-US" dirty="0"/>
              <a:t>Capacity</a:t>
            </a:r>
          </a:p>
          <a:p>
            <a:pPr lvl="1"/>
            <a:r>
              <a:rPr lang="en-US" dirty="0"/>
              <a:t>today, flash SSD costs </a:t>
            </a:r>
            <a:r>
              <a:rPr lang="en-US" dirty="0" smtClean="0"/>
              <a:t>~$1.00/GB (down from $250 a year ago)</a:t>
            </a:r>
            <a:endParaRPr lang="en-US" dirty="0"/>
          </a:p>
          <a:p>
            <a:pPr lvl="2"/>
            <a:r>
              <a:rPr lang="en-US" dirty="0"/>
              <a:t>1TB drive costs around </a:t>
            </a:r>
            <a:r>
              <a:rPr lang="en-US" dirty="0" smtClean="0"/>
              <a:t>$1000</a:t>
            </a:r>
            <a:endParaRPr lang="en-US" dirty="0"/>
          </a:p>
          <a:p>
            <a:pPr lvl="3"/>
            <a:r>
              <a:rPr lang="en-US" dirty="0"/>
              <a:t>1TB hard drive costs around </a:t>
            </a:r>
            <a:r>
              <a:rPr lang="en-US" dirty="0" smtClean="0"/>
              <a:t>$100</a:t>
            </a:r>
            <a:endParaRPr lang="en-US" dirty="0"/>
          </a:p>
          <a:p>
            <a:pPr lvl="1"/>
            <a:r>
              <a:rPr lang="en-US" dirty="0"/>
              <a:t>Data on cost trends is a little sketchy and preliminary</a:t>
            </a:r>
          </a:p>
          <a:p>
            <a:pPr lvl="1">
              <a:buFontTx/>
              <a:buNone/>
            </a:pPr>
            <a:endParaRPr lang="en-US" dirty="0"/>
          </a:p>
          <a:p>
            <a:r>
              <a:rPr lang="en-US" dirty="0"/>
              <a:t>Energy</a:t>
            </a:r>
          </a:p>
          <a:p>
            <a:pPr lvl="1"/>
            <a:r>
              <a:rPr lang="en-US" dirty="0"/>
              <a:t>SSD is typically more energy efficient than a hard drive</a:t>
            </a:r>
          </a:p>
          <a:p>
            <a:pPr lvl="2"/>
            <a:r>
              <a:rPr lang="en-US" dirty="0"/>
              <a:t>1-2 watts to power an SSD</a:t>
            </a:r>
          </a:p>
          <a:p>
            <a:pPr lvl="2"/>
            <a:r>
              <a:rPr lang="en-US" dirty="0"/>
              <a:t>~10 watts to power a high performance hard drive</a:t>
            </a:r>
          </a:p>
          <a:p>
            <a:pPr lvl="3"/>
            <a:r>
              <a:rPr lang="en-US" dirty="0"/>
              <a:t>(can also buy a 1 watt lower-performance drive)</a:t>
            </a:r>
          </a:p>
        </p:txBody>
      </p:sp>
      <p:sp>
        <p:nvSpPr>
          <p:cNvPr id="297989" name="Slide Number Placeholder 4"/>
          <p:cNvSpPr txBox="1">
            <a:spLocks noGrp="1"/>
          </p:cNvSpPr>
          <p:nvPr/>
        </p:nvSpPr>
        <p:spPr bwMode="auto">
          <a:xfrm>
            <a:off x="6553200" y="6400800"/>
            <a:ext cx="1905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7931725" indent="-37474525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fld id="{7F5C2104-2810-448F-BEAD-E3F7C34B673B}" type="slidenum">
              <a:rPr lang="en-US" sz="1400">
                <a:latin typeface="Arial" charset="0"/>
                <a:ea typeface="ＭＳ Ｐゴシック" charset="-128"/>
              </a:rPr>
              <a:pPr algn="r"/>
              <a:t>22</a:t>
            </a:fld>
            <a:endParaRPr lang="en-US" sz="1400">
              <a:latin typeface="Arial" charset="0"/>
              <a:ea typeface="ＭＳ Ｐゴシック" charset="-12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F78CA-F443-432C-8AEA-AE555F72795A}" type="slidenum">
              <a:rPr lang="en-US"/>
              <a:pPr/>
              <a:t>3</a:t>
            </a:fld>
            <a:endParaRPr lang="en-US"/>
          </a:p>
        </p:txBody>
      </p:sp>
      <p:sp>
        <p:nvSpPr>
          <p:cNvPr id="253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Another trip down memory lane …</a:t>
            </a:r>
          </a:p>
        </p:txBody>
      </p:sp>
      <p:pic>
        <p:nvPicPr>
          <p:cNvPr id="253956" name="Picture 4" descr="ibmd231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990600"/>
            <a:ext cx="6400800" cy="4117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395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781800" y="1524000"/>
            <a:ext cx="2362200" cy="21336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000"/>
              <a:t>IBM 2314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/>
              <a:t>About the size of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/>
              <a:t>	6 refrigerators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/>
              <a:t>8 x 29MB (M!)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/>
              <a:t>Required similar-sized air condx!</a:t>
            </a:r>
          </a:p>
        </p:txBody>
      </p:sp>
      <p:pic>
        <p:nvPicPr>
          <p:cNvPr id="253959" name="Picture 7" descr="A336207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4267200"/>
            <a:ext cx="160020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3960" name="Text Box 8"/>
          <p:cNvSpPr txBox="1">
            <a:spLocks noChangeArrowheads="1"/>
          </p:cNvSpPr>
          <p:nvPr/>
        </p:nvSpPr>
        <p:spPr bwMode="auto">
          <a:xfrm>
            <a:off x="3352800" y="5181600"/>
            <a:ext cx="3810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.01% (not 1% – .01%!) the capacity of this $100 4”x6”x1” item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1F645-AD23-4445-836E-73F127FA67CC}" type="slidenum">
              <a:rPr lang="en-US"/>
              <a:pPr/>
              <a:t>4</a:t>
            </a:fld>
            <a:endParaRPr lang="en-US"/>
          </a:p>
        </p:txBody>
      </p:sp>
      <p:sp>
        <p:nvSpPr>
          <p:cNvPr id="27750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772400" cy="5105400"/>
          </a:xfrm>
        </p:spPr>
        <p:txBody>
          <a:bodyPr/>
          <a:lstStyle/>
          <a:p>
            <a:r>
              <a:rPr lang="en-US"/>
              <a:t>Disk capacity, 1975-1989</a:t>
            </a:r>
          </a:p>
          <a:p>
            <a:pPr lvl="1"/>
            <a:r>
              <a:rPr lang="en-US"/>
              <a:t>doubled every 3+ years</a:t>
            </a:r>
          </a:p>
          <a:p>
            <a:pPr lvl="1"/>
            <a:r>
              <a:rPr lang="en-US"/>
              <a:t>25% improvement each year</a:t>
            </a:r>
          </a:p>
          <a:p>
            <a:pPr lvl="1"/>
            <a:r>
              <a:rPr lang="en-US"/>
              <a:t>factor of 10 every decade</a:t>
            </a:r>
          </a:p>
          <a:p>
            <a:pPr lvl="1"/>
            <a:r>
              <a:rPr lang="en-US">
                <a:solidFill>
                  <a:srgbClr val="00CC00"/>
                </a:solidFill>
              </a:rPr>
              <a:t>Still exponential, but far less rapid than processor performance</a:t>
            </a:r>
          </a:p>
          <a:p>
            <a:r>
              <a:rPr lang="en-US"/>
              <a:t>Disk capacity, 1990-recently</a:t>
            </a:r>
          </a:p>
          <a:p>
            <a:pPr lvl="1"/>
            <a:r>
              <a:rPr lang="en-US"/>
              <a:t>doubling every 12 months</a:t>
            </a:r>
          </a:p>
          <a:p>
            <a:pPr lvl="1"/>
            <a:r>
              <a:rPr lang="en-US"/>
              <a:t>100% improvement each year</a:t>
            </a:r>
          </a:p>
          <a:p>
            <a:pPr lvl="1"/>
            <a:r>
              <a:rPr lang="en-US"/>
              <a:t>factor of 1000 every decade</a:t>
            </a:r>
          </a:p>
          <a:p>
            <a:pPr lvl="1"/>
            <a:r>
              <a:rPr lang="en-US">
                <a:solidFill>
                  <a:srgbClr val="CC3300"/>
                </a:solidFill>
              </a:rPr>
              <a:t>Capacity growth 10x as fast as processor performance!</a:t>
            </a:r>
          </a:p>
          <a:p>
            <a:endParaRPr lang="en-US"/>
          </a:p>
        </p:txBody>
      </p:sp>
      <p:sp>
        <p:nvSpPr>
          <p:cNvPr id="277507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Disk trends</a:t>
            </a:r>
          </a:p>
        </p:txBody>
      </p: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1B5BC-25B4-405A-857F-E1D2E3D43AB1}" type="slidenum">
              <a:rPr lang="en-US"/>
              <a:pPr/>
              <a:t>5</a:t>
            </a:fld>
            <a:endParaRPr lang="en-US"/>
          </a:p>
        </p:txBody>
      </p:sp>
      <p:sp>
        <p:nvSpPr>
          <p:cNvPr id="2846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924800" cy="39433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Only a few years ago, we purchased disks by the megabyte (and it hurt!)</a:t>
            </a:r>
          </a:p>
          <a:p>
            <a:pPr>
              <a:lnSpc>
                <a:spcPct val="90000"/>
              </a:lnSpc>
            </a:pPr>
            <a:r>
              <a:rPr lang="en-US" dirty="0"/>
              <a:t>Today, 1 GB (a billion bytes) costs $1 </a:t>
            </a:r>
            <a:r>
              <a:rPr lang="en-US" dirty="0">
                <a:solidFill>
                  <a:srgbClr val="FF3300"/>
                </a:solidFill>
              </a:rPr>
              <a:t>$0.50</a:t>
            </a:r>
            <a:r>
              <a:rPr lang="en-US" dirty="0"/>
              <a:t> </a:t>
            </a:r>
            <a:r>
              <a:rPr lang="en-US" dirty="0">
                <a:solidFill>
                  <a:srgbClr val="00FF00"/>
                </a:solidFill>
              </a:rPr>
              <a:t>$</a:t>
            </a:r>
            <a:r>
              <a:rPr lang="en-US" dirty="0" smtClean="0">
                <a:solidFill>
                  <a:srgbClr val="00FF00"/>
                </a:solidFill>
              </a:rPr>
              <a:t>0.10-$0.05</a:t>
            </a:r>
            <a:r>
              <a:rPr lang="en-US" dirty="0" smtClean="0"/>
              <a:t> </a:t>
            </a:r>
            <a:r>
              <a:rPr lang="en-US" dirty="0"/>
              <a:t>from Dell (except you have to buy in increments of 40 </a:t>
            </a:r>
            <a:r>
              <a:rPr lang="en-US" dirty="0">
                <a:solidFill>
                  <a:srgbClr val="FF3300"/>
                </a:solidFill>
              </a:rPr>
              <a:t>80</a:t>
            </a:r>
            <a:r>
              <a:rPr lang="en-US" dirty="0"/>
              <a:t> </a:t>
            </a:r>
            <a:r>
              <a:rPr lang="en-US" dirty="0">
                <a:solidFill>
                  <a:srgbClr val="00FF00"/>
                </a:solidFill>
              </a:rPr>
              <a:t>250</a:t>
            </a:r>
            <a:r>
              <a:rPr lang="en-US" dirty="0"/>
              <a:t> </a:t>
            </a:r>
            <a:r>
              <a:rPr lang="en-US" dirty="0" smtClean="0">
                <a:solidFill>
                  <a:srgbClr val="990099"/>
                </a:solidFill>
              </a:rPr>
              <a:t>2000</a:t>
            </a:r>
            <a:r>
              <a:rPr lang="en-US" dirty="0" smtClean="0"/>
              <a:t> </a:t>
            </a:r>
            <a:r>
              <a:rPr lang="en-US" dirty="0"/>
              <a:t>GB)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=&gt; 1 TB costs $1K </a:t>
            </a:r>
            <a:r>
              <a:rPr lang="en-US" dirty="0">
                <a:solidFill>
                  <a:srgbClr val="FF3300"/>
                </a:solidFill>
              </a:rPr>
              <a:t>$500 </a:t>
            </a:r>
            <a:r>
              <a:rPr lang="en-US" dirty="0" smtClean="0">
                <a:solidFill>
                  <a:srgbClr val="00FF00"/>
                </a:solidFill>
              </a:rPr>
              <a:t>$100</a:t>
            </a:r>
            <a:r>
              <a:rPr lang="en-US" dirty="0"/>
              <a:t>, 1 PB costs $1M </a:t>
            </a:r>
            <a:r>
              <a:rPr lang="en-US" dirty="0">
                <a:solidFill>
                  <a:srgbClr val="FF3300"/>
                </a:solidFill>
              </a:rPr>
              <a:t>$500K </a:t>
            </a:r>
            <a:r>
              <a:rPr lang="en-US" dirty="0" smtClean="0">
                <a:solidFill>
                  <a:srgbClr val="00FF00"/>
                </a:solidFill>
              </a:rPr>
              <a:t>$100K</a:t>
            </a:r>
            <a:endParaRPr lang="en-US" dirty="0">
              <a:solidFill>
                <a:srgbClr val="00FF00"/>
              </a:solidFill>
            </a:endParaRPr>
          </a:p>
          <a:p>
            <a:pPr>
              <a:lnSpc>
                <a:spcPct val="90000"/>
              </a:lnSpc>
            </a:pPr>
            <a:r>
              <a:rPr lang="en-US" dirty="0"/>
              <a:t>Technology is amazing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Flying a 747 6” above the ground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Reading/writing a strip of postage stamps</a:t>
            </a:r>
          </a:p>
          <a:p>
            <a:pPr>
              <a:lnSpc>
                <a:spcPct val="90000"/>
              </a:lnSpc>
            </a:pPr>
            <a:r>
              <a:rPr lang="en-US" dirty="0"/>
              <a:t>But …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Jets do crash …</a:t>
            </a:r>
          </a:p>
        </p:txBody>
      </p:sp>
      <p:sp>
        <p:nvSpPr>
          <p:cNvPr id="284675" name="Line 3"/>
          <p:cNvSpPr>
            <a:spLocks noChangeShapeType="1"/>
          </p:cNvSpPr>
          <p:nvPr/>
        </p:nvSpPr>
        <p:spPr bwMode="auto">
          <a:xfrm>
            <a:off x="5791200" y="2133600"/>
            <a:ext cx="381000" cy="304800"/>
          </a:xfrm>
          <a:prstGeom prst="line">
            <a:avLst/>
          </a:prstGeom>
          <a:noFill/>
          <a:ln w="2540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284676" name="Line 4"/>
          <p:cNvSpPr>
            <a:spLocks noChangeShapeType="1"/>
          </p:cNvSpPr>
          <p:nvPr/>
        </p:nvSpPr>
        <p:spPr bwMode="auto">
          <a:xfrm>
            <a:off x="6477000" y="2133600"/>
            <a:ext cx="381000" cy="304800"/>
          </a:xfrm>
          <a:prstGeom prst="line">
            <a:avLst/>
          </a:prstGeom>
          <a:noFill/>
          <a:ln w="25400">
            <a:solidFill>
              <a:srgbClr val="00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284677" name="Line 5"/>
          <p:cNvSpPr>
            <a:spLocks noChangeShapeType="1"/>
          </p:cNvSpPr>
          <p:nvPr/>
        </p:nvSpPr>
        <p:spPr bwMode="auto">
          <a:xfrm>
            <a:off x="3124200" y="3200400"/>
            <a:ext cx="381000" cy="304800"/>
          </a:xfrm>
          <a:prstGeom prst="line">
            <a:avLst/>
          </a:prstGeom>
          <a:noFill/>
          <a:ln w="2540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284678" name="Line 6"/>
          <p:cNvSpPr>
            <a:spLocks noChangeShapeType="1"/>
          </p:cNvSpPr>
          <p:nvPr/>
        </p:nvSpPr>
        <p:spPr bwMode="auto">
          <a:xfrm>
            <a:off x="6400800" y="3200400"/>
            <a:ext cx="381000" cy="304800"/>
          </a:xfrm>
          <a:prstGeom prst="line">
            <a:avLst/>
          </a:prstGeom>
          <a:noFill/>
          <a:ln w="2540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284679" name="Line 7"/>
          <p:cNvSpPr>
            <a:spLocks noChangeShapeType="1"/>
          </p:cNvSpPr>
          <p:nvPr/>
        </p:nvSpPr>
        <p:spPr bwMode="auto">
          <a:xfrm>
            <a:off x="8001000" y="2438400"/>
            <a:ext cx="381000" cy="304800"/>
          </a:xfrm>
          <a:prstGeom prst="line">
            <a:avLst/>
          </a:prstGeom>
          <a:noFill/>
          <a:ln w="2540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284680" name="Line 8"/>
          <p:cNvSpPr>
            <a:spLocks noChangeShapeType="1"/>
          </p:cNvSpPr>
          <p:nvPr/>
        </p:nvSpPr>
        <p:spPr bwMode="auto">
          <a:xfrm>
            <a:off x="1143000" y="2819400"/>
            <a:ext cx="381000" cy="304800"/>
          </a:xfrm>
          <a:prstGeom prst="line">
            <a:avLst/>
          </a:prstGeom>
          <a:noFill/>
          <a:ln w="25400">
            <a:solidFill>
              <a:srgbClr val="00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284681" name="Line 9"/>
          <p:cNvSpPr>
            <a:spLocks noChangeShapeType="1"/>
          </p:cNvSpPr>
          <p:nvPr/>
        </p:nvSpPr>
        <p:spPr bwMode="auto">
          <a:xfrm>
            <a:off x="3810000" y="3200400"/>
            <a:ext cx="381000" cy="304800"/>
          </a:xfrm>
          <a:prstGeom prst="line">
            <a:avLst/>
          </a:prstGeom>
          <a:noFill/>
          <a:ln w="25400">
            <a:solidFill>
              <a:srgbClr val="00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284682" name="Line 10"/>
          <p:cNvSpPr>
            <a:spLocks noChangeShapeType="1"/>
          </p:cNvSpPr>
          <p:nvPr/>
        </p:nvSpPr>
        <p:spPr bwMode="auto">
          <a:xfrm>
            <a:off x="7086600" y="3200400"/>
            <a:ext cx="381000" cy="304800"/>
          </a:xfrm>
          <a:prstGeom prst="line">
            <a:avLst/>
          </a:prstGeom>
          <a:noFill/>
          <a:ln w="25400">
            <a:solidFill>
              <a:srgbClr val="00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284683" name="Line 11"/>
          <p:cNvSpPr>
            <a:spLocks noChangeShapeType="1"/>
          </p:cNvSpPr>
          <p:nvPr/>
        </p:nvSpPr>
        <p:spPr bwMode="auto">
          <a:xfrm>
            <a:off x="1676400" y="2819400"/>
            <a:ext cx="381000" cy="304800"/>
          </a:xfrm>
          <a:prstGeom prst="line">
            <a:avLst/>
          </a:prstGeom>
          <a:noFill/>
          <a:ln w="25400">
            <a:solidFill>
              <a:srgbClr val="9900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2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A6DB6-2E4B-45D1-A39B-4DFE38558D9C}" type="slidenum">
              <a:rPr lang="en-US"/>
              <a:pPr/>
              <a:t>6</a:t>
            </a:fld>
            <a:endParaRPr lang="en-US"/>
          </a:p>
        </p:txBody>
      </p:sp>
      <p:sp>
        <p:nvSpPr>
          <p:cNvPr id="238602" name="Line 10"/>
          <p:cNvSpPr>
            <a:spLocks noChangeShapeType="1"/>
          </p:cNvSpPr>
          <p:nvPr/>
        </p:nvSpPr>
        <p:spPr bwMode="auto">
          <a:xfrm>
            <a:off x="4699000" y="1752600"/>
            <a:ext cx="0" cy="2362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8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Memory hierarchy</a:t>
            </a:r>
          </a:p>
        </p:txBody>
      </p:sp>
      <p:sp>
        <p:nvSpPr>
          <p:cNvPr id="238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47800" y="5029200"/>
            <a:ext cx="6553200" cy="457200"/>
          </a:xfrm>
        </p:spPr>
        <p:txBody>
          <a:bodyPr/>
          <a:lstStyle/>
          <a:p>
            <a:r>
              <a:rPr lang="en-US"/>
              <a:t>Each level acts as a cache of lower levels</a:t>
            </a:r>
          </a:p>
        </p:txBody>
      </p:sp>
      <p:sp>
        <p:nvSpPr>
          <p:cNvPr id="238596" name="Rectangle 4"/>
          <p:cNvSpPr>
            <a:spLocks noChangeArrowheads="1"/>
          </p:cNvSpPr>
          <p:nvPr/>
        </p:nvSpPr>
        <p:spPr bwMode="auto">
          <a:xfrm>
            <a:off x="3860800" y="1371600"/>
            <a:ext cx="1600200" cy="381000"/>
          </a:xfrm>
          <a:prstGeom prst="rect">
            <a:avLst/>
          </a:prstGeom>
          <a:solidFill>
            <a:srgbClr val="FFEFEB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CPU registers</a:t>
            </a:r>
          </a:p>
        </p:txBody>
      </p:sp>
      <p:sp>
        <p:nvSpPr>
          <p:cNvPr id="238597" name="Rectangle 5"/>
          <p:cNvSpPr>
            <a:spLocks noChangeArrowheads="1"/>
          </p:cNvSpPr>
          <p:nvPr/>
        </p:nvSpPr>
        <p:spPr bwMode="auto">
          <a:xfrm>
            <a:off x="3708400" y="1905000"/>
            <a:ext cx="19812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L1 cache</a:t>
            </a:r>
          </a:p>
        </p:txBody>
      </p:sp>
      <p:sp>
        <p:nvSpPr>
          <p:cNvPr id="238598" name="Rectangle 6"/>
          <p:cNvSpPr>
            <a:spLocks noChangeArrowheads="1"/>
          </p:cNvSpPr>
          <p:nvPr/>
        </p:nvSpPr>
        <p:spPr bwMode="auto">
          <a:xfrm>
            <a:off x="3479800" y="2438400"/>
            <a:ext cx="24384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L2 cache</a:t>
            </a:r>
          </a:p>
        </p:txBody>
      </p:sp>
      <p:sp>
        <p:nvSpPr>
          <p:cNvPr id="238599" name="Rectangle 7"/>
          <p:cNvSpPr>
            <a:spLocks noChangeArrowheads="1"/>
          </p:cNvSpPr>
          <p:nvPr/>
        </p:nvSpPr>
        <p:spPr bwMode="auto">
          <a:xfrm>
            <a:off x="3098800" y="2971800"/>
            <a:ext cx="3276600" cy="381000"/>
          </a:xfrm>
          <a:prstGeom prst="rect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Primary Memory</a:t>
            </a:r>
          </a:p>
        </p:txBody>
      </p:sp>
      <p:sp>
        <p:nvSpPr>
          <p:cNvPr id="238600" name="Rectangle 8"/>
          <p:cNvSpPr>
            <a:spLocks noChangeArrowheads="1"/>
          </p:cNvSpPr>
          <p:nvPr/>
        </p:nvSpPr>
        <p:spPr bwMode="auto">
          <a:xfrm>
            <a:off x="1955800" y="3505200"/>
            <a:ext cx="5410200" cy="381000"/>
          </a:xfrm>
          <a:prstGeom prst="rect">
            <a:avLst/>
          </a:prstGeom>
          <a:solidFill>
            <a:srgbClr val="FFEFEB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Secondary Storage</a:t>
            </a:r>
          </a:p>
        </p:txBody>
      </p:sp>
      <p:sp>
        <p:nvSpPr>
          <p:cNvPr id="238601" name="Rectangle 9"/>
          <p:cNvSpPr>
            <a:spLocks noChangeArrowheads="1"/>
          </p:cNvSpPr>
          <p:nvPr/>
        </p:nvSpPr>
        <p:spPr bwMode="auto">
          <a:xfrm>
            <a:off x="1270000" y="4038600"/>
            <a:ext cx="6781800" cy="381000"/>
          </a:xfrm>
          <a:prstGeom prst="rect">
            <a:avLst/>
          </a:prstGeom>
          <a:solidFill>
            <a:schemeClr val="fol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Tertiary Storage</a:t>
            </a:r>
          </a:p>
        </p:txBody>
      </p:sp>
      <p:sp>
        <p:nvSpPr>
          <p:cNvPr id="238603" name="Text Box 11"/>
          <p:cNvSpPr txBox="1">
            <a:spLocks noChangeArrowheads="1"/>
          </p:cNvSpPr>
          <p:nvPr/>
        </p:nvSpPr>
        <p:spPr bwMode="auto">
          <a:xfrm>
            <a:off x="2908300" y="1371600"/>
            <a:ext cx="9525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accent2"/>
                </a:solidFill>
              </a:rPr>
              <a:t>100 bytes</a:t>
            </a:r>
          </a:p>
        </p:txBody>
      </p:sp>
      <p:sp>
        <p:nvSpPr>
          <p:cNvPr id="238604" name="Text Box 12"/>
          <p:cNvSpPr txBox="1">
            <a:spLocks noChangeArrowheads="1"/>
          </p:cNvSpPr>
          <p:nvPr/>
        </p:nvSpPr>
        <p:spPr bwMode="auto">
          <a:xfrm>
            <a:off x="3098800" y="1905000"/>
            <a:ext cx="6191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accent2"/>
                </a:solidFill>
              </a:rPr>
              <a:t>32KB</a:t>
            </a:r>
          </a:p>
        </p:txBody>
      </p:sp>
      <p:sp>
        <p:nvSpPr>
          <p:cNvPr id="238605" name="Text Box 13"/>
          <p:cNvSpPr txBox="1">
            <a:spLocks noChangeArrowheads="1"/>
          </p:cNvSpPr>
          <p:nvPr/>
        </p:nvSpPr>
        <p:spPr bwMode="auto">
          <a:xfrm>
            <a:off x="2762250" y="2438400"/>
            <a:ext cx="7175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accent2"/>
                </a:solidFill>
              </a:rPr>
              <a:t>256KB</a:t>
            </a:r>
          </a:p>
        </p:txBody>
      </p:sp>
      <p:sp>
        <p:nvSpPr>
          <p:cNvPr id="238606" name="Text Box 14"/>
          <p:cNvSpPr txBox="1">
            <a:spLocks noChangeArrowheads="1"/>
          </p:cNvSpPr>
          <p:nvPr/>
        </p:nvSpPr>
        <p:spPr bwMode="auto">
          <a:xfrm>
            <a:off x="2559050" y="2971800"/>
            <a:ext cx="5397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accent2"/>
                </a:solidFill>
              </a:rPr>
              <a:t>1GB</a:t>
            </a:r>
          </a:p>
        </p:txBody>
      </p:sp>
      <p:sp>
        <p:nvSpPr>
          <p:cNvPr id="238607" name="Text Box 15"/>
          <p:cNvSpPr txBox="1">
            <a:spLocks noChangeArrowheads="1"/>
          </p:cNvSpPr>
          <p:nvPr/>
        </p:nvSpPr>
        <p:spPr bwMode="auto">
          <a:xfrm>
            <a:off x="1333500" y="3505200"/>
            <a:ext cx="50958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accent2"/>
                </a:solidFill>
              </a:rPr>
              <a:t>1TB</a:t>
            </a:r>
          </a:p>
        </p:txBody>
      </p:sp>
      <p:sp>
        <p:nvSpPr>
          <p:cNvPr id="238608" name="Text Box 16"/>
          <p:cNvSpPr txBox="1">
            <a:spLocks noChangeArrowheads="1"/>
          </p:cNvSpPr>
          <p:nvPr/>
        </p:nvSpPr>
        <p:spPr bwMode="auto">
          <a:xfrm>
            <a:off x="525463" y="4114800"/>
            <a:ext cx="5207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accent2"/>
                </a:solidFill>
              </a:rPr>
              <a:t>1PB</a:t>
            </a:r>
          </a:p>
        </p:txBody>
      </p:sp>
      <p:sp>
        <p:nvSpPr>
          <p:cNvPr id="238609" name="Text Box 17"/>
          <p:cNvSpPr txBox="1">
            <a:spLocks noChangeArrowheads="1"/>
          </p:cNvSpPr>
          <p:nvPr/>
        </p:nvSpPr>
        <p:spPr bwMode="auto">
          <a:xfrm>
            <a:off x="7348538" y="3505200"/>
            <a:ext cx="6667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0000"/>
                </a:solidFill>
              </a:rPr>
              <a:t>10 ms</a:t>
            </a:r>
          </a:p>
        </p:txBody>
      </p:sp>
      <p:sp>
        <p:nvSpPr>
          <p:cNvPr id="238610" name="Text Box 18"/>
          <p:cNvSpPr txBox="1">
            <a:spLocks noChangeArrowheads="1"/>
          </p:cNvSpPr>
          <p:nvPr/>
        </p:nvSpPr>
        <p:spPr bwMode="auto">
          <a:xfrm>
            <a:off x="8077200" y="4038600"/>
            <a:ext cx="685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0000"/>
                </a:solidFill>
              </a:rPr>
              <a:t>1s-1hr</a:t>
            </a:r>
          </a:p>
        </p:txBody>
      </p:sp>
      <p:sp>
        <p:nvSpPr>
          <p:cNvPr id="238611" name="Text Box 19"/>
          <p:cNvSpPr txBox="1">
            <a:spLocks noChangeArrowheads="1"/>
          </p:cNvSpPr>
          <p:nvPr/>
        </p:nvSpPr>
        <p:spPr bwMode="auto">
          <a:xfrm>
            <a:off x="5383213" y="1371600"/>
            <a:ext cx="67151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0000"/>
                </a:solidFill>
              </a:rPr>
              <a:t>&lt; 1 ns</a:t>
            </a:r>
          </a:p>
        </p:txBody>
      </p:sp>
      <p:sp>
        <p:nvSpPr>
          <p:cNvPr id="238612" name="Text Box 20"/>
          <p:cNvSpPr txBox="1">
            <a:spLocks noChangeArrowheads="1"/>
          </p:cNvSpPr>
          <p:nvPr/>
        </p:nvSpPr>
        <p:spPr bwMode="auto">
          <a:xfrm>
            <a:off x="5686425" y="1905000"/>
            <a:ext cx="5191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0000"/>
                </a:solidFill>
              </a:rPr>
              <a:t>1 ns</a:t>
            </a:r>
          </a:p>
        </p:txBody>
      </p:sp>
      <p:sp>
        <p:nvSpPr>
          <p:cNvPr id="238613" name="Text Box 21"/>
          <p:cNvSpPr txBox="1">
            <a:spLocks noChangeArrowheads="1"/>
          </p:cNvSpPr>
          <p:nvPr/>
        </p:nvSpPr>
        <p:spPr bwMode="auto">
          <a:xfrm>
            <a:off x="5900738" y="2438400"/>
            <a:ext cx="51911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0000"/>
                </a:solidFill>
              </a:rPr>
              <a:t>4 ns</a:t>
            </a:r>
          </a:p>
        </p:txBody>
      </p:sp>
      <p:sp>
        <p:nvSpPr>
          <p:cNvPr id="238614" name="Text Box 22"/>
          <p:cNvSpPr txBox="1">
            <a:spLocks noChangeArrowheads="1"/>
          </p:cNvSpPr>
          <p:nvPr/>
        </p:nvSpPr>
        <p:spPr bwMode="auto">
          <a:xfrm>
            <a:off x="6350000" y="2971800"/>
            <a:ext cx="6175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0000"/>
                </a:solidFill>
              </a:rPr>
              <a:t>60 ns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2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6CAE6-C21A-4976-A0F1-B16F96B290A9}" type="slidenum">
              <a:rPr lang="en-US"/>
              <a:pPr/>
              <a:t>7</a:t>
            </a:fld>
            <a:endParaRPr lang="en-US"/>
          </a:p>
        </p:txBody>
      </p:sp>
      <p:sp>
        <p:nvSpPr>
          <p:cNvPr id="270338" name="Line 2"/>
          <p:cNvSpPr>
            <a:spLocks noChangeShapeType="1"/>
          </p:cNvSpPr>
          <p:nvPr/>
        </p:nvSpPr>
        <p:spPr bwMode="auto">
          <a:xfrm>
            <a:off x="4699000" y="1752600"/>
            <a:ext cx="0" cy="2362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033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Memory hierarchy: distance analogy</a:t>
            </a:r>
          </a:p>
        </p:txBody>
      </p:sp>
      <p:sp>
        <p:nvSpPr>
          <p:cNvPr id="270340" name="Rectangle 4"/>
          <p:cNvSpPr>
            <a:spLocks noChangeArrowheads="1"/>
          </p:cNvSpPr>
          <p:nvPr/>
        </p:nvSpPr>
        <p:spPr bwMode="auto">
          <a:xfrm>
            <a:off x="3860800" y="1371600"/>
            <a:ext cx="1600200" cy="381000"/>
          </a:xfrm>
          <a:prstGeom prst="rect">
            <a:avLst/>
          </a:prstGeom>
          <a:solidFill>
            <a:srgbClr val="FFEFEB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CPU registers</a:t>
            </a:r>
          </a:p>
        </p:txBody>
      </p:sp>
      <p:sp>
        <p:nvSpPr>
          <p:cNvPr id="270341" name="Rectangle 5"/>
          <p:cNvSpPr>
            <a:spLocks noChangeArrowheads="1"/>
          </p:cNvSpPr>
          <p:nvPr/>
        </p:nvSpPr>
        <p:spPr bwMode="auto">
          <a:xfrm>
            <a:off x="3708400" y="1905000"/>
            <a:ext cx="19812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L1 cache</a:t>
            </a:r>
          </a:p>
        </p:txBody>
      </p:sp>
      <p:sp>
        <p:nvSpPr>
          <p:cNvPr id="270342" name="Rectangle 6"/>
          <p:cNvSpPr>
            <a:spLocks noChangeArrowheads="1"/>
          </p:cNvSpPr>
          <p:nvPr/>
        </p:nvSpPr>
        <p:spPr bwMode="auto">
          <a:xfrm>
            <a:off x="3479800" y="2438400"/>
            <a:ext cx="24384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L2 cache</a:t>
            </a:r>
          </a:p>
        </p:txBody>
      </p:sp>
      <p:sp>
        <p:nvSpPr>
          <p:cNvPr id="270343" name="Rectangle 7"/>
          <p:cNvSpPr>
            <a:spLocks noChangeArrowheads="1"/>
          </p:cNvSpPr>
          <p:nvPr/>
        </p:nvSpPr>
        <p:spPr bwMode="auto">
          <a:xfrm>
            <a:off x="3098800" y="2971800"/>
            <a:ext cx="3276600" cy="381000"/>
          </a:xfrm>
          <a:prstGeom prst="rect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Primary Memory</a:t>
            </a:r>
          </a:p>
        </p:txBody>
      </p:sp>
      <p:sp>
        <p:nvSpPr>
          <p:cNvPr id="270344" name="Rectangle 8"/>
          <p:cNvSpPr>
            <a:spLocks noChangeArrowheads="1"/>
          </p:cNvSpPr>
          <p:nvPr/>
        </p:nvSpPr>
        <p:spPr bwMode="auto">
          <a:xfrm>
            <a:off x="1955800" y="3505200"/>
            <a:ext cx="5410200" cy="381000"/>
          </a:xfrm>
          <a:prstGeom prst="rect">
            <a:avLst/>
          </a:prstGeom>
          <a:solidFill>
            <a:srgbClr val="FFEFEB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Secondary Storage</a:t>
            </a:r>
          </a:p>
        </p:txBody>
      </p:sp>
      <p:sp>
        <p:nvSpPr>
          <p:cNvPr id="270345" name="Rectangle 9"/>
          <p:cNvSpPr>
            <a:spLocks noChangeArrowheads="1"/>
          </p:cNvSpPr>
          <p:nvPr/>
        </p:nvSpPr>
        <p:spPr bwMode="auto">
          <a:xfrm>
            <a:off x="1270000" y="4038600"/>
            <a:ext cx="6781800" cy="381000"/>
          </a:xfrm>
          <a:prstGeom prst="rect">
            <a:avLst/>
          </a:prstGeom>
          <a:solidFill>
            <a:schemeClr val="fol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Tertiary Storage</a:t>
            </a:r>
          </a:p>
        </p:txBody>
      </p:sp>
      <p:sp>
        <p:nvSpPr>
          <p:cNvPr id="270346" name="Text Box 10"/>
          <p:cNvSpPr txBox="1">
            <a:spLocks noChangeArrowheads="1"/>
          </p:cNvSpPr>
          <p:nvPr/>
        </p:nvSpPr>
        <p:spPr bwMode="auto">
          <a:xfrm>
            <a:off x="2638425" y="1905000"/>
            <a:ext cx="8667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accent2"/>
                </a:solidFill>
              </a:rPr>
              <a:t>1 minute</a:t>
            </a:r>
          </a:p>
        </p:txBody>
      </p:sp>
      <p:sp>
        <p:nvSpPr>
          <p:cNvPr id="270347" name="Text Box 11"/>
          <p:cNvSpPr txBox="1">
            <a:spLocks noChangeArrowheads="1"/>
          </p:cNvSpPr>
          <p:nvPr/>
        </p:nvSpPr>
        <p:spPr bwMode="auto">
          <a:xfrm>
            <a:off x="2286000" y="2438400"/>
            <a:ext cx="10541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accent2"/>
                </a:solidFill>
              </a:rPr>
              <a:t>10 minutes</a:t>
            </a:r>
          </a:p>
        </p:txBody>
      </p:sp>
      <p:sp>
        <p:nvSpPr>
          <p:cNvPr id="270348" name="Text Box 12"/>
          <p:cNvSpPr txBox="1">
            <a:spLocks noChangeArrowheads="1"/>
          </p:cNvSpPr>
          <p:nvPr/>
        </p:nvSpPr>
        <p:spPr bwMode="auto">
          <a:xfrm>
            <a:off x="1981200" y="2971800"/>
            <a:ext cx="9255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accent2"/>
                </a:solidFill>
              </a:rPr>
              <a:t>1.5 hours</a:t>
            </a:r>
          </a:p>
        </p:txBody>
      </p:sp>
      <p:sp>
        <p:nvSpPr>
          <p:cNvPr id="270349" name="Text Box 13"/>
          <p:cNvSpPr txBox="1">
            <a:spLocks noChangeArrowheads="1"/>
          </p:cNvSpPr>
          <p:nvPr/>
        </p:nvSpPr>
        <p:spPr bwMode="auto">
          <a:xfrm>
            <a:off x="1066800" y="3505200"/>
            <a:ext cx="7667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accent2"/>
                </a:solidFill>
              </a:rPr>
              <a:t>2 years</a:t>
            </a:r>
          </a:p>
        </p:txBody>
      </p:sp>
      <p:sp>
        <p:nvSpPr>
          <p:cNvPr id="270350" name="Text Box 14"/>
          <p:cNvSpPr txBox="1">
            <a:spLocks noChangeArrowheads="1"/>
          </p:cNvSpPr>
          <p:nvPr/>
        </p:nvSpPr>
        <p:spPr bwMode="auto">
          <a:xfrm>
            <a:off x="152400" y="4114800"/>
            <a:ext cx="11128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accent2"/>
                </a:solidFill>
              </a:rPr>
              <a:t>2,000 years</a:t>
            </a:r>
          </a:p>
        </p:txBody>
      </p:sp>
      <p:sp>
        <p:nvSpPr>
          <p:cNvPr id="270351" name="Text Box 15"/>
          <p:cNvSpPr txBox="1">
            <a:spLocks noChangeArrowheads="1"/>
          </p:cNvSpPr>
          <p:nvPr/>
        </p:nvSpPr>
        <p:spPr bwMode="auto">
          <a:xfrm>
            <a:off x="7389813" y="3505200"/>
            <a:ext cx="58896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0000"/>
                </a:solidFill>
              </a:rPr>
              <a:t>Pluto</a:t>
            </a:r>
          </a:p>
        </p:txBody>
      </p:sp>
      <p:sp>
        <p:nvSpPr>
          <p:cNvPr id="270352" name="Text Box 16"/>
          <p:cNvSpPr txBox="1">
            <a:spLocks noChangeArrowheads="1"/>
          </p:cNvSpPr>
          <p:nvPr/>
        </p:nvSpPr>
        <p:spPr bwMode="auto">
          <a:xfrm>
            <a:off x="7543800" y="4419600"/>
            <a:ext cx="11033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0000"/>
                </a:solidFill>
              </a:rPr>
              <a:t>Andromeda</a:t>
            </a:r>
          </a:p>
        </p:txBody>
      </p:sp>
      <p:sp>
        <p:nvSpPr>
          <p:cNvPr id="270353" name="Text Box 17"/>
          <p:cNvSpPr txBox="1">
            <a:spLocks noChangeArrowheads="1"/>
          </p:cNvSpPr>
          <p:nvPr/>
        </p:nvSpPr>
        <p:spPr bwMode="auto">
          <a:xfrm>
            <a:off x="5334000" y="1371600"/>
            <a:ext cx="11334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0000"/>
                </a:solidFill>
              </a:rPr>
              <a:t>   “My head”</a:t>
            </a:r>
          </a:p>
        </p:txBody>
      </p:sp>
      <p:sp>
        <p:nvSpPr>
          <p:cNvPr id="270354" name="Text Box 18"/>
          <p:cNvSpPr txBox="1">
            <a:spLocks noChangeArrowheads="1"/>
          </p:cNvSpPr>
          <p:nvPr/>
        </p:nvSpPr>
        <p:spPr bwMode="auto">
          <a:xfrm>
            <a:off x="5589588" y="1905000"/>
            <a:ext cx="119221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0000"/>
                </a:solidFill>
              </a:rPr>
              <a:t>  “This room”</a:t>
            </a:r>
          </a:p>
        </p:txBody>
      </p:sp>
      <p:sp>
        <p:nvSpPr>
          <p:cNvPr id="270355" name="Text Box 19"/>
          <p:cNvSpPr txBox="1">
            <a:spLocks noChangeArrowheads="1"/>
          </p:cNvSpPr>
          <p:nvPr/>
        </p:nvSpPr>
        <p:spPr bwMode="auto">
          <a:xfrm>
            <a:off x="5938838" y="2438400"/>
            <a:ext cx="130016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0000"/>
                </a:solidFill>
              </a:rPr>
              <a:t>“This building”</a:t>
            </a:r>
          </a:p>
        </p:txBody>
      </p:sp>
      <p:sp>
        <p:nvSpPr>
          <p:cNvPr id="270356" name="Text Box 20"/>
          <p:cNvSpPr txBox="1">
            <a:spLocks noChangeArrowheads="1"/>
          </p:cNvSpPr>
          <p:nvPr/>
        </p:nvSpPr>
        <p:spPr bwMode="auto">
          <a:xfrm>
            <a:off x="6402388" y="2971800"/>
            <a:ext cx="83661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0000"/>
                </a:solidFill>
              </a:rPr>
              <a:t>Olympia</a:t>
            </a:r>
          </a:p>
        </p:txBody>
      </p:sp>
      <p:sp>
        <p:nvSpPr>
          <p:cNvPr id="270357" name="Text Box 21"/>
          <p:cNvSpPr txBox="1">
            <a:spLocks noChangeArrowheads="1"/>
          </p:cNvSpPr>
          <p:nvPr/>
        </p:nvSpPr>
        <p:spPr bwMode="auto">
          <a:xfrm>
            <a:off x="2895600" y="1371600"/>
            <a:ext cx="8445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accent2"/>
                </a:solidFill>
              </a:rPr>
              <a:t>seconds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DAE43-60A0-42AD-914C-8D8420D7483B}" type="slidenum">
              <a:rPr lang="en-US"/>
              <a:pPr/>
              <a:t>8</a:t>
            </a:fld>
            <a:endParaRPr lang="en-US"/>
          </a:p>
        </p:txBody>
      </p:sp>
      <p:graphicFrame>
        <p:nvGraphicFramePr>
          <p:cNvPr id="251906" name="Object 2"/>
          <p:cNvGraphicFramePr>
            <a:graphicFrameLocks noChangeAspect="1"/>
          </p:cNvGraphicFramePr>
          <p:nvPr/>
        </p:nvGraphicFramePr>
        <p:xfrm>
          <a:off x="3175" y="0"/>
          <a:ext cx="9140825" cy="685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1920" name="Slide" r:id="rId4" imgW="4572000" imgH="3429000" progId="PowerPoint.Slide.8">
                  <p:embed/>
                </p:oleObj>
              </mc:Choice>
              <mc:Fallback>
                <p:oleObj name="Slide" r:id="rId4" imgW="4572000" imgH="3429000" progId="PowerPoint.Slide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75" y="0"/>
                        <a:ext cx="9140825" cy="6854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1907" name="Rectangle 3"/>
          <p:cNvSpPr>
            <a:spLocks noChangeArrowheads="1"/>
          </p:cNvSpPr>
          <p:nvPr/>
        </p:nvSpPr>
        <p:spPr bwMode="auto">
          <a:xfrm>
            <a:off x="2971800" y="6400800"/>
            <a:ext cx="3200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sz="1200"/>
              <a:t>© 2004 Jim Gray, Microsoft Corporation</a:t>
            </a:r>
          </a:p>
        </p:txBody>
      </p:sp>
      <p:sp>
        <p:nvSpPr>
          <p:cNvPr id="251908" name="Text Box 4"/>
          <p:cNvSpPr txBox="1">
            <a:spLocks noChangeArrowheads="1"/>
          </p:cNvSpPr>
          <p:nvPr/>
        </p:nvSpPr>
        <p:spPr bwMode="auto">
          <a:xfrm>
            <a:off x="8267700" y="6477000"/>
            <a:ext cx="184150" cy="2143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800"/>
          </a:p>
        </p:txBody>
      </p:sp>
    </p:spTree>
  </p:cSld>
  <p:clrMapOvr>
    <a:masterClrMapping/>
  </p:clrMapOvr>
  <p:transition xmlns:p14="http://schemas.microsoft.com/office/powerpoint/2010/main"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AB80F-8284-4177-BA5A-E53F17B0F28C}" type="slidenum">
              <a:rPr lang="en-US"/>
              <a:pPr/>
              <a:t>9</a:t>
            </a:fld>
            <a:endParaRPr lang="en-US"/>
          </a:p>
        </p:txBody>
      </p:sp>
      <p:sp>
        <p:nvSpPr>
          <p:cNvPr id="239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Disks and the OS</a:t>
            </a:r>
          </a:p>
        </p:txBody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Disks are messy, messy devices</a:t>
            </a:r>
          </a:p>
          <a:p>
            <a:pPr lvl="1"/>
            <a:r>
              <a:rPr lang="en-US" dirty="0"/>
              <a:t>errors, bad blocks, missed seeks, etc.</a:t>
            </a:r>
          </a:p>
          <a:p>
            <a:r>
              <a:rPr lang="en-US" dirty="0"/>
              <a:t>Job of OS is to hide this mess from higher-level software (disk hardware increasingly helps with this)</a:t>
            </a:r>
          </a:p>
          <a:p>
            <a:pPr lvl="1"/>
            <a:r>
              <a:rPr lang="en-US" dirty="0"/>
              <a:t>low-level device drivers (initiate a disk read, etc.)</a:t>
            </a:r>
          </a:p>
          <a:p>
            <a:pPr lvl="1"/>
            <a:r>
              <a:rPr lang="en-US" dirty="0"/>
              <a:t>higher-level abstractions (files, databases, etc</a:t>
            </a:r>
            <a:r>
              <a:rPr lang="en-US" dirty="0" smtClean="0"/>
              <a:t>.)</a:t>
            </a:r>
          </a:p>
          <a:p>
            <a:pPr lvl="1"/>
            <a:r>
              <a:rPr lang="en-US" dirty="0" smtClean="0"/>
              <a:t>(note that modern disk drives do some of this masking for the OS)</a:t>
            </a:r>
            <a:endParaRPr lang="en-US" dirty="0"/>
          </a:p>
          <a:p>
            <a:r>
              <a:rPr lang="en-US" dirty="0"/>
              <a:t>OS may provide different levels of disk access to different clients</a:t>
            </a:r>
          </a:p>
          <a:p>
            <a:pPr lvl="1"/>
            <a:r>
              <a:rPr lang="en-US" dirty="0"/>
              <a:t>physical disk block (surface, cylinder, sector)</a:t>
            </a:r>
          </a:p>
          <a:p>
            <a:pPr lvl="1"/>
            <a:r>
              <a:rPr lang="en-US" dirty="0"/>
              <a:t>disk logical block (disk block #)</a:t>
            </a:r>
          </a:p>
          <a:p>
            <a:pPr lvl="1"/>
            <a:r>
              <a:rPr lang="en-US" dirty="0"/>
              <a:t>file logical (filename,  block or record or byte #)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EBEBFF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1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EBEBFF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1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Blank Presentation">
  <a:themeElements>
    <a:clrScheme name="1_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1_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EBEBFF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1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EBEBFF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1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2433</TotalTime>
  <Words>1817</Words>
  <Application>Microsoft Macintosh PowerPoint</Application>
  <PresentationFormat>On-screen Show (4:3)</PresentationFormat>
  <Paragraphs>289</Paragraphs>
  <Slides>22</Slides>
  <Notes>16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5" baseType="lpstr">
      <vt:lpstr>Blank Presentation</vt:lpstr>
      <vt:lpstr>1_Blank Presentation</vt:lpstr>
      <vt:lpstr>Slide</vt:lpstr>
      <vt:lpstr>CSE 451: Operating Systems Winter 2014  Module 14 Secondary Storage</vt:lpstr>
      <vt:lpstr>Secondary storage</vt:lpstr>
      <vt:lpstr>Another trip down memory lane …</vt:lpstr>
      <vt:lpstr>Disk trends</vt:lpstr>
      <vt:lpstr>PowerPoint Presentation</vt:lpstr>
      <vt:lpstr>Memory hierarchy</vt:lpstr>
      <vt:lpstr>Memory hierarchy: distance analogy</vt:lpstr>
      <vt:lpstr>PowerPoint Presentation</vt:lpstr>
      <vt:lpstr>Disks and the OS</vt:lpstr>
      <vt:lpstr>Physical disk structure</vt:lpstr>
      <vt:lpstr>Disk performance</vt:lpstr>
      <vt:lpstr>Performance via disk layout</vt:lpstr>
      <vt:lpstr>Performance via caching, pre-fetching</vt:lpstr>
      <vt:lpstr>Performance via disk scheduling</vt:lpstr>
      <vt:lpstr>Interacting with disks</vt:lpstr>
      <vt:lpstr>Seagate Barracuda 3.5” disk drive</vt:lpstr>
      <vt:lpstr>Solid state drives: disruption</vt:lpstr>
      <vt:lpstr>PowerPoint Presentation</vt:lpstr>
      <vt:lpstr>SSD performance: reads</vt:lpstr>
      <vt:lpstr>SSD performance: writes</vt:lpstr>
      <vt:lpstr>SSDs: dealing with erases, writes</vt:lpstr>
      <vt:lpstr>SSD cost</vt:lpstr>
    </vt:vector>
  </TitlesOfParts>
  <Company>University of Washington Dept. Computer Science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Operating Systems CS451</dc:title>
  <dc:creator>Steve Gribble</dc:creator>
  <cp:lastModifiedBy>Mark Zbikowski</cp:lastModifiedBy>
  <cp:revision>374</cp:revision>
  <cp:lastPrinted>2012-05-07T15:54:22Z</cp:lastPrinted>
  <dcterms:created xsi:type="dcterms:W3CDTF">1998-03-30T02:45:13Z</dcterms:created>
  <dcterms:modified xsi:type="dcterms:W3CDTF">2014-02-05T18:51:01Z</dcterms:modified>
</cp:coreProperties>
</file>