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294" r:id="rId4"/>
    <p:sldId id="276" r:id="rId5"/>
    <p:sldId id="277" r:id="rId6"/>
    <p:sldId id="278" r:id="rId7"/>
    <p:sldId id="296" r:id="rId8"/>
    <p:sldId id="295" r:id="rId9"/>
    <p:sldId id="279" r:id="rId10"/>
    <p:sldId id="280" r:id="rId11"/>
    <p:sldId id="281" r:id="rId12"/>
    <p:sldId id="282" r:id="rId13"/>
    <p:sldId id="307" r:id="rId14"/>
    <p:sldId id="308" r:id="rId15"/>
    <p:sldId id="284" r:id="rId16"/>
    <p:sldId id="285" r:id="rId17"/>
    <p:sldId id="291" r:id="rId18"/>
    <p:sldId id="299" r:id="rId19"/>
    <p:sldId id="301" r:id="rId20"/>
    <p:sldId id="287" r:id="rId21"/>
    <p:sldId id="288" r:id="rId22"/>
    <p:sldId id="297" r:id="rId23"/>
    <p:sldId id="290" r:id="rId24"/>
    <p:sldId id="292" r:id="rId25"/>
    <p:sldId id="302" r:id="rId26"/>
    <p:sldId id="303" r:id="rId27"/>
    <p:sldId id="300" r:id="rId28"/>
    <p:sldId id="304" r:id="rId29"/>
    <p:sldId id="30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5" autoAdjust="0"/>
  </p:normalViewPr>
  <p:slideViewPr>
    <p:cSldViewPr>
      <p:cViewPr varScale="1">
        <p:scale>
          <a:sx n="116" d="100"/>
          <a:sy n="116" d="100"/>
        </p:scale>
        <p:origin x="-1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999DBDB1-A1A7-4578-9272-DF95210BD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13315208-4F19-460D-83AE-B1B288E24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820F-5E35-480A-AB4A-6269693E034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6905" rIns="95485" bIns="46905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104" tIns="28477" rIns="20104" bIns="28477"/>
          <a:lstStyle/>
          <a:p>
            <a:pPr defTabSz="962025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CC7F7-2F70-4A6B-B722-4A3085B644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FA986-596B-4CB0-A771-66661885010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5E65-E577-4FB7-86E3-73375957A1A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4677-28DF-4FF5-BD9E-7130C654AB78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5731" tIns="47866" rIns="95731" bIns="478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8CF9-FF61-44CB-AA11-7C3F3B71AD3D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346E-C660-4830-9F14-6A6C90E7B1CF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C787-46FC-4EA4-850A-4B657A96CE80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C2D7-4BBE-43CE-BAF0-3DE703AC47F3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2211-FA42-4AFA-AEF3-6E4D881038DA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8521-966F-4DB4-83F8-591AC5A7B755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9901-A5E4-407C-AE14-44B0FED6E08D}" type="slidenum">
              <a:rPr lang="en-US"/>
              <a:pPr/>
              <a:t>2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7F626-3029-4EF5-8438-33D9F076975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66D-AB4C-4E90-A5CD-548A6C0D9B27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C85D3-8AD0-4A9C-B403-E8B39449A30A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86591-C332-4ACE-B057-D3E10AC2A10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4D7E-F48D-494A-9644-29BDE8B5DB01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E43A-C206-4634-A099-2F5410D24E92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02CBA-1C18-406D-8E2D-9BF215511701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FEDF3-7026-4C5E-9AAA-5260B90E3D3E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6978-A9DF-4C7B-8848-5648FAF4CD7E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52BB1-BE2A-4B01-AAD6-F845AD0A7C73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E41E-2D71-41B0-8EBF-B2D341DA59EF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6B5D-7AB8-41C9-8B04-731B30BCED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9A894-74A3-4299-B2AB-099352140EE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F808-41EC-439F-AB22-DF37DB5D7A69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FCF9-A6B5-4609-BE97-DBAB624501EC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169B-37BE-4276-8E3A-10081D3634D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5C1E3-CC78-4A82-A929-DD6C32C21C1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E9DE-3DDB-4ADD-BC7E-F29BF03D3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F92E-99E6-48D3-AE6F-2FF5830BEBCC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A676-24CF-4462-986C-ADABF693C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4CAEF-1953-40C1-8D82-B1A99C7A4DF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B61B-A686-4154-8086-29E6F166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1F666-E058-4421-8C43-7A5BF2986629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9372-B32C-41A6-A5E3-45771EA7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C306E-3CF5-4CB8-A106-1CD5A90003B5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9D5-5E39-4127-AC7F-0F59284E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6FEE-FB8F-4814-A6A0-EA8C125445D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24EA-BE75-4F76-8374-8DD7F6D7B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98148-0DD7-41FB-A577-EE4F013909F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AB3B2-55AA-4FB9-AB64-F9A15DB5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F2F1-B432-4B73-8843-309D5045254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BC25-28F6-4D9D-B4DC-CD992E09C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E89222-8B72-416B-8551-29381ACC088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F2E6-EFB2-4B0F-877E-288518763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94CD5-A3C1-489F-BCBA-8CAA2FB0B5B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F34F6-C566-46A3-9696-E3324AEB2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1B819-4136-4D89-A9DB-E9B7DA10896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234B-C6A8-4FF6-B675-8F1646D95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DA8F2AC-AEBB-48BB-920F-685B1796E77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91FA0A-D020-4347-8E40-3E93D9C2E6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Virtual Memory, Page Faults,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Demand Paging, and Page Replacement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38100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2AE-FC6A-49C6-9A9A-3C42D650A9D1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Evicting the best page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the page replacement algorithm:</a:t>
            </a:r>
          </a:p>
          <a:p>
            <a:pPr lvl="1"/>
            <a:r>
              <a:rPr lang="en-US"/>
              <a:t>reduce fault rate by selecting best victim page to remove</a:t>
            </a:r>
          </a:p>
          <a:p>
            <a:pPr lvl="2"/>
            <a:r>
              <a:rPr lang="en-US"/>
              <a:t>“system” fault rate or “program” fault rate??</a:t>
            </a:r>
          </a:p>
          <a:p>
            <a:pPr lvl="1"/>
            <a:r>
              <a:rPr lang="en-US"/>
              <a:t>the best page to evict is one that will never be touched again</a:t>
            </a:r>
          </a:p>
          <a:p>
            <a:pPr lvl="2"/>
            <a:r>
              <a:rPr lang="en-US"/>
              <a:t>duh …</a:t>
            </a:r>
          </a:p>
          <a:p>
            <a:pPr lvl="1"/>
            <a:r>
              <a:rPr lang="en-US"/>
              <a:t>“never” is a long time</a:t>
            </a:r>
          </a:p>
          <a:p>
            <a:pPr lvl="2"/>
            <a:r>
              <a:rPr lang="en-US"/>
              <a:t>Belady’s proof: evicting the page that won’t be used for the longest period of time minimizes page fault rate</a:t>
            </a:r>
          </a:p>
          <a:p>
            <a:r>
              <a:rPr lang="en-US"/>
              <a:t>Rest of this module:</a:t>
            </a:r>
          </a:p>
          <a:p>
            <a:pPr lvl="1"/>
            <a:r>
              <a:rPr lang="en-US"/>
              <a:t>survey a bunch of </a:t>
            </a:r>
            <a:r>
              <a:rPr lang="en-US">
                <a:solidFill>
                  <a:srgbClr val="FF0000"/>
                </a:solidFill>
              </a:rPr>
              <a:t>page replacement algorithms</a:t>
            </a:r>
          </a:p>
          <a:p>
            <a:pPr lvl="1"/>
            <a:r>
              <a:rPr lang="en-US"/>
              <a:t>for now, assume that a process pages against itself, using a fixed number of page 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807-5EF0-4C1F-A5B8-42CA95B995DB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#1: Belady’s Algorithm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Provably optimal</a:t>
            </a:r>
            <a:r>
              <a:rPr lang="en-US"/>
              <a:t>:  lowest fault rate (remember SJF?)</a:t>
            </a:r>
          </a:p>
          <a:p>
            <a:pPr lvl="1"/>
            <a:r>
              <a:rPr lang="en-US"/>
              <a:t>evict the page that won’t be used for the longest time in future</a:t>
            </a:r>
          </a:p>
          <a:p>
            <a:pPr lvl="1"/>
            <a:r>
              <a:rPr lang="en-US"/>
              <a:t>problem:  impossible to predict the future</a:t>
            </a:r>
          </a:p>
          <a:p>
            <a:r>
              <a:rPr lang="en-US"/>
              <a:t>Why is Belady’s algorithm useful?</a:t>
            </a:r>
          </a:p>
          <a:p>
            <a:pPr lvl="1"/>
            <a:r>
              <a:rPr lang="en-US"/>
              <a:t>as a yardstick to compare other algorithms to optimal</a:t>
            </a:r>
          </a:p>
          <a:p>
            <a:pPr lvl="2"/>
            <a:r>
              <a:rPr lang="en-US"/>
              <a:t>if Belady’s isn’t much better than yours, yours is pretty good</a:t>
            </a:r>
          </a:p>
          <a:p>
            <a:pPr lvl="3"/>
            <a:r>
              <a:rPr lang="en-US"/>
              <a:t>how could you do this comparison?</a:t>
            </a:r>
          </a:p>
          <a:p>
            <a:r>
              <a:rPr lang="en-US"/>
              <a:t>Is there a best practical algorithm?</a:t>
            </a:r>
          </a:p>
          <a:p>
            <a:pPr lvl="1"/>
            <a:r>
              <a:rPr lang="en-US"/>
              <a:t>no; depends on workload</a:t>
            </a:r>
          </a:p>
          <a:p>
            <a:r>
              <a:rPr lang="en-US"/>
              <a:t>Is there a worst algorithm?</a:t>
            </a:r>
          </a:p>
          <a:p>
            <a:pPr lvl="1"/>
            <a:r>
              <a:rPr lang="en-US"/>
              <a:t>no, but random replacement does pretty badly</a:t>
            </a:r>
          </a:p>
          <a:p>
            <a:pPr lvl="2"/>
            <a:r>
              <a:rPr lang="en-US"/>
              <a:t>don’t laugh – there are some other situations where OS’s use near-random algorithms quite effectively!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BE87-19A0-4244-86BE-334FB4C58E1D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#2: FIFO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is obvious, and simple to implement</a:t>
            </a:r>
          </a:p>
          <a:p>
            <a:pPr lvl="1"/>
            <a:r>
              <a:rPr lang="en-US"/>
              <a:t>when you page in something, put it on the tail of a list</a:t>
            </a:r>
          </a:p>
          <a:p>
            <a:pPr lvl="1"/>
            <a:r>
              <a:rPr lang="en-US"/>
              <a:t>evict page at the head of the list</a:t>
            </a:r>
          </a:p>
          <a:p>
            <a:r>
              <a:rPr lang="en-US"/>
              <a:t>Why might this be good?</a:t>
            </a:r>
          </a:p>
          <a:p>
            <a:pPr lvl="1"/>
            <a:r>
              <a:rPr lang="en-US"/>
              <a:t>maybe the one brought in longest ago is not being used</a:t>
            </a:r>
          </a:p>
          <a:p>
            <a:r>
              <a:rPr lang="en-US"/>
              <a:t>Why might this be bad?</a:t>
            </a:r>
          </a:p>
          <a:p>
            <a:pPr lvl="1"/>
            <a:r>
              <a:rPr lang="en-US"/>
              <a:t>then again, maybe it </a:t>
            </a:r>
            <a:r>
              <a:rPr lang="en-US" i="1"/>
              <a:t>is</a:t>
            </a:r>
            <a:r>
              <a:rPr lang="en-US"/>
              <a:t> being used</a:t>
            </a:r>
          </a:p>
          <a:p>
            <a:pPr lvl="1"/>
            <a:r>
              <a:rPr lang="en-US"/>
              <a:t>have absolutely no information either way</a:t>
            </a:r>
          </a:p>
          <a:p>
            <a:r>
              <a:rPr lang="en-US"/>
              <a:t>In fact, FIFO’s performance is typically lousy</a:t>
            </a:r>
          </a:p>
          <a:p>
            <a:r>
              <a:rPr lang="en-US"/>
              <a:t>In addition, FIFO suffers from </a:t>
            </a:r>
            <a:r>
              <a:rPr lang="en-US">
                <a:solidFill>
                  <a:srgbClr val="FF0000"/>
                </a:solidFill>
              </a:rPr>
              <a:t>Belady’s Anomaly</a:t>
            </a:r>
          </a:p>
          <a:p>
            <a:pPr lvl="1"/>
            <a:r>
              <a:rPr lang="en-US"/>
              <a:t>there are </a:t>
            </a:r>
            <a:r>
              <a:rPr lang="en-US">
                <a:solidFill>
                  <a:srgbClr val="FF0000"/>
                </a:solidFill>
              </a:rPr>
              <a:t>reference strings</a:t>
            </a:r>
            <a:r>
              <a:rPr lang="en-US"/>
              <a:t> for which the fault rate </a:t>
            </a:r>
            <a:r>
              <a:rPr lang="en-US" i="1"/>
              <a:t>increases</a:t>
            </a:r>
            <a:r>
              <a:rPr lang="en-US"/>
              <a:t> when the process is given more physical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4FA0-3500-4C90-A0AC-54EE212CD9A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ADB7969-A0B0-4F64-BDE9-01C0FE943E60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6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Least Recently Used (LRU)</a:t>
            </a:r>
          </a:p>
        </p:txBody>
      </p:sp>
      <p:sp>
        <p:nvSpPr>
          <p:cNvPr id="286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LRU uses reference information to make a more informed replacement decision</a:t>
            </a:r>
          </a:p>
          <a:p>
            <a:pPr lvl="1">
              <a:lnSpc>
                <a:spcPct val="90000"/>
              </a:lnSpc>
            </a:pPr>
            <a:r>
              <a:rPr lang="en-US"/>
              <a:t>idea: past experience gives us a guess of future behavior</a:t>
            </a:r>
          </a:p>
          <a:p>
            <a:pPr lvl="1">
              <a:lnSpc>
                <a:spcPct val="90000"/>
              </a:lnSpc>
            </a:pPr>
            <a:r>
              <a:rPr lang="en-US"/>
              <a:t>on replacement, evict the page that hasn’t been used for the longest amount of time</a:t>
            </a:r>
          </a:p>
          <a:p>
            <a:pPr lvl="2">
              <a:lnSpc>
                <a:spcPct val="90000"/>
              </a:lnSpc>
            </a:pPr>
            <a:r>
              <a:rPr lang="en-US"/>
              <a:t>LRU looks at the past, Belady’s wants to look at future</a:t>
            </a:r>
          </a:p>
          <a:p>
            <a:pPr lvl="2">
              <a:lnSpc>
                <a:spcPct val="90000"/>
              </a:lnSpc>
            </a:pPr>
            <a:r>
              <a:rPr lang="en-US" i="1"/>
              <a:t>How is LRU different from FIFO?</a:t>
            </a:r>
          </a:p>
          <a:p>
            <a:pPr lvl="1">
              <a:lnSpc>
                <a:spcPct val="90000"/>
              </a:lnSpc>
            </a:pPr>
            <a:r>
              <a:rPr lang="en-US"/>
              <a:t>when does LRU do well?</a:t>
            </a:r>
          </a:p>
          <a:p>
            <a:pPr lvl="2">
              <a:lnSpc>
                <a:spcPct val="90000"/>
              </a:lnSpc>
            </a:pPr>
            <a:r>
              <a:rPr lang="en-US"/>
              <a:t>when is it lousy?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38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48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8" name="Rectangle 17"/>
          <p:cNvSpPr>
            <a:spLocks noChangeArrowheads="1"/>
          </p:cNvSpPr>
          <p:nvPr/>
        </p:nvSpPr>
        <p:spPr bwMode="auto">
          <a:xfrm>
            <a:off x="6553200" y="4648200"/>
            <a:ext cx="304800" cy="1143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9" name="Rectangle 18"/>
          <p:cNvSpPr>
            <a:spLocks noChangeArrowheads="1"/>
          </p:cNvSpPr>
          <p:nvPr/>
        </p:nvSpPr>
        <p:spPr bwMode="auto">
          <a:xfrm>
            <a:off x="614363" y="4800600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Example bad case: looping through array</a:t>
            </a:r>
          </a:p>
        </p:txBody>
      </p:sp>
      <p:sp>
        <p:nvSpPr>
          <p:cNvPr id="286740" name="Left Brace 19"/>
          <p:cNvSpPr>
            <a:spLocks/>
          </p:cNvSpPr>
          <p:nvPr/>
        </p:nvSpPr>
        <p:spPr bwMode="auto">
          <a:xfrm rot="-5400000">
            <a:off x="4610100" y="4229100"/>
            <a:ext cx="228600" cy="3657600"/>
          </a:xfrm>
          <a:prstGeom prst="leftBrace">
            <a:avLst>
              <a:gd name="adj1" fmla="val 8296"/>
              <a:gd name="adj2" fmla="val 50000"/>
            </a:avLst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41" name="Rectangle 20"/>
          <p:cNvSpPr>
            <a:spLocks noChangeArrowheads="1"/>
          </p:cNvSpPr>
          <p:nvPr/>
        </p:nvSpPr>
        <p:spPr bwMode="auto">
          <a:xfrm>
            <a:off x="3200400" y="6096000"/>
            <a:ext cx="297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amount of physical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3A6-4A78-4C34-8A32-C7C77037E332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LRU continued</a:t>
            </a:r>
          </a:p>
        </p:txBody>
      </p:sp>
      <p:sp>
        <p:nvSpPr>
          <p:cNvPr id="288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to be perfect, must grab a timestamp on every memory reference, put it in the PTE, order or search based on the timestamps …</a:t>
            </a:r>
          </a:p>
          <a:p>
            <a:pPr lvl="1"/>
            <a:r>
              <a:rPr lang="en-US"/>
              <a:t>way too $$ in memory bandwidth, algorithm execution time, etc.</a:t>
            </a:r>
          </a:p>
          <a:p>
            <a:pPr lvl="1"/>
            <a:r>
              <a:rPr lang="en-US"/>
              <a:t>so, we need a cheap approximation 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8877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E3E8D1A-3DE1-4228-8025-D17F117027C9}" type="slidenum">
              <a:rPr lang="en-US" sz="1400">
                <a:latin typeface="Arial" charset="0"/>
                <a:ea typeface="ＭＳ Ｐゴシック" charset="-128"/>
              </a:rPr>
              <a:pPr algn="r"/>
              <a:t>14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2782-7137-44CE-87ED-91DF7FAE62D2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Approximating LRU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Many approximations, all use the PTE’s referenced bit</a:t>
            </a:r>
          </a:p>
          <a:p>
            <a:pPr lvl="1"/>
            <a:r>
              <a:rPr lang="en-US"/>
              <a:t>keep a counter for each page</a:t>
            </a:r>
          </a:p>
          <a:p>
            <a:pPr lvl="1"/>
            <a:r>
              <a:rPr lang="en-US"/>
              <a:t>at some regular interval, for each page, do:</a:t>
            </a:r>
          </a:p>
          <a:p>
            <a:pPr lvl="2"/>
            <a:r>
              <a:rPr lang="en-US"/>
              <a:t>if ref bit = 0, increment the counter   (hasn’t been used)</a:t>
            </a:r>
          </a:p>
          <a:p>
            <a:pPr lvl="2"/>
            <a:r>
              <a:rPr lang="en-US"/>
              <a:t>if ref bit = 1, zero the counter            (has been used)</a:t>
            </a:r>
          </a:p>
          <a:p>
            <a:pPr lvl="2"/>
            <a:r>
              <a:rPr lang="en-US"/>
              <a:t>regardless, zero ref bit</a:t>
            </a:r>
          </a:p>
          <a:p>
            <a:pPr lvl="1"/>
            <a:r>
              <a:rPr lang="en-US"/>
              <a:t>the counter will contain the # of intervals since the last reference to the page</a:t>
            </a:r>
          </a:p>
          <a:p>
            <a:pPr lvl="2"/>
            <a:r>
              <a:rPr lang="en-US"/>
              <a:t>page with largest counter is least recently used</a:t>
            </a:r>
          </a:p>
          <a:p>
            <a:r>
              <a:rPr lang="en-US"/>
              <a:t>Some architectures don’t have PTE reference bits</a:t>
            </a:r>
          </a:p>
          <a:p>
            <a:pPr lvl="1"/>
            <a:r>
              <a:rPr lang="en-US"/>
              <a:t>can simulate reference bit using the valid bit to induce faults</a:t>
            </a:r>
          </a:p>
          <a:p>
            <a:pPr lvl="2"/>
            <a:r>
              <a:rPr lang="en-US"/>
              <a:t>hack, hack, hack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0EFF-9879-43D6-A62E-3280A4221AE4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#4: LRU Clock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AKA Not Recently Used (NRU) or Second Chance</a:t>
            </a:r>
          </a:p>
          <a:p>
            <a:pPr lvl="1"/>
            <a:r>
              <a:rPr lang="en-US"/>
              <a:t>replace page that is “old enough”</a:t>
            </a:r>
          </a:p>
          <a:p>
            <a:pPr lvl="1"/>
            <a:r>
              <a:rPr lang="en-US"/>
              <a:t>logically, arrange all physical page frames in a big circle (clock)</a:t>
            </a:r>
          </a:p>
          <a:p>
            <a:pPr lvl="2"/>
            <a:r>
              <a:rPr lang="en-US"/>
              <a:t>just a circular linked list</a:t>
            </a:r>
          </a:p>
          <a:p>
            <a:pPr lvl="1"/>
            <a:r>
              <a:rPr lang="en-US"/>
              <a:t>a “clock hand” is used to select a good LRU candidate</a:t>
            </a:r>
          </a:p>
          <a:p>
            <a:pPr lvl="2"/>
            <a:r>
              <a:rPr lang="en-US"/>
              <a:t>sweep through the pages in circular order like a clock</a:t>
            </a:r>
          </a:p>
          <a:p>
            <a:pPr lvl="2"/>
            <a:r>
              <a:rPr lang="en-US"/>
              <a:t>if ref bit is off, it hasn’t been used recently, we have a victim</a:t>
            </a:r>
          </a:p>
          <a:p>
            <a:pPr lvl="3"/>
            <a:r>
              <a:rPr lang="en-US"/>
              <a:t>so, what is minimum “age” if ref bit is off?</a:t>
            </a:r>
          </a:p>
          <a:p>
            <a:pPr lvl="2"/>
            <a:r>
              <a:rPr lang="en-US"/>
              <a:t>if the ref bit is on, turn it off and go to next page</a:t>
            </a:r>
          </a:p>
          <a:p>
            <a:pPr lvl="1"/>
            <a:r>
              <a:rPr lang="en-US"/>
              <a:t>arm moves quickly when pages are needed</a:t>
            </a:r>
          </a:p>
          <a:p>
            <a:pPr lvl="1"/>
            <a:r>
              <a:rPr lang="en-US"/>
              <a:t>low overhead if have plenty of memory</a:t>
            </a:r>
          </a:p>
          <a:p>
            <a:pPr lvl="1"/>
            <a:r>
              <a:rPr lang="en-US"/>
              <a:t>if memory is large, “accuracy” of information degrades</a:t>
            </a:r>
          </a:p>
          <a:p>
            <a:pPr lvl="2"/>
            <a:r>
              <a:rPr lang="en-US"/>
              <a:t>add more hands to fix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E66-D8CB-408A-AC4F-0642599AD82A}" type="slidenum">
              <a:rPr lang="en-US"/>
              <a:pPr/>
              <a:t>17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frames among processes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and LRU Clock each can be implemented as either </a:t>
            </a:r>
            <a:r>
              <a:rPr lang="en-US">
                <a:solidFill>
                  <a:srgbClr val="FF0000"/>
                </a:solidFill>
              </a:rPr>
              <a:t>local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global</a:t>
            </a:r>
            <a:r>
              <a:rPr lang="en-US"/>
              <a:t> replacement algorithms</a:t>
            </a:r>
          </a:p>
          <a:p>
            <a:pPr lvl="1"/>
            <a:r>
              <a:rPr lang="en-US"/>
              <a:t>local</a:t>
            </a:r>
          </a:p>
          <a:p>
            <a:pPr lvl="2"/>
            <a:r>
              <a:rPr lang="en-US"/>
              <a:t>each process is given a limit of pages it can use</a:t>
            </a:r>
          </a:p>
          <a:p>
            <a:pPr lvl="2"/>
            <a:r>
              <a:rPr lang="en-US"/>
              <a:t>it “pages against itself” (evicts its own pages)</a:t>
            </a:r>
          </a:p>
          <a:p>
            <a:pPr lvl="1"/>
            <a:r>
              <a:rPr lang="en-US"/>
              <a:t>global</a:t>
            </a:r>
          </a:p>
          <a:p>
            <a:pPr lvl="2"/>
            <a:r>
              <a:rPr lang="en-US"/>
              <a:t>the “victim” is chosen from among all page frames, regardless of owner</a:t>
            </a:r>
          </a:p>
          <a:p>
            <a:pPr lvl="2"/>
            <a:r>
              <a:rPr lang="en-US"/>
              <a:t>processes’ page frame allocation can vary dynamically</a:t>
            </a:r>
          </a:p>
          <a:p>
            <a:r>
              <a:rPr lang="en-US"/>
              <a:t>Issues with local replacement?</a:t>
            </a:r>
          </a:p>
          <a:p>
            <a:r>
              <a:rPr lang="en-US"/>
              <a:t>Issues with global replacement?</a:t>
            </a:r>
          </a:p>
          <a:p>
            <a:pPr lvl="1"/>
            <a:r>
              <a:rPr lang="en-US"/>
              <a:t>Linux uses global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A75-934B-4364-A550-B854474B7CDD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algorithms</a:t>
            </a:r>
          </a:p>
          <a:p>
            <a:pPr lvl="1"/>
            <a:r>
              <a:rPr lang="en-US"/>
              <a:t>local replacement</a:t>
            </a:r>
          </a:p>
          <a:p>
            <a:pPr lvl="1"/>
            <a:r>
              <a:rPr lang="en-US"/>
              <a:t>an explicit mechanism for adding or removing page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E30A-EB5C-455C-A4F8-08843032D81D}" type="slidenum">
              <a:rPr lang="en-US"/>
              <a:pPr/>
              <a:t>19</a:t>
            </a:fld>
            <a:endParaRPr lang="en-US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 rot="-505372">
            <a:off x="2514600" y="1346200"/>
            <a:ext cx="5486400" cy="3759200"/>
          </a:xfrm>
          <a:custGeom>
            <a:avLst/>
            <a:gdLst>
              <a:gd name="T0" fmla="*/ 0 w 3264"/>
              <a:gd name="T1" fmla="*/ 2224 h 2296"/>
              <a:gd name="T2" fmla="*/ 768 w 3264"/>
              <a:gd name="T3" fmla="*/ 2128 h 2296"/>
              <a:gd name="T4" fmla="*/ 1584 w 3264"/>
              <a:gd name="T5" fmla="*/ 1216 h 2296"/>
              <a:gd name="T6" fmla="*/ 2208 w 3264"/>
              <a:gd name="T7" fmla="*/ 400 h 2296"/>
              <a:gd name="T8" fmla="*/ 2784 w 3264"/>
              <a:gd name="T9" fmla="*/ 64 h 2296"/>
              <a:gd name="T10" fmla="*/ 3264 w 3264"/>
              <a:gd name="T11" fmla="*/ 16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64" h="2296">
                <a:moveTo>
                  <a:pt x="0" y="2224"/>
                </a:moveTo>
                <a:cubicBezTo>
                  <a:pt x="252" y="2260"/>
                  <a:pt x="504" y="2296"/>
                  <a:pt x="768" y="2128"/>
                </a:cubicBezTo>
                <a:cubicBezTo>
                  <a:pt x="1032" y="1960"/>
                  <a:pt x="1344" y="1504"/>
                  <a:pt x="1584" y="1216"/>
                </a:cubicBezTo>
                <a:cubicBezTo>
                  <a:pt x="1824" y="928"/>
                  <a:pt x="2008" y="592"/>
                  <a:pt x="2208" y="400"/>
                </a:cubicBezTo>
                <a:cubicBezTo>
                  <a:pt x="2408" y="208"/>
                  <a:pt x="2608" y="128"/>
                  <a:pt x="2784" y="64"/>
                </a:cubicBezTo>
                <a:cubicBezTo>
                  <a:pt x="2960" y="0"/>
                  <a:pt x="3184" y="24"/>
                  <a:pt x="3264" y="1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7696200" y="990600"/>
            <a:ext cx="685800" cy="1588"/>
          </a:xfrm>
          <a:custGeom>
            <a:avLst/>
            <a:gdLst>
              <a:gd name="T0" fmla="*/ 0 w 432"/>
              <a:gd name="T1" fmla="*/ 0 h 1"/>
              <a:gd name="T2" fmla="*/ 432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page frames allocated to process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memory references between page faults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2438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3048000" y="39624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H="1" flipV="1">
            <a:off x="7696200" y="1143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6019800" y="3962400"/>
            <a:ext cx="2133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Where would you like to operate?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EE2-A0DD-4582-A6EB-7C6B2554557E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Reminder:  Mechanics of address translation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8850-DE26-4A7C-9C57-583A9F1C5D22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working set model of program behavior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 of a process is used to model the dynamic locality of its memory usage</a:t>
            </a:r>
          </a:p>
          <a:p>
            <a:pPr lvl="1"/>
            <a:r>
              <a:rPr lang="en-US" dirty="0"/>
              <a:t>working set = set of pages process currently “needs”</a:t>
            </a:r>
          </a:p>
          <a:p>
            <a:pPr lvl="1"/>
            <a:r>
              <a:rPr lang="en-US" dirty="0"/>
              <a:t>formally defined by Peter Denning in the 1960’s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WS(</a:t>
            </a:r>
            <a:r>
              <a:rPr lang="en-US" dirty="0" err="1"/>
              <a:t>t,w</a:t>
            </a:r>
            <a:r>
              <a:rPr lang="en-US" dirty="0"/>
              <a:t>) = {pages P such that P was referenced in the time interval (t, t-w)}</a:t>
            </a:r>
          </a:p>
          <a:p>
            <a:pPr lvl="2"/>
            <a:r>
              <a:rPr lang="en-US" dirty="0"/>
              <a:t>t: time</a:t>
            </a:r>
          </a:p>
          <a:p>
            <a:pPr lvl="2"/>
            <a:r>
              <a:rPr lang="en-US" dirty="0"/>
              <a:t>w: working set </a:t>
            </a:r>
            <a:r>
              <a:rPr lang="en-US" i="1" dirty="0">
                <a:solidFill>
                  <a:srgbClr val="FF0000"/>
                </a:solidFill>
              </a:rPr>
              <a:t>window</a:t>
            </a:r>
            <a:r>
              <a:rPr lang="en-US" dirty="0"/>
              <a:t> (measured in page refs)</a:t>
            </a:r>
          </a:p>
          <a:p>
            <a:pPr lvl="2"/>
            <a:r>
              <a:rPr lang="en-US" dirty="0"/>
              <a:t>a page is in the working set (WS) only if it was referenced in the last w references</a:t>
            </a:r>
          </a:p>
          <a:p>
            <a:pPr lvl="1"/>
            <a:r>
              <a:rPr lang="en-US" dirty="0"/>
              <a:t>obviously the working set (the particular pages) varies over the life of the program</a:t>
            </a:r>
          </a:p>
          <a:p>
            <a:pPr lvl="1"/>
            <a:r>
              <a:rPr lang="en-US" dirty="0"/>
              <a:t>so does the </a:t>
            </a:r>
            <a:r>
              <a:rPr lang="en-US" dirty="0">
                <a:solidFill>
                  <a:srgbClr val="FF0000"/>
                </a:solidFill>
              </a:rPr>
              <a:t>working set size</a:t>
            </a:r>
            <a:r>
              <a:rPr lang="en-US" dirty="0"/>
              <a:t> (the number of pages in the WS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1E86-A9E5-47AF-B179-D0925BD0D1E6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set size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working set size, |WS(t,w)|, changes with program locality</a:t>
            </a:r>
          </a:p>
          <a:p>
            <a:pPr lvl="1"/>
            <a:r>
              <a:rPr lang="en-US"/>
              <a:t>during periods of poor locality, more pages are referenced</a:t>
            </a:r>
          </a:p>
          <a:p>
            <a:pPr lvl="1"/>
            <a:r>
              <a:rPr lang="en-US"/>
              <a:t>within that period of time, the working set size is larger</a:t>
            </a:r>
          </a:p>
          <a:p>
            <a:r>
              <a:rPr lang="en-US"/>
              <a:t>Intuitively, the working set must be in memory, otherwise you’ll experience heavy faulting (</a:t>
            </a:r>
            <a:r>
              <a:rPr lang="en-US">
                <a:solidFill>
                  <a:srgbClr val="FF0000"/>
                </a:solidFill>
              </a:rPr>
              <a:t>thrashing</a:t>
            </a:r>
            <a:r>
              <a:rPr lang="en-US"/>
              <a:t>)</a:t>
            </a:r>
          </a:p>
          <a:p>
            <a:pPr lvl="1"/>
            <a:r>
              <a:rPr lang="en-US"/>
              <a:t>when people ask “How much memory does Firefox need?”, really they’re asking “what is Firefox’s average (or worst case) working set size?”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8370-3276-4190-90FB-7001EAE2DC0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#5: Hypothetical Working Set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|WS(0,w)| for a process</a:t>
            </a:r>
          </a:p>
          <a:p>
            <a:r>
              <a:rPr lang="en-US"/>
              <a:t>Allow that process to start only if you can allocate it that many page frames</a:t>
            </a:r>
          </a:p>
          <a:p>
            <a:r>
              <a:rPr lang="en-US"/>
              <a:t>Use a local replacement algorithm (LRU Clock?) make sure that “the right pages” (the working set) are occupying the process’s frames</a:t>
            </a:r>
          </a:p>
          <a:p>
            <a:r>
              <a:rPr lang="en-US"/>
              <a:t>Track each process’s working set size, and re-allocate page frames among processes dynamically</a:t>
            </a:r>
          </a:p>
          <a:p>
            <a:r>
              <a:rPr lang="en-US"/>
              <a:t>Problem?  Solution?</a:t>
            </a:r>
          </a:p>
          <a:p>
            <a:r>
              <a:rPr lang="en-US"/>
              <a:t>What the heck is w?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6764-6356-41C2-86A7-0A0F232E0011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#6: Page Fault Frequency (PFF)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PFF is a variable-space algorithm that uses a more </a:t>
            </a:r>
            <a:r>
              <a:rPr lang="en-US" i="1"/>
              <a:t>ad hoc</a:t>
            </a:r>
            <a:r>
              <a:rPr lang="en-US"/>
              <a:t> approach</a:t>
            </a:r>
          </a:p>
          <a:p>
            <a:r>
              <a:rPr lang="en-US"/>
              <a:t>Attempt to equalize the fault rate among all processes, and to have a “tolerable” system-wide fault rate</a:t>
            </a:r>
          </a:p>
          <a:p>
            <a:pPr lvl="1"/>
            <a:r>
              <a:rPr lang="en-US"/>
              <a:t>monitor the fault rate for each process</a:t>
            </a:r>
          </a:p>
          <a:p>
            <a:pPr lvl="1"/>
            <a:r>
              <a:rPr lang="en-US"/>
              <a:t>if fault rate is above a given threshold, give it more memory</a:t>
            </a:r>
          </a:p>
          <a:p>
            <a:pPr lvl="2"/>
            <a:r>
              <a:rPr lang="en-US"/>
              <a:t>so that it faults less</a:t>
            </a:r>
          </a:p>
          <a:p>
            <a:pPr lvl="1"/>
            <a:r>
              <a:rPr lang="en-US"/>
              <a:t>if the fault rate is below threshold, take away memory</a:t>
            </a:r>
          </a:p>
          <a:p>
            <a:pPr lvl="2"/>
            <a:r>
              <a:rPr lang="en-US"/>
              <a:t>should fault more, allowing someone else to fault less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9FF1-976C-44FB-9C22-7E35C165EF4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Thrashing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Thrashing </a:t>
            </a:r>
            <a:r>
              <a:rPr lang="en-US"/>
              <a:t>is when the system spends most of its time servicing page faults, little time doing useful work</a:t>
            </a:r>
          </a:p>
          <a:p>
            <a:pPr lvl="1"/>
            <a:r>
              <a:rPr lang="en-US"/>
              <a:t>could be that there is enough memory but a lousy replacement algorithm (one incompatible with program behavior)</a:t>
            </a:r>
          </a:p>
          <a:p>
            <a:pPr lvl="1"/>
            <a:r>
              <a:rPr lang="en-US"/>
              <a:t>could be that memory is over-committed</a:t>
            </a:r>
          </a:p>
          <a:p>
            <a:pPr lvl="2"/>
            <a:r>
              <a:rPr lang="en-US"/>
              <a:t>too many active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BFD5-F7F3-4707-8480-56B1E03832E4}" type="slidenum">
              <a:rPr lang="en-US"/>
              <a:pPr/>
              <a:t>25</a:t>
            </a:fld>
            <a:endParaRPr lang="en-US"/>
          </a:p>
        </p:txBody>
      </p:sp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zero overhead</a:t>
            </a:r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>
            <a:off x="2667000" y="2971800"/>
            <a:ext cx="5181600" cy="2057400"/>
          </a:xfrm>
          <a:custGeom>
            <a:avLst/>
            <a:gdLst>
              <a:gd name="T0" fmla="*/ 0 w 3264"/>
              <a:gd name="T1" fmla="*/ 1296 h 1296"/>
              <a:gd name="T2" fmla="*/ 864 w 3264"/>
              <a:gd name="T3" fmla="*/ 624 h 1296"/>
              <a:gd name="T4" fmla="*/ 1728 w 3264"/>
              <a:gd name="T5" fmla="*/ 192 h 1296"/>
              <a:gd name="T6" fmla="*/ 2544 w 3264"/>
              <a:gd name="T7" fmla="*/ 48 h 1296"/>
              <a:gd name="T8" fmla="*/ 3264 w 3264"/>
              <a:gd name="T9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4" h="1296">
                <a:moveTo>
                  <a:pt x="0" y="1296"/>
                </a:moveTo>
                <a:cubicBezTo>
                  <a:pt x="288" y="1052"/>
                  <a:pt x="576" y="808"/>
                  <a:pt x="864" y="624"/>
                </a:cubicBezTo>
                <a:cubicBezTo>
                  <a:pt x="1152" y="440"/>
                  <a:pt x="1448" y="288"/>
                  <a:pt x="1728" y="192"/>
                </a:cubicBezTo>
                <a:cubicBezTo>
                  <a:pt x="2008" y="96"/>
                  <a:pt x="2288" y="80"/>
                  <a:pt x="2544" y="48"/>
                </a:cubicBezTo>
                <a:cubicBezTo>
                  <a:pt x="2800" y="16"/>
                  <a:pt x="3032" y="8"/>
                  <a:pt x="3264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581400" y="25908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7086600" y="1524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956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6400800" y="114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1D1-35E2-439C-840A-F36C2D8CE5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thrashing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H="1">
            <a:off x="6553200" y="25146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1915" name="Freeform 11"/>
          <p:cNvSpPr>
            <a:spLocks/>
          </p:cNvSpPr>
          <p:nvPr/>
        </p:nvSpPr>
        <p:spPr bwMode="auto">
          <a:xfrm>
            <a:off x="2667000" y="3581400"/>
            <a:ext cx="3962400" cy="1485900"/>
          </a:xfrm>
          <a:custGeom>
            <a:avLst/>
            <a:gdLst>
              <a:gd name="T0" fmla="*/ 0 w 2496"/>
              <a:gd name="T1" fmla="*/ 840 h 936"/>
              <a:gd name="T2" fmla="*/ 768 w 2496"/>
              <a:gd name="T3" fmla="*/ 408 h 936"/>
              <a:gd name="T4" fmla="*/ 1440 w 2496"/>
              <a:gd name="T5" fmla="*/ 72 h 936"/>
              <a:gd name="T6" fmla="*/ 1920 w 2496"/>
              <a:gd name="T7" fmla="*/ 24 h 936"/>
              <a:gd name="T8" fmla="*/ 2208 w 2496"/>
              <a:gd name="T9" fmla="*/ 216 h 936"/>
              <a:gd name="T10" fmla="*/ 2400 w 2496"/>
              <a:gd name="T11" fmla="*/ 696 h 936"/>
              <a:gd name="T12" fmla="*/ 2496 w 2496"/>
              <a:gd name="T1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6" h="936">
                <a:moveTo>
                  <a:pt x="0" y="840"/>
                </a:moveTo>
                <a:cubicBezTo>
                  <a:pt x="264" y="688"/>
                  <a:pt x="528" y="536"/>
                  <a:pt x="768" y="408"/>
                </a:cubicBezTo>
                <a:cubicBezTo>
                  <a:pt x="1008" y="280"/>
                  <a:pt x="1248" y="136"/>
                  <a:pt x="1440" y="72"/>
                </a:cubicBezTo>
                <a:cubicBezTo>
                  <a:pt x="1632" y="8"/>
                  <a:pt x="1792" y="0"/>
                  <a:pt x="1920" y="24"/>
                </a:cubicBezTo>
                <a:cubicBezTo>
                  <a:pt x="2048" y="48"/>
                  <a:pt x="2128" y="104"/>
                  <a:pt x="2208" y="216"/>
                </a:cubicBezTo>
                <a:cubicBezTo>
                  <a:pt x="2288" y="328"/>
                  <a:pt x="2352" y="576"/>
                  <a:pt x="2400" y="696"/>
                </a:cubicBezTo>
                <a:cubicBezTo>
                  <a:pt x="2448" y="816"/>
                  <a:pt x="2480" y="904"/>
                  <a:pt x="2496" y="93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AAF1-5591-4865-AF21-EFA66901BAEC}" type="slidenum">
              <a:rPr lang="en-US"/>
              <a:pPr/>
              <a:t>27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if system has too much memory</a:t>
            </a:r>
          </a:p>
          <a:p>
            <a:pPr lvl="1"/>
            <a:r>
              <a:rPr lang="en-US"/>
              <a:t>page replacement algorithm doesn’t much matter (over-provisioning)</a:t>
            </a:r>
          </a:p>
          <a:p>
            <a:r>
              <a:rPr lang="en-US"/>
              <a:t>Not if system has too little memory</a:t>
            </a:r>
          </a:p>
          <a:p>
            <a:pPr lvl="1"/>
            <a:r>
              <a:rPr lang="en-US"/>
              <a:t>page replacement algorithm doesn’t much matter (over-committed)</a:t>
            </a:r>
          </a:p>
          <a:p>
            <a:r>
              <a:rPr lang="en-US"/>
              <a:t>Life is only interesting on the border between over-provisioned and over-committed</a:t>
            </a:r>
          </a:p>
          <a:p>
            <a:r>
              <a:rPr lang="en-US"/>
              <a:t>Networking analogies</a:t>
            </a:r>
          </a:p>
          <a:p>
            <a:pPr lvl="1"/>
            <a:r>
              <a:rPr lang="en-US"/>
              <a:t>Aloha Network as an example of thrashing</a:t>
            </a:r>
          </a:p>
          <a:p>
            <a:pPr lvl="1"/>
            <a:r>
              <a:rPr lang="en-US"/>
              <a:t>over-provisioning as an alternative to Quality of Service guarantees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Where is life interesting?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169-3EFD-42FF-8F1C-4211B58F8A59}" type="slidenum">
              <a:rPr lang="en-US"/>
              <a:pPr/>
              <a:t>28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91CE-7305-40D2-91A9-410E345C8B41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  <a:p>
            <a:pPr lvl="1"/>
            <a:r>
              <a:rPr lang="en-US"/>
              <a:t>#1: Belady’s – optimal, but unrealizable</a:t>
            </a:r>
          </a:p>
          <a:p>
            <a:pPr lvl="1"/>
            <a:r>
              <a:rPr lang="en-US"/>
              <a:t>#2: FIFO – replace page loaded furthest in the past</a:t>
            </a:r>
          </a:p>
          <a:p>
            <a:pPr lvl="1"/>
            <a:r>
              <a:rPr lang="en-US"/>
              <a:t>#3: LRU – replace page referenced furthest in the past</a:t>
            </a:r>
          </a:p>
          <a:p>
            <a:pPr lvl="2"/>
            <a:r>
              <a:rPr lang="en-US"/>
              <a:t>approximate using PTE reference bit</a:t>
            </a:r>
          </a:p>
          <a:p>
            <a:pPr lvl="1"/>
            <a:r>
              <a:rPr lang="en-US"/>
              <a:t>#4: LRU Clock – replace page that is “old enough”</a:t>
            </a:r>
          </a:p>
          <a:p>
            <a:pPr lvl="1"/>
            <a:r>
              <a:rPr lang="en-US"/>
              <a:t>#5: Working Set – keep the working set in memory</a:t>
            </a:r>
          </a:p>
          <a:p>
            <a:pPr lvl="1"/>
            <a:r>
              <a:rPr lang="en-US"/>
              <a:t>#6: Page Fault Frequency – grow/shrink number of frames as a function of fault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D16A-0051-4758-B126-2C83D9D0E46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 Page Table Entries (PTEs)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6DA5-F6AB-44BC-8C58-B6A3516CA7D4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2160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We’ve hinted that all the pages of an address space do not need to be resident in memory</a:t>
            </a:r>
          </a:p>
          <a:p>
            <a:pPr lvl="1"/>
            <a:r>
              <a:rPr lang="en-US"/>
              <a:t>the full (used) address space exists on secondary storage (disk) in page-sized blocks</a:t>
            </a:r>
          </a:p>
          <a:p>
            <a:pPr lvl="1"/>
            <a:r>
              <a:rPr lang="en-US"/>
              <a:t>the OS uses main memory as a (page) cache</a:t>
            </a:r>
          </a:p>
          <a:p>
            <a:pPr lvl="1"/>
            <a:r>
              <a:rPr lang="en-US"/>
              <a:t>a page that is needed is transferred to a free page frame</a:t>
            </a:r>
          </a:p>
          <a:p>
            <a:pPr lvl="1"/>
            <a:r>
              <a:rPr lang="en-US"/>
              <a:t>if there are no free page frames, a page must be evicted</a:t>
            </a:r>
          </a:p>
          <a:p>
            <a:pPr lvl="2"/>
            <a:r>
              <a:rPr lang="en-US"/>
              <a:t>evicted pages go to disk (only need to write if they are </a:t>
            </a:r>
            <a:r>
              <a:rPr lang="en-US">
                <a:solidFill>
                  <a:srgbClr val="FF0000"/>
                </a:solidFill>
              </a:rPr>
              <a:t>dirty</a:t>
            </a:r>
            <a:r>
              <a:rPr lang="en-US"/>
              <a:t>)</a:t>
            </a:r>
          </a:p>
          <a:p>
            <a:pPr lvl="1"/>
            <a:r>
              <a:rPr lang="en-US"/>
              <a:t>all of this is transparent to the application (except for performance …)</a:t>
            </a:r>
          </a:p>
          <a:p>
            <a:pPr lvl="2"/>
            <a:r>
              <a:rPr lang="en-US"/>
              <a:t>managed by hardware and OS</a:t>
            </a:r>
          </a:p>
          <a:p>
            <a:r>
              <a:rPr lang="en-US"/>
              <a:t>Traditionally called </a:t>
            </a:r>
            <a:r>
              <a:rPr lang="en-US">
                <a:solidFill>
                  <a:srgbClr val="FF0000"/>
                </a:solidFill>
              </a:rPr>
              <a:t>paged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B9E-418A-4E4A-96DC-9C072032B209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when a process references a virtual address in a page that has been evicted (or never loaded)?</a:t>
            </a:r>
          </a:p>
          <a:p>
            <a:pPr lvl="1">
              <a:lnSpc>
                <a:spcPct val="90000"/>
              </a:lnSpc>
            </a:pPr>
            <a:r>
              <a:rPr lang="en-US"/>
              <a:t>when the page was evicted, the OS set the PTE as invalid and noted the disk location of the page in a data structure (that looks like a page table but holds disk addresses)</a:t>
            </a:r>
          </a:p>
          <a:p>
            <a:pPr lvl="1">
              <a:lnSpc>
                <a:spcPct val="90000"/>
              </a:lnSpc>
            </a:pPr>
            <a:r>
              <a:rPr lang="en-US"/>
              <a:t>when a process tries to access the page, the invalid PTE will cause an exception (</a:t>
            </a:r>
            <a:r>
              <a:rPr lang="en-US">
                <a:solidFill>
                  <a:srgbClr val="FF0000"/>
                </a:solidFill>
              </a:rPr>
              <a:t>page fault</a:t>
            </a:r>
            <a:r>
              <a:rPr lang="en-US"/>
              <a:t>) to be thrown</a:t>
            </a:r>
          </a:p>
          <a:p>
            <a:pPr lvl="2">
              <a:lnSpc>
                <a:spcPct val="90000"/>
              </a:lnSpc>
            </a:pPr>
            <a:r>
              <a:rPr lang="en-US"/>
              <a:t>OK, it’s actually an interrupt!</a:t>
            </a:r>
          </a:p>
          <a:p>
            <a:pPr lvl="1">
              <a:lnSpc>
                <a:spcPct val="90000"/>
              </a:lnSpc>
            </a:pPr>
            <a:r>
              <a:rPr lang="en-US"/>
              <a:t>the OS will run the page fault handler in response</a:t>
            </a:r>
          </a:p>
          <a:p>
            <a:pPr lvl="2">
              <a:lnSpc>
                <a:spcPct val="90000"/>
              </a:lnSpc>
            </a:pPr>
            <a:r>
              <a:rPr lang="en-US"/>
              <a:t>handler uses the “like a page table” data structure to locate the page on disk</a:t>
            </a:r>
          </a:p>
          <a:p>
            <a:pPr lvl="2">
              <a:lnSpc>
                <a:spcPct val="90000"/>
              </a:lnSpc>
            </a:pPr>
            <a:r>
              <a:rPr lang="en-US"/>
              <a:t>handler reads page into a physical frame, updates PTE to point to it and to be valid</a:t>
            </a:r>
          </a:p>
          <a:p>
            <a:pPr lvl="2">
              <a:lnSpc>
                <a:spcPct val="90000"/>
              </a:lnSpc>
            </a:pPr>
            <a:r>
              <a:rPr lang="en-US"/>
              <a:t>OS restarts the faulting process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there are a million and one details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3D0-DF26-450F-AB35-F8D4E329B9C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paging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Pages are only brought into main memory when they are referenced</a:t>
            </a:r>
          </a:p>
          <a:p>
            <a:pPr lvl="1"/>
            <a:r>
              <a:rPr lang="en-US"/>
              <a:t>only the code/data that is needed (demanded!) by a process needs to be loaded</a:t>
            </a:r>
          </a:p>
          <a:p>
            <a:pPr lvl="2"/>
            <a:r>
              <a:rPr lang="en-US"/>
              <a:t>What’s needed changes over time, of course…</a:t>
            </a:r>
          </a:p>
          <a:p>
            <a:pPr lvl="1"/>
            <a:r>
              <a:rPr lang="en-US"/>
              <a:t>Hence, it’s called </a:t>
            </a:r>
            <a:r>
              <a:rPr lang="en-US">
                <a:solidFill>
                  <a:srgbClr val="FF0000"/>
                </a:solidFill>
              </a:rPr>
              <a:t>demand paging</a:t>
            </a:r>
          </a:p>
          <a:p>
            <a:r>
              <a:rPr lang="en-US"/>
              <a:t>Few systems try to anticipate future needs</a:t>
            </a:r>
          </a:p>
          <a:p>
            <a:pPr lvl="1"/>
            <a:r>
              <a:rPr lang="en-US"/>
              <a:t>OS crystal ball module notoriously ineffective</a:t>
            </a:r>
          </a:p>
          <a:p>
            <a:r>
              <a:rPr lang="en-US"/>
              <a:t>But it’s not uncommon to cluster pages</a:t>
            </a:r>
          </a:p>
          <a:p>
            <a:pPr lvl="1"/>
            <a:r>
              <a:rPr lang="en-US"/>
              <a:t>OS keeps track of pages that should come and go together</a:t>
            </a:r>
          </a:p>
          <a:p>
            <a:pPr lvl="1"/>
            <a:r>
              <a:rPr lang="en-US"/>
              <a:t>bring in all when one is referenced</a:t>
            </a:r>
          </a:p>
          <a:p>
            <a:pPr lvl="1"/>
            <a:r>
              <a:rPr lang="en-US"/>
              <a:t>interface may allow programmer or compiler to identify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82FF-941E-4955-8F26-956FF3C5692C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When you read in a page, where does it go?</a:t>
            </a:r>
          </a:p>
          <a:p>
            <a:pPr lvl="1"/>
            <a:r>
              <a:rPr lang="en-US" sz="1800"/>
              <a:t>if there are free page frames, grab one</a:t>
            </a:r>
          </a:p>
          <a:p>
            <a:pPr lvl="2"/>
            <a:r>
              <a:rPr lang="en-US" sz="1600"/>
              <a:t>what data structure might support this?</a:t>
            </a:r>
          </a:p>
          <a:p>
            <a:pPr lvl="1"/>
            <a:r>
              <a:rPr lang="en-US" sz="1800"/>
              <a:t>if not, must evict something else</a:t>
            </a:r>
          </a:p>
          <a:p>
            <a:pPr lvl="1"/>
            <a:r>
              <a:rPr lang="en-US" sz="1800"/>
              <a:t>this is called </a:t>
            </a:r>
            <a:r>
              <a:rPr lang="en-US" sz="1800">
                <a:solidFill>
                  <a:srgbClr val="FF0000"/>
                </a:solidFill>
              </a:rPr>
              <a:t>page replacement</a:t>
            </a:r>
          </a:p>
          <a:p>
            <a:r>
              <a:rPr lang="en-US" sz="2000"/>
              <a:t>Page replacement algorithms</a:t>
            </a:r>
          </a:p>
          <a:p>
            <a:pPr lvl="1"/>
            <a:r>
              <a:rPr lang="en-US" sz="1800"/>
              <a:t>try to pick a page that won’t be needed in the near future</a:t>
            </a:r>
          </a:p>
          <a:p>
            <a:pPr lvl="1"/>
            <a:r>
              <a:rPr lang="en-US" sz="1800"/>
              <a:t>try to pick a page that hasn’t been modified (thus saving the disk write)</a:t>
            </a:r>
          </a:p>
          <a:p>
            <a:pPr lvl="1"/>
            <a:r>
              <a:rPr lang="en-US" sz="1800"/>
              <a:t>OS typically tries to keep a pool of free pages around so that allocations don’t inevitably cause evictions</a:t>
            </a:r>
          </a:p>
          <a:p>
            <a:pPr lvl="1"/>
            <a:r>
              <a:rPr lang="en-US" sz="1800"/>
              <a:t>OS also typically tries to keep some “clean” pages around, so that even if you have to evict a page, you won’t have to write it</a:t>
            </a:r>
          </a:p>
          <a:p>
            <a:pPr lvl="2"/>
            <a:r>
              <a:rPr lang="en-US" sz="1600"/>
              <a:t>accomplished by pre-writing when there’s nothing better to do</a:t>
            </a:r>
          </a:p>
          <a:p>
            <a:pPr lvl="1"/>
            <a:r>
              <a:rPr lang="en-US" sz="1800" i="1"/>
              <a:t>Much</a:t>
            </a:r>
            <a:r>
              <a:rPr lang="en-US" sz="1800"/>
              <a:t> more on this later!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72A-453E-4562-97B9-DFFE659CED33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“load” a program?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process descriptor (process control block)</a:t>
            </a:r>
          </a:p>
          <a:p>
            <a:r>
              <a:rPr lang="en-US"/>
              <a:t>Create page table</a:t>
            </a:r>
          </a:p>
          <a:p>
            <a:r>
              <a:rPr lang="en-US"/>
              <a:t>Put address space image on disk in page-sized chunks</a:t>
            </a:r>
          </a:p>
          <a:p>
            <a:r>
              <a:rPr lang="en-US"/>
              <a:t>Build page table (pointed to by process descriptor)</a:t>
            </a:r>
          </a:p>
          <a:p>
            <a:pPr lvl="1"/>
            <a:r>
              <a:rPr lang="en-US"/>
              <a:t>all PTE valid bits ‘false’</a:t>
            </a:r>
          </a:p>
          <a:p>
            <a:pPr lvl="1"/>
            <a:r>
              <a:rPr lang="en-US"/>
              <a:t>an analogous data structure indicates the disk location of the corresponding page</a:t>
            </a:r>
          </a:p>
          <a:p>
            <a:pPr lvl="1"/>
            <a:r>
              <a:rPr lang="en-US"/>
              <a:t>when process starts executing:</a:t>
            </a:r>
          </a:p>
          <a:p>
            <a:pPr lvl="2"/>
            <a:r>
              <a:rPr lang="en-US"/>
              <a:t>instructions immediately fault on both code and data pages</a:t>
            </a:r>
          </a:p>
          <a:p>
            <a:pPr lvl="2"/>
            <a:r>
              <a:rPr lang="en-US"/>
              <a:t>faults taper off, as the necessary code/data pages enter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7A8D-A9C4-473F-987F-83B4527DE176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/>
              <a:t>Oh, man, how can any of this possibly work?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Locality!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temporal locality</a:t>
            </a:r>
          </a:p>
          <a:p>
            <a:pPr lvl="2"/>
            <a:r>
              <a:rPr lang="en-US"/>
              <a:t>locations referenced recently tend to be referenced again soon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spatial locality</a:t>
            </a:r>
          </a:p>
          <a:p>
            <a:pPr lvl="2"/>
            <a:r>
              <a:rPr lang="en-US"/>
              <a:t>locations near recently references locations are likely to be referenced soon (think about why)</a:t>
            </a:r>
          </a:p>
          <a:p>
            <a:r>
              <a:rPr lang="en-US"/>
              <a:t>Locality means paging can be infrequent</a:t>
            </a:r>
          </a:p>
          <a:p>
            <a:pPr lvl="1"/>
            <a:r>
              <a:rPr lang="en-US"/>
              <a:t>once you’ve paged something in, it will be used many times</a:t>
            </a:r>
          </a:p>
          <a:p>
            <a:pPr lvl="1"/>
            <a:r>
              <a:rPr lang="en-US"/>
              <a:t>on average, you use things that are paged in</a:t>
            </a:r>
          </a:p>
          <a:p>
            <a:pPr lvl="1"/>
            <a:r>
              <a:rPr lang="en-US"/>
              <a:t>but, this depends on many things:</a:t>
            </a:r>
          </a:p>
          <a:p>
            <a:pPr lvl="2"/>
            <a:r>
              <a:rPr lang="en-US"/>
              <a:t>degree of locality in the application</a:t>
            </a:r>
          </a:p>
          <a:p>
            <a:pPr lvl="2"/>
            <a:r>
              <a:rPr lang="en-US"/>
              <a:t>page replacement policy and application reference pattern</a:t>
            </a:r>
          </a:p>
          <a:p>
            <a:pPr lvl="2"/>
            <a:r>
              <a:rPr lang="en-US"/>
              <a:t>amount of physical memory vs. application “footprint” or “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2719</Words>
  <Application>Microsoft Macintosh PowerPoint</Application>
  <PresentationFormat>On-screen Show (4:3)</PresentationFormat>
  <Paragraphs>372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 Winter 2014  Module 12 Virtual Memory, Page Faults, Demand Paging, and Page Replacement</vt:lpstr>
      <vt:lpstr>Reminder:  Mechanics of address translation</vt:lpstr>
      <vt:lpstr>Reminder:  Page Table Entries (PTEs)</vt:lpstr>
      <vt:lpstr>Paged virtual memory</vt:lpstr>
      <vt:lpstr>Page faults</vt:lpstr>
      <vt:lpstr>Demand paging</vt:lpstr>
      <vt:lpstr>Page replacement</vt:lpstr>
      <vt:lpstr>How do you “load” a program?</vt:lpstr>
      <vt:lpstr>Oh, man, how can any of this possibly work?</vt:lpstr>
      <vt:lpstr>Evicting the best page</vt:lpstr>
      <vt:lpstr>#1: Belady’s Algorithm</vt:lpstr>
      <vt:lpstr>#2: FIFO</vt:lpstr>
      <vt:lpstr>#3: Least Recently Used (LRU)</vt:lpstr>
      <vt:lpstr>#3: LRU continued</vt:lpstr>
      <vt:lpstr>Approximating LRU</vt:lpstr>
      <vt:lpstr>#4: LRU Clock</vt:lpstr>
      <vt:lpstr>Allocation of frames among processes</vt:lpstr>
      <vt:lpstr>PowerPoint Presentation</vt:lpstr>
      <vt:lpstr>PowerPoint Presentation</vt:lpstr>
      <vt:lpstr>The working set model of program behavior</vt:lpstr>
      <vt:lpstr>Working set size</vt:lpstr>
      <vt:lpstr>#5: Hypothetical Working Set algorithm</vt:lpstr>
      <vt:lpstr>#6: Page Fault Frequency (PFF)</vt:lpstr>
      <vt:lpstr>Thrashing</vt:lpstr>
      <vt:lpstr>PowerPoint Presentation</vt:lpstr>
      <vt:lpstr>PowerPoint Presentation</vt:lpstr>
      <vt:lpstr>Where is life interesting?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388</cp:revision>
  <cp:lastPrinted>2013-04-22T05:50:50Z</cp:lastPrinted>
  <dcterms:created xsi:type="dcterms:W3CDTF">1998-03-30T02:45:13Z</dcterms:created>
  <dcterms:modified xsi:type="dcterms:W3CDTF">2014-02-05T18:49:17Z</dcterms:modified>
</cp:coreProperties>
</file>