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5"/>
  </p:notesMasterIdLst>
  <p:handoutMasterIdLst>
    <p:handoutMasterId r:id="rId26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7" autoAdjust="0"/>
    <p:restoredTop sz="91748" autoAdjust="0"/>
  </p:normalViewPr>
  <p:slideViewPr>
    <p:cSldViewPr>
      <p:cViewPr varScale="1">
        <p:scale>
          <a:sx n="81" d="100"/>
          <a:sy n="81" d="100"/>
        </p:scale>
        <p:origin x="-140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ware.org/gdb/onlinedocs/gdb/Threads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lectures/15-f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valgrind.org/docs/manual/hg-manua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read_pool_patter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read_pool_patter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7</a:t>
            </a:r>
            <a:endParaRPr lang="en-US" dirty="0"/>
          </a:p>
          <a:p>
            <a:pPr algn="ctr"/>
            <a:r>
              <a:rPr lang="en-US" dirty="0" smtClean="0"/>
              <a:t>Data races, thread pools, project 2b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Threads can run on separate CPU cores, but thread pool state is centralized</a:t>
            </a:r>
          </a:p>
          <a:p>
            <a:r>
              <a:rPr lang="en-US" dirty="0" smtClean="0"/>
              <a:t>Taking a work item involves locking a shared </a:t>
            </a:r>
            <a:r>
              <a:rPr lang="en-US" dirty="0" err="1" smtClean="0"/>
              <a:t>mutex</a:t>
            </a:r>
            <a:r>
              <a:rPr lang="en-US" dirty="0" smtClean="0"/>
              <a:t>, creating a central point of contention</a:t>
            </a:r>
          </a:p>
          <a:p>
            <a:pPr lvl="1"/>
            <a:r>
              <a:rPr lang="en-US" dirty="0" smtClean="0"/>
              <a:t>If work items are quick to process, the cost of acquiring the </a:t>
            </a:r>
            <a:r>
              <a:rPr lang="en-US" dirty="0" err="1" smtClean="0"/>
              <a:t>mutex</a:t>
            </a:r>
            <a:r>
              <a:rPr lang="en-US" dirty="0" smtClean="0"/>
              <a:t> can outweigh the cost of processing the work item!</a:t>
            </a:r>
          </a:p>
          <a:p>
            <a:r>
              <a:rPr lang="en-US" dirty="0" smtClean="0"/>
              <a:t>If we know approximately how long work items take, how can we improve performance?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1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Partitioning: divide work items among threads as they arrive</a:t>
            </a:r>
          </a:p>
          <a:p>
            <a:pPr lvl="1"/>
            <a:r>
              <a:rPr lang="en-US" dirty="0" smtClean="0"/>
              <a:t>Can use a fixed scheme (simple but potentially unbalanced) or a dynamic scheme (more complex but better balanced) to distribute items</a:t>
            </a:r>
          </a:p>
          <a:p>
            <a:r>
              <a:rPr lang="en-US" dirty="0" smtClean="0"/>
              <a:t>Work stealing: threads that finish processing items in their queues steal work from other threads’ queues</a:t>
            </a:r>
          </a:p>
          <a:p>
            <a:pPr lvl="1"/>
            <a:r>
              <a:rPr lang="en-US" dirty="0" smtClean="0"/>
              <a:t>Work stealing comes up in all manner of distributed settings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3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2b: 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 the </a:t>
            </a:r>
            <a:r>
              <a:rPr lang="en-US" dirty="0" err="1" smtClean="0"/>
              <a:t>sioux</a:t>
            </a:r>
            <a:r>
              <a:rPr lang="en-US" dirty="0" smtClean="0"/>
              <a:t> web server multithreaded</a:t>
            </a:r>
          </a:p>
          <a:p>
            <a:r>
              <a:rPr lang="en-US" dirty="0" smtClean="0"/>
              <a:t>Create a thread pool (</a:t>
            </a:r>
            <a:r>
              <a:rPr lang="en-US" dirty="0" err="1" smtClean="0"/>
              <a:t>preferrably</a:t>
            </a:r>
            <a:r>
              <a:rPr lang="en-US" dirty="0" smtClean="0"/>
              <a:t> in a separate </a:t>
            </a:r>
            <a:r>
              <a:rPr lang="en-US" dirty="0" err="1" smtClean="0"/>
              <a:t>thread_pool</a:t>
            </a:r>
            <a:r>
              <a:rPr lang="en-US" dirty="0" smtClean="0"/>
              <a:t>.[</a:t>
            </a:r>
            <a:r>
              <a:rPr lang="en-US" dirty="0" err="1" smtClean="0"/>
              <a:t>c|h</a:t>
            </a:r>
            <a:r>
              <a:rPr lang="en-US" dirty="0" smtClean="0"/>
              <a:t>])</a:t>
            </a:r>
          </a:p>
          <a:p>
            <a:r>
              <a:rPr lang="en-US" dirty="0" smtClean="0"/>
              <a:t>Use the existing connection handling code in cooperation with your thread pool</a:t>
            </a:r>
          </a:p>
          <a:p>
            <a:r>
              <a:rPr lang="en-US" dirty="0" smtClean="0"/>
              <a:t>Test using </a:t>
            </a:r>
            <a:r>
              <a:rPr lang="en-US" dirty="0" err="1" smtClean="0"/>
              <a:t>pthreads</a:t>
            </a:r>
            <a:r>
              <a:rPr lang="en-US" dirty="0" smtClean="0"/>
              <a:t>—we won’t test against your </a:t>
            </a:r>
            <a:r>
              <a:rPr lang="en-US" dirty="0" err="1" smtClean="0"/>
              <a:t>sthreads</a:t>
            </a:r>
            <a:r>
              <a:rPr lang="en-US" dirty="0" smtClean="0"/>
              <a:t> implementation</a:t>
            </a:r>
          </a:p>
          <a:p>
            <a:r>
              <a:rPr lang="en-US" dirty="0" smtClean="0"/>
              <a:t>Apache Bench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dirty="0" smtClean="0"/>
              <a:t>) is a useful tool for measuring webserver performance, more so than the provided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webclient</a:t>
            </a:r>
            <a:r>
              <a:rPr lang="en-US" dirty="0" smtClean="0"/>
              <a:t> tool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3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2b: part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preemption to the </a:t>
            </a:r>
            <a:r>
              <a:rPr lang="en-US" dirty="0" err="1" smtClean="0"/>
              <a:t>sthreads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One way to think about preemption safety:</a:t>
            </a:r>
          </a:p>
          <a:p>
            <a:pPr lvl="1"/>
            <a:r>
              <a:rPr lang="en-US" dirty="0" smtClean="0"/>
              <a:t>Disable interrupts in “library” context</a:t>
            </a:r>
          </a:p>
          <a:p>
            <a:pPr lvl="1"/>
            <a:r>
              <a:rPr lang="en-US" dirty="0" smtClean="0"/>
              <a:t>Use atomic locking in “application” context</a:t>
            </a:r>
          </a:p>
          <a:p>
            <a:r>
              <a:rPr lang="en-US" dirty="0" smtClean="0"/>
              <a:t>Does locking and unlocking a </a:t>
            </a:r>
            <a:r>
              <a:rPr lang="en-US" dirty="0" err="1" smtClean="0"/>
              <a:t>mutex</a:t>
            </a:r>
            <a:r>
              <a:rPr lang="en-US" dirty="0" smtClean="0"/>
              <a:t> occur in “library” context or “application” context?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32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not</a:t>
            </a:r>
            <a:r>
              <a:rPr lang="en-US" dirty="0" smtClean="0"/>
              <a:t> to implement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dirty="0" err="1"/>
              <a:t>sthread_user_mutex_lock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splx</a:t>
            </a:r>
            <a:r>
              <a:rPr lang="en-US" dirty="0"/>
              <a:t>(HIGH</a:t>
            </a:r>
            <a:r>
              <a:rPr lang="en-US" dirty="0" smtClean="0"/>
              <a:t>);  // disable interrupts</a:t>
            </a:r>
            <a:endParaRPr lang="en-US" dirty="0"/>
          </a:p>
          <a:p>
            <a:pPr lvl="3"/>
            <a:r>
              <a:rPr lang="en-US" dirty="0"/>
              <a:t>	if (</a:t>
            </a:r>
            <a:r>
              <a:rPr lang="en-US" dirty="0" err="1"/>
              <a:t>mutex</a:t>
            </a:r>
            <a:r>
              <a:rPr lang="en-US" dirty="0"/>
              <a:t>-&gt;held) {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enqueue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/>
              <a:t>-&gt;queue, </a:t>
            </a:r>
            <a:r>
              <a:rPr lang="en-US" dirty="0" err="1"/>
              <a:t>current_thread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schedule_next_thread</a:t>
            </a:r>
            <a:r>
              <a:rPr lang="en-US" dirty="0"/>
              <a:t>();</a:t>
            </a:r>
          </a:p>
          <a:p>
            <a:pPr lvl="3"/>
            <a:r>
              <a:rPr lang="en-US" dirty="0"/>
              <a:t>	} else {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mutex</a:t>
            </a:r>
            <a:r>
              <a:rPr lang="en-US" dirty="0"/>
              <a:t>-&gt;held = true;</a:t>
            </a:r>
          </a:p>
          <a:p>
            <a:pPr lvl="3"/>
            <a:r>
              <a:rPr lang="en-US" dirty="0"/>
              <a:t>	}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splx</a:t>
            </a:r>
            <a:r>
              <a:rPr lang="en-US" dirty="0"/>
              <a:t>(LOW</a:t>
            </a:r>
            <a:r>
              <a:rPr lang="en-US" dirty="0" smtClean="0"/>
              <a:t>);  // </a:t>
            </a:r>
            <a:r>
              <a:rPr lang="en-US" dirty="0" err="1" smtClean="0"/>
              <a:t>reenable</a:t>
            </a:r>
            <a:r>
              <a:rPr lang="en-US" dirty="0" smtClean="0"/>
              <a:t> interrupts</a:t>
            </a:r>
          </a:p>
          <a:p>
            <a:pPr lvl="3"/>
            <a:r>
              <a:rPr lang="en-US" dirty="0"/>
              <a:t>}</a:t>
            </a:r>
            <a:endParaRPr lang="en-US" dirty="0" smtClean="0"/>
          </a:p>
          <a:p>
            <a:r>
              <a:rPr lang="en-US" dirty="0" smtClean="0"/>
              <a:t>What’s the problem here?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02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not</a:t>
            </a:r>
            <a:r>
              <a:rPr lang="en-US" dirty="0" smtClean="0"/>
              <a:t> to implement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dirty="0" err="1"/>
              <a:t>sthread_user_mutex_lock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  while</a:t>
            </a:r>
            <a:r>
              <a:rPr lang="en-US" dirty="0" smtClean="0"/>
              <a:t>(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atomic_test_and_set</a:t>
            </a:r>
            <a:r>
              <a:rPr lang="en-US" dirty="0"/>
              <a:t>(</a:t>
            </a:r>
          </a:p>
          <a:p>
            <a:pPr lvl="3"/>
            <a:r>
              <a:rPr lang="en-US" dirty="0"/>
              <a:t>      </a:t>
            </a:r>
            <a:r>
              <a:rPr lang="en-US" dirty="0" smtClean="0"/>
              <a:t>    &amp;</a:t>
            </a:r>
            <a:r>
              <a:rPr lang="en-US" dirty="0" err="1" smtClean="0"/>
              <a:t>mutex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smtClean="0"/>
              <a:t>available)) </a:t>
            </a:r>
            <a:r>
              <a:rPr lang="en-US" dirty="0"/>
              <a:t>{ </a:t>
            </a:r>
            <a:r>
              <a:rPr lang="en-US" dirty="0" smtClean="0"/>
              <a:t>}</a:t>
            </a:r>
          </a:p>
          <a:p>
            <a:pPr lvl="3"/>
            <a:r>
              <a:rPr lang="en-US" dirty="0"/>
              <a:t>}</a:t>
            </a:r>
          </a:p>
          <a:p>
            <a:r>
              <a:rPr lang="en-US" dirty="0" smtClean="0"/>
              <a:t>What’s the problem here?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2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not</a:t>
            </a:r>
            <a:r>
              <a:rPr lang="en-US" dirty="0" smtClean="0"/>
              <a:t> to implement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dirty="0" err="1"/>
              <a:t>sthread_user_mutex_lock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  while</a:t>
            </a:r>
            <a:r>
              <a:rPr lang="en-US" dirty="0" smtClean="0"/>
              <a:t>(</a:t>
            </a:r>
          </a:p>
          <a:p>
            <a:pPr lvl="3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atomic_test_and_set</a:t>
            </a:r>
            <a:r>
              <a:rPr lang="en-US" dirty="0"/>
              <a:t>(</a:t>
            </a:r>
          </a:p>
          <a:p>
            <a:pPr lvl="3"/>
            <a:r>
              <a:rPr lang="en-US" dirty="0"/>
              <a:t>      </a:t>
            </a:r>
            <a:r>
              <a:rPr lang="en-US" dirty="0" smtClean="0"/>
              <a:t>    &amp;</a:t>
            </a:r>
            <a:r>
              <a:rPr lang="en-US" dirty="0" err="1" smtClean="0"/>
              <a:t>mutex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smtClean="0"/>
              <a:t>available))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enqueue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/>
              <a:t>-&gt;queue, </a:t>
            </a:r>
            <a:r>
              <a:rPr lang="en-US" dirty="0" err="1"/>
              <a:t>current_thread</a:t>
            </a:r>
            <a:r>
              <a:rPr lang="en-US" dirty="0"/>
              <a:t>);</a:t>
            </a:r>
          </a:p>
          <a:p>
            <a:pPr lvl="3"/>
            <a:r>
              <a:rPr lang="en-US" dirty="0"/>
              <a:t>		</a:t>
            </a:r>
            <a:r>
              <a:rPr lang="en-US" dirty="0" err="1"/>
              <a:t>schedule_next_thread</a:t>
            </a:r>
            <a:r>
              <a:rPr lang="en-US" dirty="0"/>
              <a:t>();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lvl="3"/>
            <a:r>
              <a:rPr lang="en-US" dirty="0"/>
              <a:t>}</a:t>
            </a:r>
          </a:p>
          <a:p>
            <a:r>
              <a:rPr lang="en-US" dirty="0" smtClean="0"/>
              <a:t>What’s the problem here? Hint: think about preemption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1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to</a:t>
            </a:r>
            <a:r>
              <a:rPr lang="en-US" dirty="0" smtClean="0"/>
              <a:t> implement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spcBef>
                <a:spcPts val="2200"/>
              </a:spcBef>
            </a:pPr>
            <a:r>
              <a:rPr lang="en-US" sz="3200" dirty="0"/>
              <a:t>Need to lock around the critical sections in the </a:t>
            </a:r>
            <a:r>
              <a:rPr lang="en-US" sz="3200" dirty="0" err="1"/>
              <a:t>mutex</a:t>
            </a:r>
            <a:r>
              <a:rPr lang="en-US" sz="3200" dirty="0"/>
              <a:t> functions themselves!</a:t>
            </a:r>
          </a:p>
          <a:p>
            <a:pPr lvl="1"/>
            <a:r>
              <a:rPr lang="en-US" dirty="0"/>
              <a:t>Your </a:t>
            </a:r>
            <a:r>
              <a:rPr lang="en-US" sz="2400" dirty="0" err="1">
                <a:latin typeface="Courier New"/>
                <a:cs typeface="Courier New"/>
              </a:rPr>
              <a:t>struct</a:t>
            </a:r>
            <a:r>
              <a:rPr lang="en-US" sz="2400" dirty="0">
                <a:latin typeface="Courier New"/>
                <a:cs typeface="Courier New"/>
              </a:rPr>
              <a:t> _</a:t>
            </a:r>
            <a:r>
              <a:rPr lang="en-US" sz="2400" dirty="0" err="1">
                <a:latin typeface="Courier New"/>
                <a:cs typeface="Courier New"/>
              </a:rPr>
              <a:t>sthread_mutex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dirty="0"/>
              <a:t>will likely need another member for this</a:t>
            </a:r>
          </a:p>
          <a:p>
            <a:pPr marL="342900" lvl="1" indent="-342900">
              <a:spcBef>
                <a:spcPts val="2200"/>
              </a:spcBef>
            </a:pPr>
            <a:r>
              <a:rPr lang="en-US" sz="3200" dirty="0"/>
              <a:t>For hints, re-read lecture slides:</a:t>
            </a:r>
          </a:p>
          <a:p>
            <a:pPr lvl="1"/>
            <a:r>
              <a:rPr lang="en-US" dirty="0"/>
              <a:t>Module 7: Synchronization (slide </a:t>
            </a:r>
            <a:r>
              <a:rPr lang="en-US" dirty="0" smtClean="0"/>
              <a:t>21 </a:t>
            </a:r>
            <a:r>
              <a:rPr lang="en-US" dirty="0"/>
              <a:t>forward)</a:t>
            </a:r>
          </a:p>
          <a:p>
            <a:pPr lvl="1"/>
            <a:r>
              <a:rPr lang="en-US" dirty="0"/>
              <a:t>Module 8: Semaphores</a:t>
            </a:r>
          </a:p>
          <a:p>
            <a:r>
              <a:rPr lang="en-US" dirty="0"/>
              <a:t>Similar hints apply for condition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0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2b: part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Writeup</a:t>
            </a:r>
            <a:r>
              <a:rPr lang="en-US" dirty="0" smtClean="0"/>
              <a:t> about webserver and thread library</a:t>
            </a:r>
          </a:p>
          <a:p>
            <a:r>
              <a:rPr lang="en-US" dirty="0" smtClean="0"/>
              <a:t>Be thorough! Make use of graphs for comparisons and provide commentary on why the results are the way they are</a:t>
            </a:r>
          </a:p>
          <a:p>
            <a:r>
              <a:rPr lang="en-US" dirty="0" smtClean="0"/>
              <a:t>As mentioned previously, the Apache Bench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dirty="0" smtClean="0"/>
              <a:t>) tool might be useful here as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7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Both the operating system and physical disks themselves cache reads and writes</a:t>
            </a:r>
          </a:p>
          <a:p>
            <a:r>
              <a:rPr lang="en-US" dirty="0" smtClean="0"/>
              <a:t>The </a:t>
            </a:r>
            <a:r>
              <a:rPr lang="en-US" dirty="0"/>
              <a:t>disk buffer is ~8-128MB on disk, </a:t>
            </a:r>
            <a:r>
              <a:rPr lang="en-US" dirty="0" smtClean="0"/>
              <a:t>while the </a:t>
            </a:r>
            <a:r>
              <a:rPr lang="en-US" dirty="0"/>
              <a:t>page cache is all unused RAM </a:t>
            </a:r>
            <a:r>
              <a:rPr lang="en-US" dirty="0" smtClean="0"/>
              <a:t>(on the order of gigabytes</a:t>
            </a:r>
            <a:r>
              <a:rPr lang="en-US" dirty="0"/>
              <a:t>!)</a:t>
            </a:r>
          </a:p>
          <a:p>
            <a:r>
              <a:rPr lang="en-US" dirty="0"/>
              <a:t>Why bother with such a “</a:t>
            </a:r>
            <a:r>
              <a:rPr lang="en-US" dirty="0" smtClean="0"/>
              <a:t>low” amount </a:t>
            </a:r>
            <a:r>
              <a:rPr lang="en-US" dirty="0"/>
              <a:t>on disk?</a:t>
            </a:r>
          </a:p>
          <a:p>
            <a:pPr lvl="1"/>
            <a:r>
              <a:rPr lang="en-US" dirty="0"/>
              <a:t>Writes often come in bursts, so this allows for saturating the speeds of both the I/O interface and the speed of physical transfer to disk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OS </a:t>
            </a:r>
            <a:r>
              <a:rPr lang="en-US" dirty="0"/>
              <a:t>doesn’t have to care about optimizing write order for every vendor’s specific hardware</a:t>
            </a:r>
          </a:p>
          <a:p>
            <a:pPr lvl="1"/>
            <a:r>
              <a:rPr lang="en-US" dirty="0"/>
              <a:t>Other thoughts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1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threaded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/>
              <a:t> is useful, but it takes time to execute—why is this potentially a problem when writing multithreaded programs?</a:t>
            </a:r>
          </a:p>
          <a:p>
            <a:r>
              <a:rPr lang="en-US" dirty="0" smtClean="0">
                <a:latin typeface="Calibri" pitchFamily="34" charset="0"/>
                <a:cs typeface="Courier New" pitchFamily="49" charset="0"/>
              </a:rPr>
              <a:t>GDB </a:t>
            </a:r>
            <a:r>
              <a:rPr lang="en-US" dirty="0" smtClean="0"/>
              <a:t>is </a:t>
            </a:r>
            <a:r>
              <a:rPr lang="en-US" dirty="0" err="1" smtClean="0"/>
              <a:t>pthreads</a:t>
            </a:r>
            <a:r>
              <a:rPr lang="en-US" dirty="0" smtClean="0"/>
              <a:t>-aware and supports inspecting the state of running threads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this site</a:t>
            </a:r>
            <a:r>
              <a:rPr lang="en-US" dirty="0" smtClean="0"/>
              <a:t> for a tutorial on interacting with threads from GDB</a:t>
            </a:r>
          </a:p>
          <a:p>
            <a:r>
              <a:rPr lang="en-US" dirty="0" smtClean="0"/>
              <a:t>If your program is crashing and you don’t know why, use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ulimit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–c unlimited</a:t>
            </a:r>
            <a:r>
              <a:rPr lang="en-US" dirty="0" smtClean="0"/>
              <a:t> to have all crashing programs produce core dumps</a:t>
            </a:r>
          </a:p>
          <a:p>
            <a:pPr lvl="1"/>
            <a:r>
              <a:rPr lang="en-US" dirty="0" smtClean="0"/>
              <a:t>Then load the core in GDB with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binary core-file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50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ways of performing concurrent IO:</a:t>
            </a:r>
          </a:p>
          <a:p>
            <a:pPr lvl="1"/>
            <a:r>
              <a:rPr lang="en-US" dirty="0" smtClean="0"/>
              <a:t>Multithreaded synchronous operations (e.g. the </a:t>
            </a:r>
            <a:r>
              <a:rPr lang="en-US" dirty="0" err="1" smtClean="0"/>
              <a:t>sioux</a:t>
            </a:r>
            <a:r>
              <a:rPr lang="en-US" dirty="0" smtClean="0"/>
              <a:t> webserver)</a:t>
            </a:r>
          </a:p>
          <a:p>
            <a:pPr lvl="1"/>
            <a:r>
              <a:rPr lang="en-US" dirty="0" smtClean="0"/>
              <a:t>Single-threaded asynchronous operations (e.g. ???)</a:t>
            </a:r>
          </a:p>
          <a:p>
            <a:r>
              <a:rPr lang="en-US" dirty="0" smtClean="0"/>
              <a:t>How does asynchronous IO work?</a:t>
            </a:r>
          </a:p>
          <a:p>
            <a:pPr lvl="1"/>
            <a:r>
              <a:rPr lang="en-US" dirty="0" smtClean="0"/>
              <a:t>Ask for IO to occur</a:t>
            </a:r>
          </a:p>
          <a:p>
            <a:pPr lvl="1"/>
            <a:r>
              <a:rPr lang="en-US" dirty="0" smtClean="0"/>
              <a:t>Do some other work (potentially more IO)</a:t>
            </a:r>
          </a:p>
          <a:p>
            <a:pPr lvl="1"/>
            <a:r>
              <a:rPr lang="en-US" dirty="0" smtClean="0"/>
              <a:t>Wait for IO to complete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73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files/sockets/etc. with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O_ASYNC</a:t>
            </a:r>
            <a:r>
              <a:rPr lang="en-US" dirty="0"/>
              <a:t> </a:t>
            </a:r>
            <a:r>
              <a:rPr lang="en-US" dirty="0" smtClean="0"/>
              <a:t>flag, then use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select()</a:t>
            </a:r>
            <a:r>
              <a:rPr lang="en-US" dirty="0" smtClean="0"/>
              <a:t> to wait until one or more file descriptors will accept a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read()</a:t>
            </a:r>
            <a:r>
              <a:rPr lang="en-US" dirty="0" smtClean="0"/>
              <a:t> 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write()</a:t>
            </a:r>
            <a:r>
              <a:rPr lang="en-US" dirty="0" smtClean="0"/>
              <a:t> without blocking</a:t>
            </a:r>
          </a:p>
          <a:p>
            <a:pPr lvl="1"/>
            <a:r>
              <a:rPr lang="en-US" dirty="0" smtClean="0"/>
              <a:t>General design: loop continuously, waiting until one or more sources is ready for more processing</a:t>
            </a:r>
          </a:p>
          <a:p>
            <a:r>
              <a:rPr lang="en-US" dirty="0" smtClean="0"/>
              <a:t>POSIX also provides a set of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aio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_*</a:t>
            </a:r>
            <a:r>
              <a:rPr lang="en-US" dirty="0" smtClean="0"/>
              <a:t> functions (see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man 7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aio</a:t>
            </a:r>
            <a:r>
              <a:rPr lang="en-US" dirty="0" smtClean="0"/>
              <a:t>) such as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aio_read</a:t>
            </a:r>
            <a:r>
              <a:rPr lang="en-US" dirty="0" smtClean="0"/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aio_write</a:t>
            </a:r>
            <a:r>
              <a:rPr lang="en-US" dirty="0" smtClean="0"/>
              <a:t> to perform asynchronous IO, but these are less commonly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63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are the advantages and disadvantages of asynchronous IO versus synchronous IO?</a:t>
            </a:r>
          </a:p>
          <a:p>
            <a:r>
              <a:rPr lang="en-US" dirty="0" smtClean="0"/>
              <a:t>How could </a:t>
            </a:r>
            <a:r>
              <a:rPr lang="en-US" dirty="0" err="1" smtClean="0"/>
              <a:t>asynchrous</a:t>
            </a:r>
            <a:r>
              <a:rPr lang="en-US" dirty="0" smtClean="0"/>
              <a:t> IO be applied to the </a:t>
            </a:r>
            <a:r>
              <a:rPr lang="en-US" dirty="0" err="1" smtClean="0"/>
              <a:t>sioux</a:t>
            </a:r>
            <a:r>
              <a:rPr lang="en-US" dirty="0" smtClean="0"/>
              <a:t> webserver?</a:t>
            </a:r>
          </a:p>
          <a:p>
            <a:r>
              <a:rPr lang="en-US" dirty="0" smtClean="0"/>
              <a:t>Asynchronous IO can be used for event-driven programming</a:t>
            </a:r>
          </a:p>
          <a:p>
            <a:pPr lvl="1"/>
            <a:r>
              <a:rPr lang="en-US" dirty="0" smtClean="0"/>
              <a:t>Event callbacks (e.g. button presses) in Java’s AWT</a:t>
            </a:r>
          </a:p>
          <a:p>
            <a:pPr lvl="1"/>
            <a:r>
              <a:rPr lang="en-US" dirty="0" smtClean="0"/>
              <a:t>AJAX in JavaScript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31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Faking record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What!? Ed said Unix </a:t>
            </a:r>
            <a:r>
              <a:rPr lang="en-US" dirty="0" err="1"/>
              <a:t>filesystems</a:t>
            </a:r>
            <a:r>
              <a:rPr lang="en-US" dirty="0"/>
              <a:t> don’t allow for record access (</a:t>
            </a:r>
            <a:r>
              <a:rPr lang="en-US" dirty="0">
                <a:hlinkClick r:id="rId2"/>
              </a:rPr>
              <a:t>module 15</a:t>
            </a:r>
            <a:r>
              <a:rPr lang="en-US" dirty="0"/>
              <a:t>).</a:t>
            </a:r>
          </a:p>
          <a:p>
            <a:r>
              <a:rPr lang="en-US" dirty="0"/>
              <a:t>“We only get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read(), write(), seek(),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.”</a:t>
            </a:r>
          </a:p>
          <a:p>
            <a:r>
              <a:rPr lang="en-US" dirty="0"/>
              <a:t>MMAP to the rescue! </a:t>
            </a:r>
          </a:p>
          <a:p>
            <a:pPr lvl="1"/>
            <a:r>
              <a:rPr lang="en-US" dirty="0"/>
              <a:t>Map a file into memory.  </a:t>
            </a:r>
          </a:p>
          <a:p>
            <a:pPr lvl="1"/>
            <a:r>
              <a:rPr lang="en-US" dirty="0"/>
              <a:t>Cast pointers to your favorite </a:t>
            </a:r>
            <a:r>
              <a:rPr lang="en-US" dirty="0" err="1"/>
              <a:t>struct</a:t>
            </a:r>
            <a:r>
              <a:rPr lang="en-US" dirty="0"/>
              <a:t> and act as though the file is an array of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awesome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Or treat as linked list or your favorite data structure.</a:t>
            </a:r>
          </a:p>
          <a:p>
            <a:pPr lvl="1"/>
            <a:r>
              <a:rPr lang="en-US" dirty="0"/>
              <a:t>Profit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0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data race is when two threads read/write the same data concurrently</a:t>
            </a:r>
          </a:p>
          <a:p>
            <a:pPr lvl="1"/>
            <a:r>
              <a:rPr lang="en-US" dirty="0" smtClean="0"/>
              <a:t>The C standard does not make guarantees about the state of data if there are concurrent reads/writes of it</a:t>
            </a:r>
          </a:p>
          <a:p>
            <a:r>
              <a:rPr lang="en-US" dirty="0" smtClean="0"/>
              <a:t>Some of you had data races in your test-burgers program—not good!</a:t>
            </a:r>
          </a:p>
          <a:p>
            <a:r>
              <a:rPr lang="en-US" dirty="0" smtClean="0"/>
              <a:t>Solution: protect concurrent accesses to data using a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0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Valgrind</a:t>
            </a:r>
            <a:r>
              <a:rPr lang="en-US" dirty="0" smtClean="0"/>
              <a:t> has a tool called </a:t>
            </a:r>
            <a:r>
              <a:rPr lang="en-US" dirty="0" err="1" smtClean="0"/>
              <a:t>helgrind</a:t>
            </a:r>
            <a:r>
              <a:rPr lang="en-US" dirty="0" smtClean="0"/>
              <a:t> for detecting data races</a:t>
            </a:r>
          </a:p>
          <a:p>
            <a:pPr lvl="1"/>
            <a:r>
              <a:rPr lang="en-US" dirty="0" smtClean="0"/>
              <a:t>Usage: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--tool=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helgrind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./binary</a:t>
            </a:r>
          </a:p>
          <a:p>
            <a:pPr lvl="1"/>
            <a:r>
              <a:rPr lang="en-US" dirty="0" smtClean="0"/>
              <a:t>See the </a:t>
            </a:r>
            <a:r>
              <a:rPr lang="en-US" dirty="0" err="1" smtClean="0">
                <a:hlinkClick r:id="rId2"/>
              </a:rPr>
              <a:t>helgrind</a:t>
            </a:r>
            <a:r>
              <a:rPr lang="en-US" dirty="0" smtClean="0">
                <a:hlinkClick r:id="rId2"/>
              </a:rPr>
              <a:t> manual</a:t>
            </a:r>
            <a:r>
              <a:rPr lang="en-US" dirty="0" smtClean="0"/>
              <a:t> for more information</a:t>
            </a:r>
          </a:p>
          <a:p>
            <a:r>
              <a:rPr lang="en-US" dirty="0" smtClean="0"/>
              <a:t>Beyond data races, </a:t>
            </a:r>
            <a:r>
              <a:rPr lang="en-US" dirty="0" err="1" smtClean="0"/>
              <a:t>helgrind</a:t>
            </a:r>
            <a:r>
              <a:rPr lang="en-US" dirty="0" smtClean="0"/>
              <a:t> and other tools will check for problems such as:</a:t>
            </a:r>
          </a:p>
          <a:p>
            <a:pPr lvl="1"/>
            <a:r>
              <a:rPr lang="en-US" dirty="0" smtClean="0"/>
              <a:t>Exiting a thread that holds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Acquiring locks in inconsistent orderings</a:t>
            </a:r>
          </a:p>
          <a:p>
            <a:pPr lvl="1"/>
            <a:r>
              <a:rPr lang="en-US" dirty="0" smtClean="0"/>
              <a:t>Waiting on a condition variable without having acquired the corresponding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…and many others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9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924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Thread pools provide the illusion of an unlimited amount of parallel processing power, despite using a small number of threads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147767"/>
            <a:ext cx="6248400" cy="3231931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7" name="TextBox 6"/>
          <p:cNvSpPr txBox="1"/>
          <p:nvPr/>
        </p:nvSpPr>
        <p:spPr>
          <a:xfrm>
            <a:off x="4038600" y="637969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*Diagram from </a:t>
            </a:r>
            <a:r>
              <a:rPr lang="en-US" dirty="0" smtClean="0">
                <a:hlinkClick r:id="rId3"/>
              </a:rPr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0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924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Whenever there is a new task to run, a thread from the pool processes it and then fetches the next task from the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147767"/>
            <a:ext cx="6248400" cy="3231931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7" name="TextBox 6"/>
          <p:cNvSpPr txBox="1"/>
          <p:nvPr/>
        </p:nvSpPr>
        <p:spPr>
          <a:xfrm>
            <a:off x="4038600" y="637969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*Diagram from </a:t>
            </a:r>
            <a:r>
              <a:rPr lang="en-US" dirty="0" smtClean="0">
                <a:hlinkClick r:id="rId3"/>
              </a:rPr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8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/>
          </a:bodyPr>
          <a:lstStyle/>
          <a:p>
            <a:r>
              <a:rPr lang="en-US" dirty="0" smtClean="0"/>
              <a:t>Thread pools only </a:t>
            </a:r>
            <a:r>
              <a:rPr lang="en-US" i="1" dirty="0" smtClean="0"/>
              <a:t>simulate</a:t>
            </a:r>
            <a:r>
              <a:rPr lang="en-US" dirty="0" smtClean="0"/>
              <a:t> an infinite number of processing threads</a:t>
            </a:r>
          </a:p>
          <a:p>
            <a:pPr lvl="1"/>
            <a:r>
              <a:rPr lang="en-US" dirty="0" smtClean="0"/>
              <a:t>Deadlocks can occur if running threads are blocked waiting for a task that hasn’t started</a:t>
            </a:r>
          </a:p>
          <a:p>
            <a:pPr lvl="1"/>
            <a:r>
              <a:rPr lang="en-US" dirty="0" smtClean="0"/>
              <a:t>For example: launching both producers and consumers from a shared thread pool (why?)</a:t>
            </a:r>
          </a:p>
          <a:p>
            <a:r>
              <a:rPr lang="en-US" dirty="0" smtClean="0"/>
              <a:t>Thread pools save on the cost of spinning up new threads—workers are recycled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8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sioux</a:t>
            </a:r>
            <a:r>
              <a:rPr lang="en-US" dirty="0" smtClean="0"/>
              <a:t> thread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 lnSpcReduction="10000"/>
          </a:bodyPr>
          <a:lstStyle/>
          <a:p>
            <a:pPr lvl="3"/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{</a:t>
            </a:r>
            <a:endParaRPr lang="en-US" dirty="0"/>
          </a:p>
          <a:p>
            <a:pPr lvl="3"/>
            <a:r>
              <a:rPr lang="en-US" dirty="0"/>
              <a:t>	queue </a:t>
            </a:r>
            <a:r>
              <a:rPr lang="en-US" dirty="0" err="1"/>
              <a:t>request_queue</a:t>
            </a:r>
            <a:r>
              <a:rPr lang="en-US" dirty="0"/>
              <a:t>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sthread_cond_t</a:t>
            </a:r>
            <a:r>
              <a:rPr lang="en-US" dirty="0"/>
              <a:t> </a:t>
            </a:r>
            <a:r>
              <a:rPr lang="en-US" dirty="0" err="1"/>
              <a:t>request_ready</a:t>
            </a:r>
            <a:r>
              <a:rPr lang="en-US" dirty="0"/>
              <a:t>;</a:t>
            </a:r>
          </a:p>
          <a:p>
            <a:pPr lvl="3"/>
            <a:r>
              <a:rPr lang="en-US" dirty="0" smtClean="0"/>
              <a:t>} </a:t>
            </a:r>
            <a:r>
              <a:rPr lang="en-US" dirty="0" err="1" smtClean="0"/>
              <a:t>thread_pool</a:t>
            </a:r>
            <a:r>
              <a:rPr lang="en-US" dirty="0" smtClean="0"/>
              <a:t>;</a:t>
            </a:r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{</a:t>
            </a:r>
            <a:endParaRPr lang="en-US" dirty="0"/>
          </a:p>
          <a:p>
            <a:pPr lvl="3"/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next_conn</a:t>
            </a:r>
            <a:r>
              <a:rPr lang="en-US" dirty="0"/>
              <a:t>;</a:t>
            </a:r>
          </a:p>
          <a:p>
            <a:pPr lvl="3"/>
            <a:r>
              <a:rPr lang="en-US" dirty="0" smtClean="0"/>
              <a:t>} request;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// New request arrives:</a:t>
            </a:r>
          </a:p>
          <a:p>
            <a:pPr lvl="3"/>
            <a:r>
              <a:rPr lang="en-US" dirty="0"/>
              <a:t>//   </a:t>
            </a:r>
            <a:r>
              <a:rPr lang="en-US" dirty="0" err="1"/>
              <a:t>enqueue</a:t>
            </a:r>
            <a:r>
              <a:rPr lang="en-US" dirty="0"/>
              <a:t> request, signal </a:t>
            </a:r>
            <a:r>
              <a:rPr lang="en-US" dirty="0" err="1"/>
              <a:t>request_ready</a:t>
            </a:r>
            <a:endParaRPr lang="en-US" dirty="0"/>
          </a:p>
          <a:p>
            <a:pPr lvl="3"/>
            <a:r>
              <a:rPr lang="en-US" dirty="0"/>
              <a:t>// Worker threads:</a:t>
            </a:r>
          </a:p>
          <a:p>
            <a:pPr lvl="3"/>
            <a:r>
              <a:rPr lang="en-US" dirty="0"/>
              <a:t>//   </a:t>
            </a:r>
            <a:r>
              <a:rPr lang="en-US" dirty="0" err="1"/>
              <a:t>dequeue</a:t>
            </a:r>
            <a:r>
              <a:rPr lang="en-US" dirty="0"/>
              <a:t>, </a:t>
            </a:r>
            <a:r>
              <a:rPr lang="en-US" dirty="0" smtClean="0"/>
              <a:t>run </a:t>
            </a:r>
            <a:r>
              <a:rPr lang="en-US" dirty="0" err="1"/>
              <a:t>handle_request</a:t>
            </a:r>
            <a:r>
              <a:rPr lang="en-US" dirty="0"/>
              <a:t>(request);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0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sioux</a:t>
            </a:r>
            <a:r>
              <a:rPr lang="en-US" dirty="0" smtClean="0"/>
              <a:t> thread pool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79497"/>
          </a:xfrm>
        </p:spPr>
        <p:txBody>
          <a:bodyPr>
            <a:normAutofit/>
          </a:bodyPr>
          <a:lstStyle/>
          <a:p>
            <a:r>
              <a:rPr lang="en-US" dirty="0" smtClean="0"/>
              <a:t>This sounds good, but what happens if the request queue grows faster than threads can process the requests?</a:t>
            </a:r>
          </a:p>
          <a:p>
            <a:pPr lvl="1"/>
            <a:r>
              <a:rPr lang="en-US" dirty="0" smtClean="0"/>
              <a:t>Hint: it’s okay to have incoming connections wait (and potentially time out) before you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accept()</a:t>
            </a:r>
            <a:r>
              <a:rPr lang="en-US" dirty="0" smtClean="0"/>
              <a:t> them if your server is overloaded</a:t>
            </a:r>
          </a:p>
          <a:p>
            <a:pPr lvl="1"/>
            <a:r>
              <a:rPr lang="en-US" dirty="0" smtClean="0"/>
              <a:t>The OS enforces a limit on the number of unhandled incoming connections for you—the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BACKLOG</a:t>
            </a:r>
            <a:r>
              <a:rPr lang="en-US" dirty="0" smtClean="0"/>
              <a:t> macro in </a:t>
            </a:r>
            <a:r>
              <a:rPr lang="en-US" dirty="0" err="1" smtClean="0"/>
              <a:t>sioux_run.c</a:t>
            </a:r>
            <a:r>
              <a:rPr lang="en-US" dirty="0" smtClean="0"/>
              <a:t> determines how many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9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14812</TotalTime>
  <Words>1216</Words>
  <Application>Microsoft Office PowerPoint</Application>
  <PresentationFormat>On-screen Show (4:3)</PresentationFormat>
  <Paragraphs>192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Twilight</vt:lpstr>
      <vt:lpstr>CSE 451: Operating Systems</vt:lpstr>
      <vt:lpstr>Debugging threaded programs</vt:lpstr>
      <vt:lpstr>Data races</vt:lpstr>
      <vt:lpstr>Detecting data races</vt:lpstr>
      <vt:lpstr>Thread pools</vt:lpstr>
      <vt:lpstr>Thread pools</vt:lpstr>
      <vt:lpstr>Thread pool implications</vt:lpstr>
      <vt:lpstr>sioux thread pool</vt:lpstr>
      <vt:lpstr>sioux thread pool problems</vt:lpstr>
      <vt:lpstr>Thread pool performance</vt:lpstr>
      <vt:lpstr>Thread pool performance</vt:lpstr>
      <vt:lpstr>Project 2b: part 4</vt:lpstr>
      <vt:lpstr>Project 2b: part 5</vt:lpstr>
      <vt:lpstr>How not to implement mutexes</vt:lpstr>
      <vt:lpstr>How not to implement mutexes</vt:lpstr>
      <vt:lpstr>How not to implement mutexes</vt:lpstr>
      <vt:lpstr>How to implement mutexes</vt:lpstr>
      <vt:lpstr>Project 2b: part 6</vt:lpstr>
      <vt:lpstr>Disk buffers</vt:lpstr>
      <vt:lpstr>Asynchronous IO</vt:lpstr>
      <vt:lpstr>Asynchronous IO</vt:lpstr>
      <vt:lpstr>Asynchronous IO</vt:lpstr>
      <vt:lpstr>Faking record access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7</dc:title>
  <dc:creator>Elliott</dc:creator>
  <cp:lastModifiedBy>Elliott</cp:lastModifiedBy>
  <cp:revision>1107</cp:revision>
  <cp:lastPrinted>2010-09-30T06:51:22Z</cp:lastPrinted>
  <dcterms:created xsi:type="dcterms:W3CDTF">2010-12-09T17:36:17Z</dcterms:created>
  <dcterms:modified xsi:type="dcterms:W3CDTF">2013-05-16T06:59:56Z</dcterms:modified>
</cp:coreProperties>
</file>