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4"/>
  </p:notesMasterIdLst>
  <p:handoutMasterIdLst>
    <p:handoutMasterId r:id="rId25"/>
  </p:handoutMasterIdLst>
  <p:sldIdLst>
    <p:sldId id="278" r:id="rId2"/>
    <p:sldId id="280" r:id="rId3"/>
    <p:sldId id="281" r:id="rId4"/>
    <p:sldId id="283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9" r:id="rId18"/>
    <p:sldId id="300" r:id="rId19"/>
    <p:sldId id="295" r:id="rId20"/>
    <p:sldId id="296" r:id="rId21"/>
    <p:sldId id="297" r:id="rId22"/>
    <p:sldId id="298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81" d="100"/>
          <a:sy n="81" d="100"/>
        </p:scale>
        <p:origin x="-140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5</a:t>
            </a:r>
          </a:p>
          <a:p>
            <a:pPr algn="ctr"/>
            <a:r>
              <a:rPr lang="en-US" smtClean="0"/>
              <a:t>Midterm review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Condition variables associated with </a:t>
            </a:r>
            <a:r>
              <a:rPr lang="en-US" dirty="0" err="1" smtClean="0"/>
              <a:t>mutexes</a:t>
            </a:r>
            <a:r>
              <a:rPr lang="en-US" dirty="0" smtClean="0"/>
              <a:t> allow threads to wait for events and to signal when they have occurred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cv.wait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* m)</a:t>
            </a:r>
            <a:r>
              <a:rPr lang="en-US" dirty="0" smtClean="0"/>
              <a:t>: release </a:t>
            </a: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and block until the condition variable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cv</a:t>
            </a:r>
            <a:r>
              <a:rPr lang="en-US" dirty="0" smtClean="0"/>
              <a:t> is signaled.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will be held when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US" dirty="0" smtClean="0"/>
              <a:t> returns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cv.signal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unblock one of the waiting threads.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must be held during the call but released sometime afterward</a:t>
            </a:r>
          </a:p>
          <a:p>
            <a:pPr lvl="1"/>
            <a:r>
              <a:rPr lang="en-US" dirty="0" smtClean="0"/>
              <a:t>Why is it necessary to associate a </a:t>
            </a:r>
            <a:r>
              <a:rPr lang="en-US" dirty="0" err="1" smtClean="0"/>
              <a:t>mutex</a:t>
            </a:r>
            <a:r>
              <a:rPr lang="en-US" dirty="0" smtClean="0"/>
              <a:t> with a condition variable?</a:t>
            </a:r>
          </a:p>
          <a:p>
            <a:pPr lvl="1"/>
            <a:r>
              <a:rPr lang="en-US" dirty="0" smtClean="0"/>
              <a:t>What happens if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 smtClean="0"/>
              <a:t> is invoked before a call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11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Monitors are souped-up condition variables that support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US" dirty="0" smtClean="0"/>
              <a:t>,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 smtClean="0"/>
              <a:t> routines</a:t>
            </a:r>
          </a:p>
          <a:p>
            <a:r>
              <a:rPr lang="en-US" dirty="0" smtClean="0"/>
              <a:t>When one thread enters a monitor, no other thread can enter until the first thread exits</a:t>
            </a:r>
          </a:p>
          <a:p>
            <a:r>
              <a:rPr lang="en-US" dirty="0" smtClean="0"/>
              <a:t>The exception is that a thread can wait on a condition after entering a monitor, permitting another thread to enter (which will potentially signal and unblock the first thread)</a:t>
            </a:r>
          </a:p>
          <a:p>
            <a:pPr lvl="1"/>
            <a:r>
              <a:rPr lang="en-US" dirty="0" smtClean="0"/>
              <a:t>Hoare monitors: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 smtClean="0"/>
              <a:t> causes a waiting thread to run immediately</a:t>
            </a:r>
          </a:p>
          <a:p>
            <a:pPr lvl="1"/>
            <a:r>
              <a:rPr lang="en-US" dirty="0" smtClean="0"/>
              <a:t>Mesa monitors: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 smtClean="0"/>
              <a:t> returns to the caller and a waiting thread will unblock some time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6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an example of deadlock?</a:t>
            </a:r>
          </a:p>
          <a:p>
            <a:r>
              <a:rPr lang="en-US" dirty="0" smtClean="0"/>
              <a:t>Methods for preventing and avoiding deadlock</a:t>
            </a:r>
          </a:p>
          <a:p>
            <a:pPr lvl="1"/>
            <a:r>
              <a:rPr lang="en-US" dirty="0" smtClean="0"/>
              <a:t>Have threads block until all required locks are available</a:t>
            </a:r>
          </a:p>
          <a:p>
            <a:pPr lvl="1"/>
            <a:r>
              <a:rPr lang="en-US" dirty="0" smtClean="0"/>
              <a:t>Have all threads acquire locks in the same global ordering</a:t>
            </a:r>
          </a:p>
          <a:p>
            <a:pPr lvl="1"/>
            <a:r>
              <a:rPr lang="en-US" dirty="0" smtClean="0"/>
              <a:t>Run banker’s algorithm to simulate what would happen if this thread and others made maximum requests: no deadlock = continue, deadlock = block and check again later</a:t>
            </a:r>
          </a:p>
          <a:p>
            <a:r>
              <a:rPr lang="en-US" dirty="0" smtClean="0"/>
              <a:t>Can resolve deadlock by breaking cycles in the dependency graph: choose a thread, kill it, and release its locks</a:t>
            </a:r>
          </a:p>
          <a:p>
            <a:pPr lvl="1"/>
            <a:r>
              <a:rPr lang="en-US" dirty="0" smtClean="0"/>
              <a:t>What are the potential problems related to doing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45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Operating systems share CPU time between processes by context-switching between them</a:t>
            </a:r>
          </a:p>
          <a:p>
            <a:pPr lvl="1"/>
            <a:r>
              <a:rPr lang="en-US" dirty="0" smtClean="0"/>
              <a:t>In systems that support preemption, each process runs for a certain quantum (time slice) before the OS switches contexts to another process</a:t>
            </a:r>
          </a:p>
          <a:p>
            <a:pPr lvl="1"/>
            <a:r>
              <a:rPr lang="en-US" dirty="0" smtClean="0"/>
              <a:t>Which process runs next depends on the scheduling policy</a:t>
            </a:r>
          </a:p>
          <a:p>
            <a:r>
              <a:rPr lang="en-US" dirty="0" smtClean="0"/>
              <a:t>Scheduling policies can attempt to maximize CPU utilization</a:t>
            </a:r>
            <a:r>
              <a:rPr lang="en-US" dirty="0"/>
              <a:t> </a:t>
            </a:r>
            <a:r>
              <a:rPr lang="en-US" dirty="0" smtClean="0"/>
              <a:t>or throughput or minimize response time, for example</a:t>
            </a:r>
          </a:p>
          <a:p>
            <a:pPr lvl="1"/>
            <a:r>
              <a:rPr lang="en-US" dirty="0" smtClean="0"/>
              <a:t>There are always tradeoffs between performance and fairness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Utilization law: utilization is constant regardless of scheduling policy as long as the workload can be processed</a:t>
            </a:r>
          </a:p>
          <a:p>
            <a:r>
              <a:rPr lang="en-US" dirty="0" smtClean="0"/>
              <a:t>Little’s law: the better the average response time, the fewer processes there will be in the scheduling system</a:t>
            </a:r>
          </a:p>
          <a:p>
            <a:r>
              <a:rPr lang="en-US" dirty="0" err="1" smtClean="0"/>
              <a:t>Kleinrock’s</a:t>
            </a:r>
            <a:r>
              <a:rPr lang="en-US" dirty="0" smtClean="0"/>
              <a:t> conservation law: improving the response time of one class of task by increasing its priority hurts the response time of at least one other class of task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22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FIFO: first in first out</a:t>
            </a:r>
          </a:p>
          <a:p>
            <a:pPr lvl="1"/>
            <a:r>
              <a:rPr lang="en-US" dirty="0" smtClean="0"/>
              <a:t>Schedule processes in the order they arrive</a:t>
            </a:r>
          </a:p>
          <a:p>
            <a:r>
              <a:rPr lang="en-US" dirty="0" smtClean="0"/>
              <a:t>SPT: shortest processing time first</a:t>
            </a:r>
          </a:p>
          <a:p>
            <a:pPr lvl="1"/>
            <a:r>
              <a:rPr lang="en-US" dirty="0" smtClean="0"/>
              <a:t>Schedule process with smallest time requirement</a:t>
            </a:r>
          </a:p>
          <a:p>
            <a:r>
              <a:rPr lang="en-US" dirty="0" smtClean="0"/>
              <a:t>RR: round robin</a:t>
            </a:r>
          </a:p>
          <a:p>
            <a:pPr lvl="1"/>
            <a:r>
              <a:rPr lang="en-US" dirty="0" smtClean="0"/>
              <a:t>Cycle through processes, executing each for a fixed amount of time</a:t>
            </a:r>
          </a:p>
          <a:p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Assign a priority to each process and execute higher-priority processes first</a:t>
            </a:r>
          </a:p>
          <a:p>
            <a:r>
              <a:rPr lang="en-US" dirty="0" smtClean="0"/>
              <a:t>What are the benefits and drawbacks of each type of scheduling policy?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7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</a:t>
            </a:r>
            <a:r>
              <a:rPr lang="en-US" dirty="0" smtClean="0"/>
              <a:t>process has the illusion of use of the complete address space</a:t>
            </a:r>
          </a:p>
          <a:p>
            <a:r>
              <a:rPr lang="en-US" dirty="0" smtClean="0"/>
              <a:t>Facilitates isolation and also sharing (how?)</a:t>
            </a:r>
          </a:p>
          <a:p>
            <a:r>
              <a:rPr lang="en-US" dirty="0" smtClean="0"/>
              <a:t>The OS manages a mapping of virtual address to physical addresses</a:t>
            </a:r>
          </a:p>
          <a:p>
            <a:r>
              <a:rPr lang="en-US" dirty="0" smtClean="0"/>
              <a:t>Address translation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bits of virtual address map to physical page</a:t>
            </a:r>
          </a:p>
          <a:p>
            <a:pPr lvl="1"/>
            <a:r>
              <a:rPr lang="en-US" dirty="0" smtClean="0"/>
              <a:t>Low bits of address determine offset within </a:t>
            </a:r>
            <a:r>
              <a:rPr lang="en-US" dirty="0" smtClean="0"/>
              <a:t>page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23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Per-process </a:t>
            </a:r>
            <a:r>
              <a:rPr lang="en-US" dirty="0" smtClean="0"/>
              <a:t>constructs that map virtual pages to physical </a:t>
            </a:r>
            <a:r>
              <a:rPr lang="en-US" dirty="0" smtClean="0"/>
              <a:t>pages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7" y="2777765"/>
            <a:ext cx="6981825" cy="35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133600" y="6341862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Diagram from Ed </a:t>
            </a:r>
            <a:r>
              <a:rPr lang="en-US" dirty="0" err="1" smtClean="0"/>
              <a:t>Lazowska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06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2819400"/>
          </a:xfrm>
        </p:spPr>
        <p:txBody>
          <a:bodyPr/>
          <a:lstStyle/>
          <a:p>
            <a:r>
              <a:rPr lang="en-US" dirty="0"/>
              <a:t>Page table entries contain bits that describe whether a page is valid, whether it has been referenced, whether it is dirty, its protection flags (read, write, execute), and the physical page </a:t>
            </a:r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4419600"/>
            <a:ext cx="59245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0" y="518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Diagram from Ed </a:t>
            </a:r>
            <a:r>
              <a:rPr lang="en-US" dirty="0" err="1" smtClean="0"/>
              <a:t>Lazowska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87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are the advantages and disadvantages of using virtual memory?</a:t>
            </a:r>
          </a:p>
          <a:p>
            <a:pPr lvl="1"/>
            <a:r>
              <a:rPr lang="en-US" dirty="0" smtClean="0"/>
              <a:t>Pros: isolation, reduced (virtual) memory </a:t>
            </a:r>
            <a:r>
              <a:rPr lang="en-US" dirty="0" smtClean="0"/>
              <a:t>fragmentation</a:t>
            </a:r>
            <a:endParaRPr lang="en-US" dirty="0" smtClean="0"/>
          </a:p>
          <a:p>
            <a:pPr lvl="1"/>
            <a:r>
              <a:rPr lang="en-US" dirty="0" smtClean="0"/>
              <a:t>Cons: additional overhead in address lookups, page tables themselves require </a:t>
            </a:r>
            <a:r>
              <a:rPr lang="en-US" dirty="0" smtClean="0"/>
              <a:t>memory</a:t>
            </a:r>
            <a:endParaRPr lang="en-US" dirty="0" smtClean="0"/>
          </a:p>
          <a:p>
            <a:r>
              <a:rPr lang="en-US" dirty="0" smtClean="0"/>
              <a:t>Segmentation: break up regions of virtual memory by usage</a:t>
            </a:r>
          </a:p>
          <a:p>
            <a:pPr lvl="1"/>
            <a:r>
              <a:rPr lang="en-US" dirty="0" smtClean="0"/>
              <a:t>E.g. stack, heap, and text (instructions)</a:t>
            </a:r>
          </a:p>
          <a:p>
            <a:pPr lvl="1"/>
            <a:r>
              <a:rPr lang="en-US" dirty="0" smtClean="0"/>
              <a:t>Virtual addresses have the form &lt;segment number, offset&gt; under this scheme</a:t>
            </a:r>
          </a:p>
          <a:p>
            <a:r>
              <a:rPr lang="en-US" dirty="0"/>
              <a:t>Can combine paging and segmentation: keep page table per segment as opposed to per process</a:t>
            </a:r>
          </a:p>
          <a:p>
            <a:pPr lvl="1"/>
            <a:r>
              <a:rPr lang="en-US" dirty="0"/>
              <a:t>Addresses take the form &lt;segment number, virtual page number, offset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3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Kernel/</a:t>
            </a:r>
            <a:r>
              <a:rPr lang="en-US" dirty="0" err="1" smtClean="0"/>
              <a:t>userspace</a:t>
            </a:r>
            <a:r>
              <a:rPr lang="en-US" dirty="0" smtClean="0"/>
              <a:t>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Userspace</a:t>
            </a:r>
            <a:r>
              <a:rPr lang="en-US" dirty="0" smtClean="0"/>
              <a:t> processes cannot interact directly with hardware (non-privileged mode)</a:t>
            </a:r>
          </a:p>
          <a:p>
            <a:r>
              <a:rPr lang="en-US" dirty="0" smtClean="0"/>
              <a:t>Attempting to execute a system call instruction causes a trap to the kernel (privileged mode), which handles the request</a:t>
            </a:r>
          </a:p>
          <a:p>
            <a:r>
              <a:rPr lang="en-US" dirty="0" smtClean="0"/>
              <a:t>Why is it necessary to have both privileged and non-privileged mode?</a:t>
            </a:r>
          </a:p>
          <a:p>
            <a:r>
              <a:rPr lang="en-US" dirty="0" smtClean="0"/>
              <a:t>How is privileged mode enforced, and how do virtual machine monitors work inside this model?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3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is limited, so operating systems will often evict pages to disk to make room for others</a:t>
            </a:r>
          </a:p>
          <a:p>
            <a:pPr lvl="1"/>
            <a:r>
              <a:rPr lang="en-US" dirty="0" smtClean="0"/>
              <a:t>Can mark page table entry to indicate that page is actually on disk</a:t>
            </a:r>
          </a:p>
          <a:p>
            <a:pPr lvl="1"/>
            <a:r>
              <a:rPr lang="en-US" dirty="0" smtClean="0"/>
              <a:t>If a page that is on disk is referenced, a page fault occurs and the operating system reads the page back into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22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Page replacement algorithms describe which page should be evicted to disk in order to bring another into memory</a:t>
            </a:r>
          </a:p>
          <a:p>
            <a:r>
              <a:rPr lang="en-US" dirty="0" err="1" smtClean="0"/>
              <a:t>Belady’s</a:t>
            </a:r>
            <a:r>
              <a:rPr lang="en-US" dirty="0" smtClean="0"/>
              <a:t> algorithm: evict the page that won’t be used for the longest time in the future</a:t>
            </a:r>
          </a:p>
          <a:p>
            <a:pPr lvl="1"/>
            <a:r>
              <a:rPr lang="en-US" dirty="0" smtClean="0"/>
              <a:t>Useful for comparison, but impossible to implement</a:t>
            </a:r>
          </a:p>
          <a:p>
            <a:r>
              <a:rPr lang="en-US" dirty="0" smtClean="0"/>
              <a:t>FIFO: evict page brought in the longest time ago</a:t>
            </a:r>
          </a:p>
          <a:p>
            <a:r>
              <a:rPr lang="en-US" dirty="0" smtClean="0"/>
              <a:t>LRU: evict the least recently used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93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LRU clock: </a:t>
            </a:r>
            <a:r>
              <a:rPr lang="en-US" dirty="0" smtClean="0"/>
              <a:t>sweep through pages like the hand of a clock</a:t>
            </a:r>
          </a:p>
          <a:p>
            <a:pPr lvl="1"/>
            <a:r>
              <a:rPr lang="en-US" dirty="0" smtClean="0"/>
              <a:t>Whenever a page is accessed, set its reference bit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looking for a page to evict, clear the bit </a:t>
            </a:r>
            <a:r>
              <a:rPr lang="en-US" dirty="0" smtClean="0"/>
              <a:t>for any page passed</a:t>
            </a:r>
          </a:p>
          <a:p>
            <a:pPr lvl="1"/>
            <a:r>
              <a:rPr lang="en-US" dirty="0" smtClean="0"/>
              <a:t>Return </a:t>
            </a:r>
            <a:r>
              <a:rPr lang="en-US" dirty="0"/>
              <a:t>the first page seen with an unset bit</a:t>
            </a:r>
          </a:p>
          <a:p>
            <a:r>
              <a:rPr lang="en-US" dirty="0" smtClean="0"/>
              <a:t>Working set: keep a certain working set of pages in memory for each process</a:t>
            </a:r>
          </a:p>
          <a:p>
            <a:r>
              <a:rPr lang="en-US" dirty="0" smtClean="0"/>
              <a:t>Page fault frequency: attempt to equalize page fault rate between processes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7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</a:t>
            </a:r>
            <a:r>
              <a:rPr lang="en-US" dirty="0"/>
              <a:t>from </a:t>
            </a:r>
            <a:r>
              <a:rPr lang="en-US" dirty="0" err="1" smtClean="0"/>
              <a:t>userspace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Userspace</a:t>
            </a:r>
            <a:r>
              <a:rPr lang="en-US" dirty="0" smtClean="0"/>
              <a:t> processes interact with disks and other devices via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, and other system calls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Multiple levels of abstraction: kernel surfaces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filesystem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to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, and device drivers surface (mostly) unified interface to reading and writing data to kernel</a:t>
            </a: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What are the benefits and drawbacks of designing a system in this way?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9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Monolithic and microkernels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Monolithic kernels encapsulate all aspects of functionality aside from hardware and user programs</a:t>
            </a:r>
          </a:p>
          <a:p>
            <a:pPr lvl="1"/>
            <a:r>
              <a:rPr lang="en-US" dirty="0" smtClean="0"/>
              <a:t>Pro: Low communication cost, since everything is in the same address space</a:t>
            </a:r>
          </a:p>
          <a:p>
            <a:pPr lvl="1"/>
            <a:r>
              <a:rPr lang="en-US" dirty="0" smtClean="0"/>
              <a:t>Cons: No isolation between modules, not easy to tack on new features</a:t>
            </a:r>
          </a:p>
          <a:p>
            <a:r>
              <a:rPr lang="en-US" dirty="0" smtClean="0"/>
              <a:t>Microkernels separate functionality into separate modules that each expose an API</a:t>
            </a:r>
          </a:p>
          <a:p>
            <a:pPr lvl="1"/>
            <a:r>
              <a:rPr lang="en-US" dirty="0" smtClean="0"/>
              <a:t>Pros and cons are opposite those of monolithic kernels</a:t>
            </a:r>
          </a:p>
          <a:p>
            <a:pPr lvl="1"/>
            <a:r>
              <a:rPr lang="en-US" dirty="0" smtClean="0"/>
              <a:t>Amazon’s internal reorganization of services a few years ago had very much a microkernel vibe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versus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Processes have multiple pieces of state associated with them</a:t>
            </a:r>
          </a:p>
          <a:p>
            <a:pPr lvl="1"/>
            <a:r>
              <a:rPr lang="en-US" dirty="0" smtClean="0"/>
              <a:t>Program counter, registers, virtual memory, open file handles, </a:t>
            </a:r>
            <a:r>
              <a:rPr lang="en-US" dirty="0" err="1" smtClean="0"/>
              <a:t>mutexes</a:t>
            </a:r>
            <a:r>
              <a:rPr lang="en-US" dirty="0" smtClean="0"/>
              <a:t>, registered signal handlers, the text and data segment of the program, and so on</a:t>
            </a:r>
          </a:p>
          <a:p>
            <a:r>
              <a:rPr lang="en-US" dirty="0" smtClean="0"/>
              <a:t>Threads are “lightweight” versions of processes</a:t>
            </a:r>
          </a:p>
          <a:p>
            <a:pPr lvl="1"/>
            <a:r>
              <a:rPr lang="en-US" dirty="0" smtClean="0"/>
              <a:t>Which pieces of state listed above do threads not maintain individually?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3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/>
              <a:t>: create and initialize a new process control block</a:t>
            </a:r>
          </a:p>
          <a:p>
            <a:pPr lvl="1"/>
            <a:r>
              <a:rPr lang="en-US" dirty="0" smtClean="0"/>
              <a:t>Copy resources of current process but assign a new address space</a:t>
            </a:r>
          </a:p>
          <a:p>
            <a:pPr lvl="1"/>
            <a:r>
              <a:rPr lang="en-US" dirty="0" smtClean="0"/>
              <a:t>Calls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/>
              <a:t> return twice—once to parent (with </a:t>
            </a:r>
            <a:r>
              <a:rPr lang="en-US" dirty="0" err="1" smtClean="0"/>
              <a:t>pid</a:t>
            </a:r>
            <a:r>
              <a:rPr lang="en-US" dirty="0" smtClean="0"/>
              <a:t> of child process) and once to child</a:t>
            </a:r>
          </a:p>
          <a:p>
            <a:pPr lvl="1"/>
            <a:r>
              <a:rPr lang="en-US" dirty="0" smtClean="0"/>
              <a:t>What makes this system call fast even for large processes?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vfork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versus copy-on-write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exec()</a:t>
            </a:r>
            <a:r>
              <a:rPr lang="en-US" dirty="0" smtClean="0"/>
              <a:t>: stop the current process and begin execution of a new one</a:t>
            </a:r>
          </a:p>
          <a:p>
            <a:pPr lvl="1"/>
            <a:r>
              <a:rPr lang="en-US" dirty="0" smtClean="0"/>
              <a:t>Existing process image is overwritten</a:t>
            </a:r>
          </a:p>
          <a:p>
            <a:pPr lvl="1"/>
            <a:r>
              <a:rPr lang="en-US" dirty="0" smtClean="0"/>
              <a:t>No new process is created</a:t>
            </a:r>
          </a:p>
          <a:p>
            <a:pPr lvl="1"/>
            <a:r>
              <a:rPr lang="en-US" dirty="0" smtClean="0"/>
              <a:t>Is there a reason why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/>
              <a:t> and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exec()</a:t>
            </a:r>
            <a:r>
              <a:rPr lang="en-US" dirty="0" smtClean="0"/>
              <a:t> are separate system calls?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7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is a kernel thread different from a </a:t>
            </a:r>
            <a:r>
              <a:rPr lang="en-US" dirty="0" err="1" smtClean="0"/>
              <a:t>userspace</a:t>
            </a:r>
            <a:r>
              <a:rPr lang="en-US" dirty="0" smtClean="0"/>
              <a:t> thread?</a:t>
            </a:r>
          </a:p>
          <a:p>
            <a:pPr lvl="1"/>
            <a:r>
              <a:rPr lang="en-US" dirty="0" smtClean="0"/>
              <a:t>Kernel thread: managed by OS, can run on a different CPU core than parent process</a:t>
            </a:r>
          </a:p>
          <a:p>
            <a:pPr lvl="1"/>
            <a:r>
              <a:rPr lang="en-US" dirty="0" err="1" smtClean="0"/>
              <a:t>Userspace</a:t>
            </a:r>
            <a:r>
              <a:rPr lang="en-US" dirty="0" smtClean="0"/>
              <a:t> thread: managed by process/thread library, provides concurrency but no parallelism (can’t have two </a:t>
            </a:r>
            <a:r>
              <a:rPr lang="en-US" dirty="0" err="1" smtClean="0"/>
              <a:t>userspace</a:t>
            </a:r>
            <a:r>
              <a:rPr lang="en-US" dirty="0" smtClean="0"/>
              <a:t> threads within a process executing instructions at the same time)</a:t>
            </a:r>
          </a:p>
          <a:p>
            <a:r>
              <a:rPr lang="en-US" dirty="0" smtClean="0"/>
              <a:t>CPU sharing</a:t>
            </a:r>
          </a:p>
          <a:p>
            <a:pPr lvl="1"/>
            <a:r>
              <a:rPr lang="en-US" dirty="0" smtClean="0"/>
              <a:t>Threads share CPU either implicitly (via preemption) or explicitly via calls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yield()</a:t>
            </a:r>
          </a:p>
          <a:p>
            <a:pPr lvl="1"/>
            <a:r>
              <a:rPr lang="en-US" sz="2600" dirty="0" smtClean="0">
                <a:latin typeface="Calibri" pitchFamily="34" charset="0"/>
                <a:cs typeface="Courier New" pitchFamily="49" charset="0"/>
              </a:rPr>
              <a:t>What happens when a </a:t>
            </a:r>
            <a:r>
              <a:rPr lang="en-US" sz="2600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sz="2600" dirty="0" smtClean="0">
                <a:latin typeface="Calibri" pitchFamily="34" charset="0"/>
                <a:cs typeface="Courier New" pitchFamily="49" charset="0"/>
              </a:rPr>
              <a:t> thread blocks on IO?</a:t>
            </a:r>
            <a:endParaRPr lang="en-US" dirty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1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Critical sections are sequences of instructions that may produce incorrect behavior if two threads interleave or execute them at the same time</a:t>
            </a:r>
          </a:p>
          <a:p>
            <a:pPr lvl="1"/>
            <a:r>
              <a:rPr lang="en-US" dirty="0" smtClean="0"/>
              <a:t>E.g. the banking example that everyone loves to use</a:t>
            </a:r>
          </a:p>
          <a:p>
            <a:r>
              <a:rPr lang="en-US" dirty="0" err="1" smtClean="0"/>
              <a:t>Mutexes</a:t>
            </a:r>
            <a:r>
              <a:rPr lang="en-US" dirty="0" smtClean="0"/>
              <a:t> are constructs that enforce mutual exclusion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mutex.lock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()/acquire()</a:t>
            </a:r>
            <a:r>
              <a:rPr lang="en-US" dirty="0" smtClean="0"/>
              <a:t>: wait until no other thread holds the lock and then acquire it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mutex.unlock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()/release()</a:t>
            </a:r>
            <a:r>
              <a:rPr lang="en-US" dirty="0" smtClean="0"/>
              <a:t>: release the Kraken! </a:t>
            </a:r>
            <a:r>
              <a:rPr lang="en-US" dirty="0" err="1" smtClean="0"/>
              <a:t>Er</a:t>
            </a:r>
            <a:r>
              <a:rPr lang="en-US" dirty="0" smtClean="0"/>
              <a:t>, lock</a:t>
            </a:r>
          </a:p>
          <a:p>
            <a:pPr lvl="1"/>
            <a:r>
              <a:rPr lang="en-US" dirty="0" err="1" smtClean="0"/>
              <a:t>Mutexes</a:t>
            </a:r>
            <a:r>
              <a:rPr lang="en-US" dirty="0" smtClean="0"/>
              <a:t> rely on hardware support such as an atomic test-and-set instruction or being able to disable interrupts (why?)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4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Spinlocks are </a:t>
            </a:r>
            <a:r>
              <a:rPr lang="en-US" dirty="0" err="1" smtClean="0"/>
              <a:t>mutexes</a:t>
            </a:r>
            <a:r>
              <a:rPr lang="en-US" dirty="0" smtClean="0"/>
              <a:t> where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lock()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spins in a loop until the lock can be acquired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High CPU overhead, but no expensive context switches are necessary</a:t>
            </a:r>
          </a:p>
          <a:p>
            <a:pPr lvl="1"/>
            <a:r>
              <a:rPr lang="en-US" dirty="0" smtClean="0"/>
              <a:t>In what type of scenario are spinlocks useful?</a:t>
            </a:r>
          </a:p>
          <a:p>
            <a:r>
              <a:rPr lang="en-US" dirty="0" smtClean="0"/>
              <a:t>Semaphores are counters that support atomic increments and decrements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block until semaphore count is positive, then decrement and continue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increment semaphore count</a:t>
            </a:r>
          </a:p>
          <a:p>
            <a:pPr lvl="1"/>
            <a:r>
              <a:rPr lang="en-US" dirty="0" smtClean="0"/>
              <a:t>How are semaphores different from spinlocks?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08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14682</TotalTime>
  <Words>1559</Words>
  <Application>Microsoft Office PowerPoint</Application>
  <PresentationFormat>On-screen Show (4:3)</PresentationFormat>
  <Paragraphs>176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Twilight</vt:lpstr>
      <vt:lpstr>CSE 451: Operating Systems</vt:lpstr>
      <vt:lpstr>Kernel/userspace separation</vt:lpstr>
      <vt:lpstr>IO from userspace</vt:lpstr>
      <vt:lpstr>Monolithic and microkernels</vt:lpstr>
      <vt:lpstr>Processes versus threads</vt:lpstr>
      <vt:lpstr>Process creation</vt:lpstr>
      <vt:lpstr>Threads</vt:lpstr>
      <vt:lpstr>Synchronization</vt:lpstr>
      <vt:lpstr>Synchronization constructs</vt:lpstr>
      <vt:lpstr>Synchronization constructs</vt:lpstr>
      <vt:lpstr>Monitors</vt:lpstr>
      <vt:lpstr>Deadlock</vt:lpstr>
      <vt:lpstr>Scheduling</vt:lpstr>
      <vt:lpstr>Scheduling laws</vt:lpstr>
      <vt:lpstr>Scheduling policies</vt:lpstr>
      <vt:lpstr>Virtual memory</vt:lpstr>
      <vt:lpstr>Page tables</vt:lpstr>
      <vt:lpstr>Page table entries</vt:lpstr>
      <vt:lpstr>Segmentation</vt:lpstr>
      <vt:lpstr>Paged virtual memory</vt:lpstr>
      <vt:lpstr>Page replacement algorithms</vt:lpstr>
      <vt:lpstr>Page replacement algorithms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5</dc:title>
  <dc:creator>Elliott</dc:creator>
  <cp:lastModifiedBy>Elliott</cp:lastModifiedBy>
  <cp:revision>1090</cp:revision>
  <cp:lastPrinted>2010-09-30T06:51:22Z</cp:lastPrinted>
  <dcterms:created xsi:type="dcterms:W3CDTF">2010-12-09T17:36:17Z</dcterms:created>
  <dcterms:modified xsi:type="dcterms:W3CDTF">2013-05-02T19:17:40Z</dcterms:modified>
</cp:coreProperties>
</file>