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6"/>
  </p:notesMasterIdLst>
  <p:handoutMasterIdLst>
    <p:handoutMasterId r:id="rId27"/>
  </p:handoutMasterIdLst>
  <p:sldIdLst>
    <p:sldId id="278" r:id="rId2"/>
    <p:sldId id="356" r:id="rId3"/>
    <p:sldId id="344" r:id="rId4"/>
    <p:sldId id="326" r:id="rId5"/>
    <p:sldId id="327" r:id="rId6"/>
    <p:sldId id="343" r:id="rId7"/>
    <p:sldId id="352" r:id="rId8"/>
    <p:sldId id="328" r:id="rId9"/>
    <p:sldId id="329" r:id="rId10"/>
    <p:sldId id="346" r:id="rId11"/>
    <p:sldId id="348" r:id="rId12"/>
    <p:sldId id="355" r:id="rId13"/>
    <p:sldId id="354" r:id="rId14"/>
    <p:sldId id="331" r:id="rId15"/>
    <p:sldId id="332" r:id="rId16"/>
    <p:sldId id="333" r:id="rId17"/>
    <p:sldId id="350" r:id="rId18"/>
    <p:sldId id="334" r:id="rId19"/>
    <p:sldId id="359" r:id="rId20"/>
    <p:sldId id="335" r:id="rId21"/>
    <p:sldId id="336" r:id="rId22"/>
    <p:sldId id="337" r:id="rId23"/>
    <p:sldId id="351" r:id="rId24"/>
    <p:sldId id="338" r:id="rId25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49" d="100"/>
          <a:sy n="49" d="100"/>
        </p:scale>
        <p:origin x="-9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</a:p>
          <a:p>
            <a:r>
              <a:rPr lang="en-US" dirty="0" smtClean="0"/>
              <a:t>Spinlocks, semaphores,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3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3C085-174E-9743-9BAA-10903643E452}" type="slidenum">
              <a:rPr lang="en-US"/>
              <a:pPr/>
              <a:t>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7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8E078-46F6-4347-B98E-E532B2120054}" type="slidenum">
              <a:rPr lang="en-US"/>
              <a:pPr/>
              <a:t>13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10</a:t>
            </a:r>
            <a:endParaRPr lang="en-US" dirty="0"/>
          </a:p>
          <a:p>
            <a:pPr algn="ctr"/>
            <a:r>
              <a:rPr lang="en-US" dirty="0" smtClean="0"/>
              <a:t>Project 3 wrap-up, final </a:t>
            </a:r>
            <a:r>
              <a:rPr lang="en-US" dirty="0"/>
              <a:t>exam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a TLB address?</a:t>
            </a:r>
          </a:p>
          <a:p>
            <a:pPr lvl="1"/>
            <a:r>
              <a:rPr lang="en-US" dirty="0" smtClean="0"/>
              <a:t>Increases speed of virtual address translation</a:t>
            </a:r>
            <a:endParaRPr lang="en-US" dirty="0"/>
          </a:p>
          <a:p>
            <a:r>
              <a:rPr lang="en-US" dirty="0"/>
              <a:t>What problem do two-level page tables address?</a:t>
            </a:r>
          </a:p>
          <a:p>
            <a:pPr lvl="1"/>
            <a:r>
              <a:rPr lang="en-US" dirty="0"/>
              <a:t>What’s the key concept?</a:t>
            </a:r>
          </a:p>
          <a:p>
            <a:pPr lvl="2"/>
            <a:r>
              <a:rPr lang="en-US" u="sng" dirty="0">
                <a:solidFill>
                  <a:srgbClr val="FFAF03"/>
                </a:solidFill>
              </a:rPr>
              <a:t>Indirection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Memory forms a </a:t>
            </a:r>
            <a:r>
              <a:rPr lang="en-US" u="sng" dirty="0">
                <a:solidFill>
                  <a:srgbClr val="FFAF03"/>
                </a:solidFill>
              </a:rPr>
              <a:t>hierarchy</a:t>
            </a:r>
          </a:p>
          <a:p>
            <a:r>
              <a:rPr lang="en-US" dirty="0"/>
              <a:t>Different levels of disk abstraction: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factor most influences the ways that we interact with disks?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Memory forms a </a:t>
            </a:r>
            <a:r>
              <a:rPr lang="en-US" u="sng" dirty="0">
                <a:solidFill>
                  <a:srgbClr val="FFAF03"/>
                </a:solidFill>
              </a:rPr>
              <a:t>hierarchy</a:t>
            </a:r>
          </a:p>
          <a:p>
            <a:r>
              <a:rPr lang="en-US" dirty="0"/>
              <a:t>Different levels of disk abstraction: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factor most influences the ways that we interact with disks?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Latency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E2D-F6B9-B147-A783-564143F5033E}" type="slidenum">
              <a:rPr lang="en-US"/>
              <a:pPr/>
              <a:t>13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22098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486400"/>
            <a:ext cx="65532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Each level acts as a cache of lower </a:t>
            </a:r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(Stats more or less for Core i7 3770)</a:t>
            </a:r>
            <a:endParaRPr lang="en-US" dirty="0"/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8288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23622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8956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38862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44196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9530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828800"/>
            <a:ext cx="96051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128 bytes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44436" y="2398811"/>
            <a:ext cx="71365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32 </a:t>
            </a:r>
            <a:r>
              <a:rPr lang="en-US" sz="1400" dirty="0" err="1" smtClean="0">
                <a:solidFill>
                  <a:schemeClr val="accent2"/>
                </a:solidFill>
              </a:rPr>
              <a:t>KiB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429091" y="2932211"/>
            <a:ext cx="110158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4 x 256 </a:t>
            </a:r>
            <a:r>
              <a:rPr lang="en-US" sz="1400" dirty="0" err="1" smtClean="0">
                <a:solidFill>
                  <a:schemeClr val="accent2"/>
                </a:solidFill>
              </a:rPr>
              <a:t>KiB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03593" y="3924300"/>
            <a:ext cx="63350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8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GiB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409112" y="4456211"/>
            <a:ext cx="59311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 </a:t>
            </a:r>
            <a:r>
              <a:rPr lang="en-US" sz="1400" dirty="0" err="1" smtClean="0">
                <a:solidFill>
                  <a:schemeClr val="accent2"/>
                </a:solidFill>
              </a:rPr>
              <a:t>TiB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696781" y="4993229"/>
            <a:ext cx="61427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1 </a:t>
            </a:r>
            <a:r>
              <a:rPr lang="en-US" sz="1400" dirty="0" err="1" smtClean="0">
                <a:solidFill>
                  <a:schemeClr val="accent2"/>
                </a:solidFill>
              </a:rPr>
              <a:t>PiB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4419600"/>
            <a:ext cx="148951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30 million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953000"/>
            <a:ext cx="103105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???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505889" y="1828800"/>
            <a:ext cx="74251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 cycle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2362200"/>
            <a:ext cx="83227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895600"/>
            <a:ext cx="918328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11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3924300"/>
            <a:ext cx="103105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100 cycles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5318" y="6416675"/>
            <a:ext cx="5643282" cy="365125"/>
          </a:xfrm>
        </p:spPr>
        <p:txBody>
          <a:bodyPr/>
          <a:lstStyle/>
          <a:p>
            <a:r>
              <a:rPr lang="en-US" dirty="0"/>
              <a:t>© 2010 Gribble, </a:t>
            </a:r>
            <a:r>
              <a:rPr lang="en-US" dirty="0" err="1"/>
              <a:t>Lazowska</a:t>
            </a:r>
            <a:r>
              <a:rPr lang="en-US" dirty="0"/>
              <a:t>, Levy, </a:t>
            </a:r>
            <a:r>
              <a:rPr lang="en-US" dirty="0" err="1"/>
              <a:t>Zahorjan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276600" y="3409361"/>
            <a:ext cx="2868368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L3 </a:t>
            </a:r>
            <a:r>
              <a:rPr lang="en-US" dirty="0">
                <a:solidFill>
                  <a:srgbClr val="000000"/>
                </a:solidFill>
              </a:rPr>
              <a:t>cache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633475" y="3445972"/>
            <a:ext cx="64312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8 </a:t>
            </a:r>
            <a:r>
              <a:rPr lang="en-US" sz="1400" dirty="0" err="1" smtClean="0">
                <a:solidFill>
                  <a:schemeClr val="accent2"/>
                </a:solidFill>
              </a:rPr>
              <a:t>MiB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6160294" y="3431357"/>
            <a:ext cx="93166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39 cycles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file system give you?</a:t>
            </a:r>
          </a:p>
          <a:p>
            <a:pPr lvl="1"/>
            <a:r>
              <a:rPr lang="en-US" dirty="0"/>
              <a:t>Useful abstraction for secondary storage</a:t>
            </a:r>
          </a:p>
          <a:p>
            <a:pPr lvl="1"/>
            <a:r>
              <a:rPr lang="en-US" dirty="0"/>
              <a:t>Organization of data</a:t>
            </a:r>
          </a:p>
          <a:p>
            <a:pPr lvl="2"/>
            <a:r>
              <a:rPr lang="en-US" dirty="0"/>
              <a:t>Hierarchy of directories and files</a:t>
            </a:r>
          </a:p>
          <a:p>
            <a:pPr lvl="1"/>
            <a:r>
              <a:rPr lang="en-US" dirty="0"/>
              <a:t>Sharing of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Directories</a:t>
            </a:r>
          </a:p>
          <a:p>
            <a:r>
              <a:rPr lang="en-US" dirty="0"/>
              <a:t>Directory entries</a:t>
            </a:r>
          </a:p>
          <a:p>
            <a:r>
              <a:rPr lang="en-US" dirty="0"/>
              <a:t>Inodes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Files:</a:t>
            </a:r>
          </a:p>
          <a:p>
            <a:pPr lvl="1"/>
            <a:r>
              <a:rPr lang="en-US" dirty="0"/>
              <a:t>One inode per file</a:t>
            </a:r>
          </a:p>
          <a:p>
            <a:pPr lvl="1"/>
            <a:r>
              <a:rPr lang="en-US" dirty="0"/>
              <a:t>Multiple directory entries (links) per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Inode-based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of steps when I run </a:t>
            </a:r>
            <a:r>
              <a:rPr lang="en-US" i="1" dirty="0"/>
              <a:t>echo “some text” &gt; /</a:t>
            </a:r>
            <a:r>
              <a:rPr lang="en-US" i="1" dirty="0" smtClean="0"/>
              <a:t>home/jay/file.txt</a:t>
            </a:r>
            <a:r>
              <a:rPr lang="en-US" dirty="0" smtClean="0"/>
              <a:t>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Open file:</a:t>
            </a:r>
          </a:p>
          <a:p>
            <a:pPr lvl="2"/>
            <a:r>
              <a:rPr lang="en-US" dirty="0"/>
              <a:t>Get inode for / -&gt; get data block for /</a:t>
            </a:r>
          </a:p>
          <a:p>
            <a:pPr lvl="2"/>
            <a:r>
              <a:rPr lang="en-US" dirty="0"/>
              <a:t>Read directory entry for / -&gt; get inode for /homes</a:t>
            </a:r>
          </a:p>
          <a:p>
            <a:pPr lvl="2"/>
            <a:r>
              <a:rPr lang="en-US" dirty="0"/>
              <a:t>Repeat… -&gt; get data block for file.txt, check permissions</a:t>
            </a:r>
          </a:p>
          <a:p>
            <a:pPr lvl="1"/>
            <a:r>
              <a:rPr lang="en-US" dirty="0"/>
              <a:t>Write to file:</a:t>
            </a:r>
          </a:p>
          <a:p>
            <a:pPr lvl="2"/>
            <a:r>
              <a:rPr lang="en-US" dirty="0"/>
              <a:t>Modify data block(s) for file.txt in buffer cache</a:t>
            </a:r>
          </a:p>
          <a:p>
            <a:pPr lvl="1"/>
            <a:r>
              <a:rPr lang="en-US" dirty="0"/>
              <a:t>Close file:</a:t>
            </a:r>
          </a:p>
          <a:p>
            <a:pPr lvl="2"/>
            <a:r>
              <a:rPr lang="en-US" dirty="0"/>
              <a:t>Mark buffer as dirty, release to buffer cache</a:t>
            </a:r>
          </a:p>
          <a:p>
            <a:pPr lvl="2"/>
            <a:r>
              <a:rPr lang="en-US" dirty="0"/>
              <a:t>Kernel flushes dirty blocks back to disk at a later time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each of these address?</a:t>
            </a:r>
          </a:p>
          <a:p>
            <a:pPr lvl="1"/>
            <a:r>
              <a:rPr lang="en-US" dirty="0"/>
              <a:t>BSD Unix fast file system (FFS):</a:t>
            </a:r>
          </a:p>
          <a:p>
            <a:pPr lvl="2"/>
            <a:r>
              <a:rPr lang="en-US" dirty="0"/>
              <a:t>Performance: smarter physical disk layout</a:t>
            </a:r>
          </a:p>
          <a:p>
            <a:pPr lvl="1"/>
            <a:r>
              <a:rPr lang="en-US" dirty="0"/>
              <a:t>Journaling file systems (JFS):</a:t>
            </a:r>
          </a:p>
          <a:p>
            <a:pPr lvl="2"/>
            <a:r>
              <a:rPr lang="en-US" dirty="0"/>
              <a:t>Reliability: transactions prevent inconsistencies after crash</a:t>
            </a:r>
          </a:p>
          <a:p>
            <a:pPr lvl="1"/>
            <a:r>
              <a:rPr lang="en-US" dirty="0"/>
              <a:t>Berkeley log-structured file system (LFS):</a:t>
            </a:r>
          </a:p>
          <a:p>
            <a:pPr lvl="2"/>
            <a:r>
              <a:rPr lang="en-US" dirty="0"/>
              <a:t>Performance: even smarter physical disk layout?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AF03"/>
                </a:solidFill>
              </a:rPr>
              <a:t>Striping</a:t>
            </a:r>
            <a:r>
              <a:rPr lang="en-US" dirty="0"/>
              <a:t>: read/write from multiple disks simultaneously</a:t>
            </a:r>
          </a:p>
          <a:p>
            <a:pPr lvl="1"/>
            <a:r>
              <a:rPr lang="en-US" dirty="0"/>
              <a:t>Improves performance</a:t>
            </a:r>
          </a:p>
          <a:p>
            <a:pPr lvl="1"/>
            <a:r>
              <a:rPr lang="en-US" dirty="0"/>
              <a:t>Hurts reliability</a:t>
            </a:r>
          </a:p>
          <a:p>
            <a:r>
              <a:rPr lang="en-US" u="sng" dirty="0">
                <a:solidFill>
                  <a:srgbClr val="FFAF03"/>
                </a:solidFill>
              </a:rPr>
              <a:t>Parity</a:t>
            </a:r>
            <a:r>
              <a:rPr lang="en-US" dirty="0">
                <a:solidFill>
                  <a:srgbClr val="FFFFFF"/>
                </a:solidFill>
              </a:rPr>
              <a:t>: store redundant information to allow data recovery after disk failures</a:t>
            </a:r>
            <a:endParaRPr lang="en-US" u="sng" dirty="0">
              <a:solidFill>
                <a:srgbClr val="FFAF03"/>
              </a:solidFill>
            </a:endParaRPr>
          </a:p>
          <a:p>
            <a:pPr lvl="1"/>
            <a:r>
              <a:rPr lang="en-US" dirty="0"/>
              <a:t>Improves reliability</a:t>
            </a:r>
          </a:p>
          <a:p>
            <a:pPr lvl="1"/>
            <a:r>
              <a:rPr lang="en-US" dirty="0"/>
              <a:t>Hurts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and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should the OS provide access to physical hardware to user processes?</a:t>
            </a:r>
          </a:p>
          <a:p>
            <a:pPr lvl="1"/>
            <a:r>
              <a:rPr lang="en-US" dirty="0" smtClean="0"/>
              <a:t>Multiplexing</a:t>
            </a:r>
          </a:p>
          <a:p>
            <a:pPr lvl="1"/>
            <a:r>
              <a:rPr lang="en-US" dirty="0" smtClean="0"/>
              <a:t>Mutual exclusion</a:t>
            </a:r>
          </a:p>
          <a:p>
            <a:r>
              <a:rPr lang="en-US" dirty="0" smtClean="0"/>
              <a:t>UNIX / Linux device driver model</a:t>
            </a:r>
          </a:p>
          <a:p>
            <a:r>
              <a:rPr lang="en-US" dirty="0" smtClean="0"/>
              <a:t>Virtual devices, and what they can do for you</a:t>
            </a:r>
          </a:p>
          <a:p>
            <a:pPr lvl="1"/>
            <a:r>
              <a:rPr lang="en-US" dirty="0" smtClean="0"/>
              <a:t>FUSE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0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of this section: key </a:t>
            </a:r>
            <a:r>
              <a:rPr lang="en-US" u="sng" dirty="0">
                <a:solidFill>
                  <a:srgbClr val="FFAF03"/>
                </a:solidFill>
              </a:rPr>
              <a:t>concepts</a:t>
            </a:r>
            <a:r>
              <a:rPr lang="en-US" dirty="0"/>
              <a:t> you should understand</a:t>
            </a:r>
          </a:p>
          <a:p>
            <a:pPr lvl="1"/>
            <a:r>
              <a:rPr lang="en-US" dirty="0"/>
              <a:t>Not just a summary of lectures</a:t>
            </a:r>
          </a:p>
          <a:p>
            <a:pPr lvl="1"/>
            <a:r>
              <a:rPr lang="en-US" dirty="0" smtClean="0"/>
              <a:t>Slides coverage and final exam topics are not </a:t>
            </a:r>
            <a:r>
              <a:rPr lang="en-US" dirty="0" err="1" smtClean="0"/>
              <a:t>bijective</a:t>
            </a:r>
            <a:endParaRPr lang="en-US" dirty="0" smtClean="0"/>
          </a:p>
          <a:p>
            <a:r>
              <a:rPr lang="en-US" dirty="0" smtClean="0"/>
              <a:t>Goal of CSE 451: tools for life</a:t>
            </a:r>
          </a:p>
          <a:p>
            <a:r>
              <a:rPr lang="en-US" dirty="0" smtClean="0"/>
              <a:t>Goal of your life: ???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Layering</a:t>
            </a:r>
          </a:p>
          <a:p>
            <a:r>
              <a:rPr lang="en-US" u="sng" dirty="0">
                <a:solidFill>
                  <a:srgbClr val="FFAF03"/>
                </a:solidFill>
              </a:rPr>
              <a:t>Encapsulation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Low-level details taken care of for you</a:t>
            </a:r>
          </a:p>
          <a:p>
            <a:pPr lvl="1"/>
            <a:r>
              <a:rPr lang="en-US" dirty="0"/>
              <a:t>Natural interface</a:t>
            </a:r>
          </a:p>
          <a:p>
            <a:r>
              <a:rPr lang="en-US" dirty="0"/>
              <a:t>Implementation issues:</a:t>
            </a:r>
          </a:p>
          <a:p>
            <a:pPr lvl="1"/>
            <a:r>
              <a:rPr lang="en-US" dirty="0"/>
              <a:t>Network failures / retries</a:t>
            </a:r>
          </a:p>
          <a:p>
            <a:pPr lvl="1"/>
            <a:r>
              <a:rPr lang="en-US" dirty="0"/>
              <a:t>Architecture differences</a:t>
            </a:r>
          </a:p>
          <a:p>
            <a:pPr lvl="1"/>
            <a:r>
              <a:rPr lang="en-US" dirty="0"/>
              <a:t>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Why do we want them?</a:t>
            </a:r>
          </a:p>
          <a:p>
            <a:pPr lvl="1"/>
            <a:r>
              <a:rPr lang="en-US" dirty="0"/>
              <a:t>Location independence</a:t>
            </a:r>
          </a:p>
          <a:p>
            <a:pPr lvl="1"/>
            <a:r>
              <a:rPr lang="en-US" dirty="0"/>
              <a:t>Large-scale data sharing</a:t>
            </a:r>
          </a:p>
          <a:p>
            <a:r>
              <a:rPr lang="en-US" dirty="0"/>
              <a:t>Why are they hard?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Replication</a:t>
            </a:r>
          </a:p>
          <a:p>
            <a:pPr lvl="1"/>
            <a:r>
              <a:rPr lang="en-US" dirty="0"/>
              <a:t>Performance</a:t>
            </a:r>
          </a:p>
          <a:p>
            <a:r>
              <a:rPr lang="en-US" dirty="0"/>
              <a:t>Understand the target workloads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AF03"/>
                </a:solidFill>
              </a:rPr>
              <a:t>Scalability</a:t>
            </a:r>
          </a:p>
          <a:p>
            <a:pPr lvl="1"/>
            <a:r>
              <a:rPr lang="en-US" dirty="0"/>
              <a:t>Limited by </a:t>
            </a:r>
            <a:r>
              <a:rPr lang="en-US" dirty="0" smtClean="0"/>
              <a:t>sharing</a:t>
            </a:r>
          </a:p>
          <a:p>
            <a:pPr lvl="2"/>
            <a:r>
              <a:rPr lang="en-US" dirty="0" smtClean="0"/>
              <a:t>How does this relate to multi-core CPUs?</a:t>
            </a:r>
          </a:p>
          <a:p>
            <a:pPr lvl="1"/>
            <a:r>
              <a:rPr lang="en-US" dirty="0" smtClean="0"/>
              <a:t>Do more nodes equal more performance?</a:t>
            </a:r>
            <a:endParaRPr lang="en-US" dirty="0"/>
          </a:p>
          <a:p>
            <a:pPr lvl="1"/>
            <a:r>
              <a:rPr lang="en-US" dirty="0" smtClean="0"/>
              <a:t>How do companies like Amazon, Facebook, Google, Microsoft, etc. parallelize workloads?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monitors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VMM is an additional </a:t>
            </a:r>
            <a:r>
              <a:rPr lang="en-US" u="sng" dirty="0"/>
              <a:t>layer</a:t>
            </a:r>
            <a:r>
              <a:rPr lang="en-US" dirty="0"/>
              <a:t> between OS and hardware</a:t>
            </a:r>
          </a:p>
          <a:p>
            <a:pPr lvl="1"/>
            <a:r>
              <a:rPr lang="en-US" dirty="0"/>
              <a:t>Can interpose on instruction execution, memory accesses, I/O requests, and network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Why do thread libraries make use of queues?</a:t>
            </a:r>
            <a:endParaRPr lang="en-US" dirty="0"/>
          </a:p>
          <a:p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What are the mechanisms for protecting critical sections, how do they work, and when should one be used over another?</a:t>
            </a:r>
            <a:endParaRPr lang="en-US" dirty="0"/>
          </a:p>
          <a:p>
            <a:r>
              <a:rPr lang="en-US" dirty="0" smtClean="0"/>
              <a:t>Preemption</a:t>
            </a:r>
          </a:p>
          <a:p>
            <a:pPr lvl="1"/>
            <a:r>
              <a:rPr lang="en-US" dirty="0" smtClean="0"/>
              <a:t>What is preemption and how does the process of one thread preempting another work?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Purposes:</a:t>
            </a:r>
          </a:p>
          <a:p>
            <a:pPr lvl="1"/>
            <a:r>
              <a:rPr lang="en-US" dirty="0"/>
              <a:t>Resource partitioning / sharing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Isolation</a:t>
            </a:r>
          </a:p>
          <a:p>
            <a:pPr lvl="1"/>
            <a:r>
              <a:rPr lang="en-US" dirty="0"/>
              <a:t>Usability</a:t>
            </a:r>
          </a:p>
          <a:p>
            <a:r>
              <a:rPr lang="en-US" dirty="0"/>
              <a:t>Paging</a:t>
            </a:r>
          </a:p>
          <a:p>
            <a:r>
              <a:rPr lang="en-US" dirty="0"/>
              <a:t>Segmentation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a virtual memory access?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029200"/>
          </a:xfrm>
        </p:spPr>
        <p:txBody>
          <a:bodyPr>
            <a:noAutofit/>
          </a:bodyPr>
          <a:lstStyle/>
          <a:p>
            <a:r>
              <a:rPr lang="en-US" dirty="0"/>
              <a:t>What happens on a virtual memory access?</a:t>
            </a:r>
          </a:p>
          <a:p>
            <a:pPr lvl="1"/>
            <a:r>
              <a:rPr lang="en-US" dirty="0"/>
              <a:t>Address translation: who performs it?</a:t>
            </a:r>
          </a:p>
          <a:p>
            <a:pPr lvl="2"/>
            <a:r>
              <a:rPr lang="en-US" dirty="0"/>
              <a:t>Page table lookup</a:t>
            </a:r>
          </a:p>
          <a:p>
            <a:pPr lvl="2"/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 (TLB)</a:t>
            </a:r>
            <a:endParaRPr lang="en-US" dirty="0"/>
          </a:p>
          <a:p>
            <a:pPr lvl="1"/>
            <a:r>
              <a:rPr lang="en-US" dirty="0"/>
              <a:t>Page fault?</a:t>
            </a:r>
          </a:p>
          <a:p>
            <a:pPr lvl="2"/>
            <a:r>
              <a:rPr lang="en-US" dirty="0"/>
              <a:t>Page replacement</a:t>
            </a:r>
          </a:p>
          <a:p>
            <a:pPr lvl="2"/>
            <a:r>
              <a:rPr lang="en-US" dirty="0"/>
              <a:t>Process/queue management</a:t>
            </a:r>
          </a:p>
          <a:p>
            <a:r>
              <a:rPr lang="en-US" dirty="0"/>
              <a:t>How does all of this overhead pay off?</a:t>
            </a:r>
          </a:p>
          <a:p>
            <a:pPr lvl="1"/>
            <a:r>
              <a:rPr lang="en-US" u="sng" dirty="0">
                <a:solidFill>
                  <a:schemeClr val="accent1"/>
                </a:solidFill>
              </a:rPr>
              <a:t>Locality</a:t>
            </a:r>
            <a:r>
              <a:rPr lang="en-US" u="sng" dirty="0" smtClean="0">
                <a:solidFill>
                  <a:srgbClr val="FFAF03"/>
                </a:solidFill>
              </a:rPr>
              <a:t>!</a:t>
            </a:r>
            <a:r>
              <a:rPr lang="en-US" dirty="0"/>
              <a:t> </a:t>
            </a:r>
            <a:r>
              <a:rPr lang="en-US" dirty="0" smtClean="0"/>
              <a:t>Both temporal (in time) and spatial (nearby). </a:t>
            </a:r>
            <a:endParaRPr lang="en-US" u="sng" dirty="0">
              <a:solidFill>
                <a:srgbClr val="FFAF0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2010 Gribble, Lazowska, Levy, Zahorjan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26F-21AD-2740-8CB4-160DB219D99C}" type="slidenum">
              <a:rPr lang="en-US"/>
              <a:pPr/>
              <a:t>7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4"/>
              </a:cxn>
              <a:cxn ang="0">
                <a:pos x="336" y="1104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04" y="144"/>
              </a:cxn>
              <a:cxn ang="0">
                <a:pos x="2304" y="960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Algorithms:</a:t>
            </a:r>
          </a:p>
          <a:p>
            <a:pPr lvl="1"/>
            <a:r>
              <a:rPr lang="en-US" dirty="0"/>
              <a:t>Belady, FIFO, LRU, LRU </a:t>
            </a:r>
            <a:r>
              <a:rPr lang="en-US" dirty="0" smtClean="0"/>
              <a:t>clock / NRU, random, working set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Local vs. global</a:t>
            </a:r>
          </a:p>
          <a:p>
            <a:r>
              <a:rPr lang="en-US" dirty="0"/>
              <a:t>How/why are any of these better or worse than the others?</a:t>
            </a:r>
          </a:p>
          <a:p>
            <a:r>
              <a:rPr lang="en-US" dirty="0"/>
              <a:t>What happens when paging goes wrong?</a:t>
            </a:r>
          </a:p>
          <a:p>
            <a:pPr lvl="1"/>
            <a:r>
              <a:rPr lang="en-US" u="sng" dirty="0" smtClean="0">
                <a:solidFill>
                  <a:srgbClr val="FFAF03"/>
                </a:solidFill>
              </a:rPr>
              <a:t>Thrashing</a:t>
            </a:r>
            <a:r>
              <a:rPr lang="en-US" dirty="0" smtClean="0"/>
              <a:t>, 10-year old computers running XP?</a:t>
            </a:r>
            <a:endParaRPr lang="en-US" u="sng" dirty="0">
              <a:solidFill>
                <a:srgbClr val="FFAF0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a TLB address?</a:t>
            </a:r>
          </a:p>
          <a:p>
            <a:pPr lvl="1"/>
            <a:endParaRPr lang="en-US" dirty="0"/>
          </a:p>
          <a:p>
            <a:r>
              <a:rPr lang="en-US" dirty="0"/>
              <a:t>What problem do two-level page tables address?</a:t>
            </a:r>
          </a:p>
          <a:p>
            <a:pPr lvl="1"/>
            <a:r>
              <a:rPr lang="en-US" dirty="0"/>
              <a:t>What’s the key concept?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12/5/2013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18686</TotalTime>
  <Words>887</Words>
  <Application>Microsoft Office PowerPoint</Application>
  <PresentationFormat>On-screen Show (4:3)</PresentationFormat>
  <Paragraphs>244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Twilight</vt:lpstr>
      <vt:lpstr>CSE 451: Operating Systems</vt:lpstr>
      <vt:lpstr>Final exam review</vt:lpstr>
      <vt:lpstr>Thread management</vt:lpstr>
      <vt:lpstr>Memory management</vt:lpstr>
      <vt:lpstr>Virtual memory</vt:lpstr>
      <vt:lpstr>Virtual memory</vt:lpstr>
      <vt:lpstr>Virtual memory</vt:lpstr>
      <vt:lpstr>Page replacement</vt:lpstr>
      <vt:lpstr>Advanced virtual memory</vt:lpstr>
      <vt:lpstr>Advanced virtual memory</vt:lpstr>
      <vt:lpstr>Secondary storage</vt:lpstr>
      <vt:lpstr>Secondary storage</vt:lpstr>
      <vt:lpstr>Memory hierarchy</vt:lpstr>
      <vt:lpstr>File systems</vt:lpstr>
      <vt:lpstr>File system internals</vt:lpstr>
      <vt:lpstr>Inode-based file system</vt:lpstr>
      <vt:lpstr>Other file systems</vt:lpstr>
      <vt:lpstr>RAID</vt:lpstr>
      <vt:lpstr>Devices and Drivers</vt:lpstr>
      <vt:lpstr>Networking</vt:lpstr>
      <vt:lpstr>RPC</vt:lpstr>
      <vt:lpstr>Distributed file systems</vt:lpstr>
      <vt:lpstr>Distributed systems</vt:lpstr>
      <vt:lpstr>Virtual machine monitors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Sean Wu</cp:lastModifiedBy>
  <cp:revision>923</cp:revision>
  <cp:lastPrinted>2010-09-30T06:51:22Z</cp:lastPrinted>
  <dcterms:created xsi:type="dcterms:W3CDTF">2010-12-09T17:36:17Z</dcterms:created>
  <dcterms:modified xsi:type="dcterms:W3CDTF">2013-12-08T20:20:39Z</dcterms:modified>
</cp:coreProperties>
</file>