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18"/>
  </p:notesMasterIdLst>
  <p:handoutMasterIdLst>
    <p:handoutMasterId r:id="rId19"/>
  </p:handoutMasterIdLst>
  <p:sldIdLst>
    <p:sldId id="278" r:id="rId2"/>
    <p:sldId id="280" r:id="rId3"/>
    <p:sldId id="281" r:id="rId4"/>
    <p:sldId id="283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4" r:id="rId14"/>
    <p:sldId id="291" r:id="rId15"/>
    <p:sldId id="292" r:id="rId16"/>
    <p:sldId id="293" r:id="rId1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7" autoAdjust="0"/>
    <p:restoredTop sz="91748" autoAdjust="0"/>
  </p:normalViewPr>
  <p:slideViewPr>
    <p:cSldViewPr>
      <p:cViewPr varScale="1">
        <p:scale>
          <a:sx n="84" d="100"/>
          <a:sy n="84" d="100"/>
        </p:scale>
        <p:origin x="-1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10/23/13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 benefit –</a:t>
            </a:r>
            <a:r>
              <a:rPr lang="en-US" baseline="0" dirty="0" smtClean="0"/>
              <a:t> to the user, different hardware / etc. is indistinguishable as the API presented by the OS is independent</a:t>
            </a:r>
          </a:p>
          <a:p>
            <a:r>
              <a:rPr lang="en-US" baseline="0" dirty="0" smtClean="0"/>
              <a:t>Without privileged mode, user space process can do anything kernel can do… it’s all assembly language under the hood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90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solutions:</a:t>
            </a:r>
            <a:r>
              <a:rPr lang="en-US" baseline="0" dirty="0" smtClean="0"/>
              <a:t> change order OR acquire both locks atomically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23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Killing processes is not</a:t>
            </a:r>
            <a:r>
              <a:rPr lang="en-US" baseline="0" dirty="0" smtClean="0"/>
              <a:t> transparent to the user, can’t really do it inside kernel, the operation described might break assumptions of other threads doing concurrent ops – we </a:t>
            </a:r>
            <a:r>
              <a:rPr lang="en-US" baseline="0" dirty="0" err="1" smtClean="0"/>
              <a:t>esentially</a:t>
            </a:r>
            <a:r>
              <a:rPr lang="en-US" baseline="0" dirty="0" smtClean="0"/>
              <a:t> violated the guarantee provided by the locks in the first 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65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about non-preemptive systems? Threads have to block or yield</a:t>
            </a:r>
            <a:r>
              <a:rPr lang="en-US" baseline="0" dirty="0" smtClean="0"/>
              <a:t> to be scheduled – context switches still happen. But we have problems with adversarial users</a:t>
            </a:r>
            <a:endParaRPr lang="en-US" dirty="0" smtClean="0"/>
          </a:p>
          <a:p>
            <a:r>
              <a:rPr lang="en-US" dirty="0" smtClean="0"/>
              <a:t>Why is scheduling hard? What is the total number of possible schedules (i.e. the space we are searching in) N! YO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40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does system not know what time of</a:t>
            </a:r>
            <a:r>
              <a:rPr lang="en-US" baseline="0" dirty="0" smtClean="0"/>
              <a:t> running process is, it does not know whether it is I/O or CPU bound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42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does FCFS</a:t>
            </a:r>
            <a:r>
              <a:rPr lang="en-US" baseline="0" dirty="0" smtClean="0"/>
              <a:t> outperform it’s bad reputation: job times similar and arrive at same time, increasing order</a:t>
            </a:r>
          </a:p>
          <a:p>
            <a:r>
              <a:rPr lang="en-US" baseline="0" dirty="0" smtClean="0"/>
              <a:t>When does ready -&gt; running: scheduler runs you when does running -&gt; ready: yield() or preemption. When does blocked -&gt; ready: resource becomes available, I/O completion interrupt. When does running to blocked -&gt; thread blocks on resource, performs I/O</a:t>
            </a:r>
          </a:p>
          <a:p>
            <a:r>
              <a:rPr lang="en-US" baseline="0" dirty="0" smtClean="0"/>
              <a:t>How is lottery implemented? Give “tickets” to queues or processes, take them away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08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lot of work ends up being done in kernel space – leads to inflation of the kernel</a:t>
            </a:r>
            <a:r>
              <a:rPr lang="en-US" baseline="0" dirty="0" smtClean="0"/>
              <a:t> MONOLITHIC hook</a:t>
            </a:r>
          </a:p>
          <a:p>
            <a:r>
              <a:rPr lang="en-US" baseline="0" dirty="0" smtClean="0"/>
              <a:t>If a lot of different parts of the system need to co-operate, </a:t>
            </a:r>
          </a:p>
          <a:p>
            <a:r>
              <a:rPr lang="en-US" baseline="0" dirty="0" smtClean="0"/>
              <a:t>Protection is a biggie – but comes at the cost of poor fault isolation – also relatively simple in terms of permission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08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Microkernels more</a:t>
            </a:r>
            <a:r>
              <a:rPr lang="en-US" baseline="0" dirty="0" smtClean="0"/>
              <a:t> stable – incurs performance cost. Everything that can be in user space is – exceptions normally made for scheduling, memory for reasons of efficiency</a:t>
            </a:r>
          </a:p>
          <a:p>
            <a:r>
              <a:rPr lang="en-US" baseline="0" dirty="0" smtClean="0"/>
              <a:t>Big thing here is the efficiency of IPC implementation – since most system services are accessed  through IPC</a:t>
            </a:r>
          </a:p>
          <a:p>
            <a:r>
              <a:rPr lang="en-US" baseline="0" dirty="0" err="1" smtClean="0"/>
              <a:t>uKernels</a:t>
            </a:r>
            <a:r>
              <a:rPr lang="en-US" baseline="0" dirty="0" smtClean="0"/>
              <a:t> minimize the amount of code running in kernel mode – to do so they must grant HW access privileges to user-space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16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look at threads </a:t>
            </a:r>
            <a:r>
              <a:rPr lang="en-US" dirty="0" err="1" smtClean="0"/>
              <a:t>vs</a:t>
            </a:r>
            <a:r>
              <a:rPr lang="en-US" dirty="0" smtClean="0"/>
              <a:t> processes</a:t>
            </a:r>
            <a:r>
              <a:rPr lang="en-US" baseline="0" dirty="0" smtClean="0"/>
              <a:t> as an example of overhead and protection on the one side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sharing of resources among complementary tasks – BUT have to be careful about synchronization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94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Vfork</a:t>
            </a:r>
            <a:r>
              <a:rPr lang="en-US" dirty="0" smtClean="0"/>
              <a:t> – call only if you are about to exec</a:t>
            </a:r>
            <a:r>
              <a:rPr lang="en-US" baseline="0" dirty="0" smtClean="0"/>
              <a:t> or _exit – otherwise behavior undefined. This is important to reduce overhead in the fork exec wait idiom. Risks integrity of parent for speed.</a:t>
            </a:r>
          </a:p>
          <a:p>
            <a:r>
              <a:rPr lang="en-US" baseline="0" dirty="0" smtClean="0"/>
              <a:t>Exec relies on the elf format </a:t>
            </a:r>
            <a:r>
              <a:rPr lang="en-US" baseline="0" dirty="0" err="1" smtClean="0"/>
              <a:t>lol</a:t>
            </a:r>
            <a:r>
              <a:rPr lang="en-US" baseline="0" dirty="0" smtClean="0"/>
              <a:t> – maybe we just want another process in the same codebase stuff like </a:t>
            </a:r>
            <a:r>
              <a:rPr lang="en-US" baseline="0" dirty="0" err="1" smtClean="0"/>
              <a:t>mmap</a:t>
            </a:r>
            <a:r>
              <a:rPr lang="en-US" baseline="0" dirty="0" smtClean="0"/>
              <a:t>() is not preserved. Exec reinitializes address space. Fork copies parents</a:t>
            </a:r>
          </a:p>
          <a:p>
            <a:r>
              <a:rPr lang="en-US" baseline="0" dirty="0" smtClean="0"/>
              <a:t>Clone allows for shared memory spaces – aka kernel threads – options allow for almost anything to be shared / not shared between parents and child – </a:t>
            </a:r>
            <a:r>
              <a:rPr lang="en-US" baseline="0" dirty="0" err="1" smtClean="0"/>
              <a:t>fs</a:t>
            </a:r>
            <a:r>
              <a:rPr lang="en-US" baseline="0" dirty="0" smtClean="0"/>
              <a:t> namespace for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34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concurrency more efficient</a:t>
            </a:r>
            <a:r>
              <a:rPr lang="en-US" baseline="0" dirty="0" smtClean="0"/>
              <a:t> in the absence of parallelism? What are some example tasks where this is desirable?</a:t>
            </a:r>
          </a:p>
          <a:p>
            <a:r>
              <a:rPr lang="en-US" baseline="0" dirty="0" smtClean="0"/>
              <a:t>Big advantage is no kernel trap. Big disadvantage is blocking in the kernel and excluding all other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9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Without</a:t>
            </a:r>
            <a:r>
              <a:rPr lang="en-US" baseline="0" dirty="0" smtClean="0"/>
              <a:t> hardware support – there is nothing atomic besides a single line of assembly code – and depending on how instructions are pipelined and that is affected by a context switch – no guarantees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01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 making example:</a:t>
            </a:r>
            <a:r>
              <a:rPr lang="en-US" baseline="0" dirty="0" smtClean="0"/>
              <a:t> say we need two </a:t>
            </a:r>
            <a:r>
              <a:rPr lang="en-US" baseline="0" dirty="0" err="1" smtClean="0"/>
              <a:t>hydrogens</a:t>
            </a:r>
            <a:r>
              <a:rPr lang="en-US" baseline="0" dirty="0" smtClean="0"/>
              <a:t> and one oxygen for each water molecule. Hydrogen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semaphore when ready, Ps </a:t>
            </a:r>
            <a:r>
              <a:rPr lang="en-US" baseline="0" dirty="0" err="1" smtClean="0"/>
              <a:t>canLeave</a:t>
            </a:r>
            <a:r>
              <a:rPr lang="en-US" baseline="0" dirty="0" smtClean="0"/>
              <a:t>. Oxygen acquires lock, Ps twice, then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canLeave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30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Well turns out monitors cannot</a:t>
            </a:r>
            <a:r>
              <a:rPr lang="en-US" baseline="0" dirty="0" smtClean="0"/>
              <a:t> wait simultaneously on two condition variables…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hoare</a:t>
            </a:r>
            <a:r>
              <a:rPr lang="en-US" baseline="0" dirty="0" smtClean="0"/>
              <a:t> vs. mesa difference: </a:t>
            </a:r>
            <a:r>
              <a:rPr lang="en-US" baseline="0" dirty="0" err="1" smtClean="0"/>
              <a:t>hoare</a:t>
            </a:r>
            <a:r>
              <a:rPr lang="en-US" baseline="0" dirty="0" smtClean="0"/>
              <a:t> provides a guarantee than when you are running after having blocked, the condition you waited on will be true – why is </a:t>
            </a:r>
            <a:r>
              <a:rPr lang="en-US" baseline="0" dirty="0" err="1" smtClean="0"/>
              <a:t>hoare</a:t>
            </a:r>
            <a:r>
              <a:rPr lang="en-US" baseline="0" dirty="0" smtClean="0"/>
              <a:t> hairy? Broadcast!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>
              <a:lnSpc>
                <a:spcPts val="5400"/>
              </a:lnSpc>
            </a:pPr>
            <a:r>
              <a:rPr lang="en-US" sz="4800" dirty="0"/>
              <a:t>CSE </a:t>
            </a:r>
            <a:r>
              <a:rPr lang="en-US" dirty="0" smtClean="0"/>
              <a:t>451</a:t>
            </a:r>
            <a:r>
              <a:rPr lang="en-US" sz="4800" dirty="0" smtClean="0"/>
              <a:t>: Operating Systems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5</a:t>
            </a:r>
          </a:p>
          <a:p>
            <a:pPr algn="ctr"/>
            <a:r>
              <a:rPr lang="en-US" smtClean="0"/>
              <a:t>Midterm review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Condition variables associated with </a:t>
            </a:r>
            <a:r>
              <a:rPr lang="en-US" dirty="0" err="1" smtClean="0"/>
              <a:t>mutexes</a:t>
            </a:r>
            <a:r>
              <a:rPr lang="en-US" dirty="0" smtClean="0"/>
              <a:t> allow threads to wait for events and to signal when they have occurred</a:t>
            </a:r>
          </a:p>
          <a:p>
            <a:pPr lvl="1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cv.wait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* m)</a:t>
            </a:r>
            <a:r>
              <a:rPr lang="en-US" dirty="0" smtClean="0"/>
              <a:t>: release </a:t>
            </a:r>
            <a:r>
              <a:rPr lang="en-US" dirty="0" err="1" smtClean="0"/>
              <a:t>mutex</a:t>
            </a:r>
            <a:r>
              <a:rPr lang="en-US" dirty="0" smtClean="0"/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and block until the condition variable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cv</a:t>
            </a:r>
            <a:r>
              <a:rPr lang="en-US" dirty="0" smtClean="0"/>
              <a:t> is signaled.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will be held when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wait()</a:t>
            </a:r>
            <a:r>
              <a:rPr lang="en-US" dirty="0" smtClean="0"/>
              <a:t> returns</a:t>
            </a:r>
          </a:p>
          <a:p>
            <a:pPr lvl="1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cv.signal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unblock one of the waiting threads.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must be held during the call but released sometime afterward</a:t>
            </a:r>
          </a:p>
          <a:p>
            <a:pPr lvl="1"/>
            <a:r>
              <a:rPr lang="en-US" dirty="0" smtClean="0"/>
              <a:t>Why is it necessary to associate a </a:t>
            </a:r>
            <a:r>
              <a:rPr lang="en-US" dirty="0" err="1" smtClean="0"/>
              <a:t>mutex</a:t>
            </a:r>
            <a:r>
              <a:rPr lang="en-US" dirty="0" smtClean="0"/>
              <a:t> with a condition variable?</a:t>
            </a:r>
          </a:p>
          <a:p>
            <a:pPr lvl="1"/>
            <a:r>
              <a:rPr lang="en-US" dirty="0" smtClean="0"/>
              <a:t>What happens if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signal()</a:t>
            </a:r>
            <a:r>
              <a:rPr lang="en-US" dirty="0" smtClean="0"/>
              <a:t> is invoked before a call to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wait()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11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Monitors are souped-up condition variables that support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enter()</a:t>
            </a:r>
            <a:r>
              <a:rPr lang="en-US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exit()</a:t>
            </a:r>
            <a:r>
              <a:rPr lang="en-US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wait()</a:t>
            </a:r>
            <a:r>
              <a:rPr lang="en-US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signal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(),broadcast()</a:t>
            </a:r>
            <a:r>
              <a:rPr lang="en-US" dirty="0" smtClean="0"/>
              <a:t> </a:t>
            </a:r>
            <a:r>
              <a:rPr lang="en-US" dirty="0" smtClean="0"/>
              <a:t>routines</a:t>
            </a:r>
          </a:p>
          <a:p>
            <a:r>
              <a:rPr lang="en-US" dirty="0" smtClean="0"/>
              <a:t>When one thread enters a monitor, no other thread can enter until the first thread exits</a:t>
            </a:r>
          </a:p>
          <a:p>
            <a:r>
              <a:rPr lang="en-US" dirty="0" smtClean="0"/>
              <a:t>The exception is that a thread can wait on a condition after entering a monitor, permitting another thread to enter (which will potentially signal and unblock the first thread)</a:t>
            </a:r>
          </a:p>
          <a:p>
            <a:pPr lvl="1"/>
            <a:r>
              <a:rPr lang="en-US" dirty="0" smtClean="0"/>
              <a:t>Hoare monitors: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signal()</a:t>
            </a:r>
            <a:r>
              <a:rPr lang="en-US" dirty="0" smtClean="0"/>
              <a:t> causes a waiting thread to run immediately</a:t>
            </a:r>
          </a:p>
          <a:p>
            <a:pPr lvl="1"/>
            <a:r>
              <a:rPr lang="en-US" dirty="0" smtClean="0"/>
              <a:t>Mesa monitors: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signal()</a:t>
            </a:r>
            <a:r>
              <a:rPr lang="en-US" dirty="0" smtClean="0"/>
              <a:t> returns to the caller and a waiting thread will unblock some time later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62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this deadlock? How do we fix it?</a:t>
            </a:r>
          </a:p>
          <a:p>
            <a:pPr marL="0" indent="0">
              <a:buNone/>
            </a:pPr>
            <a:r>
              <a:rPr lang="en-US" dirty="0" smtClean="0"/>
              <a:t>Thread 1:		Thread 2:		Thread 3:</a:t>
            </a:r>
          </a:p>
          <a:p>
            <a:pPr marL="0" indent="0">
              <a:buNone/>
            </a:pPr>
            <a:r>
              <a:rPr lang="en-US" dirty="0" smtClean="0"/>
              <a:t>lock</a:t>
            </a:r>
            <a:r>
              <a:rPr lang="en-US" dirty="0"/>
              <a:t>(A</a:t>
            </a:r>
            <a:r>
              <a:rPr lang="en-US" dirty="0" smtClean="0"/>
              <a:t>)		lock(B)		lock(C)</a:t>
            </a:r>
          </a:p>
          <a:p>
            <a:pPr marL="0" indent="0">
              <a:buNone/>
            </a:pPr>
            <a:r>
              <a:rPr lang="en-US" dirty="0" smtClean="0"/>
              <a:t>lock(</a:t>
            </a:r>
            <a:r>
              <a:rPr lang="en-US" dirty="0"/>
              <a:t>B</a:t>
            </a:r>
            <a:r>
              <a:rPr lang="en-US" dirty="0" smtClean="0"/>
              <a:t>)		lock(C)		lock(A)</a:t>
            </a:r>
          </a:p>
          <a:p>
            <a:pPr marL="0" indent="0">
              <a:buNone/>
            </a:pPr>
            <a:r>
              <a:rPr lang="en-US" dirty="0" smtClean="0"/>
              <a:t>Do_thing1()	Do_thing2(</a:t>
            </a:r>
            <a:r>
              <a:rPr lang="en-US" dirty="0"/>
              <a:t>) </a:t>
            </a:r>
            <a:r>
              <a:rPr lang="en-US" dirty="0" smtClean="0"/>
              <a:t> 	Do_thing3()</a:t>
            </a:r>
          </a:p>
          <a:p>
            <a:pPr marL="0" indent="0">
              <a:buNone/>
            </a:pPr>
            <a:r>
              <a:rPr lang="en-US" dirty="0" smtClean="0"/>
              <a:t>unlock</a:t>
            </a:r>
            <a:r>
              <a:rPr lang="en-US" dirty="0"/>
              <a:t>(B</a:t>
            </a:r>
            <a:r>
              <a:rPr lang="en-US" dirty="0" smtClean="0"/>
              <a:t>)		unlock(C)		unlock(A)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unlock</a:t>
            </a:r>
            <a:r>
              <a:rPr lang="en-US" dirty="0"/>
              <a:t>(A</a:t>
            </a:r>
            <a:r>
              <a:rPr lang="en-US" dirty="0" smtClean="0"/>
              <a:t>)		unlock(B)		unlock(C)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45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an example of deadlock?</a:t>
            </a:r>
          </a:p>
          <a:p>
            <a:r>
              <a:rPr lang="en-US" dirty="0" smtClean="0"/>
              <a:t>Methods for preventing and avoiding deadlock</a:t>
            </a:r>
          </a:p>
          <a:p>
            <a:pPr lvl="1"/>
            <a:r>
              <a:rPr lang="en-US" dirty="0" smtClean="0"/>
              <a:t>Have threads block until all required locks are available</a:t>
            </a:r>
          </a:p>
          <a:p>
            <a:pPr lvl="1"/>
            <a:r>
              <a:rPr lang="en-US" dirty="0" smtClean="0"/>
              <a:t>Have all threads acquire locks in the same global ordering</a:t>
            </a:r>
          </a:p>
          <a:p>
            <a:pPr lvl="1"/>
            <a:r>
              <a:rPr lang="en-US" dirty="0" smtClean="0"/>
              <a:t>Run banker’s algorithm to simulate what would happen if this thread and others made maximum requests: no deadlock = continue, deadlock = block and check again later</a:t>
            </a:r>
          </a:p>
          <a:p>
            <a:r>
              <a:rPr lang="en-US" dirty="0" smtClean="0"/>
              <a:t>Can resolve deadlock by breaking cycles in the dependency graph: choose a thread, kill it, and release its locks</a:t>
            </a:r>
          </a:p>
          <a:p>
            <a:pPr lvl="1"/>
            <a:r>
              <a:rPr lang="en-US" dirty="0" smtClean="0"/>
              <a:t>What are the potential problems related to doing this?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67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Operating systems share CPU time between processes by context-switching between them</a:t>
            </a:r>
          </a:p>
          <a:p>
            <a:pPr lvl="1"/>
            <a:r>
              <a:rPr lang="en-US" dirty="0" smtClean="0"/>
              <a:t>In systems that support preemption, each process runs for a certain quantum (time slice) before the OS switches contexts to another process</a:t>
            </a:r>
          </a:p>
          <a:p>
            <a:pPr lvl="1"/>
            <a:r>
              <a:rPr lang="en-US" dirty="0" smtClean="0"/>
              <a:t>Which process runs next depends on the scheduling policy</a:t>
            </a:r>
          </a:p>
          <a:p>
            <a:r>
              <a:rPr lang="en-US" dirty="0" smtClean="0"/>
              <a:t>Scheduling policies can attempt to maximize CPU utilization</a:t>
            </a:r>
            <a:r>
              <a:rPr lang="en-US" dirty="0"/>
              <a:t> </a:t>
            </a:r>
            <a:r>
              <a:rPr lang="en-US" dirty="0" smtClean="0"/>
              <a:t>or throughput or minimize response time, for example</a:t>
            </a:r>
          </a:p>
          <a:p>
            <a:pPr lvl="1"/>
            <a:r>
              <a:rPr lang="en-US" dirty="0" smtClean="0"/>
              <a:t>There are always tradeoffs between performance and fairness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4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Utilization law: utilization is constant regardless of scheduling policy as long as the workload can be processed</a:t>
            </a:r>
          </a:p>
          <a:p>
            <a:r>
              <a:rPr lang="en-US" dirty="0" smtClean="0"/>
              <a:t>Little’s law: the better the average response time, the fewer processes there will be in the scheduling system</a:t>
            </a:r>
          </a:p>
          <a:p>
            <a:r>
              <a:rPr lang="en-US" dirty="0" err="1" smtClean="0"/>
              <a:t>Kleinrock’s</a:t>
            </a:r>
            <a:r>
              <a:rPr lang="en-US" dirty="0" smtClean="0"/>
              <a:t> conservation law: improving the response time of one class of task by increasing its priority hurts the response time of at least one other class of task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22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FIFO: first in first out</a:t>
            </a:r>
          </a:p>
          <a:p>
            <a:r>
              <a:rPr lang="en-US" dirty="0" smtClean="0"/>
              <a:t>SPT</a:t>
            </a:r>
            <a:r>
              <a:rPr lang="en-US" dirty="0" smtClean="0"/>
              <a:t>: shortest processing time first</a:t>
            </a:r>
          </a:p>
          <a:p>
            <a:r>
              <a:rPr lang="en-US" dirty="0" smtClean="0"/>
              <a:t>RR</a:t>
            </a:r>
            <a:r>
              <a:rPr lang="en-US" dirty="0" smtClean="0"/>
              <a:t>: round </a:t>
            </a:r>
            <a:r>
              <a:rPr lang="en-US" dirty="0" smtClean="0"/>
              <a:t>robin</a:t>
            </a:r>
            <a:endParaRPr lang="en-US" dirty="0" smtClean="0"/>
          </a:p>
          <a:p>
            <a:r>
              <a:rPr lang="en-US" dirty="0" smtClean="0"/>
              <a:t>Any of these can be combined with a notion of Priority</a:t>
            </a:r>
          </a:p>
          <a:p>
            <a:pPr lvl="1"/>
            <a:r>
              <a:rPr lang="en-US" dirty="0" smtClean="0"/>
              <a:t>How to avoid starvation? Lottery is one option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are the benefits and drawbacks of each type of scheduling policy?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7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Kernel/</a:t>
            </a:r>
            <a:r>
              <a:rPr lang="en-US" dirty="0" err="1" smtClean="0"/>
              <a:t>userspace</a:t>
            </a:r>
            <a:r>
              <a:rPr lang="en-US" dirty="0" smtClean="0"/>
              <a:t>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Userspace</a:t>
            </a:r>
            <a:r>
              <a:rPr lang="en-US" dirty="0" smtClean="0"/>
              <a:t> processes cannot interact directly with hardware (non-privileged mode)</a:t>
            </a:r>
          </a:p>
          <a:p>
            <a:r>
              <a:rPr lang="en-US" dirty="0" smtClean="0"/>
              <a:t>Attempting to execute a system call instruction causes a trap to the kernel (privileged mode), which handles the request</a:t>
            </a:r>
          </a:p>
          <a:p>
            <a:r>
              <a:rPr lang="en-US" dirty="0" smtClean="0"/>
              <a:t>Why is it necessary to have both privileged and non-privileged mode?</a:t>
            </a:r>
          </a:p>
          <a:p>
            <a:r>
              <a:rPr lang="en-US" dirty="0" smtClean="0"/>
              <a:t>How is privileged mode enforced, and how do virtual machine monitors work inside this model?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4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</a:t>
            </a:r>
            <a:r>
              <a:rPr lang="en-US" dirty="0"/>
              <a:t>from </a:t>
            </a:r>
            <a:r>
              <a:rPr lang="en-US" dirty="0" err="1" smtClean="0"/>
              <a:t>userspace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Userspace</a:t>
            </a:r>
            <a:r>
              <a:rPr lang="en-US" dirty="0" smtClean="0"/>
              <a:t> processes interact with disks and other devices via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write()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, and other system calls</a:t>
            </a:r>
          </a:p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Multiple levels of abstraction: kernel 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presents file system 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to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userspace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, and device drivers 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present a 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(mostly) unified interface to 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kernel code</a:t>
            </a:r>
            <a:endParaRPr lang="en-US" dirty="0" smtClean="0">
              <a:latin typeface="Calibri" pitchFamily="34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alibri" pitchFamily="34" charset="0"/>
                <a:cs typeface="Courier New" pitchFamily="49" charset="0"/>
              </a:rPr>
              <a:t>What are the benefits and drawbacks of designing a system in this way?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96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Monolithic and microkernels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Monolithic kernels encapsulate all aspects of functionality aside from hardware and user programs</a:t>
            </a:r>
          </a:p>
          <a:p>
            <a:pPr lvl="1"/>
            <a:r>
              <a:rPr lang="en-US" dirty="0" smtClean="0"/>
              <a:t>Pro: Low communication cost, since everything is in the </a:t>
            </a:r>
            <a:r>
              <a:rPr lang="en-US" dirty="0" smtClean="0"/>
              <a:t>kernel’s</a:t>
            </a:r>
            <a:r>
              <a:rPr lang="en-US" dirty="0" smtClean="0"/>
              <a:t> </a:t>
            </a:r>
            <a:r>
              <a:rPr lang="en-US" dirty="0" smtClean="0"/>
              <a:t>address space</a:t>
            </a:r>
          </a:p>
          <a:p>
            <a:pPr lvl="1"/>
            <a:r>
              <a:rPr lang="en-US" dirty="0" smtClean="0"/>
              <a:t>Cons: </a:t>
            </a:r>
            <a:r>
              <a:rPr lang="en-US" dirty="0" smtClean="0"/>
              <a:t>Millions of lines of code, continually expanding, no </a:t>
            </a:r>
            <a:r>
              <a:rPr lang="en-US" dirty="0" smtClean="0"/>
              <a:t>isolation between </a:t>
            </a:r>
            <a:r>
              <a:rPr lang="en-US" dirty="0" smtClean="0"/>
              <a:t>modules, security</a:t>
            </a:r>
            <a:endParaRPr lang="en-US" dirty="0" smtClean="0"/>
          </a:p>
          <a:p>
            <a:r>
              <a:rPr lang="en-US" dirty="0" smtClean="0"/>
              <a:t>Microkernels separate functionality into separate modules that each expose an API</a:t>
            </a:r>
          </a:p>
          <a:p>
            <a:pPr lvl="1"/>
            <a:r>
              <a:rPr lang="en-US" dirty="0" smtClean="0"/>
              <a:t>Services as servers</a:t>
            </a:r>
          </a:p>
          <a:p>
            <a:pPr lvl="1"/>
            <a:r>
              <a:rPr lang="en-US" dirty="0" smtClean="0"/>
              <a:t>Why? How?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8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versus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Processes have multiple pieces of state associated with </a:t>
            </a:r>
            <a:r>
              <a:rPr lang="en-US" dirty="0" smtClean="0"/>
              <a:t>them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smtClean="0"/>
              <a:t>counter, registers, virtual memory, open file handles, </a:t>
            </a:r>
            <a:r>
              <a:rPr lang="en-US" dirty="0" err="1" smtClean="0"/>
              <a:t>mutexes</a:t>
            </a:r>
            <a:r>
              <a:rPr lang="en-US" dirty="0" smtClean="0"/>
              <a:t>, registered signal handlers, the text and data segment of the program, and so </a:t>
            </a:r>
            <a:r>
              <a:rPr lang="en-US" dirty="0" smtClean="0"/>
              <a:t>on</a:t>
            </a:r>
          </a:p>
          <a:p>
            <a:pPr lvl="1"/>
            <a:r>
              <a:rPr lang="en-US" dirty="0"/>
              <a:t>Total isolation, mediated by the </a:t>
            </a:r>
            <a:r>
              <a:rPr lang="en-US" dirty="0" smtClean="0"/>
              <a:t>kernel</a:t>
            </a:r>
            <a:endParaRPr lang="en-US" dirty="0" smtClean="0"/>
          </a:p>
          <a:p>
            <a:r>
              <a:rPr lang="en-US" dirty="0" smtClean="0"/>
              <a:t>Threads are “lightweight” versions of processes</a:t>
            </a:r>
          </a:p>
          <a:p>
            <a:pPr lvl="1"/>
            <a:r>
              <a:rPr lang="en-US" dirty="0" smtClean="0"/>
              <a:t>Which pieces of state listed above do threads not maintain individually?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3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fork()</a:t>
            </a:r>
            <a:r>
              <a:rPr lang="en-US" dirty="0" smtClean="0"/>
              <a:t>: create and initialize a new process control block</a:t>
            </a:r>
          </a:p>
          <a:p>
            <a:pPr lvl="1"/>
            <a:r>
              <a:rPr lang="en-US" dirty="0" smtClean="0"/>
              <a:t>Copy resources of current process but assign a new address space</a:t>
            </a:r>
          </a:p>
          <a:p>
            <a:pPr lvl="1"/>
            <a:r>
              <a:rPr lang="en-US" dirty="0" smtClean="0"/>
              <a:t>Calls to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fork()</a:t>
            </a:r>
            <a:r>
              <a:rPr lang="en-US" dirty="0" smtClean="0"/>
              <a:t> return twice—once to parent (with </a:t>
            </a:r>
            <a:r>
              <a:rPr lang="en-US" dirty="0" err="1" smtClean="0"/>
              <a:t>pid</a:t>
            </a:r>
            <a:r>
              <a:rPr lang="en-US" dirty="0" smtClean="0"/>
              <a:t> of child process) and once to child</a:t>
            </a:r>
          </a:p>
          <a:p>
            <a:pPr lvl="1"/>
            <a:r>
              <a:rPr lang="en-US" dirty="0" smtClean="0"/>
              <a:t>What makes this system call fast even for large processes?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vfork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versus copy-on-write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exec()</a:t>
            </a:r>
            <a:r>
              <a:rPr lang="en-US" dirty="0" smtClean="0"/>
              <a:t>: stop the current process and begin execution of a new one</a:t>
            </a:r>
          </a:p>
          <a:p>
            <a:pPr lvl="1"/>
            <a:r>
              <a:rPr lang="en-US" dirty="0" smtClean="0"/>
              <a:t>Existing process image is overwritten</a:t>
            </a:r>
          </a:p>
          <a:p>
            <a:pPr lvl="1"/>
            <a:r>
              <a:rPr lang="en-US" dirty="0" smtClean="0"/>
              <a:t>No new process is created</a:t>
            </a:r>
          </a:p>
          <a:p>
            <a:pPr lvl="1"/>
            <a:r>
              <a:rPr lang="en-US" dirty="0" smtClean="0"/>
              <a:t>Is there a reason why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fork()</a:t>
            </a:r>
            <a:r>
              <a:rPr lang="en-US" dirty="0" smtClean="0"/>
              <a:t> and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exec()</a:t>
            </a:r>
            <a:r>
              <a:rPr lang="en-US" dirty="0" smtClean="0"/>
              <a:t> are separate system calls?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71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is a kernel thread different from a </a:t>
            </a:r>
            <a:r>
              <a:rPr lang="en-US" dirty="0" err="1" smtClean="0"/>
              <a:t>userspace</a:t>
            </a:r>
            <a:r>
              <a:rPr lang="en-US" dirty="0" smtClean="0"/>
              <a:t> thread?</a:t>
            </a:r>
          </a:p>
          <a:p>
            <a:pPr lvl="1"/>
            <a:r>
              <a:rPr lang="en-US" dirty="0" smtClean="0"/>
              <a:t>Kernel thread: managed by OS, can run on a different CPU core than parent process</a:t>
            </a:r>
          </a:p>
          <a:p>
            <a:pPr lvl="1"/>
            <a:r>
              <a:rPr lang="en-US" dirty="0" err="1" smtClean="0"/>
              <a:t>Userspace</a:t>
            </a:r>
            <a:r>
              <a:rPr lang="en-US" dirty="0" smtClean="0"/>
              <a:t> thread: managed by process/thread library, provides concurrency but no parallelism (can’t have two </a:t>
            </a:r>
            <a:r>
              <a:rPr lang="en-US" dirty="0" err="1" smtClean="0"/>
              <a:t>userspace</a:t>
            </a:r>
            <a:r>
              <a:rPr lang="en-US" dirty="0" smtClean="0"/>
              <a:t> threads within a process executing instructions at the same time)</a:t>
            </a:r>
          </a:p>
          <a:p>
            <a:r>
              <a:rPr lang="en-US" dirty="0" smtClean="0"/>
              <a:t>CPU sharing</a:t>
            </a:r>
          </a:p>
          <a:p>
            <a:pPr lvl="1"/>
            <a:r>
              <a:rPr lang="en-US" dirty="0" smtClean="0"/>
              <a:t>Threads share CPU either implicitly (via preemption) or explicitly via calls to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yield()</a:t>
            </a:r>
          </a:p>
          <a:p>
            <a:pPr lvl="1"/>
            <a:r>
              <a:rPr lang="en-US" sz="2600" dirty="0" smtClean="0">
                <a:latin typeface="Calibri" pitchFamily="34" charset="0"/>
                <a:cs typeface="Courier New" pitchFamily="49" charset="0"/>
              </a:rPr>
              <a:t>What happens when a </a:t>
            </a:r>
            <a:r>
              <a:rPr lang="en-US" sz="2600" dirty="0" err="1" smtClean="0">
                <a:latin typeface="Calibri" pitchFamily="34" charset="0"/>
                <a:cs typeface="Courier New" pitchFamily="49" charset="0"/>
              </a:rPr>
              <a:t>userspace</a:t>
            </a:r>
            <a:r>
              <a:rPr lang="en-US" sz="2600" dirty="0" smtClean="0">
                <a:latin typeface="Calibri" pitchFamily="34" charset="0"/>
                <a:cs typeface="Courier New" pitchFamily="49" charset="0"/>
              </a:rPr>
              <a:t> thread blocks on IO?</a:t>
            </a:r>
            <a:endParaRPr lang="en-US" dirty="0"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1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Critical sections are sequences of instructions that may produce incorrect behavior if two threads interleave or execute them at the same time</a:t>
            </a:r>
          </a:p>
          <a:p>
            <a:pPr lvl="1"/>
            <a:r>
              <a:rPr lang="en-US" dirty="0" smtClean="0"/>
              <a:t>E.g. the banking example that everyone loves to use</a:t>
            </a:r>
          </a:p>
          <a:p>
            <a:r>
              <a:rPr lang="en-US" dirty="0" err="1" smtClean="0"/>
              <a:t>Mutexes</a:t>
            </a:r>
            <a:r>
              <a:rPr lang="en-US" dirty="0" smtClean="0"/>
              <a:t> are constructs that enforce mutual exclusion</a:t>
            </a: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mutex.lock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()/acquire()</a:t>
            </a:r>
            <a:r>
              <a:rPr lang="en-US" dirty="0" smtClean="0"/>
              <a:t>: wait until no other thread holds the lock and then acquire it</a:t>
            </a: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mutex.unlock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()/release()</a:t>
            </a:r>
            <a:r>
              <a:rPr lang="en-US" dirty="0" smtClean="0"/>
              <a:t>: release the </a:t>
            </a:r>
            <a:r>
              <a:rPr lang="en-US" dirty="0" err="1" smtClean="0"/>
              <a:t>Locken</a:t>
            </a:r>
            <a:r>
              <a:rPr lang="en-US" dirty="0" smtClean="0"/>
              <a:t>!</a:t>
            </a:r>
            <a:endParaRPr lang="en-US" dirty="0" smtClean="0"/>
          </a:p>
          <a:p>
            <a:pPr lvl="1"/>
            <a:r>
              <a:rPr lang="en-US" dirty="0" err="1" smtClean="0"/>
              <a:t>Mutexes</a:t>
            </a:r>
            <a:r>
              <a:rPr lang="en-US" dirty="0" smtClean="0"/>
              <a:t> rely on hardware support such as an atomic test-and-set instruction or being able to disable interrupts (why?)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43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Spinlocks are </a:t>
            </a:r>
            <a:r>
              <a:rPr lang="en-US" dirty="0" err="1" smtClean="0"/>
              <a:t>mutexes</a:t>
            </a:r>
            <a:r>
              <a:rPr lang="en-US" dirty="0" smtClean="0"/>
              <a:t> where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lock()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spins in a loop until the lock can be acquired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High CPU overhead, but no expensive context switches are necessary</a:t>
            </a:r>
          </a:p>
          <a:p>
            <a:pPr lvl="1"/>
            <a:r>
              <a:rPr lang="en-US" dirty="0" smtClean="0"/>
              <a:t>In what type of scenario are spinlocks useful?</a:t>
            </a:r>
          </a:p>
          <a:p>
            <a:r>
              <a:rPr lang="en-US" dirty="0" smtClean="0"/>
              <a:t>Semaphores are counters that support atomic increments and decrements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 block until semaphore count is positive, then decrement and continue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 increment semaphore count</a:t>
            </a:r>
          </a:p>
          <a:p>
            <a:pPr lvl="1"/>
            <a:r>
              <a:rPr lang="en-US" dirty="0" smtClean="0"/>
              <a:t>How are semaphores different from spinlocks?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08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15658</TotalTime>
  <Words>1961</Words>
  <Application>Microsoft Macintosh PowerPoint</Application>
  <PresentationFormat>On-screen Show (4:3)</PresentationFormat>
  <Paragraphs>171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Twilight</vt:lpstr>
      <vt:lpstr>CSE 451: Operating Systems</vt:lpstr>
      <vt:lpstr>Kernel/userspace separation</vt:lpstr>
      <vt:lpstr>IO from userspace</vt:lpstr>
      <vt:lpstr>Monolithic and microkernels</vt:lpstr>
      <vt:lpstr>Processes versus threads</vt:lpstr>
      <vt:lpstr>Process creation</vt:lpstr>
      <vt:lpstr>Threads</vt:lpstr>
      <vt:lpstr>Synchronization</vt:lpstr>
      <vt:lpstr>Synchronization constructs</vt:lpstr>
      <vt:lpstr>Synchronization constructs</vt:lpstr>
      <vt:lpstr>Monitors</vt:lpstr>
      <vt:lpstr>Deadlock</vt:lpstr>
      <vt:lpstr>Deadlock</vt:lpstr>
      <vt:lpstr>Scheduling</vt:lpstr>
      <vt:lpstr>Scheduling laws</vt:lpstr>
      <vt:lpstr>Scheduling policies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5</dc:title>
  <dc:creator>Elliott</dc:creator>
  <cp:lastModifiedBy>Jeffrey Snyder</cp:lastModifiedBy>
  <cp:revision>1102</cp:revision>
  <cp:lastPrinted>2010-09-30T06:51:22Z</cp:lastPrinted>
  <dcterms:created xsi:type="dcterms:W3CDTF">2010-12-09T17:36:17Z</dcterms:created>
  <dcterms:modified xsi:type="dcterms:W3CDTF">2013-10-24T19:17:19Z</dcterms:modified>
</cp:coreProperties>
</file>