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42"/>
  </p:notesMasterIdLst>
  <p:handoutMasterIdLst>
    <p:handoutMasterId r:id="rId43"/>
  </p:handoutMasterIdLst>
  <p:sldIdLst>
    <p:sldId id="278" r:id="rId2"/>
    <p:sldId id="371" r:id="rId3"/>
    <p:sldId id="373" r:id="rId4"/>
    <p:sldId id="372" r:id="rId5"/>
    <p:sldId id="374" r:id="rId6"/>
    <p:sldId id="375" r:id="rId7"/>
    <p:sldId id="376" r:id="rId8"/>
    <p:sldId id="378" r:id="rId9"/>
    <p:sldId id="379" r:id="rId10"/>
    <p:sldId id="377" r:id="rId11"/>
    <p:sldId id="380" r:id="rId12"/>
    <p:sldId id="381" r:id="rId13"/>
    <p:sldId id="281" r:id="rId14"/>
    <p:sldId id="286" r:id="rId15"/>
    <p:sldId id="318" r:id="rId16"/>
    <p:sldId id="359" r:id="rId17"/>
    <p:sldId id="356" r:id="rId18"/>
    <p:sldId id="337" r:id="rId19"/>
    <p:sldId id="354" r:id="rId20"/>
    <p:sldId id="338" r:id="rId21"/>
    <p:sldId id="360" r:id="rId22"/>
    <p:sldId id="361" r:id="rId23"/>
    <p:sldId id="363" r:id="rId24"/>
    <p:sldId id="362" r:id="rId25"/>
    <p:sldId id="364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65" r:id="rId35"/>
    <p:sldId id="366" r:id="rId36"/>
    <p:sldId id="367" r:id="rId37"/>
    <p:sldId id="368" r:id="rId38"/>
    <p:sldId id="369" r:id="rId39"/>
    <p:sldId id="370" r:id="rId40"/>
    <p:sldId id="298" r:id="rId4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87" autoAdjust="0"/>
    <p:restoredTop sz="91748" autoAdjust="0"/>
  </p:normalViewPr>
  <p:slideViewPr>
    <p:cSldViewPr>
      <p:cViewPr>
        <p:scale>
          <a:sx n="75" d="100"/>
          <a:sy n="75" d="100"/>
        </p:scale>
        <p:origin x="-77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59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A8CC5-4934-1541-B4B9-577BE61C26F6}" type="slidenum">
              <a:rPr lang="en-US"/>
              <a:pPr/>
              <a:t>26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A3997-5745-6643-86C3-8EA003E599C4}" type="slidenum">
              <a:rPr lang="en-US"/>
              <a:pPr/>
              <a:t>27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3D7F-B1F2-B745-8D66-4D2FB07A7076}" type="slidenum">
              <a:rPr lang="en-US"/>
              <a:pPr/>
              <a:t>28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D1E6-46B0-CE40-B2F6-7C93FCE9D1ED}" type="slidenum">
              <a:rPr lang="en-US"/>
              <a:pPr/>
              <a:t>29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1B6-CD7C-2B44-A066-D4E5A092540B}" type="slidenum">
              <a:rPr lang="en-US"/>
              <a:pPr/>
              <a:t>30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FC3FE-BD7E-CD47-967B-EF9AA258A445}" type="slidenum">
              <a:rPr lang="en-US"/>
              <a:pPr/>
              <a:t>31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715A-000E-584F-A763-9BDB3A32523A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man pthread_join: “There is no pthreads analog of waitpid(-1, &amp;status, 0), that is, "join with any terminated thread”.</a:t>
            </a:r>
            <a:r>
              <a:rPr lang="en-US" baseline="0"/>
              <a:t> </a:t>
            </a:r>
            <a:r>
              <a:rPr lang="en-US"/>
              <a:t>If you believe you need this functionality, you probably need to rethink your application design.”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Initialization and cleanup:</a:t>
            </a:r>
          </a:p>
          <a:p>
            <a:r>
              <a:rPr lang="en-US"/>
              <a:t>Mutex operations: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See sthread.h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https://computing.llnl.gov/tutorials/pthreads/#ConditionVariables</a:t>
            </a:r>
          </a:p>
          <a:p>
            <a:r>
              <a:rPr lang="en-US"/>
              <a:t>http://man.yolinux.com/cgi-bin/man2html?cgi_command=pthread_cond_init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17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CC003-33B1-AD40-9C9D-235ABFA99B39}" type="slidenum">
              <a:rPr lang="en-US"/>
              <a:pPr/>
              <a:t>18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366A3-93E1-CF4F-9737-580B106D7AD7}" type="slidenum">
              <a:rPr lang="en-US"/>
              <a:pPr/>
              <a:t>19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4095750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0" y="1295400"/>
            <a:ext cx="4097338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59DECB-4158-DC44-9E16-4C1CCC14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4</a:t>
            </a:r>
            <a:endParaRPr lang="en-US" dirty="0"/>
          </a:p>
          <a:p>
            <a:pPr algn="ctr"/>
            <a:r>
              <a:rPr lang="en-US" dirty="0" smtClean="0"/>
              <a:t>Scheduling, Project </a:t>
            </a:r>
            <a:r>
              <a:rPr lang="en-US" dirty="0"/>
              <a:t>2 </a:t>
            </a:r>
            <a:r>
              <a:rPr lang="en-US" dirty="0" smtClean="0"/>
              <a:t>Intro, </a:t>
            </a:r>
            <a:r>
              <a:rPr lang="en-US" dirty="0"/>
              <a:t>Threads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Pathfinder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Mars Pathfinder uses a real-time OS called </a:t>
            </a:r>
            <a:r>
              <a:rPr lang="en-US" dirty="0" err="1" smtClean="0"/>
              <a:t>VxWorks</a:t>
            </a:r>
            <a:endParaRPr lang="en-US" dirty="0"/>
          </a:p>
          <a:p>
            <a:r>
              <a:rPr lang="en-US" dirty="0" err="1" smtClean="0"/>
              <a:t>VxWorks</a:t>
            </a:r>
            <a:r>
              <a:rPr lang="en-US" dirty="0" smtClean="0"/>
              <a:t> has a flag to set priority inheritance “on”</a:t>
            </a:r>
          </a:p>
          <a:p>
            <a:r>
              <a:rPr lang="en-US" dirty="0" smtClean="0"/>
              <a:t>How do you think this flag was set when Pathfinder was launched?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Inheritance on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924800" cy="1249363"/>
          </a:xfrm>
        </p:spPr>
        <p:txBody>
          <a:bodyPr/>
          <a:lstStyle/>
          <a:p>
            <a:r>
              <a:rPr lang="en-US" dirty="0" smtClean="0"/>
              <a:t>Luckily, that flag in </a:t>
            </a:r>
            <a:r>
              <a:rPr lang="en-US" dirty="0" err="1" smtClean="0"/>
              <a:t>VxWorks</a:t>
            </a:r>
            <a:r>
              <a:rPr lang="en-US" dirty="0" smtClean="0"/>
              <a:t> could be set remotely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19199" y="2979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9199" y="3360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19199" y="3741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447799" y="3500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057399" y="350002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666999" y="2738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62311" y="3502863"/>
            <a:ext cx="122682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21350" y="310948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89131" y="2722414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11750" y="2722414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45350" y="349041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90877" y="27950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90877" y="317603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5080" y="355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223402" y="417729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399" y="417729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839069" y="410692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52999" y="410635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Bus in use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276599" y="2500890"/>
            <a:ext cx="12125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1367" y="211843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blocked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447799" y="317603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666999" y="240322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721350" y="278549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19098" y="1512242"/>
            <a:ext cx="408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/>
              <a:t>r</a:t>
            </a:r>
            <a:r>
              <a:rPr lang="en-US" sz="2400" dirty="0" smtClean="0"/>
              <a:t>eset by watchdog timer!</a:t>
            </a:r>
            <a:endParaRPr lang="en-US" sz="24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943600" y="1981200"/>
            <a:ext cx="0" cy="11282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71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roses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Priority inheritance solves the biggest problem, but 2 more remain: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Chained Blocking</a:t>
            </a:r>
          </a:p>
          <a:p>
            <a:r>
              <a:rPr lang="en-US" dirty="0" smtClean="0"/>
              <a:t>They are solved by the Priority Ceiling Protocol extension</a:t>
            </a:r>
          </a:p>
          <a:p>
            <a:r>
              <a:rPr lang="en-US" dirty="0" smtClean="0"/>
              <a:t>You can read about this on your own because now it is time for…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Project 1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 smtClean="0"/>
              <a:t>Congratulations</a:t>
            </a:r>
            <a:r>
              <a:rPr lang="en-US" dirty="0"/>
              <a:t>, you’re all kernel hackers now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Any Final Questions?</a:t>
            </a:r>
            <a:endParaRPr lang="en-US" dirty="0" smtClean="0"/>
          </a:p>
          <a:p>
            <a:r>
              <a:rPr lang="en-US" dirty="0" smtClean="0"/>
              <a:t>We’re going to give you a break and have you do some </a:t>
            </a:r>
            <a:r>
              <a:rPr lang="en-US" dirty="0" err="1" smtClean="0"/>
              <a:t>userspace</a:t>
            </a:r>
            <a:r>
              <a:rPr lang="en-US" dirty="0" smtClean="0"/>
              <a:t> work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2: user-level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Part A: due </a:t>
            </a:r>
            <a:r>
              <a:rPr lang="en-US" dirty="0" smtClean="0"/>
              <a:t>Sunday, Nov 3 at </a:t>
            </a:r>
            <a:r>
              <a:rPr lang="en-US" dirty="0" smtClean="0"/>
              <a:t>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part of a user thread library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synchronization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a synchronization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Part B: due </a:t>
            </a:r>
            <a:r>
              <a:rPr lang="en-US" dirty="0" smtClean="0"/>
              <a:t>Sunday, Nov 17 at </a:t>
            </a:r>
            <a:r>
              <a:rPr lang="en-US" dirty="0" smtClean="0"/>
              <a:t>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a multithreaded web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preemption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Get some results and write a (small)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notes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Start EARLY!</a:t>
            </a:r>
          </a:p>
          <a:p>
            <a:pPr lvl="1"/>
            <a:r>
              <a:rPr lang="en-US" dirty="0"/>
              <a:t>It’s </a:t>
            </a:r>
            <a:r>
              <a:rPr lang="en-US" dirty="0" err="1"/>
              <a:t>loooooooong</a:t>
            </a:r>
            <a:endParaRPr lang="en-US"/>
          </a:p>
          <a:p>
            <a:pPr lvl="1"/>
            <a:r>
              <a:rPr lang="en-US"/>
              <a:t>Read the assignment carefully</a:t>
            </a:r>
          </a:p>
          <a:p>
            <a:pPr lvl="1"/>
            <a:r>
              <a:rPr lang="en-US"/>
              <a:t>Read it again</a:t>
            </a:r>
          </a:p>
          <a:p>
            <a:pPr lvl="1"/>
            <a:r>
              <a:rPr lang="en-US"/>
              <a:t>Understand the skeleton code</a:t>
            </a:r>
          </a:p>
          <a:p>
            <a:r>
              <a:rPr lang="en-US"/>
              <a:t>Use the same groups as for project 1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tips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Understand what the provided code does for you</a:t>
            </a:r>
          </a:p>
          <a:p>
            <a:r>
              <a:rPr lang="en-US" dirty="0"/>
              <a:t>Division of work</a:t>
            </a:r>
          </a:p>
          <a:p>
            <a:pPr lvl="1"/>
            <a:r>
              <a:rPr lang="en-US" dirty="0"/>
              <a:t>Part 3 can be completed without parts 1 and 2</a:t>
            </a:r>
          </a:p>
          <a:p>
            <a:r>
              <a:rPr lang="en-US" dirty="0"/>
              <a:t>More tools</a:t>
            </a:r>
          </a:p>
          <a:p>
            <a:pPr lvl="1"/>
            <a:r>
              <a:rPr lang="en-US" dirty="0" err="1" smtClean="0"/>
              <a:t>gdb</a:t>
            </a:r>
            <a:endParaRPr lang="en-US" dirty="0" smtClean="0"/>
          </a:p>
          <a:p>
            <a:pPr lvl="1"/>
            <a:r>
              <a:rPr lang="en-US" dirty="0" smtClean="0"/>
              <a:t>(Or </a:t>
            </a:r>
            <a:r>
              <a:rPr lang="en-US" dirty="0" err="1" smtClean="0"/>
              <a:t>ddd</a:t>
            </a:r>
            <a:r>
              <a:rPr lang="en-US" dirty="0" smtClean="0"/>
              <a:t> </a:t>
            </a:r>
            <a:r>
              <a:rPr lang="en-US" dirty="0" smtClean="0"/>
              <a:t>if you’re not a fan of </a:t>
            </a:r>
            <a:r>
              <a:rPr lang="en-US" dirty="0" smtClean="0"/>
              <a:t>CLIs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give you: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Skeleton functions for thread interface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Machine-specific code (</a:t>
            </a:r>
            <a:r>
              <a:rPr lang="en-US" dirty="0" smtClean="0"/>
              <a:t>x86, i386)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Support for creating new stacks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Support for saving </a:t>
            </a:r>
            <a:r>
              <a:rPr lang="en-US" dirty="0" err="1"/>
              <a:t>regs</a:t>
            </a:r>
            <a:r>
              <a:rPr lang="en-US" dirty="0"/>
              <a:t>/switching stacks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queue data </a:t>
            </a:r>
            <a:r>
              <a:rPr lang="en-US" dirty="0" smtClean="0"/>
              <a:t>structure (why?)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Very simple test programs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You should </a:t>
            </a:r>
            <a:r>
              <a:rPr lang="en-US" dirty="0">
                <a:solidFill>
                  <a:schemeClr val="accent1"/>
                </a:solidFill>
              </a:rPr>
              <a:t>write more</a:t>
            </a:r>
            <a:r>
              <a:rPr lang="en-US" dirty="0"/>
              <a:t>, and </a:t>
            </a:r>
            <a:r>
              <a:rPr lang="en-US" dirty="0">
                <a:solidFill>
                  <a:schemeClr val="hlink"/>
                </a:solidFill>
              </a:rPr>
              <a:t>include them </a:t>
            </a:r>
            <a:r>
              <a:rPr lang="en-US" dirty="0"/>
              <a:t>in the </a:t>
            </a:r>
            <a:r>
              <a:rPr lang="en-US" dirty="0" err="1"/>
              <a:t>turnin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single-threaded web server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EDE6-37FC-DB41-9344-27E9C87DF87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code structure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429000" y="2819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include/sthread.h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 flipV="1">
            <a:off x="685800" y="3048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4864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6294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apps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Web server (web/sioux.c)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4478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test/*.c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895600" y="2209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5257800" y="2209800"/>
            <a:ext cx="1981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657600" y="3733800"/>
            <a:ext cx="2057400" cy="369332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C0C0"/>
                </a:solidFill>
              </a:rPr>
              <a:t>lib/</a:t>
            </a:r>
            <a:r>
              <a:rPr lang="en-US" dirty="0" err="1">
                <a:solidFill>
                  <a:srgbClr val="C0C0C0"/>
                </a:solidFill>
              </a:rPr>
              <a:t>sthread_user.h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3429000" y="3429000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lib/sthread_user.c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3657600" y="4953000"/>
            <a:ext cx="20574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lib/sthread_ctx.c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429000" y="4648200"/>
            <a:ext cx="20574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lib/sthread_ctx.h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143000" y="3429000"/>
            <a:ext cx="1752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write this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44958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>
            <a:off x="4495800" y="5029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352800" y="6096000"/>
            <a:ext cx="2286000" cy="57785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sthread_switch_i386.h</a:t>
            </a:r>
          </a:p>
          <a:p>
            <a:pPr>
              <a:spcBef>
                <a:spcPct val="50000"/>
              </a:spcBef>
            </a:pPr>
            <a:r>
              <a:rPr lang="en-US" sz="1200"/>
              <a:t>sthread_switch_powerpc.h</a:t>
            </a:r>
            <a:endParaRPr lang="en-US" sz="900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3352800" y="55626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lib/sthread_switch.S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4495800" y="5943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609600" y="4953000"/>
            <a:ext cx="22860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lib/sthread_queue.c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381000" y="46482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lib/sthread_queue.h</a:t>
            </a: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H="1">
            <a:off x="1524000" y="38100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25146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lib/sthread_preempt.c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6172200" y="4648200"/>
            <a:ext cx="25146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lib/sthread_preempt.h</a:t>
            </a:r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5486400" y="3810000"/>
            <a:ext cx="2057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3BC6-438C-9B46-9B05-F83D3C237FD3}" type="slidenum">
              <a:rPr lang="en-US"/>
              <a:pPr/>
              <a:t>19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Pthreads (POSIX threads) is a preemptive, kernel-level thread library</a:t>
            </a:r>
          </a:p>
          <a:p>
            <a:r>
              <a:rPr lang="en-US"/>
              <a:t>Simplethreads is similar to Pthreads</a:t>
            </a:r>
          </a:p>
          <a:p>
            <a:r>
              <a:rPr lang="en-US"/>
              <a:t>Project 2: compare your implementation against Pthreads</a:t>
            </a:r>
          </a:p>
          <a:p>
            <a:pPr lvl="1"/>
            <a:r>
              <a:rPr lang="en-US"/>
              <a:t>./configure --with-pthreads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problem that arises when tasks (e.g. threads) have priorities and shared resource conflicts</a:t>
            </a:r>
          </a:p>
          <a:p>
            <a:r>
              <a:rPr lang="en-US" dirty="0" smtClean="0"/>
              <a:t>Typically involves tasks that operate periodically</a:t>
            </a:r>
          </a:p>
          <a:p>
            <a:r>
              <a:rPr lang="en-US" dirty="0" smtClean="0"/>
              <a:t>You won’t have to worry about this in Project 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8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functions do we </a:t>
            </a:r>
            <a:r>
              <a:rPr lang="en-US" dirty="0" smtClean="0"/>
              <a:t>need for a </a:t>
            </a:r>
            <a:r>
              <a:rPr lang="en-US" dirty="0" err="1" smtClean="0"/>
              <a:t>userspace</a:t>
            </a:r>
            <a:r>
              <a:rPr lang="en-US" dirty="0" smtClean="0"/>
              <a:t> thread library?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21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API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void sthread_init()</a:t>
            </a:r>
          </a:p>
          <a:p>
            <a:pPr lvl="2"/>
            <a:r>
              <a:rPr lang="en-US"/>
              <a:t>Initialize the whole system</a:t>
            </a:r>
          </a:p>
          <a:p>
            <a:pPr lvl="3"/>
            <a:r>
              <a:rPr lang="en-US"/>
              <a:t>sthread_t sthread_create(func start_func,</a:t>
            </a:r>
          </a:p>
          <a:p>
            <a:pPr lvl="3"/>
            <a:r>
              <a:rPr lang="en-US"/>
              <a:t>	void *arg)</a:t>
            </a:r>
          </a:p>
          <a:p>
            <a:pPr lvl="2"/>
            <a:r>
              <a:rPr lang="en-US"/>
              <a:t>Create a new thread and make it runnable</a:t>
            </a:r>
          </a:p>
          <a:p>
            <a:pPr lvl="3"/>
            <a:r>
              <a:rPr lang="en-US"/>
              <a:t>void sthread_yield()</a:t>
            </a:r>
          </a:p>
          <a:p>
            <a:pPr lvl="2"/>
            <a:r>
              <a:rPr lang="en-US"/>
              <a:t>Give up the CPU</a:t>
            </a:r>
          </a:p>
          <a:p>
            <a:pPr lvl="3"/>
            <a:r>
              <a:rPr lang="en-US"/>
              <a:t>void sthread_exit(void *ret)</a:t>
            </a:r>
          </a:p>
          <a:p>
            <a:pPr lvl="2"/>
            <a:r>
              <a:rPr lang="en-US"/>
              <a:t>Exit current thread</a:t>
            </a:r>
          </a:p>
          <a:p>
            <a:pPr lvl="3"/>
            <a:r>
              <a:rPr lang="en-US"/>
              <a:t>void* sthread_join(sthread_t t)</a:t>
            </a:r>
          </a:p>
          <a:p>
            <a:pPr lvl="2"/>
            <a:r>
              <a:rPr lang="en-US"/>
              <a:t>Wait for specified thread to exit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internals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/>
              <a:t>Structure of the TCB:</a:t>
            </a:r>
          </a:p>
          <a:p>
            <a:pPr lvl="3"/>
            <a:r>
              <a:rPr lang="en-US"/>
              <a:t>	struct _sthread {</a:t>
            </a:r>
          </a:p>
          <a:p>
            <a:pPr lvl="3"/>
            <a:r>
              <a:rPr lang="en-US"/>
              <a:t>		sthread_ctx_t *saved_ctx;</a:t>
            </a:r>
          </a:p>
          <a:p>
            <a:pPr lvl="3"/>
            <a:r>
              <a:rPr lang="en-US"/>
              <a:t>		/**</a:t>
            </a:r>
          </a:p>
          <a:p>
            <a:pPr lvl="3"/>
            <a:r>
              <a:rPr lang="en-US"/>
              <a:t>		 * Add your fields to the thread</a:t>
            </a:r>
          </a:p>
          <a:p>
            <a:pPr lvl="3"/>
            <a:r>
              <a:rPr lang="en-US"/>
              <a:t>		 * data structure here.</a:t>
            </a:r>
          </a:p>
          <a:p>
            <a:pPr lvl="3"/>
            <a:r>
              <a:rPr lang="en-US"/>
              <a:t>		 */</a:t>
            </a:r>
          </a:p>
          <a:p>
            <a:pPr lvl="3"/>
            <a:r>
              <a:rPr lang="en-US"/>
              <a:t>	};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23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 sz="2800" dirty="0">
                <a:solidFill>
                  <a:prstClr val="white"/>
                </a:solidFill>
              </a:rPr>
              <a:t>(this slide and </a:t>
            </a:r>
            <a:r>
              <a:rPr lang="en-US" sz="2800" dirty="0" smtClean="0">
                <a:solidFill>
                  <a:prstClr val="white"/>
                </a:solidFill>
              </a:rPr>
              <a:t>next – see test-</a:t>
            </a:r>
            <a:r>
              <a:rPr lang="en-US" sz="2800" dirty="0" err="1" smtClean="0">
                <a:solidFill>
                  <a:prstClr val="white"/>
                </a:solidFill>
              </a:rPr>
              <a:t>create.c</a:t>
            </a:r>
            <a:r>
              <a:rPr lang="en-US" sz="2800" dirty="0" smtClean="0">
                <a:solidFill>
                  <a:prstClr val="white"/>
                </a:solidFill>
              </a:rPr>
              <a:t>)</a:t>
            </a:r>
            <a:endParaRPr lang="en-US" sz="2800" dirty="0">
              <a:solidFill>
                <a:prstClr val="white"/>
              </a:solidFill>
            </a:endParaRPr>
          </a:p>
          <a:p>
            <a:pPr lvl="3"/>
            <a:endParaRPr lang="en-US" dirty="0"/>
          </a:p>
          <a:p>
            <a:pPr lvl="3"/>
            <a:r>
              <a:rPr lang="en-US" dirty="0"/>
              <a:t>void *</a:t>
            </a:r>
            <a:r>
              <a:rPr lang="en-US" dirty="0" err="1"/>
              <a:t>thread_start</a:t>
            </a:r>
            <a:r>
              <a:rPr lang="en-US" dirty="0"/>
              <a:t>(void *</a:t>
            </a:r>
            <a:r>
              <a:rPr lang="en-US" dirty="0" err="1"/>
              <a:t>arg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arg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(“in </a:t>
            </a:r>
            <a:r>
              <a:rPr lang="en-US" dirty="0" err="1"/>
              <a:t>thread_start</a:t>
            </a:r>
            <a:r>
              <a:rPr lang="en-US" dirty="0"/>
              <a:t>, </a:t>
            </a:r>
            <a:r>
              <a:rPr lang="en-US" dirty="0" err="1"/>
              <a:t>arg</a:t>
            </a:r>
            <a:r>
              <a:rPr lang="en-US" dirty="0"/>
              <a:t> = %p\n”,</a:t>
            </a:r>
          </a:p>
          <a:p>
            <a:pPr lvl="3"/>
            <a:r>
              <a:rPr lang="en-US" dirty="0"/>
              <a:t>	    </a:t>
            </a:r>
            <a:r>
              <a:rPr lang="en-US" dirty="0" smtClean="0"/>
              <a:t>	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...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297363"/>
          </a:xfrm>
        </p:spPr>
        <p:txBody>
          <a:bodyPr>
            <a:noAutofit/>
          </a:bodyPr>
          <a:lstStyle/>
          <a:p>
            <a:pPr lvl="3"/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</a:t>
            </a:r>
            <a:r>
              <a:rPr lang="en-US" dirty="0" smtClean="0"/>
              <a:t>*</a:t>
            </a:r>
            <a:r>
              <a:rPr lang="en-US" dirty="0" err="1" smtClean="0"/>
              <a:t>argv</a:t>
            </a:r>
            <a:r>
              <a:rPr lang="en-US" dirty="0" smtClean="0"/>
              <a:t>[])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sthread_init</a:t>
            </a:r>
            <a:r>
              <a:rPr lang="en-US" dirty="0"/>
              <a:t>();    </a:t>
            </a:r>
          </a:p>
          <a:p>
            <a:pPr lvl="3"/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lvl="3"/>
            <a:r>
              <a:rPr lang="en-US" dirty="0"/>
              <a:t>		if (</a:t>
            </a:r>
            <a:r>
              <a:rPr lang="en-US" dirty="0" err="1"/>
              <a:t>sthread_create</a:t>
            </a:r>
            <a:r>
              <a:rPr lang="en-US" dirty="0"/>
              <a:t>(</a:t>
            </a:r>
            <a:r>
              <a:rPr lang="en-US" dirty="0" err="1"/>
              <a:t>thread_start</a:t>
            </a:r>
            <a:r>
              <a:rPr lang="en-US" dirty="0"/>
              <a:t>,</a:t>
            </a:r>
          </a:p>
          <a:p>
            <a:pPr lvl="3"/>
            <a:r>
              <a:rPr lang="en-US" dirty="0"/>
              <a:t>			                (void </a:t>
            </a:r>
            <a:r>
              <a:rPr lang="en-US" dirty="0" smtClean="0"/>
              <a:t>*)&amp;</a:t>
            </a:r>
            <a:r>
              <a:rPr lang="en-US" dirty="0" err="1" smtClean="0"/>
              <a:t>i</a:t>
            </a:r>
            <a:r>
              <a:rPr lang="en-US" dirty="0"/>
              <a:t>) == NULL) {</a:t>
            </a:r>
          </a:p>
          <a:p>
            <a:pPr lvl="3"/>
            <a:r>
              <a:rPr lang="en-US" dirty="0"/>
              <a:t>		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sthread_create</a:t>
            </a:r>
            <a:r>
              <a:rPr lang="en-US" dirty="0"/>
              <a:t> failed\n");</a:t>
            </a:r>
          </a:p>
          <a:p>
            <a:pPr lvl="3"/>
            <a:r>
              <a:rPr lang="en-US" dirty="0"/>
              <a:t>			exit(1);</a:t>
            </a:r>
          </a:p>
          <a:p>
            <a:pPr lvl="3"/>
            <a:r>
              <a:rPr lang="en-US" dirty="0"/>
              <a:t>		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// needs </a:t>
            </a:r>
            <a:r>
              <a:rPr lang="en-US" dirty="0"/>
              <a:t>to be called multiple </a:t>
            </a:r>
            <a:r>
              <a:rPr lang="en-US" dirty="0" smtClean="0"/>
              <a:t>times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err="1"/>
              <a:t>sthread_yield</a:t>
            </a:r>
            <a:r>
              <a:rPr lang="en-US" dirty="0" smtClean="0"/>
              <a:t>();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("back in main\n");</a:t>
            </a:r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contexts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(Provided for you in project 2)</a:t>
            </a:r>
          </a:p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/>
              <a:t>Thread </a:t>
            </a:r>
            <a:r>
              <a:rPr lang="en-US" i="1"/>
              <a:t>context </a:t>
            </a:r>
            <a:r>
              <a:rPr lang="en-US"/>
              <a:t>= thread stack + stack pointer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sthread_new_ctx(func_to_run)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creates a new thread context that can be switched to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sthread_free_ctx(some_old_ctx)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Deletes the supplied context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sthread_switch(oldctx, newctx)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Puts current context into oldctx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Takes newctx and makes it current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06E-74E7-0E4B-838E-66DE9B7C60B8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How sthread_switch works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724400" y="2286000"/>
            <a:ext cx="1143000" cy="14478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3581400" y="3733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3581400" y="3733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09591" name="Picture 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953000" y="6324600"/>
            <a:ext cx="327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Want to switch to thread 2…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D81E-7C6F-8749-A0EE-FE7F1E65603A}" type="slidenum">
              <a:rPr lang="en-US"/>
              <a:pPr/>
              <a:t>27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Push old context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(push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777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3760-1597-B44C-ACE9-74BCE9EE6EC5}" type="slidenum">
              <a:rPr lang="en-US"/>
              <a:pPr/>
              <a:t>28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Save old stack pointer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r>
              <a:rPr lang="en-US" sz="1800" b="1" dirty="0" smtClean="0">
                <a:latin typeface="Courier New" charset="0"/>
              </a:rPr>
              <a:t>,(%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ax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RSP</a:t>
            </a:r>
            <a:endParaRPr lang="en-US" dirty="0"/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9827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202B-1471-AA4D-97F5-2BA56514CED0}" type="slidenum">
              <a:rPr lang="en-US"/>
              <a:pPr/>
              <a:t>29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Change stack pointers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dx</a:t>
            </a:r>
            <a:r>
              <a:rPr lang="en-US" sz="1800" b="1" dirty="0" smtClean="0">
                <a:latin typeface="Courier New" charset="0"/>
              </a:rPr>
              <a:t>,%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289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 flipV="1">
            <a:off x="6781800" y="4191000"/>
            <a:ext cx="0" cy="1600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6781800" y="41910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79248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Say we have 3 tasks where</a:t>
            </a:r>
            <a:br>
              <a:rPr lang="en-US" dirty="0" smtClean="0"/>
            </a:br>
            <a:r>
              <a:rPr lang="en-US" dirty="0" smtClean="0"/>
              <a:t>priority(J1) &gt; priority(J2) &gt; priority(J3)</a:t>
            </a:r>
          </a:p>
          <a:p>
            <a:r>
              <a:rPr lang="en-US" dirty="0" smtClean="0"/>
              <a:t>J1 and J3 each need exclusive access to the same shared resource </a:t>
            </a:r>
          </a:p>
          <a:p>
            <a:r>
              <a:rPr lang="en-US" dirty="0" smtClean="0"/>
              <a:t>When could there be problem?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10/21/10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77814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2778140"/>
            <a:ext cx="18415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2029218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241021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029218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67000" y="203812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98900" y="277814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05039" y="195885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5039" y="233985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05039" y="27091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41054" y="1958852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41054" y="2709184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56721" y="188848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50654" y="263824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92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EB3F-67A3-5D4E-8658-DD63E65FDC96}" type="slidenum">
              <a:rPr lang="en-US"/>
              <a:pPr/>
              <a:t>30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Pop off new context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(pop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5969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2" name="Rectangle 30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DEC8-4DFC-EB46-AFC1-9F65F3B798C7}" type="slidenum">
              <a:rPr lang="en-US"/>
              <a:pPr/>
              <a:t>31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Done; return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latin typeface="Courier New" charset="0"/>
              </a:rPr>
              <a:t>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699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457200" y="32766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400" dirty="0"/>
              <a:t>What got switched?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R</a:t>
            </a:r>
            <a:r>
              <a:rPr lang="en-US" sz="2000" dirty="0" smtClean="0">
                <a:ea typeface="ＭＳ Ｐゴシック" charset="-128"/>
              </a:rPr>
              <a:t>SP</a:t>
            </a:r>
            <a:endParaRPr lang="en-US" sz="2000" dirty="0">
              <a:ea typeface="ＭＳ Ｐゴシック" charset="-128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PC (how?)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Other registers</a:t>
            </a:r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Adjusting the PC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724400" y="3962400"/>
            <a:ext cx="1143000" cy="1676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7162800" y="5029200"/>
            <a:ext cx="11430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9050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810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5146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3006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5715000"/>
            <a:ext cx="1162050" cy="871538"/>
          </a:xfrm>
          <a:noFill/>
          <a:ln/>
        </p:spPr>
      </p:pic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6581775" y="5791200"/>
            <a:ext cx="239121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2 (running):</a:t>
            </a:r>
          </a:p>
          <a:p>
            <a:r>
              <a:rPr lang="en-US"/>
              <a:t>sthread_switch(t2,...);</a:t>
            </a:r>
            <a:endParaRPr lang="en-US" sz="900"/>
          </a:p>
          <a:p>
            <a:r>
              <a:rPr lang="en-US"/>
              <a:t>0x800: printf(“test 2”);</a:t>
            </a:r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533400" y="1676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000" b="1"/>
              <a:t>ret</a:t>
            </a:r>
            <a:r>
              <a:rPr lang="en-US" sz="2000"/>
              <a:t> pops off the new return address!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endParaRPr lang="en-US" sz="2000">
              <a:ea typeface="ＭＳ Ｐゴシック" charset="-128"/>
            </a:endParaRP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7162800" y="4724400"/>
            <a:ext cx="1143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7162800" y="48006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ra=0x800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1905000" y="6248400"/>
            <a:ext cx="5175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PC</a:t>
            </a:r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2514600" y="6172200"/>
            <a:ext cx="457200" cy="3048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H="1">
            <a:off x="2819400" y="6324600"/>
            <a:ext cx="3581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6400800" y="4953000"/>
            <a:ext cx="0" cy="13716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>
            <a:off x="6400800" y="4953000"/>
            <a:ext cx="7620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3733800" y="5715000"/>
            <a:ext cx="239132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1 (stopped):</a:t>
            </a:r>
          </a:p>
          <a:p>
            <a:r>
              <a:rPr lang="en-US"/>
              <a:t>sthread_switch(t1,t2);</a:t>
            </a:r>
            <a:endParaRPr lang="en-US" sz="900"/>
          </a:p>
          <a:p>
            <a:r>
              <a:rPr lang="en-US"/>
              <a:t>0x400: printf(“test 1”);</a:t>
            </a:r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4724400" y="37338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ra=0x400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DECB-4158-DC44-9E16-4C1CCC14B98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joining</a:t>
            </a: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038600"/>
            <a:ext cx="7191375" cy="245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With Pthreads (and Sthreads):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Master thread calls join on worker thread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blocks until worker thread exits.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returns the return value of the worker thread.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34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synchronization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Thread safety: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An application's ability to execute multiple threads simultaneously without "clobbering" shared data or creating "race" conditions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6343650" cy="3009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mutexes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sthread_mutex_t sthread_mutex_init()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sthread_mutex_free(sthread_mutex_t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sthread_mutex_lock(sthread_mutex_t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When returns, thread is guaranteed to acquire lock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sthread_mutex_unlock(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>
              <a:lnSpc>
                <a:spcPct val="90000"/>
              </a:lnSpc>
              <a:buClr>
                <a:srgbClr val="54638C"/>
              </a:buClr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condition variables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sthread_cond_t sthread_cond_init()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sthread_cond_free(sthread_cond_t cond)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sthread_cond_signal(sthread_cond_t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one waiting thread,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sthread_cond_broadcast(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all waiting threads,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sthread_cond_wait(sthread_cond_t cond,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Wait for given condition variable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Returning thread is guaranteed to hold the lock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create a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pass arguments to the thread’s start function?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Function pointer passed to sthread_new_ctx() doesn’t take any arguments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deal with the initial (main) thread?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block a thread?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When and how do you reclaim resources for a terminated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Can a thread free its stack itself?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Where does </a:t>
            </a:r>
            <a:r>
              <a:rPr lang="en-US" dirty="0" err="1"/>
              <a:t>sthread_switch</a:t>
            </a:r>
            <a:r>
              <a:rPr lang="en-US" dirty="0"/>
              <a:t> return?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Who and when should call </a:t>
            </a:r>
            <a:r>
              <a:rPr lang="en-US" dirty="0" err="1"/>
              <a:t>sthread_switch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What should be in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sthread_mutex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sthread_cond</a:t>
            </a:r>
            <a:r>
              <a:rPr lang="en-US" dirty="0"/>
              <a:t>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39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Working with synchronization: When does it make sense to disable interrupts?</a:t>
            </a:r>
            <a:endParaRPr lang="en-US" dirty="0"/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Which actions are atomic at the application level versus at the thread level?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When using </a:t>
            </a:r>
            <a:r>
              <a:rPr lang="en-US" dirty="0" err="1" smtClean="0"/>
              <a:t>forkbomb</a:t>
            </a:r>
            <a:r>
              <a:rPr lang="en-US" dirty="0" smtClean="0"/>
              <a:t>, run “</a:t>
            </a:r>
            <a:r>
              <a:rPr lang="en-US" dirty="0" err="1"/>
              <a:t>ulimit</a:t>
            </a:r>
            <a:r>
              <a:rPr lang="en-US" dirty="0"/>
              <a:t> -Su </a:t>
            </a:r>
            <a:r>
              <a:rPr lang="en-US" dirty="0" smtClean="0"/>
              <a:t>64” to limit the number of processes/threads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Allows you to log in from another session even if you hit the above limit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Add it to your .</a:t>
            </a:r>
            <a:r>
              <a:rPr lang="en-US" dirty="0" err="1" smtClean="0"/>
              <a:t>bash_profile</a:t>
            </a:r>
            <a:r>
              <a:rPr lang="en-US" dirty="0" smtClean="0"/>
              <a:t> so it happens automatically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  <p:extLst>
      <p:ext uri="{BB962C8B-B14F-4D97-AF65-F5344CB8AC3E}">
        <p14:creationId xmlns:p14="http://schemas.microsoft.com/office/powerpoint/2010/main" val="215462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</a:t>
            </a:r>
            <a:r>
              <a:rPr lang="en-US" dirty="0" smtClean="0"/>
              <a:t>Inversion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95800"/>
            <a:ext cx="7924800" cy="1630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higher priority task can interrupt a lower priority one.</a:t>
            </a:r>
          </a:p>
          <a:p>
            <a:r>
              <a:rPr lang="en-US" dirty="0" smtClean="0"/>
              <a:t>Unbounded time of priority inversion, if J3 is interrupted by tasks with priority between J1 and J3 during its critical region.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536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2917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3298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47800" y="305653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305653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229453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62312" y="305937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266700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05937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283726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228372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39000" y="3040609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0878" y="2351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0878" y="2732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5081" y="3113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223403" y="373380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43400" y="373380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39070" y="366343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366286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76600" y="2057400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04434" y="16764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 blocked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47800" y="273254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195973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879532" y="2364620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208020" y="2328438"/>
            <a:ext cx="152400" cy="16078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97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 dirty="0" smtClean="0">
                <a:solidFill>
                  <a:prstClr val="white"/>
                </a:solidFill>
              </a:rPr>
              <a:t>Want to learn about real-time scheduling? Take CSE466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Mars Pathfinder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4114800" cy="4297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But a few days into the mission, not long </a:t>
            </a:r>
            <a:r>
              <a:rPr lang="en-US" dirty="0" smtClean="0"/>
              <a:t> after </a:t>
            </a:r>
            <a:r>
              <a:rPr lang="en-US" dirty="0"/>
              <a:t>Pathfinder started gathering </a:t>
            </a:r>
            <a:r>
              <a:rPr lang="en-US" dirty="0" smtClean="0"/>
              <a:t> meteorological </a:t>
            </a:r>
            <a:r>
              <a:rPr lang="en-US" dirty="0"/>
              <a:t>data, the spacecraft </a:t>
            </a:r>
            <a:r>
              <a:rPr lang="en-US" dirty="0" smtClean="0"/>
              <a:t> began </a:t>
            </a:r>
            <a:r>
              <a:rPr lang="en-US" dirty="0"/>
              <a:t>experiencing total system resets, </a:t>
            </a:r>
            <a:r>
              <a:rPr lang="en-US" dirty="0" smtClean="0"/>
              <a:t> each </a:t>
            </a:r>
            <a:r>
              <a:rPr lang="en-US" dirty="0"/>
              <a:t>resulting in losses of data. The </a:t>
            </a:r>
            <a:r>
              <a:rPr lang="en-US" dirty="0" smtClean="0"/>
              <a:t>press </a:t>
            </a:r>
            <a:r>
              <a:rPr lang="en-US" dirty="0"/>
              <a:t>reported these failures in terms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/>
              <a:t>‘software glitches’ </a:t>
            </a:r>
            <a:r>
              <a:rPr lang="en-US" dirty="0"/>
              <a:t>and </a:t>
            </a:r>
            <a:r>
              <a:rPr lang="en-US" dirty="0" smtClean="0"/>
              <a:t>‘the computer </a:t>
            </a:r>
            <a:r>
              <a:rPr lang="en-US" dirty="0"/>
              <a:t>was trying to do too many </a:t>
            </a:r>
            <a:r>
              <a:rPr lang="en-US" dirty="0" smtClean="0"/>
              <a:t>things </a:t>
            </a:r>
            <a:r>
              <a:rPr lang="en-US" dirty="0"/>
              <a:t>at </a:t>
            </a:r>
            <a:r>
              <a:rPr lang="en-US" dirty="0" smtClean="0"/>
              <a:t>once’”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25700"/>
            <a:ext cx="34925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0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Relevant components:</a:t>
            </a:r>
          </a:p>
          <a:p>
            <a:pPr lvl="1"/>
            <a:r>
              <a:rPr lang="en-US" b="1" dirty="0" smtClean="0"/>
              <a:t>Information Bus </a:t>
            </a:r>
            <a:r>
              <a:rPr lang="en-US" dirty="0" smtClean="0"/>
              <a:t>(IB) </a:t>
            </a:r>
            <a:br>
              <a:rPr lang="en-US" dirty="0" smtClean="0"/>
            </a:br>
            <a:r>
              <a:rPr lang="en-US" dirty="0" smtClean="0"/>
              <a:t>– a buffer for exchanging data between tasks</a:t>
            </a:r>
          </a:p>
          <a:p>
            <a:pPr lvl="1"/>
            <a:r>
              <a:rPr lang="en-US" b="1" dirty="0" smtClean="0"/>
              <a:t>Meteorological data gathering task</a:t>
            </a:r>
            <a:r>
              <a:rPr lang="en-US" dirty="0" smtClean="0"/>
              <a:t> (M) </a:t>
            </a:r>
            <a:br>
              <a:rPr lang="en-US" dirty="0" smtClean="0"/>
            </a:br>
            <a:r>
              <a:rPr lang="en-US" dirty="0" smtClean="0"/>
              <a:t>– infrequent, low priority, locks the IB</a:t>
            </a:r>
          </a:p>
          <a:p>
            <a:pPr lvl="1"/>
            <a:r>
              <a:rPr lang="en-US" b="1" dirty="0" smtClean="0"/>
              <a:t>Communication task </a:t>
            </a:r>
            <a:r>
              <a:rPr lang="en-US" dirty="0" smtClean="0"/>
              <a:t>(C) </a:t>
            </a:r>
            <a:br>
              <a:rPr lang="en-US" dirty="0" smtClean="0"/>
            </a:br>
            <a:r>
              <a:rPr lang="en-US" dirty="0" smtClean="0"/>
              <a:t>– medium priority, doesn’t use the IB</a:t>
            </a:r>
          </a:p>
          <a:p>
            <a:pPr lvl="1"/>
            <a:r>
              <a:rPr lang="en-US" b="1" dirty="0" smtClean="0"/>
              <a:t>Bus management </a:t>
            </a:r>
            <a:r>
              <a:rPr lang="en-US" dirty="0" smtClean="0"/>
              <a:t>(B) </a:t>
            </a:r>
            <a:br>
              <a:rPr lang="en-US" dirty="0" smtClean="0"/>
            </a:br>
            <a:r>
              <a:rPr lang="en-US" dirty="0" smtClean="0"/>
              <a:t>– frequent, high priority, locks the IB</a:t>
            </a:r>
          </a:p>
          <a:p>
            <a:pPr lvl="1"/>
            <a:r>
              <a:rPr lang="en-US" b="1" dirty="0" smtClean="0"/>
              <a:t>Watchdog timer </a:t>
            </a:r>
            <a:r>
              <a:rPr lang="en-US" dirty="0" smtClean="0"/>
              <a:t>(W) </a:t>
            </a:r>
            <a:br>
              <a:rPr lang="en-US" dirty="0" smtClean="0"/>
            </a:br>
            <a:r>
              <a:rPr lang="en-US" dirty="0" smtClean="0"/>
              <a:t>– Resets the system if B is not activated for a certain amount of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Pathfinder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0600"/>
            <a:ext cx="7924800" cy="132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Oh noes!  Is that $280M down the drain?</a:t>
            </a:r>
          </a:p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219199" y="2979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19199" y="3360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19199" y="3741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47799" y="3500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57399" y="350002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66999" y="2738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62311" y="350286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86199" y="311049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10199" y="350286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19799" y="2727216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629399" y="272721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38999" y="3484099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90877" y="27950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90877" y="317603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95080" y="355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223402" y="417729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3399" y="417729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39069" y="410692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2999" y="410635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Bus in use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276599" y="2500890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67736" y="211989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management blocked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447799" y="317603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666999" y="240322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879531" y="2808110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208019" y="2771928"/>
            <a:ext cx="152400" cy="16078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762091" y="1293167"/>
            <a:ext cx="365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Reset by watchdog timer!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>
            <a:stCxn id="55" idx="2"/>
          </p:cNvCxnSpPr>
          <p:nvPr/>
        </p:nvCxnSpPr>
        <p:spPr>
          <a:xfrm flipH="1">
            <a:off x="5105400" y="1754832"/>
            <a:ext cx="485878" cy="1355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9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to 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thoughts?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2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task J1 blocks because some other task J3 with lower priority owns the requested resource, the J3 temporarily inherits the priority of J1</a:t>
            </a:r>
          </a:p>
          <a:p>
            <a:r>
              <a:rPr lang="en-US" dirty="0" smtClean="0"/>
              <a:t>J3 loses its elevated priority when it releases the resource</a:t>
            </a:r>
          </a:p>
          <a:p>
            <a:r>
              <a:rPr lang="en-US" dirty="0" smtClean="0"/>
              <a:t>Rule: Tasks always inherit the highest priority of other tasks they are blocking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0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5281</TotalTime>
  <Words>1785</Words>
  <Application>Microsoft Macintosh PowerPoint</Application>
  <PresentationFormat>On-screen Show (4:3)</PresentationFormat>
  <Paragraphs>485</Paragraphs>
  <Slides>40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Twilight</vt:lpstr>
      <vt:lpstr>CSE 451: Operating Systems</vt:lpstr>
      <vt:lpstr>Priority Inversion</vt:lpstr>
      <vt:lpstr>Priority Inversion</vt:lpstr>
      <vt:lpstr>Priority Inversion </vt:lpstr>
      <vt:lpstr>The Mars Pathfinder problem</vt:lpstr>
      <vt:lpstr>What happened?</vt:lpstr>
      <vt:lpstr>Pathfinder woes</vt:lpstr>
      <vt:lpstr>A Solution to priority inversion</vt:lpstr>
      <vt:lpstr>Priority Inheritance</vt:lpstr>
      <vt:lpstr>Mars Pathfinder solution</vt:lpstr>
      <vt:lpstr>Priority Inheritance on Mars</vt:lpstr>
      <vt:lpstr>Not all roses yet</vt:lpstr>
      <vt:lpstr>Project 1</vt:lpstr>
      <vt:lpstr>Project 2: user-level threads</vt:lpstr>
      <vt:lpstr>Project 2 notes</vt:lpstr>
      <vt:lpstr>Project 2 tips</vt:lpstr>
      <vt:lpstr>Simplethreads</vt:lpstr>
      <vt:lpstr>Simplethreads code structure</vt:lpstr>
      <vt:lpstr>Pthreads</vt:lpstr>
      <vt:lpstr>Thread operations</vt:lpstr>
      <vt:lpstr>Simplethreads API</vt:lpstr>
      <vt:lpstr>Simplethreads internals</vt:lpstr>
      <vt:lpstr>Sample multithreaded program</vt:lpstr>
      <vt:lpstr>Sample multithreaded program</vt:lpstr>
      <vt:lpstr>Managing contexts</vt:lpstr>
      <vt:lpstr>How sthread_switch works</vt:lpstr>
      <vt:lpstr>Push old context</vt:lpstr>
      <vt:lpstr>Save old stack pointer</vt:lpstr>
      <vt:lpstr>Change stack pointers</vt:lpstr>
      <vt:lpstr>Pop off new context</vt:lpstr>
      <vt:lpstr>Done; return</vt:lpstr>
      <vt:lpstr>Adjusting the PC</vt:lpstr>
      <vt:lpstr>Thread joining</vt:lpstr>
      <vt:lpstr>The need for synchronization</vt:lpstr>
      <vt:lpstr>Synchronization primitives: mutexes</vt:lpstr>
      <vt:lpstr>Synchronization primitives: condition variables</vt:lpstr>
      <vt:lpstr>Things to think about</vt:lpstr>
      <vt:lpstr>Things to think about</vt:lpstr>
      <vt:lpstr>Things to think about</vt:lpstr>
      <vt:lpstr>Final Thoughts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Jeffrey Snyder</cp:lastModifiedBy>
  <cp:revision>466</cp:revision>
  <cp:lastPrinted>2010-10-22T16:03:18Z</cp:lastPrinted>
  <dcterms:created xsi:type="dcterms:W3CDTF">2010-10-21T05:38:25Z</dcterms:created>
  <dcterms:modified xsi:type="dcterms:W3CDTF">2013-10-17T01:11:22Z</dcterms:modified>
</cp:coreProperties>
</file>