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7" r:id="rId2"/>
    <p:sldId id="300" r:id="rId3"/>
    <p:sldId id="302" r:id="rId4"/>
    <p:sldId id="303" r:id="rId5"/>
    <p:sldId id="305" r:id="rId6"/>
    <p:sldId id="306" r:id="rId7"/>
    <p:sldId id="275" r:id="rId8"/>
    <p:sldId id="307" r:id="rId9"/>
    <p:sldId id="308" r:id="rId10"/>
    <p:sldId id="309" r:id="rId11"/>
    <p:sldId id="310" r:id="rId12"/>
    <p:sldId id="311" r:id="rId13"/>
    <p:sldId id="312" r:id="rId14"/>
    <p:sldId id="283" r:id="rId15"/>
    <p:sldId id="284" r:id="rId16"/>
    <p:sldId id="313" r:id="rId17"/>
    <p:sldId id="314" r:id="rId18"/>
    <p:sldId id="285" r:id="rId19"/>
    <p:sldId id="286" r:id="rId20"/>
    <p:sldId id="316" r:id="rId21"/>
    <p:sldId id="287" r:id="rId22"/>
    <p:sldId id="288" r:id="rId23"/>
    <p:sldId id="289" r:id="rId24"/>
    <p:sldId id="298" r:id="rId25"/>
    <p:sldId id="293" r:id="rId26"/>
    <p:sldId id="290" r:id="rId27"/>
    <p:sldId id="291" r:id="rId28"/>
    <p:sldId id="294" r:id="rId29"/>
    <p:sldId id="315" r:id="rId30"/>
    <p:sldId id="295" r:id="rId31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FE0D9"/>
    <a:srgbClr val="FF0000"/>
    <a:srgbClr val="E56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4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t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50000"/>
              </a:spcBef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t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50000"/>
              </a:spcBef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4438"/>
            <a:ext cx="2971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b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50000"/>
              </a:spcBef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4438"/>
            <a:ext cx="2971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b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50000"/>
              </a:spcBef>
              <a:defRPr sz="1100">
                <a:latin typeface="Times New Roman" pitchFamily="18" charset="0"/>
              </a:defRPr>
            </a:lvl1pPr>
          </a:lstStyle>
          <a:p>
            <a:fld id="{D07C80D7-F946-4EBF-A115-866E92F29B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55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t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0"/>
              </a:spcBef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t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0"/>
              </a:spcBef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698500"/>
            <a:ext cx="4649788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5"/>
            <a:ext cx="5024438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4438"/>
            <a:ext cx="2971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b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0"/>
              </a:spcBef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4438"/>
            <a:ext cx="2971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b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0"/>
              </a:spcBef>
              <a:defRPr sz="1100">
                <a:latin typeface="Times New Roman" pitchFamily="18" charset="0"/>
              </a:defRPr>
            </a:lvl1pPr>
          </a:lstStyle>
          <a:p>
            <a:fld id="{3A4AB139-6F88-477B-A6E0-E4D2A1A90D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92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82FA7-9080-46A4-88AA-2CA008008630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759" tIns="44584" rIns="90759" bIns="44584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1058863"/>
            <a:ext cx="4646612" cy="3484562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417888" y="8820150"/>
            <a:ext cx="2270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108" tIns="27069" rIns="19108" bIns="27069"/>
          <a:lstStyle/>
          <a:p>
            <a:pPr defTabSz="919163">
              <a:lnSpc>
                <a:spcPts val="1600"/>
              </a:lnSpc>
              <a:spcBef>
                <a:spcPct val="0"/>
              </a:spcBef>
            </a:pPr>
            <a:r>
              <a:rPr lang="en-US" sz="14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D9ED4D-1721-4812-93C5-D5D4775B8602}" type="slidenum">
              <a:rPr lang="en-US"/>
              <a:pPr/>
              <a:t>15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605B5E-739E-470C-8921-A5395C4DC134}" type="slidenum">
              <a:rPr lang="en-US"/>
              <a:pPr/>
              <a:t>16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91FE4-9225-4B1F-A5EE-DE079302D9C6}" type="slidenum">
              <a:rPr lang="en-US"/>
              <a:pPr/>
              <a:t>18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A0719-0EE9-4E41-B921-EFD08A93A291}" type="slidenum">
              <a:rPr lang="en-US"/>
              <a:pPr/>
              <a:t>19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91FE4-9225-4B1F-A5EE-DE079302D9C6}" type="slidenum">
              <a:rPr lang="en-US"/>
              <a:pPr/>
              <a:t>20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9FA079-5BA8-4797-8F44-AF2F3C99D96E}" type="slidenum">
              <a:rPr lang="en-US"/>
              <a:pPr/>
              <a:t>21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590E44-E885-4218-B2F1-E5F654F8902C}" type="slidenum">
              <a:rPr lang="en-US"/>
              <a:pPr/>
              <a:t>22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B8A7EA-5CA1-41E4-9B0E-3F42A0B0893C}" type="slidenum">
              <a:rPr lang="en-US"/>
              <a:pPr/>
              <a:t>23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DB3EC-46DE-49E0-8C25-6D0381ACD281}" type="slidenum">
              <a:rPr lang="en-US"/>
              <a:pPr/>
              <a:t>24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C6BABE-F166-4AA0-9C00-A3647CA4C873}" type="slidenum">
              <a:rPr lang="en-US"/>
              <a:pPr/>
              <a:t>25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3CA78F-6DB4-4F6E-B6D9-66575D6DD434}" type="slidenum">
              <a:rPr lang="en-US"/>
              <a:pPr/>
              <a:t>7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C6EA07-ECC4-4E44-AD35-99F5B79BB9B6}" type="slidenum">
              <a:rPr lang="en-US"/>
              <a:pPr/>
              <a:t>26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F2A432-0B78-470A-9F93-9E454E35FCDD}" type="slidenum">
              <a:rPr lang="en-US"/>
              <a:pPr/>
              <a:t>27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94BC6-B9C7-4530-B148-08CE6BD4C342}" type="slidenum">
              <a:rPr lang="en-US"/>
              <a:pPr/>
              <a:t>28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B7F448-51DF-4B54-93F3-175C452DB3CB}" type="slidenum">
              <a:rPr lang="en-US"/>
              <a:pPr/>
              <a:t>30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84DBC6-791F-4DA8-9061-D1838250B22E}" type="slidenum">
              <a:rPr lang="en-US"/>
              <a:pPr/>
              <a:t>8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4EE99-8D04-46CB-A34D-556353D295D7}" type="slidenum">
              <a:rPr lang="en-US"/>
              <a:pPr/>
              <a:t>9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DBFBE-1101-4436-B519-6F9B7A3951D3}" type="slidenum">
              <a:rPr lang="en-US"/>
              <a:pPr/>
              <a:t>10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66BFBD-0395-4387-92BF-1C684101967D}" type="slidenum">
              <a:rPr lang="en-US"/>
              <a:pPr/>
              <a:t>11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403387-2EFF-4399-AA30-D2B487EA250B}" type="slidenum">
              <a:rPr lang="en-US"/>
              <a:pPr/>
              <a:t>12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7188E3-9463-4773-B2F1-6833920D4CA2}" type="slidenum">
              <a:rPr lang="en-US"/>
              <a:pPr/>
              <a:t>13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2EB94F-CF91-4211-9468-412CE3D76FF4}" type="slidenum">
              <a:rPr lang="en-US"/>
              <a:pPr/>
              <a:t>14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580DFC-5C97-4832-9C74-965D5A4FB0D9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5312D-00F5-49DC-8B22-F78836517C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3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80FFDC-79F1-4C45-AAB9-3F62E8847901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8F096-DFB0-4375-BA2B-34184C6F49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5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C90D64-3102-4A05-864D-9CA634C3FF64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6D269-27DF-4D1B-8296-A83DF14455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4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85FBBC-F605-4AB5-A541-974C6989D7F8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B40CD-7665-407E-AE66-AF82A6AD3E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28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FB80C5-DC7A-4DB5-AE1F-2B0D7FA46F63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88F9A-530D-4745-8F16-C99B7CC9D3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7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751561-612E-4C17-AE17-35E095C736F2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B6168-3748-4F1A-9C04-5B6E26E725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8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7679EF-D67D-44F5-97A4-CF19E25FD944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FEC68-6ED5-4649-8F1F-57046870FD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5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93A63B-7A14-4FCB-BBDF-6B62D1D33DD7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4C70C-7400-4628-8DFC-A58D98143D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4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6E8427-750B-46EE-ABE2-9B818D160322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8BADE-7DB6-4C3E-A0AF-E76E846767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2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8A7963-828D-4593-9F01-1D017903C62B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C4445-68AF-4570-B5F5-C2C4A0EBF3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2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D6E769-0E25-4FBC-B60A-F23A43BAF85F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C1AFD-25A0-4C2B-97AC-FFD2A3E6F4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3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13772533-EE55-4C2B-9CFF-F17E869AF5D2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008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E1317157-4867-45D0-A6CA-92DF38D187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</a:t>
            </a:r>
            <a:r>
              <a:rPr lang="en-US" sz="2900" b="1" dirty="0" smtClean="0">
                <a:solidFill>
                  <a:srgbClr val="000000"/>
                </a:solidFill>
              </a:rPr>
              <a:t>Autumn 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7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Synchronization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400800"/>
            <a:ext cx="3810000" cy="4572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FF18-43DB-4372-80B7-8F5A926E0C19}" type="slidenum">
              <a:rPr lang="en-US"/>
              <a:pPr/>
              <a:t>10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Interleaved schedules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problem is that the execution of the two threads can be interleaved, assuming preemptive scheduling: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What’s the account balance after this sequence?</a:t>
            </a:r>
          </a:p>
          <a:p>
            <a:pPr lvl="1"/>
            <a:r>
              <a:rPr lang="en-US"/>
              <a:t>who’s happy, the bank or you? </a:t>
            </a:r>
          </a:p>
          <a:p>
            <a:r>
              <a:rPr lang="en-US"/>
              <a:t>How often is this sequence likely to occur?</a:t>
            </a:r>
          </a:p>
        </p:txBody>
      </p:sp>
      <p:sp>
        <p:nvSpPr>
          <p:cNvPr id="212997" name="Rectangle 5"/>
          <p:cNvSpPr>
            <a:spLocks noChangeArrowheads="1"/>
          </p:cNvSpPr>
          <p:nvPr/>
        </p:nvSpPr>
        <p:spPr bwMode="auto">
          <a:xfrm>
            <a:off x="3200400" y="2362200"/>
            <a:ext cx="3200400" cy="561975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-= amount;</a:t>
            </a:r>
          </a:p>
        </p:txBody>
      </p:sp>
      <p:sp>
        <p:nvSpPr>
          <p:cNvPr id="212998" name="Rectangle 6"/>
          <p:cNvSpPr>
            <a:spLocks noChangeArrowheads="1"/>
          </p:cNvSpPr>
          <p:nvPr/>
        </p:nvSpPr>
        <p:spPr bwMode="auto">
          <a:xfrm>
            <a:off x="3200400" y="2971800"/>
            <a:ext cx="3200400" cy="1111250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-= amount;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put_balance(account, balance);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spit out cash;</a:t>
            </a: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3200400" y="4114800"/>
            <a:ext cx="3206750" cy="561975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>
                <a:latin typeface="Courier New" pitchFamily="49" charset="0"/>
              </a:rPr>
              <a:t>put_balance(account, balance);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spit out cash;</a:t>
            </a:r>
          </a:p>
        </p:txBody>
      </p:sp>
      <p:sp>
        <p:nvSpPr>
          <p:cNvPr id="213000" name="Line 8"/>
          <p:cNvSpPr>
            <a:spLocks noChangeShapeType="1"/>
          </p:cNvSpPr>
          <p:nvPr/>
        </p:nvSpPr>
        <p:spPr bwMode="auto">
          <a:xfrm>
            <a:off x="2895600" y="23622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01" name="Rectangle 9"/>
          <p:cNvSpPr>
            <a:spLocks noChangeArrowheads="1"/>
          </p:cNvSpPr>
          <p:nvPr/>
        </p:nvSpPr>
        <p:spPr bwMode="auto">
          <a:xfrm>
            <a:off x="990600" y="2895600"/>
            <a:ext cx="1781175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Execution sequence</a:t>
            </a:r>
          </a:p>
          <a:p>
            <a:r>
              <a:rPr lang="en-US" sz="1400">
                <a:solidFill>
                  <a:srgbClr val="FF0000"/>
                </a:solidFill>
              </a:rPr>
              <a:t>as seen by CPU</a:t>
            </a:r>
          </a:p>
        </p:txBody>
      </p:sp>
      <p:sp>
        <p:nvSpPr>
          <p:cNvPr id="213002" name="Rectangle 10"/>
          <p:cNvSpPr>
            <a:spLocks noChangeArrowheads="1"/>
          </p:cNvSpPr>
          <p:nvPr/>
        </p:nvSpPr>
        <p:spPr bwMode="auto">
          <a:xfrm>
            <a:off x="6473825" y="2819400"/>
            <a:ext cx="1298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context switch</a:t>
            </a:r>
          </a:p>
        </p:txBody>
      </p:sp>
      <p:sp>
        <p:nvSpPr>
          <p:cNvPr id="213003" name="Rectangle 11"/>
          <p:cNvSpPr>
            <a:spLocks noChangeArrowheads="1"/>
          </p:cNvSpPr>
          <p:nvPr/>
        </p:nvSpPr>
        <p:spPr bwMode="auto">
          <a:xfrm>
            <a:off x="6477000" y="3886200"/>
            <a:ext cx="1298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context switch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CE0E-6922-4E90-B883-1B8D4FAA0A3E}" type="slidenum">
              <a:rPr lang="en-US"/>
              <a:pPr/>
              <a:t>11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interleavings are ok?  Which are not?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Other Execution Orders</a:t>
            </a:r>
          </a:p>
        </p:txBody>
      </p:sp>
      <p:grpSp>
        <p:nvGrpSpPr>
          <p:cNvPr id="215044" name="Group 4"/>
          <p:cNvGrpSpPr>
            <a:grpSpLocks/>
          </p:cNvGrpSpPr>
          <p:nvPr/>
        </p:nvGrpSpPr>
        <p:grpSpPr bwMode="auto">
          <a:xfrm>
            <a:off x="685800" y="2362200"/>
            <a:ext cx="7696200" cy="1660525"/>
            <a:chOff x="432" y="1728"/>
            <a:chExt cx="4848" cy="1046"/>
          </a:xfrm>
        </p:grpSpPr>
        <p:sp>
          <p:nvSpPr>
            <p:cNvPr id="215045" name="Rectangle 5"/>
            <p:cNvSpPr>
              <a:spLocks noChangeArrowheads="1"/>
            </p:cNvSpPr>
            <p:nvPr/>
          </p:nvSpPr>
          <p:spPr bwMode="auto">
            <a:xfrm>
              <a:off x="432" y="1728"/>
              <a:ext cx="2304" cy="1046"/>
            </a:xfrm>
            <a:prstGeom prst="rect">
              <a:avLst/>
            </a:prstGeom>
            <a:solidFill>
              <a:srgbClr val="C5FFD3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int withdraw(account, amount)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int balance = get_balance(account);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balance -= amount;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put_balance(account, balance);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spit out cash;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}</a:t>
              </a:r>
            </a:p>
          </p:txBody>
        </p:sp>
        <p:sp>
          <p:nvSpPr>
            <p:cNvPr id="215046" name="Rectangle 6"/>
            <p:cNvSpPr>
              <a:spLocks noChangeArrowheads="1"/>
            </p:cNvSpPr>
            <p:nvPr/>
          </p:nvSpPr>
          <p:spPr bwMode="auto">
            <a:xfrm>
              <a:off x="2976" y="1728"/>
              <a:ext cx="2304" cy="1046"/>
            </a:xfrm>
            <a:prstGeom prst="rect">
              <a:avLst/>
            </a:prstGeom>
            <a:solidFill>
              <a:srgbClr val="FFE0D9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int withdraw(account, amount)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int balance = get_balance(account);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balance -= amount;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put_balance(account, balance);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spit out cash;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}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A0E2-0490-41B3-B7CA-BD55DDE4C5B2}" type="slidenum">
              <a:rPr lang="en-US"/>
              <a:pPr/>
              <a:t>12</a:t>
            </a:fld>
            <a:endParaRPr lang="en-US"/>
          </a:p>
        </p:txBody>
      </p:sp>
      <p:sp>
        <p:nvSpPr>
          <p:cNvPr id="217090" name="Rectangle 2"/>
          <p:cNvSpPr>
            <a:spLocks noChangeArrowheads="1"/>
          </p:cNvSpPr>
          <p:nvPr/>
        </p:nvSpPr>
        <p:spPr bwMode="auto">
          <a:xfrm>
            <a:off x="1066800" y="1752600"/>
            <a:ext cx="3352800" cy="1111250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int xfer(from, to, amt) {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withdraw( from, amt 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deposit( to, amt 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How About Now?</a:t>
            </a:r>
          </a:p>
        </p:txBody>
      </p:sp>
      <p:sp>
        <p:nvSpPr>
          <p:cNvPr id="217092" name="Rectangle 4"/>
          <p:cNvSpPr>
            <a:spLocks noChangeArrowheads="1"/>
          </p:cNvSpPr>
          <p:nvPr/>
        </p:nvSpPr>
        <p:spPr bwMode="auto">
          <a:xfrm>
            <a:off x="4800600" y="1752600"/>
            <a:ext cx="3276600" cy="1111250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int xfer(from, to, amt) {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withdraw( from, amt 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deposit( to, amt 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  <p:sp>
        <p:nvSpPr>
          <p:cNvPr id="2170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352800"/>
            <a:ext cx="7772400" cy="2895600"/>
          </a:xfrm>
          <a:noFill/>
          <a:ln/>
        </p:spPr>
        <p:txBody>
          <a:bodyPr/>
          <a:lstStyle/>
          <a:p>
            <a:r>
              <a:rPr lang="en-US"/>
              <a:t>Morals:</a:t>
            </a:r>
          </a:p>
          <a:p>
            <a:pPr lvl="1"/>
            <a:r>
              <a:rPr lang="en-US"/>
              <a:t>Interleavings are hard to reason about</a:t>
            </a:r>
          </a:p>
          <a:p>
            <a:pPr lvl="2"/>
            <a:r>
              <a:rPr lang="en-US"/>
              <a:t>We make lots of mistakes</a:t>
            </a:r>
          </a:p>
          <a:p>
            <a:pPr lvl="2"/>
            <a:r>
              <a:rPr lang="en-US"/>
              <a:t>Control-flow analysis is hard for tools to get right</a:t>
            </a:r>
          </a:p>
          <a:p>
            <a:pPr lvl="1"/>
            <a:r>
              <a:rPr lang="en-US"/>
              <a:t>Identifying critical sections and ensuring mutually exclusive access is … “easier”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37AF-E4E1-45D3-BEE2-FA79A086FC51}" type="slidenum">
              <a:rPr lang="en-US"/>
              <a:pPr/>
              <a:t>13</a:t>
            </a:fld>
            <a:endParaRPr lang="en-US"/>
          </a:p>
        </p:txBody>
      </p:sp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1066800" y="1752600"/>
            <a:ext cx="3200400" cy="287338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i++;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Another example</a:t>
            </a: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4876800" y="1752600"/>
            <a:ext cx="3200400" cy="287338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i++;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5EBF3-45F4-4A5F-B1BE-B8FDBA16752D}" type="slidenum">
              <a:rPr lang="en-US"/>
              <a:pPr/>
              <a:t>14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critical </a:t>
            </a:r>
            <a:r>
              <a:rPr lang="en-US" dirty="0"/>
              <a:t>section requirements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r>
              <a:rPr lang="en-US" dirty="0" smtClean="0"/>
              <a:t>Correct critical </a:t>
            </a:r>
            <a:r>
              <a:rPr lang="en-US" dirty="0"/>
              <a:t>sections have the following requirements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mutual exclusion</a:t>
            </a:r>
          </a:p>
          <a:p>
            <a:pPr lvl="2"/>
            <a:r>
              <a:rPr lang="en-US" dirty="0"/>
              <a:t>at most one thread is in the critical section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progress</a:t>
            </a:r>
          </a:p>
          <a:p>
            <a:pPr lvl="2"/>
            <a:r>
              <a:rPr lang="en-US" dirty="0"/>
              <a:t>if thread T is outside the critical section, then T cannot prevent thread S from entering the critical section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bounded waiting</a:t>
            </a:r>
            <a:r>
              <a:rPr lang="en-US" dirty="0"/>
              <a:t> (no </a:t>
            </a:r>
            <a:r>
              <a:rPr lang="en-US" dirty="0">
                <a:solidFill>
                  <a:srgbClr val="FF0000"/>
                </a:solidFill>
              </a:rPr>
              <a:t>starvation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if thread T is waiting on the critical section, then T will eventually enter the critical section</a:t>
            </a:r>
          </a:p>
          <a:p>
            <a:pPr lvl="3"/>
            <a:r>
              <a:rPr lang="en-US" dirty="0"/>
              <a:t>assumes threads eventually leave critical sections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performance</a:t>
            </a:r>
          </a:p>
          <a:p>
            <a:pPr lvl="2"/>
            <a:r>
              <a:rPr lang="en-US" dirty="0"/>
              <a:t>the overhead of entering and exiting the critical section is small with respect to the work being done within it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1F95F-7F4E-4E48-AE2D-40393EFA4C06}" type="slidenum">
              <a:rPr lang="en-US"/>
              <a:pPr/>
              <a:t>15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Mechanisms for building critical sections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Spinlocks</a:t>
            </a:r>
            <a:endParaRPr lang="en-US" dirty="0"/>
          </a:p>
          <a:p>
            <a:pPr lvl="1"/>
            <a:r>
              <a:rPr lang="en-US" dirty="0" smtClean="0"/>
              <a:t>primitive</a:t>
            </a:r>
            <a:r>
              <a:rPr lang="en-US" dirty="0"/>
              <a:t>, minimal semantics; used to build others</a:t>
            </a:r>
          </a:p>
          <a:p>
            <a:r>
              <a:rPr lang="en-US" dirty="0" smtClean="0"/>
              <a:t>Semaphores (and non-spinning locks)</a:t>
            </a:r>
            <a:endParaRPr lang="en-US" dirty="0"/>
          </a:p>
          <a:p>
            <a:pPr lvl="1"/>
            <a:r>
              <a:rPr lang="en-US" dirty="0"/>
              <a:t>basic, easy to get the hang of, </a:t>
            </a:r>
            <a:r>
              <a:rPr lang="en-US" dirty="0" smtClean="0"/>
              <a:t>somewhat hard </a:t>
            </a:r>
            <a:r>
              <a:rPr lang="en-US" dirty="0"/>
              <a:t>to program with</a:t>
            </a:r>
          </a:p>
          <a:p>
            <a:r>
              <a:rPr lang="en-US" dirty="0"/>
              <a:t>Monitors</a:t>
            </a:r>
          </a:p>
          <a:p>
            <a:pPr lvl="1"/>
            <a:r>
              <a:rPr lang="en-US" dirty="0" smtClean="0"/>
              <a:t>higher </a:t>
            </a:r>
            <a:r>
              <a:rPr lang="en-US" dirty="0"/>
              <a:t>level, requires language support, implicit operations</a:t>
            </a:r>
          </a:p>
          <a:p>
            <a:pPr lvl="1"/>
            <a:r>
              <a:rPr lang="en-US" dirty="0" smtClean="0"/>
              <a:t>easier </a:t>
            </a:r>
            <a:r>
              <a:rPr lang="en-US" dirty="0"/>
              <a:t>to program with; Java “</a:t>
            </a:r>
            <a:r>
              <a:rPr lang="en-US" sz="1800" dirty="0">
                <a:latin typeface="Courier New" pitchFamily="49" charset="0"/>
              </a:rPr>
              <a:t>synchronized()</a:t>
            </a:r>
            <a:r>
              <a:rPr lang="en-US" dirty="0"/>
              <a:t>” as an example</a:t>
            </a:r>
          </a:p>
          <a:p>
            <a:r>
              <a:rPr lang="en-US" dirty="0"/>
              <a:t>Messages</a:t>
            </a:r>
          </a:p>
          <a:p>
            <a:pPr lvl="1"/>
            <a:r>
              <a:rPr lang="en-US" dirty="0"/>
              <a:t>simple model of communication and synchronization based on (atomic) transfer of data across a channel</a:t>
            </a:r>
          </a:p>
          <a:p>
            <a:pPr lvl="1"/>
            <a:r>
              <a:rPr lang="en-US" dirty="0"/>
              <a:t>direct application to distributed systems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9F89-801B-43F1-B85D-91CE290A6792}" type="slidenum">
              <a:rPr lang="en-US"/>
              <a:pPr/>
              <a:t>16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lock is a memory object with two operations: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acquire()</a:t>
            </a:r>
            <a:r>
              <a:rPr lang="en-US" dirty="0"/>
              <a:t>: obtain the right to enter the critical section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release()</a:t>
            </a:r>
            <a:r>
              <a:rPr lang="en-US" dirty="0"/>
              <a:t>: give up the right to be in the critical section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acquire()</a:t>
            </a:r>
            <a:r>
              <a:rPr lang="en-US" dirty="0">
                <a:solidFill>
                  <a:srgbClr val="FF0000"/>
                </a:solidFill>
              </a:rPr>
              <a:t> prevents progress of the thread until the lock can be acquired</a:t>
            </a:r>
          </a:p>
          <a:p>
            <a:r>
              <a:rPr lang="en-US" dirty="0"/>
              <a:t>(Note:  terminology varies:  acquire/release, lock/unlock)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5B88-87DC-4B62-ABBF-77D66B63BEE8}" type="slidenum">
              <a:rPr lang="en-US"/>
              <a:pPr/>
              <a:t>17</a:t>
            </a:fld>
            <a:endParaRPr lang="en-US"/>
          </a:p>
        </p:txBody>
      </p:sp>
      <p:pic>
        <p:nvPicPr>
          <p:cNvPr id="2232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69950"/>
            <a:ext cx="77724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3238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10668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/>
              <a:t>Locks:  Example</a:t>
            </a: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5410200" y="2971800"/>
            <a:ext cx="26670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4497388" y="3505200"/>
            <a:ext cx="990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443C-A56F-445D-9A69-3DF5EB465F4A}" type="slidenum">
              <a:rPr lang="en-US"/>
              <a:pPr/>
              <a:t>18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Acquire/Release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Threads pair up calls to </a:t>
            </a:r>
            <a:r>
              <a:rPr lang="en-US" dirty="0">
                <a:latin typeface="Courier New" pitchFamily="49" charset="0"/>
              </a:rPr>
              <a:t>acquire()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release()</a:t>
            </a:r>
          </a:p>
          <a:p>
            <a:pPr lvl="1"/>
            <a:r>
              <a:rPr lang="en-US" dirty="0"/>
              <a:t>between </a:t>
            </a:r>
            <a:r>
              <a:rPr lang="en-US" dirty="0">
                <a:latin typeface="Courier New" pitchFamily="49" charset="0"/>
              </a:rPr>
              <a:t>acquire()</a:t>
            </a:r>
            <a:r>
              <a:rPr lang="en-US" dirty="0"/>
              <a:t>and </a:t>
            </a:r>
            <a:r>
              <a:rPr lang="en-US" dirty="0">
                <a:latin typeface="Courier New" pitchFamily="49" charset="0"/>
              </a:rPr>
              <a:t>release()</a:t>
            </a:r>
            <a:r>
              <a:rPr lang="en-US" dirty="0"/>
              <a:t>, the thread </a:t>
            </a:r>
            <a:r>
              <a:rPr lang="en-US" dirty="0">
                <a:solidFill>
                  <a:srgbClr val="FF0000"/>
                </a:solidFill>
              </a:rPr>
              <a:t>holds</a:t>
            </a:r>
            <a:r>
              <a:rPr lang="en-US" dirty="0"/>
              <a:t> the lock</a:t>
            </a:r>
          </a:p>
          <a:p>
            <a:pPr lvl="1"/>
            <a:r>
              <a:rPr lang="en-US" dirty="0">
                <a:latin typeface="Courier New" pitchFamily="49" charset="0"/>
              </a:rPr>
              <a:t>acquire()</a:t>
            </a:r>
            <a:r>
              <a:rPr lang="en-US" dirty="0"/>
              <a:t> does not return until the caller “owns” (holds) the lock</a:t>
            </a:r>
          </a:p>
          <a:p>
            <a:pPr lvl="2"/>
            <a:r>
              <a:rPr lang="en-US" dirty="0"/>
              <a:t>at most one thread can hold a lock at a time</a:t>
            </a:r>
          </a:p>
          <a:p>
            <a:pPr lvl="1"/>
            <a:r>
              <a:rPr lang="en-US" dirty="0"/>
              <a:t>What happens if the calls aren’t </a:t>
            </a:r>
            <a:r>
              <a:rPr lang="en-US" dirty="0" smtClean="0"/>
              <a:t>paired (I acquire, but neglect to release)?</a:t>
            </a:r>
            <a:endParaRPr lang="en-US" dirty="0"/>
          </a:p>
          <a:p>
            <a:pPr lvl="1"/>
            <a:r>
              <a:rPr lang="en-US" dirty="0"/>
              <a:t>What happens if the two threads acquire different </a:t>
            </a:r>
            <a:r>
              <a:rPr lang="en-US" dirty="0" smtClean="0"/>
              <a:t>locks (I think that access to a particular shared data structure is mediated by lock A, and you think it’s mediated by lock B)?</a:t>
            </a:r>
            <a:endParaRPr lang="en-US" dirty="0"/>
          </a:p>
          <a:p>
            <a:pPr lvl="2"/>
            <a:r>
              <a:rPr lang="en-US" dirty="0"/>
              <a:t>(granularity of locking)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20F0-50A9-4109-A5C4-27667E3D8E8E}" type="slidenum">
              <a:rPr lang="en-US"/>
              <a:pPr/>
              <a:t>19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locks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81600"/>
            <a:ext cx="7772400" cy="1066800"/>
          </a:xfrm>
        </p:spPr>
        <p:txBody>
          <a:bodyPr/>
          <a:lstStyle/>
          <a:p>
            <a:r>
              <a:rPr lang="en-US"/>
              <a:t>What happens when green tries to acquire the lock?</a:t>
            </a: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490538" y="1752600"/>
            <a:ext cx="3200400" cy="220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FF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int withdraw(account, amount) {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</a:t>
            </a: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acquire(lock);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</a:t>
            </a:r>
            <a:r>
              <a:rPr lang="en-US" sz="1200">
                <a:solidFill>
                  <a:srgbClr val="FF0000"/>
                </a:solidFill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urier New" pitchFamily="49" charset="0"/>
              </a:rPr>
              <a:t>  balance -= amount;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urier New" pitchFamily="49" charset="0"/>
              </a:rPr>
              <a:t>  put_balance(account, balance);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</a:t>
            </a: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release(lock);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spit out cash;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5105400" y="1371600"/>
            <a:ext cx="3200400" cy="836613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acquire(lock)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-= amount;</a:t>
            </a:r>
          </a:p>
        </p:txBody>
      </p:sp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5105400" y="3201988"/>
            <a:ext cx="3200400" cy="1385887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-= amount;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put_balance(account, balance);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release(lock);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spit out cash;</a:t>
            </a:r>
          </a:p>
        </p:txBody>
      </p:sp>
      <p:sp>
        <p:nvSpPr>
          <p:cNvPr id="151560" name="Rectangle 8"/>
          <p:cNvSpPr>
            <a:spLocks noChangeArrowheads="1"/>
          </p:cNvSpPr>
          <p:nvPr/>
        </p:nvSpPr>
        <p:spPr bwMode="auto">
          <a:xfrm>
            <a:off x="5099050" y="2635250"/>
            <a:ext cx="3206750" cy="488950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>
                <a:latin typeface="Courier New" pitchFamily="49" charset="0"/>
              </a:rPr>
              <a:t>put_balance(account, balance);</a:t>
            </a:r>
          </a:p>
          <a:p>
            <a:pPr algn="l"/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release(lock);</a:t>
            </a:r>
          </a:p>
        </p:txBody>
      </p:sp>
      <p:sp>
        <p:nvSpPr>
          <p:cNvPr id="151561" name="Rectangle 9"/>
          <p:cNvSpPr>
            <a:spLocks noChangeArrowheads="1"/>
          </p:cNvSpPr>
          <p:nvPr/>
        </p:nvSpPr>
        <p:spPr bwMode="auto">
          <a:xfrm>
            <a:off x="5105400" y="2286000"/>
            <a:ext cx="3200400" cy="287338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acquire(lock)</a:t>
            </a:r>
          </a:p>
        </p:txBody>
      </p:sp>
      <p:sp>
        <p:nvSpPr>
          <p:cNvPr id="151562" name="Line 10"/>
          <p:cNvSpPr>
            <a:spLocks noChangeShapeType="1"/>
          </p:cNvSpPr>
          <p:nvPr/>
        </p:nvSpPr>
        <p:spPr bwMode="auto">
          <a:xfrm>
            <a:off x="4876800" y="1371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63" name="AutoShape 11"/>
          <p:cNvSpPr>
            <a:spLocks/>
          </p:cNvSpPr>
          <p:nvPr/>
        </p:nvSpPr>
        <p:spPr bwMode="auto">
          <a:xfrm>
            <a:off x="3767138" y="2362200"/>
            <a:ext cx="76200" cy="685800"/>
          </a:xfrm>
          <a:prstGeom prst="rightBrace">
            <a:avLst>
              <a:gd name="adj1" fmla="val 75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64" name="Rectangle 12"/>
          <p:cNvSpPr>
            <a:spLocks noChangeArrowheads="1"/>
          </p:cNvSpPr>
          <p:nvPr/>
        </p:nvSpPr>
        <p:spPr bwMode="auto">
          <a:xfrm rot="-5400000">
            <a:off x="3701256" y="2469357"/>
            <a:ext cx="746125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critical</a:t>
            </a:r>
          </a:p>
          <a:p>
            <a:r>
              <a:rPr lang="en-US" sz="1400">
                <a:solidFill>
                  <a:srgbClr val="FF0000"/>
                </a:solidFill>
              </a:rPr>
              <a:t>section</a:t>
            </a:r>
          </a:p>
        </p:txBody>
      </p:sp>
      <p:sp>
        <p:nvSpPr>
          <p:cNvPr id="151565" name="Rectangle 13"/>
          <p:cNvSpPr>
            <a:spLocks noChangeArrowheads="1"/>
          </p:cNvSpPr>
          <p:nvPr/>
        </p:nvSpPr>
        <p:spPr bwMode="auto">
          <a:xfrm>
            <a:off x="5105400" y="4687888"/>
            <a:ext cx="3206750" cy="287337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>
                <a:latin typeface="Courier New" pitchFamily="49" charset="0"/>
              </a:rPr>
              <a:t>spit out cash;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27B3-E8A5-4D41-8737-AB55DE8AB786}" type="slidenum">
              <a:rPr lang="en-US"/>
              <a:pPr/>
              <a:t>2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Temporal relations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Instructions executed by a single thread are totally ordered</a:t>
            </a:r>
          </a:p>
          <a:p>
            <a:pPr lvl="1"/>
            <a:r>
              <a:rPr lang="en-US" dirty="0"/>
              <a:t>A &lt; B &lt; C &lt; …</a:t>
            </a:r>
          </a:p>
          <a:p>
            <a:r>
              <a:rPr lang="en-US" dirty="0"/>
              <a:t>Absent </a:t>
            </a:r>
            <a:r>
              <a:rPr lang="en-US" dirty="0">
                <a:solidFill>
                  <a:srgbClr val="FF3300"/>
                </a:solidFill>
              </a:rPr>
              <a:t>synchronization</a:t>
            </a:r>
            <a:r>
              <a:rPr lang="en-US" dirty="0"/>
              <a:t>, instructions executed by distinct threads must be considered unordered / simultaneous</a:t>
            </a:r>
          </a:p>
          <a:p>
            <a:pPr lvl="1"/>
            <a:r>
              <a:rPr lang="en-US" dirty="0"/>
              <a:t>Not </a:t>
            </a:r>
            <a:r>
              <a:rPr lang="en-US" dirty="0" smtClean="0"/>
              <a:t>X </a:t>
            </a:r>
            <a:r>
              <a:rPr lang="en-US" dirty="0"/>
              <a:t>&lt; </a:t>
            </a:r>
            <a:r>
              <a:rPr lang="en-US" dirty="0" smtClean="0"/>
              <a:t>X’, </a:t>
            </a:r>
            <a:r>
              <a:rPr lang="en-US" dirty="0"/>
              <a:t>and not </a:t>
            </a:r>
            <a:r>
              <a:rPr lang="en-US" dirty="0" smtClean="0"/>
              <a:t>X’ </a:t>
            </a:r>
            <a:r>
              <a:rPr lang="en-US" dirty="0"/>
              <a:t>&lt; </a:t>
            </a:r>
            <a:r>
              <a:rPr lang="en-US" dirty="0" smtClean="0"/>
              <a:t>X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443C-A56F-445D-9A69-3DF5EB465F4A}" type="slidenum">
              <a:rPr lang="en-US"/>
              <a:pPr/>
              <a:t>20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…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we are eventually going:</a:t>
            </a:r>
          </a:p>
          <a:p>
            <a:pPr lvl="1"/>
            <a:r>
              <a:rPr lang="en-US" dirty="0" smtClean="0"/>
              <a:t>The OS and/or the user-level thread package will provide some sort of efficient primitive for user programs to utilize in achieving mutual exclusion (for example, </a:t>
            </a:r>
            <a:r>
              <a:rPr lang="en-US" i="1" dirty="0" smtClean="0"/>
              <a:t>locks</a:t>
            </a:r>
            <a:r>
              <a:rPr lang="en-US" dirty="0" smtClean="0"/>
              <a:t> or </a:t>
            </a:r>
            <a:r>
              <a:rPr lang="en-US" i="1" dirty="0" smtClean="0"/>
              <a:t>semaphores, </a:t>
            </a:r>
            <a:r>
              <a:rPr lang="en-US" dirty="0" smtClean="0"/>
              <a:t>used with </a:t>
            </a:r>
            <a:r>
              <a:rPr lang="en-US" i="1" dirty="0" smtClean="0"/>
              <a:t>condition variables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There may be higher-level constructs provided by a programming language to help you get it right (for example, </a:t>
            </a:r>
            <a:r>
              <a:rPr lang="en-US" i="1" dirty="0" smtClean="0"/>
              <a:t>monitors</a:t>
            </a:r>
            <a:r>
              <a:rPr lang="en-US" dirty="0"/>
              <a:t> </a:t>
            </a:r>
            <a:r>
              <a:rPr lang="en-US" dirty="0" smtClean="0"/>
              <a:t>– which also utilize condition variables)</a:t>
            </a:r>
          </a:p>
          <a:p>
            <a:r>
              <a:rPr lang="en-US" dirty="0" smtClean="0"/>
              <a:t>But somewhere, underneath it all, there needs to be a way to achieve “hardware” mutual exclusion (for example, </a:t>
            </a:r>
            <a:r>
              <a:rPr lang="en-US" i="1" dirty="0" smtClean="0"/>
              <a:t>test-and-set</a:t>
            </a:r>
            <a:r>
              <a:rPr lang="en-US" dirty="0"/>
              <a:t> </a:t>
            </a:r>
            <a:r>
              <a:rPr lang="en-US" dirty="0" smtClean="0"/>
              <a:t>used to implement </a:t>
            </a:r>
            <a:r>
              <a:rPr lang="en-US" i="1" dirty="0" smtClean="0"/>
              <a:t>spinlocks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This mechanism will not be utilized by user programs</a:t>
            </a:r>
          </a:p>
          <a:p>
            <a:pPr lvl="1"/>
            <a:r>
              <a:rPr lang="en-US" dirty="0" smtClean="0"/>
              <a:t>But it will be utilized in implementing what user programs see</a:t>
            </a:r>
          </a:p>
        </p:txBody>
      </p:sp>
    </p:spTree>
    <p:extLst>
      <p:ext uri="{BB962C8B-B14F-4D97-AF65-F5344CB8AC3E}">
        <p14:creationId xmlns:p14="http://schemas.microsoft.com/office/powerpoint/2010/main" val="1974050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A00D-B337-45C2-ACDD-F983C6636FA8}" type="slidenum">
              <a:rPr lang="en-US"/>
              <a:pPr/>
              <a:t>21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Spinlocks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953000"/>
          </a:xfrm>
        </p:spPr>
        <p:txBody>
          <a:bodyPr/>
          <a:lstStyle/>
          <a:p>
            <a:r>
              <a:rPr lang="en-US" dirty="0"/>
              <a:t>How do we implement </a:t>
            </a:r>
            <a:r>
              <a:rPr lang="en-US" dirty="0" smtClean="0"/>
              <a:t>spinlocks</a:t>
            </a:r>
            <a:r>
              <a:rPr lang="en-US" dirty="0"/>
              <a:t>?  Here’s one attempt: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Why doesn’t this work?</a:t>
            </a:r>
          </a:p>
          <a:p>
            <a:pPr lvl="1"/>
            <a:r>
              <a:rPr lang="en-US" dirty="0"/>
              <a:t>where is the race condition?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1981200" y="2025650"/>
            <a:ext cx="2743200" cy="2393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FF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struct lock_t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int held = 0;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void acquire(lock)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 while (lock-&gt;held);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 lock-&gt;held = 1;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void release(lock)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lock-&gt;held = 0;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  <p:sp>
        <p:nvSpPr>
          <p:cNvPr id="152581" name="Line 5"/>
          <p:cNvSpPr>
            <a:spLocks noChangeShapeType="1"/>
          </p:cNvSpPr>
          <p:nvPr/>
        </p:nvSpPr>
        <p:spPr bwMode="auto">
          <a:xfrm flipH="1">
            <a:off x="4267200" y="3092450"/>
            <a:ext cx="1524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5716588" y="2787650"/>
            <a:ext cx="2544762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Courier New" pitchFamily="49" charset="0"/>
              </a:rPr>
              <a:t>the caller “busy-waits”,</a:t>
            </a:r>
          </a:p>
          <a:p>
            <a:r>
              <a:rPr lang="en-US" sz="1200">
                <a:latin typeface="Courier New" pitchFamily="49" charset="0"/>
              </a:rPr>
              <a:t>or spins, for lock to be</a:t>
            </a:r>
          </a:p>
          <a:p>
            <a:r>
              <a:rPr lang="en-US" sz="1200">
                <a:latin typeface="Courier New" pitchFamily="49" charset="0"/>
              </a:rPr>
              <a:t>released </a:t>
            </a:r>
            <a:r>
              <a:rPr lang="en-US" sz="1200">
                <a:latin typeface="Courier New" pitchFamily="49" charset="0"/>
                <a:sym typeface="Symbol" pitchFamily="18" charset="2"/>
              </a:rPr>
              <a:t></a:t>
            </a:r>
            <a:r>
              <a:rPr lang="en-US" sz="1200">
                <a:latin typeface="Courier New" pitchFamily="49" charset="0"/>
              </a:rPr>
              <a:t> hence spinlock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EFFBB-C4FC-424C-A3AC-BFBFAB2F3314}" type="slidenum">
              <a:rPr lang="en-US"/>
              <a:pPr/>
              <a:t>22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 smtClean="0"/>
              <a:t>spinlocks </a:t>
            </a:r>
            <a:r>
              <a:rPr lang="en-US" dirty="0"/>
              <a:t>(cont.)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is that implementation of </a:t>
            </a:r>
            <a:r>
              <a:rPr lang="en-US" dirty="0" smtClean="0"/>
              <a:t>spinlocks </a:t>
            </a:r>
            <a:r>
              <a:rPr lang="en-US" dirty="0"/>
              <a:t>has critical sections, too!</a:t>
            </a:r>
          </a:p>
          <a:p>
            <a:pPr lvl="1"/>
            <a:r>
              <a:rPr lang="en-US" dirty="0"/>
              <a:t>the acquire/release must be </a:t>
            </a:r>
            <a:r>
              <a:rPr lang="en-US" b="1" dirty="0">
                <a:solidFill>
                  <a:srgbClr val="FF0000"/>
                </a:solidFill>
              </a:rPr>
              <a:t>atomic</a:t>
            </a:r>
          </a:p>
          <a:p>
            <a:pPr lvl="2"/>
            <a:r>
              <a:rPr lang="en-US" dirty="0"/>
              <a:t>atomic == executes as though it could not be interrupted</a:t>
            </a:r>
          </a:p>
          <a:p>
            <a:pPr lvl="2"/>
            <a:r>
              <a:rPr lang="en-US" dirty="0"/>
              <a:t>code that executes “all or nothing”</a:t>
            </a:r>
          </a:p>
          <a:p>
            <a:r>
              <a:rPr lang="en-US" dirty="0"/>
              <a:t>Need help from the hardware</a:t>
            </a:r>
          </a:p>
          <a:p>
            <a:pPr lvl="1"/>
            <a:r>
              <a:rPr lang="en-US" dirty="0"/>
              <a:t>atomic instructions</a:t>
            </a:r>
          </a:p>
          <a:p>
            <a:pPr lvl="2"/>
            <a:r>
              <a:rPr lang="en-US" dirty="0"/>
              <a:t>test-and-set, compare-and-swap, …</a:t>
            </a:r>
          </a:p>
          <a:p>
            <a:pPr lvl="1"/>
            <a:r>
              <a:rPr lang="en-US" dirty="0"/>
              <a:t>disable/</a:t>
            </a:r>
            <a:r>
              <a:rPr lang="en-US" dirty="0" err="1"/>
              <a:t>reenable</a:t>
            </a:r>
            <a:r>
              <a:rPr lang="en-US" dirty="0"/>
              <a:t> interrupts</a:t>
            </a:r>
          </a:p>
          <a:p>
            <a:pPr lvl="2"/>
            <a:r>
              <a:rPr lang="en-US" dirty="0"/>
              <a:t>to prevent context switches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158C-C35D-4AF4-9C3D-D88160311314}" type="slidenum">
              <a:rPr lang="en-US"/>
              <a:pPr/>
              <a:t>23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Spinlocks redux: Hardware Test-and-Set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953000"/>
          </a:xfrm>
        </p:spPr>
        <p:txBody>
          <a:bodyPr/>
          <a:lstStyle/>
          <a:p>
            <a:r>
              <a:rPr lang="en-US"/>
              <a:t>CPU provides the following as </a:t>
            </a:r>
            <a:r>
              <a:rPr lang="en-US">
                <a:solidFill>
                  <a:srgbClr val="FF0000"/>
                </a:solidFill>
              </a:rPr>
              <a:t>one atomic instruction</a:t>
            </a:r>
            <a:r>
              <a:rPr lang="en-US"/>
              <a:t>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Remember, this is a single </a:t>
            </a:r>
            <a:r>
              <a:rPr lang="en-US" u="sng">
                <a:solidFill>
                  <a:srgbClr val="FF0000"/>
                </a:solidFill>
              </a:rPr>
              <a:t>atomic</a:t>
            </a:r>
            <a:r>
              <a:rPr lang="en-US"/>
              <a:t> instruction …</a:t>
            </a: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2819400" y="2057400"/>
            <a:ext cx="3276600" cy="1203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FF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bool test_and_set(bool *flag)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bool old = *flag;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*flag = True;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return old;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C348-32E2-43AC-ABBE-BD76BBF856F2}" type="slidenum">
              <a:rPr lang="en-US"/>
              <a:pPr/>
              <a:t>24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685800"/>
          </a:xfrm>
        </p:spPr>
        <p:txBody>
          <a:bodyPr/>
          <a:lstStyle/>
          <a:p>
            <a:r>
              <a:rPr lang="en-US" dirty="0"/>
              <a:t>Implementing </a:t>
            </a:r>
            <a:r>
              <a:rPr lang="en-US" dirty="0" smtClean="0"/>
              <a:t>spinlocks </a:t>
            </a:r>
            <a:r>
              <a:rPr lang="en-US" dirty="0"/>
              <a:t>using Test-and-Set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So, to fix our broken spinlocks: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mutual exclusion? </a:t>
            </a:r>
            <a:r>
              <a:rPr lang="en-US" dirty="0"/>
              <a:t>(at most one thread in the critical section)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progress? </a:t>
            </a:r>
            <a:r>
              <a:rPr lang="en-US" dirty="0"/>
              <a:t>(T outside cannot prevent S from entering)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bounded waiting? </a:t>
            </a:r>
            <a:r>
              <a:rPr lang="en-US" dirty="0"/>
              <a:t>(waiting T will eventually enter)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performance? </a:t>
            </a:r>
            <a:r>
              <a:rPr lang="en-US" dirty="0"/>
              <a:t>(low </a:t>
            </a:r>
            <a:r>
              <a:rPr lang="en-US" dirty="0" smtClean="0"/>
              <a:t>overhead (modulo the spinning part …))</a:t>
            </a:r>
            <a:endParaRPr lang="en-US" dirty="0"/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2362200" y="1828800"/>
            <a:ext cx="3657600" cy="215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FF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struct lock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int held = 0;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void acquire(lock)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 while(test_and_set(&amp;lock-&gt;held));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void release(lock)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lock-&gt;held = 0;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AE9E-90A3-477C-8276-91BD7B025B3C}" type="slidenum">
              <a:rPr lang="en-US"/>
              <a:pPr/>
              <a:t>25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Reminder of use …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953000"/>
            <a:ext cx="7772400" cy="1676400"/>
          </a:xfrm>
        </p:spPr>
        <p:txBody>
          <a:bodyPr/>
          <a:lstStyle/>
          <a:p>
            <a:r>
              <a:rPr lang="en-US" dirty="0"/>
              <a:t>How does a thread blocked on an “acquire” (that is, stuck in a test-and-set loop) yield the CPU?</a:t>
            </a:r>
          </a:p>
          <a:p>
            <a:pPr lvl="1"/>
            <a:r>
              <a:rPr lang="en-US" dirty="0"/>
              <a:t>calls yield( ) </a:t>
            </a:r>
            <a:r>
              <a:rPr lang="en-US" i="1" dirty="0"/>
              <a:t>(spin-then-block)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there’s an involuntary context </a:t>
            </a:r>
            <a:r>
              <a:rPr lang="en-US" dirty="0" smtClean="0"/>
              <a:t>switch (e.g., timer interrupt)</a:t>
            </a:r>
            <a:endParaRPr lang="en-US" dirty="0"/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490538" y="1752600"/>
            <a:ext cx="3200400" cy="220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FF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int withdraw(account, amount) {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  acquire(lock);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</a:t>
            </a:r>
            <a:r>
              <a:rPr lang="en-US" sz="1200">
                <a:solidFill>
                  <a:srgbClr val="FF0000"/>
                </a:solidFill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urier New" pitchFamily="49" charset="0"/>
              </a:rPr>
              <a:t>  balance -= amount;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urier New" pitchFamily="49" charset="0"/>
              </a:rPr>
              <a:t>  put_balance(account, balance);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</a:t>
            </a: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release(lock);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spit out cash;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5105400" y="1371600"/>
            <a:ext cx="3200400" cy="836613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acquire(lock)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-= amount;</a:t>
            </a:r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5105400" y="3201988"/>
            <a:ext cx="3200400" cy="1385887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-= amount;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put_balance(account, balance);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release(lock);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spit out cash;</a:t>
            </a:r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5099050" y="2635250"/>
            <a:ext cx="3206750" cy="488950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>
                <a:latin typeface="Courier New" pitchFamily="49" charset="0"/>
              </a:rPr>
              <a:t>put_balance(account, balance);</a:t>
            </a:r>
          </a:p>
          <a:p>
            <a:pPr algn="l"/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release(lock);</a:t>
            </a:r>
          </a:p>
        </p:txBody>
      </p:sp>
      <p:sp>
        <p:nvSpPr>
          <p:cNvPr id="161800" name="Rectangle 8"/>
          <p:cNvSpPr>
            <a:spLocks noChangeArrowheads="1"/>
          </p:cNvSpPr>
          <p:nvPr/>
        </p:nvSpPr>
        <p:spPr bwMode="auto">
          <a:xfrm>
            <a:off x="5105400" y="2286000"/>
            <a:ext cx="3200400" cy="287338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acquire(lock)</a:t>
            </a:r>
          </a:p>
        </p:txBody>
      </p:sp>
      <p:sp>
        <p:nvSpPr>
          <p:cNvPr id="161801" name="Line 9"/>
          <p:cNvSpPr>
            <a:spLocks noChangeShapeType="1"/>
          </p:cNvSpPr>
          <p:nvPr/>
        </p:nvSpPr>
        <p:spPr bwMode="auto">
          <a:xfrm>
            <a:off x="4876800" y="1371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2" name="AutoShape 10"/>
          <p:cNvSpPr>
            <a:spLocks/>
          </p:cNvSpPr>
          <p:nvPr/>
        </p:nvSpPr>
        <p:spPr bwMode="auto">
          <a:xfrm>
            <a:off x="3767138" y="2362200"/>
            <a:ext cx="76200" cy="685800"/>
          </a:xfrm>
          <a:prstGeom prst="rightBrace">
            <a:avLst>
              <a:gd name="adj1" fmla="val 75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3" name="Rectangle 11"/>
          <p:cNvSpPr>
            <a:spLocks noChangeArrowheads="1"/>
          </p:cNvSpPr>
          <p:nvPr/>
        </p:nvSpPr>
        <p:spPr bwMode="auto">
          <a:xfrm rot="-5400000">
            <a:off x="3701256" y="2469357"/>
            <a:ext cx="746125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critical</a:t>
            </a:r>
          </a:p>
          <a:p>
            <a:r>
              <a:rPr lang="en-US" sz="1400">
                <a:solidFill>
                  <a:srgbClr val="FF0000"/>
                </a:solidFill>
              </a:rPr>
              <a:t>section</a:t>
            </a:r>
          </a:p>
        </p:txBody>
      </p:sp>
      <p:sp>
        <p:nvSpPr>
          <p:cNvPr id="161804" name="Rectangle 12"/>
          <p:cNvSpPr>
            <a:spLocks noChangeArrowheads="1"/>
          </p:cNvSpPr>
          <p:nvPr/>
        </p:nvSpPr>
        <p:spPr bwMode="auto">
          <a:xfrm>
            <a:off x="5105400" y="4687888"/>
            <a:ext cx="3206750" cy="287337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>
                <a:latin typeface="Courier New" pitchFamily="49" charset="0"/>
              </a:rPr>
              <a:t>spit out cash;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B9CB-3C1E-4227-B227-A140BFC6D873}" type="slidenum">
              <a:rPr lang="en-US"/>
              <a:pPr/>
              <a:t>26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spinlocks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Spinlocks work, but are </a:t>
            </a:r>
            <a:r>
              <a:rPr lang="en-US" dirty="0" smtClean="0"/>
              <a:t>wasteful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if a thread is spinning on a lock, the thread holding the lock cannot make progress</a:t>
            </a:r>
          </a:p>
          <a:p>
            <a:pPr lvl="2"/>
            <a:r>
              <a:rPr lang="en-US" dirty="0"/>
              <a:t>You’ll spin for a scheduling quantum</a:t>
            </a:r>
          </a:p>
          <a:p>
            <a:pPr lvl="1"/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pthread_spin_t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lvl="1">
              <a:buFontTx/>
              <a:buNone/>
            </a:pPr>
            <a:endParaRPr lang="en-US" dirty="0">
              <a:latin typeface="Courier New" pitchFamily="49" charset="0"/>
            </a:endParaRPr>
          </a:p>
          <a:p>
            <a:r>
              <a:rPr lang="en-US" dirty="0"/>
              <a:t>Only want spinlocks as primitives to build higher-level synchronization constructs</a:t>
            </a:r>
          </a:p>
          <a:p>
            <a:pPr lvl="1"/>
            <a:r>
              <a:rPr lang="en-US" dirty="0"/>
              <a:t>Why is this okay?</a:t>
            </a:r>
          </a:p>
          <a:p>
            <a:pPr lvl="1"/>
            <a:endParaRPr lang="en-US" dirty="0"/>
          </a:p>
          <a:p>
            <a:r>
              <a:rPr lang="en-US" dirty="0"/>
              <a:t>We’ll see later how to build blocking locks</a:t>
            </a:r>
          </a:p>
          <a:p>
            <a:pPr lvl="1"/>
            <a:r>
              <a:rPr lang="en-US" dirty="0"/>
              <a:t>But there is overhead – can be cheaper to spin</a:t>
            </a:r>
          </a:p>
          <a:p>
            <a:pPr lvl="1"/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pthread_mutex_t</a:t>
            </a:r>
            <a:r>
              <a:rPr lang="en-US" dirty="0">
                <a:latin typeface="Courier New" pitchFamily="49" charset="0"/>
              </a:rPr>
              <a:t>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1F18-C637-4ED3-88B4-2B063ABCC3DF}" type="slidenum">
              <a:rPr lang="en-US"/>
              <a:pPr/>
              <a:t>27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approach:  Disabling interrupts</a:t>
            </a:r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914400" y="1828800"/>
            <a:ext cx="3657600" cy="1917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FF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struct lock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void acquire(lock)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 cli();   // disable interrupts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void release(lock)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sti();    // reenable interrupts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7F8E-5238-406D-ABFB-404A5D2111B9}" type="slidenum">
              <a:rPr lang="en-US"/>
              <a:pPr/>
              <a:t>28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disabling interrupts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available to the kernel</a:t>
            </a:r>
          </a:p>
          <a:p>
            <a:pPr lvl="1"/>
            <a:r>
              <a:rPr lang="en-US" dirty="0"/>
              <a:t>Can’t allow user-level to disable interrupts!</a:t>
            </a:r>
          </a:p>
          <a:p>
            <a:r>
              <a:rPr lang="en-US" dirty="0"/>
              <a:t>Insufficient on a multiprocessor</a:t>
            </a:r>
          </a:p>
          <a:p>
            <a:pPr lvl="1"/>
            <a:r>
              <a:rPr lang="en-US" dirty="0"/>
              <a:t>Each processor has its own interrupt mechanism</a:t>
            </a:r>
          </a:p>
          <a:p>
            <a:r>
              <a:rPr lang="en-US" dirty="0"/>
              <a:t>“Long” periods with interrupts disabled can wreak havoc with devices</a:t>
            </a:r>
          </a:p>
          <a:p>
            <a:endParaRPr lang="en-US" dirty="0"/>
          </a:p>
          <a:p>
            <a:r>
              <a:rPr lang="en-US" dirty="0"/>
              <a:t>Just as with spinlocks, you only want to use disabling of interrupts to build higher-level synchronization constructs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0B0C-4D5F-49BE-9C00-8A207FA2B0BF}" type="slidenum">
              <a:rPr lang="en-US"/>
              <a:pPr/>
              <a:t>29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Race conditions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Informally, we say a program has a </a:t>
            </a:r>
            <a:r>
              <a:rPr lang="en-US">
                <a:solidFill>
                  <a:srgbClr val="FF0000"/>
                </a:solidFill>
              </a:rPr>
              <a:t>race condition</a:t>
            </a:r>
            <a:r>
              <a:rPr lang="en-US"/>
              <a:t> (aka “data race”) if the result of an executing depends on timing</a:t>
            </a:r>
          </a:p>
          <a:p>
            <a:pPr lvl="1"/>
            <a:r>
              <a:rPr lang="en-US"/>
              <a:t>i.e., is non-deterministic</a:t>
            </a:r>
          </a:p>
          <a:p>
            <a:pPr lvl="1"/>
            <a:endParaRPr lang="en-US"/>
          </a:p>
          <a:p>
            <a:r>
              <a:rPr lang="en-US"/>
              <a:t>Typical symptoms</a:t>
            </a:r>
          </a:p>
          <a:p>
            <a:pPr lvl="1"/>
            <a:r>
              <a:rPr lang="en-US"/>
              <a:t>I run it on the same data, and sometimes it prints 0 and sometimes it prints 4</a:t>
            </a:r>
          </a:p>
          <a:p>
            <a:pPr lvl="1"/>
            <a:r>
              <a:rPr lang="en-US"/>
              <a:t>I run it on the same data, and sometimes it prints 0 and sometimes it crashes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115C-A0D2-440A-84EA-A8756F6EEF31}" type="slidenum">
              <a:rPr lang="en-US"/>
              <a:pPr/>
              <a:t>3</a:t>
            </a:fld>
            <a:endParaRPr lang="en-US"/>
          </a:p>
        </p:txBody>
      </p:sp>
      <p:pic>
        <p:nvPicPr>
          <p:cNvPr id="2037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27063"/>
            <a:ext cx="7772400" cy="561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378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/>
              <a:t>Example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E874-6748-4D9C-9EF1-14E76CC32DB7}" type="slidenum">
              <a:rPr lang="en-US"/>
              <a:pPr/>
              <a:t>30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Synchronization introduces temporal ordering</a:t>
            </a:r>
          </a:p>
          <a:p>
            <a:pPr>
              <a:lnSpc>
                <a:spcPct val="90000"/>
              </a:lnSpc>
            </a:pPr>
            <a:r>
              <a:rPr lang="en-US" dirty="0"/>
              <a:t>Adding synchronization can eliminate races</a:t>
            </a:r>
          </a:p>
          <a:p>
            <a:pPr>
              <a:lnSpc>
                <a:spcPct val="90000"/>
              </a:lnSpc>
            </a:pPr>
            <a:r>
              <a:rPr lang="en-US" dirty="0"/>
              <a:t>Synchronization can be provided by locks, semaphores, monitors, messages …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Spinlocks </a:t>
            </a:r>
            <a:r>
              <a:rPr lang="en-US" dirty="0"/>
              <a:t>are the lowest-level mechanism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primitive </a:t>
            </a:r>
            <a:r>
              <a:rPr lang="en-US" dirty="0"/>
              <a:t>in terms of semantics – error-prone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implemented by spin-waiting (crude) or by disabling interrupts (also crude, and can only be done in the kernel)</a:t>
            </a:r>
          </a:p>
          <a:p>
            <a:pPr>
              <a:lnSpc>
                <a:spcPct val="90000"/>
              </a:lnSpc>
            </a:pPr>
            <a:r>
              <a:rPr lang="en-US" dirty="0"/>
              <a:t>In our next exciting episode …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semaphores are a slightly higher level abstraction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Importantly, they are implemented by blocking, not spinning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Locks can also be implemented </a:t>
            </a:r>
            <a:r>
              <a:rPr lang="en-US" smtClean="0"/>
              <a:t>in this way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monitors are significantly higher level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utilize programming language support to reduce errors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8240-BAB3-46A0-8B88-6A20CBE227A4}" type="slidenum">
              <a:rPr lang="en-US"/>
              <a:pPr/>
              <a:t>4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Sections / Mutual Exclusion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Sequences of instructions that may get incorrect results if executed simultaneously are called </a:t>
            </a:r>
            <a:r>
              <a:rPr lang="en-US">
                <a:solidFill>
                  <a:srgbClr val="FF3300"/>
                </a:solidFill>
              </a:rPr>
              <a:t>critical sections</a:t>
            </a:r>
          </a:p>
          <a:p>
            <a:pPr>
              <a:lnSpc>
                <a:spcPct val="90000"/>
              </a:lnSpc>
            </a:pPr>
            <a:r>
              <a:rPr lang="en-US"/>
              <a:t>(We also use the term </a:t>
            </a:r>
            <a:r>
              <a:rPr lang="en-US">
                <a:solidFill>
                  <a:srgbClr val="FF0000"/>
                </a:solidFill>
              </a:rPr>
              <a:t>race condition</a:t>
            </a:r>
            <a:r>
              <a:rPr lang="en-US"/>
              <a:t> to refer to a situation in which the results depend on timing)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Mutual exclusion</a:t>
            </a:r>
            <a:r>
              <a:rPr lang="en-US"/>
              <a:t> means “not simultaneous”</a:t>
            </a:r>
          </a:p>
          <a:p>
            <a:pPr lvl="1">
              <a:lnSpc>
                <a:spcPct val="90000"/>
              </a:lnSpc>
            </a:pPr>
            <a:r>
              <a:rPr lang="en-US"/>
              <a:t>A &lt; B or B &lt; A</a:t>
            </a:r>
          </a:p>
          <a:p>
            <a:pPr lvl="1">
              <a:lnSpc>
                <a:spcPct val="90000"/>
              </a:lnSpc>
            </a:pPr>
            <a:r>
              <a:rPr lang="en-US"/>
              <a:t>We don’t care which</a:t>
            </a:r>
          </a:p>
          <a:p>
            <a:pPr>
              <a:lnSpc>
                <a:spcPct val="90000"/>
              </a:lnSpc>
            </a:pPr>
            <a:r>
              <a:rPr lang="en-US"/>
              <a:t>Forcing mutual exclusion between two critical section executions is sufficient to ensure correct execution – guarantees ordering</a:t>
            </a:r>
          </a:p>
          <a:p>
            <a:pPr>
              <a:lnSpc>
                <a:spcPct val="90000"/>
              </a:lnSpc>
            </a:pPr>
            <a:r>
              <a:rPr lang="en-US"/>
              <a:t>One way to guarantee mutually exclusive execution is using </a:t>
            </a:r>
            <a:r>
              <a:rPr lang="en-US">
                <a:solidFill>
                  <a:srgbClr val="FF3300"/>
                </a:solidFill>
              </a:rPr>
              <a:t>locks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11F5-C796-4C1C-A2B9-E60F263816CD}" type="slidenum">
              <a:rPr lang="en-US"/>
              <a:pPr/>
              <a:t>5</a:t>
            </a:fld>
            <a:endParaRPr lang="en-US"/>
          </a:p>
        </p:txBody>
      </p:sp>
      <p:pic>
        <p:nvPicPr>
          <p:cNvPr id="2068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33400"/>
            <a:ext cx="75438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854" name="Rectangle 6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/>
        </p:spPr>
        <p:txBody>
          <a:bodyPr/>
          <a:lstStyle/>
          <a:p>
            <a:r>
              <a:rPr lang="en-US"/>
              <a:t>Critical sections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6C89-A9D0-4AB6-8D88-A979DFD5AC11}" type="slidenum">
              <a:rPr lang="en-US"/>
              <a:pPr/>
              <a:t>6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do critical sections arise?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common pattern: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ead-modify-write </a:t>
            </a:r>
            <a:r>
              <a:rPr lang="en-US" dirty="0"/>
              <a:t>of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shared value (variable)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code that can be executed concurrently</a:t>
            </a:r>
          </a:p>
          <a:p>
            <a:pPr lvl="1">
              <a:buFontTx/>
              <a:buNone/>
            </a:pPr>
            <a:r>
              <a:rPr lang="en-US" dirty="0"/>
              <a:t>	(Note:  There may be only one copy of the code (e.g., a procedure), but it can be executed by more than one thread at a time)</a:t>
            </a:r>
          </a:p>
          <a:p>
            <a:r>
              <a:rPr lang="en-US" dirty="0"/>
              <a:t>Shared variable:</a:t>
            </a:r>
          </a:p>
          <a:p>
            <a:pPr lvl="1"/>
            <a:r>
              <a:rPr lang="en-US" dirty="0" err="1"/>
              <a:t>Globals</a:t>
            </a:r>
            <a:r>
              <a:rPr lang="en-US" dirty="0"/>
              <a:t> and heap-allocated variables</a:t>
            </a:r>
          </a:p>
          <a:p>
            <a:pPr lvl="1"/>
            <a:r>
              <a:rPr lang="en-US" dirty="0"/>
              <a:t>NOT local variables (which are on the stack)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3300"/>
                </a:solidFill>
              </a:rPr>
              <a:t>(Note:  Never give a reference to a stack-allocated (local) variable to another thread, unless you’re superhumanly careful …)</a:t>
            </a:r>
          </a:p>
          <a:p>
            <a:pPr lvl="1"/>
            <a:endParaRPr lang="en-US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2FB9-57F1-4804-8033-4EA55FB657CA}" type="slidenum">
              <a:rPr lang="en-US"/>
              <a:pPr/>
              <a:t>7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buffer management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Threads cooperate in multithreaded programs</a:t>
            </a:r>
          </a:p>
          <a:p>
            <a:pPr lvl="1"/>
            <a:r>
              <a:rPr lang="en-US"/>
              <a:t>to </a:t>
            </a:r>
            <a:r>
              <a:rPr lang="en-US">
                <a:solidFill>
                  <a:srgbClr val="FF0000"/>
                </a:solidFill>
              </a:rPr>
              <a:t>share</a:t>
            </a:r>
            <a:r>
              <a:rPr lang="en-US"/>
              <a:t> resources, access shared data structures</a:t>
            </a:r>
          </a:p>
          <a:p>
            <a:pPr lvl="2"/>
            <a:r>
              <a:rPr lang="en-US"/>
              <a:t>e.g., threads accessing a memory cache in a web server</a:t>
            </a:r>
          </a:p>
          <a:p>
            <a:pPr lvl="1"/>
            <a:r>
              <a:rPr lang="en-US"/>
              <a:t>also, to </a:t>
            </a:r>
            <a:r>
              <a:rPr lang="en-US">
                <a:solidFill>
                  <a:srgbClr val="FF0000"/>
                </a:solidFill>
              </a:rPr>
              <a:t>coordinate</a:t>
            </a:r>
            <a:r>
              <a:rPr lang="en-US"/>
              <a:t> their execution</a:t>
            </a:r>
          </a:p>
          <a:p>
            <a:pPr lvl="2"/>
            <a:r>
              <a:rPr lang="en-US"/>
              <a:t>e.g., a disk reader thread hands off blocks to a network writer thread through a circular buffer</a:t>
            </a: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3581400" y="3429000"/>
            <a:ext cx="1752600" cy="2667000"/>
          </a:xfrm>
          <a:prstGeom prst="rect">
            <a:avLst/>
          </a:prstGeom>
          <a:solidFill>
            <a:srgbClr val="E569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3" name="Line 5"/>
          <p:cNvSpPr>
            <a:spLocks noChangeShapeType="1"/>
          </p:cNvSpPr>
          <p:nvPr/>
        </p:nvSpPr>
        <p:spPr bwMode="auto">
          <a:xfrm>
            <a:off x="3581400" y="39624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4" name="Line 6"/>
          <p:cNvSpPr>
            <a:spLocks noChangeShapeType="1"/>
          </p:cNvSpPr>
          <p:nvPr/>
        </p:nvSpPr>
        <p:spPr bwMode="auto">
          <a:xfrm>
            <a:off x="3581400" y="4495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5" name="Line 7"/>
          <p:cNvSpPr>
            <a:spLocks noChangeShapeType="1"/>
          </p:cNvSpPr>
          <p:nvPr/>
        </p:nvSpPr>
        <p:spPr bwMode="auto">
          <a:xfrm>
            <a:off x="3581400" y="5029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6" name="Line 8"/>
          <p:cNvSpPr>
            <a:spLocks noChangeShapeType="1"/>
          </p:cNvSpPr>
          <p:nvPr/>
        </p:nvSpPr>
        <p:spPr bwMode="auto">
          <a:xfrm>
            <a:off x="3581400" y="55626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0297" name="Picture 9" descr="disk_dr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177323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298" name="Picture 10" descr="networ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962400"/>
            <a:ext cx="214312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303" name="Freeform 15"/>
          <p:cNvSpPr>
            <a:spLocks/>
          </p:cNvSpPr>
          <p:nvPr/>
        </p:nvSpPr>
        <p:spPr bwMode="auto">
          <a:xfrm>
            <a:off x="1828800" y="3810000"/>
            <a:ext cx="1600200" cy="533400"/>
          </a:xfrm>
          <a:custGeom>
            <a:avLst/>
            <a:gdLst>
              <a:gd name="T0" fmla="*/ 0 w 1008"/>
              <a:gd name="T1" fmla="*/ 336 h 336"/>
              <a:gd name="T2" fmla="*/ 528 w 1008"/>
              <a:gd name="T3" fmla="*/ 0 h 336"/>
              <a:gd name="T4" fmla="*/ 1008 w 1008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336">
                <a:moveTo>
                  <a:pt x="0" y="336"/>
                </a:moveTo>
                <a:cubicBezTo>
                  <a:pt x="180" y="168"/>
                  <a:pt x="360" y="0"/>
                  <a:pt x="528" y="0"/>
                </a:cubicBezTo>
                <a:cubicBezTo>
                  <a:pt x="696" y="0"/>
                  <a:pt x="852" y="168"/>
                  <a:pt x="1008" y="336"/>
                </a:cubicBezTo>
              </a:path>
            </a:pathLst>
          </a:custGeom>
          <a:noFill/>
          <a:ln w="50800" cap="flat" cmpd="sng">
            <a:solidFill>
              <a:srgbClr val="0000FF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4" name="Freeform 16"/>
          <p:cNvSpPr>
            <a:spLocks/>
          </p:cNvSpPr>
          <p:nvPr/>
        </p:nvSpPr>
        <p:spPr bwMode="auto">
          <a:xfrm>
            <a:off x="5486400" y="3352800"/>
            <a:ext cx="1600200" cy="533400"/>
          </a:xfrm>
          <a:custGeom>
            <a:avLst/>
            <a:gdLst>
              <a:gd name="T0" fmla="*/ 0 w 1008"/>
              <a:gd name="T1" fmla="*/ 336 h 336"/>
              <a:gd name="T2" fmla="*/ 528 w 1008"/>
              <a:gd name="T3" fmla="*/ 0 h 336"/>
              <a:gd name="T4" fmla="*/ 1008 w 1008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336">
                <a:moveTo>
                  <a:pt x="0" y="336"/>
                </a:moveTo>
                <a:cubicBezTo>
                  <a:pt x="180" y="168"/>
                  <a:pt x="360" y="0"/>
                  <a:pt x="528" y="0"/>
                </a:cubicBezTo>
                <a:cubicBezTo>
                  <a:pt x="696" y="0"/>
                  <a:pt x="852" y="168"/>
                  <a:pt x="1008" y="336"/>
                </a:cubicBezTo>
              </a:path>
            </a:pathLst>
          </a:custGeom>
          <a:noFill/>
          <a:ln w="50800" cap="flat" cmpd="sng">
            <a:solidFill>
              <a:srgbClr val="0000FF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6" name="Text Box 18"/>
          <p:cNvSpPr txBox="1">
            <a:spLocks noChangeArrowheads="1"/>
          </p:cNvSpPr>
          <p:nvPr/>
        </p:nvSpPr>
        <p:spPr bwMode="auto">
          <a:xfrm>
            <a:off x="1981200" y="3886200"/>
            <a:ext cx="1295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disk reader thread</a:t>
            </a:r>
          </a:p>
        </p:txBody>
      </p:sp>
      <p:sp>
        <p:nvSpPr>
          <p:cNvPr id="140307" name="Text Box 19"/>
          <p:cNvSpPr txBox="1">
            <a:spLocks noChangeArrowheads="1"/>
          </p:cNvSpPr>
          <p:nvPr/>
        </p:nvSpPr>
        <p:spPr bwMode="auto">
          <a:xfrm>
            <a:off x="5638800" y="3581400"/>
            <a:ext cx="1295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network writer thread</a:t>
            </a:r>
          </a:p>
        </p:txBody>
      </p:sp>
      <p:sp>
        <p:nvSpPr>
          <p:cNvPr id="140308" name="Text Box 20"/>
          <p:cNvSpPr txBox="1">
            <a:spLocks noChangeArrowheads="1"/>
          </p:cNvSpPr>
          <p:nvPr/>
        </p:nvSpPr>
        <p:spPr bwMode="auto">
          <a:xfrm>
            <a:off x="5334000" y="518160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/>
              <a:t>circular buffer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7B83-497B-45DB-8633-8DE577445122}" type="slidenum">
              <a:rPr lang="en-US"/>
              <a:pPr/>
              <a:t>8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shared bank account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Suppose we have to implement a function to withdraw money from a bank account:</a:t>
            </a:r>
          </a:p>
          <a:p>
            <a:endParaRPr lang="en-US" dirty="0"/>
          </a:p>
          <a:p>
            <a:pPr lvl="1">
              <a:buFontTx/>
              <a:buNone/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withdraw(account, amount) {</a:t>
            </a:r>
          </a:p>
          <a:p>
            <a:pPr lvl="1">
              <a:buFontTx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balance = </a:t>
            </a:r>
            <a:r>
              <a:rPr lang="en-US" sz="1600" dirty="0" err="1">
                <a:latin typeface="Courier New" pitchFamily="49" charset="0"/>
              </a:rPr>
              <a:t>get_balance</a:t>
            </a:r>
            <a:r>
              <a:rPr lang="en-US" sz="1600" dirty="0">
                <a:latin typeface="Courier New" pitchFamily="49" charset="0"/>
              </a:rPr>
              <a:t>(account);  	</a:t>
            </a:r>
            <a:r>
              <a:rPr lang="en-US" sz="1600" dirty="0">
                <a:solidFill>
                  <a:srgbClr val="FF3300"/>
                </a:solidFill>
                <a:latin typeface="Courier New" pitchFamily="49" charset="0"/>
              </a:rPr>
              <a:t>// read</a:t>
            </a:r>
          </a:p>
          <a:p>
            <a:pPr lvl="1">
              <a:buFontTx/>
              <a:buNone/>
            </a:pPr>
            <a:r>
              <a:rPr lang="en-US" sz="1600" dirty="0">
                <a:latin typeface="Courier New" pitchFamily="49" charset="0"/>
              </a:rPr>
              <a:t>  balance -= amount;			</a:t>
            </a:r>
            <a:r>
              <a:rPr lang="en-US" sz="1600" dirty="0">
                <a:solidFill>
                  <a:srgbClr val="FF3300"/>
                </a:solidFill>
                <a:latin typeface="Courier New" pitchFamily="49" charset="0"/>
              </a:rPr>
              <a:t>// modify</a:t>
            </a:r>
          </a:p>
          <a:p>
            <a:pPr lvl="1">
              <a:buFontTx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put_balance</a:t>
            </a:r>
            <a:r>
              <a:rPr lang="en-US" sz="1600" dirty="0">
                <a:latin typeface="Courier New" pitchFamily="49" charset="0"/>
              </a:rPr>
              <a:t>(account, balance);		</a:t>
            </a:r>
            <a:r>
              <a:rPr lang="en-US" sz="1600" dirty="0">
                <a:solidFill>
                  <a:srgbClr val="FF3300"/>
                </a:solidFill>
                <a:latin typeface="Courier New" pitchFamily="49" charset="0"/>
              </a:rPr>
              <a:t>// write</a:t>
            </a:r>
          </a:p>
          <a:p>
            <a:pPr lvl="1">
              <a:buFontTx/>
              <a:buNone/>
            </a:pPr>
            <a:r>
              <a:rPr lang="en-US" sz="1600" dirty="0">
                <a:latin typeface="Courier New" pitchFamily="49" charset="0"/>
              </a:rPr>
              <a:t>  spit out cash;</a:t>
            </a:r>
          </a:p>
          <a:p>
            <a:pPr lvl="1">
              <a:buFontTx/>
              <a:buNone/>
            </a:pPr>
            <a:r>
              <a:rPr lang="en-US" sz="1600" dirty="0">
                <a:latin typeface="Courier New" pitchFamily="49" charset="0"/>
              </a:rPr>
              <a:t>}</a:t>
            </a:r>
            <a:endParaRPr lang="en-US" sz="1800" dirty="0"/>
          </a:p>
          <a:p>
            <a:r>
              <a:rPr lang="en-US" dirty="0"/>
              <a:t>Now suppose that you and your </a:t>
            </a:r>
            <a:r>
              <a:rPr lang="en-US" dirty="0" smtClean="0"/>
              <a:t>partner </a:t>
            </a:r>
            <a:r>
              <a:rPr lang="en-US" dirty="0"/>
              <a:t>share a bank account with a balance of $100.00</a:t>
            </a:r>
          </a:p>
          <a:p>
            <a:pPr lvl="1"/>
            <a:r>
              <a:rPr lang="en-US" dirty="0"/>
              <a:t>what happens if you both go to separate ATM machines, and simultaneously withdraw $10.00 from the account?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F42D-4189-4E7B-B97F-0EE1D2367A73}" type="slidenum">
              <a:rPr lang="en-US"/>
              <a:pPr/>
              <a:t>9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Assume the bank’s application is multi-threaded</a:t>
            </a:r>
          </a:p>
          <a:p>
            <a:r>
              <a:rPr lang="en-US"/>
              <a:t>A random thread is assigned a transaction when that transaction is submitted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grpSp>
        <p:nvGrpSpPr>
          <p:cNvPr id="210947" name="Group 3"/>
          <p:cNvGrpSpPr>
            <a:grpSpLocks/>
          </p:cNvGrpSpPr>
          <p:nvPr/>
        </p:nvGrpSpPr>
        <p:grpSpPr bwMode="auto">
          <a:xfrm>
            <a:off x="685800" y="2743200"/>
            <a:ext cx="7696200" cy="1660525"/>
            <a:chOff x="432" y="1728"/>
            <a:chExt cx="4848" cy="1046"/>
          </a:xfrm>
        </p:grpSpPr>
        <p:sp>
          <p:nvSpPr>
            <p:cNvPr id="210948" name="Rectangle 4"/>
            <p:cNvSpPr>
              <a:spLocks noChangeArrowheads="1"/>
            </p:cNvSpPr>
            <p:nvPr/>
          </p:nvSpPr>
          <p:spPr bwMode="auto">
            <a:xfrm>
              <a:off x="432" y="1728"/>
              <a:ext cx="2304" cy="1046"/>
            </a:xfrm>
            <a:prstGeom prst="rect">
              <a:avLst/>
            </a:prstGeom>
            <a:solidFill>
              <a:srgbClr val="C5FFD3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int withdraw(account, amount)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int balance = get_balance(account);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balance -= amount;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put_balance(account, balance);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spit out cash;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}</a:t>
              </a:r>
            </a:p>
          </p:txBody>
        </p:sp>
        <p:sp>
          <p:nvSpPr>
            <p:cNvPr id="210949" name="Rectangle 5"/>
            <p:cNvSpPr>
              <a:spLocks noChangeArrowheads="1"/>
            </p:cNvSpPr>
            <p:nvPr/>
          </p:nvSpPr>
          <p:spPr bwMode="auto">
            <a:xfrm>
              <a:off x="2976" y="1728"/>
              <a:ext cx="2304" cy="1046"/>
            </a:xfrm>
            <a:prstGeom prst="rect">
              <a:avLst/>
            </a:prstGeom>
            <a:solidFill>
              <a:srgbClr val="FFE0D9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int withdraw(account, amount)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int balance = get_balance(account);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balance -= amount;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put_balance(account, balance);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spit out cash;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}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1786</TotalTime>
  <Words>2404</Words>
  <Application>Microsoft Macintosh PowerPoint</Application>
  <PresentationFormat>On-screen Show (4:3)</PresentationFormat>
  <Paragraphs>411</Paragraphs>
  <Slides>30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Blank Presentation</vt:lpstr>
      <vt:lpstr>CSE 451: Operating Systems  Autumn 2013  Module 7 Synchronization</vt:lpstr>
      <vt:lpstr>Temporal relations</vt:lpstr>
      <vt:lpstr>Example</vt:lpstr>
      <vt:lpstr>Critical Sections / Mutual Exclusion</vt:lpstr>
      <vt:lpstr>Critical sections</vt:lpstr>
      <vt:lpstr>When do critical sections arise?</vt:lpstr>
      <vt:lpstr>Example:  buffer management</vt:lpstr>
      <vt:lpstr>Example:  shared bank account</vt:lpstr>
      <vt:lpstr>PowerPoint Presentation</vt:lpstr>
      <vt:lpstr>Interleaved schedules</vt:lpstr>
      <vt:lpstr>Other Execution Orders</vt:lpstr>
      <vt:lpstr>How About Now?</vt:lpstr>
      <vt:lpstr>Another example</vt:lpstr>
      <vt:lpstr>Correct critical section requirements</vt:lpstr>
      <vt:lpstr>Mechanisms for building critical sections</vt:lpstr>
      <vt:lpstr>Locks</vt:lpstr>
      <vt:lpstr>Locks:  Example</vt:lpstr>
      <vt:lpstr>Acquire/Release</vt:lpstr>
      <vt:lpstr>Using locks</vt:lpstr>
      <vt:lpstr>Roadmap …</vt:lpstr>
      <vt:lpstr>Spinlocks</vt:lpstr>
      <vt:lpstr>Implementing spinlocks (cont.)</vt:lpstr>
      <vt:lpstr>Spinlocks redux: Hardware Test-and-Set</vt:lpstr>
      <vt:lpstr>Implementing spinlocks using Test-and-Set</vt:lpstr>
      <vt:lpstr>Reminder of use …</vt:lpstr>
      <vt:lpstr>Problems with spinlocks</vt:lpstr>
      <vt:lpstr>Another approach:  Disabling interrupts</vt:lpstr>
      <vt:lpstr>Problems with disabling interrupts</vt:lpstr>
      <vt:lpstr>Race conditions</vt:lpstr>
      <vt:lpstr>Summary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Ed Lazowska</cp:lastModifiedBy>
  <cp:revision>234</cp:revision>
  <dcterms:created xsi:type="dcterms:W3CDTF">1998-03-30T02:45:13Z</dcterms:created>
  <dcterms:modified xsi:type="dcterms:W3CDTF">2013-10-07T02:23:26Z</dcterms:modified>
</cp:coreProperties>
</file>