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8" r:id="rId3"/>
    <p:sldId id="329" r:id="rId4"/>
    <p:sldId id="278" r:id="rId5"/>
    <p:sldId id="282" r:id="rId6"/>
    <p:sldId id="323" r:id="rId7"/>
    <p:sldId id="324" r:id="rId8"/>
    <p:sldId id="322" r:id="rId9"/>
    <p:sldId id="325" r:id="rId10"/>
    <p:sldId id="326" r:id="rId11"/>
    <p:sldId id="327" r:id="rId12"/>
    <p:sldId id="328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1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E4927E9D-F435-4F8A-BCE4-4D7E05B67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34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4D3C58A0-71D2-4323-A914-5F4DAA217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3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D8CA5-771D-4BDA-B650-A99231E3F12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717" tIns="47510" rIns="96717" bIns="4751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3775" cy="36020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9075"/>
            <a:ext cx="2460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63" tIns="28847" rIns="20363" bIns="28847"/>
          <a:lstStyle/>
          <a:p>
            <a:pPr defTabSz="981075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507B6-FC43-4CBA-A0DD-F41B268FE463}" type="slidenum">
              <a:rPr lang="en-US"/>
              <a:pPr/>
              <a:t>10</a:t>
            </a:fld>
            <a:endParaRPr lang="en-US"/>
          </a:p>
        </p:txBody>
      </p:sp>
      <p:sp>
        <p:nvSpPr>
          <p:cNvPr id="422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2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2032E-FB61-4C92-A536-B561A60B2914}" type="slidenum">
              <a:rPr lang="en-US"/>
              <a:pPr/>
              <a:t>11</a:t>
            </a:fld>
            <a:endParaRPr lang="en-US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8BA03-C639-41E2-9F78-3EE3CF3E637A}" type="slidenum">
              <a:rPr lang="en-US"/>
              <a:pPr/>
              <a:t>12</a:t>
            </a:fld>
            <a:endParaRPr lang="en-US"/>
          </a:p>
        </p:txBody>
      </p:sp>
      <p:sp>
        <p:nvSpPr>
          <p:cNvPr id="427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7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3DF97-C004-4A34-826C-8F0B4DEBAAE4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49F98-2DDE-4F9F-A69B-427A78E0A8F8}" type="slidenum">
              <a:rPr lang="en-US"/>
              <a:pPr/>
              <a:t>3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EF037-2FF8-491F-B46A-EA8A65E6D086}" type="slidenum">
              <a:rPr lang="en-US"/>
              <a:pPr/>
              <a:t>4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D70DC-3316-4C29-ADE1-8E596DD266C8}" type="slidenum">
              <a:rPr lang="en-US"/>
              <a:pPr/>
              <a:t>5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F0568-160A-4251-9F06-8571A4D22B28}" type="slidenum">
              <a:rPr lang="en-US"/>
              <a:pPr/>
              <a:t>6</a:t>
            </a:fld>
            <a:endParaRPr lang="en-US"/>
          </a:p>
        </p:txBody>
      </p:sp>
      <p:sp>
        <p:nvSpPr>
          <p:cNvPr id="416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FA4A7-DFE3-4BF2-8977-8E3094B844B4}" type="slidenum">
              <a:rPr lang="en-US"/>
              <a:pPr/>
              <a:t>7</a:t>
            </a:fld>
            <a:endParaRPr lang="en-US"/>
          </a:p>
        </p:txBody>
      </p:sp>
      <p:sp>
        <p:nvSpPr>
          <p:cNvPr id="418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8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3942A-E64A-4F47-A56D-0330C828341A}" type="slidenum">
              <a:rPr lang="en-US"/>
              <a:pPr/>
              <a:t>8</a:t>
            </a:fld>
            <a:endParaRPr lang="en-US"/>
          </a:p>
        </p:txBody>
      </p:sp>
      <p:sp>
        <p:nvSpPr>
          <p:cNvPr id="414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FB0C9-4C60-4667-932D-46B5C0AE1BC1}" type="slidenum">
              <a:rPr lang="en-US"/>
              <a:pPr/>
              <a:t>9</a:t>
            </a:fld>
            <a:endParaRPr lang="en-US"/>
          </a:p>
        </p:txBody>
      </p:sp>
      <p:sp>
        <p:nvSpPr>
          <p:cNvPr id="420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0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AEBC3-290F-4EB5-9365-D58580FD6972}" type="datetime1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63430-750B-4C2B-AAF6-6B33B9BDA6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9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4C0A5-7956-46E2-A4AF-D7D880337F8A}" type="datetime1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47AA8-4731-4506-BF6C-A49E5349DD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AD7D4E-FB5B-47B8-B695-9DBB5DB39B0B}" type="datetime1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16B63-A358-41E3-BDED-3B5683DDF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A23C1D-744C-43EA-91BB-DADD7434565A}" type="datetime1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1B270-8030-45EE-A318-187C00DAC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FA10B-9C5E-48FB-8518-34FAE8D7CD91}" type="datetime1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DE26-E050-4334-BF03-E06DCF091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0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67774-8568-44EF-B6F6-1703A5390B16}" type="datetime1">
              <a:rPr lang="en-US" smtClean="0"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22683-E330-4967-9447-3A4F28C67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9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1701-DE6A-4F76-BA28-5C5F941A4783}" type="datetime1">
              <a:rPr lang="en-US" smtClean="0"/>
              <a:t>11/16/13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E2C3-2C2D-4AB6-B4CE-B202FD51B6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0AE41-98AB-464A-9812-C490971CEFEE}" type="datetime1">
              <a:rPr lang="en-US" smtClean="0"/>
              <a:t>11/16/13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930E6-F212-49AE-AA9C-D3876CFD7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AD294-7832-44D4-AB0A-03EF29816284}" type="datetime1">
              <a:rPr lang="en-US" smtClean="0"/>
              <a:t>11/16/13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DD403-4184-47E1-92F9-C9161D2B0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2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303A9E-7C1C-4040-93DA-41716EDA49A2}" type="datetime1">
              <a:rPr lang="en-US" smtClean="0"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A178-7623-49A7-9135-861B9792A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8D5C6-C5EE-4150-99BA-0541EA7122F1}" type="datetime1">
              <a:rPr lang="en-US" smtClean="0"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01E35-659C-41C0-BA13-790D8D1D90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8B5829C4-B69C-4BBC-9141-F32404EB7260}" type="datetime1">
              <a:rPr lang="en-US" smtClean="0"/>
              <a:t>11/16/13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BB8C2199-B592-4C3D-9F60-714844F17A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20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Redundant Arrays of Inexpensive Disks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(RAID)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B270-8030-45EE-A318-187C00DACB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481B-3384-4D49-961C-92C7E537365A}" type="slidenum">
              <a:rPr lang="en-US"/>
              <a:pPr/>
              <a:t>10</a:t>
            </a:fld>
            <a:endParaRPr lang="en-US"/>
          </a:p>
        </p:txBody>
      </p:sp>
      <p:sp>
        <p:nvSpPr>
          <p:cNvPr id="42189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7E26ABA-F4CB-4DA2-8A1F-3033EC4A943A}" type="slidenum">
              <a:rPr lang="en-US" sz="1400">
                <a:latin typeface="Arial" charset="0"/>
                <a:ea typeface="ＭＳ Ｐゴシック" charset="-128"/>
              </a:rPr>
              <a:pPr algn="r"/>
              <a:t>10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1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5</a:t>
            </a:r>
          </a:p>
        </p:txBody>
      </p:sp>
      <p:sp>
        <p:nvSpPr>
          <p:cNvPr id="421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RAID Level 5 uses </a:t>
            </a:r>
            <a:r>
              <a:rPr lang="en-US" u="sng"/>
              <a:t>block interleaved distributed parity</a:t>
            </a:r>
          </a:p>
          <a:p>
            <a:r>
              <a:rPr lang="en-US"/>
              <a:t>Like parity scheme, but distribute the parity info (as well as data) over all disks</a:t>
            </a:r>
          </a:p>
          <a:p>
            <a:pPr lvl="1"/>
            <a:r>
              <a:rPr lang="en-US"/>
              <a:t>for each block, one disk holds the parity, and the other disks hold the data</a:t>
            </a:r>
          </a:p>
          <a:p>
            <a:r>
              <a:rPr lang="en-US"/>
              <a:t>Significantly better performance</a:t>
            </a:r>
          </a:p>
          <a:p>
            <a:pPr lvl="1"/>
            <a:r>
              <a:rPr lang="en-US"/>
              <a:t>parity disk is not a hot spot</a:t>
            </a:r>
          </a:p>
        </p:txBody>
      </p:sp>
      <p:grpSp>
        <p:nvGrpSpPr>
          <p:cNvPr id="421894" name="Group 4"/>
          <p:cNvGrpSpPr>
            <a:grpSpLocks/>
          </p:cNvGrpSpPr>
          <p:nvPr/>
        </p:nvGrpSpPr>
        <p:grpSpPr bwMode="auto">
          <a:xfrm>
            <a:off x="1447800" y="4114800"/>
            <a:ext cx="5067300" cy="2057400"/>
            <a:chOff x="768" y="2256"/>
            <a:chExt cx="3192" cy="1296"/>
          </a:xfrm>
        </p:grpSpPr>
        <p:grpSp>
          <p:nvGrpSpPr>
            <p:cNvPr id="421895" name="Group 5"/>
            <p:cNvGrpSpPr>
              <a:grpSpLocks/>
            </p:cNvGrpSpPr>
            <p:nvPr/>
          </p:nvGrpSpPr>
          <p:grpSpPr bwMode="auto">
            <a:xfrm>
              <a:off x="768" y="2736"/>
              <a:ext cx="2160" cy="720"/>
              <a:chOff x="624" y="2592"/>
              <a:chExt cx="2688" cy="912"/>
            </a:xfrm>
          </p:grpSpPr>
          <p:sp>
            <p:nvSpPr>
              <p:cNvPr id="421896" name="Rectangle 6"/>
              <p:cNvSpPr>
                <a:spLocks noChangeArrowheads="1"/>
              </p:cNvSpPr>
              <p:nvPr/>
            </p:nvSpPr>
            <p:spPr bwMode="auto">
              <a:xfrm>
                <a:off x="624" y="2592"/>
                <a:ext cx="2688" cy="9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21897" name="Line 7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898" name="Line 8"/>
              <p:cNvSpPr>
                <a:spLocks noChangeShapeType="1"/>
              </p:cNvSpPr>
              <p:nvPr/>
            </p:nvSpPr>
            <p:spPr bwMode="auto">
              <a:xfrm>
                <a:off x="624" y="3216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899" name="Line 9"/>
            <p:cNvSpPr>
              <a:spLocks noChangeShapeType="1"/>
            </p:cNvSpPr>
            <p:nvPr/>
          </p:nvSpPr>
          <p:spPr bwMode="auto">
            <a:xfrm>
              <a:off x="1200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0" name="Line 10"/>
            <p:cNvSpPr>
              <a:spLocks noChangeShapeType="1"/>
            </p:cNvSpPr>
            <p:nvPr/>
          </p:nvSpPr>
          <p:spPr bwMode="auto">
            <a:xfrm>
              <a:off x="1632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1" name="Line 11"/>
            <p:cNvSpPr>
              <a:spLocks noChangeShapeType="1"/>
            </p:cNvSpPr>
            <p:nvPr/>
          </p:nvSpPr>
          <p:spPr bwMode="auto">
            <a:xfrm>
              <a:off x="2064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2" name="Line 12"/>
            <p:cNvSpPr>
              <a:spLocks noChangeShapeType="1"/>
            </p:cNvSpPr>
            <p:nvPr/>
          </p:nvSpPr>
          <p:spPr bwMode="auto">
            <a:xfrm>
              <a:off x="2496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3" name="Oval 13"/>
            <p:cNvSpPr>
              <a:spLocks noChangeArrowheads="1"/>
            </p:cNvSpPr>
            <p:nvPr/>
          </p:nvSpPr>
          <p:spPr bwMode="auto">
            <a:xfrm>
              <a:off x="768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04" name="Text Box 14"/>
            <p:cNvSpPr txBox="1">
              <a:spLocks noChangeArrowheads="1"/>
            </p:cNvSpPr>
            <p:nvPr/>
          </p:nvSpPr>
          <p:spPr bwMode="auto">
            <a:xfrm>
              <a:off x="912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0</a:t>
              </a:r>
            </a:p>
          </p:txBody>
        </p:sp>
        <p:sp>
          <p:nvSpPr>
            <p:cNvPr id="421905" name="Text Box 15"/>
            <p:cNvSpPr txBox="1">
              <a:spLocks noChangeArrowheads="1"/>
            </p:cNvSpPr>
            <p:nvPr/>
          </p:nvSpPr>
          <p:spPr bwMode="auto">
            <a:xfrm>
              <a:off x="1344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</a:t>
              </a:r>
            </a:p>
          </p:txBody>
        </p:sp>
        <p:sp>
          <p:nvSpPr>
            <p:cNvPr id="421906" name="Text Box 16"/>
            <p:cNvSpPr txBox="1">
              <a:spLocks noChangeArrowheads="1"/>
            </p:cNvSpPr>
            <p:nvPr/>
          </p:nvSpPr>
          <p:spPr bwMode="auto">
            <a:xfrm>
              <a:off x="1776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2</a:t>
              </a:r>
            </a:p>
          </p:txBody>
        </p:sp>
        <p:sp>
          <p:nvSpPr>
            <p:cNvPr id="421907" name="Text Box 17"/>
            <p:cNvSpPr txBox="1">
              <a:spLocks noChangeArrowheads="1"/>
            </p:cNvSpPr>
            <p:nvPr/>
          </p:nvSpPr>
          <p:spPr bwMode="auto">
            <a:xfrm>
              <a:off x="2208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421908" name="Text Box 18"/>
            <p:cNvSpPr txBox="1">
              <a:spLocks noChangeArrowheads="1"/>
            </p:cNvSpPr>
            <p:nvPr/>
          </p:nvSpPr>
          <p:spPr bwMode="auto">
            <a:xfrm>
              <a:off x="2640" y="2784"/>
              <a:ext cx="2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PO</a:t>
              </a:r>
            </a:p>
          </p:txBody>
        </p:sp>
        <p:sp>
          <p:nvSpPr>
            <p:cNvPr id="421909" name="Text Box 19"/>
            <p:cNvSpPr txBox="1">
              <a:spLocks noChangeArrowheads="1"/>
            </p:cNvSpPr>
            <p:nvPr/>
          </p:nvSpPr>
          <p:spPr bwMode="auto">
            <a:xfrm>
              <a:off x="912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5</a:t>
              </a:r>
            </a:p>
          </p:txBody>
        </p:sp>
        <p:sp>
          <p:nvSpPr>
            <p:cNvPr id="421910" name="Text Box 20"/>
            <p:cNvSpPr txBox="1">
              <a:spLocks noChangeArrowheads="1"/>
            </p:cNvSpPr>
            <p:nvPr/>
          </p:nvSpPr>
          <p:spPr bwMode="auto">
            <a:xfrm>
              <a:off x="1344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6</a:t>
              </a:r>
            </a:p>
          </p:txBody>
        </p:sp>
        <p:sp>
          <p:nvSpPr>
            <p:cNvPr id="421911" name="Text Box 21"/>
            <p:cNvSpPr txBox="1">
              <a:spLocks noChangeArrowheads="1"/>
            </p:cNvSpPr>
            <p:nvPr/>
          </p:nvSpPr>
          <p:spPr bwMode="auto">
            <a:xfrm>
              <a:off x="1776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7</a:t>
              </a:r>
            </a:p>
          </p:txBody>
        </p:sp>
        <p:sp>
          <p:nvSpPr>
            <p:cNvPr id="421912" name="Text Box 22"/>
            <p:cNvSpPr txBox="1">
              <a:spLocks noChangeArrowheads="1"/>
            </p:cNvSpPr>
            <p:nvPr/>
          </p:nvSpPr>
          <p:spPr bwMode="auto">
            <a:xfrm>
              <a:off x="2160" y="302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P1</a:t>
              </a:r>
            </a:p>
          </p:txBody>
        </p:sp>
        <p:sp>
          <p:nvSpPr>
            <p:cNvPr id="421913" name="Text Box 23"/>
            <p:cNvSpPr txBox="1">
              <a:spLocks noChangeArrowheads="1"/>
            </p:cNvSpPr>
            <p:nvPr/>
          </p:nvSpPr>
          <p:spPr bwMode="auto">
            <a:xfrm>
              <a:off x="2640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4</a:t>
              </a:r>
            </a:p>
          </p:txBody>
        </p:sp>
        <p:sp>
          <p:nvSpPr>
            <p:cNvPr id="421914" name="Text Box 24"/>
            <p:cNvSpPr txBox="1">
              <a:spLocks noChangeArrowheads="1"/>
            </p:cNvSpPr>
            <p:nvPr/>
          </p:nvSpPr>
          <p:spPr bwMode="auto">
            <a:xfrm>
              <a:off x="864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10</a:t>
              </a:r>
            </a:p>
          </p:txBody>
        </p:sp>
        <p:sp>
          <p:nvSpPr>
            <p:cNvPr id="421915" name="Text Box 25"/>
            <p:cNvSpPr txBox="1">
              <a:spLocks noChangeArrowheads="1"/>
            </p:cNvSpPr>
            <p:nvPr/>
          </p:nvSpPr>
          <p:spPr bwMode="auto">
            <a:xfrm>
              <a:off x="1296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11</a:t>
              </a:r>
            </a:p>
          </p:txBody>
        </p:sp>
        <p:sp>
          <p:nvSpPr>
            <p:cNvPr id="421916" name="Text Box 26"/>
            <p:cNvSpPr txBox="1">
              <a:spLocks noChangeArrowheads="1"/>
            </p:cNvSpPr>
            <p:nvPr/>
          </p:nvSpPr>
          <p:spPr bwMode="auto">
            <a:xfrm>
              <a:off x="1728" y="326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P2</a:t>
              </a:r>
            </a:p>
          </p:txBody>
        </p:sp>
        <p:sp>
          <p:nvSpPr>
            <p:cNvPr id="421917" name="Text Box 27"/>
            <p:cNvSpPr txBox="1">
              <a:spLocks noChangeArrowheads="1"/>
            </p:cNvSpPr>
            <p:nvPr/>
          </p:nvSpPr>
          <p:spPr bwMode="auto">
            <a:xfrm>
              <a:off x="2208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8</a:t>
              </a:r>
            </a:p>
          </p:txBody>
        </p:sp>
        <p:sp>
          <p:nvSpPr>
            <p:cNvPr id="421918" name="Text Box 28"/>
            <p:cNvSpPr txBox="1">
              <a:spLocks noChangeArrowheads="1"/>
            </p:cNvSpPr>
            <p:nvPr/>
          </p:nvSpPr>
          <p:spPr bwMode="auto">
            <a:xfrm>
              <a:off x="2640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9</a:t>
              </a:r>
            </a:p>
          </p:txBody>
        </p:sp>
        <p:sp>
          <p:nvSpPr>
            <p:cNvPr id="421919" name="Oval 29"/>
            <p:cNvSpPr>
              <a:spLocks noChangeArrowheads="1"/>
            </p:cNvSpPr>
            <p:nvPr/>
          </p:nvSpPr>
          <p:spPr bwMode="auto">
            <a:xfrm>
              <a:off x="1200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0" name="Oval 30"/>
            <p:cNvSpPr>
              <a:spLocks noChangeArrowheads="1"/>
            </p:cNvSpPr>
            <p:nvPr/>
          </p:nvSpPr>
          <p:spPr bwMode="auto">
            <a:xfrm>
              <a:off x="1632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1" name="Oval 31"/>
            <p:cNvSpPr>
              <a:spLocks noChangeArrowheads="1"/>
            </p:cNvSpPr>
            <p:nvPr/>
          </p:nvSpPr>
          <p:spPr bwMode="auto">
            <a:xfrm>
              <a:off x="2064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2" name="Oval 32"/>
            <p:cNvSpPr>
              <a:spLocks noChangeArrowheads="1"/>
            </p:cNvSpPr>
            <p:nvPr/>
          </p:nvSpPr>
          <p:spPr bwMode="auto">
            <a:xfrm>
              <a:off x="2496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3" name="Oval 33"/>
            <p:cNvSpPr>
              <a:spLocks noChangeArrowheads="1"/>
            </p:cNvSpPr>
            <p:nvPr/>
          </p:nvSpPr>
          <p:spPr bwMode="auto">
            <a:xfrm>
              <a:off x="768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4" name="Oval 34"/>
            <p:cNvSpPr>
              <a:spLocks noChangeArrowheads="1"/>
            </p:cNvSpPr>
            <p:nvPr/>
          </p:nvSpPr>
          <p:spPr bwMode="auto">
            <a:xfrm>
              <a:off x="1200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5" name="Oval 35"/>
            <p:cNvSpPr>
              <a:spLocks noChangeArrowheads="1"/>
            </p:cNvSpPr>
            <p:nvPr/>
          </p:nvSpPr>
          <p:spPr bwMode="auto">
            <a:xfrm>
              <a:off x="1632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6" name="Oval 36"/>
            <p:cNvSpPr>
              <a:spLocks noChangeArrowheads="1"/>
            </p:cNvSpPr>
            <p:nvPr/>
          </p:nvSpPr>
          <p:spPr bwMode="auto">
            <a:xfrm>
              <a:off x="2064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7" name="Oval 37"/>
            <p:cNvSpPr>
              <a:spLocks noChangeArrowheads="1"/>
            </p:cNvSpPr>
            <p:nvPr/>
          </p:nvSpPr>
          <p:spPr bwMode="auto">
            <a:xfrm>
              <a:off x="2496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8" name="Line 38"/>
            <p:cNvSpPr>
              <a:spLocks noChangeShapeType="1"/>
            </p:cNvSpPr>
            <p:nvPr/>
          </p:nvSpPr>
          <p:spPr bwMode="auto">
            <a:xfrm flipH="1">
              <a:off x="1056" y="2448"/>
              <a:ext cx="76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29" name="Line 39"/>
            <p:cNvSpPr>
              <a:spLocks noChangeShapeType="1"/>
            </p:cNvSpPr>
            <p:nvPr/>
          </p:nvSpPr>
          <p:spPr bwMode="auto">
            <a:xfrm flipH="1">
              <a:off x="1488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0" name="Line 40"/>
            <p:cNvSpPr>
              <a:spLocks noChangeShapeType="1"/>
            </p:cNvSpPr>
            <p:nvPr/>
          </p:nvSpPr>
          <p:spPr bwMode="auto">
            <a:xfrm>
              <a:off x="1824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1" name="Line 41"/>
            <p:cNvSpPr>
              <a:spLocks noChangeShapeType="1"/>
            </p:cNvSpPr>
            <p:nvPr/>
          </p:nvSpPr>
          <p:spPr bwMode="auto">
            <a:xfrm>
              <a:off x="1824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2" name="Line 42"/>
            <p:cNvSpPr>
              <a:spLocks noChangeShapeType="1"/>
            </p:cNvSpPr>
            <p:nvPr/>
          </p:nvSpPr>
          <p:spPr bwMode="auto">
            <a:xfrm>
              <a:off x="1824" y="2448"/>
              <a:ext cx="86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3" name="Text Box 43"/>
            <p:cNvSpPr txBox="1">
              <a:spLocks noChangeArrowheads="1"/>
            </p:cNvSpPr>
            <p:nvPr/>
          </p:nvSpPr>
          <p:spPr bwMode="auto">
            <a:xfrm>
              <a:off x="1440" y="2256"/>
              <a:ext cx="7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data &amp; parity drives</a:t>
              </a:r>
            </a:p>
          </p:txBody>
        </p:sp>
        <p:sp>
          <p:nvSpPr>
            <p:cNvPr id="421934" name="Text Box 44"/>
            <p:cNvSpPr txBox="1">
              <a:spLocks noChangeArrowheads="1"/>
            </p:cNvSpPr>
            <p:nvPr/>
          </p:nvSpPr>
          <p:spPr bwMode="auto">
            <a:xfrm>
              <a:off x="3504" y="2928"/>
              <a:ext cx="4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File Block</a:t>
              </a:r>
            </a:p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Numbers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514B-23A4-4235-AFF4-4DF60CA40056}" type="slidenum">
              <a:rPr lang="en-US"/>
              <a:pPr/>
              <a:t>11</a:t>
            </a:fld>
            <a:endParaRPr lang="en-US"/>
          </a:p>
        </p:txBody>
      </p:sp>
      <p:sp>
        <p:nvSpPr>
          <p:cNvPr id="42393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CBB10B7-0B5C-45B2-974E-02A7CDC86A12}" type="slidenum">
              <a:rPr lang="en-US" sz="1400">
                <a:latin typeface="Arial" charset="0"/>
                <a:ea typeface="ＭＳ Ｐゴシック" charset="-128"/>
              </a:rPr>
              <a:pPr algn="r"/>
              <a:t>11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39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6</a:t>
            </a:r>
          </a:p>
        </p:txBody>
      </p:sp>
      <p:sp>
        <p:nvSpPr>
          <p:cNvPr id="42394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Basically like RAID 5 but with replicated parity blocks so that it can survive two disk failures.</a:t>
            </a:r>
          </a:p>
          <a:p>
            <a:r>
              <a:rPr lang="en-US"/>
              <a:t>Useful for larger disk arrays where multiple failures are more likely.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BB08-D24A-4FF6-8B7A-36838BBEBDC4}" type="slidenum">
              <a:rPr lang="en-US"/>
              <a:pPr/>
              <a:t>12</a:t>
            </a:fld>
            <a:endParaRPr lang="en-US"/>
          </a:p>
        </p:txBody>
      </p:sp>
      <p:sp>
        <p:nvSpPr>
          <p:cNvPr id="42598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B7039D8-FB90-4522-A44C-1C9B9DE7A7B5}" type="slidenum">
              <a:rPr lang="en-US" sz="1400">
                <a:latin typeface="Arial" charset="0"/>
                <a:ea typeface="ＭＳ Ｐゴシック" charset="-128"/>
              </a:rPr>
              <a:pPr algn="r"/>
              <a:t>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 RAID Storage</a:t>
            </a:r>
          </a:p>
        </p:txBody>
      </p:sp>
      <p:pic>
        <p:nvPicPr>
          <p:cNvPr id="4259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600450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9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3649663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609600" y="4267200"/>
            <a:ext cx="8229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Promise 3U rack-mountable 16-disk RAID Storage System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Hot swappable drives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Dual controllers with 4 host interface ports for reliability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Can be ganged together into larger units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6CD0-3DC7-4A8D-A5AD-A3CA20C368B9}" type="slidenum">
              <a:rPr lang="en-US"/>
              <a:pPr/>
              <a:t>2</a:t>
            </a:fld>
            <a:endParaRPr lang="en-US"/>
          </a:p>
        </p:txBody>
      </p:sp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The challenge</a:t>
            </a:r>
          </a:p>
        </p:txBody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Disk transfer rates are improving, but much less fast than CPU performance</a:t>
            </a:r>
          </a:p>
          <a:p>
            <a:r>
              <a:rPr lang="en-US"/>
              <a:t>We can use multiple disks to improve performance</a:t>
            </a:r>
          </a:p>
          <a:p>
            <a:pPr lvl="1"/>
            <a:r>
              <a:rPr lang="en-US"/>
              <a:t>by </a:t>
            </a:r>
            <a:r>
              <a:rPr lang="en-US" i="1">
                <a:solidFill>
                  <a:schemeClr val="accent2"/>
                </a:solidFill>
              </a:rPr>
              <a:t>striping</a:t>
            </a:r>
            <a:r>
              <a:rPr lang="en-US"/>
              <a:t> files across multiple disks (placing parts of each file on a different disk), we can use parallel I/O to improve access time</a:t>
            </a:r>
          </a:p>
          <a:p>
            <a:r>
              <a:rPr lang="en-US"/>
              <a:t>Striping reduces reliability</a:t>
            </a:r>
          </a:p>
          <a:p>
            <a:pPr lvl="1"/>
            <a:r>
              <a:rPr lang="en-US"/>
              <a:t>10 disks have 1/10th the MTBF (mean time between failures) of one disk</a:t>
            </a:r>
          </a:p>
          <a:p>
            <a:r>
              <a:rPr lang="en-US"/>
              <a:t>So, we need striping for performance, but we need something to help with reliability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B4A-6066-4AF5-B032-AB0C7A51A4E5}" type="slidenum">
              <a:rPr lang="en-US"/>
              <a:pPr/>
              <a:t>3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the scales we’re currently considering (tens of disks), it’s typically enough to be resilient to the failure of a single disk</a:t>
            </a:r>
          </a:p>
          <a:p>
            <a:pPr lvl="1"/>
            <a:r>
              <a:rPr lang="en-US"/>
              <a:t>What are the chances that a second disk will fail before you’ve replaced the first one?</a:t>
            </a:r>
          </a:p>
          <a:p>
            <a:pPr lvl="2"/>
            <a:r>
              <a:rPr lang="en-US"/>
              <a:t>Er, it has happened to us!</a:t>
            </a:r>
          </a:p>
          <a:p>
            <a:r>
              <a:rPr lang="en-US"/>
              <a:t>To achieve this level of reliability, add redundant data that allows a single disk failure to be tolerated</a:t>
            </a:r>
          </a:p>
          <a:p>
            <a:pPr lvl="1"/>
            <a:r>
              <a:rPr lang="en-US"/>
              <a:t>We’ll see how in a minute</a:t>
            </a:r>
          </a:p>
          <a:p>
            <a:r>
              <a:rPr lang="en-US"/>
              <a:t>So:</a:t>
            </a:r>
          </a:p>
          <a:p>
            <a:pPr lvl="1"/>
            <a:r>
              <a:rPr lang="en-US"/>
              <a:t>Obtain performance from striping</a:t>
            </a:r>
          </a:p>
          <a:p>
            <a:pPr lvl="1"/>
            <a:r>
              <a:rPr lang="en-US"/>
              <a:t>Obtain reliability from redundancy (which steals back some of the performance gain)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92A0-21DE-4F2A-9D7D-51DB239E8A9A}" type="slidenum">
              <a:rPr lang="en-US"/>
              <a:pPr/>
              <a:t>4</a:t>
            </a:fld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RAID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accent2"/>
                </a:solidFill>
              </a:rPr>
              <a:t>RAID</a:t>
            </a:r>
            <a:r>
              <a:rPr lang="en-US"/>
              <a:t> is a </a:t>
            </a:r>
            <a:r>
              <a:rPr lang="en-US">
                <a:solidFill>
                  <a:schemeClr val="accent2"/>
                </a:solidFill>
              </a:rPr>
              <a:t>Redundant Array of Inexpensive Disks</a:t>
            </a:r>
          </a:p>
          <a:p>
            <a:r>
              <a:rPr lang="en-US"/>
              <a:t>Disks are small and cheap, so it’s easy to put lots of disks (10s, say) in one box for increased storage, performance, and availability</a:t>
            </a:r>
          </a:p>
          <a:p>
            <a:r>
              <a:rPr lang="en-US"/>
              <a:t>Data plus some redundant information is striped across the disks in some way</a:t>
            </a:r>
          </a:p>
          <a:p>
            <a:r>
              <a:rPr lang="en-US"/>
              <a:t>How striping is done is key to performance and reliability</a:t>
            </a:r>
          </a:p>
          <a:p>
            <a:r>
              <a:rPr lang="en-US" i="1"/>
              <a:t>The RAID controller deals with this – it is invisible to the operating system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A78C-F9AC-4C3F-922E-821A2E31B7F0}" type="slidenum">
              <a:rPr lang="en-US"/>
              <a:pPr/>
              <a:t>5</a:t>
            </a:fld>
            <a:endParaRPr lang="en-US"/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Some RAID tradeoffs</a:t>
            </a:r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Granularity</a:t>
            </a:r>
          </a:p>
          <a:p>
            <a:pPr lvl="1"/>
            <a:r>
              <a:rPr lang="en-US"/>
              <a:t>fine-grained: stripe each file over all disks</a:t>
            </a:r>
          </a:p>
          <a:p>
            <a:pPr lvl="2"/>
            <a:r>
              <a:rPr lang="en-US"/>
              <a:t>high throughput for the file</a:t>
            </a:r>
          </a:p>
          <a:p>
            <a:pPr lvl="2"/>
            <a:r>
              <a:rPr lang="en-US"/>
              <a:t>limits transfer to 1 file at a time </a:t>
            </a:r>
          </a:p>
          <a:p>
            <a:pPr lvl="1"/>
            <a:r>
              <a:rPr lang="en-US"/>
              <a:t>course-grained: stripe each file over only a few disks</a:t>
            </a:r>
          </a:p>
          <a:p>
            <a:pPr lvl="2"/>
            <a:r>
              <a:rPr lang="en-US"/>
              <a:t>limits throughput for 1 file</a:t>
            </a:r>
          </a:p>
          <a:p>
            <a:pPr lvl="2"/>
            <a:r>
              <a:rPr lang="en-US"/>
              <a:t>allows concurrent access to multiple files</a:t>
            </a:r>
          </a:p>
          <a:p>
            <a:r>
              <a:rPr lang="en-US"/>
              <a:t>Redundancy</a:t>
            </a:r>
          </a:p>
          <a:p>
            <a:pPr lvl="1"/>
            <a:r>
              <a:rPr lang="en-US"/>
              <a:t>uniformly distribute redundancy information on disks</a:t>
            </a:r>
          </a:p>
          <a:p>
            <a:pPr lvl="2"/>
            <a:r>
              <a:rPr lang="en-US"/>
              <a:t>avoids load-balancing problems</a:t>
            </a:r>
          </a:p>
          <a:p>
            <a:pPr lvl="1"/>
            <a:r>
              <a:rPr lang="en-US"/>
              <a:t>concentrate redundancy information on a small number of disks</a:t>
            </a:r>
          </a:p>
          <a:p>
            <a:pPr lvl="2"/>
            <a:r>
              <a:rPr lang="en-US"/>
              <a:t>partition the disks into data disks and redundancy disks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8DA3-C8C1-4F4C-81B4-D785935E574E}" type="slidenum">
              <a:rPr lang="en-US"/>
              <a:pPr/>
              <a:t>6</a:t>
            </a:fld>
            <a:endParaRPr lang="en-US"/>
          </a:p>
        </p:txBody>
      </p:sp>
      <p:sp>
        <p:nvSpPr>
          <p:cNvPr id="4157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1E4E9A4-1097-4EAC-82A9-AD1472627C20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0:  Non-Redundant Striping</a:t>
            </a:r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RAID Level 0 is a </a:t>
            </a:r>
            <a:r>
              <a:rPr lang="en-US" u="sng"/>
              <a:t>non-redundant</a:t>
            </a:r>
            <a:r>
              <a:rPr lang="en-US"/>
              <a:t> disk array</a:t>
            </a:r>
          </a:p>
          <a:p>
            <a:r>
              <a:rPr lang="en-US"/>
              <a:t>Files/blocks are striped across disks, no redundant info</a:t>
            </a:r>
          </a:p>
          <a:p>
            <a:r>
              <a:rPr lang="en-US"/>
              <a:t>High (single-file) read throughput</a:t>
            </a:r>
          </a:p>
          <a:p>
            <a:r>
              <a:rPr lang="en-US"/>
              <a:t>Best write throughput (no redundant info to write)</a:t>
            </a:r>
          </a:p>
          <a:p>
            <a:r>
              <a:rPr lang="en-US"/>
              <a:t>Any disk failure results in data loss</a:t>
            </a:r>
          </a:p>
        </p:txBody>
      </p:sp>
      <p:grpSp>
        <p:nvGrpSpPr>
          <p:cNvPr id="415750" name="Group 6"/>
          <p:cNvGrpSpPr>
            <a:grpSpLocks/>
          </p:cNvGrpSpPr>
          <p:nvPr/>
        </p:nvGrpSpPr>
        <p:grpSpPr bwMode="auto">
          <a:xfrm>
            <a:off x="1676400" y="5181600"/>
            <a:ext cx="3048000" cy="685800"/>
            <a:chOff x="1056" y="3264"/>
            <a:chExt cx="1920" cy="432"/>
          </a:xfrm>
        </p:grpSpPr>
        <p:grpSp>
          <p:nvGrpSpPr>
            <p:cNvPr id="415751" name="Group 7"/>
            <p:cNvGrpSpPr>
              <a:grpSpLocks/>
            </p:cNvGrpSpPr>
            <p:nvPr/>
          </p:nvGrpSpPr>
          <p:grpSpPr bwMode="auto">
            <a:xfrm>
              <a:off x="1056" y="3264"/>
              <a:ext cx="336" cy="432"/>
              <a:chOff x="720" y="3264"/>
              <a:chExt cx="336" cy="432"/>
            </a:xfrm>
          </p:grpSpPr>
          <p:sp>
            <p:nvSpPr>
              <p:cNvPr id="415752" name="AutoShape 8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3" name="Oval 9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54" name="Group 10"/>
            <p:cNvGrpSpPr>
              <a:grpSpLocks/>
            </p:cNvGrpSpPr>
            <p:nvPr/>
          </p:nvGrpSpPr>
          <p:grpSpPr bwMode="auto">
            <a:xfrm>
              <a:off x="1584" y="3264"/>
              <a:ext cx="336" cy="432"/>
              <a:chOff x="720" y="3264"/>
              <a:chExt cx="336" cy="432"/>
            </a:xfrm>
          </p:grpSpPr>
          <p:sp>
            <p:nvSpPr>
              <p:cNvPr id="415755" name="AutoShape 11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6" name="Oval 12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57" name="Group 13"/>
            <p:cNvGrpSpPr>
              <a:grpSpLocks/>
            </p:cNvGrpSpPr>
            <p:nvPr/>
          </p:nvGrpSpPr>
          <p:grpSpPr bwMode="auto">
            <a:xfrm>
              <a:off x="2112" y="3264"/>
              <a:ext cx="336" cy="432"/>
              <a:chOff x="720" y="3264"/>
              <a:chExt cx="336" cy="432"/>
            </a:xfrm>
          </p:grpSpPr>
          <p:sp>
            <p:nvSpPr>
              <p:cNvPr id="415758" name="AutoShape 14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9" name="Oval 15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60" name="Group 16"/>
            <p:cNvGrpSpPr>
              <a:grpSpLocks/>
            </p:cNvGrpSpPr>
            <p:nvPr/>
          </p:nvGrpSpPr>
          <p:grpSpPr bwMode="auto">
            <a:xfrm>
              <a:off x="2640" y="3264"/>
              <a:ext cx="336" cy="432"/>
              <a:chOff x="720" y="3264"/>
              <a:chExt cx="336" cy="432"/>
            </a:xfrm>
          </p:grpSpPr>
          <p:sp>
            <p:nvSpPr>
              <p:cNvPr id="415761" name="AutoShape 17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62" name="Oval 18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</p:grpSp>
      <p:sp>
        <p:nvSpPr>
          <p:cNvPr id="415763" name="Line 18"/>
          <p:cNvSpPr>
            <a:spLocks noChangeShapeType="1"/>
          </p:cNvSpPr>
          <p:nvPr/>
        </p:nvSpPr>
        <p:spPr bwMode="auto">
          <a:xfrm flipH="1">
            <a:off x="1981200" y="46482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4" name="Line 19"/>
          <p:cNvSpPr>
            <a:spLocks noChangeShapeType="1"/>
          </p:cNvSpPr>
          <p:nvPr/>
        </p:nvSpPr>
        <p:spPr bwMode="auto">
          <a:xfrm flipH="1">
            <a:off x="2819400" y="4648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>
            <a:off x="3200400" y="46482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3200400" y="4648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7" name="Text Box 23"/>
          <p:cNvSpPr txBox="1">
            <a:spLocks noChangeArrowheads="1"/>
          </p:cNvSpPr>
          <p:nvPr/>
        </p:nvSpPr>
        <p:spPr bwMode="auto">
          <a:xfrm>
            <a:off x="2743200" y="4343400"/>
            <a:ext cx="928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b="1">
                <a:latin typeface="Arial" charset="0"/>
                <a:ea typeface="ＭＳ Ｐゴシック" charset="-128"/>
              </a:rPr>
              <a:t>data disks</a:t>
            </a:r>
            <a:endParaRPr lang="en-US" sz="1800" b="1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71D9-06CF-457B-92ED-A8CBD414B25A}" type="slidenum">
              <a:rPr lang="en-US"/>
              <a:pPr/>
              <a:t>7</a:t>
            </a:fld>
            <a:endParaRPr lang="en-US"/>
          </a:p>
        </p:txBody>
      </p:sp>
      <p:sp>
        <p:nvSpPr>
          <p:cNvPr id="41779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AFB35C9-8071-4A99-A72D-5175A7CE4B82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77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1:  Mirrored Disks</a:t>
            </a:r>
          </a:p>
        </p:txBody>
      </p:sp>
      <p:sp>
        <p:nvSpPr>
          <p:cNvPr id="417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Files are striped across half the disks, and mirrored to the other half</a:t>
            </a:r>
          </a:p>
          <a:p>
            <a:pPr lvl="1"/>
            <a:r>
              <a:rPr lang="en-US"/>
              <a:t>2x space expansion</a:t>
            </a:r>
          </a:p>
          <a:p>
            <a:r>
              <a:rPr lang="en-US"/>
              <a:t>Reads:  Read from either copy</a:t>
            </a:r>
          </a:p>
          <a:p>
            <a:r>
              <a:rPr lang="en-US"/>
              <a:t>Writes:  Write both copies</a:t>
            </a:r>
          </a:p>
          <a:p>
            <a:r>
              <a:rPr lang="en-US"/>
              <a:t>On failure, just use the surviving disk</a:t>
            </a:r>
          </a:p>
        </p:txBody>
      </p:sp>
      <p:grpSp>
        <p:nvGrpSpPr>
          <p:cNvPr id="417798" name="Group 4"/>
          <p:cNvGrpSpPr>
            <a:grpSpLocks/>
          </p:cNvGrpSpPr>
          <p:nvPr/>
        </p:nvGrpSpPr>
        <p:grpSpPr bwMode="auto">
          <a:xfrm>
            <a:off x="1676400" y="4343400"/>
            <a:ext cx="3048000" cy="1524000"/>
            <a:chOff x="1056" y="2736"/>
            <a:chExt cx="1920" cy="960"/>
          </a:xfrm>
        </p:grpSpPr>
        <p:grpSp>
          <p:nvGrpSpPr>
            <p:cNvPr id="417799" name="Group 5"/>
            <p:cNvGrpSpPr>
              <a:grpSpLocks/>
            </p:cNvGrpSpPr>
            <p:nvPr/>
          </p:nvGrpSpPr>
          <p:grpSpPr bwMode="auto">
            <a:xfrm>
              <a:off x="1056" y="3264"/>
              <a:ext cx="1920" cy="432"/>
              <a:chOff x="1056" y="3264"/>
              <a:chExt cx="1920" cy="432"/>
            </a:xfrm>
          </p:grpSpPr>
          <p:grpSp>
            <p:nvGrpSpPr>
              <p:cNvPr id="417800" name="Group 6"/>
              <p:cNvGrpSpPr>
                <a:grpSpLocks/>
              </p:cNvGrpSpPr>
              <p:nvPr/>
            </p:nvGrpSpPr>
            <p:grpSpPr bwMode="auto">
              <a:xfrm>
                <a:off x="1056" y="3264"/>
                <a:ext cx="336" cy="432"/>
                <a:chOff x="720" y="3264"/>
                <a:chExt cx="336" cy="432"/>
              </a:xfrm>
            </p:grpSpPr>
            <p:sp>
              <p:nvSpPr>
                <p:cNvPr id="417801" name="AutoShape 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2" name="Oval 8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3" name="Group 9"/>
              <p:cNvGrpSpPr>
                <a:grpSpLocks/>
              </p:cNvGrpSpPr>
              <p:nvPr/>
            </p:nvGrpSpPr>
            <p:grpSpPr bwMode="auto">
              <a:xfrm>
                <a:off x="1584" y="3264"/>
                <a:ext cx="336" cy="432"/>
                <a:chOff x="720" y="3264"/>
                <a:chExt cx="336" cy="432"/>
              </a:xfrm>
            </p:grpSpPr>
            <p:sp>
              <p:nvSpPr>
                <p:cNvPr id="417804" name="AutoShape 10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5" name="Oval 11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6" name="Group 12"/>
              <p:cNvGrpSpPr>
                <a:grpSpLocks/>
              </p:cNvGrpSpPr>
              <p:nvPr/>
            </p:nvGrpSpPr>
            <p:grpSpPr bwMode="auto">
              <a:xfrm>
                <a:off x="2112" y="3264"/>
                <a:ext cx="336" cy="432"/>
                <a:chOff x="720" y="3264"/>
                <a:chExt cx="336" cy="432"/>
              </a:xfrm>
            </p:grpSpPr>
            <p:sp>
              <p:nvSpPr>
                <p:cNvPr id="417807" name="AutoShape 13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8" name="Oval 14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9" name="Group 15"/>
              <p:cNvGrpSpPr>
                <a:grpSpLocks/>
              </p:cNvGrpSpPr>
              <p:nvPr/>
            </p:nvGrpSpPr>
            <p:grpSpPr bwMode="auto">
              <a:xfrm>
                <a:off x="2640" y="3264"/>
                <a:ext cx="336" cy="432"/>
                <a:chOff x="720" y="3264"/>
                <a:chExt cx="336" cy="432"/>
              </a:xfrm>
            </p:grpSpPr>
            <p:sp>
              <p:nvSpPr>
                <p:cNvPr id="417810" name="AutoShape 16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11" name="Oval 17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</p:grpSp>
        <p:sp>
          <p:nvSpPr>
            <p:cNvPr id="417812" name="Line 18"/>
            <p:cNvSpPr>
              <a:spLocks noChangeShapeType="1"/>
            </p:cNvSpPr>
            <p:nvPr/>
          </p:nvSpPr>
          <p:spPr bwMode="auto">
            <a:xfrm flipV="1">
              <a:off x="124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3" name="Line 19"/>
            <p:cNvSpPr>
              <a:spLocks noChangeShapeType="1"/>
            </p:cNvSpPr>
            <p:nvPr/>
          </p:nvSpPr>
          <p:spPr bwMode="auto">
            <a:xfrm>
              <a:off x="148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4" name="Line 20"/>
            <p:cNvSpPr>
              <a:spLocks noChangeShapeType="1"/>
            </p:cNvSpPr>
            <p:nvPr/>
          </p:nvSpPr>
          <p:spPr bwMode="auto">
            <a:xfrm flipV="1">
              <a:off x="230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5" name="Line 21"/>
            <p:cNvSpPr>
              <a:spLocks noChangeShapeType="1"/>
            </p:cNvSpPr>
            <p:nvPr/>
          </p:nvSpPr>
          <p:spPr bwMode="auto">
            <a:xfrm>
              <a:off x="254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6" name="Text Box 22"/>
            <p:cNvSpPr txBox="1">
              <a:spLocks noChangeArrowheads="1"/>
            </p:cNvSpPr>
            <p:nvPr/>
          </p:nvSpPr>
          <p:spPr bwMode="auto">
            <a:xfrm>
              <a:off x="1200" y="2736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data disks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7817" name="Text Box 23"/>
            <p:cNvSpPr txBox="1">
              <a:spLocks noChangeArrowheads="1"/>
            </p:cNvSpPr>
            <p:nvPr/>
          </p:nvSpPr>
          <p:spPr bwMode="auto">
            <a:xfrm>
              <a:off x="2160" y="2736"/>
              <a:ext cx="72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mirror copies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417819" name="Freeform 27"/>
          <p:cNvSpPr>
            <a:spLocks/>
          </p:cNvSpPr>
          <p:nvPr/>
        </p:nvSpPr>
        <p:spPr bwMode="auto">
          <a:xfrm>
            <a:off x="1905000" y="5943600"/>
            <a:ext cx="1676400" cy="266700"/>
          </a:xfrm>
          <a:custGeom>
            <a:avLst/>
            <a:gdLst>
              <a:gd name="T0" fmla="*/ 0 w 1056"/>
              <a:gd name="T1" fmla="*/ 0 h 168"/>
              <a:gd name="T2" fmla="*/ 288 w 1056"/>
              <a:gd name="T3" fmla="*/ 144 h 168"/>
              <a:gd name="T4" fmla="*/ 768 w 1056"/>
              <a:gd name="T5" fmla="*/ 144 h 168"/>
              <a:gd name="T6" fmla="*/ 1056 w 1056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68">
                <a:moveTo>
                  <a:pt x="0" y="0"/>
                </a:moveTo>
                <a:cubicBezTo>
                  <a:pt x="80" y="60"/>
                  <a:pt x="160" y="120"/>
                  <a:pt x="288" y="144"/>
                </a:cubicBezTo>
                <a:cubicBezTo>
                  <a:pt x="416" y="168"/>
                  <a:pt x="640" y="168"/>
                  <a:pt x="768" y="144"/>
                </a:cubicBezTo>
                <a:cubicBezTo>
                  <a:pt x="896" y="120"/>
                  <a:pt x="1008" y="24"/>
                  <a:pt x="105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20" name="Freeform 28"/>
          <p:cNvSpPr>
            <a:spLocks/>
          </p:cNvSpPr>
          <p:nvPr/>
        </p:nvSpPr>
        <p:spPr bwMode="auto">
          <a:xfrm>
            <a:off x="2819400" y="5943600"/>
            <a:ext cx="1676400" cy="266700"/>
          </a:xfrm>
          <a:custGeom>
            <a:avLst/>
            <a:gdLst>
              <a:gd name="T0" fmla="*/ 0 w 1056"/>
              <a:gd name="T1" fmla="*/ 0 h 168"/>
              <a:gd name="T2" fmla="*/ 288 w 1056"/>
              <a:gd name="T3" fmla="*/ 144 h 168"/>
              <a:gd name="T4" fmla="*/ 768 w 1056"/>
              <a:gd name="T5" fmla="*/ 144 h 168"/>
              <a:gd name="T6" fmla="*/ 1056 w 1056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68">
                <a:moveTo>
                  <a:pt x="0" y="0"/>
                </a:moveTo>
                <a:cubicBezTo>
                  <a:pt x="80" y="60"/>
                  <a:pt x="160" y="120"/>
                  <a:pt x="288" y="144"/>
                </a:cubicBezTo>
                <a:cubicBezTo>
                  <a:pt x="416" y="168"/>
                  <a:pt x="640" y="168"/>
                  <a:pt x="768" y="144"/>
                </a:cubicBezTo>
                <a:cubicBezTo>
                  <a:pt x="896" y="120"/>
                  <a:pt x="1008" y="24"/>
                  <a:pt x="105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21" name="Text Box 29"/>
          <p:cNvSpPr txBox="1">
            <a:spLocks noChangeArrowheads="1"/>
          </p:cNvSpPr>
          <p:nvPr/>
        </p:nvSpPr>
        <p:spPr bwMode="auto">
          <a:xfrm>
            <a:off x="2133600" y="61722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identical</a:t>
            </a:r>
          </a:p>
        </p:txBody>
      </p:sp>
      <p:sp>
        <p:nvSpPr>
          <p:cNvPr id="417822" name="Text Box 30"/>
          <p:cNvSpPr txBox="1">
            <a:spLocks noChangeArrowheads="1"/>
          </p:cNvSpPr>
          <p:nvPr/>
        </p:nvSpPr>
        <p:spPr bwMode="auto">
          <a:xfrm>
            <a:off x="3124200" y="61722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identical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2F9-2119-48FF-8D57-949F0FEE554D}" type="slidenum">
              <a:rPr lang="en-US"/>
              <a:pPr/>
              <a:t>8</a:t>
            </a:fld>
            <a:endParaRPr lang="en-US"/>
          </a:p>
        </p:txBody>
      </p:sp>
      <p:sp>
        <p:nvSpPr>
          <p:cNvPr id="41369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B40E5EA-C9C8-4C1F-BF8B-DF2DE41DBDE3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3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610600" cy="685800"/>
          </a:xfrm>
        </p:spPr>
        <p:txBody>
          <a:bodyPr/>
          <a:lstStyle/>
          <a:p>
            <a:r>
              <a:rPr lang="en-US"/>
              <a:t>Prelude to RAID Levels 2-5:  A parity refresher</a:t>
            </a:r>
          </a:p>
        </p:txBody>
      </p:sp>
      <p:sp>
        <p:nvSpPr>
          <p:cNvPr id="413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To each byte, add a bit whose value is set so that the total number of 1’s is even</a:t>
            </a:r>
          </a:p>
          <a:p>
            <a:r>
              <a:rPr lang="en-US"/>
              <a:t>Any single missing bit can be reconstructed</a:t>
            </a:r>
          </a:p>
          <a:p>
            <a:r>
              <a:rPr lang="en-US"/>
              <a:t>(Why does memory parity not work quite this way?)</a:t>
            </a:r>
          </a:p>
          <a:p>
            <a:r>
              <a:rPr lang="en-US"/>
              <a:t>More sophisticated schemes (e.g., based on Hamming codes) can correct multiple bit errors – called ECC (error correcting codes)</a:t>
            </a:r>
          </a:p>
          <a:p>
            <a:endParaRPr lang="en-US"/>
          </a:p>
        </p:txBody>
      </p:sp>
      <p:sp>
        <p:nvSpPr>
          <p:cNvPr id="413702" name="Rectangle 4"/>
          <p:cNvSpPr>
            <a:spLocks noChangeArrowheads="1"/>
          </p:cNvSpPr>
          <p:nvPr/>
        </p:nvSpPr>
        <p:spPr bwMode="auto">
          <a:xfrm>
            <a:off x="1370013" y="2057400"/>
            <a:ext cx="3659187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13703" name="Line 5"/>
          <p:cNvSpPr>
            <a:spLocks noChangeShapeType="1"/>
          </p:cNvSpPr>
          <p:nvPr/>
        </p:nvSpPr>
        <p:spPr bwMode="auto">
          <a:xfrm>
            <a:off x="31988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4" name="Line 6"/>
          <p:cNvSpPr>
            <a:spLocks noChangeShapeType="1"/>
          </p:cNvSpPr>
          <p:nvPr/>
        </p:nvSpPr>
        <p:spPr bwMode="auto">
          <a:xfrm>
            <a:off x="4113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5" name="Line 7"/>
          <p:cNvSpPr>
            <a:spLocks noChangeShapeType="1"/>
          </p:cNvSpPr>
          <p:nvPr/>
        </p:nvSpPr>
        <p:spPr bwMode="auto">
          <a:xfrm>
            <a:off x="2284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6" name="Line 8"/>
          <p:cNvSpPr>
            <a:spLocks noChangeShapeType="1"/>
          </p:cNvSpPr>
          <p:nvPr/>
        </p:nvSpPr>
        <p:spPr bwMode="auto">
          <a:xfrm>
            <a:off x="1827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7" name="Line 9"/>
          <p:cNvSpPr>
            <a:spLocks noChangeShapeType="1"/>
          </p:cNvSpPr>
          <p:nvPr/>
        </p:nvSpPr>
        <p:spPr bwMode="auto">
          <a:xfrm>
            <a:off x="27416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8" name="Line 10"/>
          <p:cNvSpPr>
            <a:spLocks noChangeShapeType="1"/>
          </p:cNvSpPr>
          <p:nvPr/>
        </p:nvSpPr>
        <p:spPr bwMode="auto">
          <a:xfrm>
            <a:off x="36560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9" name="Line 11"/>
          <p:cNvSpPr>
            <a:spLocks noChangeShapeType="1"/>
          </p:cNvSpPr>
          <p:nvPr/>
        </p:nvSpPr>
        <p:spPr bwMode="auto">
          <a:xfrm>
            <a:off x="4570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10" name="Text Box 13"/>
          <p:cNvSpPr txBox="1">
            <a:spLocks noChangeArrowheads="1"/>
          </p:cNvSpPr>
          <p:nvPr/>
        </p:nvSpPr>
        <p:spPr bwMode="auto">
          <a:xfrm>
            <a:off x="144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1" name="Text Box 15"/>
          <p:cNvSpPr txBox="1">
            <a:spLocks noChangeArrowheads="1"/>
          </p:cNvSpPr>
          <p:nvPr/>
        </p:nvSpPr>
        <p:spPr bwMode="auto">
          <a:xfrm>
            <a:off x="1828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2" name="Text Box 16"/>
          <p:cNvSpPr txBox="1">
            <a:spLocks noChangeArrowheads="1"/>
          </p:cNvSpPr>
          <p:nvPr/>
        </p:nvSpPr>
        <p:spPr bwMode="auto">
          <a:xfrm>
            <a:off x="2286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3" name="Text Box 17"/>
          <p:cNvSpPr txBox="1">
            <a:spLocks noChangeArrowheads="1"/>
          </p:cNvSpPr>
          <p:nvPr/>
        </p:nvSpPr>
        <p:spPr bwMode="auto">
          <a:xfrm>
            <a:off x="2743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4" name="Text Box 18"/>
          <p:cNvSpPr txBox="1">
            <a:spLocks noChangeArrowheads="1"/>
          </p:cNvSpPr>
          <p:nvPr/>
        </p:nvSpPr>
        <p:spPr bwMode="auto">
          <a:xfrm>
            <a:off x="32004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5" name="Text Box 19"/>
          <p:cNvSpPr txBox="1">
            <a:spLocks noChangeArrowheads="1"/>
          </p:cNvSpPr>
          <p:nvPr/>
        </p:nvSpPr>
        <p:spPr bwMode="auto">
          <a:xfrm>
            <a:off x="36576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6" name="Text Box 20"/>
          <p:cNvSpPr txBox="1">
            <a:spLocks noChangeArrowheads="1"/>
          </p:cNvSpPr>
          <p:nvPr/>
        </p:nvSpPr>
        <p:spPr bwMode="auto">
          <a:xfrm>
            <a:off x="4114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7" name="Text Box 21"/>
          <p:cNvSpPr txBox="1">
            <a:spLocks noChangeArrowheads="1"/>
          </p:cNvSpPr>
          <p:nvPr/>
        </p:nvSpPr>
        <p:spPr bwMode="auto">
          <a:xfrm>
            <a:off x="4572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8" name="Rectangle 23"/>
          <p:cNvSpPr>
            <a:spLocks noChangeArrowheads="1"/>
          </p:cNvSpPr>
          <p:nvPr/>
        </p:nvSpPr>
        <p:spPr bwMode="auto">
          <a:xfrm>
            <a:off x="5257800" y="2057400"/>
            <a:ext cx="457200" cy="5334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13719" name="Text Box 24"/>
          <p:cNvSpPr txBox="1">
            <a:spLocks noChangeArrowheads="1"/>
          </p:cNvSpPr>
          <p:nvPr/>
        </p:nvSpPr>
        <p:spPr bwMode="auto">
          <a:xfrm>
            <a:off x="525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98B-9816-4A54-A36E-A87141D6CACA}" type="slidenum">
              <a:rPr lang="en-US"/>
              <a:pPr/>
              <a:t>9</a:t>
            </a:fld>
            <a:endParaRPr lang="en-US"/>
          </a:p>
        </p:txBody>
      </p:sp>
      <p:sp>
        <p:nvSpPr>
          <p:cNvPr id="4198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0216F9F-18F3-48A1-85BB-C8B210D1FDCC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9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 sz="2800"/>
              <a:t>RAID Levels 2, 3, and 4:  Striping + Parity Disk</a:t>
            </a:r>
          </a:p>
        </p:txBody>
      </p:sp>
      <p:sp>
        <p:nvSpPr>
          <p:cNvPr id="419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RAID levels 2, 3, and 4 use </a:t>
            </a:r>
            <a:r>
              <a:rPr lang="en-US" u="sng"/>
              <a:t>parity</a:t>
            </a:r>
            <a:r>
              <a:rPr lang="en-US"/>
              <a:t> or </a:t>
            </a:r>
            <a:r>
              <a:rPr lang="en-US" u="sng"/>
              <a:t>ECC</a:t>
            </a:r>
            <a:r>
              <a:rPr lang="en-US"/>
              <a:t> disks</a:t>
            </a:r>
          </a:p>
          <a:p>
            <a:pPr lvl="1"/>
            <a:r>
              <a:rPr lang="en-US"/>
              <a:t>e.g., each byte on the parity disk is a parity function of the corresponding bytes on all the other disks</a:t>
            </a:r>
          </a:p>
          <a:p>
            <a:pPr lvl="1"/>
            <a:r>
              <a:rPr lang="en-US"/>
              <a:t>details between the different levels have to do with kind of ECC used, and whether it is bit-level or block-level</a:t>
            </a:r>
          </a:p>
          <a:p>
            <a:r>
              <a:rPr lang="en-US"/>
              <a:t>A read accesses all the data disks, a write accesses all the data disks plus the parity disk</a:t>
            </a:r>
          </a:p>
          <a:p>
            <a:r>
              <a:rPr lang="en-US"/>
              <a:t>On disk failure, read the remaining disks plus the parity disk to compute the missing data</a:t>
            </a:r>
          </a:p>
        </p:txBody>
      </p:sp>
      <p:grpSp>
        <p:nvGrpSpPr>
          <p:cNvPr id="419846" name="Group 4"/>
          <p:cNvGrpSpPr>
            <a:grpSpLocks/>
          </p:cNvGrpSpPr>
          <p:nvPr/>
        </p:nvGrpSpPr>
        <p:grpSpPr bwMode="auto">
          <a:xfrm>
            <a:off x="1676400" y="4800600"/>
            <a:ext cx="4749800" cy="1524000"/>
            <a:chOff x="1056" y="3024"/>
            <a:chExt cx="2992" cy="960"/>
          </a:xfrm>
        </p:grpSpPr>
        <p:grpSp>
          <p:nvGrpSpPr>
            <p:cNvPr id="419847" name="Group 5"/>
            <p:cNvGrpSpPr>
              <a:grpSpLocks/>
            </p:cNvGrpSpPr>
            <p:nvPr/>
          </p:nvGrpSpPr>
          <p:grpSpPr bwMode="auto">
            <a:xfrm>
              <a:off x="1056" y="3552"/>
              <a:ext cx="336" cy="432"/>
              <a:chOff x="720" y="3264"/>
              <a:chExt cx="336" cy="432"/>
            </a:xfrm>
          </p:grpSpPr>
          <p:sp>
            <p:nvSpPr>
              <p:cNvPr id="419848" name="AutoShape 6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49" name="Oval 7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0" name="Group 8"/>
            <p:cNvGrpSpPr>
              <a:grpSpLocks/>
            </p:cNvGrpSpPr>
            <p:nvPr/>
          </p:nvGrpSpPr>
          <p:grpSpPr bwMode="auto">
            <a:xfrm>
              <a:off x="1584" y="3552"/>
              <a:ext cx="336" cy="432"/>
              <a:chOff x="720" y="3264"/>
              <a:chExt cx="336" cy="432"/>
            </a:xfrm>
          </p:grpSpPr>
          <p:sp>
            <p:nvSpPr>
              <p:cNvPr id="419851" name="AutoShape 9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2" name="Oval 10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3" name="Group 11"/>
            <p:cNvGrpSpPr>
              <a:grpSpLocks/>
            </p:cNvGrpSpPr>
            <p:nvPr/>
          </p:nvGrpSpPr>
          <p:grpSpPr bwMode="auto">
            <a:xfrm>
              <a:off x="2112" y="3552"/>
              <a:ext cx="336" cy="432"/>
              <a:chOff x="720" y="3264"/>
              <a:chExt cx="336" cy="432"/>
            </a:xfrm>
          </p:grpSpPr>
          <p:sp>
            <p:nvSpPr>
              <p:cNvPr id="419854" name="AutoShape 12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5" name="Oval 13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6" name="Group 14"/>
            <p:cNvGrpSpPr>
              <a:grpSpLocks/>
            </p:cNvGrpSpPr>
            <p:nvPr/>
          </p:nvGrpSpPr>
          <p:grpSpPr bwMode="auto">
            <a:xfrm>
              <a:off x="2640" y="3552"/>
              <a:ext cx="336" cy="432"/>
              <a:chOff x="720" y="3264"/>
              <a:chExt cx="336" cy="432"/>
            </a:xfrm>
          </p:grpSpPr>
          <p:sp>
            <p:nvSpPr>
              <p:cNvPr id="419857" name="AutoShape 15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8" name="Oval 16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sp>
          <p:nvSpPr>
            <p:cNvPr id="419859" name="Oval 17" descr="20%"/>
            <p:cNvSpPr>
              <a:spLocks noChangeArrowheads="1"/>
            </p:cNvSpPr>
            <p:nvPr/>
          </p:nvSpPr>
          <p:spPr bwMode="auto">
            <a:xfrm>
              <a:off x="3648" y="3744"/>
              <a:ext cx="336" cy="96"/>
            </a:xfrm>
            <a:prstGeom prst="ellipse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19860" name="Line 18"/>
            <p:cNvSpPr>
              <a:spLocks noChangeShapeType="1"/>
            </p:cNvSpPr>
            <p:nvPr/>
          </p:nvSpPr>
          <p:spPr bwMode="auto">
            <a:xfrm flipH="1">
              <a:off x="1296" y="3216"/>
              <a:ext cx="76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61" name="Line 19"/>
            <p:cNvSpPr>
              <a:spLocks noChangeShapeType="1"/>
            </p:cNvSpPr>
            <p:nvPr/>
          </p:nvSpPr>
          <p:spPr bwMode="auto">
            <a:xfrm flipH="1">
              <a:off x="1824" y="3216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9862" name="Group 20"/>
            <p:cNvGrpSpPr>
              <a:grpSpLocks/>
            </p:cNvGrpSpPr>
            <p:nvPr/>
          </p:nvGrpSpPr>
          <p:grpSpPr bwMode="auto">
            <a:xfrm flipH="1">
              <a:off x="2064" y="3216"/>
              <a:ext cx="768" cy="288"/>
              <a:chOff x="1392" y="3168"/>
              <a:chExt cx="768" cy="288"/>
            </a:xfrm>
          </p:grpSpPr>
          <p:sp>
            <p:nvSpPr>
              <p:cNvPr id="419863" name="Line 21"/>
              <p:cNvSpPr>
                <a:spLocks noChangeShapeType="1"/>
              </p:cNvSpPr>
              <p:nvPr/>
            </p:nvSpPr>
            <p:spPr bwMode="auto">
              <a:xfrm flipH="1">
                <a:off x="1392" y="3168"/>
                <a:ext cx="76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64" name="Line 22"/>
              <p:cNvSpPr>
                <a:spLocks noChangeShapeType="1"/>
              </p:cNvSpPr>
              <p:nvPr/>
            </p:nvSpPr>
            <p:spPr bwMode="auto">
              <a:xfrm flipH="1">
                <a:off x="1920" y="3168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865" name="Text Box 23"/>
            <p:cNvSpPr txBox="1">
              <a:spLocks noChangeArrowheads="1"/>
            </p:cNvSpPr>
            <p:nvPr/>
          </p:nvSpPr>
          <p:spPr bwMode="auto">
            <a:xfrm>
              <a:off x="1776" y="3024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data disks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9866" name="Text Box 24"/>
            <p:cNvSpPr txBox="1">
              <a:spLocks noChangeArrowheads="1"/>
            </p:cNvSpPr>
            <p:nvPr/>
          </p:nvSpPr>
          <p:spPr bwMode="auto">
            <a:xfrm>
              <a:off x="3452" y="3024"/>
              <a:ext cx="5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parity disk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9867" name="Line 25"/>
            <p:cNvSpPr>
              <a:spLocks noChangeShapeType="1"/>
            </p:cNvSpPr>
            <p:nvPr/>
          </p:nvSpPr>
          <p:spPr bwMode="auto">
            <a:xfrm flipV="1">
              <a:off x="3792" y="316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868" name="AutoShape 26"/>
          <p:cNvSpPr>
            <a:spLocks noChangeArrowheads="1"/>
          </p:cNvSpPr>
          <p:nvPr/>
        </p:nvSpPr>
        <p:spPr bwMode="auto">
          <a:xfrm>
            <a:off x="5791200" y="5638800"/>
            <a:ext cx="533400" cy="685800"/>
          </a:xfrm>
          <a:prstGeom prst="can">
            <a:avLst>
              <a:gd name="adj" fmla="val 3214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2481</TotalTime>
  <Words>941</Words>
  <Application>Microsoft Macintosh PowerPoint</Application>
  <PresentationFormat>On-screen Show (4:3)</PresentationFormat>
  <Paragraphs>159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CSE 451: Operating Systems Autumn 2013  Module 20 Redundant Arrays of Inexpensive Disks (RAID)</vt:lpstr>
      <vt:lpstr>The challenge</vt:lpstr>
      <vt:lpstr>Reliability</vt:lpstr>
      <vt:lpstr>RAID</vt:lpstr>
      <vt:lpstr>Some RAID tradeoffs</vt:lpstr>
      <vt:lpstr>RAID Level 0:  Non-Redundant Striping</vt:lpstr>
      <vt:lpstr>RAID Level 1:  Mirrored Disks</vt:lpstr>
      <vt:lpstr>Prelude to RAID Levels 2-5:  A parity refresher</vt:lpstr>
      <vt:lpstr>RAID Levels 2, 3, and 4:  Striping + Parity Disk</vt:lpstr>
      <vt:lpstr>RAID Level 5</vt:lpstr>
      <vt:lpstr>RAID Level 6</vt:lpstr>
      <vt:lpstr>Example RAID Storage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462</cp:revision>
  <dcterms:created xsi:type="dcterms:W3CDTF">1998-03-30T02:45:13Z</dcterms:created>
  <dcterms:modified xsi:type="dcterms:W3CDTF">2013-11-17T04:57:43Z</dcterms:modified>
</cp:coreProperties>
</file>