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notesMasterIdLst>
    <p:notesMasterId r:id="rId42"/>
  </p:notesMasterIdLst>
  <p:handoutMasterIdLst>
    <p:handoutMasterId r:id="rId43"/>
  </p:handoutMasterIdLst>
  <p:sldIdLst>
    <p:sldId id="257" r:id="rId3"/>
    <p:sldId id="275" r:id="rId4"/>
    <p:sldId id="276" r:id="rId5"/>
    <p:sldId id="277" r:id="rId6"/>
    <p:sldId id="301" r:id="rId7"/>
    <p:sldId id="302" r:id="rId8"/>
    <p:sldId id="293" r:id="rId9"/>
    <p:sldId id="303" r:id="rId10"/>
    <p:sldId id="304" r:id="rId11"/>
    <p:sldId id="321" r:id="rId12"/>
    <p:sldId id="322" r:id="rId13"/>
    <p:sldId id="305" r:id="rId14"/>
    <p:sldId id="279" r:id="rId15"/>
    <p:sldId id="294" r:id="rId16"/>
    <p:sldId id="284" r:id="rId17"/>
    <p:sldId id="285" r:id="rId18"/>
    <p:sldId id="286" r:id="rId19"/>
    <p:sldId id="287" r:id="rId20"/>
    <p:sldId id="307" r:id="rId21"/>
    <p:sldId id="308" r:id="rId22"/>
    <p:sldId id="288" r:id="rId23"/>
    <p:sldId id="309" r:id="rId24"/>
    <p:sldId id="310" r:id="rId25"/>
    <p:sldId id="298" r:id="rId26"/>
    <p:sldId id="290" r:id="rId27"/>
    <p:sldId id="291" r:id="rId28"/>
    <p:sldId id="311" r:id="rId29"/>
    <p:sldId id="312" r:id="rId30"/>
    <p:sldId id="313" r:id="rId31"/>
    <p:sldId id="314" r:id="rId32"/>
    <p:sldId id="315" r:id="rId33"/>
    <p:sldId id="320" r:id="rId34"/>
    <p:sldId id="316" r:id="rId35"/>
    <p:sldId id="292" r:id="rId36"/>
    <p:sldId id="323" r:id="rId37"/>
    <p:sldId id="299" r:id="rId38"/>
    <p:sldId id="317" r:id="rId39"/>
    <p:sldId id="318" r:id="rId40"/>
    <p:sldId id="319" r:id="rId41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CCECFF"/>
    <a:srgbClr val="FF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83" d="100"/>
          <a:sy n="183" d="100"/>
        </p:scale>
        <p:origin x="-13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fld id="{081B8551-1834-4076-93BF-9C41E489EA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19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fld id="{3C58FE4B-459E-476F-B317-A1AA7BAD1A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98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44612-2680-4990-B58D-7DFCADAE1D22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26" tIns="47219" rIns="96126" bIns="47219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3975" y="1092200"/>
            <a:ext cx="4803775" cy="36020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60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36" tIns="28670" rIns="20236" bIns="28670"/>
          <a:lstStyle/>
          <a:p>
            <a:pPr defTabSz="971550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79202-8FF4-4B61-94ED-404CF7109ADB}" type="slidenum">
              <a:rPr lang="en-US"/>
              <a:pPr/>
              <a:t>12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3F190-4A00-4FCB-86A0-D658DA22925C}" type="slidenum">
              <a:rPr lang="en-US"/>
              <a:pPr/>
              <a:t>13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523B56-C89F-4514-96C6-8CF58B2803D4}" type="slidenum">
              <a:rPr lang="en-US"/>
              <a:pPr/>
              <a:t>14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61AF2-1979-4DF0-9463-1BDC60F85FA5}" type="slidenum">
              <a:rPr lang="en-US"/>
              <a:pPr/>
              <a:t>15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40AB9F-20D9-4B7E-93A5-809C25660350}" type="slidenum">
              <a:rPr lang="en-US"/>
              <a:pPr/>
              <a:t>16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72347-3A25-44AB-8B3E-0F0A0ECF2744}" type="slidenum">
              <a:rPr lang="en-US"/>
              <a:pPr/>
              <a:t>17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84FD5-EA3D-4CDD-8B16-2F1F5ED6A34D}" type="slidenum">
              <a:rPr lang="en-US"/>
              <a:pPr/>
              <a:t>18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A3E004-5E6E-4266-98EB-A580D445065B}" type="slidenum">
              <a:rPr lang="en-US"/>
              <a:pPr/>
              <a:t>21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385D7-796D-4556-B39A-B330A0EAA755}" type="slidenum">
              <a:rPr lang="en-US"/>
              <a:pPr/>
              <a:t>24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7024CD-67DE-43FF-BB61-B8AF6B0B14CC}" type="slidenum">
              <a:rPr lang="en-US"/>
              <a:pPr/>
              <a:t>25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3E9DE-100A-4AE6-AE87-91269DDEC001}" type="slidenum">
              <a:rPr lang="en-US"/>
              <a:pPr/>
              <a:t>2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C62C5E-5B4C-463A-81F3-D0036B77AD82}" type="slidenum">
              <a:rPr lang="en-US"/>
              <a:pPr/>
              <a:t>26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4F510-7138-48D9-8CDA-2517D716496B}" type="slidenum">
              <a:rPr lang="en-US"/>
              <a:pPr/>
              <a:t>27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511478-3301-4CB0-9329-FD3E197D30A2}" type="slidenum">
              <a:rPr lang="en-US"/>
              <a:pPr/>
              <a:t>34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8A11B-FACC-4BBB-9FEF-20A57CE555DB}" type="slidenum">
              <a:rPr lang="en-US"/>
              <a:pPr/>
              <a:t>35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8A11B-FACC-4BBB-9FEF-20A57CE555DB}" type="slidenum">
              <a:rPr lang="en-US"/>
              <a:pPr/>
              <a:t>36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661337-083F-4483-B599-F4F528EBD70F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ABB7F-3C87-414C-93B2-05F51CCEBEDC}" type="slidenum">
              <a:rPr lang="en-US"/>
              <a:pPr/>
              <a:t>4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43470F-3EE0-41EF-84A4-9E7ADE08E6CA}" type="slidenum">
              <a:rPr lang="en-US"/>
              <a:pPr/>
              <a:t>5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DE379-670C-4CB8-BD59-27E77DC4B68C}" type="slidenum">
              <a:rPr lang="en-US"/>
              <a:pPr/>
              <a:t>7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CB7BDC-ADB2-412A-BF9E-89F6FFFF85DE}" type="slidenum">
              <a:rPr lang="en-US"/>
              <a:pPr/>
              <a:t>8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30392-EF3B-4D10-8B95-962D4EA4D9D8}" type="slidenum">
              <a:rPr lang="en-US"/>
              <a:pPr/>
              <a:t>9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30392-EF3B-4D10-8B95-962D4EA4D9D8}" type="slidenum">
              <a:rPr lang="en-US"/>
              <a:pPr/>
              <a:t>10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D95E5A-6B18-4EA3-B02D-60475851D744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843DF-B11E-41F0-8E6D-96500F63EF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3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1FF2EA-76BA-4143-AEDB-C3CE9B4A8DE0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262DF-A887-49B5-95C7-1B75843F3A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7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E1881A-D9B8-426D-80B5-EE84B58FE7C7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FE311-E12E-4B01-B2EE-3D61423D46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43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9094E8-06FF-4658-921A-B572C986E3CB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15C1C-D150-4ECA-8C11-67A1673B1F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62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91BD9C-EEB3-4850-A41B-D2276509FE03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62C3B-5978-4397-8FA4-3B4A3E430F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97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0A7F7D-DEEF-4C48-AF4D-051854C4F5F2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D91BA-9AE2-4295-B6B4-4419C6E4E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64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F7CA62-BBD6-45F6-BF6D-B19513969D50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C9AC8-A7AC-4E39-8F54-9087E5715F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37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50E280-918A-4DCC-811E-D27477462823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6AE59-55E4-4C73-9B66-7F7257690B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97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01D108-E99E-4F73-A7C9-7F9E1CCC1C08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51254-9A28-4CD9-8792-330DC85E49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4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02DDB7-FD00-4C85-BA9D-102C0CEDED7E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70DD4-69BB-4FE0-A946-22E2478452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99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D9393-A8B4-43FB-B71E-D2E236BE72F5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AC348-9B5B-4309-9551-958C9C58FA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3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22A9C1-38B1-4C2A-8482-4AC58124AA5B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EB573-C17A-4324-9958-F8F6D2E658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012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66F697-C5BB-4818-A5EB-416345BA6994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9CB89-39A0-475E-8E76-9E499FE94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174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BB6FC9-F264-47E9-AA6D-8AAFC4D10A03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2667A-F1F8-407A-A006-95AE1A36D6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736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23FDFC-C1AC-4439-B7C5-0A2ABB9D8A3E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69070-3468-4E56-BBE5-66C5FB722C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7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A2486-7F9D-4515-A86C-913BC44CB4D7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DAC01-2372-4CC6-9079-CD8124EE88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FAF429-CE2F-427F-AD2D-5E77955553BD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ADDB7-18FD-43A7-8E2C-9459D49A5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2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488BF6-FD4A-4035-97CA-EFFC5ED28E29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7870E-B801-4746-B191-E1215A03AA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6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E4AF4C-62CF-40AF-B1A1-D3FCAA8623BE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18519-85D7-4236-B51F-CB2C63E3BE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8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617D-72A1-4574-8638-CC5B956B26C8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25D2A-A60C-4CD8-BF84-655F60B26E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1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279905-6AC1-4BD7-AC9D-407B1FC9D2F9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B1792-0194-4ADE-B2B9-F60D4B47A7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3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959F94-F391-4A39-93C1-6A7617E5CB8C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74435-1195-4ECB-9E31-6D1A8350F3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9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DE0F61A7-A8B4-4E66-8D91-1671E684E705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D6C2AC99-2393-4001-82DF-B5318B7B7E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B8106CCD-E937-4304-B456-B7DFEC02BC07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8DDB2A7F-307A-4E6B-A674-6469F84C6D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2012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4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Processes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76A-F913-4672-85C6-72AAC7DC7432}" type="slidenum">
              <a:rPr lang="en-US"/>
              <a:pPr/>
              <a:t>10</a:t>
            </a:fld>
            <a:endParaRPr lang="en-US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229600" cy="5791200"/>
          </a:xfrm>
        </p:spPr>
        <p:txBody>
          <a:bodyPr/>
          <a:lstStyle/>
          <a:p>
            <a:r>
              <a:rPr lang="en-US" dirty="0"/>
              <a:t>When the OS returns the process to the running state, it loads the hardware registers with values from that process’s </a:t>
            </a:r>
            <a:r>
              <a:rPr lang="en-US" dirty="0" smtClean="0"/>
              <a:t>PCB – general purpose registers, stack pointer, instruction pointer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act of switching the CPU from one process to another is called a </a:t>
            </a:r>
            <a:r>
              <a:rPr lang="en-US" dirty="0">
                <a:solidFill>
                  <a:srgbClr val="FF0000"/>
                </a:solidFill>
              </a:rPr>
              <a:t>context switch</a:t>
            </a:r>
          </a:p>
          <a:p>
            <a:pPr lvl="1"/>
            <a:r>
              <a:rPr lang="en-US" dirty="0"/>
              <a:t>systems may do 100s or 1000s of switches/sec.</a:t>
            </a:r>
          </a:p>
          <a:p>
            <a:pPr lvl="1"/>
            <a:r>
              <a:rPr lang="en-US" dirty="0"/>
              <a:t>takes a few microseconds on today’s hardware</a:t>
            </a:r>
          </a:p>
          <a:p>
            <a:r>
              <a:rPr lang="en-US" dirty="0"/>
              <a:t>Choosing which process to run next is called </a:t>
            </a:r>
            <a:r>
              <a:rPr lang="en-US" dirty="0">
                <a:solidFill>
                  <a:srgbClr val="FF0000"/>
                </a:solidFill>
              </a:rPr>
              <a:t>scheduling</a:t>
            </a:r>
          </a:p>
        </p:txBody>
      </p:sp>
    </p:spTree>
    <p:extLst>
      <p:ext uri="{BB962C8B-B14F-4D97-AF65-F5344CB8AC3E}">
        <p14:creationId xmlns:p14="http://schemas.microsoft.com/office/powerpoint/2010/main" val="2251393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2012 </a:t>
            </a:r>
            <a:r>
              <a:rPr lang="en-US" dirty="0"/>
              <a:t>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F0CC-EE21-42DF-94AA-0545664517E4}" type="slidenum">
              <a:rPr lang="en-US"/>
              <a:pPr/>
              <a:t>11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OS kernel is not a process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just a block of code!</a:t>
            </a:r>
          </a:p>
          <a:p>
            <a:r>
              <a:rPr lang="en-US" dirty="0"/>
              <a:t>(In a microkernel OS, many things that you normally think of as the operating system execute as user-mode processes.  But the OS kernel is just a block of </a:t>
            </a:r>
            <a:r>
              <a:rPr lang="en-US" dirty="0" smtClean="0"/>
              <a:t>code.)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998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8762-52EA-4247-92BA-29A293F81BAC}" type="slidenum">
              <a:rPr lang="en-US"/>
              <a:pPr/>
              <a:t>12</a:t>
            </a:fld>
            <a:endParaRPr lang="en-US"/>
          </a:p>
        </p:txBody>
      </p:sp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6477000" y="304800"/>
            <a:ext cx="2057400" cy="1477963"/>
          </a:xfrm>
          <a:prstGeom prst="rect">
            <a:avLst/>
          </a:prstGeom>
          <a:solidFill>
            <a:srgbClr val="FF00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is (a simplification of) what each of those PCBs looks like inside!</a:t>
            </a:r>
          </a:p>
        </p:txBody>
      </p:sp>
      <p:sp>
        <p:nvSpPr>
          <p:cNvPr id="174083" name="Line 3"/>
          <p:cNvSpPr>
            <a:spLocks noChangeShapeType="1"/>
          </p:cNvSpPr>
          <p:nvPr/>
        </p:nvSpPr>
        <p:spPr bwMode="auto">
          <a:xfrm flipH="1">
            <a:off x="6172200" y="1828800"/>
            <a:ext cx="1295400" cy="8382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084" name="Group 4"/>
          <p:cNvGraphicFramePr>
            <a:graphicFrameLocks noGrp="1"/>
          </p:cNvGraphicFramePr>
          <p:nvPr/>
        </p:nvGraphicFramePr>
        <p:xfrm>
          <a:off x="1447800" y="457200"/>
          <a:ext cx="4648200" cy="5775645"/>
        </p:xfrm>
        <a:graphic>
          <a:graphicData uri="http://schemas.openxmlformats.org/drawingml/2006/table">
            <a:tbl>
              <a:tblPr/>
              <a:tblGrid>
                <a:gridCol w="46482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 ID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Pointer to parent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of children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 state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Pointer to address space descriptor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 counter</a:t>
                      </a:r>
                      <a:b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stack pointer</a:t>
                      </a:r>
                      <a:b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(all) register values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uid (user id)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gid (group id)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euid (effective user id)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 file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Scheduling priority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Accounting info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Pointers for state queues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Exit (“return”) code value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AC15-1123-4F7D-827B-7948208C2A1D}" type="slidenum">
              <a:rPr lang="en-US"/>
              <a:pPr/>
              <a:t>13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execution states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process has an </a:t>
            </a:r>
            <a:r>
              <a:rPr lang="en-US" dirty="0">
                <a:solidFill>
                  <a:srgbClr val="FF0000"/>
                </a:solidFill>
              </a:rPr>
              <a:t>execution state</a:t>
            </a:r>
            <a:r>
              <a:rPr lang="en-US" dirty="0"/>
              <a:t>, which indicates what </a:t>
            </a:r>
            <a:r>
              <a:rPr lang="en-US" dirty="0" smtClean="0"/>
              <a:t>it’s </a:t>
            </a:r>
            <a:r>
              <a:rPr lang="en-US" dirty="0"/>
              <a:t>currently doing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ready</a:t>
            </a:r>
            <a:r>
              <a:rPr lang="en-US" dirty="0"/>
              <a:t>: waiting to be assigned to a CPU</a:t>
            </a:r>
          </a:p>
          <a:p>
            <a:pPr lvl="2"/>
            <a:r>
              <a:rPr lang="en-US" dirty="0"/>
              <a:t>could run, but another process has the CPU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running</a:t>
            </a:r>
            <a:r>
              <a:rPr lang="en-US" dirty="0"/>
              <a:t>: executing on a CPU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t’s </a:t>
            </a:r>
            <a:r>
              <a:rPr lang="en-US" dirty="0"/>
              <a:t>the process that currently controls the CPU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waiting</a:t>
            </a:r>
            <a:r>
              <a:rPr lang="en-US" dirty="0" smtClean="0"/>
              <a:t> </a:t>
            </a:r>
            <a:r>
              <a:rPr lang="en-US" dirty="0"/>
              <a:t>(aka “blocked”): waiting for an event, e.g., I/O </a:t>
            </a:r>
            <a:r>
              <a:rPr lang="en-US" dirty="0" smtClean="0"/>
              <a:t>completion, or a message from (or the completion of) another process</a:t>
            </a:r>
            <a:endParaRPr lang="en-US" dirty="0"/>
          </a:p>
          <a:p>
            <a:pPr lvl="2"/>
            <a:r>
              <a:rPr lang="en-US" dirty="0"/>
              <a:t>cannot make progress until </a:t>
            </a:r>
            <a:r>
              <a:rPr lang="en-US" dirty="0" smtClean="0"/>
              <a:t>the event </a:t>
            </a:r>
            <a:r>
              <a:rPr lang="en-US" dirty="0"/>
              <a:t>happens</a:t>
            </a:r>
          </a:p>
          <a:p>
            <a:r>
              <a:rPr lang="en-US" dirty="0"/>
              <a:t>As a process executes, it moves from state to state</a:t>
            </a:r>
          </a:p>
          <a:p>
            <a:pPr lvl="1"/>
            <a:r>
              <a:rPr lang="en-US" dirty="0"/>
              <a:t>UNIX: run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</a:rPr>
              <a:t>ps</a:t>
            </a:r>
            <a:r>
              <a:rPr lang="en-US" dirty="0"/>
              <a:t>, STAT column shows current state</a:t>
            </a:r>
          </a:p>
          <a:p>
            <a:pPr lvl="1"/>
            <a:r>
              <a:rPr lang="en-US" dirty="0"/>
              <a:t>which state is a process in most of the time?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C805-338C-4FFA-8615-3C2F3433219C}" type="slidenum">
              <a:rPr lang="en-US"/>
              <a:pPr/>
              <a:t>14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states and state transitions</a:t>
            </a:r>
          </a:p>
        </p:txBody>
      </p:sp>
      <p:sp>
        <p:nvSpPr>
          <p:cNvPr id="108547" name="Oval 3"/>
          <p:cNvSpPr>
            <a:spLocks noChangeArrowheads="1"/>
          </p:cNvSpPr>
          <p:nvPr/>
        </p:nvSpPr>
        <p:spPr bwMode="auto">
          <a:xfrm>
            <a:off x="2971800" y="12954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48" name="Oval 4"/>
          <p:cNvSpPr>
            <a:spLocks noChangeArrowheads="1"/>
          </p:cNvSpPr>
          <p:nvPr/>
        </p:nvSpPr>
        <p:spPr bwMode="auto">
          <a:xfrm>
            <a:off x="2971800" y="31242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Oval 5"/>
          <p:cNvSpPr>
            <a:spLocks noChangeArrowheads="1"/>
          </p:cNvSpPr>
          <p:nvPr/>
        </p:nvSpPr>
        <p:spPr bwMode="auto">
          <a:xfrm>
            <a:off x="3048000" y="49530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3733800" y="16764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running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3733800" y="3505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ready</a:t>
            </a: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3733800" y="53340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blocked</a:t>
            </a:r>
          </a:p>
        </p:txBody>
      </p:sp>
      <p:sp>
        <p:nvSpPr>
          <p:cNvPr id="108553" name="Freeform 9"/>
          <p:cNvSpPr>
            <a:spLocks/>
          </p:cNvSpPr>
          <p:nvPr/>
        </p:nvSpPr>
        <p:spPr bwMode="auto">
          <a:xfrm>
            <a:off x="6172200" y="1905000"/>
            <a:ext cx="1308100" cy="3657600"/>
          </a:xfrm>
          <a:custGeom>
            <a:avLst/>
            <a:gdLst>
              <a:gd name="T0" fmla="*/ 0 w 776"/>
              <a:gd name="T1" fmla="*/ 0 h 2304"/>
              <a:gd name="T2" fmla="*/ 768 w 776"/>
              <a:gd name="T3" fmla="*/ 1152 h 2304"/>
              <a:gd name="T4" fmla="*/ 48 w 776"/>
              <a:gd name="T5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2304">
                <a:moveTo>
                  <a:pt x="0" y="0"/>
                </a:moveTo>
                <a:cubicBezTo>
                  <a:pt x="380" y="384"/>
                  <a:pt x="760" y="768"/>
                  <a:pt x="768" y="1152"/>
                </a:cubicBezTo>
                <a:cubicBezTo>
                  <a:pt x="776" y="1536"/>
                  <a:pt x="168" y="2112"/>
                  <a:pt x="48" y="2304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8554" name="Freeform 10"/>
          <p:cNvSpPr>
            <a:spLocks/>
          </p:cNvSpPr>
          <p:nvPr/>
        </p:nvSpPr>
        <p:spPr bwMode="auto">
          <a:xfrm>
            <a:off x="2057400" y="1981200"/>
            <a:ext cx="914400" cy="1676400"/>
          </a:xfrm>
          <a:custGeom>
            <a:avLst/>
            <a:gdLst>
              <a:gd name="T0" fmla="*/ 536 w 536"/>
              <a:gd name="T1" fmla="*/ 1056 h 1056"/>
              <a:gd name="T2" fmla="*/ 8 w 536"/>
              <a:gd name="T3" fmla="*/ 480 h 1056"/>
              <a:gd name="T4" fmla="*/ 488 w 5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056">
                <a:moveTo>
                  <a:pt x="536" y="1056"/>
                </a:moveTo>
                <a:cubicBezTo>
                  <a:pt x="276" y="856"/>
                  <a:pt x="16" y="656"/>
                  <a:pt x="8" y="480"/>
                </a:cubicBezTo>
                <a:cubicBezTo>
                  <a:pt x="0" y="304"/>
                  <a:pt x="408" y="80"/>
                  <a:pt x="488" y="0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8555" name="Freeform 11"/>
          <p:cNvSpPr>
            <a:spLocks/>
          </p:cNvSpPr>
          <p:nvPr/>
        </p:nvSpPr>
        <p:spPr bwMode="auto">
          <a:xfrm>
            <a:off x="2133600" y="3962400"/>
            <a:ext cx="914400" cy="1676400"/>
          </a:xfrm>
          <a:custGeom>
            <a:avLst/>
            <a:gdLst>
              <a:gd name="T0" fmla="*/ 536 w 536"/>
              <a:gd name="T1" fmla="*/ 1056 h 1056"/>
              <a:gd name="T2" fmla="*/ 8 w 536"/>
              <a:gd name="T3" fmla="*/ 480 h 1056"/>
              <a:gd name="T4" fmla="*/ 488 w 5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056">
                <a:moveTo>
                  <a:pt x="536" y="1056"/>
                </a:moveTo>
                <a:cubicBezTo>
                  <a:pt x="276" y="856"/>
                  <a:pt x="16" y="656"/>
                  <a:pt x="8" y="480"/>
                </a:cubicBezTo>
                <a:cubicBezTo>
                  <a:pt x="0" y="304"/>
                  <a:pt x="408" y="80"/>
                  <a:pt x="488" y="0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8556" name="Freeform 12"/>
          <p:cNvSpPr>
            <a:spLocks/>
          </p:cNvSpPr>
          <p:nvPr/>
        </p:nvSpPr>
        <p:spPr bwMode="auto">
          <a:xfrm>
            <a:off x="5943600" y="2209800"/>
            <a:ext cx="546100" cy="1219200"/>
          </a:xfrm>
          <a:custGeom>
            <a:avLst/>
            <a:gdLst>
              <a:gd name="T0" fmla="*/ 0 w 344"/>
              <a:gd name="T1" fmla="*/ 0 h 768"/>
              <a:gd name="T2" fmla="*/ 336 w 344"/>
              <a:gd name="T3" fmla="*/ 432 h 768"/>
              <a:gd name="T4" fmla="*/ 48 w 344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" h="768">
                <a:moveTo>
                  <a:pt x="0" y="0"/>
                </a:moveTo>
                <a:cubicBezTo>
                  <a:pt x="164" y="152"/>
                  <a:pt x="328" y="304"/>
                  <a:pt x="336" y="432"/>
                </a:cubicBezTo>
                <a:cubicBezTo>
                  <a:pt x="344" y="560"/>
                  <a:pt x="196" y="664"/>
                  <a:pt x="48" y="768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6705600" y="3505200"/>
            <a:ext cx="1905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trap or exception (I/O, page fault, etc.)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5334000" y="25146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interrupt (unschedule)</a:t>
            </a: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1219200" y="25908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dispatch / schedule</a:t>
            </a:r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1295400" y="44958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interrupt</a:t>
            </a:r>
          </a:p>
          <a:p>
            <a:pPr>
              <a:spcBef>
                <a:spcPct val="0"/>
              </a:spcBef>
            </a:pPr>
            <a:r>
              <a:rPr lang="en-US"/>
              <a:t>(I/O complete)</a:t>
            </a: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7086600" y="5105400"/>
            <a:ext cx="1752600" cy="928688"/>
          </a:xfrm>
          <a:prstGeom prst="rect">
            <a:avLst/>
          </a:prstGeom>
          <a:solidFill>
            <a:srgbClr val="FF00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You can create and destroy processes!</a:t>
            </a:r>
          </a:p>
        </p:txBody>
      </p:sp>
      <p:sp>
        <p:nvSpPr>
          <p:cNvPr id="108562" name="Line 18"/>
          <p:cNvSpPr>
            <a:spLocks noChangeShapeType="1"/>
          </p:cNvSpPr>
          <p:nvPr/>
        </p:nvSpPr>
        <p:spPr bwMode="auto">
          <a:xfrm>
            <a:off x="685800" y="3810000"/>
            <a:ext cx="1981200" cy="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152400" y="3505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create</a:t>
            </a:r>
          </a:p>
        </p:txBody>
      </p:sp>
      <p:sp>
        <p:nvSpPr>
          <p:cNvPr id="108564" name="Line 20"/>
          <p:cNvSpPr>
            <a:spLocks noChangeShapeType="1"/>
          </p:cNvSpPr>
          <p:nvPr/>
        </p:nvSpPr>
        <p:spPr bwMode="auto">
          <a:xfrm>
            <a:off x="6172200" y="1752600"/>
            <a:ext cx="1981200" cy="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6553200" y="14478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terminate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71CD-5C63-4C6E-948C-A34AB1AEBC6C}" type="slidenum">
              <a:rPr lang="en-US"/>
              <a:pPr/>
              <a:t>15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queues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OS maintains a collection of queues that represent the state of all processes in the system</a:t>
            </a:r>
          </a:p>
          <a:p>
            <a:pPr lvl="1"/>
            <a:r>
              <a:rPr lang="en-US"/>
              <a:t>typically one queue for each state</a:t>
            </a:r>
          </a:p>
          <a:p>
            <a:pPr lvl="2"/>
            <a:r>
              <a:rPr lang="en-US"/>
              <a:t>e.g., ready, waiting, …</a:t>
            </a:r>
          </a:p>
          <a:p>
            <a:pPr lvl="1"/>
            <a:r>
              <a:rPr lang="en-US"/>
              <a:t>each PCB is queued onto a state queue according to the current state of the process it represents</a:t>
            </a:r>
          </a:p>
          <a:p>
            <a:pPr lvl="1"/>
            <a:r>
              <a:rPr lang="en-US"/>
              <a:t>as a process changes state, its PCB is unlinked from one queue, and linked onto another</a:t>
            </a:r>
          </a:p>
          <a:p>
            <a:r>
              <a:rPr lang="en-US"/>
              <a:t>Once again,</a:t>
            </a:r>
            <a:r>
              <a:rPr lang="en-US" i="1"/>
              <a:t> this is just as straightforward as it sounds!</a:t>
            </a:r>
            <a:r>
              <a:rPr lang="en-US"/>
              <a:t>  The PCBs are moved between queues, which are represented as linked lists.  </a:t>
            </a:r>
            <a:r>
              <a:rPr lang="en-US" i="1">
                <a:solidFill>
                  <a:srgbClr val="FF0000"/>
                </a:solidFill>
              </a:rPr>
              <a:t>There is no magic!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C9C8-8BCC-4F33-BBDE-006D5B021E51}" type="slidenum">
              <a:rPr lang="en-US"/>
              <a:pPr/>
              <a:t>16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queues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0"/>
            <a:ext cx="7772400" cy="914400"/>
          </a:xfrm>
        </p:spPr>
        <p:txBody>
          <a:bodyPr/>
          <a:lstStyle/>
          <a:p>
            <a:r>
              <a:rPr lang="en-US"/>
              <a:t>There may be many wait queues, one for each type of wait (particular device, timer, message, …)</a:t>
            </a:r>
          </a:p>
        </p:txBody>
      </p:sp>
      <p:grpSp>
        <p:nvGrpSpPr>
          <p:cNvPr id="96264" name="Group 8"/>
          <p:cNvGrpSpPr>
            <a:grpSpLocks/>
          </p:cNvGrpSpPr>
          <p:nvPr/>
        </p:nvGrpSpPr>
        <p:grpSpPr bwMode="auto">
          <a:xfrm>
            <a:off x="3429000" y="1600200"/>
            <a:ext cx="1295400" cy="1219200"/>
            <a:chOff x="2160" y="1104"/>
            <a:chExt cx="816" cy="768"/>
          </a:xfrm>
        </p:grpSpPr>
        <p:sp>
          <p:nvSpPr>
            <p:cNvPr id="96260" name="Rectangle 4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1" name="Line 5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2" name="Line 6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3" name="Line 7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65" name="Group 9"/>
          <p:cNvGrpSpPr>
            <a:grpSpLocks/>
          </p:cNvGrpSpPr>
          <p:nvPr/>
        </p:nvGrpSpPr>
        <p:grpSpPr bwMode="auto">
          <a:xfrm>
            <a:off x="5257800" y="1600200"/>
            <a:ext cx="1295400" cy="1219200"/>
            <a:chOff x="2160" y="1104"/>
            <a:chExt cx="816" cy="768"/>
          </a:xfrm>
        </p:grpSpPr>
        <p:sp>
          <p:nvSpPr>
            <p:cNvPr id="96266" name="Rectangle 10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7" name="Line 11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8" name="Line 12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9" name="Line 13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70" name="Group 14"/>
          <p:cNvGrpSpPr>
            <a:grpSpLocks/>
          </p:cNvGrpSpPr>
          <p:nvPr/>
        </p:nvGrpSpPr>
        <p:grpSpPr bwMode="auto">
          <a:xfrm>
            <a:off x="7086600" y="1600200"/>
            <a:ext cx="1295400" cy="1219200"/>
            <a:chOff x="2160" y="1104"/>
            <a:chExt cx="816" cy="768"/>
          </a:xfrm>
        </p:grpSpPr>
        <p:sp>
          <p:nvSpPr>
            <p:cNvPr id="96271" name="Rectangle 15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2" name="Line 16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3" name="Line 17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4" name="Line 18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75" name="Group 19"/>
          <p:cNvGrpSpPr>
            <a:grpSpLocks/>
          </p:cNvGrpSpPr>
          <p:nvPr/>
        </p:nvGrpSpPr>
        <p:grpSpPr bwMode="auto">
          <a:xfrm>
            <a:off x="3429000" y="3581400"/>
            <a:ext cx="1295400" cy="1219200"/>
            <a:chOff x="2160" y="1104"/>
            <a:chExt cx="816" cy="768"/>
          </a:xfrm>
        </p:grpSpPr>
        <p:sp>
          <p:nvSpPr>
            <p:cNvPr id="96276" name="Rectangle 20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7" name="Line 21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8" name="Line 22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9" name="Line 23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80" name="Group 24"/>
          <p:cNvGrpSpPr>
            <a:grpSpLocks/>
          </p:cNvGrpSpPr>
          <p:nvPr/>
        </p:nvGrpSpPr>
        <p:grpSpPr bwMode="auto">
          <a:xfrm>
            <a:off x="5257800" y="3581400"/>
            <a:ext cx="1295400" cy="1219200"/>
            <a:chOff x="2160" y="1104"/>
            <a:chExt cx="816" cy="768"/>
          </a:xfrm>
        </p:grpSpPr>
        <p:sp>
          <p:nvSpPr>
            <p:cNvPr id="96281" name="Rectangle 25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2" name="Line 26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3" name="Line 27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4" name="Line 28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90" name="Group 34"/>
          <p:cNvGrpSpPr>
            <a:grpSpLocks/>
          </p:cNvGrpSpPr>
          <p:nvPr/>
        </p:nvGrpSpPr>
        <p:grpSpPr bwMode="auto">
          <a:xfrm>
            <a:off x="685800" y="1676400"/>
            <a:ext cx="1295400" cy="609600"/>
            <a:chOff x="336" y="1008"/>
            <a:chExt cx="816" cy="384"/>
          </a:xfrm>
        </p:grpSpPr>
        <p:sp>
          <p:nvSpPr>
            <p:cNvPr id="96286" name="Rectangle 30"/>
            <p:cNvSpPr>
              <a:spLocks noChangeArrowheads="1"/>
            </p:cNvSpPr>
            <p:nvPr/>
          </p:nvSpPr>
          <p:spPr bwMode="auto">
            <a:xfrm>
              <a:off x="336" y="1008"/>
              <a:ext cx="816" cy="38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7" name="Line 31"/>
            <p:cNvSpPr>
              <a:spLocks noChangeShapeType="1"/>
            </p:cNvSpPr>
            <p:nvPr/>
          </p:nvSpPr>
          <p:spPr bwMode="auto">
            <a:xfrm>
              <a:off x="336" y="120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291" name="Rectangle 35"/>
          <p:cNvSpPr>
            <a:spLocks noChangeArrowheads="1"/>
          </p:cNvSpPr>
          <p:nvPr/>
        </p:nvSpPr>
        <p:spPr bwMode="auto">
          <a:xfrm>
            <a:off x="746125" y="1676400"/>
            <a:ext cx="930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head ptr</a:t>
            </a:r>
          </a:p>
        </p:txBody>
      </p:sp>
      <p:sp>
        <p:nvSpPr>
          <p:cNvPr id="96292" name="Rectangle 36"/>
          <p:cNvSpPr>
            <a:spLocks noChangeArrowheads="1"/>
          </p:cNvSpPr>
          <p:nvPr/>
        </p:nvSpPr>
        <p:spPr bwMode="auto">
          <a:xfrm>
            <a:off x="858838" y="1949450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tail ptr</a:t>
            </a:r>
          </a:p>
        </p:txBody>
      </p:sp>
      <p:sp>
        <p:nvSpPr>
          <p:cNvPr id="96293" name="Rectangle 37"/>
          <p:cNvSpPr>
            <a:spLocks noChangeArrowheads="1"/>
          </p:cNvSpPr>
          <p:nvPr/>
        </p:nvSpPr>
        <p:spPr bwMode="auto">
          <a:xfrm>
            <a:off x="3417888" y="1600200"/>
            <a:ext cx="138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firefox (1365)</a:t>
            </a:r>
          </a:p>
        </p:txBody>
      </p:sp>
      <p:sp>
        <p:nvSpPr>
          <p:cNvPr id="96294" name="Rectangle 38"/>
          <p:cNvSpPr>
            <a:spLocks noChangeArrowheads="1"/>
          </p:cNvSpPr>
          <p:nvPr/>
        </p:nvSpPr>
        <p:spPr bwMode="auto">
          <a:xfrm>
            <a:off x="5281613" y="1600200"/>
            <a:ext cx="1314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emacs (948)</a:t>
            </a:r>
          </a:p>
        </p:txBody>
      </p:sp>
      <p:sp>
        <p:nvSpPr>
          <p:cNvPr id="96295" name="Rectangle 39"/>
          <p:cNvSpPr>
            <a:spLocks noChangeArrowheads="1"/>
          </p:cNvSpPr>
          <p:nvPr/>
        </p:nvSpPr>
        <p:spPr bwMode="auto">
          <a:xfrm>
            <a:off x="7186613" y="1600200"/>
            <a:ext cx="974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ls (1470)</a:t>
            </a:r>
          </a:p>
        </p:txBody>
      </p:sp>
      <p:sp>
        <p:nvSpPr>
          <p:cNvPr id="96296" name="Rectangle 40"/>
          <p:cNvSpPr>
            <a:spLocks noChangeArrowheads="1"/>
          </p:cNvSpPr>
          <p:nvPr/>
        </p:nvSpPr>
        <p:spPr bwMode="auto">
          <a:xfrm>
            <a:off x="3517900" y="3581400"/>
            <a:ext cx="1100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cat (1468)</a:t>
            </a:r>
          </a:p>
        </p:txBody>
      </p:sp>
      <p:sp>
        <p:nvSpPr>
          <p:cNvPr id="96297" name="Rectangle 41"/>
          <p:cNvSpPr>
            <a:spLocks noChangeArrowheads="1"/>
          </p:cNvSpPr>
          <p:nvPr/>
        </p:nvSpPr>
        <p:spPr bwMode="auto">
          <a:xfrm>
            <a:off x="5222875" y="3581400"/>
            <a:ext cx="1382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firefox (1207)</a:t>
            </a:r>
          </a:p>
        </p:txBody>
      </p:sp>
      <p:grpSp>
        <p:nvGrpSpPr>
          <p:cNvPr id="96298" name="Group 42"/>
          <p:cNvGrpSpPr>
            <a:grpSpLocks/>
          </p:cNvGrpSpPr>
          <p:nvPr/>
        </p:nvGrpSpPr>
        <p:grpSpPr bwMode="auto">
          <a:xfrm>
            <a:off x="685800" y="3657600"/>
            <a:ext cx="1295400" cy="609600"/>
            <a:chOff x="336" y="1008"/>
            <a:chExt cx="816" cy="384"/>
          </a:xfrm>
        </p:grpSpPr>
        <p:sp>
          <p:nvSpPr>
            <p:cNvPr id="96299" name="Rectangle 43"/>
            <p:cNvSpPr>
              <a:spLocks noChangeArrowheads="1"/>
            </p:cNvSpPr>
            <p:nvPr/>
          </p:nvSpPr>
          <p:spPr bwMode="auto">
            <a:xfrm>
              <a:off x="336" y="1008"/>
              <a:ext cx="816" cy="38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00" name="Line 44"/>
            <p:cNvSpPr>
              <a:spLocks noChangeShapeType="1"/>
            </p:cNvSpPr>
            <p:nvPr/>
          </p:nvSpPr>
          <p:spPr bwMode="auto">
            <a:xfrm>
              <a:off x="336" y="120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301" name="Rectangle 45"/>
          <p:cNvSpPr>
            <a:spLocks noChangeArrowheads="1"/>
          </p:cNvSpPr>
          <p:nvPr/>
        </p:nvSpPr>
        <p:spPr bwMode="auto">
          <a:xfrm>
            <a:off x="746125" y="3657600"/>
            <a:ext cx="930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head ptr</a:t>
            </a:r>
          </a:p>
        </p:txBody>
      </p:sp>
      <p:sp>
        <p:nvSpPr>
          <p:cNvPr id="96302" name="Rectangle 46"/>
          <p:cNvSpPr>
            <a:spLocks noChangeArrowheads="1"/>
          </p:cNvSpPr>
          <p:nvPr/>
        </p:nvSpPr>
        <p:spPr bwMode="auto">
          <a:xfrm>
            <a:off x="858838" y="3930650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tail ptr</a:t>
            </a:r>
          </a:p>
        </p:txBody>
      </p:sp>
      <p:sp>
        <p:nvSpPr>
          <p:cNvPr id="96308" name="Rectangle 52"/>
          <p:cNvSpPr>
            <a:spLocks noChangeArrowheads="1"/>
          </p:cNvSpPr>
          <p:nvPr/>
        </p:nvSpPr>
        <p:spPr bwMode="auto">
          <a:xfrm>
            <a:off x="381000" y="3200400"/>
            <a:ext cx="1900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Wait queue header</a:t>
            </a:r>
          </a:p>
        </p:txBody>
      </p:sp>
      <p:sp>
        <p:nvSpPr>
          <p:cNvPr id="96309" name="Rectangle 53"/>
          <p:cNvSpPr>
            <a:spLocks noChangeArrowheads="1"/>
          </p:cNvSpPr>
          <p:nvPr/>
        </p:nvSpPr>
        <p:spPr bwMode="auto">
          <a:xfrm>
            <a:off x="293688" y="1219200"/>
            <a:ext cx="2079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Ready queue header</a:t>
            </a:r>
          </a:p>
        </p:txBody>
      </p:sp>
      <p:sp>
        <p:nvSpPr>
          <p:cNvPr id="96310" name="Line 54"/>
          <p:cNvSpPr>
            <a:spLocks noChangeShapeType="1"/>
          </p:cNvSpPr>
          <p:nvPr/>
        </p:nvSpPr>
        <p:spPr bwMode="auto">
          <a:xfrm>
            <a:off x="1981200" y="17526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1" name="Line 55"/>
          <p:cNvSpPr>
            <a:spLocks noChangeShapeType="1"/>
          </p:cNvSpPr>
          <p:nvPr/>
        </p:nvSpPr>
        <p:spPr bwMode="auto">
          <a:xfrm>
            <a:off x="1981200" y="37338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2" name="Line 56"/>
          <p:cNvSpPr>
            <a:spLocks noChangeShapeType="1"/>
          </p:cNvSpPr>
          <p:nvPr/>
        </p:nvSpPr>
        <p:spPr bwMode="auto">
          <a:xfrm flipH="1" flipV="1">
            <a:off x="2057400" y="1828800"/>
            <a:ext cx="1371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3" name="Line 57"/>
          <p:cNvSpPr>
            <a:spLocks noChangeShapeType="1"/>
          </p:cNvSpPr>
          <p:nvPr/>
        </p:nvSpPr>
        <p:spPr bwMode="auto">
          <a:xfrm flipH="1" flipV="1">
            <a:off x="2057400" y="3810000"/>
            <a:ext cx="1371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4" name="Line 58"/>
          <p:cNvSpPr>
            <a:spLocks noChangeShapeType="1"/>
          </p:cNvSpPr>
          <p:nvPr/>
        </p:nvSpPr>
        <p:spPr bwMode="auto">
          <a:xfrm>
            <a:off x="4724400" y="3733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5" name="Line 59"/>
          <p:cNvSpPr>
            <a:spLocks noChangeShapeType="1"/>
          </p:cNvSpPr>
          <p:nvPr/>
        </p:nvSpPr>
        <p:spPr bwMode="auto">
          <a:xfrm flipH="1" flipV="1">
            <a:off x="4800600" y="38100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6" name="Line 60"/>
          <p:cNvSpPr>
            <a:spLocks noChangeShapeType="1"/>
          </p:cNvSpPr>
          <p:nvPr/>
        </p:nvSpPr>
        <p:spPr bwMode="auto">
          <a:xfrm>
            <a:off x="4724400" y="1752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7" name="Line 61"/>
          <p:cNvSpPr>
            <a:spLocks noChangeShapeType="1"/>
          </p:cNvSpPr>
          <p:nvPr/>
        </p:nvSpPr>
        <p:spPr bwMode="auto">
          <a:xfrm flipH="1" flipV="1">
            <a:off x="4800600" y="1828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8" name="Line 62"/>
          <p:cNvSpPr>
            <a:spLocks noChangeShapeType="1"/>
          </p:cNvSpPr>
          <p:nvPr/>
        </p:nvSpPr>
        <p:spPr bwMode="auto">
          <a:xfrm>
            <a:off x="6553200" y="1752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9" name="Line 63"/>
          <p:cNvSpPr>
            <a:spLocks noChangeShapeType="1"/>
          </p:cNvSpPr>
          <p:nvPr/>
        </p:nvSpPr>
        <p:spPr bwMode="auto">
          <a:xfrm flipH="1" flipV="1">
            <a:off x="6629400" y="1828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0" name="Text Box 64"/>
          <p:cNvSpPr txBox="1">
            <a:spLocks noChangeArrowheads="1"/>
          </p:cNvSpPr>
          <p:nvPr/>
        </p:nvSpPr>
        <p:spPr bwMode="auto">
          <a:xfrm>
            <a:off x="6477000" y="533400"/>
            <a:ext cx="2057400" cy="379413"/>
          </a:xfrm>
          <a:prstGeom prst="rect">
            <a:avLst/>
          </a:prstGeom>
          <a:solidFill>
            <a:srgbClr val="FF00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These are PCBs!</a:t>
            </a:r>
          </a:p>
        </p:txBody>
      </p:sp>
      <p:sp>
        <p:nvSpPr>
          <p:cNvPr id="96321" name="Line 65"/>
          <p:cNvSpPr>
            <a:spLocks noChangeShapeType="1"/>
          </p:cNvSpPr>
          <p:nvPr/>
        </p:nvSpPr>
        <p:spPr bwMode="auto">
          <a:xfrm flipH="1">
            <a:off x="4343400" y="914400"/>
            <a:ext cx="2362200" cy="5334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2" name="Line 66"/>
          <p:cNvSpPr>
            <a:spLocks noChangeShapeType="1"/>
          </p:cNvSpPr>
          <p:nvPr/>
        </p:nvSpPr>
        <p:spPr bwMode="auto">
          <a:xfrm flipH="1">
            <a:off x="6019800" y="914400"/>
            <a:ext cx="1066800" cy="5334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5" name="Line 69"/>
          <p:cNvSpPr>
            <a:spLocks noChangeShapeType="1"/>
          </p:cNvSpPr>
          <p:nvPr/>
        </p:nvSpPr>
        <p:spPr bwMode="auto">
          <a:xfrm flipH="1">
            <a:off x="4267200" y="914400"/>
            <a:ext cx="3124200" cy="25146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6" name="Line 70"/>
          <p:cNvSpPr>
            <a:spLocks noChangeShapeType="1"/>
          </p:cNvSpPr>
          <p:nvPr/>
        </p:nvSpPr>
        <p:spPr bwMode="auto">
          <a:xfrm flipH="1">
            <a:off x="6019800" y="914400"/>
            <a:ext cx="1752600" cy="25146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7" name="Line 71"/>
          <p:cNvSpPr>
            <a:spLocks noChangeShapeType="1"/>
          </p:cNvSpPr>
          <p:nvPr/>
        </p:nvSpPr>
        <p:spPr bwMode="auto">
          <a:xfrm flipH="1">
            <a:off x="7848600" y="914400"/>
            <a:ext cx="304800" cy="5334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50B-1003-4415-8D72-34690811ABA8}" type="slidenum">
              <a:rPr lang="en-US"/>
              <a:pPr/>
              <a:t>17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PCBs and state queues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PCBs are data structures</a:t>
            </a:r>
          </a:p>
          <a:p>
            <a:pPr lvl="1"/>
            <a:r>
              <a:rPr lang="en-US" dirty="0"/>
              <a:t>dynamically allocated inside OS memory</a:t>
            </a:r>
          </a:p>
          <a:p>
            <a:r>
              <a:rPr lang="en-US" dirty="0"/>
              <a:t>When a process is created:</a:t>
            </a:r>
          </a:p>
          <a:p>
            <a:pPr lvl="1"/>
            <a:r>
              <a:rPr lang="en-US" dirty="0"/>
              <a:t>OS allocates a PCB for it</a:t>
            </a:r>
          </a:p>
          <a:p>
            <a:pPr lvl="1"/>
            <a:r>
              <a:rPr lang="en-US" dirty="0"/>
              <a:t>OS initializes </a:t>
            </a:r>
            <a:r>
              <a:rPr lang="en-US" dirty="0" smtClean="0"/>
              <a:t>PCB</a:t>
            </a:r>
          </a:p>
          <a:p>
            <a:pPr lvl="1"/>
            <a:r>
              <a:rPr lang="en-US" dirty="0" smtClean="0"/>
              <a:t>(OS does other things not related to the PCB)</a:t>
            </a:r>
            <a:endParaRPr lang="en-US" dirty="0"/>
          </a:p>
          <a:p>
            <a:pPr lvl="1"/>
            <a:r>
              <a:rPr lang="en-US" dirty="0"/>
              <a:t>OS puts PCB on the correct queue</a:t>
            </a:r>
          </a:p>
          <a:p>
            <a:r>
              <a:rPr lang="en-US" dirty="0"/>
              <a:t>As a process computes:</a:t>
            </a:r>
          </a:p>
          <a:p>
            <a:pPr lvl="1"/>
            <a:r>
              <a:rPr lang="en-US" dirty="0"/>
              <a:t>OS moves its PCB from queue to queue</a:t>
            </a:r>
          </a:p>
          <a:p>
            <a:r>
              <a:rPr lang="en-US" dirty="0"/>
              <a:t>When a process is terminated:</a:t>
            </a:r>
          </a:p>
          <a:p>
            <a:pPr lvl="1"/>
            <a:r>
              <a:rPr lang="en-US" dirty="0"/>
              <a:t>PCB may </a:t>
            </a:r>
            <a:r>
              <a:rPr lang="en-US" dirty="0" smtClean="0"/>
              <a:t>be retained for </a:t>
            </a:r>
            <a:r>
              <a:rPr lang="en-US" dirty="0"/>
              <a:t>a while </a:t>
            </a:r>
            <a:r>
              <a:rPr lang="en-US" dirty="0" smtClean="0"/>
              <a:t>(to receive </a:t>
            </a:r>
            <a:r>
              <a:rPr lang="en-US" dirty="0" smtClean="0"/>
              <a:t>signals, </a:t>
            </a:r>
            <a:r>
              <a:rPr lang="en-US" dirty="0"/>
              <a:t>etc.)</a:t>
            </a:r>
          </a:p>
          <a:p>
            <a:pPr lvl="1"/>
            <a:r>
              <a:rPr lang="en-US" dirty="0"/>
              <a:t>eventually, OS </a:t>
            </a:r>
            <a:r>
              <a:rPr lang="en-US" dirty="0" err="1"/>
              <a:t>deallocates</a:t>
            </a:r>
            <a:r>
              <a:rPr lang="en-US" dirty="0"/>
              <a:t> the PCB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9527-7CB4-4E6E-BF8F-30FCCE3CEC8A}" type="slidenum">
              <a:rPr lang="en-US"/>
              <a:pPr/>
              <a:t>18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creation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New processes are created by existing processes</a:t>
            </a:r>
          </a:p>
          <a:p>
            <a:pPr lvl="1"/>
            <a:r>
              <a:rPr lang="en-US"/>
              <a:t>creator is called the </a:t>
            </a:r>
            <a:r>
              <a:rPr lang="en-US">
                <a:solidFill>
                  <a:srgbClr val="FF0000"/>
                </a:solidFill>
              </a:rPr>
              <a:t>parent</a:t>
            </a:r>
          </a:p>
          <a:p>
            <a:pPr lvl="1"/>
            <a:r>
              <a:rPr lang="en-US"/>
              <a:t>created process is called the </a:t>
            </a:r>
            <a:r>
              <a:rPr lang="en-US">
                <a:solidFill>
                  <a:srgbClr val="FF0000"/>
                </a:solidFill>
              </a:rPr>
              <a:t>child</a:t>
            </a:r>
          </a:p>
          <a:p>
            <a:pPr lvl="2"/>
            <a:r>
              <a:rPr lang="en-US"/>
              <a:t>UNIX: do </a:t>
            </a:r>
            <a:r>
              <a:rPr lang="en-US" b="1">
                <a:latin typeface="Courier New" pitchFamily="49" charset="0"/>
              </a:rPr>
              <a:t>ps</a:t>
            </a:r>
            <a:r>
              <a:rPr lang="en-US"/>
              <a:t>, look for PPID field</a:t>
            </a:r>
          </a:p>
          <a:p>
            <a:pPr lvl="1"/>
            <a:r>
              <a:rPr lang="en-US"/>
              <a:t>what creates the first process, and when?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11D1-703D-4355-AAA0-33C6DCA533B7}" type="slidenum">
              <a:rPr lang="en-US"/>
              <a:pPr/>
              <a:t>19</a:t>
            </a:fld>
            <a:endParaRPr lang="en-US"/>
          </a:p>
        </p:txBody>
      </p:sp>
      <p:pic>
        <p:nvPicPr>
          <p:cNvPr id="1781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4000" cy="633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F8E6-AC35-44B8-9D0E-AD65E0C05D6A}" type="slidenum">
              <a:rPr lang="en-US"/>
              <a:pPr/>
              <a:t>2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management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This module begins a series of topics on processes, threads, and synchronization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this is the most important part of the class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there </a:t>
            </a:r>
            <a:r>
              <a:rPr lang="en-US" dirty="0">
                <a:solidFill>
                  <a:srgbClr val="FF0000"/>
                </a:solidFill>
              </a:rPr>
              <a:t>definitely</a:t>
            </a:r>
            <a:r>
              <a:rPr lang="en-US" dirty="0"/>
              <a:t> will be several questions on these topics on the </a:t>
            </a:r>
            <a:r>
              <a:rPr lang="en-US" dirty="0" smtClean="0"/>
              <a:t>midterm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In this module: </a:t>
            </a:r>
            <a:r>
              <a:rPr lang="en-US" dirty="0"/>
              <a:t>processes and process management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is a “process”?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What’s the OS’s process namespace?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are processes represented inside the OS?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are the executing states of a process?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are </a:t>
            </a:r>
            <a:r>
              <a:rPr lang="en-US" dirty="0" smtClean="0"/>
              <a:t>processes created</a:t>
            </a:r>
            <a:r>
              <a:rPr lang="en-US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can this be made faster?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Shells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Signals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179A-BC1A-46E1-9C17-CB89A9D0B50D}" type="slidenum">
              <a:rPr lang="en-US"/>
              <a:pPr/>
              <a:t>20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creation semantics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(Depending on the OS) child processes inherit certain attributes of the parent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Open file table:  implies </a:t>
            </a:r>
            <a:r>
              <a:rPr lang="en-US" dirty="0" err="1"/>
              <a:t>stdin</a:t>
            </a:r>
            <a:r>
              <a:rPr lang="en-US" dirty="0"/>
              <a:t>/</a:t>
            </a:r>
            <a:r>
              <a:rPr lang="en-US" dirty="0" err="1"/>
              <a:t>stdout</a:t>
            </a:r>
            <a:r>
              <a:rPr lang="en-US" dirty="0"/>
              <a:t>/</a:t>
            </a:r>
            <a:r>
              <a:rPr lang="en-US" dirty="0" err="1"/>
              <a:t>stderr</a:t>
            </a:r>
            <a:endParaRPr lang="en-US" dirty="0"/>
          </a:p>
          <a:p>
            <a:pPr lvl="2"/>
            <a:r>
              <a:rPr lang="en-US" dirty="0"/>
              <a:t>On some systems, resource allocation to parent may be divided among children</a:t>
            </a:r>
          </a:p>
          <a:p>
            <a:r>
              <a:rPr lang="en-US" dirty="0"/>
              <a:t>(In Unix) when a child is created, the parent may either wait for the child to finish, or continue in parallel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3B41-44F3-485F-AA3C-A6E80D47FFA2}" type="slidenum">
              <a:rPr lang="en-US"/>
              <a:pPr/>
              <a:t>21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process creation details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UNIX process creation through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fork()</a:t>
            </a:r>
            <a:r>
              <a:rPr lang="en-US" dirty="0"/>
              <a:t> system call</a:t>
            </a:r>
          </a:p>
          <a:p>
            <a:pPr lvl="1"/>
            <a:r>
              <a:rPr lang="en-US" dirty="0"/>
              <a:t>creates and initializes a new </a:t>
            </a:r>
            <a:r>
              <a:rPr lang="en-US" dirty="0" smtClean="0"/>
              <a:t>PCB</a:t>
            </a:r>
          </a:p>
          <a:p>
            <a:pPr lvl="2"/>
            <a:r>
              <a:rPr lang="en-US" dirty="0"/>
              <a:t>initializes kernel resources of new process with resources of parent (e.g., open files)</a:t>
            </a:r>
          </a:p>
          <a:p>
            <a:pPr lvl="2"/>
            <a:r>
              <a:rPr lang="en-US" dirty="0"/>
              <a:t>initializes PC, SP to be same as </a:t>
            </a:r>
            <a:r>
              <a:rPr lang="en-US" dirty="0" smtClean="0"/>
              <a:t>parent</a:t>
            </a:r>
            <a:endParaRPr lang="en-US" b="1" dirty="0"/>
          </a:p>
          <a:p>
            <a:pPr lvl="1"/>
            <a:r>
              <a:rPr lang="en-US" dirty="0"/>
              <a:t>creates a new address space</a:t>
            </a:r>
          </a:p>
          <a:p>
            <a:pPr lvl="2"/>
            <a:r>
              <a:rPr lang="en-US" dirty="0"/>
              <a:t>initializes new address space with a copy of the entire contents of the address space of the </a:t>
            </a:r>
            <a:r>
              <a:rPr lang="en-US" dirty="0" smtClean="0"/>
              <a:t>parent</a:t>
            </a:r>
          </a:p>
          <a:p>
            <a:pPr lvl="1"/>
            <a:r>
              <a:rPr lang="en-US" dirty="0" smtClean="0"/>
              <a:t>places </a:t>
            </a:r>
            <a:r>
              <a:rPr lang="en-US" dirty="0"/>
              <a:t>new PCB on the ready queue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fork()</a:t>
            </a:r>
            <a:r>
              <a:rPr lang="en-US" dirty="0"/>
              <a:t> system call “returns twice”</a:t>
            </a:r>
          </a:p>
          <a:p>
            <a:pPr lvl="1"/>
            <a:r>
              <a:rPr lang="en-US" dirty="0"/>
              <a:t>once into the parent, and once into the child</a:t>
            </a:r>
          </a:p>
          <a:p>
            <a:pPr lvl="2"/>
            <a:r>
              <a:rPr lang="en-US" dirty="0"/>
              <a:t>returns the child’s PID to the parent</a:t>
            </a:r>
          </a:p>
          <a:p>
            <a:pPr lvl="2"/>
            <a:r>
              <a:rPr lang="en-US" dirty="0"/>
              <a:t>returns 0 to the child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fork()</a:t>
            </a:r>
            <a:r>
              <a:rPr lang="en-US" dirty="0"/>
              <a:t> = “clone me”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841D-556A-4978-9852-9C3B32F6B52B}" type="slidenum">
              <a:rPr lang="en-US"/>
              <a:pPr/>
              <a:t>22</a:t>
            </a:fld>
            <a:endParaRPr lang="en-US"/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80232" name="Line 8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3104-0F5E-4464-B177-0D31E13133F0}" type="slidenum">
              <a:rPr lang="en-US"/>
              <a:pPr/>
              <a:t>23</a:t>
            </a:fld>
            <a:endParaRPr lang="en-US"/>
          </a:p>
        </p:txBody>
      </p:sp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81254" name="Line 6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5" name="Rectangle 7"/>
          <p:cNvSpPr>
            <a:spLocks noChangeArrowheads="1"/>
          </p:cNvSpPr>
          <p:nvPr/>
        </p:nvSpPr>
        <p:spPr bwMode="auto">
          <a:xfrm>
            <a:off x="54102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6" name="Text Box 8"/>
          <p:cNvSpPr txBox="1">
            <a:spLocks noChangeArrowheads="1"/>
          </p:cNvSpPr>
          <p:nvPr/>
        </p:nvSpPr>
        <p:spPr bwMode="auto">
          <a:xfrm>
            <a:off x="5715000" y="29718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1257" name="Rectangle 9"/>
          <p:cNvSpPr>
            <a:spLocks noChangeArrowheads="1"/>
          </p:cNvSpPr>
          <p:nvPr/>
        </p:nvSpPr>
        <p:spPr bwMode="auto">
          <a:xfrm>
            <a:off x="54102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8" name="Text Box 10"/>
          <p:cNvSpPr txBox="1">
            <a:spLocks noChangeArrowheads="1"/>
          </p:cNvSpPr>
          <p:nvPr/>
        </p:nvSpPr>
        <p:spPr bwMode="auto">
          <a:xfrm>
            <a:off x="56388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PCB</a:t>
            </a:r>
          </a:p>
        </p:txBody>
      </p:sp>
      <p:sp>
        <p:nvSpPr>
          <p:cNvPr id="181259" name="Line 11"/>
          <p:cNvSpPr>
            <a:spLocks noChangeShapeType="1"/>
          </p:cNvSpPr>
          <p:nvPr/>
        </p:nvSpPr>
        <p:spPr bwMode="auto">
          <a:xfrm flipH="1">
            <a:off x="5562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60" name="AutoShape 12"/>
          <p:cNvSpPr>
            <a:spLocks noChangeArrowheads="1"/>
          </p:cNvSpPr>
          <p:nvPr/>
        </p:nvSpPr>
        <p:spPr bwMode="auto">
          <a:xfrm>
            <a:off x="3810000" y="3276600"/>
            <a:ext cx="1524000" cy="685800"/>
          </a:xfrm>
          <a:prstGeom prst="rightArrow">
            <a:avLst>
              <a:gd name="adj1" fmla="val 50000"/>
              <a:gd name="adj2" fmla="val 55556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61" name="Text Box 13"/>
          <p:cNvSpPr txBox="1">
            <a:spLocks noChangeArrowheads="1"/>
          </p:cNvSpPr>
          <p:nvPr/>
        </p:nvSpPr>
        <p:spPr bwMode="auto">
          <a:xfrm>
            <a:off x="3886200" y="3429000"/>
            <a:ext cx="11430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identical </a:t>
            </a:r>
            <a:r>
              <a:rPr lang="en-US" dirty="0" smtClean="0"/>
              <a:t>copy </a:t>
            </a:r>
            <a:r>
              <a:rPr lang="en-US" sz="1600" dirty="0" smtClean="0"/>
              <a:t>(with sole exception of PID argument on the top of the stack)</a:t>
            </a:r>
            <a:endParaRPr lang="en-US" sz="1600" dirty="0"/>
          </a:p>
        </p:txBody>
      </p:sp>
      <p:sp>
        <p:nvSpPr>
          <p:cNvPr id="181262" name="AutoShape 14"/>
          <p:cNvSpPr>
            <a:spLocks noChangeArrowheads="1"/>
          </p:cNvSpPr>
          <p:nvPr/>
        </p:nvSpPr>
        <p:spPr bwMode="auto">
          <a:xfrm>
            <a:off x="2971800" y="762000"/>
            <a:ext cx="2286000" cy="6096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63" name="Text Box 15"/>
          <p:cNvSpPr txBox="1">
            <a:spLocks noChangeArrowheads="1"/>
          </p:cNvSpPr>
          <p:nvPr/>
        </p:nvSpPr>
        <p:spPr bwMode="auto">
          <a:xfrm>
            <a:off x="2895600" y="868363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similar, but different in key ways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8776-DE3F-4270-BA8C-739943CED149}" type="slidenum">
              <a:rPr lang="en-US"/>
              <a:pPr/>
              <a:t>24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testparent – use of fork( )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#include &lt;sys/types.h&gt;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#include &lt;unistd.h&gt;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int main(int argc, char **argv)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char *name = argv[0];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int pid = fork();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if (pid == 0)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 printf(“Child of %s is %d\n”, name, pid);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}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 printf(“My child is %d\n”, pid);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}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BBC9-DFBA-4ACA-918D-BE86AA86DABF}" type="slidenum">
              <a:rPr lang="en-US"/>
              <a:pPr/>
              <a:t>25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testparent output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spinlock% gcc -o testparent testparent.c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spinlock% ./testparent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My child is 486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Child of testparent is 0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spinlock% ./testparent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Child of testparent is 0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My child is 571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4D03-ABBB-4E20-A850-8E9775E2FE40}" type="slidenum">
              <a:rPr lang="en-US"/>
              <a:pPr/>
              <a:t>26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exec() vs. fork()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r>
              <a:rPr lang="en-US"/>
              <a:t>Q:  So how do we start a new program, instead of just forking the old program?</a:t>
            </a:r>
          </a:p>
          <a:p>
            <a:r>
              <a:rPr lang="en-US"/>
              <a:t>A:  First fork, then </a:t>
            </a:r>
            <a:r>
              <a:rPr lang="en-US">
                <a:solidFill>
                  <a:srgbClr val="FF0000"/>
                </a:solidFill>
              </a:rPr>
              <a:t>exec</a:t>
            </a:r>
          </a:p>
          <a:p>
            <a:pPr lvl="1"/>
            <a:r>
              <a:rPr lang="en-US" b="1">
                <a:latin typeface="Courier New" pitchFamily="49" charset="0"/>
              </a:rPr>
              <a:t>int exec(char * prog, char * argv[])</a:t>
            </a:r>
          </a:p>
          <a:p>
            <a:r>
              <a:rPr lang="en-US" b="1">
                <a:latin typeface="Courier New" pitchFamily="49" charset="0"/>
              </a:rPr>
              <a:t>exec()</a:t>
            </a:r>
          </a:p>
          <a:p>
            <a:pPr lvl="1"/>
            <a:r>
              <a:rPr lang="en-US"/>
              <a:t>stops the current process</a:t>
            </a:r>
          </a:p>
          <a:p>
            <a:pPr lvl="1"/>
            <a:r>
              <a:rPr lang="en-US"/>
              <a:t>loads program ‘prog’ into the address space</a:t>
            </a:r>
          </a:p>
          <a:p>
            <a:pPr lvl="2"/>
            <a:r>
              <a:rPr lang="en-US"/>
              <a:t>i.e., over-writes the existing process image</a:t>
            </a:r>
          </a:p>
          <a:p>
            <a:pPr lvl="1"/>
            <a:r>
              <a:rPr lang="en-US"/>
              <a:t>initializes hardware context, args for new program</a:t>
            </a:r>
          </a:p>
          <a:p>
            <a:pPr lvl="1"/>
            <a:r>
              <a:rPr lang="en-US"/>
              <a:t>places PCB onto ready queue</a:t>
            </a:r>
          </a:p>
          <a:p>
            <a:pPr lvl="1"/>
            <a:r>
              <a:rPr lang="en-US"/>
              <a:t>note: </a:t>
            </a:r>
            <a:r>
              <a:rPr lang="en-US" i="1" u="sng"/>
              <a:t>does not create a new process!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53C76-61BA-4D65-900D-8617114D111A}" type="slidenum">
              <a:rPr lang="en-US"/>
              <a:pPr/>
              <a:t>27</a:t>
            </a:fld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r>
              <a:rPr lang="en-US"/>
              <a:t>So, to run a new program:</a:t>
            </a:r>
          </a:p>
          <a:p>
            <a:pPr lvl="1"/>
            <a:r>
              <a:rPr lang="en-US"/>
              <a:t>fork()</a:t>
            </a:r>
          </a:p>
          <a:p>
            <a:pPr lvl="1"/>
            <a:r>
              <a:rPr lang="en-US"/>
              <a:t>Child process does an exec()</a:t>
            </a:r>
          </a:p>
          <a:p>
            <a:pPr lvl="1"/>
            <a:r>
              <a:rPr lang="en-US"/>
              <a:t>Parent either waits for the child to complete, or not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39AB-C7AA-45FF-B819-4EA5669BCE78}" type="slidenum">
              <a:rPr lang="en-US"/>
              <a:pPr/>
              <a:t>28</a:t>
            </a:fld>
            <a:endParaRPr lang="en-US"/>
          </a:p>
        </p:txBody>
      </p:sp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84326" name="Line 6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54102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5715000" y="29718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54102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56388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PCB</a:t>
            </a:r>
          </a:p>
        </p:txBody>
      </p:sp>
      <p:sp>
        <p:nvSpPr>
          <p:cNvPr id="184331" name="Line 11"/>
          <p:cNvSpPr>
            <a:spLocks noChangeShapeType="1"/>
          </p:cNvSpPr>
          <p:nvPr/>
        </p:nvSpPr>
        <p:spPr bwMode="auto">
          <a:xfrm flipH="1">
            <a:off x="5562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2" name="AutoShape 12"/>
          <p:cNvSpPr>
            <a:spLocks noChangeArrowheads="1"/>
          </p:cNvSpPr>
          <p:nvPr/>
        </p:nvSpPr>
        <p:spPr bwMode="auto">
          <a:xfrm>
            <a:off x="3810000" y="3276600"/>
            <a:ext cx="1524000" cy="685800"/>
          </a:xfrm>
          <a:prstGeom prst="rightArrow">
            <a:avLst>
              <a:gd name="adj1" fmla="val 50000"/>
              <a:gd name="adj2" fmla="val 55556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3" name="Text Box 13"/>
          <p:cNvSpPr txBox="1">
            <a:spLocks noChangeArrowheads="1"/>
          </p:cNvSpPr>
          <p:nvPr/>
        </p:nvSpPr>
        <p:spPr bwMode="auto">
          <a:xfrm>
            <a:off x="3886200" y="3429000"/>
            <a:ext cx="1143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identical </a:t>
            </a:r>
            <a:r>
              <a:rPr lang="en-US" dirty="0" smtClean="0"/>
              <a:t>copy </a:t>
            </a:r>
            <a:r>
              <a:rPr lang="en-US" sz="1600" dirty="0" smtClean="0"/>
              <a:t>(</a:t>
            </a:r>
            <a:r>
              <a:rPr lang="en-US" sz="1600" dirty="0"/>
              <a:t>with sole exception of PID argument on the top of the stack)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84334" name="AutoShape 14"/>
          <p:cNvSpPr>
            <a:spLocks noChangeArrowheads="1"/>
          </p:cNvSpPr>
          <p:nvPr/>
        </p:nvSpPr>
        <p:spPr bwMode="auto">
          <a:xfrm>
            <a:off x="2971800" y="762000"/>
            <a:ext cx="2286000" cy="6096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5" name="Text Box 15"/>
          <p:cNvSpPr txBox="1">
            <a:spLocks noChangeArrowheads="1"/>
          </p:cNvSpPr>
          <p:nvPr/>
        </p:nvSpPr>
        <p:spPr bwMode="auto">
          <a:xfrm>
            <a:off x="2895600" y="868363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similar, but different in key ways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36A7-884D-4273-96B7-F475A6BBA49D}" type="slidenum">
              <a:rPr lang="en-US"/>
              <a:pPr/>
              <a:t>29</a:t>
            </a:fld>
            <a:endParaRPr lang="en-US"/>
          </a:p>
        </p:txBody>
      </p:sp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85350" name="Line 6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5410200" y="2133600"/>
            <a:ext cx="2438400" cy="3200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2" name="Text Box 8"/>
          <p:cNvSpPr txBox="1">
            <a:spLocks noChangeArrowheads="1"/>
          </p:cNvSpPr>
          <p:nvPr/>
        </p:nvSpPr>
        <p:spPr bwMode="auto">
          <a:xfrm>
            <a:off x="5715000" y="29718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5353" name="Rectangle 9"/>
          <p:cNvSpPr>
            <a:spLocks noChangeArrowheads="1"/>
          </p:cNvSpPr>
          <p:nvPr/>
        </p:nvSpPr>
        <p:spPr bwMode="auto">
          <a:xfrm>
            <a:off x="54102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4" name="Text Box 10"/>
          <p:cNvSpPr txBox="1">
            <a:spLocks noChangeArrowheads="1"/>
          </p:cNvSpPr>
          <p:nvPr/>
        </p:nvSpPr>
        <p:spPr bwMode="auto">
          <a:xfrm>
            <a:off x="56388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PCB</a:t>
            </a:r>
          </a:p>
        </p:txBody>
      </p:sp>
      <p:sp>
        <p:nvSpPr>
          <p:cNvPr id="185355" name="Line 11"/>
          <p:cNvSpPr>
            <a:spLocks noChangeShapeType="1"/>
          </p:cNvSpPr>
          <p:nvPr/>
        </p:nvSpPr>
        <p:spPr bwMode="auto">
          <a:xfrm flipH="1">
            <a:off x="5562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5AF1-AF11-44BE-8930-CB224B37D71D}" type="slidenum">
              <a:rPr lang="en-US"/>
              <a:pPr/>
              <a:t>3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“process”?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process is the OS’s abstraction for execution</a:t>
            </a:r>
          </a:p>
          <a:p>
            <a:pPr lvl="1"/>
            <a:r>
              <a:rPr lang="en-US" dirty="0"/>
              <a:t>A process is a program in execution</a:t>
            </a:r>
          </a:p>
          <a:p>
            <a:r>
              <a:rPr lang="en-US" dirty="0"/>
              <a:t>Simplest (classic) case:  a </a:t>
            </a:r>
            <a:r>
              <a:rPr lang="en-US" dirty="0">
                <a:solidFill>
                  <a:srgbClr val="FF0000"/>
                </a:solidFill>
              </a:rPr>
              <a:t>sequential process</a:t>
            </a:r>
          </a:p>
          <a:p>
            <a:pPr lvl="1"/>
            <a:r>
              <a:rPr lang="en-US" dirty="0"/>
              <a:t>An address space (an abstraction of memory)</a:t>
            </a:r>
          </a:p>
          <a:p>
            <a:pPr lvl="1"/>
            <a:r>
              <a:rPr lang="en-US" dirty="0"/>
              <a:t>A single thread of execution (an abstraction of the CPU)</a:t>
            </a:r>
          </a:p>
          <a:p>
            <a:r>
              <a:rPr lang="en-US" dirty="0"/>
              <a:t>A sequential process is:</a:t>
            </a:r>
          </a:p>
          <a:p>
            <a:pPr lvl="1"/>
            <a:r>
              <a:rPr lang="en-US" dirty="0"/>
              <a:t>The unit of execution</a:t>
            </a:r>
          </a:p>
          <a:p>
            <a:pPr lvl="1"/>
            <a:r>
              <a:rPr lang="en-US" dirty="0"/>
              <a:t>The unit of scheduling</a:t>
            </a:r>
          </a:p>
          <a:p>
            <a:pPr lvl="1"/>
            <a:r>
              <a:rPr lang="en-US" dirty="0"/>
              <a:t>The dynamic (active) execution context</a:t>
            </a:r>
          </a:p>
          <a:p>
            <a:pPr lvl="2"/>
            <a:r>
              <a:rPr lang="en-US" dirty="0"/>
              <a:t>vs. the program – static, just a bunch of bytes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7010400" y="3581400"/>
            <a:ext cx="1524000" cy="1981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70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114800"/>
            <a:ext cx="2667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4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562600"/>
            <a:ext cx="19621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4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733800"/>
            <a:ext cx="10001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F0A2-7D4A-402B-86EF-4D75C8F7E14F}" type="slidenum">
              <a:rPr lang="en-US"/>
              <a:pPr/>
              <a:t>30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process creation faster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semantics of fork() say the child’s address space is a copy of the parent’s</a:t>
            </a:r>
          </a:p>
          <a:p>
            <a:r>
              <a:rPr lang="en-US" dirty="0"/>
              <a:t>Implementing fork() that way is slow</a:t>
            </a:r>
          </a:p>
          <a:p>
            <a:pPr lvl="1"/>
            <a:r>
              <a:rPr lang="en-US" dirty="0"/>
              <a:t>Have to allocate physical memory for the new address space</a:t>
            </a:r>
          </a:p>
          <a:p>
            <a:pPr lvl="1"/>
            <a:r>
              <a:rPr lang="en-US" dirty="0"/>
              <a:t>Have to set up child’s page tables to map new address space</a:t>
            </a:r>
          </a:p>
          <a:p>
            <a:pPr lvl="1"/>
            <a:r>
              <a:rPr lang="en-US" dirty="0"/>
              <a:t>Have to copy parent’s address space contents into child’s address </a:t>
            </a:r>
            <a:r>
              <a:rPr lang="en-US" dirty="0" smtClean="0"/>
              <a:t>space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hich </a:t>
            </a:r>
            <a:r>
              <a:rPr lang="en-US" dirty="0"/>
              <a:t>you </a:t>
            </a:r>
            <a:r>
              <a:rPr lang="en-US" dirty="0" smtClean="0"/>
              <a:t>are likely to immediately </a:t>
            </a:r>
            <a:r>
              <a:rPr lang="en-US" dirty="0"/>
              <a:t>blow away with an exec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9CF7-7035-4535-8F89-99F1B7DD34A5}" type="slidenum">
              <a:rPr lang="en-US"/>
              <a:pPr/>
              <a:t>31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1:  </a:t>
            </a:r>
            <a:r>
              <a:rPr lang="en-US" dirty="0" err="1"/>
              <a:t>vfork</a:t>
            </a:r>
            <a:r>
              <a:rPr lang="en-US" dirty="0"/>
              <a:t>()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vfork</a:t>
            </a:r>
            <a:r>
              <a:rPr lang="en-US" dirty="0"/>
              <a:t>() is the </a:t>
            </a:r>
            <a:r>
              <a:rPr lang="en-US" dirty="0" smtClean="0"/>
              <a:t>older (now uncommon) </a:t>
            </a:r>
            <a:r>
              <a:rPr lang="en-US" dirty="0"/>
              <a:t>of the two approaches we’ll </a:t>
            </a:r>
            <a:r>
              <a:rPr lang="en-US" dirty="0" smtClean="0"/>
              <a:t>discuss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Instead </a:t>
            </a:r>
            <a:r>
              <a:rPr lang="en-US" dirty="0"/>
              <a:t>of “child’s address space is a copy of the parent’s,” the semantics are “child’s address space</a:t>
            </a:r>
            <a:r>
              <a:rPr lang="en-US" i="1" dirty="0"/>
              <a:t> is </a:t>
            </a:r>
            <a:r>
              <a:rPr lang="en-US" dirty="0"/>
              <a:t>the parent’s”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With a “promise” that the child won’t modify the address space before doing an </a:t>
            </a:r>
            <a:r>
              <a:rPr lang="en-US" dirty="0" err="1" smtClean="0"/>
              <a:t>execve</a:t>
            </a:r>
            <a:r>
              <a:rPr lang="en-US" dirty="0" smtClean="0"/>
              <a:t>()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Unenforced!  You use </a:t>
            </a:r>
            <a:r>
              <a:rPr lang="en-US" dirty="0" err="1"/>
              <a:t>vfork</a:t>
            </a:r>
            <a:r>
              <a:rPr lang="en-US" dirty="0"/>
              <a:t>() at your own peril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</a:t>
            </a:r>
            <a:r>
              <a:rPr lang="en-US" dirty="0" err="1" smtClean="0"/>
              <a:t>execve</a:t>
            </a:r>
            <a:r>
              <a:rPr lang="en-US" dirty="0" smtClean="0"/>
              <a:t>() </a:t>
            </a:r>
            <a:r>
              <a:rPr lang="en-US" dirty="0"/>
              <a:t>is called, a new address space is </a:t>
            </a:r>
            <a:r>
              <a:rPr lang="en-US" dirty="0" smtClean="0"/>
              <a:t>created and </a:t>
            </a:r>
            <a:r>
              <a:rPr lang="en-US" dirty="0"/>
              <a:t>it’s loaded with the new </a:t>
            </a:r>
            <a:r>
              <a:rPr lang="en-US" dirty="0" smtClean="0"/>
              <a:t>executable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Parent is blocked until </a:t>
            </a:r>
            <a:r>
              <a:rPr lang="en-US" dirty="0" err="1" smtClean="0"/>
              <a:t>execve</a:t>
            </a:r>
            <a:r>
              <a:rPr lang="en-US" dirty="0" smtClean="0"/>
              <a:t>() is executed by </a:t>
            </a:r>
            <a:r>
              <a:rPr lang="en-US" dirty="0" smtClean="0"/>
              <a:t>child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Saves wasted effort of duplicating parent’s address space, just to blow it away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1CF3-8051-426C-9054-A39035311163}" type="slidenum">
              <a:rPr lang="en-US"/>
              <a:pPr/>
              <a:t>32</a:t>
            </a:fld>
            <a:endParaRPr lang="en-US"/>
          </a:p>
        </p:txBody>
      </p:sp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99686" name="Line 6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9" name="Rectangle 9"/>
          <p:cNvSpPr>
            <a:spLocks noChangeArrowheads="1"/>
          </p:cNvSpPr>
          <p:nvPr/>
        </p:nvSpPr>
        <p:spPr bwMode="auto">
          <a:xfrm>
            <a:off x="54102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0" name="Text Box 10"/>
          <p:cNvSpPr txBox="1">
            <a:spLocks noChangeArrowheads="1"/>
          </p:cNvSpPr>
          <p:nvPr/>
        </p:nvSpPr>
        <p:spPr bwMode="auto">
          <a:xfrm>
            <a:off x="56388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PCB</a:t>
            </a:r>
          </a:p>
        </p:txBody>
      </p:sp>
      <p:sp>
        <p:nvSpPr>
          <p:cNvPr id="199691" name="Line 11"/>
          <p:cNvSpPr>
            <a:spLocks noChangeShapeType="1"/>
          </p:cNvSpPr>
          <p:nvPr/>
        </p:nvSpPr>
        <p:spPr bwMode="auto">
          <a:xfrm flipH="1">
            <a:off x="1524000" y="1447800"/>
            <a:ext cx="4267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4" name="AutoShape 14"/>
          <p:cNvSpPr>
            <a:spLocks noChangeArrowheads="1"/>
          </p:cNvSpPr>
          <p:nvPr/>
        </p:nvSpPr>
        <p:spPr bwMode="auto">
          <a:xfrm>
            <a:off x="2971800" y="762000"/>
            <a:ext cx="2286000" cy="6096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5" name="Text Box 15"/>
          <p:cNvSpPr txBox="1">
            <a:spLocks noChangeArrowheads="1"/>
          </p:cNvSpPr>
          <p:nvPr/>
        </p:nvSpPr>
        <p:spPr bwMode="auto">
          <a:xfrm>
            <a:off x="2895600" y="868363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similar, but different in key ways</a:t>
            </a:r>
          </a:p>
        </p:txBody>
      </p:sp>
      <p:sp>
        <p:nvSpPr>
          <p:cNvPr id="199696" name="Text Box 16"/>
          <p:cNvSpPr txBox="1">
            <a:spLocks noChangeArrowheads="1"/>
          </p:cNvSpPr>
          <p:nvPr/>
        </p:nvSpPr>
        <p:spPr bwMode="auto">
          <a:xfrm>
            <a:off x="6096000" y="4953000"/>
            <a:ext cx="2057400" cy="379413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Vfork()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BCA7-3203-4FD4-B434-D6C495AD1795}" type="slidenum">
              <a:rPr lang="en-US"/>
              <a:pPr/>
              <a:t>33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2:  copy-on-write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Retains the original semantics, but copies “only what is necessary” rather than the entire address space</a:t>
            </a:r>
          </a:p>
          <a:p>
            <a:r>
              <a:rPr lang="en-US" dirty="0"/>
              <a:t>On fork():</a:t>
            </a:r>
          </a:p>
          <a:p>
            <a:pPr lvl="1"/>
            <a:r>
              <a:rPr lang="en-US" dirty="0"/>
              <a:t>Create a new address space</a:t>
            </a:r>
          </a:p>
          <a:p>
            <a:pPr lvl="1"/>
            <a:r>
              <a:rPr lang="en-US" dirty="0"/>
              <a:t>Initialize page tables with same mappings as the parent’s (i.e., they both point to the same physical memory)</a:t>
            </a:r>
          </a:p>
          <a:p>
            <a:pPr lvl="2"/>
            <a:r>
              <a:rPr lang="en-US" dirty="0"/>
              <a:t>No copying of address space contents have occurred at this </a:t>
            </a:r>
            <a:r>
              <a:rPr lang="en-US" dirty="0" smtClean="0"/>
              <a:t>point – with the sole exception of the top page of the stack</a:t>
            </a:r>
            <a:endParaRPr lang="en-US" dirty="0"/>
          </a:p>
          <a:p>
            <a:pPr lvl="1"/>
            <a:r>
              <a:rPr lang="en-US" dirty="0"/>
              <a:t>Set both parent and child page tables to make all pages read-only</a:t>
            </a:r>
          </a:p>
          <a:p>
            <a:pPr lvl="1"/>
            <a:r>
              <a:rPr lang="en-US" dirty="0"/>
              <a:t>If either parent or child writes to memory, an exception occurs</a:t>
            </a:r>
          </a:p>
          <a:p>
            <a:pPr lvl="1"/>
            <a:r>
              <a:rPr lang="en-US" dirty="0"/>
              <a:t>When exception occurs, OS copies the page, adjusts page tables, etc.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E226-4591-4ADC-BC89-143673A5ED0A}" type="slidenum">
              <a:rPr lang="en-US"/>
              <a:pPr/>
              <a:t>34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shells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772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int main(int argc, char **argv)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while (1) {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printf (“$ “);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char *cmd = get_next_command();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int pid = fork();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if (pid == 0) {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   exec(cmd);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   panic(“exec failed!”);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} else {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   wait(pid);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}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D0E4-6422-43DD-BB6A-84B90D9642AA}" type="slidenum">
              <a:rPr lang="en-US"/>
              <a:pPr/>
              <a:t>35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Truth in advertising 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Linux today, clone is replacing fork (and </a:t>
            </a:r>
            <a:r>
              <a:rPr lang="en-US" dirty="0" err="1" smtClean="0"/>
              <a:t>vfork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lone has additional capabilities/options</a:t>
            </a:r>
          </a:p>
          <a:p>
            <a:r>
              <a:rPr lang="en-US" dirty="0" smtClean="0"/>
              <a:t>But you need to clearly understand fork as described here</a:t>
            </a:r>
          </a:p>
          <a:p>
            <a:endParaRPr lang="en-US" dirty="0" smtClean="0"/>
          </a:p>
          <a:p>
            <a:r>
              <a:rPr lang="en-US" dirty="0" smtClean="0"/>
              <a:t>In Linux today, exec is not a system call; </a:t>
            </a:r>
            <a:r>
              <a:rPr lang="en-US" dirty="0" err="1" smtClean="0"/>
              <a:t>execve</a:t>
            </a:r>
            <a:r>
              <a:rPr lang="en-US" dirty="0" smtClean="0"/>
              <a:t> is the only “exec-like” system call</a:t>
            </a:r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xecve</a:t>
            </a:r>
            <a:r>
              <a:rPr lang="en-US" dirty="0" smtClean="0"/>
              <a:t> knows whether you have done a fork or a </a:t>
            </a:r>
            <a:r>
              <a:rPr lang="en-US" dirty="0" err="1" smtClean="0"/>
              <a:t>vfork</a:t>
            </a:r>
            <a:r>
              <a:rPr lang="en-US" dirty="0" smtClean="0"/>
              <a:t> by a flag in the PCB</a:t>
            </a:r>
          </a:p>
          <a:p>
            <a:r>
              <a:rPr lang="en-US" dirty="0" smtClean="0"/>
              <a:t>But you need to clearly understand exec as described here</a:t>
            </a:r>
          </a:p>
        </p:txBody>
      </p:sp>
    </p:spTree>
    <p:extLst>
      <p:ext uri="{BB962C8B-B14F-4D97-AF65-F5344CB8AC3E}">
        <p14:creationId xmlns:p14="http://schemas.microsoft.com/office/powerpoint/2010/main" val="4403576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D0E4-6422-43DD-BB6A-84B90D9642AA}" type="slidenum">
              <a:rPr lang="en-US"/>
              <a:pPr/>
              <a:t>36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Input/output redirection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$ ./myprog  &lt; input.txt  &gt; output.txt   # UNIX</a:t>
            </a:r>
          </a:p>
          <a:p>
            <a:pPr lvl="1"/>
            <a:r>
              <a:rPr lang="en-US"/>
              <a:t>each process has an open file table</a:t>
            </a:r>
          </a:p>
          <a:p>
            <a:pPr lvl="1"/>
            <a:r>
              <a:rPr lang="en-US"/>
              <a:t>by (universal) convention:</a:t>
            </a:r>
          </a:p>
          <a:p>
            <a:pPr lvl="2"/>
            <a:r>
              <a:rPr lang="en-US"/>
              <a:t>0: stdin</a:t>
            </a:r>
          </a:p>
          <a:p>
            <a:pPr lvl="2"/>
            <a:r>
              <a:rPr lang="en-US"/>
              <a:t>1: stdout</a:t>
            </a:r>
          </a:p>
          <a:p>
            <a:pPr lvl="2"/>
            <a:r>
              <a:rPr lang="en-US"/>
              <a:t>2: stderr</a:t>
            </a:r>
          </a:p>
          <a:p>
            <a:r>
              <a:rPr lang="en-US"/>
              <a:t>A child process inherits the parent’s open file table</a:t>
            </a:r>
          </a:p>
          <a:p>
            <a:pPr lvl="1"/>
            <a:endParaRPr lang="en-US"/>
          </a:p>
          <a:p>
            <a:r>
              <a:rPr lang="en-US"/>
              <a:t>Redirection:  the shell …</a:t>
            </a:r>
          </a:p>
          <a:p>
            <a:pPr lvl="1"/>
            <a:r>
              <a:rPr lang="en-US"/>
              <a:t>copies its current stdin/stdout open file entries</a:t>
            </a:r>
          </a:p>
          <a:p>
            <a:pPr lvl="1"/>
            <a:r>
              <a:rPr lang="en-US"/>
              <a:t>opens input.txt as stdin and output.txt as stdout</a:t>
            </a:r>
          </a:p>
          <a:p>
            <a:pPr lvl="1"/>
            <a:r>
              <a:rPr lang="en-US"/>
              <a:t>fork …</a:t>
            </a:r>
          </a:p>
          <a:p>
            <a:pPr lvl="1"/>
            <a:r>
              <a:rPr lang="en-US"/>
              <a:t>restore original stdin/stdout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241E-F434-40F1-9200-26375B9DD849}" type="slidenum">
              <a:rPr lang="en-US"/>
              <a:pPr/>
              <a:t>37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Inter-process communication via signals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Processes can register event handlers</a:t>
            </a:r>
          </a:p>
          <a:p>
            <a:pPr lvl="1"/>
            <a:r>
              <a:rPr lang="en-US"/>
              <a:t>Feels a lot like event handlers in Java, which ..</a:t>
            </a:r>
          </a:p>
          <a:p>
            <a:pPr lvl="1"/>
            <a:r>
              <a:rPr lang="en-US"/>
              <a:t>Feel sort of like catch blocks in Java programs</a:t>
            </a:r>
          </a:p>
          <a:p>
            <a:r>
              <a:rPr lang="en-US"/>
              <a:t>When the event occurs, process jumps to event handler routine</a:t>
            </a:r>
          </a:p>
          <a:p>
            <a:r>
              <a:rPr lang="en-US"/>
              <a:t>Used to catch exceptions</a:t>
            </a:r>
          </a:p>
          <a:p>
            <a:r>
              <a:rPr lang="en-US"/>
              <a:t>Also used for inter-process (process-to-process) communication</a:t>
            </a:r>
          </a:p>
          <a:p>
            <a:pPr lvl="1"/>
            <a:r>
              <a:rPr lang="en-US"/>
              <a:t>A process can trigger an event in another process using </a:t>
            </a:r>
            <a:r>
              <a:rPr lang="en-US">
                <a:solidFill>
                  <a:srgbClr val="FF0000"/>
                </a:solidFill>
              </a:rPr>
              <a:t>signal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B-819D-4246-BCEC-3E5D4086C54E}" type="slidenum">
              <a:rPr lang="en-US"/>
              <a:pPr/>
              <a:t>38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Signals</a:t>
            </a:r>
          </a:p>
        </p:txBody>
      </p:sp>
      <p:pic>
        <p:nvPicPr>
          <p:cNvPr id="1945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83058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9AEB-82CF-4EB5-B12E-19411FD9AB11}" type="slidenum">
              <a:rPr lang="en-US"/>
              <a:pPr/>
              <a:t>39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use</a:t>
            </a:r>
          </a:p>
        </p:txBody>
      </p:sp>
      <p:pic>
        <p:nvPicPr>
          <p:cNvPr id="1976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772400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7638" name="Rectangle 6"/>
          <p:cNvSpPr>
            <a:spLocks noChangeArrowheads="1"/>
          </p:cNvSpPr>
          <p:nvPr/>
        </p:nvSpPr>
        <p:spPr bwMode="auto">
          <a:xfrm>
            <a:off x="3581400" y="5730875"/>
            <a:ext cx="152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18CB-67E8-4B1C-AF2A-EA3C22BE8150}" type="slidenum">
              <a:rPr lang="en-US"/>
              <a:pPr/>
              <a:t>4</a:t>
            </a:fld>
            <a:endParaRPr lang="en-US"/>
          </a:p>
        </p:txBody>
      </p:sp>
      <p:sp>
        <p:nvSpPr>
          <p:cNvPr id="880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“in” a process?</a:t>
            </a:r>
          </a:p>
        </p:txBody>
      </p:sp>
      <p:sp>
        <p:nvSpPr>
          <p:cNvPr id="880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process consists of (at least):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address space</a:t>
            </a:r>
            <a:r>
              <a:rPr lang="en-US" dirty="0"/>
              <a:t>, containing</a:t>
            </a:r>
          </a:p>
          <a:p>
            <a:pPr lvl="2"/>
            <a:r>
              <a:rPr lang="en-US" dirty="0"/>
              <a:t>the code (instructions) for the running program</a:t>
            </a:r>
          </a:p>
          <a:p>
            <a:pPr lvl="2"/>
            <a:r>
              <a:rPr lang="en-US" dirty="0"/>
              <a:t>the data for the running </a:t>
            </a:r>
            <a:r>
              <a:rPr lang="en-US" dirty="0" smtClean="0"/>
              <a:t>program (static data, heap data, stack)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CPU state</a:t>
            </a:r>
            <a:r>
              <a:rPr lang="en-US" dirty="0"/>
              <a:t>, consisting of</a:t>
            </a:r>
          </a:p>
          <a:p>
            <a:pPr lvl="2"/>
            <a:r>
              <a:rPr lang="en-US" dirty="0"/>
              <a:t>The program counter (PC), indicating the next instruction</a:t>
            </a:r>
          </a:p>
          <a:p>
            <a:pPr lvl="2"/>
            <a:r>
              <a:rPr lang="en-US" dirty="0"/>
              <a:t>The stack pointer </a:t>
            </a:r>
            <a:endParaRPr lang="en-US" dirty="0" smtClean="0"/>
          </a:p>
          <a:p>
            <a:pPr lvl="2"/>
            <a:r>
              <a:rPr lang="en-US" dirty="0" smtClean="0"/>
              <a:t>Other </a:t>
            </a:r>
            <a:r>
              <a:rPr lang="en-US" dirty="0"/>
              <a:t>general purpose register values</a:t>
            </a:r>
          </a:p>
          <a:p>
            <a:pPr lvl="1"/>
            <a:r>
              <a:rPr lang="en-US" dirty="0"/>
              <a:t>A set of </a:t>
            </a:r>
            <a:r>
              <a:rPr lang="en-US" dirty="0">
                <a:solidFill>
                  <a:srgbClr val="FF0000"/>
                </a:solidFill>
              </a:rPr>
              <a:t>OS resources</a:t>
            </a:r>
          </a:p>
          <a:p>
            <a:pPr lvl="2"/>
            <a:r>
              <a:rPr lang="en-US" dirty="0"/>
              <a:t>open files, network connections, sound channels, …</a:t>
            </a:r>
          </a:p>
          <a:p>
            <a:r>
              <a:rPr lang="en-US" dirty="0"/>
              <a:t>In other words, it’s all the stuff you need to run the program</a:t>
            </a:r>
          </a:p>
          <a:p>
            <a:pPr lvl="1"/>
            <a:r>
              <a:rPr lang="en-US" dirty="0"/>
              <a:t>or to re-start it, if it’s interrupted at some point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C3084-2257-4D6F-A509-17704C622C06}" type="slidenum">
              <a:rPr lang="en-US"/>
              <a:pPr/>
              <a:t>5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process’s address space (idealized)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1219200" y="51816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0x00000000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168400" y="16002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0xFFFFFFFF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1104900" y="32766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address space</a:t>
            </a:r>
          </a:p>
        </p:txBody>
      </p:sp>
      <p:sp>
        <p:nvSpPr>
          <p:cNvPr id="160774" name="Line 6"/>
          <p:cNvSpPr>
            <a:spLocks noChangeShapeType="1"/>
          </p:cNvSpPr>
          <p:nvPr/>
        </p:nvSpPr>
        <p:spPr bwMode="auto">
          <a:xfrm flipV="1">
            <a:off x="1905000" y="20574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60775" name="Line 7"/>
          <p:cNvSpPr>
            <a:spLocks noChangeShapeType="1"/>
          </p:cNvSpPr>
          <p:nvPr/>
        </p:nvSpPr>
        <p:spPr bwMode="auto">
          <a:xfrm flipV="1">
            <a:off x="1905000" y="38100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3810000" y="4724400"/>
            <a:ext cx="27432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code</a:t>
            </a:r>
          </a:p>
          <a:p>
            <a:r>
              <a:rPr lang="en-US"/>
              <a:t>(text segment)</a:t>
            </a:r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3810000" y="3962400"/>
            <a:ext cx="2743200" cy="762000"/>
          </a:xfrm>
          <a:prstGeom prst="rect">
            <a:avLst/>
          </a:prstGeom>
          <a:solidFill>
            <a:srgbClr val="FFE0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static data</a:t>
            </a:r>
          </a:p>
          <a:p>
            <a:r>
              <a:rPr lang="en-US"/>
              <a:t>(data segment)</a:t>
            </a:r>
          </a:p>
        </p:txBody>
      </p:sp>
      <p:sp>
        <p:nvSpPr>
          <p:cNvPr id="160778" name="Rectangle 10"/>
          <p:cNvSpPr>
            <a:spLocks noChangeArrowheads="1"/>
          </p:cNvSpPr>
          <p:nvPr/>
        </p:nvSpPr>
        <p:spPr bwMode="auto">
          <a:xfrm>
            <a:off x="3810000" y="3200400"/>
            <a:ext cx="2743200" cy="762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heap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60779" name="Rectangle 11"/>
          <p:cNvSpPr>
            <a:spLocks noChangeArrowheads="1"/>
          </p:cNvSpPr>
          <p:nvPr/>
        </p:nvSpPr>
        <p:spPr bwMode="auto">
          <a:xfrm>
            <a:off x="3810000" y="2438400"/>
            <a:ext cx="27432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0" name="Rectangle 12"/>
          <p:cNvSpPr>
            <a:spLocks noChangeArrowheads="1"/>
          </p:cNvSpPr>
          <p:nvPr/>
        </p:nvSpPr>
        <p:spPr bwMode="auto">
          <a:xfrm>
            <a:off x="3810000" y="1676400"/>
            <a:ext cx="2743200" cy="762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stack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60781" name="Line 13"/>
          <p:cNvSpPr>
            <a:spLocks noChangeShapeType="1"/>
          </p:cNvSpPr>
          <p:nvPr/>
        </p:nvSpPr>
        <p:spPr bwMode="auto">
          <a:xfrm>
            <a:off x="5181600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2" name="Line 14"/>
          <p:cNvSpPr>
            <a:spLocks noChangeShapeType="1"/>
          </p:cNvSpPr>
          <p:nvPr/>
        </p:nvSpPr>
        <p:spPr bwMode="auto">
          <a:xfrm>
            <a:off x="51816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3" name="Line 15"/>
          <p:cNvSpPr>
            <a:spLocks noChangeShapeType="1"/>
          </p:cNvSpPr>
          <p:nvPr/>
        </p:nvSpPr>
        <p:spPr bwMode="auto">
          <a:xfrm flipH="1">
            <a:off x="6705600" y="2438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4" name="Line 16"/>
          <p:cNvSpPr>
            <a:spLocks noChangeShapeType="1"/>
          </p:cNvSpPr>
          <p:nvPr/>
        </p:nvSpPr>
        <p:spPr bwMode="auto">
          <a:xfrm flipH="1">
            <a:off x="67056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5" name="Rectangle 17"/>
          <p:cNvSpPr>
            <a:spLocks noChangeArrowheads="1"/>
          </p:cNvSpPr>
          <p:nvPr/>
        </p:nvSpPr>
        <p:spPr bwMode="auto">
          <a:xfrm>
            <a:off x="7086600" y="4891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</a:t>
            </a:r>
          </a:p>
        </p:txBody>
      </p:sp>
      <p:sp>
        <p:nvSpPr>
          <p:cNvPr id="160786" name="Rectangle 18"/>
          <p:cNvSpPr>
            <a:spLocks noChangeArrowheads="1"/>
          </p:cNvSpPr>
          <p:nvPr/>
        </p:nvSpPr>
        <p:spPr bwMode="auto">
          <a:xfrm>
            <a:off x="7086600" y="2286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45CD-C8B1-41D8-BCF2-A6CEE7BAC477}" type="slidenum">
              <a:rPr lang="en-US"/>
              <a:pPr/>
              <a:t>6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OS’s process namespace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(Like most things, the particulars depend on the specific OS, but the principles are general)</a:t>
            </a:r>
          </a:p>
          <a:p>
            <a:r>
              <a:rPr lang="en-US" dirty="0"/>
              <a:t>The name for a process is called a </a:t>
            </a:r>
            <a:r>
              <a:rPr lang="en-US" dirty="0">
                <a:solidFill>
                  <a:srgbClr val="FF0000"/>
                </a:solidFill>
              </a:rPr>
              <a:t>process ID</a:t>
            </a:r>
            <a:r>
              <a:rPr lang="en-US" dirty="0"/>
              <a:t> (PID)</a:t>
            </a:r>
          </a:p>
          <a:p>
            <a:pPr lvl="1"/>
            <a:r>
              <a:rPr lang="en-US" dirty="0"/>
              <a:t>An integer</a:t>
            </a:r>
          </a:p>
          <a:p>
            <a:r>
              <a:rPr lang="en-US" dirty="0"/>
              <a:t>The PID namespace is global to the system</a:t>
            </a:r>
          </a:p>
          <a:p>
            <a:pPr lvl="1"/>
            <a:r>
              <a:rPr lang="en-US" dirty="0"/>
              <a:t>Only one process at a time has a particular PID</a:t>
            </a:r>
          </a:p>
          <a:p>
            <a:r>
              <a:rPr lang="en-US" dirty="0"/>
              <a:t>Operations that create processes return a PID</a:t>
            </a:r>
          </a:p>
          <a:p>
            <a:pPr lvl="1"/>
            <a:r>
              <a:rPr lang="en-US" dirty="0"/>
              <a:t>E.g., fork</a:t>
            </a:r>
            <a:r>
              <a:rPr lang="en-US" dirty="0" smtClean="0"/>
              <a:t>()</a:t>
            </a:r>
            <a:endParaRPr lang="en-US" dirty="0"/>
          </a:p>
          <a:p>
            <a:r>
              <a:rPr lang="en-US" dirty="0"/>
              <a:t>Operations on processes take PIDs as an argument</a:t>
            </a:r>
          </a:p>
          <a:p>
            <a:pPr lvl="1"/>
            <a:r>
              <a:rPr lang="en-US" dirty="0"/>
              <a:t>E.g., kill(), wait(), nice()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2026-7186-45AA-A699-74832212DFC9}" type="slidenum">
              <a:rPr lang="en-US"/>
              <a:pPr/>
              <a:t>7</a:t>
            </a:fld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OS maintains a data structure to keep track of a process’s state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Called the </a:t>
            </a:r>
            <a:r>
              <a:rPr lang="en-US" dirty="0">
                <a:solidFill>
                  <a:srgbClr val="FF0000"/>
                </a:solidFill>
              </a:rPr>
              <a:t>process control block</a:t>
            </a:r>
            <a:r>
              <a:rPr lang="en-US" dirty="0"/>
              <a:t> (PCB</a:t>
            </a:r>
            <a:r>
              <a:rPr lang="en-US" dirty="0" smtClean="0"/>
              <a:t>) or </a:t>
            </a:r>
            <a:r>
              <a:rPr lang="en-US" dirty="0" smtClean="0">
                <a:solidFill>
                  <a:srgbClr val="FF0000"/>
                </a:solidFill>
              </a:rPr>
              <a:t>process descriptor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Identified by the PID</a:t>
            </a:r>
          </a:p>
          <a:p>
            <a:pPr>
              <a:lnSpc>
                <a:spcPct val="90000"/>
              </a:lnSpc>
            </a:pPr>
            <a:r>
              <a:rPr lang="en-US" dirty="0"/>
              <a:t>OS keeps all of a process’s </a:t>
            </a:r>
            <a:r>
              <a:rPr lang="en-US" dirty="0" smtClean="0"/>
              <a:t>execution </a:t>
            </a:r>
            <a:r>
              <a:rPr lang="en-US" dirty="0"/>
              <a:t>state </a:t>
            </a:r>
            <a:r>
              <a:rPr lang="en-US" dirty="0" smtClean="0"/>
              <a:t>in (or linked from) </a:t>
            </a:r>
            <a:r>
              <a:rPr lang="en-US" dirty="0"/>
              <a:t>the PCB when the process isn’t running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PC, SP, registers, etc.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a process is unscheduled, the state is transferred out of the hardware into the PCB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(when a process is running, its state is spread between the PCB and the CPU)</a:t>
            </a:r>
          </a:p>
          <a:p>
            <a:pPr>
              <a:lnSpc>
                <a:spcPct val="90000"/>
              </a:lnSpc>
            </a:pPr>
            <a:r>
              <a:rPr lang="en-US" dirty="0"/>
              <a:t>Note:  It’s natural to think that there must be some esoteric techniques being used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fancy data structures </a:t>
            </a:r>
            <a:r>
              <a:rPr lang="en-US" dirty="0" smtClean="0"/>
              <a:t>that </a:t>
            </a:r>
            <a:r>
              <a:rPr lang="en-US" dirty="0"/>
              <a:t>you’d never think of yourself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i="1" dirty="0">
                <a:solidFill>
                  <a:srgbClr val="FF0000"/>
                </a:solidFill>
              </a:rPr>
              <a:t>Wrong!  It’s pretty much just what you’d think of!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Representation of processes by the 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A2C2-4243-4B5B-BE38-B50FAD27A2E5}" type="slidenum">
              <a:rPr lang="en-US"/>
              <a:pPr/>
              <a:t>8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PCB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PCB is a data structure with many, many fields:</a:t>
            </a:r>
          </a:p>
          <a:p>
            <a:pPr lvl="1"/>
            <a:r>
              <a:rPr lang="en-US"/>
              <a:t>process ID (PID)</a:t>
            </a:r>
          </a:p>
          <a:p>
            <a:pPr lvl="1"/>
            <a:r>
              <a:rPr lang="en-US"/>
              <a:t>parent process ID</a:t>
            </a:r>
          </a:p>
          <a:p>
            <a:pPr lvl="1"/>
            <a:r>
              <a:rPr lang="en-US"/>
              <a:t>execution state</a:t>
            </a:r>
          </a:p>
          <a:p>
            <a:pPr lvl="1"/>
            <a:r>
              <a:rPr lang="en-US"/>
              <a:t>program counter, stack pointer, registers</a:t>
            </a:r>
          </a:p>
          <a:p>
            <a:pPr lvl="1"/>
            <a:r>
              <a:rPr lang="en-US"/>
              <a:t>address space info</a:t>
            </a:r>
          </a:p>
          <a:p>
            <a:pPr lvl="1"/>
            <a:r>
              <a:rPr lang="en-US"/>
              <a:t>UNIX user id, group id</a:t>
            </a:r>
          </a:p>
          <a:p>
            <a:pPr lvl="1"/>
            <a:r>
              <a:rPr lang="en-US"/>
              <a:t>scheduling priority</a:t>
            </a:r>
          </a:p>
          <a:p>
            <a:pPr lvl="1"/>
            <a:r>
              <a:rPr lang="en-US"/>
              <a:t>accounting info</a:t>
            </a:r>
          </a:p>
          <a:p>
            <a:pPr lvl="1"/>
            <a:r>
              <a:rPr lang="en-US"/>
              <a:t>pointers for state queues</a:t>
            </a:r>
          </a:p>
          <a:p>
            <a:r>
              <a:rPr lang="en-US"/>
              <a:t>In Linux:</a:t>
            </a:r>
          </a:p>
          <a:p>
            <a:pPr lvl="1"/>
            <a:r>
              <a:rPr lang="en-US"/>
              <a:t>defined in </a:t>
            </a:r>
            <a:r>
              <a:rPr lang="en-US" b="1">
                <a:latin typeface="Courier New" pitchFamily="49" charset="0"/>
              </a:rPr>
              <a:t>task_struct</a:t>
            </a:r>
            <a:r>
              <a:rPr lang="en-US" b="1"/>
              <a:t> (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</a:rPr>
              <a:t>include/linux/sched.h</a:t>
            </a:r>
            <a:r>
              <a:rPr lang="en-US" b="1"/>
              <a:t>)</a:t>
            </a:r>
          </a:p>
          <a:p>
            <a:pPr lvl="1"/>
            <a:r>
              <a:rPr lang="en-US"/>
              <a:t>over 95 fields!!!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76A-F913-4672-85C6-72AAC7DC7432}" type="slidenum">
              <a:rPr lang="en-US"/>
              <a:pPr/>
              <a:t>9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PCBs and </a:t>
            </a:r>
            <a:r>
              <a:rPr lang="en-US" dirty="0" smtClean="0"/>
              <a:t>CPU state</a:t>
            </a:r>
            <a:endParaRPr lang="en-US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229600" cy="5791200"/>
          </a:xfrm>
        </p:spPr>
        <p:txBody>
          <a:bodyPr/>
          <a:lstStyle/>
          <a:p>
            <a:r>
              <a:rPr lang="en-US" dirty="0"/>
              <a:t>When a process is running, its </a:t>
            </a:r>
            <a:r>
              <a:rPr lang="en-US" dirty="0" smtClean="0"/>
              <a:t>CPU state </a:t>
            </a:r>
            <a:r>
              <a:rPr lang="en-US" dirty="0"/>
              <a:t>is inside the CPU</a:t>
            </a:r>
          </a:p>
          <a:p>
            <a:pPr lvl="1"/>
            <a:r>
              <a:rPr lang="en-US" dirty="0"/>
              <a:t>PC, SP, registers</a:t>
            </a:r>
          </a:p>
          <a:p>
            <a:pPr lvl="1"/>
            <a:r>
              <a:rPr lang="en-US" dirty="0"/>
              <a:t>CPU contains current values</a:t>
            </a:r>
          </a:p>
          <a:p>
            <a:r>
              <a:rPr lang="en-US" dirty="0"/>
              <a:t>When the OS gets </a:t>
            </a:r>
            <a:r>
              <a:rPr lang="en-US" dirty="0" smtClean="0"/>
              <a:t>control because of a </a:t>
            </a:r>
            <a:r>
              <a:rPr lang="en-US" dirty="0" smtClean="0"/>
              <a:t>…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Trap</a:t>
            </a:r>
            <a:r>
              <a:rPr lang="en-US" dirty="0"/>
              <a:t>:  Program executes a </a:t>
            </a:r>
            <a:r>
              <a:rPr lang="en-US" dirty="0" err="1"/>
              <a:t>syscall</a:t>
            </a:r>
            <a:endParaRPr lang="en-US" dirty="0"/>
          </a:p>
          <a:p>
            <a:pPr lvl="1"/>
            <a:r>
              <a:rPr lang="en-US" dirty="0">
                <a:solidFill>
                  <a:srgbClr val="FF3300"/>
                </a:solidFill>
              </a:rPr>
              <a:t>Exception</a:t>
            </a:r>
            <a:r>
              <a:rPr lang="en-US" dirty="0"/>
              <a:t>:  Program does something unexpected (e.g., page fault)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Interrupt</a:t>
            </a:r>
            <a:r>
              <a:rPr lang="en-US" dirty="0"/>
              <a:t>:  A hardware device requests </a:t>
            </a:r>
            <a:r>
              <a:rPr lang="en-US" dirty="0" smtClean="0"/>
              <a:t>service</a:t>
            </a:r>
          </a:p>
          <a:p>
            <a:pPr marL="341313" indent="0">
              <a:buNone/>
            </a:pPr>
            <a:r>
              <a:rPr lang="en-US" dirty="0" smtClean="0"/>
              <a:t>the </a:t>
            </a:r>
            <a:r>
              <a:rPr lang="en-US" dirty="0"/>
              <a:t>OS saves the CPU state of the running process in that process’s </a:t>
            </a:r>
            <a:r>
              <a:rPr lang="en-US" dirty="0" smtClean="0"/>
              <a:t>PCB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2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3247</TotalTime>
  <Words>2849</Words>
  <Application>Microsoft Office PowerPoint</Application>
  <PresentationFormat>On-screen Show (4:3)</PresentationFormat>
  <Paragraphs>445</Paragraphs>
  <Slides>39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Blank Presentation</vt:lpstr>
      <vt:lpstr>2_Blank Presentation</vt:lpstr>
      <vt:lpstr>CSE 451: Operating Systems Spring 2012  Module 4 Processes</vt:lpstr>
      <vt:lpstr>Process management</vt:lpstr>
      <vt:lpstr>What is a “process”?</vt:lpstr>
      <vt:lpstr>What’s “in” a process?</vt:lpstr>
      <vt:lpstr>A process’s address space (idealized)</vt:lpstr>
      <vt:lpstr>The OS’s process namespace</vt:lpstr>
      <vt:lpstr>Representation of processes by the OS</vt:lpstr>
      <vt:lpstr>The PCB</vt:lpstr>
      <vt:lpstr>PCBs and CPU state</vt:lpstr>
      <vt:lpstr>PowerPoint Presentation</vt:lpstr>
      <vt:lpstr>The OS kernel is not a process</vt:lpstr>
      <vt:lpstr>PowerPoint Presentation</vt:lpstr>
      <vt:lpstr>Process execution states</vt:lpstr>
      <vt:lpstr>Process states and state transitions</vt:lpstr>
      <vt:lpstr>State queues</vt:lpstr>
      <vt:lpstr>State queues</vt:lpstr>
      <vt:lpstr>PCBs and state queues</vt:lpstr>
      <vt:lpstr>Process creation</vt:lpstr>
      <vt:lpstr>PowerPoint Presentation</vt:lpstr>
      <vt:lpstr>Process creation semantics</vt:lpstr>
      <vt:lpstr>UNIX process creation details</vt:lpstr>
      <vt:lpstr>PowerPoint Presentation</vt:lpstr>
      <vt:lpstr>PowerPoint Presentation</vt:lpstr>
      <vt:lpstr>testparent – use of fork( )</vt:lpstr>
      <vt:lpstr>testparent output</vt:lpstr>
      <vt:lpstr>exec() vs. fork()</vt:lpstr>
      <vt:lpstr>PowerPoint Presentation</vt:lpstr>
      <vt:lpstr>PowerPoint Presentation</vt:lpstr>
      <vt:lpstr>PowerPoint Presentation</vt:lpstr>
      <vt:lpstr>Making process creation faster</vt:lpstr>
      <vt:lpstr>Method 1:  vfork()</vt:lpstr>
      <vt:lpstr>PowerPoint Presentation</vt:lpstr>
      <vt:lpstr>Method 2:  copy-on-write</vt:lpstr>
      <vt:lpstr>UNIX shells</vt:lpstr>
      <vt:lpstr>Truth in advertising …</vt:lpstr>
      <vt:lpstr>Input/output redirection</vt:lpstr>
      <vt:lpstr>Inter-process communication via signals</vt:lpstr>
      <vt:lpstr>Signals</vt:lpstr>
      <vt:lpstr>Example use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158</cp:revision>
  <dcterms:created xsi:type="dcterms:W3CDTF">1998-03-30T02:45:13Z</dcterms:created>
  <dcterms:modified xsi:type="dcterms:W3CDTF">2012-04-08T03:03:14Z</dcterms:modified>
</cp:coreProperties>
</file>