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7" r:id="rId3"/>
    <p:sldId id="288" r:id="rId4"/>
    <p:sldId id="289" r:id="rId5"/>
    <p:sldId id="305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6" r:id="rId18"/>
    <p:sldId id="307" r:id="rId19"/>
    <p:sldId id="301" r:id="rId20"/>
    <p:sldId id="302" r:id="rId21"/>
    <p:sldId id="304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00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06" autoAdjust="0"/>
    <p:restoredTop sz="94660"/>
  </p:normalViewPr>
  <p:slideViewPr>
    <p:cSldViewPr>
      <p:cViewPr varScale="1">
        <p:scale>
          <a:sx n="91" d="100"/>
          <a:sy n="91" d="100"/>
        </p:scale>
        <p:origin x="-3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5000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F64E9F3-5B5C-4358-B53B-1D1EBAFCA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l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8" tIns="48162" rIns="96328" bIns="4816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BC886E6-981A-4CD3-B3BB-C7CD60BD2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7FB40A-B8E4-456E-86FF-371961F1DA6B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325" tIns="46824" rIns="95325" bIns="46824"/>
          <a:lstStyle/>
          <a:p>
            <a:endParaRPr lang="en-US" smtClean="0"/>
          </a:p>
        </p:txBody>
      </p:sp>
      <p:sp>
        <p:nvSpPr>
          <p:cNvPr id="25604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322388" y="1093788"/>
            <a:ext cx="4799012" cy="3598862"/>
          </a:xfrm>
          <a:ln w="12700" cap="flat">
            <a:solidFill>
              <a:schemeClr val="tx1"/>
            </a:solidFill>
          </a:ln>
        </p:spPr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644900" y="9107488"/>
            <a:ext cx="2444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072" tIns="28429" rIns="20072" bIns="28429"/>
          <a:lstStyle/>
          <a:p>
            <a:pPr defTabSz="965200">
              <a:lnSpc>
                <a:spcPts val="1688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66D3D4-B5AB-4389-8376-D6BE28BC1FFE}" type="slidenum">
              <a:rPr lang="en-US">
                <a:latin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4A9B32-253C-4AEC-A228-8D9184A6BE72}" type="slidenum">
              <a:rPr lang="en-US">
                <a:latin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 lIns="95747" tIns="47873" rIns="95747" bIns="47873"/>
          <a:lstStyle/>
          <a:p>
            <a:pPr defTabSz="457200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48D631-B34D-457C-9430-B39CA1528331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7FB71F-4501-4F0E-AB2A-0924C93B47A7}" type="slidenum">
              <a:rPr lang="en-US">
                <a:latin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20A59-A51F-475B-9123-5F233E4CD0A6}" type="slidenum">
              <a:rPr lang="en-US">
                <a:latin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69E32-020A-44C9-B1B2-EB8E981453AF}" type="slidenum">
              <a:rPr lang="en-US">
                <a:latin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0EF490-A50A-4466-90A0-4730FCB1A423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87BF41-F23D-482E-B389-EA6F340EDC1F}" type="slidenum">
              <a:rPr lang="en-US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AD9474-1653-45C7-A09C-551107982630}" type="slidenum">
              <a:rPr lang="en-US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9293AB-FBD3-44BF-B7D0-2BBD8B7F752A}" type="slidenum">
              <a:rPr lang="en-US">
                <a:latin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FA0A1A-3948-4302-8B2B-B1F7C8427407}" type="slidenum">
              <a:rPr lang="en-US">
                <a:latin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8ED274-5D1E-4997-AE2E-ADA8BA353642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B73C3E-327E-4BA6-9707-B22DB585D191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7537A0-A433-417D-9A81-94D4172AC9F7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 lIns="95747" tIns="47873" rIns="95747" bIns="47873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E4925-865E-4E66-A24E-45095DB8B011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AB8C3-17EA-4EDA-9330-FE9537E6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0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B1AB-B912-48EB-9275-97813DEC060E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82A1F-B475-4DC3-991E-AA2FCBBE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23992-1669-43BE-A056-B2CC2DAAAD31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755F-DF73-4058-B0F4-0A3519C45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BE5AE-7766-4AC0-9D64-44C449DE62D9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8FBA-7F9C-45AC-8E35-1E19E86D9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7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4F79-437A-47B5-AC78-F065025EE84F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A972-3D58-47B4-9796-DE22D5134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03F6-066B-434D-B72D-0ABB25C752D6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206B8-4F5E-43AF-BA8C-D6A03AE5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2533-C879-4058-B68D-22349586A097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B01D6-6365-4681-A43A-15593F944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FAA7-DC58-4F90-B21F-89B10F271E4B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95ED-5755-4968-8B4A-5892C3929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9834-0D92-4ABD-9306-A8485EE526D0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2C3E-CB04-468F-BFDA-9A6A288BC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1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D784-8DFF-4FE2-8AD8-DD5A8B854BBE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3AB1B-F0AB-46BD-B809-DD42E2DB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1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302E-BD03-4586-B954-D28B2D461291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03724-7517-4098-A86D-C36E5476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8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01176711-21FD-4C3F-9801-140A4CDE84E5}" type="datetime1">
              <a:rPr lang="en-US"/>
              <a:pPr>
                <a:defRPr/>
              </a:pPr>
              <a:t>5/19/2012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r>
              <a:rPr lang="en-US"/>
              <a:t>© 2009 Gribble, Lazowska, Levy, Zahorjan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86F6BA88-84A5-4201-B753-29C8A06B4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 smtClean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>Spring 2012</a:t>
            </a:r>
            <a:r>
              <a:rPr lang="en-US" sz="2900" b="1" dirty="0" smtClean="0">
                <a:solidFill>
                  <a:srgbClr val="000000"/>
                </a:solidFill>
              </a:rPr>
              <a:t/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000000"/>
                </a:solidFill>
              </a:rPr>
              <a:t/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 smtClean="0">
                <a:solidFill>
                  <a:srgbClr val="FF0000"/>
                </a:solidFill>
              </a:rPr>
              <a:t>Module </a:t>
            </a:r>
            <a:r>
              <a:rPr lang="en-US" sz="2900" b="1" dirty="0" smtClean="0">
                <a:solidFill>
                  <a:srgbClr val="FF0000"/>
                </a:solidFill>
              </a:rPr>
              <a:t>26</a:t>
            </a:r>
            <a:r>
              <a:rPr lang="en-US" sz="2900" b="1" dirty="0" smtClean="0">
                <a:solidFill>
                  <a:srgbClr val="FF0000"/>
                </a:solidFill>
              </a:rPr>
              <a:t/>
            </a:r>
            <a:br>
              <a:rPr lang="en-US" sz="2900" b="1" dirty="0" smtClean="0">
                <a:solidFill>
                  <a:srgbClr val="FF0000"/>
                </a:solidFill>
              </a:rPr>
            </a:br>
            <a:r>
              <a:rPr lang="en-US" sz="2900" b="1" dirty="0" smtClean="0">
                <a:solidFill>
                  <a:srgbClr val="FF3300"/>
                </a:solidFill>
              </a:rPr>
              <a:t>Cloud Computing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Ed Lazowska</a:t>
            </a:r>
          </a:p>
          <a:p>
            <a:pPr marL="0" indent="0" algn="ctr" defTabSz="904875"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lazowska@cs.washington.edu</a:t>
            </a:r>
          </a:p>
          <a:p>
            <a:pPr marL="0" indent="0" algn="ctr" defTabSz="904875"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Allen Center 570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C09E26-13EE-4AEC-807D-669D2859A7A2}" type="slidenum">
              <a:rPr lang="en-US"/>
              <a:pPr/>
              <a:t>10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smtClean="0"/>
              <a:t>Why not office applications too?</a:t>
            </a:r>
          </a:p>
        </p:txBody>
      </p:sp>
      <p:pic>
        <p:nvPicPr>
          <p:cNvPr id="11270" name="Picture 11" descr="app-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5" descr="app-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grpSp>
        <p:nvGrpSpPr>
          <p:cNvPr id="11275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11290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11291" name="Picture 15" descr="firefox-wordmar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2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1447800" y="5867400"/>
            <a:ext cx="2362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8" name="Picture 14" descr="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5" descr="app-em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7" descr="clou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0" descr="app-do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pic>
        <p:nvPicPr>
          <p:cNvPr id="11283" name="Picture 12" descr="app-fil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Line 21"/>
          <p:cNvSpPr>
            <a:spLocks noChangeShapeType="1"/>
          </p:cNvSpPr>
          <p:nvPr/>
        </p:nvSpPr>
        <p:spPr bwMode="auto">
          <a:xfrm flipV="1">
            <a:off x="1447800" y="3505200"/>
            <a:ext cx="48006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1371600" y="2971800"/>
            <a:ext cx="510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Text Box 24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11287" name="Line 25"/>
          <p:cNvSpPr>
            <a:spLocks noChangeShapeType="1"/>
          </p:cNvSpPr>
          <p:nvPr/>
        </p:nvSpPr>
        <p:spPr bwMode="auto">
          <a:xfrm flipV="1">
            <a:off x="1371600" y="2819400"/>
            <a:ext cx="1219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Text Box 26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11289" name="Text Box 27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A26996-6D95-4FA3-BED3-3C7EC0BDB005}" type="slidenum">
              <a:rPr lang="en-US"/>
              <a:pPr/>
              <a:t>11</a:t>
            </a:fld>
            <a:endParaRPr lang="en-US"/>
          </a:p>
        </p:txBody>
      </p:sp>
      <p:pic>
        <p:nvPicPr>
          <p:cNvPr id="12293" name="Picture 2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B1EDCC-0FE5-49F5-B639-2AAF0796902F}" type="slidenum">
              <a:rPr lang="en-US"/>
              <a:pPr/>
              <a:t>12</a:t>
            </a:fld>
            <a:endParaRPr 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smtClean="0"/>
              <a:t>Why not everything else?</a:t>
            </a:r>
          </a:p>
        </p:txBody>
      </p:sp>
      <p:pic>
        <p:nvPicPr>
          <p:cNvPr id="13318" name="Picture 13" descr="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5" descr="app-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grpSp>
        <p:nvGrpSpPr>
          <p:cNvPr id="13321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13340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13341" name="Picture 15" descr="firefox-wordma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2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3" name="Picture 11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5" descr="app-em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0" descr="app-d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 flipV="1">
            <a:off x="1371600" y="2819400"/>
            <a:ext cx="1219200" cy="1524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9" name="Picture 18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94163"/>
            <a:ext cx="365760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2" descr="app-fil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1" descr="app-calcula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Text Box 23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sp>
        <p:nvSpPr>
          <p:cNvPr id="13334" name="Line 24"/>
          <p:cNvSpPr>
            <a:spLocks noChangeShapeType="1"/>
          </p:cNvSpPr>
          <p:nvPr/>
        </p:nvSpPr>
        <p:spPr bwMode="auto">
          <a:xfrm>
            <a:off x="1371600" y="2971800"/>
            <a:ext cx="510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5"/>
          <p:cNvSpPr>
            <a:spLocks noChangeShapeType="1"/>
          </p:cNvSpPr>
          <p:nvPr/>
        </p:nvSpPr>
        <p:spPr bwMode="auto">
          <a:xfrm>
            <a:off x="1371600" y="2895600"/>
            <a:ext cx="4419600" cy="304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6"/>
          <p:cNvSpPr>
            <a:spLocks noChangeShapeType="1"/>
          </p:cNvSpPr>
          <p:nvPr/>
        </p:nvSpPr>
        <p:spPr bwMode="auto">
          <a:xfrm>
            <a:off x="1295400" y="2895600"/>
            <a:ext cx="2286000" cy="19050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30949F-83F7-4A97-9D07-56483FBE4596}" type="slidenum">
              <a:rPr lang="en-US"/>
              <a:pPr/>
              <a:t>13</a:t>
            </a:fld>
            <a:endParaRPr lang="en-US"/>
          </a:p>
        </p:txBody>
      </p:sp>
      <p:pic>
        <p:nvPicPr>
          <p:cNvPr id="14341" name="Picture 2" descr="app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598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3" descr="az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055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4" descr="a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3429000"/>
            <a:ext cx="527367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7B18CB-54EC-4BCD-83D9-2740EFA57719}" type="slidenum">
              <a:rPr lang="en-US"/>
              <a:pPr/>
              <a:t>14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Consider …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Sharing is easy</a:t>
            </a:r>
          </a:p>
          <a:p>
            <a:r>
              <a:rPr lang="en-US" smtClean="0"/>
              <a:t>Someone else does backup</a:t>
            </a:r>
          </a:p>
          <a:p>
            <a:r>
              <a:rPr lang="en-US" smtClean="0"/>
              <a:t>Someone else handles software updates</a:t>
            </a:r>
          </a:p>
          <a:p>
            <a:r>
              <a:rPr lang="en-US" smtClean="0"/>
              <a:t>There’s 7x24x365 operations support, auxiliary power, redundant network connections, geographical diversity</a:t>
            </a:r>
          </a:p>
          <a:p>
            <a:r>
              <a:rPr lang="en-US" smtClean="0"/>
              <a:t>Scalability – both up and down – is instantaneous</a:t>
            </a:r>
          </a:p>
          <a:p>
            <a:r>
              <a:rPr lang="en-US" smtClean="0"/>
              <a:t>Many fewer demands on the local operating system and machine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3AF410-A7B4-4AAB-BDAD-BD698AD1DDA5}" type="slidenum">
              <a:rPr lang="en-US"/>
              <a:pPr/>
              <a:t>15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Amazon Elastic Compute Cloud (EC2)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562600"/>
          </a:xfrm>
        </p:spPr>
        <p:txBody>
          <a:bodyPr/>
          <a:lstStyle/>
          <a:p>
            <a:r>
              <a:rPr lang="en-US" smtClean="0"/>
              <a:t>$0.68 per hour for</a:t>
            </a:r>
          </a:p>
          <a:p>
            <a:pPr lvl="1"/>
            <a:r>
              <a:rPr lang="en-US" smtClean="0"/>
              <a:t>4 cores of 2.5 GHz 64-bit 2007 Xeon or Opteron</a:t>
            </a:r>
          </a:p>
          <a:p>
            <a:pPr lvl="1"/>
            <a:r>
              <a:rPr lang="en-US" smtClean="0"/>
              <a:t>15 GB memory</a:t>
            </a:r>
          </a:p>
          <a:p>
            <a:pPr lvl="1"/>
            <a:r>
              <a:rPr lang="en-US" smtClean="0"/>
              <a:t>1.69 TB scratch storage</a:t>
            </a:r>
          </a:p>
          <a:p>
            <a:r>
              <a:rPr lang="en-US" smtClean="0"/>
              <a:t>Need it 24x7 for a year?</a:t>
            </a:r>
          </a:p>
          <a:p>
            <a:pPr lvl="1"/>
            <a:r>
              <a:rPr lang="en-US" smtClean="0"/>
              <a:t>$3900</a:t>
            </a:r>
          </a:p>
          <a:p>
            <a:pPr lvl="1"/>
            <a:endParaRPr lang="en-US" smtClean="0"/>
          </a:p>
          <a:p>
            <a:r>
              <a:rPr lang="en-US" smtClean="0"/>
              <a:t>$0.085 per hour for</a:t>
            </a:r>
          </a:p>
          <a:p>
            <a:pPr lvl="1"/>
            <a:r>
              <a:rPr lang="en-US" smtClean="0"/>
              <a:t>1 core of 1.2 GHz 32-bit Intel or AMD</a:t>
            </a:r>
          </a:p>
          <a:p>
            <a:pPr lvl="1"/>
            <a:r>
              <a:rPr lang="en-US" smtClean="0"/>
              <a:t>1.7 GB memory</a:t>
            </a:r>
          </a:p>
          <a:p>
            <a:pPr lvl="1"/>
            <a:r>
              <a:rPr lang="en-US" smtClean="0"/>
              <a:t>160 GB scratch storage</a:t>
            </a:r>
          </a:p>
          <a:p>
            <a:r>
              <a:rPr lang="en-US" smtClean="0"/>
              <a:t>Need it 24x7 for a year?</a:t>
            </a:r>
          </a:p>
          <a:p>
            <a:pPr lvl="1"/>
            <a:r>
              <a:rPr lang="en-US" smtClean="0"/>
              <a:t>$490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55D9F0-96B9-47FB-B7F5-391C5F1B4CEC}" type="slidenum">
              <a:rPr lang="en-US"/>
              <a:pPr/>
              <a:t>16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6705600" cy="4953000"/>
          </a:xfrm>
        </p:spPr>
        <p:txBody>
          <a:bodyPr/>
          <a:lstStyle/>
          <a:p>
            <a:r>
              <a:rPr lang="en-US" smtClean="0"/>
              <a:t>This includes</a:t>
            </a:r>
          </a:p>
          <a:p>
            <a:pPr lvl="1"/>
            <a:r>
              <a:rPr lang="en-US" smtClean="0"/>
              <a:t>Purchase + replacement</a:t>
            </a:r>
          </a:p>
          <a:p>
            <a:pPr lvl="1"/>
            <a:r>
              <a:rPr lang="en-US" smtClean="0"/>
              <a:t>Housing</a:t>
            </a:r>
          </a:p>
          <a:p>
            <a:pPr lvl="1"/>
            <a:r>
              <a:rPr lang="en-US" smtClean="0"/>
              <a:t>Power</a:t>
            </a:r>
          </a:p>
          <a:p>
            <a:pPr lvl="1"/>
            <a:r>
              <a:rPr lang="en-US" smtClean="0"/>
              <a:t>Operation</a:t>
            </a:r>
          </a:p>
          <a:p>
            <a:pPr lvl="1"/>
            <a:r>
              <a:rPr lang="en-US" smtClean="0"/>
              <a:t>Reliability</a:t>
            </a:r>
          </a:p>
          <a:p>
            <a:pPr lvl="1"/>
            <a:r>
              <a:rPr lang="en-US" smtClean="0"/>
              <a:t>Security</a:t>
            </a:r>
          </a:p>
          <a:p>
            <a:pPr lvl="1"/>
            <a:r>
              <a:rPr lang="en-US" smtClean="0"/>
              <a:t>Instantaneous expansion and contraction</a:t>
            </a:r>
          </a:p>
          <a:p>
            <a:r>
              <a:rPr lang="en-US" smtClean="0"/>
              <a:t>1000 processors for 1 day costs the same as 1 processor for 1000 days!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E4D146-9D66-464B-B3D1-5A530A12400E}" type="slidenum">
              <a:rPr lang="en-US"/>
              <a:pPr/>
              <a:t>17</a:t>
            </a:fld>
            <a:endParaRPr lang="en-US"/>
          </a:p>
        </p:txBody>
      </p:sp>
      <p:pic>
        <p:nvPicPr>
          <p:cNvPr id="18437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82250-F8C9-4D24-80D5-5BBDDBDFC7EB}" type="slidenum">
              <a:rPr lang="en-US"/>
              <a:pPr/>
              <a:t>18</a:t>
            </a:fld>
            <a:endParaRPr lang="en-US"/>
          </a:p>
        </p:txBody>
      </p:sp>
      <p:pic>
        <p:nvPicPr>
          <p:cNvPr id="19461" name="Picture 2" descr="Amazon EC2 Pricing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838"/>
            <a:ext cx="91440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A9439B-0D6D-4C3D-863D-82F0B4C66E15}" type="slidenum">
              <a:rPr lang="en-US"/>
              <a:pPr/>
              <a:t>19</a:t>
            </a:fld>
            <a:endParaRPr lang="en-US"/>
          </a:p>
        </p:txBody>
      </p:sp>
      <p:pic>
        <p:nvPicPr>
          <p:cNvPr id="20485" name="Picture 2" descr="anim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/>
              <a:t>Slide courtesy of Werner Vogels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0F4C0C-55D2-4028-9ADA-7B3865374F5A}" type="slidenum">
              <a:rPr lang="en-US"/>
              <a:pPr/>
              <a:t>2</a:t>
            </a:fld>
            <a:endParaRPr lang="en-US"/>
          </a:p>
        </p:txBody>
      </p:sp>
      <p:pic>
        <p:nvPicPr>
          <p:cNvPr id="3077" name="Picture 2" descr="d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"/>
            <a:ext cx="4876800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d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59225"/>
            <a:ext cx="35115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4" name="Picture 4" descr="d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44037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30D4A2-04BD-41C8-B92F-5FBA24D8EC3A}" type="slidenum">
              <a:rPr lang="en-US"/>
              <a:pPr/>
              <a:t>20</a:t>
            </a:fld>
            <a:endParaRPr lang="en-US"/>
          </a:p>
        </p:txBody>
      </p:sp>
      <p:pic>
        <p:nvPicPr>
          <p:cNvPr id="21509" name="Picture 2" descr="AWS bandwid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/>
              <a:t>Slide courtesy of Werner Vogels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161D7A-B53D-47D9-857A-0FAEA00070D4}" type="slidenum">
              <a:rPr lang="en-US"/>
              <a:pPr/>
              <a:t>21</a:t>
            </a:fld>
            <a:endParaRPr lang="en-US"/>
          </a:p>
        </p:txBody>
      </p:sp>
      <p:pic>
        <p:nvPicPr>
          <p:cNvPr id="23557" name="Picture 2" descr="brew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019800" y="6583363"/>
            <a:ext cx="3124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200">
                <a:solidFill>
                  <a:schemeClr val="bg1"/>
                </a:solidFill>
              </a:rPr>
              <a:t>Slide courtesy of Werner Vogels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5B03DE-0C33-45B9-9B8B-578DE50069F2}" type="slidenum">
              <a:rPr lang="en-US"/>
              <a:pPr/>
              <a:t>3</a:t>
            </a:fld>
            <a:endParaRPr lang="en-US"/>
          </a:p>
        </p:txBody>
      </p:sp>
      <p:pic>
        <p:nvPicPr>
          <p:cNvPr id="4101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800600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Google_data_centers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638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2438400" y="3048000"/>
            <a:ext cx="2667000" cy="30480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5638800" y="1524000"/>
            <a:ext cx="838200" cy="45720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438400" y="1828800"/>
            <a:ext cx="2667000" cy="38100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638800" y="381000"/>
            <a:ext cx="838200" cy="5257800"/>
          </a:xfrm>
          <a:prstGeom prst="line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A53731-0FFC-4789-B3DB-85F0BE1DA068}" type="slidenum">
              <a:rPr lang="en-US"/>
              <a:pPr/>
              <a:t>4</a:t>
            </a:fld>
            <a:endParaRPr lang="en-US"/>
          </a:p>
        </p:txBody>
      </p:sp>
      <p:pic>
        <p:nvPicPr>
          <p:cNvPr id="5125" name="Picture 2" descr="ser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89288"/>
            <a:ext cx="49371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38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2057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Velcro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7467600" y="2514600"/>
            <a:ext cx="152400" cy="1295400"/>
          </a:xfrm>
          <a:prstGeom prst="straightConnector1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772400" y="2514600"/>
            <a:ext cx="76200" cy="2286000"/>
          </a:xfrm>
          <a:prstGeom prst="straightConnector1">
            <a:avLst/>
          </a:prstGeom>
          <a:solidFill>
            <a:srgbClr val="EBEB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0BF650-4E5E-45C3-B6F2-DF8C42C0B2C5}" type="slidenum">
              <a:rPr lang="en-US"/>
              <a:pPr/>
              <a:t>5</a:t>
            </a:fld>
            <a:endParaRPr 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datacenter has 50 - 250 containers</a:t>
            </a:r>
          </a:p>
          <a:p>
            <a:r>
              <a:rPr lang="en-US" smtClean="0"/>
              <a:t>A container has 1,000 - 2,000 servers</a:t>
            </a:r>
          </a:p>
          <a:p>
            <a:r>
              <a:rPr lang="en-US" smtClean="0"/>
              <a:t>A server has two processors, 2 disks, tons of memory, battery backup</a:t>
            </a:r>
          </a:p>
          <a:p>
            <a:r>
              <a:rPr lang="en-US" smtClean="0"/>
              <a:t>Processors are chosen for power efficiency, not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C3EE92-760F-43E8-B7D4-ED354CF7ADA8}" type="slidenum">
              <a:rPr lang="en-US"/>
              <a:pPr/>
              <a:t>6</a:t>
            </a:fld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computing</a:t>
            </a:r>
          </a:p>
        </p:txBody>
      </p:sp>
      <p:pic>
        <p:nvPicPr>
          <p:cNvPr id="7174" name="Picture 10" descr="app-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app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app-f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5" descr="app-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8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sp>
        <p:nvSpPr>
          <p:cNvPr id="7180" name="Text Box 9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7181" name="Text Box 10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7182" name="Text Box 11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grpSp>
        <p:nvGrpSpPr>
          <p:cNvPr id="7183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7190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7191" name="Picture 15" descr="firefox-wordmar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V="1">
            <a:off x="1447800" y="3810000"/>
            <a:ext cx="190500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V="1">
            <a:off x="1447800" y="3505200"/>
            <a:ext cx="48006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1447800" y="4953000"/>
            <a:ext cx="5029200" cy="1066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V="1">
            <a:off x="1447800" y="5867400"/>
            <a:ext cx="2362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02D1A7-96FB-4254-963A-BE0B479BF16D}" type="slidenum">
              <a:rPr lang="en-US"/>
              <a:pPr/>
              <a:t>7</a:t>
            </a:fld>
            <a:endParaRPr lang="en-US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smtClean="0"/>
              <a:t>Cloud email accessed through the browser</a:t>
            </a:r>
          </a:p>
        </p:txBody>
      </p:sp>
      <p:pic>
        <p:nvPicPr>
          <p:cNvPr id="8198" name="Picture 10" descr="app-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154463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app-calcul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15271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app-fil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5176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 descr="P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8463"/>
            <a:ext cx="3465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5" descr="app-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3810000" y="190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Office applications</a:t>
            </a:r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6781800" y="5715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  <p:sp>
        <p:nvSpPr>
          <p:cNvPr id="8205" name="Text Box 10"/>
          <p:cNvSpPr txBox="1">
            <a:spLocks noChangeArrowheads="1"/>
          </p:cNvSpPr>
          <p:nvPr/>
        </p:nvSpPr>
        <p:spPr bwMode="auto">
          <a:xfrm>
            <a:off x="7162800" y="28194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Math and science</a:t>
            </a:r>
          </a:p>
        </p:txBody>
      </p:sp>
      <p:grpSp>
        <p:nvGrpSpPr>
          <p:cNvPr id="8206" name="Group 17"/>
          <p:cNvGrpSpPr>
            <a:grpSpLocks/>
          </p:cNvGrpSpPr>
          <p:nvPr/>
        </p:nvGrpSpPr>
        <p:grpSpPr bwMode="auto">
          <a:xfrm>
            <a:off x="533400" y="1981200"/>
            <a:ext cx="1676400" cy="1600200"/>
            <a:chOff x="1728" y="912"/>
            <a:chExt cx="576" cy="480"/>
          </a:xfrm>
        </p:grpSpPr>
        <p:sp>
          <p:nvSpPr>
            <p:cNvPr id="8217" name="Rectangle 7"/>
            <p:cNvSpPr>
              <a:spLocks noChangeArrowheads="1"/>
            </p:cNvSpPr>
            <p:nvPr/>
          </p:nvSpPr>
          <p:spPr bwMode="auto">
            <a:xfrm>
              <a:off x="1728" y="912"/>
              <a:ext cx="576" cy="1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 eaLnBrk="1" hangingPunct="1">
                <a:spcBef>
                  <a:spcPct val="0"/>
                </a:spcBef>
              </a:pPr>
              <a:endParaRPr lang="en-US"/>
            </a:p>
          </p:txBody>
        </p:sp>
        <p:pic>
          <p:nvPicPr>
            <p:cNvPr id="8218" name="Picture 15" descr="firefox-wordmar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12"/>
              <a:ext cx="41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9" name="Rectangle 6"/>
            <p:cNvSpPr>
              <a:spLocks noChangeArrowheads="1"/>
            </p:cNvSpPr>
            <p:nvPr/>
          </p:nvSpPr>
          <p:spPr bwMode="auto">
            <a:xfrm>
              <a:off x="1728" y="912"/>
              <a:ext cx="576" cy="4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685800" y="3657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Web browser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1447800" y="3962400"/>
            <a:ext cx="0" cy="2057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1447800" y="3810000"/>
            <a:ext cx="1905000" cy="2209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1447800" y="5867400"/>
            <a:ext cx="2362200" cy="152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1" name="Picture 19" descr="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6576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5" descr="app-ema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19050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1371600" y="2971800"/>
            <a:ext cx="5105400" cy="1828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1447800" y="3505200"/>
            <a:ext cx="4800600" cy="2514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5181600" y="5715000"/>
            <a:ext cx="198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Databases and storage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7315200" y="5715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Email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F8D6DC-3B9D-48EB-A0D1-00A660F46409}" type="slidenum">
              <a:rPr lang="en-US"/>
              <a:pPr/>
              <a:t>8</a:t>
            </a:fld>
            <a:endParaRPr lang="en-US"/>
          </a:p>
        </p:txBody>
      </p:sp>
      <p:pic>
        <p:nvPicPr>
          <p:cNvPr id="9221" name="Picture 2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3"/>
          <p:cNvSpPr>
            <a:spLocks noChangeArrowheads="1"/>
          </p:cNvSpPr>
          <p:nvPr/>
        </p:nvSpPr>
        <p:spPr bwMode="auto">
          <a:xfrm>
            <a:off x="5181600" y="2286000"/>
            <a:ext cx="1905000" cy="6858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  <a:noFill/>
        </p:spPr>
        <p:txBody>
          <a:bodyPr lIns="91435" tIns="45718" rIns="91435" bIns="45718" anchor="b"/>
          <a:lstStyle/>
          <a:p>
            <a:r>
              <a:rPr lang="en-US" smtClean="0"/>
              <a:t>… with the cloud provider’s domain name …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/>
              <a:t>© 2012 Gribble, Lazowska, Levy, Zahorjan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B095A-C8A2-4CEE-8251-4D1EAD13E74A}" type="slidenum">
              <a:rPr lang="en-US"/>
              <a:pPr/>
              <a:t>9</a:t>
            </a:fld>
            <a:endParaRPr lang="en-US"/>
          </a:p>
        </p:txBody>
      </p:sp>
      <p:pic>
        <p:nvPicPr>
          <p:cNvPr id="10245" name="Picture 2" descr="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4191000" y="2286000"/>
            <a:ext cx="1905000" cy="6858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  <a:noFill/>
        </p:spPr>
        <p:txBody>
          <a:bodyPr lIns="91435" tIns="45718" rIns="91435" bIns="45718" anchor="b"/>
          <a:lstStyle/>
          <a:p>
            <a:r>
              <a:rPr lang="en-US" smtClean="0"/>
              <a:t>… or with your own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3434</TotalTime>
  <Words>504</Words>
  <Application>Microsoft Office PowerPoint</Application>
  <PresentationFormat>On-screen Show (4:3)</PresentationFormat>
  <Paragraphs>127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Comic Sans MS</vt:lpstr>
      <vt:lpstr>Blank Presentation</vt:lpstr>
      <vt:lpstr>CSE 451: Operating Systems Spring 2012  Module 26 Cloud Computing</vt:lpstr>
      <vt:lpstr>PowerPoint Presentation</vt:lpstr>
      <vt:lpstr>PowerPoint Presentation</vt:lpstr>
      <vt:lpstr>PowerPoint Presentation</vt:lpstr>
      <vt:lpstr>PowerPoint Presentation</vt:lpstr>
      <vt:lpstr>Personal computing</vt:lpstr>
      <vt:lpstr>Cloud email accessed through the browser</vt:lpstr>
      <vt:lpstr>… with the cloud provider’s domain name …</vt:lpstr>
      <vt:lpstr>… or with your own</vt:lpstr>
      <vt:lpstr>Why not office applications too?</vt:lpstr>
      <vt:lpstr>PowerPoint Presentation</vt:lpstr>
      <vt:lpstr>Why not everything else?</vt:lpstr>
      <vt:lpstr>PowerPoint Presentation</vt:lpstr>
      <vt:lpstr>Consider …</vt:lpstr>
      <vt:lpstr>Amazon Elastic Compute Cloud (EC2)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 Dept.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cse</cp:lastModifiedBy>
  <cp:revision>439</cp:revision>
  <dcterms:created xsi:type="dcterms:W3CDTF">1998-03-30T02:45:13Z</dcterms:created>
  <dcterms:modified xsi:type="dcterms:W3CDTF">2012-05-20T05:07:13Z</dcterms:modified>
</cp:coreProperties>
</file>