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01" r:id="rId3"/>
    <p:sldId id="268" r:id="rId4"/>
    <p:sldId id="302" r:id="rId5"/>
    <p:sldId id="278" r:id="rId6"/>
    <p:sldId id="282" r:id="rId7"/>
    <p:sldId id="303" r:id="rId8"/>
    <p:sldId id="283" r:id="rId9"/>
    <p:sldId id="304" r:id="rId10"/>
    <p:sldId id="305" r:id="rId1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CA7E5C09-0A28-4815-9860-D81F60E42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9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0475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l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68" tIns="49130" rIns="98268" bIns="49130" numCol="1" anchor="b" anchorCtr="0" compatLnSpc="1">
            <a:prstTxWarp prst="textNoShape">
              <a:avLst/>
            </a:prstTxWarp>
          </a:bodyPr>
          <a:lstStyle>
            <a:lvl1pPr algn="r" defTabSz="98583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E590154E-AA08-4F1B-A5C5-C9F1985E1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6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D9B2C-81D4-4246-9C2F-1DA86DDB57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7242" tIns="47766" rIns="97242" bIns="47766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3975" y="1095375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0138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473" tIns="29005" rIns="20473" bIns="29005"/>
          <a:lstStyle/>
          <a:p>
            <a:pPr defTabSz="985838">
              <a:lnSpc>
                <a:spcPts val="172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522B1-305A-406C-BAAD-BE505F6DED99}" type="slidenum">
              <a:rPr lang="en-US"/>
              <a:pPr/>
              <a:t>10</a:t>
            </a:fld>
            <a:endParaRPr lang="en-US"/>
          </a:p>
        </p:txBody>
      </p:sp>
      <p:sp>
        <p:nvSpPr>
          <p:cNvPr id="371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067B6-4D5A-4F05-8BD0-A311C4BB307E}" type="slidenum">
              <a:rPr lang="en-US"/>
              <a:pPr/>
              <a:t>2</a:t>
            </a:fld>
            <a:endParaRPr lang="en-US"/>
          </a:p>
        </p:txBody>
      </p:sp>
      <p:sp>
        <p:nvSpPr>
          <p:cNvPr id="361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BCF5B-DE8F-456F-90F8-00BC0BBAA336}" type="slidenum">
              <a:rPr lang="en-US"/>
              <a:pPr/>
              <a:t>3</a:t>
            </a:fld>
            <a:endParaRPr lang="en-US"/>
          </a:p>
        </p:txBody>
      </p:sp>
      <p:sp>
        <p:nvSpPr>
          <p:cNvPr id="362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50D96-9D8F-4EFD-8766-2993C5D3457F}" type="slidenum">
              <a:rPr lang="en-US"/>
              <a:pPr/>
              <a:t>4</a:t>
            </a:fld>
            <a:endParaRPr lang="en-US"/>
          </a:p>
        </p:txBody>
      </p:sp>
      <p:sp>
        <p:nvSpPr>
          <p:cNvPr id="363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706B2-5B89-4D8E-AD52-74A88540304A}" type="slidenum">
              <a:rPr lang="en-US"/>
              <a:pPr/>
              <a:t>5</a:t>
            </a:fld>
            <a:endParaRPr lang="en-US"/>
          </a:p>
        </p:txBody>
      </p:sp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374FB-D3A5-4C04-AB3D-72E516F7A82F}" type="slidenum">
              <a:rPr lang="en-US"/>
              <a:pPr/>
              <a:t>6</a:t>
            </a:fld>
            <a:endParaRPr lang="en-US"/>
          </a:p>
        </p:txBody>
      </p:sp>
      <p:sp>
        <p:nvSpPr>
          <p:cNvPr id="365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0305BE-941F-42B1-AEEC-B22FCF715C51}" type="slidenum">
              <a:rPr lang="en-US"/>
              <a:pPr/>
              <a:t>7</a:t>
            </a:fld>
            <a:endParaRPr lang="en-US"/>
          </a:p>
        </p:txBody>
      </p:sp>
      <p:sp>
        <p:nvSpPr>
          <p:cNvPr id="366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5C663-CB36-4384-89CA-34374EC23723}" type="slidenum">
              <a:rPr lang="en-US"/>
              <a:pPr/>
              <a:t>8</a:t>
            </a:fld>
            <a:endParaRPr lang="en-US"/>
          </a:p>
        </p:txBody>
      </p:sp>
      <p:sp>
        <p:nvSpPr>
          <p:cNvPr id="367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51189-35C8-4756-B14F-9FF5469E8395}" type="slidenum">
              <a:rPr lang="en-US"/>
              <a:pPr/>
              <a:t>9</a:t>
            </a:fld>
            <a:endParaRPr lang="en-US"/>
          </a:p>
        </p:txBody>
      </p:sp>
      <p:sp>
        <p:nvSpPr>
          <p:cNvPr id="369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CC1E2-5B69-41A9-A832-E0EDA1C458FB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FABF0-6157-4B95-93AA-72858F7AF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6BADC7-14D8-4EFB-8D39-FFAA43FD9A6B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712AE-17D6-49BC-9494-14D8C53866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13A56B-BE29-41B5-BA44-C1266E1F0D21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315F0-5873-4811-BFC7-9CC4A3CD5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6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EBCA7-861A-4AE3-BBF3-6E7A485FCC6C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13999-C909-4E83-8A42-6B85ECB95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2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1764D-53CF-4FFC-8CE2-D1E2FFED98A3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55BDE-D555-4036-B532-771141C5D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6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F8CE2C-8F73-45C6-8727-E2A715A14838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42709-A341-4C21-AB53-026D22903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9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B082DB-7CF1-4AB7-8CF0-1EF040CCACC5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79DE-903C-44F6-9993-2B3C388041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0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0C96A3-0719-4E4D-BE3B-F5F6C734C092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39ED5-8A36-4311-B235-45F35DE110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9694C-8BE6-4C0C-B306-8FF75DEDC11C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1C1F8-EBF0-4293-BFAD-F6C4C6D9C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6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C812F4-537A-434B-A120-FFFD7126905E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34B2A-2B73-409E-93BE-B4FACA972B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B0696-4FCD-4546-884E-4E6600CBA1C8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6284B-4371-4CB5-9DA2-AC9C37885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3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4BB178A0-2E22-4F6A-9109-17926D28379F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733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1BA7E21-E8EC-4887-9858-4E7F3B4CEC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21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461 in 9 slides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F5C2-9B5A-4764-BF9E-1E3827A26058}" type="slidenum">
              <a:rPr lang="en-US"/>
              <a:pPr/>
              <a:t>10</a:t>
            </a:fld>
            <a:endParaRPr lang="en-US"/>
          </a:p>
        </p:txBody>
      </p:sp>
      <p:pic>
        <p:nvPicPr>
          <p:cNvPr id="370690" name="Picture 2" descr="O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153400" cy="64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EC0B9-E33A-49EF-A908-F97A37C03FF3}" type="slidenum">
              <a:rPr lang="en-US"/>
              <a:pPr/>
              <a:t>2</a:t>
            </a:fld>
            <a:endParaRPr lang="en-US"/>
          </a:p>
        </p:txBody>
      </p:sp>
      <p:pic>
        <p:nvPicPr>
          <p:cNvPr id="356356" name="Picture 4" descr="O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153400" cy="64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B738-FB77-4DCC-8903-25469520F39D}" type="slidenum">
              <a:rPr lang="en-US"/>
              <a:pPr/>
              <a:t>3</a:t>
            </a:fld>
            <a:endParaRPr lang="en-US"/>
          </a:p>
        </p:txBody>
      </p:sp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Data link layer:  Ethernet</a:t>
            </a:r>
          </a:p>
        </p:txBody>
      </p:sp>
      <p:sp>
        <p:nvSpPr>
          <p:cNvPr id="269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Broadcast network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CSMA-CD:  Carrier Sense Multiple Access with Collision Detection</a:t>
            </a:r>
          </a:p>
          <a:p>
            <a:pPr lvl="1"/>
            <a:r>
              <a:rPr lang="en-US"/>
              <a:t>recall the “standing in a circle, drinking beer and telling stories” analogy</a:t>
            </a:r>
          </a:p>
          <a:p>
            <a:r>
              <a:rPr lang="en-US"/>
              <a:t>Packetized – fixed </a:t>
            </a:r>
          </a:p>
          <a:p>
            <a:r>
              <a:rPr lang="en-US"/>
              <a:t>Every computer has a unique physical address</a:t>
            </a:r>
          </a:p>
          <a:p>
            <a:pPr lvl="1"/>
            <a:r>
              <a:rPr lang="en-US"/>
              <a:t>00-08-74-C9-C8-7E</a:t>
            </a:r>
          </a:p>
          <a:p>
            <a:pPr lvl="1"/>
            <a:endParaRPr lang="en-US"/>
          </a:p>
        </p:txBody>
      </p:sp>
      <p:grpSp>
        <p:nvGrpSpPr>
          <p:cNvPr id="269341" name="Group 1053"/>
          <p:cNvGrpSpPr>
            <a:grpSpLocks/>
          </p:cNvGrpSpPr>
          <p:nvPr/>
        </p:nvGrpSpPr>
        <p:grpSpPr bwMode="auto">
          <a:xfrm>
            <a:off x="1676400" y="2057400"/>
            <a:ext cx="6172200" cy="685800"/>
            <a:chOff x="1008" y="1200"/>
            <a:chExt cx="3888" cy="432"/>
          </a:xfrm>
        </p:grpSpPr>
        <p:sp>
          <p:nvSpPr>
            <p:cNvPr id="269316" name="Line 1028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9319" name="Group 1031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69317" name="Rectangle 102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18" name="Line 103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0" name="Group 1032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69321" name="Rectangle 1033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2" name="Line 1034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3" name="Group 1035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69324" name="Rectangle 1036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5" name="Line 1037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6" name="Group 1038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69327" name="Rectangle 103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28" name="Line 104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29" name="Group 1041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69330" name="Rectangle 104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31" name="Line 104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9332" name="Group 1044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69333" name="Rectangle 104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34" name="Line 104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7CC83-9AAB-4A8B-A9AF-4E15F6FC21CC}" type="slidenum">
              <a:rPr lang="en-US"/>
              <a:pPr/>
              <a:t>4</a:t>
            </a:fld>
            <a:endParaRPr lang="en-US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Packet format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Interface listens for its address, interrupts OS when a packet is received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357380" name="Group 4"/>
          <p:cNvGrpSpPr>
            <a:grpSpLocks/>
          </p:cNvGrpSpPr>
          <p:nvPr/>
        </p:nvGrpSpPr>
        <p:grpSpPr bwMode="auto">
          <a:xfrm>
            <a:off x="1143000" y="1905000"/>
            <a:ext cx="6705600" cy="457200"/>
            <a:chOff x="912" y="3072"/>
            <a:chExt cx="4224" cy="288"/>
          </a:xfrm>
        </p:grpSpPr>
        <p:grpSp>
          <p:nvGrpSpPr>
            <p:cNvPr id="357381" name="Group 5"/>
            <p:cNvGrpSpPr>
              <a:grpSpLocks/>
            </p:cNvGrpSpPr>
            <p:nvPr/>
          </p:nvGrpSpPr>
          <p:grpSpPr bwMode="auto">
            <a:xfrm>
              <a:off x="912" y="3072"/>
              <a:ext cx="4224" cy="288"/>
              <a:chOff x="864" y="3024"/>
              <a:chExt cx="4224" cy="288"/>
            </a:xfrm>
          </p:grpSpPr>
          <p:sp>
            <p:nvSpPr>
              <p:cNvPr id="357382" name="Rectangle 6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4032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7383" name="Text Box 7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15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physical address</a:t>
                </a:r>
              </a:p>
            </p:txBody>
          </p:sp>
          <p:sp>
            <p:nvSpPr>
              <p:cNvPr id="357384" name="Text Box 8"/>
              <p:cNvSpPr txBox="1">
                <a:spLocks noChangeArrowheads="1"/>
              </p:cNvSpPr>
              <p:nvPr/>
            </p:nvSpPr>
            <p:spPr bwMode="auto">
              <a:xfrm>
                <a:off x="2304" y="3024"/>
                <a:ext cx="26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</p:grpSp>
        <p:sp>
          <p:nvSpPr>
            <p:cNvPr id="357385" name="Line 9"/>
            <p:cNvSpPr>
              <a:spLocks noChangeShapeType="1"/>
            </p:cNvSpPr>
            <p:nvPr/>
          </p:nvSpPr>
          <p:spPr bwMode="auto">
            <a:xfrm>
              <a:off x="2352" y="30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28D53-E8B5-4BF4-916A-28C0414CCC56}" type="slidenum">
              <a:rPr lang="en-US"/>
              <a:pPr/>
              <a:t>5</a:t>
            </a:fld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layer:  IP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Internet Protocol (IP)</a:t>
            </a:r>
          </a:p>
          <a:p>
            <a:pPr lvl="1"/>
            <a:r>
              <a:rPr lang="en-US"/>
              <a:t>routes packets across multiple networks, from source to destination</a:t>
            </a:r>
          </a:p>
          <a:p>
            <a:r>
              <a:rPr lang="en-US"/>
              <a:t>Every computer has a unique Internet address</a:t>
            </a:r>
          </a:p>
          <a:p>
            <a:pPr lvl="1"/>
            <a:r>
              <a:rPr lang="en-US"/>
              <a:t>172.30.192.251</a:t>
            </a:r>
          </a:p>
          <a:p>
            <a:r>
              <a:rPr lang="en-US"/>
              <a:t>Individual networks are connected by </a:t>
            </a:r>
            <a:r>
              <a:rPr lang="en-US">
                <a:solidFill>
                  <a:schemeClr val="accent2"/>
                </a:solidFill>
              </a:rPr>
              <a:t>routers</a:t>
            </a:r>
            <a:r>
              <a:rPr lang="en-US"/>
              <a:t> that have physical addresses (and interfaces) on each network</a:t>
            </a:r>
          </a:p>
        </p:txBody>
      </p:sp>
      <p:grpSp>
        <p:nvGrpSpPr>
          <p:cNvPr id="284678" name="Group 6"/>
          <p:cNvGrpSpPr>
            <a:grpSpLocks/>
          </p:cNvGrpSpPr>
          <p:nvPr/>
        </p:nvGrpSpPr>
        <p:grpSpPr bwMode="auto">
          <a:xfrm>
            <a:off x="1295400" y="4495800"/>
            <a:ext cx="6172200" cy="685800"/>
            <a:chOff x="1008" y="1200"/>
            <a:chExt cx="3888" cy="432"/>
          </a:xfrm>
        </p:grpSpPr>
        <p:sp>
          <p:nvSpPr>
            <p:cNvPr id="284679" name="Line 7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680" name="Group 8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84681" name="Rectangle 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2" name="Line 1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3" name="Group 11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84684" name="Rectangle 1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5" name="Line 1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6" name="Group 14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84687" name="Rectangle 1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88" name="Line 1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89" name="Group 17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84690" name="Rectangle 18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1" name="Line 19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92" name="Group 20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84693" name="Rectangle 21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4" name="Line 22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695" name="Group 23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84696" name="Rectangle 24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697" name="Line 25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4698" name="Group 26"/>
          <p:cNvGrpSpPr>
            <a:grpSpLocks/>
          </p:cNvGrpSpPr>
          <p:nvPr/>
        </p:nvGrpSpPr>
        <p:grpSpPr bwMode="auto">
          <a:xfrm>
            <a:off x="1295400" y="5486400"/>
            <a:ext cx="6172200" cy="685800"/>
            <a:chOff x="1008" y="1200"/>
            <a:chExt cx="3888" cy="432"/>
          </a:xfrm>
        </p:grpSpPr>
        <p:sp>
          <p:nvSpPr>
            <p:cNvPr id="284699" name="Line 27"/>
            <p:cNvSpPr>
              <a:spLocks noChangeShapeType="1"/>
            </p:cNvSpPr>
            <p:nvPr/>
          </p:nvSpPr>
          <p:spPr bwMode="auto">
            <a:xfrm>
              <a:off x="1008" y="1200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700" name="Group 28"/>
            <p:cNvGrpSpPr>
              <a:grpSpLocks/>
            </p:cNvGrpSpPr>
            <p:nvPr/>
          </p:nvGrpSpPr>
          <p:grpSpPr bwMode="auto">
            <a:xfrm>
              <a:off x="1104" y="1200"/>
              <a:ext cx="288" cy="432"/>
              <a:chOff x="1104" y="1200"/>
              <a:chExt cx="288" cy="432"/>
            </a:xfrm>
          </p:grpSpPr>
          <p:sp>
            <p:nvSpPr>
              <p:cNvPr id="284701" name="Rectangle 29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2" name="Line 30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3" name="Group 31"/>
            <p:cNvGrpSpPr>
              <a:grpSpLocks/>
            </p:cNvGrpSpPr>
            <p:nvPr/>
          </p:nvGrpSpPr>
          <p:grpSpPr bwMode="auto">
            <a:xfrm>
              <a:off x="1776" y="1200"/>
              <a:ext cx="288" cy="432"/>
              <a:chOff x="1104" y="1200"/>
              <a:chExt cx="288" cy="432"/>
            </a:xfrm>
          </p:grpSpPr>
          <p:sp>
            <p:nvSpPr>
              <p:cNvPr id="284704" name="Rectangle 32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5" name="Line 33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6" name="Group 34"/>
            <p:cNvGrpSpPr>
              <a:grpSpLocks/>
            </p:cNvGrpSpPr>
            <p:nvPr/>
          </p:nvGrpSpPr>
          <p:grpSpPr bwMode="auto">
            <a:xfrm>
              <a:off x="2448" y="1200"/>
              <a:ext cx="288" cy="432"/>
              <a:chOff x="1104" y="1200"/>
              <a:chExt cx="288" cy="432"/>
            </a:xfrm>
          </p:grpSpPr>
          <p:sp>
            <p:nvSpPr>
              <p:cNvPr id="284707" name="Rectangle 35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08" name="Line 36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09" name="Group 37"/>
            <p:cNvGrpSpPr>
              <a:grpSpLocks/>
            </p:cNvGrpSpPr>
            <p:nvPr/>
          </p:nvGrpSpPr>
          <p:grpSpPr bwMode="auto">
            <a:xfrm>
              <a:off x="3120" y="1200"/>
              <a:ext cx="288" cy="432"/>
              <a:chOff x="1104" y="1200"/>
              <a:chExt cx="288" cy="432"/>
            </a:xfrm>
          </p:grpSpPr>
          <p:sp>
            <p:nvSpPr>
              <p:cNvPr id="284710" name="Rectangle 38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1" name="Line 39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12" name="Group 40"/>
            <p:cNvGrpSpPr>
              <a:grpSpLocks/>
            </p:cNvGrpSpPr>
            <p:nvPr/>
          </p:nvGrpSpPr>
          <p:grpSpPr bwMode="auto">
            <a:xfrm>
              <a:off x="3744" y="1200"/>
              <a:ext cx="288" cy="432"/>
              <a:chOff x="1104" y="1200"/>
              <a:chExt cx="288" cy="432"/>
            </a:xfrm>
          </p:grpSpPr>
          <p:sp>
            <p:nvSpPr>
              <p:cNvPr id="284713" name="Rectangle 41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4" name="Line 42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4715" name="Group 43"/>
            <p:cNvGrpSpPr>
              <a:grpSpLocks/>
            </p:cNvGrpSpPr>
            <p:nvPr/>
          </p:nvGrpSpPr>
          <p:grpSpPr bwMode="auto">
            <a:xfrm>
              <a:off x="4368" y="1200"/>
              <a:ext cx="288" cy="432"/>
              <a:chOff x="1104" y="1200"/>
              <a:chExt cx="288" cy="432"/>
            </a:xfrm>
          </p:grpSpPr>
          <p:sp>
            <p:nvSpPr>
              <p:cNvPr id="284716" name="Rectangle 44"/>
              <p:cNvSpPr>
                <a:spLocks noChangeArrowheads="1"/>
              </p:cNvSpPr>
              <p:nvPr/>
            </p:nvSpPr>
            <p:spPr bwMode="auto">
              <a:xfrm>
                <a:off x="1104" y="1344"/>
                <a:ext cx="288" cy="288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717" name="Line 45"/>
              <p:cNvSpPr>
                <a:spLocks noChangeShapeType="1"/>
              </p:cNvSpPr>
              <p:nvPr/>
            </p:nvSpPr>
            <p:spPr bwMode="auto">
              <a:xfrm>
                <a:off x="1248" y="120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4736" name="Rectangle 64"/>
          <p:cNvSpPr>
            <a:spLocks noChangeArrowheads="1"/>
          </p:cNvSpPr>
          <p:nvPr/>
        </p:nvSpPr>
        <p:spPr bwMode="auto">
          <a:xfrm>
            <a:off x="7772400" y="5105400"/>
            <a:ext cx="457200" cy="4572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38" name="Line 66"/>
          <p:cNvSpPr>
            <a:spLocks noChangeShapeType="1"/>
          </p:cNvSpPr>
          <p:nvPr/>
        </p:nvSpPr>
        <p:spPr bwMode="auto">
          <a:xfrm>
            <a:off x="7315200" y="44958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39" name="Line 67"/>
          <p:cNvSpPr>
            <a:spLocks noChangeShapeType="1"/>
          </p:cNvSpPr>
          <p:nvPr/>
        </p:nvSpPr>
        <p:spPr bwMode="auto">
          <a:xfrm>
            <a:off x="7315200" y="4876800"/>
            <a:ext cx="6858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0" name="Line 68"/>
          <p:cNvSpPr>
            <a:spLocks noChangeShapeType="1"/>
          </p:cNvSpPr>
          <p:nvPr/>
        </p:nvSpPr>
        <p:spPr bwMode="auto">
          <a:xfrm>
            <a:off x="7315200" y="54864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1" name="Line 69"/>
          <p:cNvSpPr>
            <a:spLocks noChangeShapeType="1"/>
          </p:cNvSpPr>
          <p:nvPr/>
        </p:nvSpPr>
        <p:spPr bwMode="auto">
          <a:xfrm>
            <a:off x="7315200" y="5867400"/>
            <a:ext cx="685800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2" name="Line 70"/>
          <p:cNvSpPr>
            <a:spLocks noChangeShapeType="1"/>
          </p:cNvSpPr>
          <p:nvPr/>
        </p:nvSpPr>
        <p:spPr bwMode="auto">
          <a:xfrm>
            <a:off x="8001000" y="48768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43" name="Line 71"/>
          <p:cNvSpPr>
            <a:spLocks noChangeShapeType="1"/>
          </p:cNvSpPr>
          <p:nvPr/>
        </p:nvSpPr>
        <p:spPr bwMode="auto">
          <a:xfrm>
            <a:off x="8001000" y="5486400"/>
            <a:ext cx="0" cy="381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F373-2C0E-42B5-A8DB-EFFF62B83ABD}" type="slidenum">
              <a:rPr lang="en-US"/>
              <a:pPr/>
              <a:t>6</a:t>
            </a:fld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really hairy protocol lets any node on a network find the physical address on that network of a router that can get a packet one step closer to its destination</a:t>
            </a:r>
          </a:p>
          <a:p>
            <a:r>
              <a:rPr lang="en-US"/>
              <a:t>Packet format</a:t>
            </a:r>
          </a:p>
        </p:txBody>
      </p:sp>
      <p:grpSp>
        <p:nvGrpSpPr>
          <p:cNvPr id="308247" name="Group 23"/>
          <p:cNvGrpSpPr>
            <a:grpSpLocks/>
          </p:cNvGrpSpPr>
          <p:nvPr/>
        </p:nvGrpSpPr>
        <p:grpSpPr bwMode="auto">
          <a:xfrm>
            <a:off x="1143000" y="3429000"/>
            <a:ext cx="6721475" cy="1600200"/>
            <a:chOff x="720" y="2160"/>
            <a:chExt cx="4234" cy="1008"/>
          </a:xfrm>
        </p:grpSpPr>
        <p:grpSp>
          <p:nvGrpSpPr>
            <p:cNvPr id="308232" name="Group 8"/>
            <p:cNvGrpSpPr>
              <a:grpSpLocks/>
            </p:cNvGrpSpPr>
            <p:nvPr/>
          </p:nvGrpSpPr>
          <p:grpSpPr bwMode="auto">
            <a:xfrm>
              <a:off x="720" y="2160"/>
              <a:ext cx="4224" cy="288"/>
              <a:chOff x="912" y="3072"/>
              <a:chExt cx="4224" cy="288"/>
            </a:xfrm>
          </p:grpSpPr>
          <p:grpSp>
            <p:nvGrpSpPr>
              <p:cNvPr id="308233" name="Group 9"/>
              <p:cNvGrpSpPr>
                <a:grpSpLocks/>
              </p:cNvGrpSpPr>
              <p:nvPr/>
            </p:nvGrpSpPr>
            <p:grpSpPr bwMode="auto">
              <a:xfrm>
                <a:off x="912" y="3072"/>
                <a:ext cx="4224" cy="288"/>
                <a:chOff x="864" y="3024"/>
                <a:chExt cx="4224" cy="288"/>
              </a:xfrm>
            </p:grpSpPr>
            <p:sp>
              <p:nvSpPr>
                <p:cNvPr id="308234" name="Rectangle 10"/>
                <p:cNvSpPr>
                  <a:spLocks noChangeArrowheads="1"/>
                </p:cNvSpPr>
                <p:nvPr/>
              </p:nvSpPr>
              <p:spPr bwMode="auto">
                <a:xfrm>
                  <a:off x="1056" y="3024"/>
                  <a:ext cx="4032" cy="288"/>
                </a:xfrm>
                <a:prstGeom prst="rect">
                  <a:avLst/>
                </a:prstGeom>
                <a:solidFill>
                  <a:srgbClr val="EBEBFF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82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3024"/>
                  <a:ext cx="158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EB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physical address</a:t>
                  </a:r>
                </a:p>
              </p:txBody>
            </p:sp>
            <p:sp>
              <p:nvSpPr>
                <p:cNvPr id="3082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3024"/>
                  <a:ext cx="26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EBEB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payload</a:t>
                  </a:r>
                </a:p>
              </p:txBody>
            </p:sp>
          </p:grpSp>
          <p:sp>
            <p:nvSpPr>
              <p:cNvPr id="308237" name="Line 13"/>
              <p:cNvSpPr>
                <a:spLocks noChangeShapeType="1"/>
              </p:cNvSpPr>
              <p:nvPr/>
            </p:nvSpPr>
            <p:spPr bwMode="auto">
              <a:xfrm>
                <a:off x="2352" y="307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238" name="AutoShape 14"/>
            <p:cNvSpPr>
              <a:spLocks/>
            </p:cNvSpPr>
            <p:nvPr/>
          </p:nvSpPr>
          <p:spPr bwMode="auto">
            <a:xfrm rot="16200000">
              <a:off x="3396" y="1308"/>
              <a:ext cx="288" cy="2760"/>
            </a:xfrm>
            <a:prstGeom prst="leftBrace">
              <a:avLst>
                <a:gd name="adj1" fmla="val 79861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245" name="Group 21"/>
            <p:cNvGrpSpPr>
              <a:grpSpLocks/>
            </p:cNvGrpSpPr>
            <p:nvPr/>
          </p:nvGrpSpPr>
          <p:grpSpPr bwMode="auto">
            <a:xfrm>
              <a:off x="1968" y="2880"/>
              <a:ext cx="2986" cy="288"/>
              <a:chOff x="1968" y="2976"/>
              <a:chExt cx="2986" cy="288"/>
            </a:xfrm>
          </p:grpSpPr>
          <p:sp>
            <p:nvSpPr>
              <p:cNvPr id="308241" name="Rectangle 17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2794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42" name="Text Box 18"/>
              <p:cNvSpPr txBox="1">
                <a:spLocks noChangeArrowheads="1"/>
              </p:cNvSpPr>
              <p:nvPr/>
            </p:nvSpPr>
            <p:spPr bwMode="auto">
              <a:xfrm>
                <a:off x="1968" y="2976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IP address</a:t>
                </a:r>
              </a:p>
            </p:txBody>
          </p:sp>
          <p:sp>
            <p:nvSpPr>
              <p:cNvPr id="308243" name="Text Box 19"/>
              <p:cNvSpPr txBox="1">
                <a:spLocks noChangeArrowheads="1"/>
              </p:cNvSpPr>
              <p:nvPr/>
            </p:nvSpPr>
            <p:spPr bwMode="auto">
              <a:xfrm>
                <a:off x="3168" y="2976"/>
                <a:ext cx="173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  <p:sp>
            <p:nvSpPr>
              <p:cNvPr id="308244" name="Line 20"/>
              <p:cNvSpPr>
                <a:spLocks noChangeShapeType="1"/>
              </p:cNvSpPr>
              <p:nvPr/>
            </p:nvSpPr>
            <p:spPr bwMode="auto">
              <a:xfrm>
                <a:off x="2976" y="297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AB93-5535-4E7B-B698-B67EAE14E162}" type="slidenum">
              <a:rPr lang="en-US"/>
              <a:pPr/>
              <a:t>7</a:t>
            </a:fld>
            <a:endParaRPr lang="en-US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separate really hairy protocol, DNS (the Domain Name Service), maps from intelligible names (lazowska.org) to IP addresses </a:t>
            </a:r>
            <a:r>
              <a:rPr lang="en-US" dirty="0" smtClean="0"/>
              <a:t>(174.61.234.236)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 to send a packet to a destination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DNS to convert domain name to IP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prepare IP packet, with payload prefixed by IP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physical address of appropriate router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encapsulate IP packet in Ethernet packet with appropriate physical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blast away!</a:t>
            </a:r>
          </a:p>
          <a:p>
            <a:pPr>
              <a:lnSpc>
                <a:spcPct val="90000"/>
              </a:lnSpc>
            </a:pPr>
            <a:r>
              <a:rPr lang="en-US" dirty="0"/>
              <a:t>Detail: </a:t>
            </a:r>
            <a:r>
              <a:rPr lang="en-US" dirty="0">
                <a:solidFill>
                  <a:schemeClr val="accent2"/>
                </a:solidFill>
              </a:rPr>
              <a:t>port number</a:t>
            </a:r>
            <a:r>
              <a:rPr lang="en-US" dirty="0"/>
              <a:t> gets you to a specific address space on a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process can “register” for a port, and some are always used:  25=SMTP, 80=web server, 20=FTP, 22=</a:t>
            </a:r>
            <a:r>
              <a:rPr lang="en-US" dirty="0" err="1"/>
              <a:t>ssh</a:t>
            </a:r>
            <a:r>
              <a:rPr lang="en-US" dirty="0"/>
              <a:t>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36B9-2DCE-455A-B55F-9D313B6F213F}" type="slidenum">
              <a:rPr lang="en-US"/>
              <a:pPr/>
              <a:t>8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Transport layer:  TCP</a:t>
            </a: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TCP:  Transmission Control Protocol</a:t>
            </a:r>
          </a:p>
          <a:p>
            <a:pPr lvl="1"/>
            <a:r>
              <a:rPr lang="en-US"/>
              <a:t>manages to fabricate reliable multi-packet messages out of unreliable single-packet datagrams</a:t>
            </a:r>
          </a:p>
          <a:p>
            <a:pPr lvl="1"/>
            <a:r>
              <a:rPr lang="en-US"/>
              <a:t>analogy:  sending a book via postcards – </a:t>
            </a:r>
            <a:r>
              <a:rPr lang="en-US" b="1">
                <a:solidFill>
                  <a:srgbClr val="FF0000"/>
                </a:solidFill>
              </a:rPr>
              <a:t>what’s required?</a:t>
            </a:r>
          </a:p>
        </p:txBody>
      </p:sp>
      <p:grpSp>
        <p:nvGrpSpPr>
          <p:cNvPr id="309268" name="Group 20"/>
          <p:cNvGrpSpPr>
            <a:grpSpLocks/>
          </p:cNvGrpSpPr>
          <p:nvPr/>
        </p:nvGrpSpPr>
        <p:grpSpPr bwMode="auto">
          <a:xfrm>
            <a:off x="1143000" y="2971800"/>
            <a:ext cx="6705600" cy="457200"/>
            <a:chOff x="912" y="3072"/>
            <a:chExt cx="4224" cy="288"/>
          </a:xfrm>
        </p:grpSpPr>
        <p:grpSp>
          <p:nvGrpSpPr>
            <p:cNvPr id="309269" name="Group 21"/>
            <p:cNvGrpSpPr>
              <a:grpSpLocks/>
            </p:cNvGrpSpPr>
            <p:nvPr/>
          </p:nvGrpSpPr>
          <p:grpSpPr bwMode="auto">
            <a:xfrm>
              <a:off x="912" y="3072"/>
              <a:ext cx="4224" cy="288"/>
              <a:chOff x="864" y="3024"/>
              <a:chExt cx="4224" cy="288"/>
            </a:xfrm>
          </p:grpSpPr>
          <p:sp>
            <p:nvSpPr>
              <p:cNvPr id="309270" name="Rectangle 22"/>
              <p:cNvSpPr>
                <a:spLocks noChangeArrowheads="1"/>
              </p:cNvSpPr>
              <p:nvPr/>
            </p:nvSpPr>
            <p:spPr bwMode="auto">
              <a:xfrm>
                <a:off x="1056" y="3024"/>
                <a:ext cx="4032" cy="288"/>
              </a:xfrm>
              <a:prstGeom prst="rect">
                <a:avLst/>
              </a:prstGeom>
              <a:solidFill>
                <a:srgbClr val="EBEB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71" name="Text Box 23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15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physical address</a:t>
                </a:r>
              </a:p>
            </p:txBody>
          </p:sp>
          <p:sp>
            <p:nvSpPr>
              <p:cNvPr id="309272" name="Text Box 24"/>
              <p:cNvSpPr txBox="1">
                <a:spLocks noChangeArrowheads="1"/>
              </p:cNvSpPr>
              <p:nvPr/>
            </p:nvSpPr>
            <p:spPr bwMode="auto">
              <a:xfrm>
                <a:off x="2304" y="3024"/>
                <a:ext cx="26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EBEB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payload</a:t>
                </a:r>
              </a:p>
            </p:txBody>
          </p:sp>
        </p:grpSp>
        <p:sp>
          <p:nvSpPr>
            <p:cNvPr id="309273" name="Line 25"/>
            <p:cNvSpPr>
              <a:spLocks noChangeShapeType="1"/>
            </p:cNvSpPr>
            <p:nvPr/>
          </p:nvSpPr>
          <p:spPr bwMode="auto">
            <a:xfrm>
              <a:off x="2352" y="307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274" name="AutoShape 26"/>
          <p:cNvSpPr>
            <a:spLocks/>
          </p:cNvSpPr>
          <p:nvPr/>
        </p:nvSpPr>
        <p:spPr bwMode="auto">
          <a:xfrm rot="16200000">
            <a:off x="5391150" y="1619250"/>
            <a:ext cx="457200" cy="4381500"/>
          </a:xfrm>
          <a:prstGeom prst="leftBrace">
            <a:avLst>
              <a:gd name="adj1" fmla="val 79861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76" name="Rectangle 28"/>
          <p:cNvSpPr>
            <a:spLocks noChangeArrowheads="1"/>
          </p:cNvSpPr>
          <p:nvPr/>
        </p:nvSpPr>
        <p:spPr bwMode="auto">
          <a:xfrm>
            <a:off x="3429000" y="4114800"/>
            <a:ext cx="4435475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77" name="Text Box 29"/>
          <p:cNvSpPr txBox="1">
            <a:spLocks noChangeArrowheads="1"/>
          </p:cNvSpPr>
          <p:nvPr/>
        </p:nvSpPr>
        <p:spPr bwMode="auto">
          <a:xfrm>
            <a:off x="3124200" y="4114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IP address</a:t>
            </a:r>
          </a:p>
        </p:txBody>
      </p:sp>
      <p:sp>
        <p:nvSpPr>
          <p:cNvPr id="309278" name="Text Box 30"/>
          <p:cNvSpPr txBox="1">
            <a:spLocks noChangeArrowheads="1"/>
          </p:cNvSpPr>
          <p:nvPr/>
        </p:nvSpPr>
        <p:spPr bwMode="auto">
          <a:xfrm>
            <a:off x="4800600" y="4114800"/>
            <a:ext cx="275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payload</a:t>
            </a:r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4724400" y="4114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4724400" y="5257800"/>
            <a:ext cx="3140075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2" name="Text Box 34"/>
          <p:cNvSpPr txBox="1">
            <a:spLocks noChangeArrowheads="1"/>
          </p:cNvSpPr>
          <p:nvPr/>
        </p:nvSpPr>
        <p:spPr bwMode="auto">
          <a:xfrm>
            <a:off x="4267200" y="5257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TCP </a:t>
            </a:r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309283" name="Text Box 35"/>
          <p:cNvSpPr txBox="1">
            <a:spLocks noChangeArrowheads="1"/>
          </p:cNvSpPr>
          <p:nvPr/>
        </p:nvSpPr>
        <p:spPr bwMode="auto">
          <a:xfrm>
            <a:off x="5486400" y="5257800"/>
            <a:ext cx="2752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payload</a:t>
            </a:r>
          </a:p>
        </p:txBody>
      </p:sp>
      <p:sp>
        <p:nvSpPr>
          <p:cNvPr id="309284" name="Line 36"/>
          <p:cNvSpPr>
            <a:spLocks noChangeShapeType="1"/>
          </p:cNvSpPr>
          <p:nvPr/>
        </p:nvSpPr>
        <p:spPr bwMode="auto">
          <a:xfrm>
            <a:off x="58674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85" name="AutoShape 37"/>
          <p:cNvSpPr>
            <a:spLocks/>
          </p:cNvSpPr>
          <p:nvPr/>
        </p:nvSpPr>
        <p:spPr bwMode="auto">
          <a:xfrm rot="16200000">
            <a:off x="6038850" y="3409950"/>
            <a:ext cx="457200" cy="3086100"/>
          </a:xfrm>
          <a:prstGeom prst="leftBrace">
            <a:avLst>
              <a:gd name="adj1" fmla="val 56250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F4FAA-5BDF-4D4F-BE9A-9AC0796D22C7}" type="slidenum">
              <a:rPr lang="en-US"/>
              <a:pPr/>
              <a:t>9</a:t>
            </a:fld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Using TCP/IP and lower layers, we can get </a:t>
            </a:r>
            <a:r>
              <a:rPr lang="en-US">
                <a:solidFill>
                  <a:schemeClr val="accent1"/>
                </a:solidFill>
              </a:rPr>
              <a:t>multi-packet messages</a:t>
            </a:r>
            <a:r>
              <a:rPr lang="en-US"/>
              <a:t> delivered </a:t>
            </a:r>
            <a:r>
              <a:rPr lang="en-US">
                <a:solidFill>
                  <a:schemeClr val="accent1"/>
                </a:solidFill>
              </a:rPr>
              <a:t>reliably</a:t>
            </a:r>
            <a:r>
              <a:rPr lang="en-US"/>
              <a:t> from address space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 on machine 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en-US"/>
              <a:t> to address space </a:t>
            </a:r>
            <a:r>
              <a:rPr lang="en-US">
                <a:solidFill>
                  <a:srgbClr val="FF0000"/>
                </a:solidFill>
              </a:rPr>
              <a:t>C</a:t>
            </a:r>
            <a:r>
              <a:rPr lang="en-US"/>
              <a:t> on machine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/>
              <a:t>, where machines </a:t>
            </a:r>
            <a:r>
              <a:rPr lang="en-US">
                <a:solidFill>
                  <a:schemeClr val="accent2"/>
                </a:solidFill>
              </a:rPr>
              <a:t>B</a:t>
            </a:r>
            <a:r>
              <a:rPr lang="en-US"/>
              <a:t> and 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en-US"/>
              <a:t> are many heterogeneous network hops apart, without knowing any of the underlying details</a:t>
            </a:r>
          </a:p>
          <a:p>
            <a:r>
              <a:rPr lang="en-US"/>
              <a:t>Higher protocol layers facilitate specific services</a:t>
            </a:r>
          </a:p>
          <a:p>
            <a:pPr lvl="1"/>
            <a:r>
              <a:rPr lang="en-US"/>
              <a:t>email:  smtp</a:t>
            </a:r>
          </a:p>
          <a:p>
            <a:pPr lvl="1"/>
            <a:r>
              <a:rPr lang="en-US"/>
              <a:t>web:  http</a:t>
            </a:r>
          </a:p>
          <a:p>
            <a:pPr lvl="1"/>
            <a:r>
              <a:rPr lang="en-US"/>
              <a:t>file transfer:  ftp</a:t>
            </a:r>
          </a:p>
          <a:p>
            <a:pPr lvl="1"/>
            <a:r>
              <a:rPr lang="en-US"/>
              <a:t>remote login:  telnet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2502</TotalTime>
  <Words>476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Arial</vt:lpstr>
      <vt:lpstr>Blank Presentation</vt:lpstr>
      <vt:lpstr>CSE 451: Operating Systems Spring 2012  Module 21 461 in 9 slides</vt:lpstr>
      <vt:lpstr>PowerPoint Presentation</vt:lpstr>
      <vt:lpstr>Data link layer:  Ethernet</vt:lpstr>
      <vt:lpstr>PowerPoint Presentation</vt:lpstr>
      <vt:lpstr>Network layer:  IP</vt:lpstr>
      <vt:lpstr>PowerPoint Presentation</vt:lpstr>
      <vt:lpstr>PowerPoint Presentation</vt:lpstr>
      <vt:lpstr>Transport layer:  TCP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478</cp:revision>
  <dcterms:created xsi:type="dcterms:W3CDTF">1998-03-30T02:45:13Z</dcterms:created>
  <dcterms:modified xsi:type="dcterms:W3CDTF">2012-05-19T22:55:48Z</dcterms:modified>
</cp:coreProperties>
</file>