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57" r:id="rId2"/>
    <p:sldId id="319" r:id="rId3"/>
    <p:sldId id="320" r:id="rId4"/>
    <p:sldId id="321" r:id="rId5"/>
    <p:sldId id="341" r:id="rId6"/>
    <p:sldId id="322" r:id="rId7"/>
    <p:sldId id="342" r:id="rId8"/>
    <p:sldId id="323" r:id="rId9"/>
    <p:sldId id="324" r:id="rId10"/>
    <p:sldId id="325" r:id="rId11"/>
    <p:sldId id="326" r:id="rId12"/>
    <p:sldId id="327" r:id="rId13"/>
    <p:sldId id="328" r:id="rId14"/>
    <p:sldId id="329" r:id="rId15"/>
    <p:sldId id="298" r:id="rId16"/>
    <p:sldId id="292" r:id="rId17"/>
    <p:sldId id="293" r:id="rId18"/>
    <p:sldId id="295" r:id="rId19"/>
    <p:sldId id="278" r:id="rId20"/>
    <p:sldId id="343" r:id="rId21"/>
    <p:sldId id="279" r:id="rId22"/>
    <p:sldId id="280" r:id="rId23"/>
    <p:sldId id="281" r:id="rId24"/>
    <p:sldId id="313" r:id="rId25"/>
    <p:sldId id="299" r:id="rId26"/>
    <p:sldId id="311" r:id="rId27"/>
    <p:sldId id="301" r:id="rId28"/>
    <p:sldId id="334" r:id="rId29"/>
    <p:sldId id="335" r:id="rId30"/>
    <p:sldId id="332" r:id="rId31"/>
    <p:sldId id="282" r:id="rId32"/>
    <p:sldId id="336" r:id="rId33"/>
    <p:sldId id="331" r:id="rId34"/>
    <p:sldId id="314" r:id="rId35"/>
    <p:sldId id="283" r:id="rId36"/>
    <p:sldId id="315" r:id="rId37"/>
    <p:sldId id="338" r:id="rId38"/>
    <p:sldId id="337" r:id="rId39"/>
    <p:sldId id="285" r:id="rId40"/>
    <p:sldId id="306" r:id="rId41"/>
    <p:sldId id="307" r:id="rId42"/>
    <p:sldId id="316" r:id="rId43"/>
    <p:sldId id="308" r:id="rId44"/>
    <p:sldId id="309" r:id="rId45"/>
    <p:sldId id="287" r:id="rId46"/>
    <p:sldId id="304" r:id="rId47"/>
    <p:sldId id="305" r:id="rId48"/>
    <p:sldId id="288" r:id="rId49"/>
    <p:sldId id="317" r:id="rId50"/>
    <p:sldId id="310" r:id="rId51"/>
    <p:sldId id="339" r:id="rId52"/>
    <p:sldId id="340" r:id="rId53"/>
    <p:sldId id="289" r:id="rId54"/>
  </p:sldIdLst>
  <p:sldSz cx="9144000" cy="6858000" type="screen4x3"/>
  <p:notesSz cx="7315200" cy="9601200"/>
  <p:defaultTextStyle>
    <a:defPPr>
      <a:defRPr lang="en-US"/>
    </a:defPPr>
    <a:lvl1pPr algn="ctr" rtl="0" eaLnBrk="0" fontAlgn="base" hangingPunct="0">
      <a:spcBef>
        <a:spcPct val="50000"/>
      </a:spcBef>
      <a:spcAft>
        <a:spcPct val="0"/>
      </a:spcAft>
      <a:defRPr sz="1400" kern="1200">
        <a:solidFill>
          <a:schemeClr val="tx1"/>
        </a:solidFill>
        <a:latin typeface="Comic Sans MS" pitchFamily="66" charset="0"/>
        <a:ea typeface="+mn-ea"/>
        <a:cs typeface="+mn-cs"/>
      </a:defRPr>
    </a:lvl1pPr>
    <a:lvl2pPr marL="457200" algn="ctr" rtl="0" eaLnBrk="0" fontAlgn="base" hangingPunct="0">
      <a:spcBef>
        <a:spcPct val="50000"/>
      </a:spcBef>
      <a:spcAft>
        <a:spcPct val="0"/>
      </a:spcAft>
      <a:defRPr sz="1400" kern="1200">
        <a:solidFill>
          <a:schemeClr val="tx1"/>
        </a:solidFill>
        <a:latin typeface="Comic Sans MS" pitchFamily="66" charset="0"/>
        <a:ea typeface="+mn-ea"/>
        <a:cs typeface="+mn-cs"/>
      </a:defRPr>
    </a:lvl2pPr>
    <a:lvl3pPr marL="914400" algn="ctr" rtl="0" eaLnBrk="0" fontAlgn="base" hangingPunct="0">
      <a:spcBef>
        <a:spcPct val="50000"/>
      </a:spcBef>
      <a:spcAft>
        <a:spcPct val="0"/>
      </a:spcAft>
      <a:defRPr sz="1400" kern="1200">
        <a:solidFill>
          <a:schemeClr val="tx1"/>
        </a:solidFill>
        <a:latin typeface="Comic Sans MS" pitchFamily="66" charset="0"/>
        <a:ea typeface="+mn-ea"/>
        <a:cs typeface="+mn-cs"/>
      </a:defRPr>
    </a:lvl3pPr>
    <a:lvl4pPr marL="1371600" algn="ctr" rtl="0" eaLnBrk="0" fontAlgn="base" hangingPunct="0">
      <a:spcBef>
        <a:spcPct val="50000"/>
      </a:spcBef>
      <a:spcAft>
        <a:spcPct val="0"/>
      </a:spcAft>
      <a:defRPr sz="1400" kern="1200">
        <a:solidFill>
          <a:schemeClr val="tx1"/>
        </a:solidFill>
        <a:latin typeface="Comic Sans MS" pitchFamily="66" charset="0"/>
        <a:ea typeface="+mn-ea"/>
        <a:cs typeface="+mn-cs"/>
      </a:defRPr>
    </a:lvl4pPr>
    <a:lvl5pPr marL="1828800" algn="ctr" rtl="0" eaLnBrk="0" fontAlgn="base" hangingPunct="0">
      <a:spcBef>
        <a:spcPct val="50000"/>
      </a:spcBef>
      <a:spcAft>
        <a:spcPct val="0"/>
      </a:spcAft>
      <a:defRPr sz="1400" kern="1200">
        <a:solidFill>
          <a:schemeClr val="tx1"/>
        </a:solidFill>
        <a:latin typeface="Comic Sans MS" pitchFamily="66" charset="0"/>
        <a:ea typeface="+mn-ea"/>
        <a:cs typeface="+mn-cs"/>
      </a:defRPr>
    </a:lvl5pPr>
    <a:lvl6pPr marL="2286000" algn="l" defTabSz="914400" rtl="0" eaLnBrk="1" latinLnBrk="0" hangingPunct="1">
      <a:defRPr sz="1400" kern="1200">
        <a:solidFill>
          <a:schemeClr val="tx1"/>
        </a:solidFill>
        <a:latin typeface="Comic Sans MS" pitchFamily="66" charset="0"/>
        <a:ea typeface="+mn-ea"/>
        <a:cs typeface="+mn-cs"/>
      </a:defRPr>
    </a:lvl6pPr>
    <a:lvl7pPr marL="2743200" algn="l" defTabSz="914400" rtl="0" eaLnBrk="1" latinLnBrk="0" hangingPunct="1">
      <a:defRPr sz="1400" kern="1200">
        <a:solidFill>
          <a:schemeClr val="tx1"/>
        </a:solidFill>
        <a:latin typeface="Comic Sans MS" pitchFamily="66" charset="0"/>
        <a:ea typeface="+mn-ea"/>
        <a:cs typeface="+mn-cs"/>
      </a:defRPr>
    </a:lvl7pPr>
    <a:lvl8pPr marL="3200400" algn="l" defTabSz="914400" rtl="0" eaLnBrk="1" latinLnBrk="0" hangingPunct="1">
      <a:defRPr sz="1400" kern="1200">
        <a:solidFill>
          <a:schemeClr val="tx1"/>
        </a:solidFill>
        <a:latin typeface="Comic Sans MS" pitchFamily="66" charset="0"/>
        <a:ea typeface="+mn-ea"/>
        <a:cs typeface="+mn-cs"/>
      </a:defRPr>
    </a:lvl8pPr>
    <a:lvl9pPr marL="3657600" algn="l" defTabSz="914400" rtl="0" eaLnBrk="1" latinLnBrk="0" hangingPunct="1">
      <a:defRPr sz="1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BBA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83" d="100"/>
          <a:sy n="183" d="100"/>
        </p:scale>
        <p:origin x="-13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451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t" anchorCtr="0" compatLnSpc="1">
            <a:prstTxWarp prst="textNoShape">
              <a:avLst/>
            </a:prstTxWarp>
          </a:bodyPr>
          <a:lstStyle>
            <a:lvl1pPr algn="l" defTabSz="984250">
              <a:defRPr sz="1300">
                <a:latin typeface="Times New Roman" pitchFamily="18" charset="0"/>
              </a:defRPr>
            </a:lvl1pPr>
          </a:lstStyle>
          <a:p>
            <a:endParaRPr lang="en-US"/>
          </a:p>
        </p:txBody>
      </p:sp>
      <p:sp>
        <p:nvSpPr>
          <p:cNvPr id="27651" name="Rectangle 1027"/>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t" anchorCtr="0" compatLnSpc="1">
            <a:prstTxWarp prst="textNoShape">
              <a:avLst/>
            </a:prstTxWarp>
          </a:bodyPr>
          <a:lstStyle>
            <a:lvl1pPr algn="r" defTabSz="984250">
              <a:defRPr sz="1300">
                <a:latin typeface="Times New Roman" pitchFamily="18" charset="0"/>
              </a:defRPr>
            </a:lvl1pPr>
          </a:lstStyle>
          <a:p>
            <a:endParaRPr lang="en-US"/>
          </a:p>
        </p:txBody>
      </p:sp>
      <p:sp>
        <p:nvSpPr>
          <p:cNvPr id="27652" name="Rectangle 1028"/>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b" anchorCtr="0" compatLnSpc="1">
            <a:prstTxWarp prst="textNoShape">
              <a:avLst/>
            </a:prstTxWarp>
          </a:bodyPr>
          <a:lstStyle>
            <a:lvl1pPr algn="l" defTabSz="984250">
              <a:defRPr sz="1300">
                <a:latin typeface="Times New Roman" pitchFamily="18" charset="0"/>
              </a:defRPr>
            </a:lvl1pPr>
          </a:lstStyle>
          <a:p>
            <a:endParaRPr lang="en-US"/>
          </a:p>
        </p:txBody>
      </p:sp>
      <p:sp>
        <p:nvSpPr>
          <p:cNvPr id="27653" name="Rectangle 1029"/>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b" anchorCtr="0" compatLnSpc="1">
            <a:prstTxWarp prst="textNoShape">
              <a:avLst/>
            </a:prstTxWarp>
          </a:bodyPr>
          <a:lstStyle>
            <a:lvl1pPr algn="r" defTabSz="984250">
              <a:defRPr sz="1300">
                <a:latin typeface="Times New Roman" pitchFamily="18" charset="0"/>
              </a:defRPr>
            </a:lvl1pPr>
          </a:lstStyle>
          <a:p>
            <a:fld id="{B38CCA09-4E35-46E0-8F29-77B312A43367}" type="slidenum">
              <a:rPr lang="en-US"/>
              <a:pPr/>
              <a:t>‹#›</a:t>
            </a:fld>
            <a:endParaRPr lang="en-US"/>
          </a:p>
        </p:txBody>
      </p:sp>
    </p:spTree>
    <p:extLst>
      <p:ext uri="{BB962C8B-B14F-4D97-AF65-F5344CB8AC3E}">
        <p14:creationId xmlns:p14="http://schemas.microsoft.com/office/powerpoint/2010/main" val="259376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t" anchorCtr="0" compatLnSpc="1">
            <a:prstTxWarp prst="textNoShape">
              <a:avLst/>
            </a:prstTxWarp>
          </a:bodyPr>
          <a:lstStyle>
            <a:lvl1pPr algn="l" defTabSz="984250">
              <a:spcBef>
                <a:spcPct val="0"/>
              </a:spcBef>
              <a:defRPr sz="1300">
                <a:latin typeface="Times New Roman" pitchFamily="18" charset="0"/>
              </a:defRPr>
            </a:lvl1pPr>
          </a:lstStyle>
          <a:p>
            <a:endParaRPr lang="en-US"/>
          </a:p>
        </p:txBody>
      </p:sp>
      <p:sp>
        <p:nvSpPr>
          <p:cNvPr id="5123" name="Rectangle 1027"/>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t" anchorCtr="0" compatLnSpc="1">
            <a:prstTxWarp prst="textNoShape">
              <a:avLst/>
            </a:prstTxWarp>
          </a:bodyPr>
          <a:lstStyle>
            <a:lvl1pPr algn="r" defTabSz="984250">
              <a:spcBef>
                <a:spcPct val="0"/>
              </a:spcBef>
              <a:defRPr sz="1300">
                <a:latin typeface="Times New Roman" pitchFamily="18" charset="0"/>
              </a:defRPr>
            </a:lvl1pPr>
          </a:lstStyle>
          <a:p>
            <a:endParaRPr lang="en-US"/>
          </a:p>
        </p:txBody>
      </p:sp>
      <p:sp>
        <p:nvSpPr>
          <p:cNvPr id="5124" name="Rectangle 1028"/>
          <p:cNvSpPr>
            <a:spLocks noGrp="1" noRot="1" noChangeAspect="1" noChangeArrowheads="1" noTextEdit="1"/>
          </p:cNvSpPr>
          <p:nvPr>
            <p:ph type="sldImg" idx="2"/>
          </p:nvPr>
        </p:nvSpPr>
        <p:spPr bwMode="auto">
          <a:xfrm>
            <a:off x="1266825" y="720725"/>
            <a:ext cx="4799013"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1029"/>
          <p:cNvSpPr>
            <a:spLocks noGrp="1" noChangeArrowheads="1"/>
          </p:cNvSpPr>
          <p:nvPr>
            <p:ph type="body" sz="quarter" idx="3"/>
          </p:nvPr>
        </p:nvSpPr>
        <p:spPr bwMode="auto">
          <a:xfrm>
            <a:off x="971550" y="4560888"/>
            <a:ext cx="537210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1030"/>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b" anchorCtr="0" compatLnSpc="1">
            <a:prstTxWarp prst="textNoShape">
              <a:avLst/>
            </a:prstTxWarp>
          </a:bodyPr>
          <a:lstStyle>
            <a:lvl1pPr algn="l" defTabSz="984250">
              <a:spcBef>
                <a:spcPct val="0"/>
              </a:spcBef>
              <a:defRPr sz="1300">
                <a:latin typeface="Times New Roman" pitchFamily="18" charset="0"/>
              </a:defRPr>
            </a:lvl1pPr>
          </a:lstStyle>
          <a:p>
            <a:endParaRPr lang="en-US"/>
          </a:p>
        </p:txBody>
      </p:sp>
      <p:sp>
        <p:nvSpPr>
          <p:cNvPr id="5127" name="Rectangle 1031"/>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191" tIns="49094" rIns="98191" bIns="49094" numCol="1" anchor="b" anchorCtr="0" compatLnSpc="1">
            <a:prstTxWarp prst="textNoShape">
              <a:avLst/>
            </a:prstTxWarp>
          </a:bodyPr>
          <a:lstStyle>
            <a:lvl1pPr algn="r" defTabSz="984250">
              <a:spcBef>
                <a:spcPct val="0"/>
              </a:spcBef>
              <a:defRPr sz="1300">
                <a:latin typeface="Times New Roman" pitchFamily="18" charset="0"/>
              </a:defRPr>
            </a:lvl1pPr>
          </a:lstStyle>
          <a:p>
            <a:fld id="{1F571F26-4F13-4C9C-9686-B40F687A5FD0}" type="slidenum">
              <a:rPr lang="en-US"/>
              <a:pPr/>
              <a:t>‹#›</a:t>
            </a:fld>
            <a:endParaRPr lang="en-US"/>
          </a:p>
        </p:txBody>
      </p:sp>
    </p:spTree>
    <p:extLst>
      <p:ext uri="{BB962C8B-B14F-4D97-AF65-F5344CB8AC3E}">
        <p14:creationId xmlns:p14="http://schemas.microsoft.com/office/powerpoint/2010/main" val="2108734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2A5C4E48-70CD-464C-8470-54A12FDEE8EB}" type="slidenum">
              <a:rPr lang="en-US"/>
              <a:pPr/>
              <a:t>1</a:t>
            </a:fld>
            <a:endParaRPr lang="en-US"/>
          </a:p>
        </p:txBody>
      </p:sp>
      <p:sp>
        <p:nvSpPr>
          <p:cNvPr id="4098" name="Rectangle 2"/>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7167" tIns="47732" rIns="97167" bIns="47732"/>
          <a:lstStyle/>
          <a:p>
            <a:endParaRPr lang="en-US"/>
          </a:p>
        </p:txBody>
      </p:sp>
      <p:sp>
        <p:nvSpPr>
          <p:cNvPr id="4099" name="Rectangle 3"/>
          <p:cNvSpPr>
            <a:spLocks noGrp="1" noRot="1" noChangeAspect="1" noChangeArrowheads="1" noTextEdit="1"/>
          </p:cNvSpPr>
          <p:nvPr>
            <p:ph type="sldImg"/>
          </p:nvPr>
        </p:nvSpPr>
        <p:spPr>
          <a:xfrm>
            <a:off x="1320800" y="1092200"/>
            <a:ext cx="4806950" cy="3605213"/>
          </a:xfrm>
          <a:ln w="12700" cap="flat">
            <a:solidFill>
              <a:schemeClr val="tx1"/>
            </a:solidFill>
          </a:ln>
          <a:extLst>
            <a:ext uri="{909E8E84-426E-40DD-AFC4-6F175D3DCCD1}">
              <a14:hiddenFill xmlns:a14="http://schemas.microsoft.com/office/drawing/2010/main">
                <a:noFill/>
              </a14:hiddenFill>
            </a:ext>
          </a:extLst>
        </p:spPr>
      </p:sp>
      <p:sp>
        <p:nvSpPr>
          <p:cNvPr id="4100" name="Rectangle 4"/>
          <p:cNvSpPr>
            <a:spLocks noChangeArrowheads="1"/>
          </p:cNvSpPr>
          <p:nvPr/>
        </p:nvSpPr>
        <p:spPr bwMode="auto">
          <a:xfrm>
            <a:off x="3640138" y="9107488"/>
            <a:ext cx="249237"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0455" tIns="28981" rIns="20455" bIns="28981"/>
          <a:lstStyle/>
          <a:p>
            <a:pPr defTabSz="984250">
              <a:lnSpc>
                <a:spcPts val="1725"/>
              </a:lnSpc>
              <a:spcBef>
                <a:spcPct val="0"/>
              </a:spcBef>
            </a:pPr>
            <a:r>
              <a:rPr lang="en-US" sz="1500">
                <a:solidFill>
                  <a:srgbClr val="000000"/>
                </a:solidFill>
                <a:latin typeface="Arial" charset="0"/>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4D8844-7F0D-496F-8096-0D9A896F7732}" type="slidenum">
              <a:rPr lang="en-US"/>
              <a:pPr/>
              <a:t>10</a:t>
            </a:fld>
            <a:endParaRPr lang="en-US"/>
          </a:p>
        </p:txBody>
      </p:sp>
      <p:sp>
        <p:nvSpPr>
          <p:cNvPr id="152578" name="Rectangle 2"/>
          <p:cNvSpPr txBox="1">
            <a:spLocks noGrp="1" noRot="1" noChangeAspect="1" noChangeArrowheads="1" noTextEdit="1"/>
          </p:cNvSpPr>
          <p:nvPr>
            <p:ph type="sldImg"/>
          </p:nvPr>
        </p:nvSpPr>
        <p:spPr>
          <a:xfrm>
            <a:off x="1262063" y="720725"/>
            <a:ext cx="4799012" cy="3598863"/>
          </a:xfrm>
          <a:ln/>
        </p:spPr>
      </p:sp>
      <p:sp>
        <p:nvSpPr>
          <p:cNvPr id="152579"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BF3D6F5-577C-42DF-A79F-32AB070BA517}" type="slidenum">
              <a:rPr lang="en-US"/>
              <a:pPr/>
              <a:t>11</a:t>
            </a:fld>
            <a:endParaRPr lang="en-US"/>
          </a:p>
        </p:txBody>
      </p:sp>
      <p:sp>
        <p:nvSpPr>
          <p:cNvPr id="154626" name="Rectangle 2"/>
          <p:cNvSpPr>
            <a:spLocks noGrp="1" noRot="1" noChangeAspect="1" noChangeArrowheads="1" noTextEdit="1"/>
          </p:cNvSpPr>
          <p:nvPr>
            <p:ph type="sldImg"/>
          </p:nvPr>
        </p:nvSpPr>
        <p:spPr>
          <a:xfrm>
            <a:off x="1258888" y="720725"/>
            <a:ext cx="4799012" cy="3598863"/>
          </a:xfrm>
          <a:ln/>
        </p:spPr>
      </p:sp>
      <p:sp>
        <p:nvSpPr>
          <p:cNvPr id="15462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4311BB-5576-4CCF-850E-4F9C948F0A7D}" type="slidenum">
              <a:rPr lang="en-US"/>
              <a:pPr/>
              <a:t>12</a:t>
            </a:fld>
            <a:endParaRPr lang="en-US"/>
          </a:p>
        </p:txBody>
      </p:sp>
      <p:sp>
        <p:nvSpPr>
          <p:cNvPr id="156674" name="Rectangle 2"/>
          <p:cNvSpPr txBox="1">
            <a:spLocks noGrp="1" noRot="1" noChangeAspect="1" noChangeArrowheads="1" noTextEdit="1"/>
          </p:cNvSpPr>
          <p:nvPr>
            <p:ph type="sldImg"/>
          </p:nvPr>
        </p:nvSpPr>
        <p:spPr>
          <a:xfrm>
            <a:off x="1262063" y="720725"/>
            <a:ext cx="4799012" cy="3598863"/>
          </a:xfrm>
          <a:ln/>
        </p:spPr>
      </p:sp>
      <p:sp>
        <p:nvSpPr>
          <p:cNvPr id="156675"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6D5435-758C-40FA-A8BD-469B53AFB6D5}" type="slidenum">
              <a:rPr lang="en-US"/>
              <a:pPr/>
              <a:t>13</a:t>
            </a:fld>
            <a:endParaRPr lang="en-US"/>
          </a:p>
        </p:txBody>
      </p:sp>
      <p:sp>
        <p:nvSpPr>
          <p:cNvPr id="158722" name="Rectangle 2"/>
          <p:cNvSpPr txBox="1">
            <a:spLocks noGrp="1" noRot="1" noChangeAspect="1" noChangeArrowheads="1" noTextEdit="1"/>
          </p:cNvSpPr>
          <p:nvPr>
            <p:ph type="sldImg"/>
          </p:nvPr>
        </p:nvSpPr>
        <p:spPr>
          <a:xfrm>
            <a:off x="1262063" y="720725"/>
            <a:ext cx="4799012" cy="3598863"/>
          </a:xfrm>
          <a:ln/>
        </p:spPr>
      </p:sp>
      <p:sp>
        <p:nvSpPr>
          <p:cNvPr id="158723"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8DFDBE9-0532-4A79-B2CE-B3FEA99B1AF0}" type="slidenum">
              <a:rPr lang="en-US"/>
              <a:pPr/>
              <a:t>14</a:t>
            </a:fld>
            <a:endParaRPr lang="en-US"/>
          </a:p>
        </p:txBody>
      </p:sp>
      <p:sp>
        <p:nvSpPr>
          <p:cNvPr id="160770" name="Rectangle 2"/>
          <p:cNvSpPr txBox="1">
            <a:spLocks noGrp="1" noRot="1" noChangeAspect="1" noChangeArrowheads="1" noTextEdit="1"/>
          </p:cNvSpPr>
          <p:nvPr>
            <p:ph type="sldImg"/>
          </p:nvPr>
        </p:nvSpPr>
        <p:spPr>
          <a:xfrm>
            <a:off x="1262063" y="720725"/>
            <a:ext cx="4799012" cy="3598863"/>
          </a:xfrm>
          <a:ln/>
        </p:spPr>
      </p:sp>
      <p:sp>
        <p:nvSpPr>
          <p:cNvPr id="160771"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BB81DBA-5B9B-4EA5-ABF3-117EAD4BF693}" type="slidenum">
              <a:rPr lang="en-US"/>
              <a:pPr/>
              <a:t>15</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71550" y="4560888"/>
            <a:ext cx="5373688" cy="4319587"/>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2AA968-1FE5-4D1E-BAFE-35A3E50B2C39}" type="slidenum">
              <a:rPr lang="en-US"/>
              <a:pPr/>
              <a:t>16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71550" y="4560888"/>
            <a:ext cx="5373688" cy="4319587"/>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41D8191-DF1D-46BE-AE71-B6CBDD0E386B}" type="slidenum">
              <a:rPr lang="en-US"/>
              <a:pPr/>
              <a:t>17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AA882CB-0820-4C23-B4B8-A3E361017203}" type="slidenum">
              <a:rPr lang="en-US"/>
              <a:pPr/>
              <a:t>18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2477C8-9C47-4E41-8F30-2FBB4A1BBC8A}" type="slidenum">
              <a:rPr lang="en-US"/>
              <a:pPr/>
              <a:t>19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EFCF751-B65A-4EAE-A1F9-06C370C85A07}" type="slidenum">
              <a:rPr lang="en-US"/>
              <a:pPr/>
              <a:t>2</a:t>
            </a:fld>
            <a:endParaRPr lang="en-US"/>
          </a:p>
        </p:txBody>
      </p:sp>
      <p:sp>
        <p:nvSpPr>
          <p:cNvPr id="140290" name="Rectangle 2"/>
          <p:cNvSpPr txBox="1">
            <a:spLocks noGrp="1" noRot="1" noChangeAspect="1" noChangeArrowheads="1" noTextEdit="1"/>
          </p:cNvSpPr>
          <p:nvPr>
            <p:ph type="sldImg"/>
          </p:nvPr>
        </p:nvSpPr>
        <p:spPr>
          <a:xfrm>
            <a:off x="1262063" y="720725"/>
            <a:ext cx="4799012" cy="3598863"/>
          </a:xfrm>
          <a:ln/>
        </p:spPr>
      </p:sp>
      <p:sp>
        <p:nvSpPr>
          <p:cNvPr id="140291"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2477C8-9C47-4E41-8F30-2FBB4A1BBC8A}" type="slidenum">
              <a:rPr lang="en-US"/>
              <a:pPr/>
              <a:t>20</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1C7342D-9677-4B7D-9C14-DFEE7AEAB800}" type="slidenum">
              <a:rPr lang="en-US"/>
              <a:pPr/>
              <a:t>21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331139-1A67-48A0-9F01-A40D16CB974E}" type="slidenum">
              <a:rPr lang="en-US"/>
              <a:pPr/>
              <a:t>22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E7CFA3-EE48-451D-97B4-C2A80A2A7E46}" type="slidenum">
              <a:rPr lang="en-US"/>
              <a:pPr/>
              <a:t>23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9185D3-D0D6-4AD3-9623-56B07702FA43}" type="slidenum">
              <a:rPr lang="en-US"/>
              <a:pPr/>
              <a:t>24</a:t>
            </a:fld>
            <a:endParaRPr lang="en-US"/>
          </a:p>
        </p:txBody>
      </p:sp>
      <p:sp>
        <p:nvSpPr>
          <p:cNvPr id="128002" name="Rectangle 2"/>
          <p:cNvSpPr>
            <a:spLocks noGrp="1" noRot="1" noChangeAspect="1" noChangeArrowheads="1" noTextEdit="1"/>
          </p:cNvSpPr>
          <p:nvPr>
            <p:ph type="sldImg"/>
          </p:nvPr>
        </p:nvSpPr>
        <p:spPr>
          <a:xfrm>
            <a:off x="1258888" y="720725"/>
            <a:ext cx="4799012" cy="3598863"/>
          </a:xfrm>
          <a:ln/>
        </p:spPr>
      </p:sp>
      <p:sp>
        <p:nvSpPr>
          <p:cNvPr id="128003"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50E3E40-031C-488A-914C-D1EB63529C2D}" type="slidenum">
              <a:rPr lang="en-US"/>
              <a:pPr/>
              <a:t>25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2595314-B5FE-4018-97FB-62A71D221B4E}" type="slidenum">
              <a:rPr lang="en-US"/>
              <a:pPr/>
              <a:t>26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1ADA519-D07C-4CD8-BB13-3CD2A18EF6CD}" type="slidenum">
              <a:rPr lang="en-US"/>
              <a:pPr/>
              <a:t>27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CF9675-CD4F-4F40-B1CF-692B45F58091}" type="slidenum">
              <a:rPr lang="en-US"/>
              <a:pPr/>
              <a:t>28</a:t>
            </a:fld>
            <a:endParaRPr lang="en-US"/>
          </a:p>
        </p:txBody>
      </p:sp>
      <p:sp>
        <p:nvSpPr>
          <p:cNvPr id="171010" name="Rectangle 2"/>
          <p:cNvSpPr txBox="1">
            <a:spLocks noGrp="1" noRot="1" noChangeAspect="1" noChangeArrowheads="1" noTextEdit="1"/>
          </p:cNvSpPr>
          <p:nvPr>
            <p:ph type="sldImg"/>
          </p:nvPr>
        </p:nvSpPr>
        <p:spPr>
          <a:xfrm>
            <a:off x="1262063" y="720725"/>
            <a:ext cx="4799012" cy="3598863"/>
          </a:xfrm>
          <a:ln/>
        </p:spPr>
      </p:sp>
      <p:sp>
        <p:nvSpPr>
          <p:cNvPr id="171011"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01F5867-813C-4FAD-B8F3-E8C68DABF15D}" type="slidenum">
              <a:rPr lang="en-US"/>
              <a:pPr/>
              <a:t>29</a:t>
            </a:fld>
            <a:endParaRPr lang="en-US"/>
          </a:p>
        </p:txBody>
      </p:sp>
      <p:sp>
        <p:nvSpPr>
          <p:cNvPr id="173058" name="Rectangle 2"/>
          <p:cNvSpPr txBox="1">
            <a:spLocks noGrp="1" noRot="1" noChangeAspect="1" noChangeArrowheads="1" noTextEdit="1"/>
          </p:cNvSpPr>
          <p:nvPr>
            <p:ph type="sldImg"/>
          </p:nvPr>
        </p:nvSpPr>
        <p:spPr>
          <a:xfrm>
            <a:off x="1262063" y="720725"/>
            <a:ext cx="4799012" cy="3598863"/>
          </a:xfrm>
          <a:ln/>
        </p:spPr>
      </p:sp>
      <p:sp>
        <p:nvSpPr>
          <p:cNvPr id="173059"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F60A24-BED3-414F-B411-1234918316E9}" type="slidenum">
              <a:rPr lang="en-US"/>
              <a:pPr/>
              <a:t>3</a:t>
            </a:fld>
            <a:endParaRPr lang="en-US"/>
          </a:p>
        </p:txBody>
      </p:sp>
      <p:sp>
        <p:nvSpPr>
          <p:cNvPr id="142338" name="Rectangle 2"/>
          <p:cNvSpPr txBox="1">
            <a:spLocks noGrp="1" noRot="1" noChangeAspect="1" noChangeArrowheads="1" noTextEdit="1"/>
          </p:cNvSpPr>
          <p:nvPr>
            <p:ph type="sldImg"/>
          </p:nvPr>
        </p:nvSpPr>
        <p:spPr>
          <a:xfrm>
            <a:off x="1262063" y="720725"/>
            <a:ext cx="4799012" cy="3598863"/>
          </a:xfrm>
          <a:ln/>
        </p:spPr>
      </p:sp>
      <p:sp>
        <p:nvSpPr>
          <p:cNvPr id="142339"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D7F2F3-7183-4AA4-966D-C81440D5EA47}" type="slidenum">
              <a:rPr lang="en-US"/>
              <a:pPr/>
              <a:t>30</a:t>
            </a:fld>
            <a:endParaRPr lang="en-US"/>
          </a:p>
        </p:txBody>
      </p:sp>
      <p:sp>
        <p:nvSpPr>
          <p:cNvPr id="166914" name="Rectangle 2"/>
          <p:cNvSpPr txBox="1">
            <a:spLocks noGrp="1" noRot="1" noChangeAspect="1" noChangeArrowheads="1" noTextEdit="1"/>
          </p:cNvSpPr>
          <p:nvPr>
            <p:ph type="sldImg"/>
          </p:nvPr>
        </p:nvSpPr>
        <p:spPr>
          <a:xfrm>
            <a:off x="1262063" y="720725"/>
            <a:ext cx="4799012" cy="3598863"/>
          </a:xfrm>
          <a:ln/>
        </p:spPr>
      </p:sp>
      <p:sp>
        <p:nvSpPr>
          <p:cNvPr id="166915"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B24588-17C3-426F-91F0-034CDCF082F0}" type="slidenum">
              <a:rPr lang="en-US"/>
              <a:pPr/>
              <a:t>31</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87D4F63-B8BF-4804-BD37-57717F91EE59}" type="slidenum">
              <a:rPr lang="en-US"/>
              <a:pPr/>
              <a:t>32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2107CF-BF5D-43FC-95B9-0E0944CF2B03}" type="slidenum">
              <a:rPr lang="en-US"/>
              <a:pPr/>
              <a:t>33</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330321C-B814-43FE-9430-7AB49FCE77DD}" type="slidenum">
              <a:rPr lang="en-US"/>
              <a:pPr/>
              <a:t>34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E6DB515-AFE3-4906-87BA-75BBA3323728}" type="slidenum">
              <a:rPr lang="en-US"/>
              <a:pPr/>
              <a:t>35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82F928F-54ED-49D7-BBC5-59CA4AE5F97B}" type="slidenum">
              <a:rPr lang="en-US"/>
              <a:pPr/>
              <a:t>36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BDE77C0-3AC8-4D55-A17B-4C1207EA579A}" type="slidenum">
              <a:rPr lang="en-US"/>
              <a:pPr/>
              <a:t>37</a:t>
            </a:fld>
            <a:endParaRPr lang="en-US"/>
          </a:p>
        </p:txBody>
      </p:sp>
      <p:sp>
        <p:nvSpPr>
          <p:cNvPr id="179202" name="Rectangle 2"/>
          <p:cNvSpPr txBox="1">
            <a:spLocks noGrp="1" noRot="1" noChangeAspect="1" noChangeArrowheads="1" noTextEdit="1"/>
          </p:cNvSpPr>
          <p:nvPr>
            <p:ph type="sldImg"/>
          </p:nvPr>
        </p:nvSpPr>
        <p:spPr>
          <a:xfrm>
            <a:off x="1262063" y="720725"/>
            <a:ext cx="4799012" cy="3598863"/>
          </a:xfrm>
          <a:ln/>
        </p:spPr>
      </p:sp>
      <p:sp>
        <p:nvSpPr>
          <p:cNvPr id="179203"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26EC33F-4AB0-45D4-94F9-04CF1E05BC41}" type="slidenum">
              <a:rPr lang="en-US"/>
              <a:pPr/>
              <a:t>38</a:t>
            </a:fld>
            <a:endParaRPr lang="en-US"/>
          </a:p>
        </p:txBody>
      </p:sp>
      <p:sp>
        <p:nvSpPr>
          <p:cNvPr id="177154" name="Rectangle 2"/>
          <p:cNvSpPr txBox="1">
            <a:spLocks noGrp="1" noRot="1" noChangeAspect="1" noChangeArrowheads="1" noTextEdit="1"/>
          </p:cNvSpPr>
          <p:nvPr>
            <p:ph type="sldImg"/>
          </p:nvPr>
        </p:nvSpPr>
        <p:spPr>
          <a:xfrm>
            <a:off x="1262063" y="720725"/>
            <a:ext cx="4799012" cy="3598863"/>
          </a:xfrm>
          <a:ln/>
        </p:spPr>
      </p:sp>
      <p:sp>
        <p:nvSpPr>
          <p:cNvPr id="177155"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A27EA09-5981-4769-8068-FAF0E79729FE}" type="slidenum">
              <a:rPr lang="en-US"/>
              <a:pPr/>
              <a:t>39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B50728B-2F59-42CA-85ED-C72224E94150}" type="slidenum">
              <a:rPr lang="en-US"/>
              <a:pPr/>
              <a:t>4</a:t>
            </a:fld>
            <a:endParaRPr lang="en-US"/>
          </a:p>
        </p:txBody>
      </p:sp>
      <p:sp>
        <p:nvSpPr>
          <p:cNvPr id="144386" name="Rectangle 2"/>
          <p:cNvSpPr txBox="1">
            <a:spLocks noGrp="1" noRot="1" noChangeAspect="1" noChangeArrowheads="1" noTextEdit="1"/>
          </p:cNvSpPr>
          <p:nvPr>
            <p:ph type="sldImg"/>
          </p:nvPr>
        </p:nvSpPr>
        <p:spPr>
          <a:xfrm>
            <a:off x="1262063" y="720725"/>
            <a:ext cx="4799012" cy="3598863"/>
          </a:xfrm>
          <a:ln/>
        </p:spPr>
      </p:sp>
      <p:sp>
        <p:nvSpPr>
          <p:cNvPr id="144387" name="Rectangle 3"/>
          <p:cNvSpPr txBox="1">
            <a:spLocks noGrp="1" noChangeArrowheads="1"/>
          </p:cNvSpPr>
          <p:nvPr>
            <p:ph type="body" idx="1"/>
          </p:nvPr>
        </p:nvSpPr>
        <p:spPr>
          <a:xfrm>
            <a:off x="973138" y="4560888"/>
            <a:ext cx="5368925" cy="4324350"/>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E0BD87F-3B79-4043-B0EE-3337B331B0F3}" type="slidenum">
              <a:rPr lang="en-US"/>
              <a:pPr/>
              <a:t>40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437275E-90BA-466E-966C-BD5D28D1D550}" type="slidenum">
              <a:rPr lang="en-US"/>
              <a:pPr/>
              <a:t>41</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CE804F-09A9-4F50-92AD-942CA35C4913}" type="slidenum">
              <a:rPr lang="en-US"/>
              <a:pPr/>
              <a:t>42</a:t>
            </a:fld>
            <a:endParaRPr lang="en-US"/>
          </a:p>
        </p:txBody>
      </p:sp>
      <p:sp>
        <p:nvSpPr>
          <p:cNvPr id="134146" name="Rectangle 2"/>
          <p:cNvSpPr>
            <a:spLocks noGrp="1" noRot="1" noChangeAspect="1" noChangeArrowheads="1" noTextEdit="1"/>
          </p:cNvSpPr>
          <p:nvPr>
            <p:ph type="sldImg"/>
          </p:nvPr>
        </p:nvSpPr>
        <p:spPr>
          <a:xfrm>
            <a:off x="1258888" y="720725"/>
            <a:ext cx="4799012" cy="3598863"/>
          </a:xfrm>
          <a:ln/>
        </p:spPr>
      </p:sp>
      <p:sp>
        <p:nvSpPr>
          <p:cNvPr id="134147" name="Rectangle 3"/>
          <p:cNvSpPr>
            <a:spLocks noGrp="1" noChangeArrowheads="1"/>
          </p:cNvSpPr>
          <p:nvPr>
            <p:ph type="body" idx="1"/>
          </p:nvPr>
        </p:nvSpPr>
        <p:spPr>
          <a:xfrm>
            <a:off x="974725" y="4560888"/>
            <a:ext cx="5365750" cy="4319587"/>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718699-1A81-4E1B-AC02-B3B7B6F62102}" type="slidenum">
              <a:rPr lang="en-US"/>
              <a:pPr/>
              <a:t>43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FA92C86-8D32-4E02-93F4-08C00503061D}" type="slidenum">
              <a:rPr lang="en-US"/>
              <a:pPr/>
              <a:t>44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24B590D-7A55-4525-8EA0-924E21B8417E}" type="slidenum">
              <a:rPr lang="en-US"/>
              <a:pPr/>
              <a:t>45</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33ACB51-4787-4306-9F88-7CF99B125FAF}" type="slidenum">
              <a:rPr lang="en-US"/>
              <a:pPr/>
              <a:t>46</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D4B2836-77B9-495E-82C4-88B0386C6037}" type="slidenum">
              <a:rPr lang="en-US"/>
              <a:pPr/>
              <a:t>47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F8146A-A523-4A71-A0D4-D027EF566BF1}" type="slidenum">
              <a:rPr lang="en-US"/>
              <a:pPr/>
              <a:t>48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6FFFB8-A010-4F20-81DA-08D86B6F9384}" type="slidenum">
              <a:rPr lang="en-US"/>
              <a:pPr/>
              <a:t>49</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EFA1DA-33F2-46A7-A8A9-9989C3D589AD}" type="slidenum">
              <a:rPr lang="en-US"/>
              <a:pPr/>
              <a:t>5</a:t>
            </a:fld>
            <a:endParaRPr lang="en-US"/>
          </a:p>
        </p:txBody>
      </p:sp>
      <p:sp>
        <p:nvSpPr>
          <p:cNvPr id="146434" name="Rectangle 2"/>
          <p:cNvSpPr txBox="1">
            <a:spLocks noGrp="1" noRot="1" noChangeAspect="1" noChangeArrowheads="1" noTextEdit="1"/>
          </p:cNvSpPr>
          <p:nvPr>
            <p:ph type="sldImg"/>
          </p:nvPr>
        </p:nvSpPr>
        <p:spPr>
          <a:xfrm>
            <a:off x="1262063" y="720725"/>
            <a:ext cx="4799012" cy="3598863"/>
          </a:xfrm>
          <a:ln/>
        </p:spPr>
      </p:sp>
      <p:sp>
        <p:nvSpPr>
          <p:cNvPr id="146435"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B92292-0FF7-4C29-88C0-C772097FC9E8}" type="slidenum">
              <a:rPr lang="en-US"/>
              <a:pPr/>
              <a:t>50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E3B1E3E-6036-41B4-AE23-60EC27380F7D}" type="slidenum">
              <a:rPr lang="en-US"/>
              <a:pPr/>
              <a:t>51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C574D6-0928-45FB-AEA6-5B882129857A}" type="slidenum">
              <a:rPr lang="en-US"/>
              <a:pPr/>
              <a:t>52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BDC5F2-18D3-4485-8C1C-8681B6B10A79}" type="slidenum">
              <a:rPr lang="en-US"/>
              <a:pPr/>
              <a:t>53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EFA1DA-33F2-46A7-A8A9-9989C3D589AD}" type="slidenum">
              <a:rPr lang="en-US"/>
              <a:pPr/>
              <a:t>6</a:t>
            </a:fld>
            <a:endParaRPr lang="en-US"/>
          </a:p>
        </p:txBody>
      </p:sp>
      <p:sp>
        <p:nvSpPr>
          <p:cNvPr id="146434" name="Rectangle 2"/>
          <p:cNvSpPr txBox="1">
            <a:spLocks noGrp="1" noRot="1" noChangeAspect="1" noChangeArrowheads="1" noTextEdit="1"/>
          </p:cNvSpPr>
          <p:nvPr>
            <p:ph type="sldImg"/>
          </p:nvPr>
        </p:nvSpPr>
        <p:spPr>
          <a:xfrm>
            <a:off x="1262063" y="720725"/>
            <a:ext cx="4799012" cy="3598863"/>
          </a:xfrm>
          <a:ln/>
        </p:spPr>
      </p:sp>
      <p:sp>
        <p:nvSpPr>
          <p:cNvPr id="146435"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5EFA1DA-33F2-46A7-A8A9-9989C3D589AD}" type="slidenum">
              <a:rPr lang="en-US"/>
              <a:pPr/>
              <a:t>7</a:t>
            </a:fld>
            <a:endParaRPr lang="en-US"/>
          </a:p>
        </p:txBody>
      </p:sp>
      <p:sp>
        <p:nvSpPr>
          <p:cNvPr id="146434" name="Rectangle 2"/>
          <p:cNvSpPr txBox="1">
            <a:spLocks noGrp="1" noRot="1" noChangeAspect="1" noChangeArrowheads="1" noTextEdit="1"/>
          </p:cNvSpPr>
          <p:nvPr>
            <p:ph type="sldImg"/>
          </p:nvPr>
        </p:nvSpPr>
        <p:spPr>
          <a:xfrm>
            <a:off x="1262063" y="720725"/>
            <a:ext cx="4799012" cy="3598863"/>
          </a:xfrm>
          <a:ln/>
        </p:spPr>
      </p:sp>
      <p:sp>
        <p:nvSpPr>
          <p:cNvPr id="146435"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A7B50ED-99EF-444D-B8BE-A4D0D6AB1D25}" type="slidenum">
              <a:rPr lang="en-US"/>
              <a:pPr/>
              <a:t>8</a:t>
            </a:fld>
            <a:endParaRPr lang="en-US"/>
          </a:p>
        </p:txBody>
      </p:sp>
      <p:sp>
        <p:nvSpPr>
          <p:cNvPr id="148482" name="Rectangle 2"/>
          <p:cNvSpPr txBox="1">
            <a:spLocks noGrp="1" noRot="1" noChangeAspect="1" noChangeArrowheads="1" noTextEdit="1"/>
          </p:cNvSpPr>
          <p:nvPr>
            <p:ph type="sldImg"/>
          </p:nvPr>
        </p:nvSpPr>
        <p:spPr>
          <a:xfrm>
            <a:off x="1262063" y="720725"/>
            <a:ext cx="4799012" cy="3598863"/>
          </a:xfrm>
          <a:ln/>
        </p:spPr>
      </p:sp>
      <p:sp>
        <p:nvSpPr>
          <p:cNvPr id="148483"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5A131D-F72E-4E34-B0C3-943F7FD8AB3A}" type="slidenum">
              <a:rPr lang="en-US"/>
              <a:pPr/>
              <a:t>9</a:t>
            </a:fld>
            <a:endParaRPr lang="en-US"/>
          </a:p>
        </p:txBody>
      </p:sp>
      <p:sp>
        <p:nvSpPr>
          <p:cNvPr id="150530" name="Rectangle 2"/>
          <p:cNvSpPr txBox="1">
            <a:spLocks noGrp="1" noRot="1" noChangeAspect="1" noChangeArrowheads="1" noTextEdit="1"/>
          </p:cNvSpPr>
          <p:nvPr>
            <p:ph type="sldImg"/>
          </p:nvPr>
        </p:nvSpPr>
        <p:spPr>
          <a:xfrm>
            <a:off x="1262063" y="720725"/>
            <a:ext cx="4799012" cy="3598863"/>
          </a:xfrm>
          <a:ln/>
        </p:spPr>
      </p:sp>
      <p:sp>
        <p:nvSpPr>
          <p:cNvPr id="150531" name="Rectangle 3"/>
          <p:cNvSpPr txBox="1">
            <a:spLocks noGrp="1" noChangeArrowheads="1"/>
          </p:cNvSpPr>
          <p:nvPr>
            <p:ph type="body" idx="1"/>
          </p:nvPr>
        </p:nvSpPr>
        <p:spPr>
          <a:xfrm>
            <a:off x="973138" y="4560888"/>
            <a:ext cx="5368925" cy="4418012"/>
          </a:xfrm>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dirty="0" smtClean="0"/>
              <a:t>© 2012 Gribble, Lazowska, Levy, Zahorjan</a:t>
            </a:r>
          </a:p>
          <a:p>
            <a:endParaRPr lang="en-US" dirty="0"/>
          </a:p>
        </p:txBody>
      </p:sp>
      <p:sp>
        <p:nvSpPr>
          <p:cNvPr id="6" name="Slide Number Placeholder 5"/>
          <p:cNvSpPr>
            <a:spLocks noGrp="1"/>
          </p:cNvSpPr>
          <p:nvPr>
            <p:ph type="sldNum" sz="quarter" idx="12"/>
          </p:nvPr>
        </p:nvSpPr>
        <p:spPr/>
        <p:txBody>
          <a:bodyPr/>
          <a:lstStyle>
            <a:lvl1pPr>
              <a:defRPr/>
            </a:lvl1pPr>
          </a:lstStyle>
          <a:p>
            <a:fld id="{542F30A2-E99F-4D4B-8F27-BAEE463A47B9}" type="slidenum">
              <a:rPr lang="en-US"/>
              <a:pPr/>
              <a:t>‹#›</a:t>
            </a:fld>
            <a:endParaRPr lang="en-US"/>
          </a:p>
        </p:txBody>
      </p:sp>
    </p:spTree>
    <p:extLst>
      <p:ext uri="{BB962C8B-B14F-4D97-AF65-F5344CB8AC3E}">
        <p14:creationId xmlns:p14="http://schemas.microsoft.com/office/powerpoint/2010/main" val="79115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dirty="0" smtClean="0"/>
              <a:t>© 2012 Gribble, Lazowska, Levy, Zahorjan</a:t>
            </a:r>
          </a:p>
          <a:p>
            <a:endParaRPr lang="en-US" dirty="0"/>
          </a:p>
        </p:txBody>
      </p:sp>
      <p:sp>
        <p:nvSpPr>
          <p:cNvPr id="5" name="Slide Number Placeholder 4"/>
          <p:cNvSpPr>
            <a:spLocks noGrp="1"/>
          </p:cNvSpPr>
          <p:nvPr>
            <p:ph type="sldNum" sz="quarter" idx="12"/>
          </p:nvPr>
        </p:nvSpPr>
        <p:spPr/>
        <p:txBody>
          <a:bodyPr/>
          <a:lstStyle>
            <a:lvl1pPr>
              <a:defRPr/>
            </a:lvl1pPr>
          </a:lstStyle>
          <a:p>
            <a:fld id="{1BA4C0C2-9A5D-48AE-A7AC-CB10175237A3}" type="slidenum">
              <a:rPr lang="en-US"/>
              <a:pPr/>
              <a:t>‹#›</a:t>
            </a:fld>
            <a:endParaRPr lang="en-US"/>
          </a:p>
        </p:txBody>
      </p:sp>
    </p:spTree>
    <p:extLst>
      <p:ext uri="{BB962C8B-B14F-4D97-AF65-F5344CB8AC3E}">
        <p14:creationId xmlns:p14="http://schemas.microsoft.com/office/powerpoint/2010/main" val="26750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667000" y="6477000"/>
            <a:ext cx="3733800" cy="152400"/>
          </a:xfrm>
        </p:spPr>
        <p:txBody>
          <a:bodyPr/>
          <a:lstStyle>
            <a:lvl1pPr>
              <a:defRPr/>
            </a:lvl1pPr>
          </a:lstStyle>
          <a:p>
            <a:r>
              <a:rPr lang="en-US" dirty="0" smtClean="0"/>
              <a:t>© 2012 Gribble, Lazowska, Levy, Zahorjan</a:t>
            </a:r>
          </a:p>
          <a:p>
            <a:endParaRPr lang="en-US" dirty="0"/>
          </a:p>
        </p:txBody>
      </p:sp>
      <p:sp>
        <p:nvSpPr>
          <p:cNvPr id="7" name="Slide Number Placeholder 6"/>
          <p:cNvSpPr>
            <a:spLocks noGrp="1"/>
          </p:cNvSpPr>
          <p:nvPr>
            <p:ph type="sldNum" sz="quarter" idx="12"/>
          </p:nvPr>
        </p:nvSpPr>
        <p:spPr>
          <a:xfrm>
            <a:off x="6553200" y="6400800"/>
            <a:ext cx="1905000" cy="304800"/>
          </a:xfrm>
        </p:spPr>
        <p:txBody>
          <a:bodyPr/>
          <a:lstStyle>
            <a:lvl1pPr>
              <a:defRPr/>
            </a:lvl1pPr>
          </a:lstStyle>
          <a:p>
            <a:fld id="{65B133DA-BE96-41B8-857B-0886D597011E}" type="slidenum">
              <a:rPr lang="en-US"/>
              <a:pPr/>
              <a:t>‹#›</a:t>
            </a:fld>
            <a:endParaRPr lang="en-US"/>
          </a:p>
        </p:txBody>
      </p:sp>
    </p:spTree>
    <p:extLst>
      <p:ext uri="{BB962C8B-B14F-4D97-AF65-F5344CB8AC3E}">
        <p14:creationId xmlns:p14="http://schemas.microsoft.com/office/powerpoint/2010/main" val="2622572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67000" y="6477000"/>
            <a:ext cx="3733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mn-lt"/>
              </a:defRPr>
            </a:lvl1pPr>
          </a:lstStyle>
          <a:p>
            <a:r>
              <a:rPr lang="en-US" dirty="0" smtClean="0"/>
              <a:t>© 2012 Gribble, Lazowska, Levy, Zahorjan</a:t>
            </a:r>
          </a:p>
          <a:p>
            <a:endParaRPr lang="en-US" dirty="0"/>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a:latin typeface="+mn-lt"/>
              </a:defRPr>
            </a:lvl1pPr>
          </a:lstStyle>
          <a:p>
            <a:fld id="{90C64C45-B8B7-4342-9319-10D0D131B2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5" r:id="rId2"/>
    <p:sldLayoutId id="2147483672" r:id="rId3"/>
  </p:sldLayoutIdLst>
  <p:hf hdr="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cs.washington.edu/451"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71800" y="2971800"/>
            <a:ext cx="3155950" cy="652463"/>
          </a:xfrm>
          <a:noFill/>
          <a:ln/>
          <a:extLst>
            <a:ext uri="{91240B29-F687-4F45-9708-019B960494DF}">
              <a14:hiddenLine xmlns:a14="http://schemas.microsoft.com/office/drawing/2010/main" w="12700">
                <a:solidFill>
                  <a:schemeClr val="tx1"/>
                </a:solidFill>
                <a:miter lim="800000"/>
                <a:headEnd/>
                <a:tailEnd/>
              </a14:hiddenLine>
            </a:ext>
          </a:extLst>
        </p:spPr>
        <p:txBody>
          <a:bodyPr wrap="none" lIns="19050" tIns="26988" rIns="19050" bIns="26988" anchor="b"/>
          <a:lstStyle/>
          <a:p>
            <a:pPr defTabSz="904875">
              <a:lnSpc>
                <a:spcPts val="4100"/>
              </a:lnSpc>
              <a:tabLst>
                <a:tab pos="904875" algn="l"/>
                <a:tab pos="1809750" algn="l"/>
                <a:tab pos="2716213" algn="l"/>
                <a:tab pos="3621088" algn="l"/>
                <a:tab pos="4525963" algn="l"/>
                <a:tab pos="5430838" algn="l"/>
                <a:tab pos="6337300" algn="l"/>
              </a:tabLst>
            </a:pPr>
            <a:r>
              <a:rPr lang="en-US" sz="2900" b="1" dirty="0">
                <a:solidFill>
                  <a:srgbClr val="000000"/>
                </a:solidFill>
              </a:rPr>
              <a:t>CSE 451: Operating Systems</a:t>
            </a:r>
            <a:br>
              <a:rPr lang="en-US" sz="2900" b="1" dirty="0">
                <a:solidFill>
                  <a:srgbClr val="000000"/>
                </a:solidFill>
              </a:rPr>
            </a:br>
            <a:r>
              <a:rPr lang="en-US" sz="2900" b="1" dirty="0" smtClean="0">
                <a:solidFill>
                  <a:srgbClr val="000000"/>
                </a:solidFill>
              </a:rPr>
              <a:t>Spring 2012</a:t>
            </a:r>
            <a:r>
              <a:rPr lang="en-US" sz="2900" b="1" dirty="0">
                <a:solidFill>
                  <a:srgbClr val="000000"/>
                </a:solidFill>
              </a:rPr>
              <a:t/>
            </a:r>
            <a:br>
              <a:rPr lang="en-US" sz="2900" b="1" dirty="0">
                <a:solidFill>
                  <a:srgbClr val="000000"/>
                </a:solidFill>
              </a:rPr>
            </a:br>
            <a:r>
              <a:rPr lang="en-US" sz="2900" b="1" dirty="0">
                <a:solidFill>
                  <a:srgbClr val="000000"/>
                </a:solidFill>
              </a:rPr>
              <a:t/>
            </a:r>
            <a:br>
              <a:rPr lang="en-US" sz="2900" b="1" dirty="0">
                <a:solidFill>
                  <a:srgbClr val="000000"/>
                </a:solidFill>
              </a:rPr>
            </a:br>
            <a:r>
              <a:rPr lang="en-US" sz="2900" b="1" dirty="0">
                <a:solidFill>
                  <a:srgbClr val="FF3300"/>
                </a:solidFill>
              </a:rPr>
              <a:t>Module 1</a:t>
            </a:r>
            <a:br>
              <a:rPr lang="en-US" sz="2900" b="1" dirty="0">
                <a:solidFill>
                  <a:srgbClr val="FF3300"/>
                </a:solidFill>
              </a:rPr>
            </a:br>
            <a:r>
              <a:rPr lang="en-US" sz="2900" b="1" dirty="0">
                <a:solidFill>
                  <a:srgbClr val="FF3300"/>
                </a:solidFill>
              </a:rPr>
              <a:t>Course Introduction</a:t>
            </a:r>
          </a:p>
        </p:txBody>
      </p:sp>
      <p:sp>
        <p:nvSpPr>
          <p:cNvPr id="3075" name="Rectangle 3"/>
          <p:cNvSpPr>
            <a:spLocks noGrp="1" noChangeArrowheads="1"/>
          </p:cNvSpPr>
          <p:nvPr>
            <p:ph type="body" idx="1"/>
          </p:nvPr>
        </p:nvSpPr>
        <p:spPr>
          <a:xfrm>
            <a:off x="4038600" y="4046538"/>
            <a:ext cx="1108075" cy="788987"/>
          </a:xfrm>
          <a:noFill/>
          <a:ln/>
          <a:extLst>
            <a:ext uri="{91240B29-F687-4F45-9708-019B960494DF}">
              <a14:hiddenLine xmlns:a14="http://schemas.microsoft.com/office/drawing/2010/main" w="12700">
                <a:solidFill>
                  <a:schemeClr val="tx1"/>
                </a:solidFill>
                <a:miter lim="800000"/>
                <a:headEnd/>
                <a:tailEnd/>
              </a14:hiddenLine>
            </a:ext>
          </a:extLst>
        </p:spPr>
        <p:txBody>
          <a:bodyPr wrap="none" lIns="19050" tIns="26988" rIns="19050" bIns="26988"/>
          <a:lstStyle/>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a:solidFill>
                  <a:srgbClr val="000000"/>
                </a:solidFill>
              </a:rPr>
              <a:t>Ed Lazowska</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a:solidFill>
                  <a:srgbClr val="000000"/>
                </a:solidFill>
              </a:rPr>
              <a:t>lazowska@cs.washington.edu</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a:solidFill>
                  <a:srgbClr val="000000"/>
                </a:solidFill>
              </a:rPr>
              <a:t>570 Allen Center</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a:solidFill>
                <a:srgbClr val="000000"/>
              </a:solidFill>
            </a:endParaRP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a:solidFill>
                <a:srgbClr val="000000"/>
              </a:solidFill>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9B34BAE0-30EB-4EC7-852D-8E409C4BD35B}" type="slidenum">
              <a:rPr lang="en-US"/>
              <a:pPr/>
              <a:t>10</a:t>
            </a:fld>
            <a:endParaRPr lang="en-US"/>
          </a:p>
        </p:txBody>
      </p:sp>
      <p:sp>
        <p:nvSpPr>
          <p:cNvPr id="151554"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solidFill>
                  <a:schemeClr val="tx1"/>
                </a:solidFill>
              </a:rPr>
              <a:t>Course registration</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chemeClr val="tx1"/>
                </a:solidFill>
              </a:rPr>
              <a:t>If you’re going to drop, please do it soon!</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chemeClr val="tx1"/>
                </a:solidFill>
              </a:rPr>
              <a:t>If you want to get into the class, be sure you’ve registered with the advisors</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i="1">
                <a:solidFill>
                  <a:schemeClr val="tx1"/>
                </a:solidFill>
              </a:rPr>
              <a:t>They run the show</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i="1">
                <a:solidFill>
                  <a:schemeClr val="tx1"/>
                </a:solidFill>
              </a:rPr>
              <a:t>I have a registration sheet here!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BE3ADBC8-0EC0-4CBD-9B74-BF70E6C16B7C}" type="slidenum">
              <a:rPr lang="en-US"/>
              <a:pPr/>
              <a:t>11</a:t>
            </a:fld>
            <a:endParaRPr lang="en-US"/>
          </a:p>
        </p:txBody>
      </p:sp>
      <p:sp>
        <p:nvSpPr>
          <p:cNvPr id="153602" name="Rectangle 2"/>
          <p:cNvSpPr>
            <a:spLocks noGrp="1" noChangeArrowheads="1"/>
          </p:cNvSpPr>
          <p:nvPr>
            <p:ph type="title"/>
          </p:nvPr>
        </p:nvSpPr>
        <p:spPr/>
        <p:txBody>
          <a:bodyPr/>
          <a:lstStyle/>
          <a:p>
            <a:r>
              <a:rPr lang="en-US"/>
              <a:t>More about 451</a:t>
            </a:r>
          </a:p>
        </p:txBody>
      </p:sp>
      <p:sp>
        <p:nvSpPr>
          <p:cNvPr id="153603" name="Rectangle 3"/>
          <p:cNvSpPr>
            <a:spLocks noGrp="1" noChangeArrowheads="1"/>
          </p:cNvSpPr>
          <p:nvPr>
            <p:ph type="body" idx="1"/>
          </p:nvPr>
        </p:nvSpPr>
        <p:spPr/>
        <p:txBody>
          <a:bodyPr/>
          <a:lstStyle/>
          <a:p>
            <a:r>
              <a:rPr lang="en-US"/>
              <a:t>This is really two “linked” classes:</a:t>
            </a:r>
          </a:p>
          <a:p>
            <a:pPr lvl="1"/>
            <a:r>
              <a:rPr lang="en-US"/>
              <a:t>A classroom/textbook part (mainly run by me)</a:t>
            </a:r>
          </a:p>
          <a:p>
            <a:pPr lvl="1"/>
            <a:r>
              <a:rPr lang="en-US"/>
              <a:t>A project part (mainly run by the TA(s))</a:t>
            </a:r>
          </a:p>
          <a:p>
            <a:r>
              <a:rPr lang="en-US"/>
              <a:t>In a perfect world, we would do this as a two-quarter sequence</a:t>
            </a:r>
          </a:p>
          <a:p>
            <a:r>
              <a:rPr lang="en-US"/>
              <a:t>The world isn’t perfect </a:t>
            </a:r>
            <a:r>
              <a:rPr lang="en-US">
                <a:sym typeface="Wingdings" pitchFamily="2" charset="2"/>
              </a:rPr>
              <a:t></a:t>
            </a:r>
          </a:p>
          <a:p>
            <a:r>
              <a:rPr lang="en-US">
                <a:sym typeface="Wingdings" pitchFamily="2" charset="2"/>
              </a:rPr>
              <a:t>By the end of the course, you’ll see how it all fits together!</a:t>
            </a:r>
          </a:p>
          <a:p>
            <a:pPr lvl="1"/>
            <a:r>
              <a:rPr lang="en-US">
                <a:sym typeface="Wingdings" pitchFamily="2" charset="2"/>
              </a:rPr>
              <a:t>There will be a lot of work</a:t>
            </a:r>
          </a:p>
          <a:p>
            <a:pPr lvl="1"/>
            <a:r>
              <a:rPr lang="en-US">
                <a:sym typeface="Wingdings" pitchFamily="2" charset="2"/>
              </a:rPr>
              <a:t>You’ll learn a lot</a:t>
            </a:r>
          </a:p>
          <a:p>
            <a:pPr lvl="1"/>
            <a:r>
              <a:rPr lang="en-US">
                <a:sym typeface="Wingdings" pitchFamily="2" charset="2"/>
              </a:rPr>
              <a:t>In the end, you’ll understand much more deeply how computer systems work</a:t>
            </a:r>
          </a:p>
          <a:p>
            <a:r>
              <a:rPr lang="en-US" b="1">
                <a:solidFill>
                  <a:srgbClr val="FF3300"/>
                </a:solidFill>
              </a:rPr>
              <a:t>“There is no magic”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0CF88085-41BE-4B62-B552-E15CF00A093D}" type="slidenum">
              <a:rPr lang="en-US"/>
              <a:pPr/>
              <a:t>12</a:t>
            </a:fld>
            <a:endParaRPr lang="en-US"/>
          </a:p>
        </p:txBody>
      </p:sp>
      <p:sp>
        <p:nvSpPr>
          <p:cNvPr id="155650"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What is an Operating System?</a:t>
            </a:r>
          </a:p>
        </p:txBody>
      </p:sp>
      <p:sp>
        <p:nvSpPr>
          <p:cNvPr id="155651" name="Rectangle 3"/>
          <p:cNvSpPr>
            <a:spLocks noGrp="1" noChangeArrowheads="1"/>
          </p:cNvSpPr>
          <p:nvPr>
            <p:ph type="body" idx="1"/>
          </p:nvPr>
        </p:nvSpPr>
        <p:spPr>
          <a:xfrm>
            <a:off x="685800" y="1295400"/>
            <a:ext cx="7773988" cy="36703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Answers: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 don't know.</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Nobody knows.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 book claims to know – read Chapter 1.</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They’re programs – big hairy programs</a:t>
            </a:r>
          </a:p>
          <a:p>
            <a:pPr lvl="2" defTabSz="4572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 Linux source you'll be compiling has over 1.7M lines of 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7" name="Slide Number Placeholder 5"/>
          <p:cNvSpPr>
            <a:spLocks noGrp="1"/>
          </p:cNvSpPr>
          <p:nvPr>
            <p:ph type="sldNum" sz="quarter" idx="12"/>
          </p:nvPr>
        </p:nvSpPr>
        <p:spPr/>
        <p:txBody>
          <a:bodyPr/>
          <a:lstStyle/>
          <a:p>
            <a:fld id="{4FD0CE84-8434-4E36-B4B7-FBD591EC24A7}" type="slidenum">
              <a:rPr lang="en-US"/>
              <a:pPr/>
              <a:t>13</a:t>
            </a:fld>
            <a:endParaRPr lang="en-US"/>
          </a:p>
        </p:txBody>
      </p:sp>
      <p:sp>
        <p:nvSpPr>
          <p:cNvPr id="157698"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What is an Operating System?</a:t>
            </a:r>
          </a:p>
        </p:txBody>
      </p:sp>
      <p:sp>
        <p:nvSpPr>
          <p:cNvPr id="157699" name="Rectangle 3"/>
          <p:cNvSpPr>
            <a:spLocks noGrp="1" noChangeArrowheads="1"/>
          </p:cNvSpPr>
          <p:nvPr>
            <p:ph type="body" idx="1"/>
          </p:nvPr>
        </p:nvSpPr>
        <p:spPr>
          <a:xfrm>
            <a:off x="685800" y="1295400"/>
            <a:ext cx="7773988" cy="36703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Answers: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I don't know.</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Nobody knows.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 book claims to know – read Chapter 1.</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They’re programs – big hairy programs</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 Linux source you'll be compiling has over 1.7M lines of C</a:t>
            </a:r>
          </a:p>
        </p:txBody>
      </p:sp>
      <p:sp>
        <p:nvSpPr>
          <p:cNvPr id="157700" name="Text Box 4"/>
          <p:cNvSpPr txBox="1">
            <a:spLocks noChangeArrowheads="1"/>
          </p:cNvSpPr>
          <p:nvPr/>
        </p:nvSpPr>
        <p:spPr bwMode="auto">
          <a:xfrm>
            <a:off x="609600" y="4495800"/>
            <a:ext cx="7772400" cy="68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ctr">
              <a:buClr>
                <a:srgbClr val="000000"/>
              </a:buClr>
              <a:buSzPct val="100000"/>
              <a:buFont typeface="Times New Roman" pitchFamily="18" charset="0"/>
              <a:buNone/>
            </a:pPr>
            <a:r>
              <a:rPr lang="en-US" sz="3200">
                <a:solidFill>
                  <a:srgbClr val="FF3300"/>
                </a:solidFill>
                <a:latin typeface="Arial" charset="0"/>
              </a:rPr>
              <a:t>Okay.  What are some goals of an 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9" name="Slide Number Placeholder 5"/>
          <p:cNvSpPr>
            <a:spLocks noGrp="1"/>
          </p:cNvSpPr>
          <p:nvPr>
            <p:ph type="sldNum" sz="quarter" idx="12"/>
          </p:nvPr>
        </p:nvSpPr>
        <p:spPr/>
        <p:txBody>
          <a:bodyPr/>
          <a:lstStyle/>
          <a:p>
            <a:fld id="{B03BE200-A6DC-4CB2-8923-0DA21ACA77A3}" type="slidenum">
              <a:rPr lang="en-US"/>
              <a:pPr/>
              <a:t>14</a:t>
            </a:fld>
            <a:endParaRPr lang="en-US"/>
          </a:p>
        </p:txBody>
      </p:sp>
      <p:sp>
        <p:nvSpPr>
          <p:cNvPr id="159746" name="Rectangle 2"/>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The traditional picture</a:t>
            </a:r>
          </a:p>
        </p:txBody>
      </p:sp>
      <p:sp>
        <p:nvSpPr>
          <p:cNvPr id="159747" name="Rectangle 3"/>
          <p:cNvSpPr>
            <a:spLocks noChangeArrowheads="1"/>
          </p:cNvSpPr>
          <p:nvPr/>
        </p:nvSpPr>
        <p:spPr bwMode="auto">
          <a:xfrm>
            <a:off x="3481388" y="1255713"/>
            <a:ext cx="2538412" cy="514350"/>
          </a:xfrm>
          <a:prstGeom prst="rect">
            <a:avLst/>
          </a:prstGeom>
          <a:solidFill>
            <a:srgbClr val="CCCCFF"/>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defTabSz="457200">
              <a:spcBef>
                <a:spcPts val="12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rPr>
              <a:t>Applications</a:t>
            </a:r>
          </a:p>
        </p:txBody>
      </p:sp>
      <p:sp>
        <p:nvSpPr>
          <p:cNvPr id="159748" name="Rectangle 4"/>
          <p:cNvSpPr>
            <a:spLocks noChangeArrowheads="1"/>
          </p:cNvSpPr>
          <p:nvPr/>
        </p:nvSpPr>
        <p:spPr bwMode="auto">
          <a:xfrm>
            <a:off x="3481388" y="1790700"/>
            <a:ext cx="2538412" cy="514350"/>
          </a:xfrm>
          <a:prstGeom prst="rect">
            <a:avLst/>
          </a:prstGeom>
          <a:solidFill>
            <a:srgbClr val="FFBBAB"/>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defTabSz="457200">
              <a:spcBef>
                <a:spcPts val="12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rPr>
              <a:t>OS</a:t>
            </a:r>
          </a:p>
        </p:txBody>
      </p:sp>
      <p:sp>
        <p:nvSpPr>
          <p:cNvPr id="159749" name="Rectangle 5"/>
          <p:cNvSpPr>
            <a:spLocks noChangeArrowheads="1"/>
          </p:cNvSpPr>
          <p:nvPr/>
        </p:nvSpPr>
        <p:spPr bwMode="auto">
          <a:xfrm>
            <a:off x="3481388" y="2322513"/>
            <a:ext cx="2538412" cy="514350"/>
          </a:xfrm>
          <a:prstGeom prst="rect">
            <a:avLst/>
          </a:prstGeom>
          <a:solidFill>
            <a:srgbClr val="CCCCFF"/>
          </a:solidFill>
          <a:ln w="284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defTabSz="457200">
              <a:spcBef>
                <a:spcPts val="12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rPr>
              <a:t>Hardware</a:t>
            </a:r>
          </a:p>
        </p:txBody>
      </p:sp>
      <p:sp>
        <p:nvSpPr>
          <p:cNvPr id="159750" name="Rectangle 6"/>
          <p:cNvSpPr>
            <a:spLocks noGrp="1" noChangeArrowheads="1"/>
          </p:cNvSpPr>
          <p:nvPr>
            <p:ph type="body" idx="1"/>
          </p:nvPr>
        </p:nvSpPr>
        <p:spPr>
          <a:xfrm>
            <a:off x="762000" y="2971800"/>
            <a:ext cx="7772400" cy="27432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 OS is everything you don’t need to write in order to run your application”</a:t>
            </a:r>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This depiction invites you to think of the OS as a library; we’ll see that</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some ways, it is:</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all operations on I/O devices require OS calls (</a:t>
            </a:r>
            <a:r>
              <a:rPr lang="en-US" i="1" dirty="0" err="1"/>
              <a:t>syscalls</a:t>
            </a:r>
            <a:r>
              <a:rPr lang="en-US" i="1" dirty="0"/>
              <a:t>)</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In other ways, it isn't:</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you use the CPU/memory without OS calls</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it intervenes without having been explicitly called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1" name="Rectangle 23"/>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t>“Everything you don’t have to write”</a:t>
            </a:r>
            <a:br>
              <a:rPr lang="en-US" sz="2800"/>
            </a:br>
            <a:r>
              <a:rPr lang="en-US" sz="2800"/>
              <a:t>What is Windows?</a:t>
            </a:r>
          </a:p>
        </p:txBody>
      </p:sp>
      <p:sp>
        <p:nvSpPr>
          <p:cNvPr id="10" name="Slide Number Placeholder 5"/>
          <p:cNvSpPr>
            <a:spLocks noGrp="1"/>
          </p:cNvSpPr>
          <p:nvPr>
            <p:ph type="sldNum" sz="quarter" idx="12"/>
          </p:nvPr>
        </p:nvSpPr>
        <p:spPr/>
        <p:txBody>
          <a:bodyPr/>
          <a:lstStyle/>
          <a:p>
            <a:fld id="{A0A09C0B-F192-4E2C-812E-BD1C7D12311F}" type="slidenum">
              <a:rPr lang="en-US"/>
              <a:pPr/>
              <a:t>15</a:t>
            </a:fld>
            <a:endParaRPr lang="en-US"/>
          </a:p>
        </p:txBody>
      </p:sp>
      <p:sp>
        <p:nvSpPr>
          <p:cNvPr id="68610" name="Rectangle 2"/>
          <p:cNvSpPr>
            <a:spLocks noChangeArrowheads="1"/>
          </p:cNvSpPr>
          <p:nvPr/>
        </p:nvSpPr>
        <p:spPr bwMode="auto">
          <a:xfrm>
            <a:off x="11430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DOS</a:t>
            </a:r>
          </a:p>
        </p:txBody>
      </p:sp>
      <p:sp>
        <p:nvSpPr>
          <p:cNvPr id="68623" name="Rectangle 15"/>
          <p:cNvSpPr>
            <a:spLocks noChangeArrowheads="1"/>
          </p:cNvSpPr>
          <p:nvPr/>
        </p:nvSpPr>
        <p:spPr bwMode="auto">
          <a:xfrm>
            <a:off x="1143000" y="1828800"/>
            <a:ext cx="1752600" cy="35052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Application</a:t>
            </a:r>
          </a:p>
        </p:txBody>
      </p:sp>
      <p:pic>
        <p:nvPicPr>
          <p:cNvPr id="68627" name="Picture 19" descr="word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1600200" cy="1081088"/>
          </a:xfrm>
          <a:prstGeom prst="rect">
            <a:avLst/>
          </a:prstGeom>
          <a:noFill/>
          <a:extLst>
            <a:ext uri="{909E8E84-426E-40DD-AFC4-6F175D3DCCD1}">
              <a14:hiddenFill xmlns:a14="http://schemas.microsoft.com/office/drawing/2010/main">
                <a:solidFill>
                  <a:srgbClr val="FFFFFF"/>
                </a:solidFill>
              </a14:hiddenFill>
            </a:ext>
          </a:extLst>
        </p:spPr>
      </p:pic>
      <p:sp>
        <p:nvSpPr>
          <p:cNvPr id="68628" name="Text Box 20"/>
          <p:cNvSpPr txBox="1">
            <a:spLocks noChangeArrowheads="1"/>
          </p:cNvSpPr>
          <p:nvPr/>
        </p:nvSpPr>
        <p:spPr bwMode="auto">
          <a:xfrm>
            <a:off x="2133600" y="6248400"/>
            <a:ext cx="5562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rPr>
              <a:t>© John DeTreville, Microsoft Corp.</a:t>
            </a:r>
          </a:p>
        </p:txBody>
      </p:sp>
      <p:sp>
        <p:nvSpPr>
          <p:cNvPr id="68629" name="Line 21"/>
          <p:cNvSpPr>
            <a:spLocks noChangeShapeType="1"/>
          </p:cNvSpPr>
          <p:nvPr/>
        </p:nvSpPr>
        <p:spPr bwMode="auto">
          <a:xfrm>
            <a:off x="533400" y="5373688"/>
            <a:ext cx="30480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0" name="Rectangle 26"/>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t>“Everything you don’t have to write”</a:t>
            </a:r>
            <a:br>
              <a:rPr lang="en-US" sz="2800"/>
            </a:br>
            <a:r>
              <a:rPr lang="en-US" sz="2800"/>
              <a:t>What is Windows?</a:t>
            </a:r>
          </a:p>
        </p:txBody>
      </p:sp>
      <p:sp>
        <p:nvSpPr>
          <p:cNvPr id="27" name="Slide Number Placeholder 5"/>
          <p:cNvSpPr>
            <a:spLocks noGrp="1"/>
          </p:cNvSpPr>
          <p:nvPr>
            <p:ph type="sldNum" sz="quarter" idx="12"/>
          </p:nvPr>
        </p:nvSpPr>
        <p:spPr/>
        <p:txBody>
          <a:bodyPr/>
          <a:lstStyle/>
          <a:p>
            <a:fld id="{75353A59-FBD4-4947-A29A-9AF39F9B07D5}" type="slidenum">
              <a:rPr lang="en-US"/>
              <a:pPr/>
              <a:t>16</a:t>
            </a:fld>
            <a:endParaRPr lang="en-US"/>
          </a:p>
        </p:txBody>
      </p:sp>
      <p:sp>
        <p:nvSpPr>
          <p:cNvPr id="57346" name="Rectangle 2"/>
          <p:cNvSpPr>
            <a:spLocks noChangeArrowheads="1"/>
          </p:cNvSpPr>
          <p:nvPr/>
        </p:nvSpPr>
        <p:spPr bwMode="auto">
          <a:xfrm>
            <a:off x="11430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DOS</a:t>
            </a:r>
          </a:p>
        </p:txBody>
      </p:sp>
      <p:sp>
        <p:nvSpPr>
          <p:cNvPr id="57348" name="Rectangle 4"/>
          <p:cNvSpPr>
            <a:spLocks noChangeArrowheads="1"/>
          </p:cNvSpPr>
          <p:nvPr/>
        </p:nvSpPr>
        <p:spPr bwMode="auto">
          <a:xfrm>
            <a:off x="51054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Windows</a:t>
            </a:r>
          </a:p>
        </p:txBody>
      </p:sp>
      <p:sp>
        <p:nvSpPr>
          <p:cNvPr id="57349" name="Rectangle 5"/>
          <p:cNvSpPr>
            <a:spLocks noChangeArrowheads="1"/>
          </p:cNvSpPr>
          <p:nvPr/>
        </p:nvSpPr>
        <p:spPr bwMode="auto">
          <a:xfrm>
            <a:off x="3962400" y="4648200"/>
            <a:ext cx="1752600" cy="609600"/>
          </a:xfrm>
          <a:prstGeom prst="rect">
            <a:avLst/>
          </a:prstGeom>
          <a:gradFill rotWithShape="0">
            <a:gsLst>
              <a:gs pos="0">
                <a:schemeClr val="hlink"/>
              </a:gs>
              <a:gs pos="100000">
                <a:schemeClr val="accent1"/>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Installer</a:t>
            </a:r>
          </a:p>
        </p:txBody>
      </p:sp>
      <p:sp>
        <p:nvSpPr>
          <p:cNvPr id="57350" name="Rectangle 6"/>
          <p:cNvSpPr>
            <a:spLocks noChangeArrowheads="1"/>
          </p:cNvSpPr>
          <p:nvPr/>
        </p:nvSpPr>
        <p:spPr bwMode="auto">
          <a:xfrm>
            <a:off x="5105400" y="3886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solidFill>
                  <a:srgbClr val="FF3300"/>
                </a:solidFill>
                <a:latin typeface="Franklin Gothic Medium" pitchFamily="34" charset="0"/>
              </a:rPr>
              <a:t>COM</a:t>
            </a:r>
          </a:p>
        </p:txBody>
      </p:sp>
      <p:sp>
        <p:nvSpPr>
          <p:cNvPr id="57351" name="Rectangle 7"/>
          <p:cNvSpPr>
            <a:spLocks noChangeArrowheads="1"/>
          </p:cNvSpPr>
          <p:nvPr/>
        </p:nvSpPr>
        <p:spPr bwMode="auto">
          <a:xfrm>
            <a:off x="6248400" y="4648200"/>
            <a:ext cx="1752600" cy="609600"/>
          </a:xfrm>
          <a:prstGeom prst="rect">
            <a:avLst/>
          </a:prstGeom>
          <a:gradFill rotWithShape="0">
            <a:gsLst>
              <a:gs pos="0">
                <a:schemeClr val="accent1"/>
              </a:gs>
              <a:gs pos="100000">
                <a:schemeClr val="hlink"/>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Printing</a:t>
            </a:r>
          </a:p>
        </p:txBody>
      </p:sp>
      <p:sp>
        <p:nvSpPr>
          <p:cNvPr id="57352" name="Rectangle 8"/>
          <p:cNvSpPr>
            <a:spLocks noChangeArrowheads="1"/>
          </p:cNvSpPr>
          <p:nvPr/>
        </p:nvSpPr>
        <p:spPr bwMode="auto">
          <a:xfrm>
            <a:off x="6172200" y="3124200"/>
            <a:ext cx="1752600" cy="609600"/>
          </a:xfrm>
          <a:prstGeom prst="rect">
            <a:avLst/>
          </a:prstGeom>
          <a:gradFill rotWithShape="0">
            <a:gsLst>
              <a:gs pos="0">
                <a:schemeClr val="accent1"/>
              </a:gs>
              <a:gs pos="100000">
                <a:schemeClr val="hlink"/>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TCP/IP</a:t>
            </a:r>
          </a:p>
        </p:txBody>
      </p:sp>
      <p:sp>
        <p:nvSpPr>
          <p:cNvPr id="57353" name="Rectangle 9"/>
          <p:cNvSpPr>
            <a:spLocks noChangeArrowheads="1"/>
          </p:cNvSpPr>
          <p:nvPr/>
        </p:nvSpPr>
        <p:spPr bwMode="auto">
          <a:xfrm>
            <a:off x="4038600" y="3124200"/>
            <a:ext cx="1752600" cy="609600"/>
          </a:xfrm>
          <a:prstGeom prst="rect">
            <a:avLst/>
          </a:prstGeom>
          <a:gradFill rotWithShape="0">
            <a:gsLst>
              <a:gs pos="0">
                <a:schemeClr val="hlink"/>
              </a:gs>
              <a:gs pos="100000">
                <a:schemeClr val="accent1"/>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Browser</a:t>
            </a:r>
          </a:p>
        </p:txBody>
      </p:sp>
      <p:sp>
        <p:nvSpPr>
          <p:cNvPr id="57354" name="Rectangle 10"/>
          <p:cNvSpPr>
            <a:spLocks noChangeArrowheads="1"/>
          </p:cNvSpPr>
          <p:nvPr/>
        </p:nvSpPr>
        <p:spPr bwMode="auto">
          <a:xfrm>
            <a:off x="7315200" y="3886200"/>
            <a:ext cx="1143000" cy="609600"/>
          </a:xfrm>
          <a:prstGeom prst="rect">
            <a:avLst/>
          </a:prstGeom>
          <a:gradFill rotWithShape="0">
            <a:gsLst>
              <a:gs pos="0">
                <a:schemeClr val="accent1"/>
              </a:gs>
              <a:gs pos="100000">
                <a:schemeClr val="hlink"/>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t>
            </a:r>
          </a:p>
        </p:txBody>
      </p:sp>
      <p:sp>
        <p:nvSpPr>
          <p:cNvPr id="57355" name="Rectangle 11"/>
          <p:cNvSpPr>
            <a:spLocks noChangeArrowheads="1"/>
          </p:cNvSpPr>
          <p:nvPr/>
        </p:nvSpPr>
        <p:spPr bwMode="auto">
          <a:xfrm>
            <a:off x="3124200" y="3886200"/>
            <a:ext cx="1524000" cy="609600"/>
          </a:xfrm>
          <a:prstGeom prst="rect">
            <a:avLst/>
          </a:prstGeom>
          <a:gradFill rotWithShape="0">
            <a:gsLst>
              <a:gs pos="0">
                <a:schemeClr val="hlink"/>
              </a:gs>
              <a:gs pos="100000">
                <a:schemeClr val="accent1"/>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File system</a:t>
            </a:r>
          </a:p>
        </p:txBody>
      </p:sp>
      <p:grpSp>
        <p:nvGrpSpPr>
          <p:cNvPr id="57356" name="Group 12"/>
          <p:cNvGrpSpPr>
            <a:grpSpLocks/>
          </p:cNvGrpSpPr>
          <p:nvPr/>
        </p:nvGrpSpPr>
        <p:grpSpPr bwMode="auto">
          <a:xfrm>
            <a:off x="3810000" y="1828800"/>
            <a:ext cx="4343400" cy="990600"/>
            <a:chOff x="2400" y="1152"/>
            <a:chExt cx="2736" cy="624"/>
          </a:xfrm>
        </p:grpSpPr>
        <p:sp>
          <p:nvSpPr>
            <p:cNvPr id="57357" name="Rectangle 13"/>
            <p:cNvSpPr>
              <a:spLocks noChangeArrowheads="1"/>
            </p:cNvSpPr>
            <p:nvPr/>
          </p:nvSpPr>
          <p:spPr bwMode="auto">
            <a:xfrm>
              <a:off x="4416" y="1152"/>
              <a:ext cx="720" cy="624"/>
            </a:xfrm>
            <a:prstGeom prst="rect">
              <a:avLst/>
            </a:prstGeom>
            <a:gradFill rotWithShape="0">
              <a:gsLst>
                <a:gs pos="0">
                  <a:schemeClr val="hlink"/>
                </a:gs>
                <a:gs pos="100000">
                  <a:srgbClr val="0000FF"/>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t>
              </a:r>
            </a:p>
          </p:txBody>
        </p:sp>
        <p:sp>
          <p:nvSpPr>
            <p:cNvPr id="57358" name="Rectangle 14"/>
            <p:cNvSpPr>
              <a:spLocks noChangeArrowheads="1"/>
            </p:cNvSpPr>
            <p:nvPr/>
          </p:nvSpPr>
          <p:spPr bwMode="auto">
            <a:xfrm>
              <a:off x="2400" y="1152"/>
              <a:ext cx="720" cy="624"/>
            </a:xfrm>
            <a:prstGeom prst="rect">
              <a:avLst/>
            </a:prstGeom>
            <a:gradFill rotWithShape="0">
              <a:gsLst>
                <a:gs pos="0">
                  <a:srgbClr val="0000FF"/>
                </a:gs>
                <a:gs pos="100000">
                  <a:schemeClr val="hlink"/>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t>
              </a:r>
            </a:p>
          </p:txBody>
        </p:sp>
      </p:grpSp>
      <p:sp>
        <p:nvSpPr>
          <p:cNvPr id="57359" name="Rectangle 15"/>
          <p:cNvSpPr>
            <a:spLocks noChangeArrowheads="1"/>
          </p:cNvSpPr>
          <p:nvPr/>
        </p:nvSpPr>
        <p:spPr bwMode="auto">
          <a:xfrm>
            <a:off x="1143000" y="1828800"/>
            <a:ext cx="1752600" cy="35052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Application</a:t>
            </a:r>
          </a:p>
        </p:txBody>
      </p:sp>
      <p:grpSp>
        <p:nvGrpSpPr>
          <p:cNvPr id="57360" name="Group 16"/>
          <p:cNvGrpSpPr>
            <a:grpSpLocks/>
          </p:cNvGrpSpPr>
          <p:nvPr/>
        </p:nvGrpSpPr>
        <p:grpSpPr bwMode="auto">
          <a:xfrm>
            <a:off x="5105400" y="1828800"/>
            <a:ext cx="1752600" cy="990600"/>
            <a:chOff x="3216" y="1152"/>
            <a:chExt cx="1104" cy="624"/>
          </a:xfrm>
        </p:grpSpPr>
        <p:sp>
          <p:nvSpPr>
            <p:cNvPr id="57361" name="Rectangle 17"/>
            <p:cNvSpPr>
              <a:spLocks noChangeArrowheads="1"/>
            </p:cNvSpPr>
            <p:nvPr/>
          </p:nvSpPr>
          <p:spPr bwMode="auto">
            <a:xfrm>
              <a:off x="3216" y="1152"/>
              <a:ext cx="1104" cy="624"/>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Application</a:t>
              </a:r>
            </a:p>
          </p:txBody>
        </p:sp>
        <p:pic>
          <p:nvPicPr>
            <p:cNvPr id="57362" name="Picture 18" descr="win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268"/>
              <a:ext cx="1008" cy="415"/>
            </a:xfrm>
            <a:prstGeom prst="rect">
              <a:avLst/>
            </a:prstGeom>
            <a:noFill/>
            <a:extLst>
              <a:ext uri="{909E8E84-426E-40DD-AFC4-6F175D3DCCD1}">
                <a14:hiddenFill xmlns:a14="http://schemas.microsoft.com/office/drawing/2010/main">
                  <a:solidFill>
                    <a:srgbClr val="FFFFFF"/>
                  </a:solidFill>
                </a14:hiddenFill>
              </a:ext>
            </a:extLst>
          </p:spPr>
        </p:pic>
      </p:grpSp>
      <p:pic>
        <p:nvPicPr>
          <p:cNvPr id="57363" name="Picture 19" descr="word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09800"/>
            <a:ext cx="1600200" cy="1081088"/>
          </a:xfrm>
          <a:prstGeom prst="rect">
            <a:avLst/>
          </a:prstGeom>
          <a:noFill/>
          <a:extLst>
            <a:ext uri="{909E8E84-426E-40DD-AFC4-6F175D3DCCD1}">
              <a14:hiddenFill xmlns:a14="http://schemas.microsoft.com/office/drawing/2010/main">
                <a:solidFill>
                  <a:srgbClr val="FFFFFF"/>
                </a:solidFill>
              </a14:hiddenFill>
            </a:ext>
          </a:extLst>
        </p:spPr>
      </p:pic>
      <p:sp>
        <p:nvSpPr>
          <p:cNvPr id="57364" name="Text Box 20"/>
          <p:cNvSpPr txBox="1">
            <a:spLocks noChangeArrowheads="1"/>
          </p:cNvSpPr>
          <p:nvPr/>
        </p:nvSpPr>
        <p:spPr bwMode="auto">
          <a:xfrm>
            <a:off x="2133600" y="6248400"/>
            <a:ext cx="5562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rPr>
              <a:t>©</a:t>
            </a:r>
            <a:r>
              <a:rPr lang="en-US"/>
              <a:t> </a:t>
            </a:r>
            <a:r>
              <a:rPr lang="en-US">
                <a:latin typeface="Times New Roman" pitchFamily="18" charset="0"/>
              </a:rPr>
              <a:t>John DeTreville, Microsoft Corp.</a:t>
            </a:r>
          </a:p>
        </p:txBody>
      </p:sp>
      <p:pic>
        <p:nvPicPr>
          <p:cNvPr id="57365" name="Picture 21" descr="excel-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05000"/>
            <a:ext cx="6762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57366" name="Picture 22" descr="powerpoint-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905000"/>
            <a:ext cx="676275" cy="823913"/>
          </a:xfrm>
          <a:prstGeom prst="rect">
            <a:avLst/>
          </a:prstGeom>
          <a:noFill/>
          <a:extLst>
            <a:ext uri="{909E8E84-426E-40DD-AFC4-6F175D3DCCD1}">
              <a14:hiddenFill xmlns:a14="http://schemas.microsoft.com/office/drawing/2010/main">
                <a:solidFill>
                  <a:srgbClr val="FFFFFF"/>
                </a:solidFill>
              </a14:hiddenFill>
            </a:ext>
          </a:extLst>
        </p:spPr>
      </p:pic>
      <p:sp>
        <p:nvSpPr>
          <p:cNvPr id="57367" name="Line 23"/>
          <p:cNvSpPr>
            <a:spLocks noChangeShapeType="1"/>
          </p:cNvSpPr>
          <p:nvPr/>
        </p:nvSpPr>
        <p:spPr bwMode="auto">
          <a:xfrm>
            <a:off x="533400" y="5373688"/>
            <a:ext cx="30480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8" name="Line 24"/>
          <p:cNvSpPr>
            <a:spLocks noChangeShapeType="1"/>
          </p:cNvSpPr>
          <p:nvPr/>
        </p:nvSpPr>
        <p:spPr bwMode="auto">
          <a:xfrm>
            <a:off x="3200400" y="2971800"/>
            <a:ext cx="54102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0" name="Rectangle 28"/>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t>“Everything you don’t have to write”</a:t>
            </a:r>
            <a:br>
              <a:rPr lang="en-US" sz="2800"/>
            </a:br>
            <a:r>
              <a:rPr lang="en-US" sz="2800"/>
              <a:t>What is .NET?</a:t>
            </a:r>
          </a:p>
        </p:txBody>
      </p:sp>
      <p:sp>
        <p:nvSpPr>
          <p:cNvPr id="10" name="Slide Number Placeholder 5"/>
          <p:cNvSpPr>
            <a:spLocks noGrp="1"/>
          </p:cNvSpPr>
          <p:nvPr>
            <p:ph type="sldNum" sz="quarter" idx="12"/>
          </p:nvPr>
        </p:nvSpPr>
        <p:spPr/>
        <p:txBody>
          <a:bodyPr/>
          <a:lstStyle/>
          <a:p>
            <a:fld id="{34C4FE44-32CE-4B87-A6C6-D33C2F96B9D9}" type="slidenum">
              <a:rPr lang="en-US"/>
              <a:pPr/>
              <a:t>17</a:t>
            </a:fld>
            <a:endParaRPr lang="en-US"/>
          </a:p>
        </p:txBody>
      </p:sp>
      <p:sp>
        <p:nvSpPr>
          <p:cNvPr id="59395" name="Rectangle 3"/>
          <p:cNvSpPr>
            <a:spLocks noChangeArrowheads="1"/>
          </p:cNvSpPr>
          <p:nvPr/>
        </p:nvSpPr>
        <p:spPr bwMode="auto">
          <a:xfrm>
            <a:off x="11430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Internet</a:t>
            </a:r>
          </a:p>
        </p:txBody>
      </p:sp>
      <p:sp>
        <p:nvSpPr>
          <p:cNvPr id="59405" name="Rectangle 13"/>
          <p:cNvSpPr>
            <a:spLocks noChangeArrowheads="1"/>
          </p:cNvSpPr>
          <p:nvPr/>
        </p:nvSpPr>
        <p:spPr bwMode="auto">
          <a:xfrm>
            <a:off x="1143000" y="1828800"/>
            <a:ext cx="1752600" cy="35052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Application</a:t>
            </a:r>
          </a:p>
        </p:txBody>
      </p:sp>
      <p:pic>
        <p:nvPicPr>
          <p:cNvPr id="59406" name="Picture 14" descr="ebay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1600200" cy="695325"/>
          </a:xfrm>
          <a:prstGeom prst="rect">
            <a:avLst/>
          </a:prstGeom>
          <a:noFill/>
          <a:extLst>
            <a:ext uri="{909E8E84-426E-40DD-AFC4-6F175D3DCCD1}">
              <a14:hiddenFill xmlns:a14="http://schemas.microsoft.com/office/drawing/2010/main">
                <a:solidFill>
                  <a:srgbClr val="FFFFFF"/>
                </a:solidFill>
              </a14:hiddenFill>
            </a:ext>
          </a:extLst>
        </p:spPr>
      </p:pic>
      <p:sp>
        <p:nvSpPr>
          <p:cNvPr id="59417" name="Text Box 25"/>
          <p:cNvSpPr txBox="1">
            <a:spLocks noChangeArrowheads="1"/>
          </p:cNvSpPr>
          <p:nvPr/>
        </p:nvSpPr>
        <p:spPr bwMode="auto">
          <a:xfrm>
            <a:off x="2133600" y="6248400"/>
            <a:ext cx="5562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rPr>
              <a:t>© John DeTreville, Microsoft Corp.</a:t>
            </a:r>
          </a:p>
        </p:txBody>
      </p:sp>
      <p:sp>
        <p:nvSpPr>
          <p:cNvPr id="59418" name="Line 26"/>
          <p:cNvSpPr>
            <a:spLocks noChangeShapeType="1"/>
          </p:cNvSpPr>
          <p:nvPr/>
        </p:nvSpPr>
        <p:spPr bwMode="auto">
          <a:xfrm>
            <a:off x="533400" y="5373688"/>
            <a:ext cx="30480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3" name="Rectangle 29"/>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t>“Everything you don’t have to write”</a:t>
            </a:r>
            <a:br>
              <a:rPr lang="en-US" sz="2800"/>
            </a:br>
            <a:r>
              <a:rPr lang="en-US" sz="2800"/>
              <a:t>What is .NET?</a:t>
            </a:r>
          </a:p>
        </p:txBody>
      </p:sp>
      <p:sp>
        <p:nvSpPr>
          <p:cNvPr id="30" name="Slide Number Placeholder 5"/>
          <p:cNvSpPr>
            <a:spLocks noGrp="1"/>
          </p:cNvSpPr>
          <p:nvPr>
            <p:ph type="sldNum" sz="quarter" idx="12"/>
          </p:nvPr>
        </p:nvSpPr>
        <p:spPr/>
        <p:txBody>
          <a:bodyPr/>
          <a:lstStyle/>
          <a:p>
            <a:fld id="{F9DBC2AA-C7D5-4C28-88B8-E00011672CE4}" type="slidenum">
              <a:rPr lang="en-US"/>
              <a:pPr/>
              <a:t>18</a:t>
            </a:fld>
            <a:endParaRPr lang="en-US"/>
          </a:p>
        </p:txBody>
      </p:sp>
      <p:sp>
        <p:nvSpPr>
          <p:cNvPr id="62466" name="Rectangle 2"/>
          <p:cNvSpPr>
            <a:spLocks noChangeArrowheads="1"/>
          </p:cNvSpPr>
          <p:nvPr/>
        </p:nvSpPr>
        <p:spPr bwMode="auto">
          <a:xfrm>
            <a:off x="5105400" y="3886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800" i="1">
                <a:effectLst>
                  <a:outerShdw blurRad="38100" dist="38100" dir="2700000" algn="tl">
                    <a:srgbClr val="FFFFFF"/>
                  </a:outerShdw>
                </a:effectLst>
                <a:latin typeface="Franklin Gothic Medium" pitchFamily="34" charset="0"/>
              </a:rPr>
              <a:t>magic</a:t>
            </a:r>
            <a:endParaRPr lang="en-US" sz="2800" i="1" baseline="30000">
              <a:effectLst>
                <a:outerShdw blurRad="38100" dist="38100" dir="2700000" algn="tl">
                  <a:srgbClr val="FFFFFF"/>
                </a:outerShdw>
              </a:effectLst>
              <a:latin typeface="Franklin Gothic Medium" pitchFamily="34" charset="0"/>
            </a:endParaRPr>
          </a:p>
        </p:txBody>
      </p:sp>
      <p:sp>
        <p:nvSpPr>
          <p:cNvPr id="62467" name="Rectangle 3"/>
          <p:cNvSpPr>
            <a:spLocks noChangeArrowheads="1"/>
          </p:cNvSpPr>
          <p:nvPr/>
        </p:nvSpPr>
        <p:spPr bwMode="auto">
          <a:xfrm>
            <a:off x="11430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Internet</a:t>
            </a:r>
          </a:p>
        </p:txBody>
      </p:sp>
      <p:sp>
        <p:nvSpPr>
          <p:cNvPr id="62469" name="Rectangle 5"/>
          <p:cNvSpPr>
            <a:spLocks noChangeArrowheads="1"/>
          </p:cNvSpPr>
          <p:nvPr/>
        </p:nvSpPr>
        <p:spPr bwMode="auto">
          <a:xfrm>
            <a:off x="5105400" y="5410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.NET</a:t>
            </a:r>
          </a:p>
        </p:txBody>
      </p:sp>
      <p:sp>
        <p:nvSpPr>
          <p:cNvPr id="62470" name="Rectangle 6"/>
          <p:cNvSpPr>
            <a:spLocks noChangeArrowheads="1"/>
          </p:cNvSpPr>
          <p:nvPr/>
        </p:nvSpPr>
        <p:spPr bwMode="auto">
          <a:xfrm>
            <a:off x="3962400" y="4648200"/>
            <a:ext cx="1752600" cy="609600"/>
          </a:xfrm>
          <a:prstGeom prst="rect">
            <a:avLst/>
          </a:prstGeom>
          <a:gradFill rotWithShape="0">
            <a:gsLst>
              <a:gs pos="0">
                <a:schemeClr val="hlink"/>
              </a:gs>
              <a:gs pos="100000">
                <a:schemeClr val="accent1"/>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000">
                <a:latin typeface="Franklin Gothic Medium" pitchFamily="34" charset="0"/>
              </a:rPr>
              <a:t>Device</a:t>
            </a:r>
          </a:p>
          <a:p>
            <a:pPr eaLnBrk="1" hangingPunct="1">
              <a:spcBef>
                <a:spcPct val="0"/>
              </a:spcBef>
            </a:pPr>
            <a:r>
              <a:rPr lang="en-US" sz="2000">
                <a:latin typeface="Franklin Gothic Medium" pitchFamily="34" charset="0"/>
              </a:rPr>
              <a:t>independence</a:t>
            </a:r>
            <a:endParaRPr lang="en-US" sz="2000" baseline="30000">
              <a:latin typeface="Franklin Gothic Medium" pitchFamily="34" charset="0"/>
            </a:endParaRPr>
          </a:p>
        </p:txBody>
      </p:sp>
      <p:sp>
        <p:nvSpPr>
          <p:cNvPr id="62471" name="Rectangle 7"/>
          <p:cNvSpPr>
            <a:spLocks noChangeArrowheads="1"/>
          </p:cNvSpPr>
          <p:nvPr/>
        </p:nvSpPr>
        <p:spPr bwMode="auto">
          <a:xfrm>
            <a:off x="5105400" y="3886200"/>
            <a:ext cx="1752600" cy="609600"/>
          </a:xfrm>
          <a:prstGeom prst="rect">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solidFill>
                  <a:srgbClr val="FF3300"/>
                </a:solidFill>
                <a:latin typeface="Franklin Gothic Medium" pitchFamily="34" charset="0"/>
              </a:rPr>
              <a:t>XML</a:t>
            </a:r>
            <a:endParaRPr lang="en-US" sz="2400" baseline="30000">
              <a:solidFill>
                <a:srgbClr val="FF3300"/>
              </a:solidFill>
              <a:latin typeface="Franklin Gothic Medium" pitchFamily="34" charset="0"/>
            </a:endParaRPr>
          </a:p>
        </p:txBody>
      </p:sp>
      <p:sp>
        <p:nvSpPr>
          <p:cNvPr id="62472" name="Rectangle 8"/>
          <p:cNvSpPr>
            <a:spLocks noChangeArrowheads="1"/>
          </p:cNvSpPr>
          <p:nvPr/>
        </p:nvSpPr>
        <p:spPr bwMode="auto">
          <a:xfrm>
            <a:off x="6248400" y="4648200"/>
            <a:ext cx="1752600" cy="609600"/>
          </a:xfrm>
          <a:prstGeom prst="rect">
            <a:avLst/>
          </a:prstGeom>
          <a:gradFill rotWithShape="0">
            <a:gsLst>
              <a:gs pos="0">
                <a:schemeClr val="accent1"/>
              </a:gs>
              <a:gs pos="100000">
                <a:schemeClr val="hlink"/>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000">
                <a:latin typeface="Franklin Gothic Medium" pitchFamily="34" charset="0"/>
              </a:rPr>
              <a:t>Identity</a:t>
            </a:r>
          </a:p>
          <a:p>
            <a:pPr eaLnBrk="1" hangingPunct="1">
              <a:spcBef>
                <a:spcPct val="0"/>
              </a:spcBef>
            </a:pPr>
            <a:r>
              <a:rPr lang="en-US" sz="2000">
                <a:latin typeface="Franklin Gothic Medium" pitchFamily="34" charset="0"/>
              </a:rPr>
              <a:t>&amp; security</a:t>
            </a:r>
            <a:endParaRPr lang="en-US" sz="2000" baseline="30000">
              <a:latin typeface="Franklin Gothic Medium" pitchFamily="34" charset="0"/>
            </a:endParaRPr>
          </a:p>
        </p:txBody>
      </p:sp>
      <p:sp>
        <p:nvSpPr>
          <p:cNvPr id="62473" name="Rectangle 9"/>
          <p:cNvSpPr>
            <a:spLocks noChangeArrowheads="1"/>
          </p:cNvSpPr>
          <p:nvPr/>
        </p:nvSpPr>
        <p:spPr bwMode="auto">
          <a:xfrm>
            <a:off x="6172200" y="3124200"/>
            <a:ext cx="1752600" cy="609600"/>
          </a:xfrm>
          <a:prstGeom prst="rect">
            <a:avLst/>
          </a:prstGeom>
          <a:gradFill rotWithShape="0">
            <a:gsLst>
              <a:gs pos="0">
                <a:schemeClr val="accent1"/>
              </a:gs>
              <a:gs pos="100000">
                <a:schemeClr val="hlink"/>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000">
                <a:latin typeface="Franklin Gothic Medium" pitchFamily="34" charset="0"/>
              </a:rPr>
              <a:t>Asynchrony</a:t>
            </a:r>
          </a:p>
        </p:txBody>
      </p:sp>
      <p:sp>
        <p:nvSpPr>
          <p:cNvPr id="62474" name="Rectangle 10"/>
          <p:cNvSpPr>
            <a:spLocks noChangeArrowheads="1"/>
          </p:cNvSpPr>
          <p:nvPr/>
        </p:nvSpPr>
        <p:spPr bwMode="auto">
          <a:xfrm>
            <a:off x="4038600" y="3124200"/>
            <a:ext cx="1752600" cy="609600"/>
          </a:xfrm>
          <a:prstGeom prst="rect">
            <a:avLst/>
          </a:prstGeom>
          <a:gradFill rotWithShape="0">
            <a:gsLst>
              <a:gs pos="0">
                <a:schemeClr val="hlink"/>
              </a:gs>
              <a:gs pos="100000">
                <a:schemeClr val="accent1"/>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000">
                <a:latin typeface="Franklin Gothic Medium" pitchFamily="34" charset="0"/>
              </a:rPr>
              <a:t>Extensibility</a:t>
            </a:r>
          </a:p>
        </p:txBody>
      </p:sp>
      <p:sp>
        <p:nvSpPr>
          <p:cNvPr id="62475" name="Rectangle 11"/>
          <p:cNvSpPr>
            <a:spLocks noChangeArrowheads="1"/>
          </p:cNvSpPr>
          <p:nvPr/>
        </p:nvSpPr>
        <p:spPr bwMode="auto">
          <a:xfrm>
            <a:off x="7315200" y="3886200"/>
            <a:ext cx="1143000" cy="609600"/>
          </a:xfrm>
          <a:prstGeom prst="rect">
            <a:avLst/>
          </a:prstGeom>
          <a:gradFill rotWithShape="0">
            <a:gsLst>
              <a:gs pos="0">
                <a:schemeClr val="accent1"/>
              </a:gs>
              <a:gs pos="100000">
                <a:schemeClr val="hlink"/>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t>
            </a:r>
          </a:p>
        </p:txBody>
      </p:sp>
      <p:sp>
        <p:nvSpPr>
          <p:cNvPr id="62476" name="Rectangle 12"/>
          <p:cNvSpPr>
            <a:spLocks noChangeArrowheads="1"/>
          </p:cNvSpPr>
          <p:nvPr/>
        </p:nvSpPr>
        <p:spPr bwMode="auto">
          <a:xfrm>
            <a:off x="3505200" y="3886200"/>
            <a:ext cx="1143000" cy="609600"/>
          </a:xfrm>
          <a:prstGeom prst="rect">
            <a:avLst/>
          </a:prstGeom>
          <a:gradFill rotWithShape="0">
            <a:gsLst>
              <a:gs pos="0">
                <a:schemeClr val="hlink"/>
              </a:gs>
              <a:gs pos="100000">
                <a:schemeClr val="accent1"/>
              </a:gs>
            </a:gsLst>
            <a:lin ang="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t>
            </a:r>
          </a:p>
        </p:txBody>
      </p:sp>
      <p:sp>
        <p:nvSpPr>
          <p:cNvPr id="62477" name="Rectangle 13"/>
          <p:cNvSpPr>
            <a:spLocks noChangeArrowheads="1"/>
          </p:cNvSpPr>
          <p:nvPr/>
        </p:nvSpPr>
        <p:spPr bwMode="auto">
          <a:xfrm>
            <a:off x="1143000" y="1828800"/>
            <a:ext cx="1752600" cy="3505200"/>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Application</a:t>
            </a:r>
          </a:p>
        </p:txBody>
      </p:sp>
      <p:pic>
        <p:nvPicPr>
          <p:cNvPr id="62478" name="Picture 14" descr="ebay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1600200" cy="695325"/>
          </a:xfrm>
          <a:prstGeom prst="rect">
            <a:avLst/>
          </a:prstGeom>
          <a:noFill/>
          <a:extLst>
            <a:ext uri="{909E8E84-426E-40DD-AFC4-6F175D3DCCD1}">
              <a14:hiddenFill xmlns:a14="http://schemas.microsoft.com/office/drawing/2010/main">
                <a:solidFill>
                  <a:srgbClr val="FFFFFF"/>
                </a:solidFill>
              </a14:hiddenFill>
            </a:ext>
          </a:extLst>
        </p:spPr>
      </p:pic>
      <p:grpSp>
        <p:nvGrpSpPr>
          <p:cNvPr id="62479" name="Group 15"/>
          <p:cNvGrpSpPr>
            <a:grpSpLocks/>
          </p:cNvGrpSpPr>
          <p:nvPr/>
        </p:nvGrpSpPr>
        <p:grpSpPr bwMode="auto">
          <a:xfrm>
            <a:off x="5105400" y="1828800"/>
            <a:ext cx="1752600" cy="990600"/>
            <a:chOff x="3216" y="1152"/>
            <a:chExt cx="1104" cy="624"/>
          </a:xfrm>
        </p:grpSpPr>
        <p:sp>
          <p:nvSpPr>
            <p:cNvPr id="62480" name="Rectangle 16"/>
            <p:cNvSpPr>
              <a:spLocks noChangeArrowheads="1"/>
            </p:cNvSpPr>
            <p:nvPr/>
          </p:nvSpPr>
          <p:spPr bwMode="auto">
            <a:xfrm>
              <a:off x="3216" y="1152"/>
              <a:ext cx="1104" cy="624"/>
            </a:xfrm>
            <a:prstGeom prst="rect">
              <a:avLst/>
            </a:prstGeom>
            <a:solidFill>
              <a:schemeClr va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eBay</a:t>
              </a:r>
            </a:p>
          </p:txBody>
        </p:sp>
        <p:pic>
          <p:nvPicPr>
            <p:cNvPr id="62481" name="Picture 17" descr="ebay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248"/>
              <a:ext cx="1008" cy="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482" name="Group 18"/>
          <p:cNvGrpSpPr>
            <a:grpSpLocks/>
          </p:cNvGrpSpPr>
          <p:nvPr/>
        </p:nvGrpSpPr>
        <p:grpSpPr bwMode="auto">
          <a:xfrm>
            <a:off x="3810000" y="1828800"/>
            <a:ext cx="4343400" cy="990600"/>
            <a:chOff x="2400" y="1152"/>
            <a:chExt cx="2736" cy="624"/>
          </a:xfrm>
        </p:grpSpPr>
        <p:grpSp>
          <p:nvGrpSpPr>
            <p:cNvPr id="62483" name="Group 19"/>
            <p:cNvGrpSpPr>
              <a:grpSpLocks/>
            </p:cNvGrpSpPr>
            <p:nvPr/>
          </p:nvGrpSpPr>
          <p:grpSpPr bwMode="auto">
            <a:xfrm>
              <a:off x="4416" y="1152"/>
              <a:ext cx="720" cy="624"/>
              <a:chOff x="4416" y="1152"/>
              <a:chExt cx="720" cy="624"/>
            </a:xfrm>
          </p:grpSpPr>
          <p:sp>
            <p:nvSpPr>
              <p:cNvPr id="62484" name="Rectangle 20"/>
              <p:cNvSpPr>
                <a:spLocks noChangeArrowheads="1"/>
              </p:cNvSpPr>
              <p:nvPr/>
            </p:nvSpPr>
            <p:spPr bwMode="auto">
              <a:xfrm>
                <a:off x="4416" y="1152"/>
                <a:ext cx="720" cy="624"/>
              </a:xfrm>
              <a:prstGeom prst="rect">
                <a:avLst/>
              </a:prstGeom>
              <a:gradFill rotWithShape="0">
                <a:gsLst>
                  <a:gs pos="0">
                    <a:schemeClr val="hlink"/>
                  </a:gs>
                  <a:gs pos="100000">
                    <a:srgbClr val="0000FF"/>
                  </a:gs>
                </a:gsLst>
                <a:lin ang="27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FedEx</a:t>
                </a:r>
              </a:p>
            </p:txBody>
          </p:sp>
          <p:pic>
            <p:nvPicPr>
              <p:cNvPr id="62485" name="Picture 21" descr="fedex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 y="1344"/>
                <a:ext cx="624" cy="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486" name="Group 22"/>
            <p:cNvGrpSpPr>
              <a:grpSpLocks/>
            </p:cNvGrpSpPr>
            <p:nvPr/>
          </p:nvGrpSpPr>
          <p:grpSpPr bwMode="auto">
            <a:xfrm>
              <a:off x="2400" y="1152"/>
              <a:ext cx="720" cy="624"/>
              <a:chOff x="2400" y="1152"/>
              <a:chExt cx="720" cy="624"/>
            </a:xfrm>
          </p:grpSpPr>
          <p:sp>
            <p:nvSpPr>
              <p:cNvPr id="62487" name="Rectangle 23"/>
              <p:cNvSpPr>
                <a:spLocks noChangeArrowheads="1"/>
              </p:cNvSpPr>
              <p:nvPr/>
            </p:nvSpPr>
            <p:spPr bwMode="auto">
              <a:xfrm>
                <a:off x="2400" y="1152"/>
                <a:ext cx="720" cy="624"/>
              </a:xfrm>
              <a:prstGeom prst="rect">
                <a:avLst/>
              </a:prstGeom>
              <a:gradFill rotWithShape="0">
                <a:gsLst>
                  <a:gs pos="0">
                    <a:srgbClr val="0000FF"/>
                  </a:gs>
                  <a:gs pos="100000">
                    <a:schemeClr val="hlink"/>
                  </a:gs>
                </a:gsLst>
                <a:lin ang="18900000" scaled="1"/>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Franklin Gothic Medium" pitchFamily="34" charset="0"/>
                  </a:rPr>
                  <a:t>Bank</a:t>
                </a:r>
              </a:p>
            </p:txBody>
          </p:sp>
          <p:pic>
            <p:nvPicPr>
              <p:cNvPr id="62488" name="Picture 24" descr="vi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 y="1296"/>
                <a:ext cx="576" cy="36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2489" name="Text Box 25"/>
          <p:cNvSpPr txBox="1">
            <a:spLocks noChangeArrowheads="1"/>
          </p:cNvSpPr>
          <p:nvPr/>
        </p:nvSpPr>
        <p:spPr bwMode="auto">
          <a:xfrm>
            <a:off x="2133600" y="6248400"/>
            <a:ext cx="5562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rPr>
              <a:t>© John DeTreville, Microsoft Corp.</a:t>
            </a:r>
          </a:p>
        </p:txBody>
      </p:sp>
      <p:sp>
        <p:nvSpPr>
          <p:cNvPr id="62490" name="Line 26"/>
          <p:cNvSpPr>
            <a:spLocks noChangeShapeType="1"/>
          </p:cNvSpPr>
          <p:nvPr/>
        </p:nvSpPr>
        <p:spPr bwMode="auto">
          <a:xfrm>
            <a:off x="533400" y="5373688"/>
            <a:ext cx="30480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1" name="Line 27"/>
          <p:cNvSpPr>
            <a:spLocks noChangeShapeType="1"/>
          </p:cNvSpPr>
          <p:nvPr/>
        </p:nvSpPr>
        <p:spPr bwMode="auto">
          <a:xfrm>
            <a:off x="3276600" y="2971800"/>
            <a:ext cx="5257800" cy="0"/>
          </a:xfrm>
          <a:prstGeom prst="line">
            <a:avLst/>
          </a:prstGeom>
          <a:noFill/>
          <a:ln w="50800">
            <a:solidFill>
              <a:srgbClr val="FF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6C7588ED-7163-4850-9F6B-F733D0AF0908}" type="slidenum">
              <a:rPr lang="en-US"/>
              <a:pPr/>
              <a:t>19</a:t>
            </a:fld>
            <a:endParaRPr lang="en-US"/>
          </a:p>
        </p:txBody>
      </p:sp>
      <p:sp>
        <p:nvSpPr>
          <p:cNvPr id="32770" name="Rectangle 2"/>
          <p:cNvSpPr>
            <a:spLocks noGrp="1" noChangeArrowheads="1"/>
          </p:cNvSpPr>
          <p:nvPr>
            <p:ph type="title"/>
          </p:nvPr>
        </p:nvSpPr>
        <p:spPr/>
        <p:txBody>
          <a:bodyPr/>
          <a:lstStyle/>
          <a:p>
            <a:r>
              <a:rPr lang="en-US"/>
              <a:t>The OS and hardware</a:t>
            </a:r>
          </a:p>
        </p:txBody>
      </p:sp>
      <p:sp>
        <p:nvSpPr>
          <p:cNvPr id="32771" name="Rectangle 3"/>
          <p:cNvSpPr>
            <a:spLocks noGrp="1" noChangeArrowheads="1"/>
          </p:cNvSpPr>
          <p:nvPr>
            <p:ph type="body" idx="1"/>
          </p:nvPr>
        </p:nvSpPr>
        <p:spPr>
          <a:xfrm>
            <a:off x="685800" y="1295400"/>
            <a:ext cx="8077200" cy="4953000"/>
          </a:xfrm>
        </p:spPr>
        <p:txBody>
          <a:bodyPr/>
          <a:lstStyle/>
          <a:p>
            <a:r>
              <a:rPr lang="en-US"/>
              <a:t>An OS </a:t>
            </a:r>
            <a:r>
              <a:rPr lang="en-US">
                <a:solidFill>
                  <a:srgbClr val="FF3300"/>
                </a:solidFill>
              </a:rPr>
              <a:t>mediates</a:t>
            </a:r>
            <a:r>
              <a:rPr lang="en-US"/>
              <a:t> programs’ access to hardware resources (</a:t>
            </a:r>
            <a:r>
              <a:rPr lang="en-US" i="1"/>
              <a:t>sharing</a:t>
            </a:r>
            <a:r>
              <a:rPr lang="en-US"/>
              <a:t> and </a:t>
            </a:r>
            <a:r>
              <a:rPr lang="en-US" i="1"/>
              <a:t>protection</a:t>
            </a:r>
            <a:r>
              <a:rPr lang="en-US"/>
              <a:t>)</a:t>
            </a:r>
          </a:p>
          <a:p>
            <a:pPr lvl="1"/>
            <a:r>
              <a:rPr lang="en-US"/>
              <a:t>computation (CPU)</a:t>
            </a:r>
          </a:p>
          <a:p>
            <a:pPr lvl="1"/>
            <a:r>
              <a:rPr lang="en-US"/>
              <a:t>volatile storage (memory) and persistent storage (disk, etc.)</a:t>
            </a:r>
          </a:p>
          <a:p>
            <a:pPr lvl="1"/>
            <a:r>
              <a:rPr lang="en-US"/>
              <a:t>network communications (TCP/IP stacks, Ethernet cards, etc.)</a:t>
            </a:r>
          </a:p>
          <a:p>
            <a:pPr lvl="1"/>
            <a:r>
              <a:rPr lang="en-US"/>
              <a:t>input/output devices (keyboard, display, sound card, etc.)</a:t>
            </a:r>
          </a:p>
          <a:p>
            <a:r>
              <a:rPr lang="en-US"/>
              <a:t>The OS </a:t>
            </a:r>
            <a:r>
              <a:rPr lang="en-US">
                <a:solidFill>
                  <a:srgbClr val="FF3300"/>
                </a:solidFill>
              </a:rPr>
              <a:t>abstracts</a:t>
            </a:r>
            <a:r>
              <a:rPr lang="en-US"/>
              <a:t> hardware into </a:t>
            </a:r>
            <a:r>
              <a:rPr lang="en-US">
                <a:solidFill>
                  <a:srgbClr val="FF3300"/>
                </a:solidFill>
              </a:rPr>
              <a:t>logical resources</a:t>
            </a:r>
            <a:r>
              <a:rPr lang="en-US"/>
              <a:t> and well-defined </a:t>
            </a:r>
            <a:r>
              <a:rPr lang="en-US">
                <a:solidFill>
                  <a:srgbClr val="FF3300"/>
                </a:solidFill>
              </a:rPr>
              <a:t>interfaces</a:t>
            </a:r>
            <a:r>
              <a:rPr lang="en-US"/>
              <a:t> to those resources (</a:t>
            </a:r>
            <a:r>
              <a:rPr lang="en-US" i="1"/>
              <a:t>ease of use</a:t>
            </a:r>
            <a:r>
              <a:rPr lang="en-US"/>
              <a:t>)</a:t>
            </a:r>
          </a:p>
          <a:p>
            <a:pPr lvl="1"/>
            <a:r>
              <a:rPr lang="en-US"/>
              <a:t>processes (CPU, memory)</a:t>
            </a:r>
          </a:p>
          <a:p>
            <a:pPr lvl="1"/>
            <a:r>
              <a:rPr lang="en-US"/>
              <a:t>files (disk)</a:t>
            </a:r>
          </a:p>
          <a:p>
            <a:pPr lvl="1"/>
            <a:r>
              <a:rPr lang="en-US"/>
              <a:t>programs (sequences of instructions)</a:t>
            </a:r>
          </a:p>
          <a:p>
            <a:pPr lvl="1"/>
            <a:r>
              <a:rPr lang="en-US"/>
              <a:t>sockets (network)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13BF492B-5A5D-45D2-9815-619523544F09}" type="slidenum">
              <a:rPr lang="en-US"/>
              <a:pPr/>
              <a:t>2</a:t>
            </a:fld>
            <a:endParaRPr lang="en-US"/>
          </a:p>
        </p:txBody>
      </p:sp>
      <p:sp>
        <p:nvSpPr>
          <p:cNvPr id="139266" name="Rectangle 2"/>
          <p:cNvSpPr>
            <a:spLocks noGrp="1" noChangeArrowheads="1"/>
          </p:cNvSpPr>
          <p:nvPr>
            <p:ph type="title"/>
          </p:nvPr>
        </p:nvSpPr>
        <p:spPr>
          <a:xfrm>
            <a:off x="685800" y="381000"/>
            <a:ext cx="7773988" cy="6873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Today’s agenda</a:t>
            </a:r>
          </a:p>
        </p:txBody>
      </p:sp>
      <p:sp>
        <p:nvSpPr>
          <p:cNvPr id="139267" name="Rectangle 3"/>
          <p:cNvSpPr>
            <a:spLocks noGrp="1" noChangeArrowheads="1"/>
          </p:cNvSpPr>
          <p:nvPr>
            <p:ph type="body" idx="1"/>
          </p:nvPr>
        </p:nvSpPr>
        <p:spPr>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Administrivia</a:t>
            </a:r>
          </a:p>
          <a:p>
            <a:pPr marL="741363" lvl="1" indent="-284163"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Course overview</a:t>
            </a:r>
          </a:p>
          <a:p>
            <a:pPr lvl="2"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course staff</a:t>
            </a:r>
          </a:p>
          <a:p>
            <a:pPr lvl="2"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general structure</a:t>
            </a:r>
          </a:p>
          <a:p>
            <a:pPr lvl="2"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 text(s)</a:t>
            </a:r>
          </a:p>
          <a:p>
            <a:pPr lvl="2"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policies</a:t>
            </a:r>
          </a:p>
          <a:p>
            <a:pPr lvl="2"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your to-do list</a:t>
            </a:r>
            <a:br>
              <a:rPr lang="en-US"/>
            </a:br>
            <a:endParaRPr lang="en-US"/>
          </a:p>
          <a:p>
            <a:pPr marL="341313" indent="-341313"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OS overview</a:t>
            </a:r>
          </a:p>
          <a:p>
            <a:pPr marL="741363" lvl="1" indent="-284163" defTabSz="457200">
              <a:lnSpc>
                <a:spcPct val="90000"/>
              </a:lnSpc>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Trying to make sense of the topic</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6C7588ED-7163-4850-9F6B-F733D0AF0908}" type="slidenum">
              <a:rPr lang="en-US"/>
              <a:pPr/>
              <a:t>20</a:t>
            </a:fld>
            <a:endParaRPr lang="en-US"/>
          </a:p>
        </p:txBody>
      </p:sp>
      <p:sp>
        <p:nvSpPr>
          <p:cNvPr id="32770" name="Rectangle 2"/>
          <p:cNvSpPr>
            <a:spLocks noGrp="1" noChangeArrowheads="1"/>
          </p:cNvSpPr>
          <p:nvPr>
            <p:ph type="title"/>
          </p:nvPr>
        </p:nvSpPr>
        <p:spPr/>
        <p:txBody>
          <a:bodyPr/>
          <a:lstStyle/>
          <a:p>
            <a:r>
              <a:rPr lang="en-US" dirty="0" smtClean="0"/>
              <a:t>The text says an OS is …</a:t>
            </a:r>
            <a:endParaRPr lang="en-US" dirty="0"/>
          </a:p>
        </p:txBody>
      </p:sp>
      <p:sp>
        <p:nvSpPr>
          <p:cNvPr id="32771" name="Rectangle 3"/>
          <p:cNvSpPr>
            <a:spLocks noGrp="1" noChangeArrowheads="1"/>
          </p:cNvSpPr>
          <p:nvPr>
            <p:ph type="body" idx="1"/>
          </p:nvPr>
        </p:nvSpPr>
        <p:spPr>
          <a:xfrm>
            <a:off x="685800" y="1295400"/>
            <a:ext cx="8077200" cy="4953000"/>
          </a:xfrm>
        </p:spPr>
        <p:txBody>
          <a:bodyPr/>
          <a:lstStyle/>
          <a:p>
            <a:r>
              <a:rPr lang="en-US" dirty="0" smtClean="0"/>
              <a:t>A Referee</a:t>
            </a:r>
            <a:endParaRPr lang="en-US" dirty="0"/>
          </a:p>
          <a:p>
            <a:pPr lvl="1"/>
            <a:r>
              <a:rPr lang="en-US" dirty="0" smtClean="0"/>
              <a:t>Mediate resource sharing</a:t>
            </a:r>
          </a:p>
          <a:p>
            <a:r>
              <a:rPr lang="en-US" dirty="0" smtClean="0"/>
              <a:t>An Illusionist</a:t>
            </a:r>
          </a:p>
          <a:p>
            <a:pPr lvl="1"/>
            <a:r>
              <a:rPr lang="en-US" dirty="0" smtClean="0"/>
              <a:t>Mask hardware limitations</a:t>
            </a:r>
          </a:p>
          <a:p>
            <a:r>
              <a:rPr lang="en-US" dirty="0" smtClean="0"/>
              <a:t>Glue</a:t>
            </a:r>
          </a:p>
          <a:p>
            <a:pPr lvl="1"/>
            <a:r>
              <a:rPr lang="en-US" dirty="0" smtClean="0"/>
              <a:t>Provide common services</a:t>
            </a:r>
          </a:p>
        </p:txBody>
      </p:sp>
    </p:spTree>
    <p:extLst>
      <p:ext uri="{BB962C8B-B14F-4D97-AF65-F5344CB8AC3E}">
        <p14:creationId xmlns:p14="http://schemas.microsoft.com/office/powerpoint/2010/main" val="3472429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32B28349-4961-4425-870A-A03356EE2BED}" type="slidenum">
              <a:rPr lang="en-US"/>
              <a:pPr/>
              <a:t>21</a:t>
            </a:fld>
            <a:endParaRPr lang="en-US"/>
          </a:p>
        </p:txBody>
      </p:sp>
      <p:sp>
        <p:nvSpPr>
          <p:cNvPr id="33794" name="Rectangle 2"/>
          <p:cNvSpPr>
            <a:spLocks noGrp="1" noChangeArrowheads="1"/>
          </p:cNvSpPr>
          <p:nvPr>
            <p:ph type="title"/>
          </p:nvPr>
        </p:nvSpPr>
        <p:spPr/>
        <p:txBody>
          <a:bodyPr/>
          <a:lstStyle/>
          <a:p>
            <a:r>
              <a:rPr lang="en-US"/>
              <a:t>Why bother with an OS?</a:t>
            </a:r>
          </a:p>
        </p:txBody>
      </p:sp>
      <p:sp>
        <p:nvSpPr>
          <p:cNvPr id="33795" name="Rectangle 3"/>
          <p:cNvSpPr>
            <a:spLocks noGrp="1" noChangeArrowheads="1"/>
          </p:cNvSpPr>
          <p:nvPr>
            <p:ph type="body" idx="1"/>
          </p:nvPr>
        </p:nvSpPr>
        <p:spPr>
          <a:xfrm>
            <a:off x="685800" y="1143000"/>
            <a:ext cx="7772400" cy="5105400"/>
          </a:xfrm>
        </p:spPr>
        <p:txBody>
          <a:bodyPr/>
          <a:lstStyle/>
          <a:p>
            <a:pPr>
              <a:lnSpc>
                <a:spcPct val="90000"/>
              </a:lnSpc>
            </a:pPr>
            <a:r>
              <a:rPr lang="en-US" dirty="0"/>
              <a:t>Application benefits</a:t>
            </a:r>
          </a:p>
          <a:p>
            <a:pPr lvl="1">
              <a:lnSpc>
                <a:spcPct val="90000"/>
              </a:lnSpc>
            </a:pPr>
            <a:r>
              <a:rPr lang="en-US" dirty="0"/>
              <a:t>programming </a:t>
            </a:r>
            <a:r>
              <a:rPr lang="en-US" dirty="0">
                <a:solidFill>
                  <a:srgbClr val="FF3300"/>
                </a:solidFill>
              </a:rPr>
              <a:t>simplicity</a:t>
            </a:r>
          </a:p>
          <a:p>
            <a:pPr lvl="2">
              <a:lnSpc>
                <a:spcPct val="90000"/>
              </a:lnSpc>
            </a:pPr>
            <a:r>
              <a:rPr lang="en-US" dirty="0"/>
              <a:t>see high-level abstractions (files) instead of low-level hardware details (device registers)</a:t>
            </a:r>
          </a:p>
          <a:p>
            <a:pPr lvl="2">
              <a:lnSpc>
                <a:spcPct val="90000"/>
              </a:lnSpc>
            </a:pPr>
            <a:r>
              <a:rPr lang="en-US" dirty="0"/>
              <a:t>abstractions are </a:t>
            </a:r>
            <a:r>
              <a:rPr lang="en-US" dirty="0">
                <a:solidFill>
                  <a:srgbClr val="FF3300"/>
                </a:solidFill>
              </a:rPr>
              <a:t>reusable</a:t>
            </a:r>
            <a:r>
              <a:rPr lang="en-US" dirty="0"/>
              <a:t> across many programs</a:t>
            </a:r>
          </a:p>
          <a:p>
            <a:pPr lvl="1">
              <a:lnSpc>
                <a:spcPct val="90000"/>
              </a:lnSpc>
            </a:pPr>
            <a:r>
              <a:rPr lang="en-US" dirty="0">
                <a:solidFill>
                  <a:srgbClr val="FF3300"/>
                </a:solidFill>
              </a:rPr>
              <a:t>portability</a:t>
            </a:r>
            <a:r>
              <a:rPr lang="en-US" dirty="0"/>
              <a:t> (across machine configurations or architectures)</a:t>
            </a:r>
          </a:p>
          <a:p>
            <a:pPr lvl="2">
              <a:lnSpc>
                <a:spcPct val="90000"/>
              </a:lnSpc>
            </a:pPr>
            <a:r>
              <a:rPr lang="en-US" dirty="0"/>
              <a:t>device independence: 3com card or Intel card?</a:t>
            </a:r>
          </a:p>
          <a:p>
            <a:pPr>
              <a:lnSpc>
                <a:spcPct val="90000"/>
              </a:lnSpc>
            </a:pPr>
            <a:r>
              <a:rPr lang="en-US" dirty="0"/>
              <a:t>User benefits</a:t>
            </a:r>
          </a:p>
          <a:p>
            <a:pPr lvl="1">
              <a:lnSpc>
                <a:spcPct val="90000"/>
              </a:lnSpc>
            </a:pPr>
            <a:r>
              <a:rPr lang="en-US" dirty="0">
                <a:solidFill>
                  <a:srgbClr val="FF3300"/>
                </a:solidFill>
              </a:rPr>
              <a:t>safety</a:t>
            </a:r>
          </a:p>
          <a:p>
            <a:pPr lvl="2">
              <a:lnSpc>
                <a:spcPct val="90000"/>
              </a:lnSpc>
            </a:pPr>
            <a:r>
              <a:rPr lang="en-US" dirty="0"/>
              <a:t>program “sees” </a:t>
            </a:r>
            <a:r>
              <a:rPr lang="en-US" dirty="0" smtClean="0"/>
              <a:t>its own </a:t>
            </a:r>
            <a:r>
              <a:rPr lang="en-US" dirty="0"/>
              <a:t>virtual machine, thinks it </a:t>
            </a:r>
            <a:r>
              <a:rPr lang="en-US" dirty="0" smtClean="0"/>
              <a:t>“owns” the </a:t>
            </a:r>
            <a:r>
              <a:rPr lang="en-US" dirty="0"/>
              <a:t>computer</a:t>
            </a:r>
          </a:p>
          <a:p>
            <a:pPr lvl="2">
              <a:lnSpc>
                <a:spcPct val="90000"/>
              </a:lnSpc>
            </a:pPr>
            <a:r>
              <a:rPr lang="en-US" dirty="0"/>
              <a:t>OS </a:t>
            </a:r>
            <a:r>
              <a:rPr lang="en-US" dirty="0">
                <a:solidFill>
                  <a:srgbClr val="FF3300"/>
                </a:solidFill>
              </a:rPr>
              <a:t>protects</a:t>
            </a:r>
            <a:r>
              <a:rPr lang="en-US" dirty="0"/>
              <a:t> programs from each other</a:t>
            </a:r>
          </a:p>
          <a:p>
            <a:pPr lvl="2">
              <a:lnSpc>
                <a:spcPct val="90000"/>
              </a:lnSpc>
            </a:pPr>
            <a:r>
              <a:rPr lang="en-US" dirty="0"/>
              <a:t>OS </a:t>
            </a:r>
            <a:r>
              <a:rPr lang="en-US" dirty="0">
                <a:solidFill>
                  <a:srgbClr val="FF3300"/>
                </a:solidFill>
              </a:rPr>
              <a:t>fairly</a:t>
            </a:r>
            <a:r>
              <a:rPr lang="en-US" dirty="0"/>
              <a:t> </a:t>
            </a:r>
            <a:r>
              <a:rPr lang="en-US" dirty="0">
                <a:solidFill>
                  <a:srgbClr val="FF3300"/>
                </a:solidFill>
              </a:rPr>
              <a:t>multiplexes</a:t>
            </a:r>
            <a:r>
              <a:rPr lang="en-US" dirty="0"/>
              <a:t> resources across programs</a:t>
            </a:r>
          </a:p>
          <a:p>
            <a:pPr lvl="1">
              <a:lnSpc>
                <a:spcPct val="90000"/>
              </a:lnSpc>
            </a:pPr>
            <a:r>
              <a:rPr lang="en-US" dirty="0">
                <a:solidFill>
                  <a:srgbClr val="FF3300"/>
                </a:solidFill>
              </a:rPr>
              <a:t>efficiency</a:t>
            </a:r>
            <a:r>
              <a:rPr lang="en-US" dirty="0"/>
              <a:t> (cost and speed)</a:t>
            </a:r>
          </a:p>
          <a:p>
            <a:pPr lvl="2">
              <a:lnSpc>
                <a:spcPct val="90000"/>
              </a:lnSpc>
            </a:pPr>
            <a:r>
              <a:rPr lang="en-US" dirty="0">
                <a:solidFill>
                  <a:srgbClr val="FF3300"/>
                </a:solidFill>
              </a:rPr>
              <a:t>share</a:t>
            </a:r>
            <a:r>
              <a:rPr lang="en-US" dirty="0"/>
              <a:t> one computer across many users</a:t>
            </a:r>
          </a:p>
          <a:p>
            <a:pPr lvl="2">
              <a:lnSpc>
                <a:spcPct val="90000"/>
              </a:lnSpc>
            </a:pPr>
            <a:r>
              <a:rPr lang="en-US" dirty="0">
                <a:solidFill>
                  <a:srgbClr val="FF3300"/>
                </a:solidFill>
              </a:rPr>
              <a:t>concurrent</a:t>
            </a:r>
            <a:r>
              <a:rPr lang="en-US" dirty="0"/>
              <a:t> execution of multiple programs</a:t>
            </a:r>
          </a:p>
          <a:p>
            <a:pPr lvl="2">
              <a:lnSpc>
                <a:spcPct val="90000"/>
              </a:lnSpc>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56764EE7-E5A6-4571-B652-C16EC6EACA05}" type="slidenum">
              <a:rPr lang="en-US"/>
              <a:pPr/>
              <a:t>22</a:t>
            </a:fld>
            <a:endParaRPr lang="en-US"/>
          </a:p>
        </p:txBody>
      </p:sp>
      <p:sp>
        <p:nvSpPr>
          <p:cNvPr id="34818" name="Rectangle 2"/>
          <p:cNvSpPr>
            <a:spLocks noGrp="1" noChangeArrowheads="1"/>
          </p:cNvSpPr>
          <p:nvPr>
            <p:ph type="title"/>
          </p:nvPr>
        </p:nvSpPr>
        <p:spPr/>
        <p:txBody>
          <a:bodyPr/>
          <a:lstStyle/>
          <a:p>
            <a:r>
              <a:rPr lang="en-US"/>
              <a:t>The major OS issues</a:t>
            </a:r>
          </a:p>
        </p:txBody>
      </p:sp>
      <p:sp>
        <p:nvSpPr>
          <p:cNvPr id="34819" name="Rectangle 3"/>
          <p:cNvSpPr>
            <a:spLocks noGrp="1" noChangeArrowheads="1"/>
          </p:cNvSpPr>
          <p:nvPr>
            <p:ph type="body" idx="1"/>
          </p:nvPr>
        </p:nvSpPr>
        <p:spPr/>
        <p:txBody>
          <a:bodyPr/>
          <a:lstStyle/>
          <a:p>
            <a:r>
              <a:rPr lang="en-US" sz="2000" b="1"/>
              <a:t>structure</a:t>
            </a:r>
            <a:r>
              <a:rPr lang="en-US" sz="2000"/>
              <a:t>: how is the OS organized?</a:t>
            </a:r>
          </a:p>
          <a:p>
            <a:r>
              <a:rPr lang="en-US" sz="2000" b="1"/>
              <a:t>sharing</a:t>
            </a:r>
            <a:r>
              <a:rPr lang="en-US" sz="2000"/>
              <a:t>: how are resources shared across users?</a:t>
            </a:r>
          </a:p>
          <a:p>
            <a:r>
              <a:rPr lang="en-US" sz="2000" b="1"/>
              <a:t>naming</a:t>
            </a:r>
            <a:r>
              <a:rPr lang="en-US" sz="2000"/>
              <a:t>: how are resources named (by users or programs)?</a:t>
            </a:r>
          </a:p>
          <a:p>
            <a:r>
              <a:rPr lang="en-US" sz="2000" b="1"/>
              <a:t>security</a:t>
            </a:r>
            <a:r>
              <a:rPr lang="en-US" sz="2000"/>
              <a:t>: how is the integrity of the OS and its resources ensured?</a:t>
            </a:r>
          </a:p>
          <a:p>
            <a:r>
              <a:rPr lang="en-US" sz="2000" b="1"/>
              <a:t>protection</a:t>
            </a:r>
            <a:r>
              <a:rPr lang="en-US" sz="2000"/>
              <a:t>: how is one user/program protected from another?</a:t>
            </a:r>
          </a:p>
          <a:p>
            <a:r>
              <a:rPr lang="en-US" sz="2000" b="1"/>
              <a:t>performance</a:t>
            </a:r>
            <a:r>
              <a:rPr lang="en-US" sz="2000"/>
              <a:t>: how do we make it all go fast?</a:t>
            </a:r>
          </a:p>
          <a:p>
            <a:r>
              <a:rPr lang="en-US" sz="2000" b="1"/>
              <a:t>reliability</a:t>
            </a:r>
            <a:r>
              <a:rPr lang="en-US" sz="2000"/>
              <a:t>: what happens if something goes wrong (either with hardware or with a program)?</a:t>
            </a:r>
          </a:p>
          <a:p>
            <a:r>
              <a:rPr lang="en-US" sz="2000" b="1"/>
              <a:t>extensibility</a:t>
            </a:r>
            <a:r>
              <a:rPr lang="en-US" sz="2000"/>
              <a:t>: can we add new features?</a:t>
            </a:r>
          </a:p>
          <a:p>
            <a:r>
              <a:rPr lang="en-US" sz="2000" b="1"/>
              <a:t>communication</a:t>
            </a:r>
            <a:r>
              <a:rPr lang="en-US" sz="2000"/>
              <a:t>: how do programs exchange information, including across a network?</a:t>
            </a:r>
          </a:p>
          <a:p>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047BF521-BDE1-4240-AEAF-4016E8DA3D5D}" type="slidenum">
              <a:rPr lang="en-US"/>
              <a:pPr/>
              <a:t>23</a:t>
            </a:fld>
            <a:endParaRPr lang="en-US"/>
          </a:p>
        </p:txBody>
      </p:sp>
      <p:sp>
        <p:nvSpPr>
          <p:cNvPr id="35842" name="Rectangle 2"/>
          <p:cNvSpPr>
            <a:spLocks noGrp="1" noChangeArrowheads="1"/>
          </p:cNvSpPr>
          <p:nvPr>
            <p:ph type="title"/>
          </p:nvPr>
        </p:nvSpPr>
        <p:spPr/>
        <p:txBody>
          <a:bodyPr/>
          <a:lstStyle/>
          <a:p>
            <a:r>
              <a:rPr lang="en-US"/>
              <a:t>More OS issues…</a:t>
            </a:r>
          </a:p>
        </p:txBody>
      </p:sp>
      <p:sp>
        <p:nvSpPr>
          <p:cNvPr id="35843" name="Rectangle 3"/>
          <p:cNvSpPr>
            <a:spLocks noGrp="1" noChangeArrowheads="1"/>
          </p:cNvSpPr>
          <p:nvPr>
            <p:ph type="body" idx="1"/>
          </p:nvPr>
        </p:nvSpPr>
        <p:spPr>
          <a:xfrm>
            <a:off x="685800" y="1524000"/>
            <a:ext cx="7772400" cy="4724400"/>
          </a:xfrm>
        </p:spPr>
        <p:txBody>
          <a:bodyPr/>
          <a:lstStyle/>
          <a:p>
            <a:r>
              <a:rPr lang="en-US" sz="2000" b="1"/>
              <a:t>concurrency</a:t>
            </a:r>
            <a:r>
              <a:rPr lang="en-US" sz="2000"/>
              <a:t>: how are parallel activities (computation and I/O) created and controlled?</a:t>
            </a:r>
          </a:p>
          <a:p>
            <a:r>
              <a:rPr lang="en-US" sz="2000" b="1"/>
              <a:t>scale</a:t>
            </a:r>
            <a:r>
              <a:rPr lang="en-US" sz="2000"/>
              <a:t>: what happens as demands or resources increase?</a:t>
            </a:r>
          </a:p>
          <a:p>
            <a:r>
              <a:rPr lang="en-US" sz="2000" b="1"/>
              <a:t>persistence</a:t>
            </a:r>
            <a:r>
              <a:rPr lang="en-US" sz="2000"/>
              <a:t>: how do you make data last longer than program executions?</a:t>
            </a:r>
          </a:p>
          <a:p>
            <a:r>
              <a:rPr lang="en-US" sz="2000" b="1"/>
              <a:t>distribution</a:t>
            </a:r>
            <a:r>
              <a:rPr lang="en-US" sz="2000"/>
              <a:t>: how do multiple computers interact with each other?</a:t>
            </a:r>
          </a:p>
          <a:p>
            <a:r>
              <a:rPr lang="en-US" sz="2000" b="1"/>
              <a:t>accounting</a:t>
            </a:r>
            <a:r>
              <a:rPr lang="en-US" sz="2000"/>
              <a:t>: how do we keep track of resource usage, and perhaps charge for it?</a:t>
            </a:r>
          </a:p>
          <a:p>
            <a:endParaRPr lang="en-US" sz="2000"/>
          </a:p>
          <a:p>
            <a:pPr algn="ctr">
              <a:buFontTx/>
              <a:buNone/>
            </a:pPr>
            <a:r>
              <a:rPr lang="en-US" sz="2000" b="1" i="1">
                <a:solidFill>
                  <a:srgbClr val="FF3300"/>
                </a:solidFill>
              </a:rPr>
              <a:t>There are tradeoffs, not right and wrong!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A411DDD4-577F-454F-A59B-9E018B11E8B0}" type="slidenum">
              <a:rPr lang="en-US"/>
              <a:pPr/>
              <a:t>24</a:t>
            </a:fld>
            <a:endParaRPr lang="en-US"/>
          </a:p>
        </p:txBody>
      </p:sp>
      <p:sp>
        <p:nvSpPr>
          <p:cNvPr id="126978" name="Rectangle 2"/>
          <p:cNvSpPr>
            <a:spLocks noGrp="1" noChangeArrowheads="1"/>
          </p:cNvSpPr>
          <p:nvPr>
            <p:ph type="title"/>
          </p:nvPr>
        </p:nvSpPr>
        <p:spPr/>
        <p:txBody>
          <a:bodyPr/>
          <a:lstStyle/>
          <a:p>
            <a:r>
              <a:rPr lang="en-US"/>
              <a:t>Hardware/Software Changes with Time</a:t>
            </a:r>
          </a:p>
        </p:txBody>
      </p:sp>
      <p:sp>
        <p:nvSpPr>
          <p:cNvPr id="126979" name="Rectangle 3"/>
          <p:cNvSpPr>
            <a:spLocks noGrp="1" noChangeArrowheads="1"/>
          </p:cNvSpPr>
          <p:nvPr>
            <p:ph type="body" idx="1"/>
          </p:nvPr>
        </p:nvSpPr>
        <p:spPr>
          <a:xfrm>
            <a:off x="685800" y="1295400"/>
            <a:ext cx="7924800" cy="4953000"/>
          </a:xfrm>
        </p:spPr>
        <p:txBody>
          <a:bodyPr/>
          <a:lstStyle/>
          <a:p>
            <a:pPr>
              <a:lnSpc>
                <a:spcPct val="90000"/>
              </a:lnSpc>
            </a:pPr>
            <a:r>
              <a:rPr lang="en-US" dirty="0"/>
              <a:t>1960s:  mainframe computers (IBM) </a:t>
            </a:r>
          </a:p>
          <a:p>
            <a:pPr>
              <a:lnSpc>
                <a:spcPct val="90000"/>
              </a:lnSpc>
            </a:pPr>
            <a:r>
              <a:rPr lang="en-US" dirty="0"/>
              <a:t>1970s:  minicomputers (DEC) </a:t>
            </a:r>
          </a:p>
          <a:p>
            <a:pPr>
              <a:lnSpc>
                <a:spcPct val="90000"/>
              </a:lnSpc>
            </a:pPr>
            <a:r>
              <a:rPr lang="en-US" dirty="0"/>
              <a:t>1980s:  microprocessors and workstations (SUN), local-area networking, the Internet</a:t>
            </a:r>
          </a:p>
          <a:p>
            <a:pPr>
              <a:lnSpc>
                <a:spcPct val="90000"/>
              </a:lnSpc>
            </a:pPr>
            <a:r>
              <a:rPr lang="en-US" dirty="0"/>
              <a:t>1990s:  PCs (rise of Microsoft, Intel, Dell), the Web</a:t>
            </a:r>
          </a:p>
          <a:p>
            <a:pPr>
              <a:lnSpc>
                <a:spcPct val="90000"/>
              </a:lnSpc>
            </a:pPr>
            <a:r>
              <a:rPr lang="en-US" dirty="0"/>
              <a:t>2000s:</a:t>
            </a:r>
          </a:p>
          <a:p>
            <a:pPr lvl="1">
              <a:lnSpc>
                <a:spcPct val="90000"/>
              </a:lnSpc>
            </a:pPr>
            <a:r>
              <a:rPr lang="en-US" dirty="0"/>
              <a:t>Internet Services / Clusters (Amazon)</a:t>
            </a:r>
          </a:p>
          <a:p>
            <a:pPr lvl="1">
              <a:lnSpc>
                <a:spcPct val="90000"/>
              </a:lnSpc>
            </a:pPr>
            <a:r>
              <a:rPr lang="en-US" dirty="0"/>
              <a:t>General Cloud Computing (Google, Amazon, Microsoft)</a:t>
            </a:r>
          </a:p>
          <a:p>
            <a:pPr lvl="1">
              <a:lnSpc>
                <a:spcPct val="90000"/>
              </a:lnSpc>
            </a:pPr>
            <a:r>
              <a:rPr lang="en-US" dirty="0"/>
              <a:t>Mobile/ubiquitous/embedded computing (iPod, iPhone, iPad, Android)</a:t>
            </a:r>
          </a:p>
          <a:p>
            <a:pPr>
              <a:lnSpc>
                <a:spcPct val="90000"/>
              </a:lnSpc>
            </a:pPr>
            <a:r>
              <a:rPr lang="en-US" dirty="0"/>
              <a:t>2010s:  sensor networks, “data-intensive computing,” computers and the physical world</a:t>
            </a:r>
          </a:p>
          <a:p>
            <a:pPr>
              <a:lnSpc>
                <a:spcPct val="90000"/>
              </a:lnSpc>
            </a:pPr>
            <a:r>
              <a:rPr lang="en-US" dirty="0"/>
              <a:t>2020:  it’s up to you!!</a:t>
            </a:r>
          </a:p>
          <a:p>
            <a:pPr>
              <a:lnSpc>
                <a:spcPct val="90000"/>
              </a:lnSpc>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2012 Gribble, Lazowska, Levy, Zahorjan </a:t>
            </a:r>
            <a:endParaRPr lang="en-US"/>
          </a:p>
        </p:txBody>
      </p:sp>
      <p:sp>
        <p:nvSpPr>
          <p:cNvPr id="7" name="Slide Number Placeholder 5"/>
          <p:cNvSpPr>
            <a:spLocks noGrp="1"/>
          </p:cNvSpPr>
          <p:nvPr>
            <p:ph type="sldNum" sz="quarter" idx="12"/>
          </p:nvPr>
        </p:nvSpPr>
        <p:spPr/>
        <p:txBody>
          <a:bodyPr/>
          <a:lstStyle/>
          <a:p>
            <a:fld id="{BF32C3C9-8772-4CA9-A024-882A17B965EA}" type="slidenum">
              <a:rPr lang="en-US"/>
              <a:pPr/>
              <a:t>25</a:t>
            </a:fld>
            <a:endParaRPr lang="en-US"/>
          </a:p>
        </p:txBody>
      </p:sp>
      <p:sp>
        <p:nvSpPr>
          <p:cNvPr id="70660" name="Rectangle 4"/>
          <p:cNvSpPr>
            <a:spLocks noChangeArrowheads="1"/>
          </p:cNvSpPr>
          <p:nvPr/>
        </p:nvSpPr>
        <p:spPr bwMode="auto">
          <a:xfrm>
            <a:off x="533400" y="381000"/>
            <a:ext cx="807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en-US" sz="3200">
                <a:solidFill>
                  <a:schemeClr val="tx2"/>
                </a:solidFill>
                <a:latin typeface="Arial" charset="0"/>
              </a:rPr>
              <a:t>Progression of concepts and form factors</a:t>
            </a:r>
          </a:p>
        </p:txBody>
      </p:sp>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l="772" t="2089" r="1250" b="2301"/>
          <a:stretch>
            <a:fillRect/>
          </a:stretch>
        </p:blipFill>
        <p:spPr bwMode="auto">
          <a:xfrm>
            <a:off x="1066800" y="1066800"/>
            <a:ext cx="7162800" cy="52435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Text Box 6"/>
          <p:cNvSpPr txBox="1">
            <a:spLocks noChangeArrowheads="1"/>
          </p:cNvSpPr>
          <p:nvPr/>
        </p:nvSpPr>
        <p:spPr bwMode="auto">
          <a:xfrm>
            <a:off x="2057400" y="6400800"/>
            <a:ext cx="5562600" cy="3048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rPr>
              <a:t>© Silberschatz, Galvin and Gagne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2E6341CD-4562-4214-B020-3E65CFFE9972}" type="slidenum">
              <a:rPr lang="en-US"/>
              <a:pPr/>
              <a:t>26</a:t>
            </a:fld>
            <a:endParaRPr lang="en-US"/>
          </a:p>
        </p:txBody>
      </p:sp>
      <p:sp>
        <p:nvSpPr>
          <p:cNvPr id="121858" name="Rectangle 2"/>
          <p:cNvSpPr>
            <a:spLocks noGrp="1" noChangeArrowheads="1"/>
          </p:cNvSpPr>
          <p:nvPr>
            <p:ph type="title"/>
          </p:nvPr>
        </p:nvSpPr>
        <p:spPr/>
        <p:txBody>
          <a:bodyPr/>
          <a:lstStyle/>
          <a:p>
            <a:r>
              <a:rPr lang="en-US"/>
              <a:t>Has it all been discovered?</a:t>
            </a:r>
          </a:p>
        </p:txBody>
      </p:sp>
      <p:sp>
        <p:nvSpPr>
          <p:cNvPr id="121859" name="Rectangle 3"/>
          <p:cNvSpPr>
            <a:spLocks noGrp="1" noChangeArrowheads="1"/>
          </p:cNvSpPr>
          <p:nvPr>
            <p:ph type="body" idx="1"/>
          </p:nvPr>
        </p:nvSpPr>
        <p:spPr/>
        <p:txBody>
          <a:bodyPr/>
          <a:lstStyle/>
          <a:p>
            <a:pPr>
              <a:lnSpc>
                <a:spcPct val="90000"/>
              </a:lnSpc>
            </a:pPr>
            <a:r>
              <a:rPr lang="en-US" sz="2000"/>
              <a:t>New challenges constantly arise</a:t>
            </a:r>
          </a:p>
          <a:p>
            <a:pPr lvl="1">
              <a:lnSpc>
                <a:spcPct val="90000"/>
              </a:lnSpc>
            </a:pPr>
            <a:r>
              <a:rPr lang="en-US" sz="1800"/>
              <a:t>embedded computing (e.g., iPod)</a:t>
            </a:r>
          </a:p>
          <a:p>
            <a:pPr lvl="1">
              <a:lnSpc>
                <a:spcPct val="90000"/>
              </a:lnSpc>
            </a:pPr>
            <a:r>
              <a:rPr lang="en-US" sz="1800"/>
              <a:t>sensor networks (very low power, memory, etc.)</a:t>
            </a:r>
          </a:p>
          <a:p>
            <a:pPr lvl="1">
              <a:lnSpc>
                <a:spcPct val="90000"/>
              </a:lnSpc>
            </a:pPr>
            <a:r>
              <a:rPr lang="en-US" sz="1800"/>
              <a:t>peer-to-peer systems</a:t>
            </a:r>
          </a:p>
          <a:p>
            <a:pPr lvl="1">
              <a:lnSpc>
                <a:spcPct val="90000"/>
              </a:lnSpc>
            </a:pPr>
            <a:r>
              <a:rPr lang="en-US" sz="1800"/>
              <a:t>ad hoc networking</a:t>
            </a:r>
          </a:p>
          <a:p>
            <a:pPr lvl="1">
              <a:lnSpc>
                <a:spcPct val="90000"/>
              </a:lnSpc>
            </a:pPr>
            <a:r>
              <a:rPr lang="en-US" sz="1800"/>
              <a:t>scalable server farm design and management (e.g., Google)</a:t>
            </a:r>
          </a:p>
          <a:p>
            <a:pPr lvl="1">
              <a:lnSpc>
                <a:spcPct val="90000"/>
              </a:lnSpc>
            </a:pPr>
            <a:r>
              <a:rPr lang="en-US" sz="1800"/>
              <a:t>software for utilizing huge clusters (e.g., MapReduce, Bigtable)</a:t>
            </a:r>
          </a:p>
          <a:p>
            <a:pPr lvl="1">
              <a:lnSpc>
                <a:spcPct val="90000"/>
              </a:lnSpc>
            </a:pPr>
            <a:r>
              <a:rPr lang="en-US" sz="1800"/>
              <a:t>overlay networks (e.g., PlanetLab)</a:t>
            </a:r>
          </a:p>
          <a:p>
            <a:pPr lvl="1">
              <a:lnSpc>
                <a:spcPct val="90000"/>
              </a:lnSpc>
            </a:pPr>
            <a:r>
              <a:rPr lang="en-US" sz="1800"/>
              <a:t>worm fingerprinting</a:t>
            </a:r>
          </a:p>
          <a:p>
            <a:pPr lvl="1">
              <a:lnSpc>
                <a:spcPct val="90000"/>
              </a:lnSpc>
            </a:pPr>
            <a:r>
              <a:rPr lang="en-US" sz="1800"/>
              <a:t>finding bugs in system code (e.g., model checking)</a:t>
            </a:r>
          </a:p>
          <a:p>
            <a:pPr>
              <a:lnSpc>
                <a:spcPct val="90000"/>
              </a:lnSpc>
            </a:pPr>
            <a:r>
              <a:rPr lang="en-US" sz="2000"/>
              <a:t>Old problems constantly re-define themselves</a:t>
            </a:r>
          </a:p>
          <a:p>
            <a:pPr lvl="1">
              <a:lnSpc>
                <a:spcPct val="90000"/>
              </a:lnSpc>
            </a:pPr>
            <a:r>
              <a:rPr lang="en-US" sz="1800"/>
              <a:t>the evolution of smart phones recapitulated the evolution of PCs, which had recapitulated the evolution of minicomputers, which had recapitulated the evolution of mainframes</a:t>
            </a:r>
          </a:p>
          <a:p>
            <a:pPr lvl="1">
              <a:lnSpc>
                <a:spcPct val="90000"/>
              </a:lnSpc>
            </a:pPr>
            <a:r>
              <a:rPr lang="en-US" sz="1800"/>
              <a:t>but the ubiquity of PCs re-defined the issues in protection and security, as phones are doing once again</a:t>
            </a:r>
          </a:p>
          <a:p>
            <a:pPr>
              <a:lnSpc>
                <a:spcPct val="90000"/>
              </a:lnSpc>
            </a:pPr>
            <a:endParaRPr lang="en-US"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B3A0456A-AC92-49C7-AB76-93540185BF08}" type="slidenum">
              <a:rPr lang="en-US"/>
              <a:pPr/>
              <a:t>27</a:t>
            </a:fld>
            <a:endParaRPr lang="en-US"/>
          </a:p>
        </p:txBody>
      </p:sp>
      <p:sp>
        <p:nvSpPr>
          <p:cNvPr id="72706" name="Rectangle 2"/>
          <p:cNvSpPr>
            <a:spLocks noGrp="1" noChangeArrowheads="1"/>
          </p:cNvSpPr>
          <p:nvPr>
            <p:ph type="title"/>
          </p:nvPr>
        </p:nvSpPr>
        <p:spPr/>
        <p:txBody>
          <a:bodyPr/>
          <a:lstStyle/>
          <a:p>
            <a:r>
              <a:rPr lang="en-US"/>
              <a:t>Protection and security as an example</a:t>
            </a:r>
          </a:p>
        </p:txBody>
      </p:sp>
      <p:sp>
        <p:nvSpPr>
          <p:cNvPr id="72707" name="Rectangle 3"/>
          <p:cNvSpPr>
            <a:spLocks noGrp="1" noChangeArrowheads="1"/>
          </p:cNvSpPr>
          <p:nvPr>
            <p:ph type="body" idx="1"/>
          </p:nvPr>
        </p:nvSpPr>
        <p:spPr/>
        <p:txBody>
          <a:bodyPr/>
          <a:lstStyle/>
          <a:p>
            <a:pPr>
              <a:lnSpc>
                <a:spcPct val="90000"/>
              </a:lnSpc>
            </a:pPr>
            <a:r>
              <a:rPr lang="en-US" sz="2000"/>
              <a:t>none</a:t>
            </a:r>
          </a:p>
          <a:p>
            <a:pPr>
              <a:lnSpc>
                <a:spcPct val="90000"/>
              </a:lnSpc>
            </a:pPr>
            <a:r>
              <a:rPr lang="en-US" sz="2000"/>
              <a:t>OS from my program</a:t>
            </a:r>
          </a:p>
          <a:p>
            <a:pPr>
              <a:lnSpc>
                <a:spcPct val="90000"/>
              </a:lnSpc>
            </a:pPr>
            <a:r>
              <a:rPr lang="en-US" sz="2000"/>
              <a:t>your program from my program</a:t>
            </a:r>
          </a:p>
          <a:p>
            <a:pPr>
              <a:lnSpc>
                <a:spcPct val="90000"/>
              </a:lnSpc>
            </a:pPr>
            <a:r>
              <a:rPr lang="en-US" sz="2000"/>
              <a:t>my program from my program</a:t>
            </a:r>
          </a:p>
          <a:p>
            <a:pPr>
              <a:lnSpc>
                <a:spcPct val="90000"/>
              </a:lnSpc>
            </a:pPr>
            <a:r>
              <a:rPr lang="en-US" sz="2000"/>
              <a:t>access by intruding individuals</a:t>
            </a:r>
          </a:p>
          <a:p>
            <a:pPr>
              <a:lnSpc>
                <a:spcPct val="90000"/>
              </a:lnSpc>
            </a:pPr>
            <a:r>
              <a:rPr lang="en-US" sz="2000"/>
              <a:t>access by intruding programs</a:t>
            </a:r>
          </a:p>
          <a:p>
            <a:pPr>
              <a:lnSpc>
                <a:spcPct val="90000"/>
              </a:lnSpc>
            </a:pPr>
            <a:r>
              <a:rPr lang="en-US" sz="2000"/>
              <a:t>denial of service</a:t>
            </a:r>
          </a:p>
          <a:p>
            <a:pPr>
              <a:lnSpc>
                <a:spcPct val="90000"/>
              </a:lnSpc>
            </a:pPr>
            <a:r>
              <a:rPr lang="en-US" sz="2000"/>
              <a:t>distributed denial of service</a:t>
            </a:r>
          </a:p>
          <a:p>
            <a:pPr>
              <a:lnSpc>
                <a:spcPct val="90000"/>
              </a:lnSpc>
            </a:pPr>
            <a:r>
              <a:rPr lang="en-US" sz="2000"/>
              <a:t>spoofing</a:t>
            </a:r>
          </a:p>
          <a:p>
            <a:pPr>
              <a:lnSpc>
                <a:spcPct val="90000"/>
              </a:lnSpc>
            </a:pPr>
            <a:r>
              <a:rPr lang="en-US" sz="2000"/>
              <a:t>spam</a:t>
            </a:r>
          </a:p>
          <a:p>
            <a:pPr>
              <a:lnSpc>
                <a:spcPct val="90000"/>
              </a:lnSpc>
            </a:pPr>
            <a:r>
              <a:rPr lang="en-US" sz="2000"/>
              <a:t>worms</a:t>
            </a:r>
          </a:p>
          <a:p>
            <a:pPr>
              <a:lnSpc>
                <a:spcPct val="90000"/>
              </a:lnSpc>
            </a:pPr>
            <a:r>
              <a:rPr lang="en-US" sz="2000"/>
              <a:t>viruses</a:t>
            </a:r>
          </a:p>
          <a:p>
            <a:pPr>
              <a:lnSpc>
                <a:spcPct val="90000"/>
              </a:lnSpc>
            </a:pPr>
            <a:r>
              <a:rPr lang="en-US" sz="2000"/>
              <a:t>stuff you download and run knowingly (bugs, trojan horses)</a:t>
            </a:r>
          </a:p>
          <a:p>
            <a:pPr>
              <a:lnSpc>
                <a:spcPct val="90000"/>
              </a:lnSpc>
            </a:pPr>
            <a:r>
              <a:rPr lang="en-US" sz="2000"/>
              <a:t>stuff you download and run obliviously (cookies, spyware)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6626CAB7-38D6-40B6-AB68-6856FA0435E8}" type="slidenum">
              <a:rPr lang="en-US"/>
              <a:pPr/>
              <a:t>28</a:t>
            </a:fld>
            <a:endParaRPr lang="en-US"/>
          </a:p>
        </p:txBody>
      </p:sp>
      <p:sp>
        <p:nvSpPr>
          <p:cNvPr id="169986"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An OS history lesson</a:t>
            </a:r>
          </a:p>
        </p:txBody>
      </p:sp>
      <p:sp>
        <p:nvSpPr>
          <p:cNvPr id="169987" name="Rectangle 3"/>
          <p:cNvSpPr>
            <a:spLocks noGrp="1" noChangeArrowheads="1"/>
          </p:cNvSpPr>
          <p:nvPr>
            <p:ph type="body" idx="1"/>
          </p:nvPr>
        </p:nvSpPr>
        <p:spPr>
          <a:xfrm>
            <a:off x="685800" y="1295400"/>
            <a:ext cx="7773988" cy="495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Operating systems are the result of a 60 year long evolutionary process.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They were born out of need</a:t>
            </a:r>
            <a:br>
              <a:rPr lang="en-US"/>
            </a:br>
            <a:endParaRPr lang="en-US"/>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We'll follow a bit of their evolution</a:t>
            </a:r>
            <a:br>
              <a:rPr lang="en-US"/>
            </a:br>
            <a:endParaRPr lang="en-US"/>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That should help make clear what some of their functions are, and why</a:t>
            </a:r>
            <a:br>
              <a:rPr lang="en-US"/>
            </a:b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2012 Gribble, Lazowska, Levy, Zahorjan </a:t>
            </a:r>
            <a:endParaRPr lang="en-US"/>
          </a:p>
        </p:txBody>
      </p:sp>
      <p:sp>
        <p:nvSpPr>
          <p:cNvPr id="7" name="Slide Number Placeholder 5"/>
          <p:cNvSpPr>
            <a:spLocks noGrp="1"/>
          </p:cNvSpPr>
          <p:nvPr>
            <p:ph type="sldNum" sz="quarter" idx="12"/>
          </p:nvPr>
        </p:nvSpPr>
        <p:spPr/>
        <p:txBody>
          <a:bodyPr/>
          <a:lstStyle/>
          <a:p>
            <a:fld id="{3480958F-8C7F-4C03-B57E-90A77945C93E}" type="slidenum">
              <a:rPr lang="en-US"/>
              <a:pPr/>
              <a:t>29</a:t>
            </a:fld>
            <a:endParaRPr lang="en-US"/>
          </a:p>
        </p:txBody>
      </p:sp>
      <p:sp>
        <p:nvSpPr>
          <p:cNvPr id="172034"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In the Beginning...</a:t>
            </a:r>
          </a:p>
        </p:txBody>
      </p:sp>
      <p:sp>
        <p:nvSpPr>
          <p:cNvPr id="172035" name="Rectangle 3"/>
          <p:cNvSpPr>
            <a:spLocks noGrp="1" noChangeArrowheads="1"/>
          </p:cNvSpPr>
          <p:nvPr>
            <p:ph type="body" idx="1"/>
          </p:nvPr>
        </p:nvSpPr>
        <p:spPr>
          <a:xfrm>
            <a:off x="685800" y="1295400"/>
            <a:ext cx="7773988" cy="495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1943</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T.J. Watson (created IBM):</a:t>
            </a:r>
            <a:br>
              <a:rPr lang="en-US" dirty="0"/>
            </a:br>
            <a:r>
              <a:rPr lang="en-US" dirty="0"/>
              <a:t>  </a:t>
            </a:r>
            <a:r>
              <a:rPr lang="en-US" sz="1800" i="1" dirty="0"/>
              <a:t>“ I think there is a world market for maybe five</a:t>
            </a:r>
          </a:p>
          <a:p>
            <a:pPr marL="741363" lvl="1" indent="-284163" defTabSz="457200">
              <a:spcBef>
                <a:spcPct val="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i="1" dirty="0"/>
              <a:t>         computers.”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i="1" dirty="0"/>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Fast forward … 1950</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There are maybe 20 computers in the world</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They </a:t>
            </a:r>
            <a:r>
              <a:rPr lang="en-US" dirty="0"/>
              <a:t>were unbelievably expensive</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Imagine this: machine time is more valuable than person time!</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Ergo: </a:t>
            </a:r>
            <a:r>
              <a:rPr lang="en-US" i="1" dirty="0"/>
              <a:t>efficient use of the hardware is paramount</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Operating systems are born</a:t>
            </a:r>
          </a:p>
          <a:p>
            <a:pPr lvl="2"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They carry with them the vestiges of these ancient forces</a:t>
            </a:r>
          </a:p>
        </p:txBody>
      </p:sp>
      <p:pic>
        <p:nvPicPr>
          <p:cNvPr id="172036" name="Picture 4" descr="Wat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0"/>
            <a:ext cx="2638425"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6" name="Slide Number Placeholder 5"/>
          <p:cNvSpPr>
            <a:spLocks noGrp="1"/>
          </p:cNvSpPr>
          <p:nvPr>
            <p:ph type="sldNum" sz="quarter" idx="12"/>
          </p:nvPr>
        </p:nvSpPr>
        <p:spPr/>
        <p:txBody>
          <a:bodyPr/>
          <a:lstStyle/>
          <a:p>
            <a:fld id="{7D9FED1C-B6BC-4216-A172-A4B092FFEC15}" type="slidenum">
              <a:rPr lang="en-US"/>
              <a:pPr/>
              <a:t>3</a:t>
            </a:fld>
            <a:endParaRPr lang="en-US"/>
          </a:p>
        </p:txBody>
      </p:sp>
      <p:sp>
        <p:nvSpPr>
          <p:cNvPr id="141314" name="Rectangle 2"/>
          <p:cNvSpPr>
            <a:spLocks noGrp="1" noChangeArrowheads="1"/>
          </p:cNvSpPr>
          <p:nvPr>
            <p:ph type="title"/>
          </p:nvPr>
        </p:nvSpPr>
        <p:spPr>
          <a:xfrm>
            <a:off x="685800" y="381000"/>
            <a:ext cx="7773988" cy="6873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Course overview</a:t>
            </a:r>
          </a:p>
        </p:txBody>
      </p:sp>
      <p:sp>
        <p:nvSpPr>
          <p:cNvPr id="141315" name="Rectangle 3"/>
          <p:cNvSpPr>
            <a:spLocks noGrp="1" noChangeArrowheads="1"/>
          </p:cNvSpPr>
          <p:nvPr>
            <p:ph type="body" idx="1"/>
          </p:nvPr>
        </p:nvSpPr>
        <p:spPr>
          <a:xfrm>
            <a:off x="304800" y="1295400"/>
            <a:ext cx="8153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Operationally, everything </a:t>
            </a:r>
            <a:r>
              <a:rPr lang="en-US" dirty="0"/>
              <a:t>you need </a:t>
            </a:r>
            <a:r>
              <a:rPr lang="en-US" dirty="0" smtClean="0"/>
              <a:t>to</a:t>
            </a:r>
          </a:p>
          <a:p>
            <a:pPr indent="0" defTabSz="457200">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know </a:t>
            </a:r>
            <a:r>
              <a:rPr lang="en-US" dirty="0"/>
              <a:t>will be on the course web page</a:t>
            </a:r>
            <a:r>
              <a:rPr lang="en-US" dirty="0" smtClean="0"/>
              <a:t>:</a:t>
            </a:r>
            <a:endParaRPr lang="en-US" dirty="0"/>
          </a:p>
          <a:p>
            <a:pPr marL="341313" indent="-341313" defTabSz="457200">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a:solidFill>
                  <a:srgbClr val="FF3300"/>
                </a:solidFill>
              </a:rPr>
              <a:t>    </a:t>
            </a:r>
            <a:r>
              <a:rPr lang="en-US" b="1" dirty="0" smtClean="0">
                <a:solidFill>
                  <a:srgbClr val="FF3300"/>
                </a:solidFill>
              </a:rPr>
              <a:t> http</a:t>
            </a:r>
            <a:r>
              <a:rPr lang="en-US" b="1" dirty="0">
                <a:solidFill>
                  <a:srgbClr val="FF3300"/>
                </a:solidFill>
              </a:rPr>
              <a:t>://www.cs.washington.edu/451</a:t>
            </a:r>
            <a:r>
              <a:rPr lang="en-US" b="1" dirty="0" smtClean="0">
                <a:solidFill>
                  <a:srgbClr val="FF3300"/>
                </a:solidFill>
              </a:rPr>
              <a:t>/</a:t>
            </a:r>
          </a:p>
          <a:p>
            <a:pPr marL="341313" indent="-341313" defTabSz="457200">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a:solidFill>
                <a:srgbClr val="FF3300"/>
              </a:solidFill>
              <a:hlinkClick r:id="rId3"/>
            </a:endParaRPr>
          </a:p>
          <a:p>
            <a:pPr defTabSz="45720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Or in the course email and email archive:</a:t>
            </a:r>
          </a:p>
          <a:p>
            <a:pPr marL="344488" indent="-344488" defTabSz="457200">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 </a:t>
            </a:r>
            <a:r>
              <a:rPr lang="en-US" dirty="0" smtClean="0"/>
              <a:t>    </a:t>
            </a:r>
            <a:r>
              <a:rPr lang="en-US" sz="1800" b="1" dirty="0" smtClean="0">
                <a:solidFill>
                  <a:srgbClr val="FF3300"/>
                </a:solidFill>
              </a:rPr>
              <a:t>https</a:t>
            </a:r>
            <a:r>
              <a:rPr lang="en-US" sz="1800" b="1" dirty="0">
                <a:solidFill>
                  <a:srgbClr val="FF3300"/>
                </a:solidFill>
              </a:rPr>
              <a:t>://mailman1.u.washington.edu/mailman/private/cse451a_sp12</a:t>
            </a:r>
            <a:r>
              <a:rPr lang="en-US" sz="1800" b="1" dirty="0" smtClean="0">
                <a:solidFill>
                  <a:srgbClr val="FF3300"/>
                </a:solidFill>
              </a:rPr>
              <a:t>/</a:t>
            </a:r>
          </a:p>
          <a:p>
            <a:pPr marL="344488" indent="-344488" defTabSz="457200">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defTabSz="45720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O</a:t>
            </a:r>
            <a:r>
              <a:rPr lang="en-US" dirty="0" smtClean="0"/>
              <a:t>r on the course discussion board:</a:t>
            </a:r>
            <a:endParaRPr lang="en-US" dirty="0"/>
          </a:p>
          <a:p>
            <a:pPr marL="341313" indent="-341313" defTabSz="457200">
              <a:spcBef>
                <a:spcPts val="500"/>
              </a:spcBef>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t>      </a:t>
            </a:r>
            <a:r>
              <a:rPr lang="en-US" sz="1800" b="1" dirty="0">
                <a:solidFill>
                  <a:srgbClr val="FF3300"/>
                </a:solidFill>
              </a:rPr>
              <a:t>https://catalyst.uw.edu/gopost/board/lazowska/26879/</a:t>
            </a:r>
            <a:endParaRPr lang="en-US" sz="1800" b="1" dirty="0">
              <a:solidFill>
                <a:srgbClr val="FF3300"/>
              </a:solidFill>
              <a:hlinkClick r:id="rId3"/>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28600"/>
            <a:ext cx="1938001" cy="2743200"/>
          </a:xfrm>
          <a:prstGeom prst="rect">
            <a:avLst/>
          </a:prstGeom>
          <a:ln>
            <a:solidFill>
              <a:schemeClr val="tx1"/>
            </a:solidFill>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1"/>
          </p:nvPr>
        </p:nvSpPr>
        <p:spPr/>
        <p:txBody>
          <a:bodyPr/>
          <a:lstStyle/>
          <a:p>
            <a:r>
              <a:rPr lang="en-US" smtClean="0"/>
              <a:t>© 2012 Gribble, Lazowska, Levy, Zahorjan </a:t>
            </a:r>
            <a:endParaRPr lang="en-US"/>
          </a:p>
        </p:txBody>
      </p:sp>
      <p:sp>
        <p:nvSpPr>
          <p:cNvPr id="15" name="Slide Number Placeholder 4"/>
          <p:cNvSpPr>
            <a:spLocks noGrp="1"/>
          </p:cNvSpPr>
          <p:nvPr>
            <p:ph type="sldNum" sz="quarter" idx="12"/>
          </p:nvPr>
        </p:nvSpPr>
        <p:spPr/>
        <p:txBody>
          <a:bodyPr/>
          <a:lstStyle/>
          <a:p>
            <a:fld id="{4F301BCE-6528-4EF0-91FC-327968AC55EB}" type="slidenum">
              <a:rPr lang="en-US"/>
              <a:pPr/>
              <a:t>30</a:t>
            </a:fld>
            <a:endParaRPr lang="en-US"/>
          </a:p>
        </p:txBody>
      </p:sp>
      <p:sp>
        <p:nvSpPr>
          <p:cNvPr id="165890" name="Rectangle 2"/>
          <p:cNvSpPr>
            <a:spLocks noGrp="1" noChangeArrowheads="1"/>
          </p:cNvSpPr>
          <p:nvPr>
            <p:ph type="title"/>
          </p:nvPr>
        </p:nvSpPr>
        <p:spPr>
          <a:xfrm>
            <a:off x="685800" y="333375"/>
            <a:ext cx="7772400" cy="779463"/>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The Primordial Computer</a:t>
            </a:r>
          </a:p>
        </p:txBody>
      </p:sp>
      <p:sp>
        <p:nvSpPr>
          <p:cNvPr id="165891" name="Oval 3"/>
          <p:cNvSpPr>
            <a:spLocks noChangeArrowheads="1"/>
          </p:cNvSpPr>
          <p:nvPr/>
        </p:nvSpPr>
        <p:spPr bwMode="auto">
          <a:xfrm>
            <a:off x="2971800" y="2286000"/>
            <a:ext cx="914400" cy="914400"/>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defTabSz="457200">
              <a:spcBef>
                <a:spcPct val="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Times New Roman" pitchFamily="18" charset="0"/>
              </a:rPr>
              <a:t>CPU</a:t>
            </a:r>
          </a:p>
        </p:txBody>
      </p:sp>
      <p:sp>
        <p:nvSpPr>
          <p:cNvPr id="165892" name="AutoShape 4"/>
          <p:cNvSpPr>
            <a:spLocks noChangeArrowheads="1"/>
          </p:cNvSpPr>
          <p:nvPr/>
        </p:nvSpPr>
        <p:spPr bwMode="auto">
          <a:xfrm>
            <a:off x="1166813" y="2971800"/>
            <a:ext cx="685800" cy="914400"/>
          </a:xfrm>
          <a:prstGeom prst="can">
            <a:avLst>
              <a:gd name="adj" fmla="val 33333"/>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5893" name="Text Box 5"/>
          <p:cNvSpPr txBox="1">
            <a:spLocks noChangeArrowheads="1"/>
          </p:cNvSpPr>
          <p:nvPr/>
        </p:nvSpPr>
        <p:spPr bwMode="auto">
          <a:xfrm>
            <a:off x="609600" y="2362200"/>
            <a:ext cx="1828800"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lgn="l"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buClr>
                <a:srgbClr val="000000"/>
              </a:buClr>
              <a:buSzPct val="100000"/>
              <a:buFont typeface="Times New Roman" pitchFamily="18" charset="0"/>
              <a:buNone/>
            </a:pPr>
            <a:r>
              <a:rPr lang="en-US">
                <a:solidFill>
                  <a:srgbClr val="000000"/>
                </a:solidFill>
              </a:rPr>
              <a:t>Diskosaurus</a:t>
            </a:r>
          </a:p>
        </p:txBody>
      </p:sp>
      <p:cxnSp>
        <p:nvCxnSpPr>
          <p:cNvPr id="165894" name="AutoShape 6"/>
          <p:cNvCxnSpPr>
            <a:cxnSpLocks noChangeShapeType="1"/>
          </p:cNvCxnSpPr>
          <p:nvPr/>
        </p:nvCxnSpPr>
        <p:spPr bwMode="auto">
          <a:xfrm flipV="1">
            <a:off x="1828800" y="2743200"/>
            <a:ext cx="1119188" cy="685800"/>
          </a:xfrm>
          <a:prstGeom prst="curvedConnector3">
            <a:avLst>
              <a:gd name="adj1" fmla="val 50000"/>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5895" name="Rectangle 7"/>
          <p:cNvSpPr>
            <a:spLocks noChangeArrowheads="1"/>
          </p:cNvSpPr>
          <p:nvPr/>
        </p:nvSpPr>
        <p:spPr bwMode="auto">
          <a:xfrm>
            <a:off x="2647950" y="3657600"/>
            <a:ext cx="1600200" cy="4572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defTabSz="457200">
              <a:spcBef>
                <a:spcPct val="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Times New Roman" pitchFamily="18" charset="0"/>
              </a:rPr>
              <a:t>Memory</a:t>
            </a:r>
          </a:p>
        </p:txBody>
      </p:sp>
      <p:cxnSp>
        <p:nvCxnSpPr>
          <p:cNvPr id="165896" name="AutoShape 8"/>
          <p:cNvCxnSpPr>
            <a:cxnSpLocks noChangeShapeType="1"/>
          </p:cNvCxnSpPr>
          <p:nvPr/>
        </p:nvCxnSpPr>
        <p:spPr bwMode="auto">
          <a:xfrm>
            <a:off x="3429000" y="3200400"/>
            <a:ext cx="19050" cy="4572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5897" name="AutoShape 9"/>
          <p:cNvSpPr>
            <a:spLocks noChangeArrowheads="1"/>
          </p:cNvSpPr>
          <p:nvPr/>
        </p:nvSpPr>
        <p:spPr bwMode="auto">
          <a:xfrm>
            <a:off x="3200400" y="1276350"/>
            <a:ext cx="2057400" cy="685800"/>
          </a:xfrm>
          <a:prstGeom prst="parallelogram">
            <a:avLst>
              <a:gd name="adj" fmla="val 75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defTabSz="457200">
              <a:spcBef>
                <a:spcPct val="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Times New Roman" pitchFamily="18" charset="0"/>
              </a:rPr>
              <a:t>Printer</a:t>
            </a:r>
          </a:p>
        </p:txBody>
      </p:sp>
      <p:sp>
        <p:nvSpPr>
          <p:cNvPr id="165898" name="AutoShape 10"/>
          <p:cNvSpPr>
            <a:spLocks noChangeArrowheads="1"/>
          </p:cNvSpPr>
          <p:nvPr/>
        </p:nvSpPr>
        <p:spPr bwMode="auto">
          <a:xfrm>
            <a:off x="4343400" y="2514600"/>
            <a:ext cx="1828800" cy="457200"/>
          </a:xfrm>
          <a:prstGeom prst="roundRect">
            <a:avLst>
              <a:gd name="adj" fmla="val 16667"/>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defTabSz="457200">
              <a:spcBef>
                <a:spcPct val="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Times New Roman" pitchFamily="18" charset="0"/>
              </a:rPr>
              <a:t>Input Device</a:t>
            </a:r>
          </a:p>
        </p:txBody>
      </p:sp>
      <p:cxnSp>
        <p:nvCxnSpPr>
          <p:cNvPr id="165899" name="AutoShape 11"/>
          <p:cNvCxnSpPr>
            <a:cxnSpLocks noChangeShapeType="1"/>
          </p:cNvCxnSpPr>
          <p:nvPr/>
        </p:nvCxnSpPr>
        <p:spPr bwMode="auto">
          <a:xfrm flipV="1">
            <a:off x="3581400" y="1981200"/>
            <a:ext cx="542925" cy="323850"/>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5900" name="AutoShape 12"/>
          <p:cNvCxnSpPr>
            <a:cxnSpLocks noChangeShapeType="1"/>
          </p:cNvCxnSpPr>
          <p:nvPr/>
        </p:nvCxnSpPr>
        <p:spPr bwMode="auto">
          <a:xfrm flipH="1">
            <a:off x="3886200" y="2743200"/>
            <a:ext cx="457200" cy="1588"/>
          </a:xfrm>
          <a:prstGeom prst="straightConnector1">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419A7413-AEB9-408F-AB2F-FBC14324FD20}" type="slidenum">
              <a:rPr lang="en-US"/>
              <a:pPr/>
              <a:t>31</a:t>
            </a:fld>
            <a:endParaRPr lang="en-US"/>
          </a:p>
        </p:txBody>
      </p:sp>
      <p:sp>
        <p:nvSpPr>
          <p:cNvPr id="36866" name="Rectangle 2"/>
          <p:cNvSpPr>
            <a:spLocks noGrp="1" noChangeArrowheads="1"/>
          </p:cNvSpPr>
          <p:nvPr>
            <p:ph type="title"/>
          </p:nvPr>
        </p:nvSpPr>
        <p:spPr/>
        <p:txBody>
          <a:bodyPr/>
          <a:lstStyle/>
          <a:p>
            <a:r>
              <a:rPr lang="en-US"/>
              <a:t>The OS as a linked library</a:t>
            </a:r>
          </a:p>
        </p:txBody>
      </p:sp>
      <p:sp>
        <p:nvSpPr>
          <p:cNvPr id="36867" name="Rectangle 3"/>
          <p:cNvSpPr>
            <a:spLocks noGrp="1" noChangeArrowheads="1"/>
          </p:cNvSpPr>
          <p:nvPr>
            <p:ph type="body" idx="1"/>
          </p:nvPr>
        </p:nvSpPr>
        <p:spPr/>
        <p:txBody>
          <a:bodyPr/>
          <a:lstStyle/>
          <a:p>
            <a:r>
              <a:rPr lang="en-US"/>
              <a:t>In the very beginning…</a:t>
            </a:r>
          </a:p>
          <a:p>
            <a:pPr lvl="1"/>
            <a:r>
              <a:rPr lang="en-US"/>
              <a:t>OS was just a library of code that you linked into your program; programs were loaded in their entirety into memory, and executed</a:t>
            </a:r>
          </a:p>
          <a:p>
            <a:pPr lvl="2"/>
            <a:r>
              <a:rPr lang="en-US"/>
              <a:t>“OS” had an “API” that let you control the disk, control the printer, etc.</a:t>
            </a:r>
          </a:p>
          <a:p>
            <a:pPr lvl="1"/>
            <a:r>
              <a:rPr lang="en-US"/>
              <a:t>Interfaces were literally switches and blinking lights</a:t>
            </a:r>
          </a:p>
          <a:p>
            <a:pPr lvl="1"/>
            <a:r>
              <a:rPr lang="en-US"/>
              <a:t>When you were done running your program, you’d leave and turn the computer over to the next person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B1197987-6949-4ABD-BF09-F52091087FE1}" type="slidenum">
              <a:rPr lang="en-US"/>
              <a:pPr/>
              <a:t>32</a:t>
            </a:fld>
            <a:endParaRPr lang="en-US"/>
          </a:p>
        </p:txBody>
      </p:sp>
      <p:sp>
        <p:nvSpPr>
          <p:cNvPr id="174082" name="Rectangle 2"/>
          <p:cNvSpPr>
            <a:spLocks noGrp="1" noChangeArrowheads="1"/>
          </p:cNvSpPr>
          <p:nvPr>
            <p:ph type="title"/>
          </p:nvPr>
        </p:nvSpPr>
        <p:spPr/>
        <p:txBody>
          <a:bodyPr/>
          <a:lstStyle/>
          <a:p>
            <a:r>
              <a:rPr lang="en-US"/>
              <a:t>Asynchronous I/O</a:t>
            </a:r>
          </a:p>
        </p:txBody>
      </p:sp>
      <p:sp>
        <p:nvSpPr>
          <p:cNvPr id="174083" name="Rectangle 3"/>
          <p:cNvSpPr>
            <a:spLocks noGrp="1" noChangeArrowheads="1"/>
          </p:cNvSpPr>
          <p:nvPr>
            <p:ph type="body" idx="1"/>
          </p:nvPr>
        </p:nvSpPr>
        <p:spPr/>
        <p:txBody>
          <a:bodyPr/>
          <a:lstStyle/>
          <a:p>
            <a:pPr>
              <a:lnSpc>
                <a:spcPct val="90000"/>
              </a:lnSpc>
            </a:pPr>
            <a:r>
              <a:rPr lang="en-US"/>
              <a:t>The diskosaurus was really slow</a:t>
            </a:r>
          </a:p>
          <a:p>
            <a:pPr>
              <a:lnSpc>
                <a:spcPct val="90000"/>
              </a:lnSpc>
            </a:pPr>
            <a:r>
              <a:rPr lang="en-US"/>
              <a:t>Add hardware so that the disk could operate without tying up the CPU</a:t>
            </a:r>
          </a:p>
          <a:p>
            <a:pPr lvl="1">
              <a:lnSpc>
                <a:spcPct val="90000"/>
              </a:lnSpc>
            </a:pPr>
            <a:r>
              <a:rPr lang="en-US"/>
              <a:t>Disk controller</a:t>
            </a:r>
          </a:p>
          <a:p>
            <a:pPr>
              <a:lnSpc>
                <a:spcPct val="90000"/>
              </a:lnSpc>
              <a:buFont typeface="Arial" charset="0"/>
              <a:buChar char="•"/>
            </a:pPr>
            <a:r>
              <a:rPr lang="en-US">
                <a:solidFill>
                  <a:srgbClr val="000000"/>
                </a:solidFill>
                <a:latin typeface="Tahoma" pitchFamily="34" charset="0"/>
              </a:rPr>
              <a:t>Hotshot programmers could now write code that:</a:t>
            </a:r>
          </a:p>
          <a:p>
            <a:pPr lvl="1">
              <a:lnSpc>
                <a:spcPct val="90000"/>
              </a:lnSpc>
            </a:pPr>
            <a:r>
              <a:rPr lang="en-US">
                <a:solidFill>
                  <a:srgbClr val="000000"/>
                </a:solidFill>
                <a:latin typeface="Tahoma" pitchFamily="34" charset="0"/>
              </a:rPr>
              <a:t>Starts an I/O</a:t>
            </a:r>
          </a:p>
          <a:p>
            <a:pPr lvl="1">
              <a:lnSpc>
                <a:spcPct val="90000"/>
              </a:lnSpc>
            </a:pPr>
            <a:r>
              <a:rPr lang="en-US">
                <a:solidFill>
                  <a:srgbClr val="000000"/>
                </a:solidFill>
                <a:latin typeface="Tahoma" pitchFamily="34" charset="0"/>
              </a:rPr>
              <a:t>Goes off and does some computing</a:t>
            </a:r>
          </a:p>
          <a:p>
            <a:pPr lvl="1">
              <a:lnSpc>
                <a:spcPct val="90000"/>
              </a:lnSpc>
            </a:pPr>
            <a:r>
              <a:rPr lang="en-US">
                <a:solidFill>
                  <a:srgbClr val="000000"/>
                </a:solidFill>
                <a:latin typeface="Tahoma" pitchFamily="34" charset="0"/>
              </a:rPr>
              <a:t>Checks if the I/O is done at some later time</a:t>
            </a:r>
          </a:p>
          <a:p>
            <a:pPr>
              <a:lnSpc>
                <a:spcPct val="90000"/>
              </a:lnSpc>
              <a:buFont typeface="Arial" charset="0"/>
              <a:buChar char="•"/>
            </a:pPr>
            <a:r>
              <a:rPr lang="en-US">
                <a:solidFill>
                  <a:srgbClr val="000000"/>
                </a:solidFill>
                <a:latin typeface="Tahoma" pitchFamily="34" charset="0"/>
              </a:rPr>
              <a:t>Upside</a:t>
            </a:r>
          </a:p>
          <a:p>
            <a:pPr lvl="1">
              <a:lnSpc>
                <a:spcPct val="90000"/>
              </a:lnSpc>
            </a:pPr>
            <a:r>
              <a:rPr lang="en-US">
                <a:solidFill>
                  <a:srgbClr val="000000"/>
                </a:solidFill>
                <a:latin typeface="Tahoma" pitchFamily="34" charset="0"/>
              </a:rPr>
              <a:t>Helps increase (expensive) CPU utilization</a:t>
            </a:r>
          </a:p>
          <a:p>
            <a:pPr>
              <a:lnSpc>
                <a:spcPct val="90000"/>
              </a:lnSpc>
              <a:buFont typeface="Arial" charset="0"/>
              <a:buChar char="•"/>
            </a:pPr>
            <a:r>
              <a:rPr lang="en-US">
                <a:solidFill>
                  <a:srgbClr val="000000"/>
                </a:solidFill>
                <a:latin typeface="Tahoma" pitchFamily="34" charset="0"/>
              </a:rPr>
              <a:t>Downsides</a:t>
            </a:r>
          </a:p>
          <a:p>
            <a:pPr lvl="1">
              <a:lnSpc>
                <a:spcPct val="90000"/>
              </a:lnSpc>
            </a:pPr>
            <a:r>
              <a:rPr lang="en-US">
                <a:solidFill>
                  <a:srgbClr val="000000"/>
                </a:solidFill>
                <a:latin typeface="Tahoma" pitchFamily="34" charset="0"/>
              </a:rPr>
              <a:t>It's hard to get right</a:t>
            </a:r>
          </a:p>
          <a:p>
            <a:pPr lvl="1">
              <a:lnSpc>
                <a:spcPct val="90000"/>
              </a:lnSpc>
            </a:pPr>
            <a:r>
              <a:rPr lang="en-US">
                <a:solidFill>
                  <a:srgbClr val="000000"/>
                </a:solidFill>
                <a:latin typeface="Tahoma" pitchFamily="34" charset="0"/>
              </a:rPr>
              <a:t>The benefits are job specific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0230F828-8BC2-4578-81DE-978BA09557E2}" type="slidenum">
              <a:rPr lang="en-US"/>
              <a:pPr/>
              <a:t>33</a:t>
            </a:fld>
            <a:endParaRPr lang="en-US"/>
          </a:p>
        </p:txBody>
      </p:sp>
      <p:sp>
        <p:nvSpPr>
          <p:cNvPr id="163842" name="Rectangle 2"/>
          <p:cNvSpPr>
            <a:spLocks noGrp="1" noChangeArrowheads="1"/>
          </p:cNvSpPr>
          <p:nvPr>
            <p:ph type="title"/>
          </p:nvPr>
        </p:nvSpPr>
        <p:spPr/>
        <p:txBody>
          <a:bodyPr/>
          <a:lstStyle/>
          <a:p>
            <a:r>
              <a:rPr lang="en-US"/>
              <a:t>The OS as a “resident monitor”</a:t>
            </a:r>
          </a:p>
        </p:txBody>
      </p:sp>
      <p:sp>
        <p:nvSpPr>
          <p:cNvPr id="163843" name="Rectangle 3"/>
          <p:cNvSpPr>
            <a:spLocks noGrp="1" noChangeArrowheads="1"/>
          </p:cNvSpPr>
          <p:nvPr>
            <p:ph type="body" idx="1"/>
          </p:nvPr>
        </p:nvSpPr>
        <p:spPr/>
        <p:txBody>
          <a:bodyPr/>
          <a:lstStyle/>
          <a:p>
            <a:r>
              <a:rPr lang="en-US"/>
              <a:t>Everyone was using the same library of code</a:t>
            </a:r>
          </a:p>
          <a:p>
            <a:r>
              <a:rPr lang="en-US"/>
              <a:t>Why not keep it in memory?</a:t>
            </a:r>
          </a:p>
          <a:p>
            <a:endParaRPr lang="en-US"/>
          </a:p>
          <a:p>
            <a:r>
              <a:rPr lang="en-US"/>
              <a:t>While we’re at it, make it capable of loading Program 4 while running Program 3 and printing the output of Program 2</a:t>
            </a:r>
          </a:p>
          <a:p>
            <a:pPr lvl="1"/>
            <a:r>
              <a:rPr lang="en-US"/>
              <a:t>SPOOLing – Simultaneous Peripheral Operations On-Line</a:t>
            </a:r>
          </a:p>
          <a:p>
            <a:endParaRPr lang="en-US"/>
          </a:p>
          <a:p>
            <a:r>
              <a:rPr lang="en-US"/>
              <a:t>What new requirements does this impose?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6EEA882D-1DC6-47D7-999E-2565E08B3869}" type="slidenum">
              <a:rPr lang="en-US"/>
              <a:pPr/>
              <a:t>34</a:t>
            </a:fld>
            <a:endParaRPr lang="en-US"/>
          </a:p>
        </p:txBody>
      </p:sp>
      <p:pic>
        <p:nvPicPr>
          <p:cNvPr id="129028" name="Picture 4" descr="1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305800" cy="4476750"/>
          </a:xfrm>
          <a:prstGeom prst="rect">
            <a:avLst/>
          </a:prstGeom>
          <a:noFill/>
          <a:extLst>
            <a:ext uri="{909E8E84-426E-40DD-AFC4-6F175D3DCCD1}">
              <a14:hiddenFill xmlns:a14="http://schemas.microsoft.com/office/drawing/2010/main">
                <a:solidFill>
                  <a:srgbClr val="FFFFFF"/>
                </a:solidFill>
              </a14:hiddenFill>
            </a:ext>
          </a:extLst>
        </p:spPr>
      </p:pic>
      <p:sp>
        <p:nvSpPr>
          <p:cNvPr id="129029" name="Text Box 5"/>
          <p:cNvSpPr txBox="1">
            <a:spLocks noChangeArrowheads="1"/>
          </p:cNvSpPr>
          <p:nvPr/>
        </p:nvSpPr>
        <p:spPr bwMode="auto">
          <a:xfrm>
            <a:off x="2895600" y="5638800"/>
            <a:ext cx="3124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IBM 1401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1A506B2E-AA98-4C00-84C3-BBFC1CF891E0}" type="slidenum">
              <a:rPr lang="en-US"/>
              <a:pPr/>
              <a:t>35</a:t>
            </a:fld>
            <a:endParaRPr lang="en-US"/>
          </a:p>
        </p:txBody>
      </p:sp>
      <p:sp>
        <p:nvSpPr>
          <p:cNvPr id="37890" name="Rectangle 1026"/>
          <p:cNvSpPr>
            <a:spLocks noGrp="1" noChangeArrowheads="1"/>
          </p:cNvSpPr>
          <p:nvPr>
            <p:ph type="title"/>
          </p:nvPr>
        </p:nvSpPr>
        <p:spPr/>
        <p:txBody>
          <a:bodyPr/>
          <a:lstStyle/>
          <a:p>
            <a:r>
              <a:rPr lang="en-US"/>
              <a:t>Multiprogramming</a:t>
            </a:r>
          </a:p>
        </p:txBody>
      </p:sp>
      <p:sp>
        <p:nvSpPr>
          <p:cNvPr id="37891" name="Rectangle 1027"/>
          <p:cNvSpPr>
            <a:spLocks noGrp="1" noChangeArrowheads="1"/>
          </p:cNvSpPr>
          <p:nvPr>
            <p:ph type="body" idx="1"/>
          </p:nvPr>
        </p:nvSpPr>
        <p:spPr/>
        <p:txBody>
          <a:bodyPr/>
          <a:lstStyle/>
          <a:p>
            <a:r>
              <a:rPr lang="en-US"/>
              <a:t>To further increase system utilization, </a:t>
            </a:r>
            <a:r>
              <a:rPr lang="en-US">
                <a:solidFill>
                  <a:srgbClr val="FF3300"/>
                </a:solidFill>
              </a:rPr>
              <a:t>multiprogramming</a:t>
            </a:r>
            <a:r>
              <a:rPr lang="en-US"/>
              <a:t> OSs were invented</a:t>
            </a:r>
          </a:p>
          <a:p>
            <a:pPr lvl="1"/>
            <a:r>
              <a:rPr lang="en-US"/>
              <a:t>keeps multiple runnable jobs loaded in memory at once</a:t>
            </a:r>
          </a:p>
          <a:p>
            <a:pPr lvl="1"/>
            <a:r>
              <a:rPr lang="en-US"/>
              <a:t>overlaps I/O of one job with computing of another</a:t>
            </a:r>
          </a:p>
          <a:p>
            <a:pPr lvl="2"/>
            <a:r>
              <a:rPr lang="en-US"/>
              <a:t>while one job waits for I/O completion, another job uses the CPU</a:t>
            </a:r>
          </a:p>
          <a:p>
            <a:pPr lvl="1"/>
            <a:r>
              <a:rPr lang="en-US"/>
              <a:t>Can get rid of asynchronous I/O within individual jobs</a:t>
            </a:r>
          </a:p>
          <a:p>
            <a:pPr lvl="2"/>
            <a:r>
              <a:rPr lang="en-US"/>
              <a:t>Life of application programmer becomes simpler; only the OS programmer needs to deal with asynchronous events</a:t>
            </a:r>
          </a:p>
          <a:p>
            <a:pPr lvl="1"/>
            <a:r>
              <a:rPr lang="en-US"/>
              <a:t>How do we tell when devices are done?</a:t>
            </a:r>
          </a:p>
          <a:p>
            <a:pPr lvl="2"/>
            <a:r>
              <a:rPr lang="en-US"/>
              <a:t>Interrupts</a:t>
            </a:r>
          </a:p>
          <a:p>
            <a:pPr lvl="2"/>
            <a:r>
              <a:rPr lang="en-US"/>
              <a:t>Polling</a:t>
            </a:r>
          </a:p>
          <a:p>
            <a:pPr lvl="2"/>
            <a:endParaRPr lang="en-US"/>
          </a:p>
          <a:p>
            <a:pPr lvl="1"/>
            <a:r>
              <a:rPr lang="en-US"/>
              <a:t>What new requirements does this impose?</a:t>
            </a:r>
          </a:p>
          <a:p>
            <a:pPr lvl="1"/>
            <a:endParaRPr lang="en-US"/>
          </a:p>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1DC49824-1D4A-4646-AD71-2FCF41E09CDA}" type="slidenum">
              <a:rPr lang="en-US"/>
              <a:pPr/>
              <a:t>36</a:t>
            </a:fld>
            <a:endParaRPr lang="en-US"/>
          </a:p>
        </p:txBody>
      </p:sp>
      <p:pic>
        <p:nvPicPr>
          <p:cNvPr id="131076" name="Picture 4" descr="system360model4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72400" cy="5457825"/>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819400" y="5943600"/>
            <a:ext cx="31242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IBM System 360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EBF944AD-C762-40EC-9A70-48C4BD984E3D}" type="slidenum">
              <a:rPr lang="en-US"/>
              <a:pPr/>
              <a:t>37</a:t>
            </a:fld>
            <a:endParaRPr lang="en-US"/>
          </a:p>
        </p:txBody>
      </p:sp>
      <p:sp>
        <p:nvSpPr>
          <p:cNvPr id="178178"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(An aside on protection)</a:t>
            </a:r>
          </a:p>
        </p:txBody>
      </p:sp>
      <p:sp>
        <p:nvSpPr>
          <p:cNvPr id="178179" name="Rectangle 3"/>
          <p:cNvSpPr>
            <a:spLocks noGrp="1" noChangeArrowheads="1"/>
          </p:cNvSpPr>
          <p:nvPr>
            <p:ph type="body" idx="1"/>
          </p:nvPr>
        </p:nvSpPr>
        <p:spPr>
          <a:xfrm>
            <a:off x="685800" y="1295400"/>
            <a:ext cx="7773988" cy="495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Applications/programs/jobs execute directly on the CPU, but cannot touch anything except “their own memory” without OS intervention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A2B04580-BFCF-4248-B3D7-BE13EEA91A9F}" type="slidenum">
              <a:rPr lang="en-US"/>
              <a:pPr/>
              <a:t>38</a:t>
            </a:fld>
            <a:endParaRPr lang="en-US"/>
          </a:p>
        </p:txBody>
      </p:sp>
      <p:sp>
        <p:nvSpPr>
          <p:cNvPr id="176130" name="Rectangle 2"/>
          <p:cNvSpPr>
            <a:spLocks noGrp="1" noChangeArrowheads="1"/>
          </p:cNvSpPr>
          <p:nvPr>
            <p:ph type="title"/>
          </p:nvPr>
        </p:nvSpPr>
        <p:spPr>
          <a:xfrm>
            <a:off x="685800" y="379413"/>
            <a:ext cx="7773988" cy="690562"/>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(An aside on concurrency)</a:t>
            </a:r>
          </a:p>
        </p:txBody>
      </p:sp>
      <p:sp>
        <p:nvSpPr>
          <p:cNvPr id="176131" name="Rectangle 3"/>
          <p:cNvSpPr>
            <a:spLocks noGrp="1" noChangeArrowheads="1"/>
          </p:cNvSpPr>
          <p:nvPr>
            <p:ph type="body" idx="1"/>
          </p:nvPr>
        </p:nvSpPr>
        <p:spPr>
          <a:xfrm>
            <a:off x="685800" y="1295400"/>
            <a:ext cx="7773988" cy="495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CPU architects tell us that individual cores aren't going to be getting faster (very fast), but that they can double the number of cores on the old 18 month cycle (or so)</a:t>
            </a:r>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The burden is on the programmer to use an ever increasing number of cores</a:t>
            </a:r>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 lot of this course is about concurrency</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It used to be a bit esoteric</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It has now become one of the most important things you'll learn (in any of our courses)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07A49259-1630-4DD6-AA67-CF717CBD646C}" type="slidenum">
              <a:rPr lang="en-US"/>
              <a:pPr/>
              <a:t>39</a:t>
            </a:fld>
            <a:endParaRPr lang="en-US"/>
          </a:p>
        </p:txBody>
      </p:sp>
      <p:sp>
        <p:nvSpPr>
          <p:cNvPr id="39938" name="Rectangle 2"/>
          <p:cNvSpPr>
            <a:spLocks noGrp="1" noChangeArrowheads="1"/>
          </p:cNvSpPr>
          <p:nvPr>
            <p:ph type="title"/>
          </p:nvPr>
        </p:nvSpPr>
        <p:spPr/>
        <p:txBody>
          <a:bodyPr/>
          <a:lstStyle/>
          <a:p>
            <a:r>
              <a:rPr lang="en-US"/>
              <a:t>Timesharing</a:t>
            </a:r>
          </a:p>
        </p:txBody>
      </p:sp>
      <p:sp>
        <p:nvSpPr>
          <p:cNvPr id="39939" name="Rectangle 3"/>
          <p:cNvSpPr>
            <a:spLocks noGrp="1" noChangeArrowheads="1"/>
          </p:cNvSpPr>
          <p:nvPr>
            <p:ph type="body" idx="1"/>
          </p:nvPr>
        </p:nvSpPr>
        <p:spPr>
          <a:xfrm>
            <a:off x="685800" y="1219200"/>
            <a:ext cx="7772400" cy="4953000"/>
          </a:xfrm>
        </p:spPr>
        <p:txBody>
          <a:bodyPr/>
          <a:lstStyle/>
          <a:p>
            <a:r>
              <a:rPr lang="en-US"/>
              <a:t>To support interactive use, create a </a:t>
            </a:r>
            <a:r>
              <a:rPr lang="en-US">
                <a:solidFill>
                  <a:srgbClr val="FF3300"/>
                </a:solidFill>
              </a:rPr>
              <a:t>timesharing OS</a:t>
            </a:r>
            <a:r>
              <a:rPr lang="en-US"/>
              <a:t>:</a:t>
            </a:r>
          </a:p>
          <a:p>
            <a:pPr lvl="1"/>
            <a:r>
              <a:rPr lang="en-US"/>
              <a:t>multiple terminals into one machine</a:t>
            </a:r>
          </a:p>
          <a:p>
            <a:pPr lvl="1"/>
            <a:r>
              <a:rPr lang="en-US"/>
              <a:t>each user has illusion of entire machine to him/herself</a:t>
            </a:r>
          </a:p>
          <a:p>
            <a:pPr lvl="1"/>
            <a:r>
              <a:rPr lang="en-US" u="sng"/>
              <a:t>optimize response time</a:t>
            </a:r>
            <a:r>
              <a:rPr lang="en-US"/>
              <a:t>, perhaps at the cost of throughput</a:t>
            </a:r>
          </a:p>
          <a:p>
            <a:r>
              <a:rPr lang="en-US"/>
              <a:t>Timeslicing</a:t>
            </a:r>
          </a:p>
          <a:p>
            <a:pPr lvl="1"/>
            <a:r>
              <a:rPr lang="en-US"/>
              <a:t>divide CPU equally among the users</a:t>
            </a:r>
          </a:p>
          <a:p>
            <a:pPr lvl="1"/>
            <a:r>
              <a:rPr lang="en-US"/>
              <a:t>if job is truly interactive (e.g., editor), then can jump between programs and users faster than users can generate load</a:t>
            </a:r>
          </a:p>
          <a:p>
            <a:pPr lvl="1"/>
            <a:r>
              <a:rPr lang="en-US"/>
              <a:t>permits users to interactively view, edit, debug running programs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7" name="Slide Number Placeholder 5"/>
          <p:cNvSpPr>
            <a:spLocks noGrp="1"/>
          </p:cNvSpPr>
          <p:nvPr>
            <p:ph type="sldNum" sz="quarter" idx="12"/>
          </p:nvPr>
        </p:nvSpPr>
        <p:spPr/>
        <p:txBody>
          <a:bodyPr/>
          <a:lstStyle/>
          <a:p>
            <a:fld id="{713E5FF6-6101-4156-A554-FB4DD021F691}" type="slidenum">
              <a:rPr lang="en-US"/>
              <a:pPr/>
              <a:t>4</a:t>
            </a:fld>
            <a:endParaRPr lang="en-US"/>
          </a:p>
        </p:txBody>
      </p:sp>
      <p:sp>
        <p:nvSpPr>
          <p:cNvPr id="143362" name="Rectangle 2"/>
          <p:cNvSpPr>
            <a:spLocks noGrp="1" noChangeArrowheads="1"/>
          </p:cNvSpPr>
          <p:nvPr>
            <p:ph type="title"/>
          </p:nvPr>
        </p:nvSpPr>
        <p:spPr>
          <a:xfrm>
            <a:off x="685800" y="188913"/>
            <a:ext cx="7772400" cy="1068387"/>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But to tide you over for the next hour …</a:t>
            </a:r>
          </a:p>
        </p:txBody>
      </p:sp>
      <p:sp>
        <p:nvSpPr>
          <p:cNvPr id="143363" name="Rectangle 3"/>
          <p:cNvSpPr>
            <a:spLocks noGrp="1" noChangeArrowheads="1"/>
          </p:cNvSpPr>
          <p:nvPr>
            <p:ph type="body" idx="1"/>
          </p:nvPr>
        </p:nvSpPr>
        <p:spPr>
          <a:xfrm>
            <a:off x="685800" y="1295400"/>
            <a:ext cx="7773988" cy="4954588"/>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Course staff</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Ed Lazowska</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Pete </a:t>
            </a:r>
            <a:r>
              <a:rPr lang="en-US" dirty="0" err="1"/>
              <a:t>Hornyack</a:t>
            </a:r>
            <a:endParaRPr lang="en-US" dirty="0"/>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smtClean="0"/>
              <a:t>Elliott Brossard</a:t>
            </a:r>
            <a:endParaRPr lang="en-US" dirty="0"/>
          </a:p>
          <a:p>
            <a:pPr marL="341313" indent="-34131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General Course Structure</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Read the text prior to class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Class doesn't aim to repeat the text</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Homework exercises to motivate reading by non-saints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Sections will focus on projects</a:t>
            </a:r>
          </a:p>
          <a:p>
            <a:pPr marL="741363" lvl="1" indent="-284163" defTabSz="4572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dirty="0"/>
              <a:t>You're paying for interaction</a:t>
            </a:r>
          </a:p>
        </p:txBody>
      </p:sp>
      <p:sp>
        <p:nvSpPr>
          <p:cNvPr id="143364" name="Line 4"/>
          <p:cNvSpPr>
            <a:spLocks noChangeShapeType="1"/>
          </p:cNvSpPr>
          <p:nvPr/>
        </p:nvSpPr>
        <p:spPr bwMode="auto">
          <a:xfrm>
            <a:off x="1447800" y="4222750"/>
            <a:ext cx="632460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 2012 Gribble, Lazowska, Levy, Zahorjan </a:t>
            </a:r>
            <a:endParaRPr lang="en-US"/>
          </a:p>
        </p:txBody>
      </p:sp>
      <p:sp>
        <p:nvSpPr>
          <p:cNvPr id="5" name="Slide Number Placeholder 5"/>
          <p:cNvSpPr>
            <a:spLocks noGrp="1"/>
          </p:cNvSpPr>
          <p:nvPr>
            <p:ph type="sldNum" sz="quarter" idx="12"/>
          </p:nvPr>
        </p:nvSpPr>
        <p:spPr/>
        <p:txBody>
          <a:bodyPr/>
          <a:lstStyle/>
          <a:p>
            <a:fld id="{FEAC2FD6-3FEA-48F2-A54B-ACEC8431842E}" type="slidenum">
              <a:rPr lang="en-US"/>
              <a:pPr/>
              <a:t>40</a:t>
            </a:fld>
            <a:endParaRPr lang="en-US"/>
          </a:p>
        </p:txBody>
      </p:sp>
      <p:sp>
        <p:nvSpPr>
          <p:cNvPr id="111619" name="Rectangle 3"/>
          <p:cNvSpPr>
            <a:spLocks noGrp="1" noChangeArrowheads="1"/>
          </p:cNvSpPr>
          <p:nvPr>
            <p:ph type="body" idx="1"/>
          </p:nvPr>
        </p:nvSpPr>
        <p:spPr>
          <a:xfrm>
            <a:off x="685800" y="1219200"/>
            <a:ext cx="7772400" cy="4953000"/>
          </a:xfrm>
        </p:spPr>
        <p:txBody>
          <a:bodyPr/>
          <a:lstStyle/>
          <a:p>
            <a:r>
              <a:rPr lang="en-US"/>
              <a:t>MIT CTSS system (operational 1961) was among the first timesharing systems</a:t>
            </a:r>
          </a:p>
          <a:p>
            <a:pPr lvl="1"/>
            <a:r>
              <a:rPr lang="en-US"/>
              <a:t>only one user memory-resident at a time (32KB memory!)</a:t>
            </a:r>
          </a:p>
          <a:p>
            <a:r>
              <a:rPr lang="en-US"/>
              <a:t>MIT Multics system (operational 1968) was the first large timeshared system</a:t>
            </a:r>
          </a:p>
          <a:p>
            <a:pPr lvl="1"/>
            <a:r>
              <a:rPr lang="en-US"/>
              <a:t>nearly all OS concepts can be traced back to Multics!</a:t>
            </a:r>
          </a:p>
          <a:p>
            <a:pPr lvl="1"/>
            <a:r>
              <a:rPr lang="en-US"/>
              <a:t>“second system syndrome”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 2012 Gribble, Lazowska, Levy, Zahorjan </a:t>
            </a:r>
            <a:endParaRPr lang="en-US"/>
          </a:p>
        </p:txBody>
      </p:sp>
      <p:sp>
        <p:nvSpPr>
          <p:cNvPr id="16" name="Slide Number Placeholder 5"/>
          <p:cNvSpPr>
            <a:spLocks noGrp="1"/>
          </p:cNvSpPr>
          <p:nvPr>
            <p:ph type="sldNum" sz="quarter" idx="12"/>
          </p:nvPr>
        </p:nvSpPr>
        <p:spPr/>
        <p:txBody>
          <a:bodyPr/>
          <a:lstStyle/>
          <a:p>
            <a:fld id="{04CB8DD5-8EBD-486F-B951-D6DE38282452}" type="slidenum">
              <a:rPr lang="en-US"/>
              <a:pPr/>
              <a:t>41</a:t>
            </a:fld>
            <a:endParaRPr lang="en-US"/>
          </a:p>
        </p:txBody>
      </p:sp>
      <p:sp>
        <p:nvSpPr>
          <p:cNvPr id="113667" name="Rectangle 3"/>
          <p:cNvSpPr>
            <a:spLocks noGrp="1" noChangeArrowheads="1"/>
          </p:cNvSpPr>
          <p:nvPr>
            <p:ph type="body" idx="1"/>
          </p:nvPr>
        </p:nvSpPr>
        <p:spPr/>
        <p:txBody>
          <a:bodyPr/>
          <a:lstStyle/>
          <a:p>
            <a:r>
              <a:rPr lang="en-US"/>
              <a:t>CTSS as an illustration of architectural and OS functionality requirements</a:t>
            </a:r>
          </a:p>
        </p:txBody>
      </p:sp>
      <p:sp>
        <p:nvSpPr>
          <p:cNvPr id="113668" name="Rectangle 4"/>
          <p:cNvSpPr>
            <a:spLocks noChangeArrowheads="1"/>
          </p:cNvSpPr>
          <p:nvPr/>
        </p:nvSpPr>
        <p:spPr bwMode="auto">
          <a:xfrm>
            <a:off x="1371600" y="2971800"/>
            <a:ext cx="2133600" cy="14478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69" name="Rectangle 5"/>
          <p:cNvSpPr>
            <a:spLocks noChangeArrowheads="1"/>
          </p:cNvSpPr>
          <p:nvPr/>
        </p:nvSpPr>
        <p:spPr bwMode="auto">
          <a:xfrm>
            <a:off x="1371600" y="4419600"/>
            <a:ext cx="2133600" cy="6858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0" name="Text Box 6"/>
          <p:cNvSpPr txBox="1">
            <a:spLocks noChangeArrowheads="1"/>
          </p:cNvSpPr>
          <p:nvPr/>
        </p:nvSpPr>
        <p:spPr bwMode="auto">
          <a:xfrm>
            <a:off x="1981200" y="4648200"/>
            <a:ext cx="762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Helvetica" pitchFamily="34" charset="0"/>
              </a:rPr>
              <a:t>OS</a:t>
            </a:r>
          </a:p>
        </p:txBody>
      </p:sp>
      <p:sp>
        <p:nvSpPr>
          <p:cNvPr id="113671" name="Rectangle 7"/>
          <p:cNvSpPr>
            <a:spLocks noChangeArrowheads="1"/>
          </p:cNvSpPr>
          <p:nvPr/>
        </p:nvSpPr>
        <p:spPr bwMode="auto">
          <a:xfrm>
            <a:off x="1752600" y="3505200"/>
            <a:ext cx="12700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Helvetica" pitchFamily="34" charset="0"/>
              </a:rPr>
              <a:t>User program</a:t>
            </a:r>
          </a:p>
        </p:txBody>
      </p:sp>
      <p:sp>
        <p:nvSpPr>
          <p:cNvPr id="113672" name="Oval 8"/>
          <p:cNvSpPr>
            <a:spLocks noChangeArrowheads="1"/>
          </p:cNvSpPr>
          <p:nvPr/>
        </p:nvSpPr>
        <p:spPr bwMode="auto">
          <a:xfrm>
            <a:off x="5715000" y="2438400"/>
            <a:ext cx="1371600" cy="3810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3" name="Oval 9"/>
          <p:cNvSpPr>
            <a:spLocks noChangeArrowheads="1"/>
          </p:cNvSpPr>
          <p:nvPr/>
        </p:nvSpPr>
        <p:spPr bwMode="auto">
          <a:xfrm>
            <a:off x="5715000" y="3733800"/>
            <a:ext cx="1371600" cy="3810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4" name="Line 10"/>
          <p:cNvSpPr>
            <a:spLocks noChangeShapeType="1"/>
          </p:cNvSpPr>
          <p:nvPr/>
        </p:nvSpPr>
        <p:spPr bwMode="auto">
          <a:xfrm>
            <a:off x="7086600" y="2667000"/>
            <a:ext cx="0" cy="1295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5" name="Line 11"/>
          <p:cNvSpPr>
            <a:spLocks noChangeShapeType="1"/>
          </p:cNvSpPr>
          <p:nvPr/>
        </p:nvSpPr>
        <p:spPr bwMode="auto">
          <a:xfrm>
            <a:off x="5715000" y="2667000"/>
            <a:ext cx="0" cy="1295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6" name="Rectangle 12"/>
          <p:cNvSpPr>
            <a:spLocks noChangeArrowheads="1"/>
          </p:cNvSpPr>
          <p:nvPr/>
        </p:nvSpPr>
        <p:spPr bwMode="auto">
          <a:xfrm>
            <a:off x="5748338" y="3702050"/>
            <a:ext cx="1295400" cy="228600"/>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8" name="Freeform 14"/>
          <p:cNvSpPr>
            <a:spLocks/>
          </p:cNvSpPr>
          <p:nvPr/>
        </p:nvSpPr>
        <p:spPr bwMode="auto">
          <a:xfrm>
            <a:off x="2971800" y="2870200"/>
            <a:ext cx="3302000" cy="558800"/>
          </a:xfrm>
          <a:custGeom>
            <a:avLst/>
            <a:gdLst>
              <a:gd name="T0" fmla="*/ 0 w 2080"/>
              <a:gd name="T1" fmla="*/ 352 h 352"/>
              <a:gd name="T2" fmla="*/ 768 w 2080"/>
              <a:gd name="T3" fmla="*/ 16 h 352"/>
              <a:gd name="T4" fmla="*/ 1872 w 2080"/>
              <a:gd name="T5" fmla="*/ 256 h 352"/>
              <a:gd name="T6" fmla="*/ 2016 w 2080"/>
              <a:gd name="T7" fmla="*/ 304 h 352"/>
            </a:gdLst>
            <a:ahLst/>
            <a:cxnLst>
              <a:cxn ang="0">
                <a:pos x="T0" y="T1"/>
              </a:cxn>
              <a:cxn ang="0">
                <a:pos x="T2" y="T3"/>
              </a:cxn>
              <a:cxn ang="0">
                <a:pos x="T4" y="T5"/>
              </a:cxn>
              <a:cxn ang="0">
                <a:pos x="T6" y="T7"/>
              </a:cxn>
            </a:cxnLst>
            <a:rect l="0" t="0" r="r" b="b"/>
            <a:pathLst>
              <a:path w="2080" h="352">
                <a:moveTo>
                  <a:pt x="0" y="352"/>
                </a:moveTo>
                <a:cubicBezTo>
                  <a:pt x="228" y="192"/>
                  <a:pt x="456" y="32"/>
                  <a:pt x="768" y="16"/>
                </a:cubicBezTo>
                <a:cubicBezTo>
                  <a:pt x="1080" y="0"/>
                  <a:pt x="1664" y="208"/>
                  <a:pt x="1872" y="256"/>
                </a:cubicBezTo>
                <a:cubicBezTo>
                  <a:pt x="2080" y="304"/>
                  <a:pt x="1992" y="296"/>
                  <a:pt x="2016" y="304"/>
                </a:cubicBezTo>
              </a:path>
            </a:pathLst>
          </a:custGeom>
          <a:noFill/>
          <a:ln w="28575" cap="flat" cmpd="sng">
            <a:solidFill>
              <a:schemeClr val="tx1"/>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79" name="Freeform 15"/>
          <p:cNvSpPr>
            <a:spLocks/>
          </p:cNvSpPr>
          <p:nvPr/>
        </p:nvSpPr>
        <p:spPr bwMode="auto">
          <a:xfrm>
            <a:off x="3048000" y="3733800"/>
            <a:ext cx="3352800" cy="673100"/>
          </a:xfrm>
          <a:custGeom>
            <a:avLst/>
            <a:gdLst>
              <a:gd name="T0" fmla="*/ 2112 w 2112"/>
              <a:gd name="T1" fmla="*/ 0 h 424"/>
              <a:gd name="T2" fmla="*/ 960 w 2112"/>
              <a:gd name="T3" fmla="*/ 384 h 424"/>
              <a:gd name="T4" fmla="*/ 0 w 2112"/>
              <a:gd name="T5" fmla="*/ 240 h 424"/>
            </a:gdLst>
            <a:ahLst/>
            <a:cxnLst>
              <a:cxn ang="0">
                <a:pos x="T0" y="T1"/>
              </a:cxn>
              <a:cxn ang="0">
                <a:pos x="T2" y="T3"/>
              </a:cxn>
              <a:cxn ang="0">
                <a:pos x="T4" y="T5"/>
              </a:cxn>
            </a:cxnLst>
            <a:rect l="0" t="0" r="r" b="b"/>
            <a:pathLst>
              <a:path w="2112" h="424">
                <a:moveTo>
                  <a:pt x="2112" y="0"/>
                </a:moveTo>
                <a:cubicBezTo>
                  <a:pt x="1712" y="172"/>
                  <a:pt x="1312" y="344"/>
                  <a:pt x="960" y="384"/>
                </a:cubicBezTo>
                <a:cubicBezTo>
                  <a:pt x="608" y="424"/>
                  <a:pt x="304" y="332"/>
                  <a:pt x="0" y="240"/>
                </a:cubicBezTo>
              </a:path>
            </a:pathLst>
          </a:custGeom>
          <a:noFill/>
          <a:ln w="28575" cap="flat" cmpd="sng">
            <a:solidFill>
              <a:schemeClr val="tx1"/>
            </a:solidFill>
            <a:prstDash val="solid"/>
            <a:round/>
            <a:headEn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smtClean="0"/>
              <a:t>© 2012 Gribble, Lazowska, Levy, Zahorjan </a:t>
            </a:r>
            <a:endParaRPr lang="en-US"/>
          </a:p>
        </p:txBody>
      </p:sp>
      <p:sp>
        <p:nvSpPr>
          <p:cNvPr id="6" name="Slide Number Placeholder 6"/>
          <p:cNvSpPr>
            <a:spLocks noGrp="1"/>
          </p:cNvSpPr>
          <p:nvPr>
            <p:ph type="sldNum" sz="quarter" idx="12"/>
          </p:nvPr>
        </p:nvSpPr>
        <p:spPr/>
        <p:txBody>
          <a:bodyPr/>
          <a:lstStyle/>
          <a:p>
            <a:fld id="{C92715EE-E2F9-4CF8-9F81-26C3376DDB3B}" type="slidenum">
              <a:rPr lang="en-US"/>
              <a:pPr/>
              <a:t>42</a:t>
            </a:fld>
            <a:endParaRPr lang="en-US"/>
          </a:p>
        </p:txBody>
      </p:sp>
      <p:sp>
        <p:nvSpPr>
          <p:cNvPr id="133123" name="Rectangle 3"/>
          <p:cNvSpPr>
            <a:spLocks noGrp="1" noChangeArrowheads="1"/>
          </p:cNvSpPr>
          <p:nvPr>
            <p:ph type="body" sz="half" idx="1"/>
          </p:nvPr>
        </p:nvSpPr>
        <p:spPr/>
        <p:txBody>
          <a:bodyPr/>
          <a:lstStyle/>
          <a:p>
            <a:r>
              <a:rPr lang="en-US" sz="2000" dirty="0"/>
              <a:t>In early 1980s, a </a:t>
            </a:r>
            <a:r>
              <a:rPr lang="en-US" sz="2000" i="1" dirty="0"/>
              <a:t>single</a:t>
            </a:r>
            <a:r>
              <a:rPr lang="en-US" sz="2000" dirty="0"/>
              <a:t> timeshared VAX-11/780 (like the one in the Allen Center atrium) ran computing for </a:t>
            </a:r>
            <a:r>
              <a:rPr lang="en-US" sz="2000" i="1" dirty="0" smtClean="0"/>
              <a:t>all of </a:t>
            </a:r>
            <a:r>
              <a:rPr lang="en-US" sz="2000" dirty="0" smtClean="0"/>
              <a:t>CSE.</a:t>
            </a:r>
            <a:endParaRPr lang="en-US" sz="2000" dirty="0"/>
          </a:p>
          <a:p>
            <a:endParaRPr lang="en-US" sz="2000" dirty="0"/>
          </a:p>
          <a:p>
            <a:r>
              <a:rPr lang="en-US" sz="2000" dirty="0"/>
              <a:t>A typical VAX-11/780 was 1 MIPS (1 MHz) and had 1MB of RAM and 100MB of disk.</a:t>
            </a:r>
          </a:p>
          <a:p>
            <a:endParaRPr lang="en-US" sz="2000" dirty="0"/>
          </a:p>
          <a:p>
            <a:r>
              <a:rPr lang="en-US" sz="2000" dirty="0"/>
              <a:t>An Apple iPhone 4 is 1GHz (x1000), has 512MB of RAM (x512), and 32GB of flash (x320). </a:t>
            </a:r>
          </a:p>
        </p:txBody>
      </p:sp>
      <p:pic>
        <p:nvPicPr>
          <p:cNvPr id="133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990600"/>
            <a:ext cx="4468813"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48FE271E-9A88-4F9B-9B87-FBC8CACC2943}" type="slidenum">
              <a:rPr lang="en-US"/>
              <a:pPr/>
              <a:t>43</a:t>
            </a:fld>
            <a:endParaRPr lang="en-US"/>
          </a:p>
        </p:txBody>
      </p:sp>
      <p:sp>
        <p:nvSpPr>
          <p:cNvPr id="115714" name="Rectangle 2"/>
          <p:cNvSpPr>
            <a:spLocks noGrp="1" noChangeArrowheads="1"/>
          </p:cNvSpPr>
          <p:nvPr>
            <p:ph type="title"/>
          </p:nvPr>
        </p:nvSpPr>
        <p:spPr/>
        <p:txBody>
          <a:bodyPr/>
          <a:lstStyle/>
          <a:p>
            <a:r>
              <a:rPr lang="en-US"/>
              <a:t>Parallel systems</a:t>
            </a:r>
          </a:p>
        </p:txBody>
      </p:sp>
      <p:sp>
        <p:nvSpPr>
          <p:cNvPr id="115715" name="Rectangle 3"/>
          <p:cNvSpPr>
            <a:spLocks noGrp="1" noChangeArrowheads="1"/>
          </p:cNvSpPr>
          <p:nvPr>
            <p:ph type="body" idx="1"/>
          </p:nvPr>
        </p:nvSpPr>
        <p:spPr>
          <a:xfrm>
            <a:off x="685800" y="1295400"/>
            <a:ext cx="7772400" cy="5181600"/>
          </a:xfrm>
        </p:spPr>
        <p:txBody>
          <a:bodyPr/>
          <a:lstStyle/>
          <a:p>
            <a:pPr>
              <a:lnSpc>
                <a:spcPct val="90000"/>
              </a:lnSpc>
            </a:pPr>
            <a:r>
              <a:rPr lang="en-US" dirty="0"/>
              <a:t>Some applications can be written as multiple parallel </a:t>
            </a:r>
            <a:r>
              <a:rPr lang="en-US" dirty="0">
                <a:solidFill>
                  <a:srgbClr val="FF3300"/>
                </a:solidFill>
              </a:rPr>
              <a:t>threads</a:t>
            </a:r>
            <a:r>
              <a:rPr lang="en-US" dirty="0"/>
              <a:t> or </a:t>
            </a:r>
            <a:r>
              <a:rPr lang="en-US" dirty="0">
                <a:solidFill>
                  <a:srgbClr val="FF3300"/>
                </a:solidFill>
              </a:rPr>
              <a:t>processes</a:t>
            </a:r>
            <a:endParaRPr lang="en-US" dirty="0"/>
          </a:p>
          <a:p>
            <a:pPr lvl="1">
              <a:lnSpc>
                <a:spcPct val="90000"/>
              </a:lnSpc>
            </a:pPr>
            <a:r>
              <a:rPr lang="en-US" dirty="0"/>
              <a:t>can speed up the execution by running multiple threads/processes simultaneously on multiple CPUs [Burroughs D825, 1962]</a:t>
            </a:r>
          </a:p>
          <a:p>
            <a:pPr lvl="1">
              <a:lnSpc>
                <a:spcPct val="90000"/>
              </a:lnSpc>
            </a:pPr>
            <a:r>
              <a:rPr lang="en-US" dirty="0"/>
              <a:t>need OS and language primitives for dividing program into multiple parallel activities</a:t>
            </a:r>
          </a:p>
          <a:p>
            <a:pPr lvl="1">
              <a:lnSpc>
                <a:spcPct val="90000"/>
              </a:lnSpc>
            </a:pPr>
            <a:r>
              <a:rPr lang="en-US" dirty="0"/>
              <a:t>need OS primitives for fast communication among activities</a:t>
            </a:r>
          </a:p>
          <a:p>
            <a:pPr lvl="2">
              <a:lnSpc>
                <a:spcPct val="90000"/>
              </a:lnSpc>
            </a:pPr>
            <a:r>
              <a:rPr lang="en-US" dirty="0"/>
              <a:t>degree of speedup dictated by communication/computation ratio</a:t>
            </a:r>
          </a:p>
          <a:p>
            <a:pPr lvl="1">
              <a:lnSpc>
                <a:spcPct val="90000"/>
              </a:lnSpc>
            </a:pPr>
            <a:r>
              <a:rPr lang="en-US" dirty="0"/>
              <a:t>many flavors of parallel computers today</a:t>
            </a:r>
          </a:p>
          <a:p>
            <a:pPr lvl="2">
              <a:lnSpc>
                <a:spcPct val="90000"/>
              </a:lnSpc>
            </a:pPr>
            <a:r>
              <a:rPr lang="en-US" dirty="0"/>
              <a:t>SMPs  (symmetric multi-processors)</a:t>
            </a:r>
          </a:p>
          <a:p>
            <a:pPr lvl="2">
              <a:lnSpc>
                <a:spcPct val="90000"/>
              </a:lnSpc>
            </a:pPr>
            <a:r>
              <a:rPr lang="en-US" dirty="0"/>
              <a:t>MPPs (massively parallel processors)</a:t>
            </a:r>
          </a:p>
          <a:p>
            <a:pPr lvl="2">
              <a:lnSpc>
                <a:spcPct val="90000"/>
              </a:lnSpc>
            </a:pPr>
            <a:r>
              <a:rPr lang="en-US" dirty="0"/>
              <a:t>NOWs (networks of workstations)</a:t>
            </a:r>
          </a:p>
          <a:p>
            <a:pPr lvl="2">
              <a:lnSpc>
                <a:spcPct val="90000"/>
              </a:lnSpc>
            </a:pPr>
            <a:r>
              <a:rPr lang="en-US" dirty="0"/>
              <a:t>Massive clusters (Google, Amazon.com, Microsoft)</a:t>
            </a:r>
          </a:p>
          <a:p>
            <a:pPr lvl="2">
              <a:lnSpc>
                <a:spcPct val="90000"/>
              </a:lnSpc>
            </a:pPr>
            <a:r>
              <a:rPr lang="en-US" dirty="0"/>
              <a:t>C</a:t>
            </a:r>
            <a:r>
              <a:rPr lang="en-US" dirty="0" smtClean="0"/>
              <a:t>omputational </a:t>
            </a:r>
            <a:r>
              <a:rPr lang="en-US" dirty="0"/>
              <a:t>grid (SETI @home)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2012 Gribble, Lazowska, Levy, Zahorjan </a:t>
            </a:r>
            <a:endParaRPr lang="en-US"/>
          </a:p>
        </p:txBody>
      </p:sp>
      <p:sp>
        <p:nvSpPr>
          <p:cNvPr id="7" name="Slide Number Placeholder 5"/>
          <p:cNvSpPr>
            <a:spLocks noGrp="1"/>
          </p:cNvSpPr>
          <p:nvPr>
            <p:ph type="sldNum" sz="quarter" idx="12"/>
          </p:nvPr>
        </p:nvSpPr>
        <p:spPr/>
        <p:txBody>
          <a:bodyPr/>
          <a:lstStyle/>
          <a:p>
            <a:fld id="{31E9A073-9425-4B4A-8070-704F3F70DC6E}" type="slidenum">
              <a:rPr lang="en-US"/>
              <a:pPr/>
              <a:t>44</a:t>
            </a:fld>
            <a:endParaRPr lang="en-US"/>
          </a:p>
        </p:txBody>
      </p:sp>
      <p:sp>
        <p:nvSpPr>
          <p:cNvPr id="117762" name="Rectangle 2"/>
          <p:cNvSpPr>
            <a:spLocks noGrp="1" noChangeArrowheads="1"/>
          </p:cNvSpPr>
          <p:nvPr>
            <p:ph type="title"/>
          </p:nvPr>
        </p:nvSpPr>
        <p:spPr/>
        <p:txBody>
          <a:bodyPr/>
          <a:lstStyle/>
          <a:p>
            <a:r>
              <a:rPr lang="en-US"/>
              <a:t>Personal computing</a:t>
            </a:r>
          </a:p>
        </p:txBody>
      </p:sp>
      <p:sp>
        <p:nvSpPr>
          <p:cNvPr id="117763" name="Rectangle 3"/>
          <p:cNvSpPr>
            <a:spLocks noGrp="1" noChangeArrowheads="1"/>
          </p:cNvSpPr>
          <p:nvPr>
            <p:ph type="body" idx="1"/>
          </p:nvPr>
        </p:nvSpPr>
        <p:spPr/>
        <p:txBody>
          <a:bodyPr/>
          <a:lstStyle/>
          <a:p>
            <a:r>
              <a:rPr lang="en-US"/>
              <a:t>Primary goal was to enable new kinds of applications</a:t>
            </a:r>
          </a:p>
          <a:p>
            <a:r>
              <a:rPr lang="en-US"/>
              <a:t>Bit mapped display [Xerox Alto,1973]</a:t>
            </a:r>
          </a:p>
          <a:p>
            <a:pPr lvl="1"/>
            <a:r>
              <a:rPr lang="en-US"/>
              <a:t>new classes of applications</a:t>
            </a:r>
          </a:p>
          <a:p>
            <a:pPr lvl="1"/>
            <a:r>
              <a:rPr lang="en-US"/>
              <a:t>new input device (the mouse)</a:t>
            </a:r>
          </a:p>
          <a:p>
            <a:r>
              <a:rPr lang="en-US"/>
              <a:t>Move computing near the display</a:t>
            </a:r>
          </a:p>
          <a:p>
            <a:pPr lvl="1"/>
            <a:r>
              <a:rPr lang="en-US"/>
              <a:t>why?</a:t>
            </a:r>
          </a:p>
          <a:p>
            <a:r>
              <a:rPr lang="en-US"/>
              <a:t>Window systems</a:t>
            </a:r>
          </a:p>
          <a:p>
            <a:pPr lvl="1"/>
            <a:r>
              <a:rPr lang="en-US"/>
              <a:t>the display as a managed resource</a:t>
            </a:r>
          </a:p>
          <a:p>
            <a:r>
              <a:rPr lang="en-US"/>
              <a:t>Local area networks [Ethernet]</a:t>
            </a:r>
          </a:p>
          <a:p>
            <a:pPr lvl="1"/>
            <a:r>
              <a:rPr lang="en-US"/>
              <a:t>why?</a:t>
            </a:r>
          </a:p>
          <a:p>
            <a:r>
              <a:rPr lang="en-US"/>
              <a:t>Effect on OS?</a:t>
            </a:r>
          </a:p>
        </p:txBody>
      </p:sp>
      <p:pic>
        <p:nvPicPr>
          <p:cNvPr id="117766" name="Picture 6" descr="altosystem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3048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B2BF2502-B9C7-48A7-B4C3-842BDE310A8C}" type="slidenum">
              <a:rPr lang="en-US"/>
              <a:pPr/>
              <a:t>45</a:t>
            </a:fld>
            <a:endParaRPr lang="en-US"/>
          </a:p>
        </p:txBody>
      </p:sp>
      <p:sp>
        <p:nvSpPr>
          <p:cNvPr id="41986" name="Rectangle 2"/>
          <p:cNvSpPr>
            <a:spLocks noGrp="1" noChangeArrowheads="1"/>
          </p:cNvSpPr>
          <p:nvPr>
            <p:ph type="title"/>
          </p:nvPr>
        </p:nvSpPr>
        <p:spPr/>
        <p:txBody>
          <a:bodyPr/>
          <a:lstStyle/>
          <a:p>
            <a:r>
              <a:rPr lang="en-US"/>
              <a:t>Distributed OS</a:t>
            </a:r>
          </a:p>
        </p:txBody>
      </p:sp>
      <p:sp>
        <p:nvSpPr>
          <p:cNvPr id="41987" name="Rectangle 3"/>
          <p:cNvSpPr>
            <a:spLocks noGrp="1" noChangeArrowheads="1"/>
          </p:cNvSpPr>
          <p:nvPr>
            <p:ph type="body" idx="1"/>
          </p:nvPr>
        </p:nvSpPr>
        <p:spPr/>
        <p:txBody>
          <a:bodyPr/>
          <a:lstStyle/>
          <a:p>
            <a:r>
              <a:rPr lang="en-US"/>
              <a:t>Distributed systems to facilitate use of geographically distributed resources</a:t>
            </a:r>
          </a:p>
          <a:p>
            <a:pPr lvl="1"/>
            <a:r>
              <a:rPr lang="en-US"/>
              <a:t>workstations on a LAN</a:t>
            </a:r>
          </a:p>
          <a:p>
            <a:pPr lvl="1"/>
            <a:r>
              <a:rPr lang="en-US"/>
              <a:t>servers across the Internet</a:t>
            </a:r>
          </a:p>
          <a:p>
            <a:r>
              <a:rPr lang="en-US"/>
              <a:t>Supports communications between programs</a:t>
            </a:r>
          </a:p>
          <a:p>
            <a:pPr lvl="1"/>
            <a:r>
              <a:rPr lang="en-US"/>
              <a:t>interprocess communication</a:t>
            </a:r>
          </a:p>
          <a:p>
            <a:pPr lvl="2"/>
            <a:r>
              <a:rPr lang="en-US"/>
              <a:t>message passing, shared memory</a:t>
            </a:r>
          </a:p>
          <a:p>
            <a:pPr lvl="1"/>
            <a:r>
              <a:rPr lang="en-US"/>
              <a:t>networking stacks</a:t>
            </a:r>
          </a:p>
          <a:p>
            <a:r>
              <a:rPr lang="en-US"/>
              <a:t>Sharing of distributed resources (hardware, software)</a:t>
            </a:r>
          </a:p>
          <a:p>
            <a:pPr lvl="1"/>
            <a:r>
              <a:rPr lang="en-US"/>
              <a:t>load balancing, authentication and access control, …</a:t>
            </a:r>
          </a:p>
          <a:p>
            <a:r>
              <a:rPr lang="en-US"/>
              <a:t>Speedup isn’t the issue</a:t>
            </a:r>
          </a:p>
          <a:p>
            <a:pPr lvl="1"/>
            <a:r>
              <a:rPr lang="en-US"/>
              <a:t>access to diversity of resources is goal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A8C0D11E-CDFF-426B-8F15-C05FF526F411}" type="slidenum">
              <a:rPr lang="en-US"/>
              <a:pPr/>
              <a:t>46</a:t>
            </a:fld>
            <a:endParaRPr lang="en-US"/>
          </a:p>
        </p:txBody>
      </p:sp>
      <p:sp>
        <p:nvSpPr>
          <p:cNvPr id="105474" name="Rectangle 2"/>
          <p:cNvSpPr>
            <a:spLocks noGrp="1" noChangeArrowheads="1"/>
          </p:cNvSpPr>
          <p:nvPr>
            <p:ph type="title"/>
          </p:nvPr>
        </p:nvSpPr>
        <p:spPr/>
        <p:txBody>
          <a:bodyPr/>
          <a:lstStyle/>
          <a:p>
            <a:r>
              <a:rPr lang="en-US"/>
              <a:t>Client/server computing</a:t>
            </a:r>
          </a:p>
        </p:txBody>
      </p:sp>
      <p:sp>
        <p:nvSpPr>
          <p:cNvPr id="105475" name="Rectangle 3"/>
          <p:cNvSpPr>
            <a:spLocks noGrp="1" noChangeArrowheads="1"/>
          </p:cNvSpPr>
          <p:nvPr>
            <p:ph type="body" idx="1"/>
          </p:nvPr>
        </p:nvSpPr>
        <p:spPr/>
        <p:txBody>
          <a:bodyPr/>
          <a:lstStyle/>
          <a:p>
            <a:r>
              <a:rPr lang="en-US"/>
              <a:t>Mail server/service</a:t>
            </a:r>
          </a:p>
          <a:p>
            <a:r>
              <a:rPr lang="en-US"/>
              <a:t>File server/service</a:t>
            </a:r>
          </a:p>
          <a:p>
            <a:r>
              <a:rPr lang="en-US"/>
              <a:t>Print server/service</a:t>
            </a:r>
          </a:p>
          <a:p>
            <a:r>
              <a:rPr lang="en-US"/>
              <a:t>Compute server/service</a:t>
            </a:r>
          </a:p>
          <a:p>
            <a:r>
              <a:rPr lang="en-US"/>
              <a:t>Game server/service</a:t>
            </a:r>
          </a:p>
          <a:p>
            <a:r>
              <a:rPr lang="en-US"/>
              <a:t>Music server/service</a:t>
            </a:r>
          </a:p>
          <a:p>
            <a:r>
              <a:rPr lang="en-US"/>
              <a:t>Web server/service</a:t>
            </a:r>
          </a:p>
          <a:p>
            <a:r>
              <a:rPr lang="en-US"/>
              <a:t>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18C46E9C-39D8-426C-81D6-395D8E9E5F2A}" type="slidenum">
              <a:rPr lang="en-US"/>
              <a:pPr/>
              <a:t>47</a:t>
            </a:fld>
            <a:endParaRPr lang="en-US"/>
          </a:p>
        </p:txBody>
      </p:sp>
      <p:sp>
        <p:nvSpPr>
          <p:cNvPr id="106498" name="Rectangle 2"/>
          <p:cNvSpPr>
            <a:spLocks noGrp="1" noChangeArrowheads="1"/>
          </p:cNvSpPr>
          <p:nvPr>
            <p:ph type="title"/>
          </p:nvPr>
        </p:nvSpPr>
        <p:spPr/>
        <p:txBody>
          <a:bodyPr/>
          <a:lstStyle/>
          <a:p>
            <a:r>
              <a:rPr lang="en-US"/>
              <a:t>Peer-to-peer (p2p) systems</a:t>
            </a:r>
          </a:p>
        </p:txBody>
      </p:sp>
      <p:sp>
        <p:nvSpPr>
          <p:cNvPr id="106499" name="Rectangle 3"/>
          <p:cNvSpPr>
            <a:spLocks noGrp="1" noChangeArrowheads="1"/>
          </p:cNvSpPr>
          <p:nvPr>
            <p:ph type="body" idx="1"/>
          </p:nvPr>
        </p:nvSpPr>
        <p:spPr/>
        <p:txBody>
          <a:bodyPr/>
          <a:lstStyle/>
          <a:p>
            <a:r>
              <a:rPr lang="en-US"/>
              <a:t>Napster</a:t>
            </a:r>
          </a:p>
          <a:p>
            <a:r>
              <a:rPr lang="en-US"/>
              <a:t>Gnutella</a:t>
            </a:r>
          </a:p>
          <a:p>
            <a:pPr lvl="1"/>
            <a:r>
              <a:rPr lang="en-US"/>
              <a:t>example technical challenge:  self-organizing overlay network</a:t>
            </a:r>
          </a:p>
          <a:p>
            <a:pPr lvl="1"/>
            <a:r>
              <a:rPr lang="en-US"/>
              <a:t>technical advantage of Gnutella?</a:t>
            </a:r>
          </a:p>
          <a:p>
            <a:pPr lvl="1"/>
            <a:r>
              <a:rPr lang="en-US"/>
              <a:t>er … legal advantage of Gnutella?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 2012 Gribble, Lazowska, Levy, Zahorjan </a:t>
            </a:r>
            <a:endParaRPr lang="en-US"/>
          </a:p>
        </p:txBody>
      </p:sp>
      <p:sp>
        <p:nvSpPr>
          <p:cNvPr id="11" name="Slide Number Placeholder 5"/>
          <p:cNvSpPr>
            <a:spLocks noGrp="1"/>
          </p:cNvSpPr>
          <p:nvPr>
            <p:ph type="sldNum" sz="quarter" idx="12"/>
          </p:nvPr>
        </p:nvSpPr>
        <p:spPr/>
        <p:txBody>
          <a:bodyPr/>
          <a:lstStyle/>
          <a:p>
            <a:fld id="{67FE6693-DA19-43DA-A9DA-2040C106353B}" type="slidenum">
              <a:rPr lang="en-US"/>
              <a:pPr/>
              <a:t>48</a:t>
            </a:fld>
            <a:endParaRPr lang="en-US"/>
          </a:p>
        </p:txBody>
      </p:sp>
      <p:sp>
        <p:nvSpPr>
          <p:cNvPr id="43010" name="Rectangle 2"/>
          <p:cNvSpPr>
            <a:spLocks noGrp="1" noChangeArrowheads="1"/>
          </p:cNvSpPr>
          <p:nvPr>
            <p:ph type="title"/>
          </p:nvPr>
        </p:nvSpPr>
        <p:spPr/>
        <p:txBody>
          <a:bodyPr/>
          <a:lstStyle/>
          <a:p>
            <a:r>
              <a:rPr lang="en-US"/>
              <a:t>Embedded/mobile/pervasive computing</a:t>
            </a:r>
          </a:p>
        </p:txBody>
      </p:sp>
      <p:sp>
        <p:nvSpPr>
          <p:cNvPr id="43011" name="Rectangle 3"/>
          <p:cNvSpPr>
            <a:spLocks noGrp="1" noChangeArrowheads="1"/>
          </p:cNvSpPr>
          <p:nvPr>
            <p:ph type="body" idx="1"/>
          </p:nvPr>
        </p:nvSpPr>
        <p:spPr/>
        <p:txBody>
          <a:bodyPr/>
          <a:lstStyle/>
          <a:p>
            <a:r>
              <a:rPr lang="en-US"/>
              <a:t>Pervasive computing</a:t>
            </a:r>
          </a:p>
          <a:p>
            <a:pPr lvl="1"/>
            <a:r>
              <a:rPr lang="en-US"/>
              <a:t>cheap processors embedded everywhere</a:t>
            </a:r>
          </a:p>
          <a:p>
            <a:pPr lvl="1"/>
            <a:r>
              <a:rPr lang="en-US"/>
              <a:t>how many are on your body now?  in your car?</a:t>
            </a:r>
          </a:p>
          <a:p>
            <a:pPr lvl="1"/>
            <a:r>
              <a:rPr lang="en-US"/>
              <a:t>cell phones, PDAs, network computers, …</a:t>
            </a:r>
          </a:p>
          <a:p>
            <a:r>
              <a:rPr lang="en-US"/>
              <a:t>Often constrained hardware resources</a:t>
            </a:r>
          </a:p>
          <a:p>
            <a:pPr lvl="1"/>
            <a:r>
              <a:rPr lang="en-US"/>
              <a:t>slow processors</a:t>
            </a:r>
          </a:p>
          <a:p>
            <a:pPr lvl="1"/>
            <a:r>
              <a:rPr lang="en-US"/>
              <a:t>small amount of memory</a:t>
            </a:r>
          </a:p>
          <a:p>
            <a:pPr lvl="1"/>
            <a:r>
              <a:rPr lang="en-US"/>
              <a:t>no disk</a:t>
            </a:r>
          </a:p>
          <a:p>
            <a:pPr lvl="1"/>
            <a:r>
              <a:rPr lang="en-US"/>
              <a:t>often only one dedicated application</a:t>
            </a:r>
          </a:p>
          <a:p>
            <a:pPr lvl="1"/>
            <a:r>
              <a:rPr lang="en-US"/>
              <a:t>limited power</a:t>
            </a:r>
          </a:p>
          <a:p>
            <a:r>
              <a:rPr lang="en-US"/>
              <a:t>But this is changing rapidly!</a:t>
            </a:r>
          </a:p>
        </p:txBody>
      </p:sp>
      <p:pic>
        <p:nvPicPr>
          <p:cNvPr id="43012" name="Picture 4" descr="13130_Mot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200400"/>
            <a:ext cx="8699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BB-HCM3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3000" y="4800600"/>
            <a:ext cx="16510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SB-M1000-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334000"/>
            <a:ext cx="2895600" cy="1027113"/>
          </a:xfrm>
          <a:prstGeom prst="rect">
            <a:avLst/>
          </a:prstGeom>
          <a:noFill/>
          <a:extLst>
            <a:ext uri="{909E8E84-426E-40DD-AFC4-6F175D3DCCD1}">
              <a14:hiddenFill xmlns:a14="http://schemas.microsoft.com/office/drawing/2010/main">
                <a:solidFill>
                  <a:srgbClr val="FFFFFF"/>
                </a:solidFill>
              </a14:hiddenFill>
            </a:ext>
          </a:extLst>
        </p:spPr>
      </p:pic>
      <p:pic>
        <p:nvPicPr>
          <p:cNvPr id="43015" name="Picture 7" descr="indextop200509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3657600"/>
            <a:ext cx="8413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295400"/>
            <a:ext cx="2286000" cy="163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2ACE46C7-D02D-40D5-AC13-6FAFBCFF3F7A}" type="slidenum">
              <a:rPr lang="en-US"/>
              <a:pPr/>
              <a:t>49</a:t>
            </a:fld>
            <a:endParaRPr lang="en-US"/>
          </a:p>
        </p:txBody>
      </p:sp>
      <p:pic>
        <p:nvPicPr>
          <p:cNvPr id="135173" name="Picture 5" descr="kind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13" y="304800"/>
            <a:ext cx="5729287" cy="6048375"/>
          </a:xfrm>
          <a:prstGeom prst="rect">
            <a:avLst/>
          </a:prstGeom>
          <a:noFill/>
          <a:extLst>
            <a:ext uri="{909E8E84-426E-40DD-AFC4-6F175D3DCCD1}">
              <a14:hiddenFill xmlns:a14="http://schemas.microsoft.com/office/drawing/2010/main">
                <a:solidFill>
                  <a:srgbClr val="FFFFFF"/>
                </a:solidFill>
              </a14:hiddenFill>
            </a:ext>
          </a:extLst>
        </p:spPr>
      </p:pic>
      <p:pic>
        <p:nvPicPr>
          <p:cNvPr id="135174" name="Picture 6" descr="iphon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381000"/>
            <a:ext cx="3313113"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C530B263-0D96-41D1-B7C4-9F8B16B23F8A}" type="slidenum">
              <a:rPr lang="en-US"/>
              <a:pPr/>
              <a:t>5</a:t>
            </a:fld>
            <a:endParaRPr lang="en-US"/>
          </a:p>
        </p:txBody>
      </p:sp>
      <p:sp>
        <p:nvSpPr>
          <p:cNvPr id="145410"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The </a:t>
            </a:r>
            <a:r>
              <a:rPr lang="en-US" sz="2400" dirty="0" smtClean="0">
                <a:solidFill>
                  <a:schemeClr val="tx1"/>
                </a:solidFill>
              </a:rPr>
              <a:t>text</a:t>
            </a:r>
            <a:endParaRPr lang="en-US" sz="24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09800"/>
            <a:ext cx="6324600" cy="3165771"/>
          </a:xfrm>
          <a:prstGeom prst="rect">
            <a:avLst/>
          </a:prstGeom>
        </p:spPr>
      </p:pic>
      <p:sp>
        <p:nvSpPr>
          <p:cNvPr id="3" name="TextBox 2"/>
          <p:cNvSpPr txBox="1"/>
          <p:nvPr/>
        </p:nvSpPr>
        <p:spPr>
          <a:xfrm>
            <a:off x="3352800" y="1600200"/>
            <a:ext cx="3810000" cy="4708981"/>
          </a:xfrm>
          <a:prstGeom prst="rect">
            <a:avLst/>
          </a:prstGeom>
          <a:noFill/>
        </p:spPr>
        <p:txBody>
          <a:bodyPr wrap="square" rtlCol="0">
            <a:spAutoFit/>
          </a:bodyPr>
          <a:lstStyle/>
          <a:p>
            <a:r>
              <a:rPr lang="en-US" sz="30000" dirty="0" smtClean="0">
                <a:solidFill>
                  <a:srgbClr val="FF0000"/>
                </a:solidFill>
              </a:rPr>
              <a:t>X</a:t>
            </a:r>
            <a:endParaRPr lang="en-US" sz="30000" dirty="0">
              <a:solidFill>
                <a:srgbClr val="FF0000"/>
              </a:solidFill>
            </a:endParaRPr>
          </a:p>
        </p:txBody>
      </p:sp>
    </p:spTree>
    <p:extLst>
      <p:ext uri="{BB962C8B-B14F-4D97-AF65-F5344CB8AC3E}">
        <p14:creationId xmlns:p14="http://schemas.microsoft.com/office/powerpoint/2010/main" val="1901453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2012 Gribble, Lazowska, Levy, Zahorjan </a:t>
            </a:r>
            <a:endParaRPr lang="en-US"/>
          </a:p>
        </p:txBody>
      </p:sp>
      <p:sp>
        <p:nvSpPr>
          <p:cNvPr id="7" name="Slide Number Placeholder 5"/>
          <p:cNvSpPr>
            <a:spLocks noGrp="1"/>
          </p:cNvSpPr>
          <p:nvPr>
            <p:ph type="sldNum" sz="quarter" idx="12"/>
          </p:nvPr>
        </p:nvSpPr>
        <p:spPr/>
        <p:txBody>
          <a:bodyPr/>
          <a:lstStyle/>
          <a:p>
            <a:fld id="{E093E1DC-73C8-4F14-9341-59103304A7C1}" type="slidenum">
              <a:rPr lang="en-US"/>
              <a:pPr/>
              <a:t>50</a:t>
            </a:fld>
            <a:endParaRPr lang="en-US"/>
          </a:p>
        </p:txBody>
      </p:sp>
      <p:sp>
        <p:nvSpPr>
          <p:cNvPr id="119810" name="Rectangle 2"/>
          <p:cNvSpPr>
            <a:spLocks noGrp="1" noChangeArrowheads="1"/>
          </p:cNvSpPr>
          <p:nvPr>
            <p:ph type="title"/>
          </p:nvPr>
        </p:nvSpPr>
        <p:spPr/>
        <p:txBody>
          <a:bodyPr/>
          <a:lstStyle/>
          <a:p>
            <a:r>
              <a:rPr lang="en-US"/>
              <a:t>Ad hoc networking</a:t>
            </a:r>
          </a:p>
        </p:txBody>
      </p:sp>
      <p:pic>
        <p:nvPicPr>
          <p:cNvPr id="119813" name="Picture 5" descr="nigerian-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8063"/>
            <a:ext cx="6934200" cy="5394325"/>
          </a:xfrm>
          <a:prstGeom prst="rect">
            <a:avLst/>
          </a:prstGeom>
          <a:noFill/>
          <a:extLst>
            <a:ext uri="{909E8E84-426E-40DD-AFC4-6F175D3DCCD1}">
              <a14:hiddenFill xmlns:a14="http://schemas.microsoft.com/office/drawing/2010/main">
                <a:solidFill>
                  <a:srgbClr val="FFFFFF"/>
                </a:solidFill>
              </a14:hiddenFill>
            </a:ext>
          </a:extLst>
        </p:spPr>
      </p:pic>
      <p:pic>
        <p:nvPicPr>
          <p:cNvPr id="119815" name="Picture 7" descr="zune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295400"/>
            <a:ext cx="3055938" cy="3073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3657600"/>
            <a:ext cx="1045464" cy="131673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215DE6D2-1413-4ED5-B4A1-A82919724C69}" type="slidenum">
              <a:rPr lang="en-US"/>
              <a:pPr/>
              <a:t>51</a:t>
            </a:fld>
            <a:endParaRPr lang="en-US"/>
          </a:p>
        </p:txBody>
      </p:sp>
      <p:sp>
        <p:nvSpPr>
          <p:cNvPr id="180226" name="Rectangle 2"/>
          <p:cNvSpPr>
            <a:spLocks noGrp="1" noChangeArrowheads="1"/>
          </p:cNvSpPr>
          <p:nvPr>
            <p:ph type="title"/>
          </p:nvPr>
        </p:nvSpPr>
        <p:spPr/>
        <p:txBody>
          <a:bodyPr/>
          <a:lstStyle/>
          <a:p>
            <a:r>
              <a:rPr lang="en-US"/>
              <a:t>The major OS issues</a:t>
            </a:r>
          </a:p>
        </p:txBody>
      </p:sp>
      <p:sp>
        <p:nvSpPr>
          <p:cNvPr id="180227" name="Rectangle 3"/>
          <p:cNvSpPr>
            <a:spLocks noGrp="1" noChangeArrowheads="1"/>
          </p:cNvSpPr>
          <p:nvPr>
            <p:ph type="body" idx="1"/>
          </p:nvPr>
        </p:nvSpPr>
        <p:spPr/>
        <p:txBody>
          <a:bodyPr/>
          <a:lstStyle/>
          <a:p>
            <a:r>
              <a:rPr lang="en-US" sz="2000" b="1"/>
              <a:t>structure</a:t>
            </a:r>
            <a:r>
              <a:rPr lang="en-US" sz="2000"/>
              <a:t>: how is the OS organized?</a:t>
            </a:r>
          </a:p>
          <a:p>
            <a:r>
              <a:rPr lang="en-US" sz="2000" b="1"/>
              <a:t>sharing</a:t>
            </a:r>
            <a:r>
              <a:rPr lang="en-US" sz="2000"/>
              <a:t>: how are resources shared across users?</a:t>
            </a:r>
          </a:p>
          <a:p>
            <a:r>
              <a:rPr lang="en-US" sz="2000" b="1"/>
              <a:t>naming</a:t>
            </a:r>
            <a:r>
              <a:rPr lang="en-US" sz="2000"/>
              <a:t>: how are resources named (by users or programs)?</a:t>
            </a:r>
          </a:p>
          <a:p>
            <a:r>
              <a:rPr lang="en-US" sz="2000" b="1"/>
              <a:t>security</a:t>
            </a:r>
            <a:r>
              <a:rPr lang="en-US" sz="2000"/>
              <a:t>: how is the integrity of the OS and its resources ensured?</a:t>
            </a:r>
          </a:p>
          <a:p>
            <a:r>
              <a:rPr lang="en-US" sz="2000" b="1"/>
              <a:t>protection</a:t>
            </a:r>
            <a:r>
              <a:rPr lang="en-US" sz="2000"/>
              <a:t>: how is one user/program protected from another?</a:t>
            </a:r>
          </a:p>
          <a:p>
            <a:r>
              <a:rPr lang="en-US" sz="2000" b="1"/>
              <a:t>performance</a:t>
            </a:r>
            <a:r>
              <a:rPr lang="en-US" sz="2000"/>
              <a:t>: how do we make it all go fast?</a:t>
            </a:r>
          </a:p>
          <a:p>
            <a:r>
              <a:rPr lang="en-US" sz="2000" b="1"/>
              <a:t>reliability</a:t>
            </a:r>
            <a:r>
              <a:rPr lang="en-US" sz="2000"/>
              <a:t>: what happens if something goes wrong (either with hardware or with a program)?</a:t>
            </a:r>
          </a:p>
          <a:p>
            <a:r>
              <a:rPr lang="en-US" sz="2000" b="1"/>
              <a:t>extensibility</a:t>
            </a:r>
            <a:r>
              <a:rPr lang="en-US" sz="2000"/>
              <a:t>: can we add new features?</a:t>
            </a:r>
          </a:p>
          <a:p>
            <a:r>
              <a:rPr lang="en-US" sz="2000" b="1"/>
              <a:t>communication</a:t>
            </a:r>
            <a:r>
              <a:rPr lang="en-US" sz="2000"/>
              <a:t>: how do programs exchange information, including across a network?</a:t>
            </a:r>
          </a:p>
          <a:p>
            <a:endParaRPr lang="en-US"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FD4078A2-3F81-4F58-BCDE-1CA16D10A853}" type="slidenum">
              <a:rPr lang="en-US"/>
              <a:pPr/>
              <a:t>52</a:t>
            </a:fld>
            <a:endParaRPr lang="en-US"/>
          </a:p>
        </p:txBody>
      </p:sp>
      <p:sp>
        <p:nvSpPr>
          <p:cNvPr id="182274" name="Rectangle 2"/>
          <p:cNvSpPr>
            <a:spLocks noGrp="1" noChangeArrowheads="1"/>
          </p:cNvSpPr>
          <p:nvPr>
            <p:ph type="title"/>
          </p:nvPr>
        </p:nvSpPr>
        <p:spPr/>
        <p:txBody>
          <a:bodyPr/>
          <a:lstStyle/>
          <a:p>
            <a:r>
              <a:rPr lang="en-US"/>
              <a:t>More OS issues…</a:t>
            </a:r>
          </a:p>
        </p:txBody>
      </p:sp>
      <p:sp>
        <p:nvSpPr>
          <p:cNvPr id="182275" name="Rectangle 3"/>
          <p:cNvSpPr>
            <a:spLocks noGrp="1" noChangeArrowheads="1"/>
          </p:cNvSpPr>
          <p:nvPr>
            <p:ph type="body" idx="1"/>
          </p:nvPr>
        </p:nvSpPr>
        <p:spPr>
          <a:xfrm>
            <a:off x="685800" y="1524000"/>
            <a:ext cx="7772400" cy="4724400"/>
          </a:xfrm>
        </p:spPr>
        <p:txBody>
          <a:bodyPr/>
          <a:lstStyle/>
          <a:p>
            <a:r>
              <a:rPr lang="en-US" sz="2000" b="1"/>
              <a:t>concurrency</a:t>
            </a:r>
            <a:r>
              <a:rPr lang="en-US" sz="2000"/>
              <a:t>: how are parallel activities (computation and I/O) created and controlled?</a:t>
            </a:r>
          </a:p>
          <a:p>
            <a:r>
              <a:rPr lang="en-US" sz="2000" b="1"/>
              <a:t>scale</a:t>
            </a:r>
            <a:r>
              <a:rPr lang="en-US" sz="2000"/>
              <a:t>: what happens as demands or resources increase?</a:t>
            </a:r>
          </a:p>
          <a:p>
            <a:r>
              <a:rPr lang="en-US" sz="2000" b="1"/>
              <a:t>persistence</a:t>
            </a:r>
            <a:r>
              <a:rPr lang="en-US" sz="2000"/>
              <a:t>: how do you make data last longer than program executions?</a:t>
            </a:r>
          </a:p>
          <a:p>
            <a:r>
              <a:rPr lang="en-US" sz="2000" b="1"/>
              <a:t>distribution</a:t>
            </a:r>
            <a:r>
              <a:rPr lang="en-US" sz="2000"/>
              <a:t>: how do multiple computers interact with each other?</a:t>
            </a:r>
          </a:p>
          <a:p>
            <a:r>
              <a:rPr lang="en-US" sz="2000" b="1"/>
              <a:t>accounting</a:t>
            </a:r>
            <a:r>
              <a:rPr lang="en-US" sz="2000"/>
              <a:t>: how do we keep track of resource usage, and perhaps charge for it?</a:t>
            </a:r>
          </a:p>
          <a:p>
            <a:endParaRPr lang="en-US" sz="2000"/>
          </a:p>
          <a:p>
            <a:pPr algn="ctr">
              <a:buFontTx/>
              <a:buNone/>
            </a:pPr>
            <a:r>
              <a:rPr lang="en-US" sz="2000" b="1" i="1">
                <a:solidFill>
                  <a:srgbClr val="FF3300"/>
                </a:solidFill>
              </a:rPr>
              <a:t>There are tradeoffs, not right and wrong!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2012 Gribble, Lazowska, Levy, Zahorjan </a:t>
            </a:r>
            <a:endParaRPr lang="en-US"/>
          </a:p>
        </p:txBody>
      </p:sp>
      <p:sp>
        <p:nvSpPr>
          <p:cNvPr id="6" name="Slide Number Placeholder 5"/>
          <p:cNvSpPr>
            <a:spLocks noGrp="1"/>
          </p:cNvSpPr>
          <p:nvPr>
            <p:ph type="sldNum" sz="quarter" idx="12"/>
          </p:nvPr>
        </p:nvSpPr>
        <p:spPr/>
        <p:txBody>
          <a:bodyPr/>
          <a:lstStyle/>
          <a:p>
            <a:fld id="{9D338932-8985-4711-8A91-B0798467492F}" type="slidenum">
              <a:rPr lang="en-US"/>
              <a:pPr/>
              <a:t>53</a:t>
            </a:fld>
            <a:endParaRPr lang="en-US"/>
          </a:p>
        </p:txBody>
      </p:sp>
      <p:sp>
        <p:nvSpPr>
          <p:cNvPr id="44034" name="Rectangle 2"/>
          <p:cNvSpPr>
            <a:spLocks noGrp="1" noChangeArrowheads="1"/>
          </p:cNvSpPr>
          <p:nvPr>
            <p:ph type="title"/>
          </p:nvPr>
        </p:nvSpPr>
        <p:spPr/>
        <p:txBody>
          <a:bodyPr/>
          <a:lstStyle/>
          <a:p>
            <a:r>
              <a:rPr lang="en-US"/>
              <a:t>CSE 451</a:t>
            </a:r>
          </a:p>
        </p:txBody>
      </p:sp>
      <p:sp>
        <p:nvSpPr>
          <p:cNvPr id="44035" name="Rectangle 3"/>
          <p:cNvSpPr>
            <a:spLocks noGrp="1" noChangeArrowheads="1"/>
          </p:cNvSpPr>
          <p:nvPr>
            <p:ph type="body" idx="1"/>
          </p:nvPr>
        </p:nvSpPr>
        <p:spPr/>
        <p:txBody>
          <a:bodyPr/>
          <a:lstStyle/>
          <a:p>
            <a:pPr>
              <a:lnSpc>
                <a:spcPct val="90000"/>
              </a:lnSpc>
            </a:pPr>
            <a:r>
              <a:rPr lang="en-US"/>
              <a:t>In this class we will learn:</a:t>
            </a:r>
          </a:p>
          <a:p>
            <a:pPr lvl="1">
              <a:lnSpc>
                <a:spcPct val="90000"/>
              </a:lnSpc>
            </a:pPr>
            <a:r>
              <a:rPr lang="en-US"/>
              <a:t>what are the major components of most OS’s?</a:t>
            </a:r>
          </a:p>
          <a:p>
            <a:pPr lvl="1">
              <a:lnSpc>
                <a:spcPct val="90000"/>
              </a:lnSpc>
            </a:pPr>
            <a:r>
              <a:rPr lang="en-US"/>
              <a:t>how are the components structured?</a:t>
            </a:r>
          </a:p>
          <a:p>
            <a:pPr lvl="1">
              <a:lnSpc>
                <a:spcPct val="90000"/>
              </a:lnSpc>
            </a:pPr>
            <a:r>
              <a:rPr lang="en-US"/>
              <a:t>what are the most important (common?) interfaces?</a:t>
            </a:r>
          </a:p>
          <a:p>
            <a:pPr lvl="1">
              <a:lnSpc>
                <a:spcPct val="90000"/>
              </a:lnSpc>
            </a:pPr>
            <a:r>
              <a:rPr lang="en-US"/>
              <a:t>what policies are typically used in an OS?</a:t>
            </a:r>
          </a:p>
          <a:p>
            <a:pPr lvl="1">
              <a:lnSpc>
                <a:spcPct val="90000"/>
              </a:lnSpc>
            </a:pPr>
            <a:r>
              <a:rPr lang="en-US"/>
              <a:t>what algorithms are used to implement policies?</a:t>
            </a:r>
          </a:p>
          <a:p>
            <a:pPr>
              <a:lnSpc>
                <a:spcPct val="90000"/>
              </a:lnSpc>
            </a:pPr>
            <a:r>
              <a:rPr lang="en-US"/>
              <a:t>Philosophy</a:t>
            </a:r>
          </a:p>
          <a:p>
            <a:pPr lvl="1">
              <a:lnSpc>
                <a:spcPct val="90000"/>
              </a:lnSpc>
            </a:pPr>
            <a:r>
              <a:rPr lang="en-US"/>
              <a:t>you may not ever build an OS</a:t>
            </a:r>
          </a:p>
          <a:p>
            <a:pPr lvl="1">
              <a:lnSpc>
                <a:spcPct val="90000"/>
              </a:lnSpc>
            </a:pPr>
            <a:r>
              <a:rPr lang="en-US"/>
              <a:t>but as a computer scientist or computer engineer you need to understand the foundations</a:t>
            </a:r>
          </a:p>
          <a:p>
            <a:pPr lvl="1">
              <a:lnSpc>
                <a:spcPct val="90000"/>
              </a:lnSpc>
            </a:pPr>
            <a:r>
              <a:rPr lang="en-US"/>
              <a:t>most importantly, operating systems exemplify the sorts of engineering design tradeoffs that you’ll need to make throughout your careers – compromises among and within cost, performance, functionality, complexity, schedule …</a:t>
            </a:r>
          </a:p>
          <a:p>
            <a:pPr lvl="1">
              <a:lnSpc>
                <a:spcPct val="90000"/>
              </a:lnSpc>
            </a:pPr>
            <a:r>
              <a:rPr lang="en-US"/>
              <a:t>you will love this course!</a:t>
            </a:r>
          </a:p>
          <a:p>
            <a:pPr>
              <a:lnSpc>
                <a:spcPct val="90000"/>
              </a:lnSpc>
              <a:buFontTx/>
              <a:buNone/>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C530B263-0D96-41D1-B7C4-9F8B16B23F8A}" type="slidenum">
              <a:rPr lang="en-US"/>
              <a:pPr/>
              <a:t>6</a:t>
            </a:fld>
            <a:endParaRPr lang="en-US"/>
          </a:p>
        </p:txBody>
      </p:sp>
      <p:sp>
        <p:nvSpPr>
          <p:cNvPr id="145410"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The </a:t>
            </a:r>
            <a:r>
              <a:rPr lang="en-US" sz="2400" dirty="0" smtClean="0">
                <a:solidFill>
                  <a:schemeClr val="tx1"/>
                </a:solidFill>
              </a:rPr>
              <a:t>text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981200"/>
            <a:ext cx="5943600" cy="435008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C530B263-0D96-41D1-B7C4-9F8B16B23F8A}" type="slidenum">
              <a:rPr lang="en-US"/>
              <a:pPr/>
              <a:t>7</a:t>
            </a:fld>
            <a:endParaRPr lang="en-US"/>
          </a:p>
        </p:txBody>
      </p:sp>
      <p:sp>
        <p:nvSpPr>
          <p:cNvPr id="145410"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The text</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Not quite all there</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Really outstanding – written by current experts</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Do not ignore it – read it and ask questions about it!</a:t>
            </a:r>
            <a:endParaRPr lang="en-US" sz="2000" dirty="0">
              <a:solidFill>
                <a:schemeClr val="tx1"/>
              </a:solidFill>
            </a:endParaRPr>
          </a:p>
          <a:p>
            <a:pPr marL="342900" lvl="1"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Other </a:t>
            </a:r>
            <a:r>
              <a:rPr lang="en-US" sz="2400" dirty="0" smtClean="0">
                <a:solidFill>
                  <a:schemeClr val="tx1"/>
                </a:solidFill>
              </a:rPr>
              <a:t>resources</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Many online; some of them are essential</a:t>
            </a:r>
          </a:p>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chemeClr val="tx1"/>
                </a:solidFill>
              </a:rPr>
              <a:t>Policies</a:t>
            </a:r>
            <a:endParaRPr lang="en-US" sz="2400" dirty="0" smtClean="0">
              <a:solidFill>
                <a:schemeClr val="tx1"/>
              </a:solidFill>
            </a:endParaRP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Collaboration vs. cheating</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Projects:  late policy</a:t>
            </a:r>
            <a:endParaRPr lang="en-US" sz="2000" dirty="0">
              <a:solidFill>
                <a:schemeClr val="tx1"/>
              </a:solidFill>
            </a:endParaRPr>
          </a:p>
        </p:txBody>
      </p:sp>
    </p:spTree>
    <p:extLst>
      <p:ext uri="{BB962C8B-B14F-4D97-AF65-F5344CB8AC3E}">
        <p14:creationId xmlns:p14="http://schemas.microsoft.com/office/powerpoint/2010/main" val="70658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D142555B-08C4-402F-B466-FC714EA6CFFE}" type="slidenum">
              <a:rPr lang="en-US"/>
              <a:pPr/>
              <a:t>8</a:t>
            </a:fld>
            <a:endParaRPr lang="en-US"/>
          </a:p>
        </p:txBody>
      </p:sp>
      <p:sp>
        <p:nvSpPr>
          <p:cNvPr id="147458"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Projects</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Project 0:  a </a:t>
            </a:r>
            <a:r>
              <a:rPr lang="en-US" sz="2000" dirty="0" err="1">
                <a:solidFill>
                  <a:schemeClr val="tx1"/>
                </a:solidFill>
              </a:rPr>
              <a:t>warmup</a:t>
            </a:r>
            <a:endParaRPr lang="en-US" sz="2000" dirty="0">
              <a:solidFill>
                <a:schemeClr val="tx1"/>
              </a:solidFill>
            </a:endParaRP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Projects 1-3:  significant OS “internals” projects to be done in </a:t>
            </a:r>
            <a:r>
              <a:rPr lang="en-US" sz="2000" u="sng" dirty="0">
                <a:solidFill>
                  <a:srgbClr val="FF0000"/>
                </a:solidFill>
              </a:rPr>
              <a:t>teams of 3</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You’re likely to be happier if you form a team on your own than if we form one for you</a:t>
            </a:r>
            <a:r>
              <a:rPr lang="en-US" sz="1800" dirty="0" smtClean="0">
                <a:solidFill>
                  <a:schemeClr val="tx1"/>
                </a:solidFill>
              </a:rPr>
              <a:t>!</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chemeClr val="tx1"/>
                </a:solidFill>
              </a:rPr>
              <a:t>You’ll need to do this over the weekend</a:t>
            </a:r>
          </a:p>
          <a:p>
            <a:pPr marL="1600200" lvl="5"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chemeClr val="tx1"/>
                </a:solidFill>
              </a:rPr>
              <a:t>Project 1 will begin next Wednesday</a:t>
            </a:r>
          </a:p>
          <a:p>
            <a:pPr marL="1600200" lvl="5"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smtClean="0">
                <a:solidFill>
                  <a:schemeClr val="tx1"/>
                </a:solidFill>
              </a:rPr>
              <a:t>We’ll ask for your input by Sunday night and create teams as needed</a:t>
            </a:r>
            <a:endParaRPr lang="en-US" sz="18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 </a:t>
            </a:r>
            <a:r>
              <a:rPr lang="en-US" dirty="0" smtClean="0"/>
              <a:t>2012 </a:t>
            </a:r>
            <a:r>
              <a:rPr lang="en-US" dirty="0"/>
              <a:t>Gribble, Lazowska, Levy, Zahorjan</a:t>
            </a:r>
          </a:p>
          <a:p>
            <a:endParaRPr lang="en-US" dirty="0"/>
          </a:p>
        </p:txBody>
      </p:sp>
      <p:sp>
        <p:nvSpPr>
          <p:cNvPr id="5" name="Slide Number Placeholder 5"/>
          <p:cNvSpPr>
            <a:spLocks noGrp="1"/>
          </p:cNvSpPr>
          <p:nvPr>
            <p:ph type="sldNum" sz="quarter" idx="12"/>
          </p:nvPr>
        </p:nvSpPr>
        <p:spPr/>
        <p:txBody>
          <a:bodyPr/>
          <a:lstStyle/>
          <a:p>
            <a:fld id="{F7120F40-0717-4282-9B39-378E665F7DF3}" type="slidenum">
              <a:rPr lang="en-US"/>
              <a:pPr/>
              <a:t>9</a:t>
            </a:fld>
            <a:endParaRPr lang="en-US"/>
          </a:p>
        </p:txBody>
      </p:sp>
      <p:sp>
        <p:nvSpPr>
          <p:cNvPr id="149506" name="Rectangle 2"/>
          <p:cNvSpPr>
            <a:spLocks noGrp="1" noChangeArrowheads="1"/>
          </p:cNvSpPr>
          <p:nvPr>
            <p:ph type="body"/>
          </p:nvPr>
        </p:nvSpPr>
        <p:spPr>
          <a:xfrm>
            <a:off x="685800" y="1295400"/>
            <a:ext cx="7772400" cy="4953000"/>
          </a:xfrm>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t"/>
          <a:lstStyle/>
          <a:p>
            <a:pPr marL="342900" indent="-3429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chemeClr val="tx1"/>
                </a:solidFill>
              </a:rPr>
              <a:t>Your to-do list …</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Please read the entire course web thoroughly, </a:t>
            </a:r>
            <a:r>
              <a:rPr lang="en-US" sz="2000" i="1" dirty="0">
                <a:solidFill>
                  <a:schemeClr val="tx1"/>
                </a:solidFill>
              </a:rPr>
              <a:t>today</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Be sure you’re on </a:t>
            </a:r>
            <a:r>
              <a:rPr lang="en-US" sz="2000" dirty="0">
                <a:solidFill>
                  <a:schemeClr val="tx1"/>
                </a:solidFill>
              </a:rPr>
              <a:t>the cse451 email </a:t>
            </a:r>
            <a:r>
              <a:rPr lang="en-US" sz="2000" dirty="0" smtClean="0">
                <a:solidFill>
                  <a:schemeClr val="tx1"/>
                </a:solidFill>
              </a:rPr>
              <a:t>list, </a:t>
            </a:r>
            <a:r>
              <a:rPr lang="en-US" sz="2000" dirty="0">
                <a:solidFill>
                  <a:schemeClr val="tx1"/>
                </a:solidFill>
              </a:rPr>
              <a:t>and check your email daily</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Please keep up with the reading</a:t>
            </a: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Homework 1 (reading) is posted on the web </a:t>
            </a:r>
            <a:r>
              <a:rPr lang="en-US" sz="2000" b="1" dirty="0">
                <a:solidFill>
                  <a:schemeClr val="tx1"/>
                </a:solidFill>
              </a:rPr>
              <a:t>now</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Due at </a:t>
            </a:r>
            <a:r>
              <a:rPr lang="en-US" sz="1800" b="1" dirty="0">
                <a:solidFill>
                  <a:schemeClr val="tx1"/>
                </a:solidFill>
              </a:rPr>
              <a:t>the start of class</a:t>
            </a:r>
            <a:r>
              <a:rPr lang="en-US" sz="1800" dirty="0">
                <a:solidFill>
                  <a:schemeClr val="tx1"/>
                </a:solidFill>
              </a:rPr>
              <a:t> </a:t>
            </a:r>
            <a:r>
              <a:rPr lang="en-US" sz="1800" b="1" dirty="0" smtClean="0">
                <a:solidFill>
                  <a:schemeClr val="tx1"/>
                </a:solidFill>
              </a:rPr>
              <a:t>Wednesday</a:t>
            </a:r>
            <a:endParaRPr lang="en-US" sz="1800" b="1" dirty="0">
              <a:solidFill>
                <a:schemeClr val="tx1"/>
              </a:solidFill>
            </a:endParaRP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1"/>
                </a:solidFill>
              </a:rPr>
              <a:t>Project 0 (“</a:t>
            </a:r>
            <a:r>
              <a:rPr lang="en-US" sz="2000" dirty="0" err="1">
                <a:solidFill>
                  <a:schemeClr val="tx1"/>
                </a:solidFill>
              </a:rPr>
              <a:t>warmup</a:t>
            </a:r>
            <a:r>
              <a:rPr lang="en-US" sz="2000" dirty="0">
                <a:solidFill>
                  <a:schemeClr val="tx1"/>
                </a:solidFill>
              </a:rPr>
              <a:t>”) is posted on the web</a:t>
            </a:r>
            <a:r>
              <a:rPr lang="en-US" sz="2000" b="1" dirty="0">
                <a:solidFill>
                  <a:schemeClr val="tx1"/>
                </a:solidFill>
              </a:rPr>
              <a:t> now</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Will be discussed in section Thursday</a:t>
            </a:r>
          </a:p>
          <a:p>
            <a:pPr marL="1143000" lvl="2" indent="-228600"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dirty="0">
                <a:solidFill>
                  <a:schemeClr val="tx1"/>
                </a:solidFill>
              </a:rPr>
              <a:t>Due at the end of the day </a:t>
            </a:r>
            <a:r>
              <a:rPr lang="en-US" sz="1800" i="1" dirty="0">
                <a:solidFill>
                  <a:schemeClr val="tx1"/>
                </a:solidFill>
              </a:rPr>
              <a:t>next</a:t>
            </a:r>
            <a:r>
              <a:rPr lang="en-US" sz="1800" dirty="0">
                <a:solidFill>
                  <a:schemeClr val="tx1"/>
                </a:solidFill>
              </a:rPr>
              <a:t> </a:t>
            </a:r>
            <a:r>
              <a:rPr lang="en-US" sz="1800" dirty="0" smtClean="0">
                <a:solidFill>
                  <a:schemeClr val="tx1"/>
                </a:solidFill>
              </a:rPr>
              <a:t>Wednesday</a:t>
            </a:r>
            <a:endParaRPr lang="en-US" sz="1800" dirty="0">
              <a:solidFill>
                <a:schemeClr val="tx1"/>
              </a:solidFill>
            </a:endParaRPr>
          </a:p>
          <a:p>
            <a:pPr marL="741363" lvl="1" indent="-284163" algn="l" defTabSz="457200">
              <a:spcBef>
                <a:spcPct val="2000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chemeClr val="tx1"/>
                </a:solidFill>
              </a:rPr>
              <a:t>Begin </a:t>
            </a:r>
            <a:r>
              <a:rPr lang="en-US" sz="2000" dirty="0">
                <a:solidFill>
                  <a:schemeClr val="tx1"/>
                </a:solidFill>
              </a:rPr>
              <a:t>coming up with a 3-person team for Projects 1-3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4260</TotalTime>
  <Words>3254</Words>
  <Application>Microsoft Office PowerPoint</Application>
  <PresentationFormat>On-screen Show (4:3)</PresentationFormat>
  <Paragraphs>582</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Blank Presentation</vt:lpstr>
      <vt:lpstr>CSE 451: Operating Systems Spring 2012  Module 1 Course Introduction</vt:lpstr>
      <vt:lpstr>Today’s agenda</vt:lpstr>
      <vt:lpstr>Course overview</vt:lpstr>
      <vt:lpstr>But to tide you over for the next hour …</vt:lpstr>
      <vt:lpstr>PowerPoint Presentation</vt:lpstr>
      <vt:lpstr>PowerPoint Presentation</vt:lpstr>
      <vt:lpstr>PowerPoint Presentation</vt:lpstr>
      <vt:lpstr>PowerPoint Presentation</vt:lpstr>
      <vt:lpstr>PowerPoint Presentation</vt:lpstr>
      <vt:lpstr>PowerPoint Presentation</vt:lpstr>
      <vt:lpstr>More about 451</vt:lpstr>
      <vt:lpstr>What is an Operating System?</vt:lpstr>
      <vt:lpstr>What is an Operating System?</vt:lpstr>
      <vt:lpstr>The traditional picture</vt:lpstr>
      <vt:lpstr>“Everything you don’t have to write” What is Windows?</vt:lpstr>
      <vt:lpstr>“Everything you don’t have to write” What is Windows?</vt:lpstr>
      <vt:lpstr>“Everything you don’t have to write” What is .NET?</vt:lpstr>
      <vt:lpstr>“Everything you don’t have to write” What is .NET?</vt:lpstr>
      <vt:lpstr>The OS and hardware</vt:lpstr>
      <vt:lpstr>The text says an OS is …</vt:lpstr>
      <vt:lpstr>Why bother with an OS?</vt:lpstr>
      <vt:lpstr>The major OS issues</vt:lpstr>
      <vt:lpstr>More OS issues…</vt:lpstr>
      <vt:lpstr>Hardware/Software Changes with Time</vt:lpstr>
      <vt:lpstr>PowerPoint Presentation</vt:lpstr>
      <vt:lpstr>Has it all been discovered?</vt:lpstr>
      <vt:lpstr>Protection and security as an example</vt:lpstr>
      <vt:lpstr>An OS history lesson</vt:lpstr>
      <vt:lpstr>In the Beginning...</vt:lpstr>
      <vt:lpstr>The Primordial Computer</vt:lpstr>
      <vt:lpstr>The OS as a linked library</vt:lpstr>
      <vt:lpstr>Asynchronous I/O</vt:lpstr>
      <vt:lpstr>The OS as a “resident monitor”</vt:lpstr>
      <vt:lpstr>PowerPoint Presentation</vt:lpstr>
      <vt:lpstr>Multiprogramming</vt:lpstr>
      <vt:lpstr>PowerPoint Presentation</vt:lpstr>
      <vt:lpstr>(An aside on protection)</vt:lpstr>
      <vt:lpstr>(An aside on concurrency)</vt:lpstr>
      <vt:lpstr>Timesharing</vt:lpstr>
      <vt:lpstr>PowerPoint Presentation</vt:lpstr>
      <vt:lpstr>PowerPoint Presentation</vt:lpstr>
      <vt:lpstr>PowerPoint Presentation</vt:lpstr>
      <vt:lpstr>Parallel systems</vt:lpstr>
      <vt:lpstr>Personal computing</vt:lpstr>
      <vt:lpstr>Distributed OS</vt:lpstr>
      <vt:lpstr>Client/server computing</vt:lpstr>
      <vt:lpstr>Peer-to-peer (p2p) systems</vt:lpstr>
      <vt:lpstr>Embedded/mobile/pervasive computing</vt:lpstr>
      <vt:lpstr>PowerPoint Presentation</vt:lpstr>
      <vt:lpstr>Ad hoc networking</vt:lpstr>
      <vt:lpstr>The major OS issues</vt:lpstr>
      <vt:lpstr>More OS issues…</vt:lpstr>
      <vt:lpstr>CSE 451</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CS451</dc:title>
  <dc:creator>Brian N. Bershad</dc:creator>
  <cp:lastModifiedBy>cse</cp:lastModifiedBy>
  <cp:revision>139</cp:revision>
  <dcterms:created xsi:type="dcterms:W3CDTF">1998-03-30T02:45:13Z</dcterms:created>
  <dcterms:modified xsi:type="dcterms:W3CDTF">2012-03-25T18:40:29Z</dcterms:modified>
</cp:coreProperties>
</file>