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73" r:id="rId1"/>
  </p:sldMasterIdLst>
  <p:notesMasterIdLst>
    <p:notesMasterId r:id="rId39"/>
  </p:notesMasterIdLst>
  <p:handoutMasterIdLst>
    <p:handoutMasterId r:id="rId40"/>
  </p:handoutMasterIdLst>
  <p:sldIdLst>
    <p:sldId id="488" r:id="rId2"/>
    <p:sldId id="607" r:id="rId3"/>
    <p:sldId id="606" r:id="rId4"/>
    <p:sldId id="608" r:id="rId5"/>
    <p:sldId id="609" r:id="rId6"/>
    <p:sldId id="601" r:id="rId7"/>
    <p:sldId id="578" r:id="rId8"/>
    <p:sldId id="604" r:id="rId9"/>
    <p:sldId id="610" r:id="rId10"/>
    <p:sldId id="613" r:id="rId11"/>
    <p:sldId id="611" r:id="rId12"/>
    <p:sldId id="612" r:id="rId13"/>
    <p:sldId id="465" r:id="rId14"/>
    <p:sldId id="470" r:id="rId15"/>
    <p:sldId id="472" r:id="rId16"/>
    <p:sldId id="469" r:id="rId17"/>
    <p:sldId id="478" r:id="rId18"/>
    <p:sldId id="539" r:id="rId19"/>
    <p:sldId id="540" r:id="rId20"/>
    <p:sldId id="576" r:id="rId21"/>
    <p:sldId id="473" r:id="rId22"/>
    <p:sldId id="543" r:id="rId23"/>
    <p:sldId id="544" r:id="rId24"/>
    <p:sldId id="545" r:id="rId25"/>
    <p:sldId id="556" r:id="rId26"/>
    <p:sldId id="557" r:id="rId27"/>
    <p:sldId id="474" r:id="rId28"/>
    <p:sldId id="475" r:id="rId29"/>
    <p:sldId id="542" r:id="rId30"/>
    <p:sldId id="477" r:id="rId31"/>
    <p:sldId id="466" r:id="rId32"/>
    <p:sldId id="467" r:id="rId33"/>
    <p:sldId id="614" r:id="rId34"/>
    <p:sldId id="501" r:id="rId35"/>
    <p:sldId id="520" r:id="rId36"/>
    <p:sldId id="527" r:id="rId37"/>
    <p:sldId id="591" r:id="rId38"/>
  </p:sldIdLst>
  <p:sldSz cx="9144000" cy="6858000" type="screen4x3"/>
  <p:notesSz cx="7200900" cy="9512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3A4D5"/>
    <a:srgbClr val="F8F8F8"/>
    <a:srgbClr val="FCFCFC"/>
    <a:srgbClr val="EEF4FA"/>
    <a:srgbClr val="E6E8E9"/>
    <a:srgbClr val="0D0D0D"/>
    <a:srgbClr val="000000"/>
    <a:srgbClr val="7888A6"/>
    <a:srgbClr val="F7D7C7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5556" autoAdjust="0"/>
  </p:normalViewPr>
  <p:slideViewPr>
    <p:cSldViewPr snapToGrid="0">
      <p:cViewPr varScale="1">
        <p:scale>
          <a:sx n="155" d="100"/>
          <a:sy n="155" d="100"/>
        </p:scale>
        <p:origin x="-2190" y="-96"/>
      </p:cViewPr>
      <p:guideLst>
        <p:guide orient="horz" pos="2166"/>
        <p:guide pos="2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5328" y="-1122"/>
      </p:cViewPr>
      <p:guideLst>
        <p:guide orient="horz" pos="2221"/>
        <p:guide pos="297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79875" y="-1588"/>
            <a:ext cx="3121025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59" tIns="0" rIns="19659" bIns="0" numCol="1" anchor="t" anchorCtr="0" compatLnSpc="1">
            <a:prstTxWarp prst="textNoShape">
              <a:avLst/>
            </a:prstTxWarp>
          </a:bodyPr>
          <a:lstStyle>
            <a:lvl1pPr algn="r" defTabSz="977900" eaLnBrk="0" hangingPunct="0">
              <a:defRPr sz="1000" i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79875" y="9037638"/>
            <a:ext cx="31210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59" tIns="0" rIns="19659" bIns="0" numCol="1" anchor="b" anchorCtr="0" compatLnSpc="1">
            <a:prstTxWarp prst="textNoShape">
              <a:avLst/>
            </a:prstTxWarp>
          </a:bodyPr>
          <a:lstStyle>
            <a:lvl1pPr algn="r" defTabSz="977900" eaLnBrk="0" hangingPunct="0">
              <a:defRPr sz="1000" i="1"/>
            </a:lvl1pPr>
          </a:lstStyle>
          <a:p>
            <a:fld id="{458BF5A3-2350-4A06-91F7-52EF13FDD7C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28600" y="228600"/>
            <a:ext cx="40005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62" tIns="0" rIns="18962" bIns="0" numCol="1" anchor="t" anchorCtr="0" compatLnSpc="1">
            <a:prstTxWarp prst="textNoShape">
              <a:avLst/>
            </a:prstTxWarp>
          </a:bodyPr>
          <a:lstStyle>
            <a:lvl1pPr defTabSz="944563" eaLnBrk="0" hangingPunct="0">
              <a:defRPr sz="1000" i="1"/>
            </a:lvl1pPr>
          </a:lstStyle>
          <a:p>
            <a:r>
              <a:rPr lang="en-US" dirty="0" smtClean="0"/>
              <a:t>CSE 440:</a:t>
            </a:r>
            <a:r>
              <a:rPr lang="en-US" dirty="0"/>
              <a:t> </a:t>
            </a:r>
            <a:r>
              <a:rPr lang="en-US" dirty="0" smtClean="0"/>
              <a:t>User </a:t>
            </a:r>
            <a:r>
              <a:rPr lang="en-US" dirty="0"/>
              <a:t>Interface Design, Prototyping, &amp; </a:t>
            </a:r>
            <a:r>
              <a:rPr lang="en-US" dirty="0" smtClean="0"/>
              <a:t>Evaluation</a:t>
            </a:r>
          </a:p>
          <a:p>
            <a:r>
              <a:rPr lang="en-US" dirty="0" smtClean="0"/>
              <a:t>Autumn 2012</a:t>
            </a:r>
            <a:endParaRPr lang="en-US" dirty="0"/>
          </a:p>
          <a:p>
            <a:r>
              <a:rPr lang="en-US" dirty="0" smtClean="0"/>
              <a:t>Professor Landay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2653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121025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59" tIns="0" rIns="19659" bIns="0" numCol="1" anchor="t" anchorCtr="0" compatLnSpc="1">
            <a:prstTxWarp prst="textNoShape">
              <a:avLst/>
            </a:prstTxWarp>
          </a:bodyPr>
          <a:lstStyle>
            <a:lvl1pPr defTabSz="977900" eaLnBrk="0" hangingPunct="0">
              <a:defRPr sz="1000" i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79875" y="-1588"/>
            <a:ext cx="3121025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59" tIns="0" rIns="19659" bIns="0" numCol="1" anchor="t" anchorCtr="0" compatLnSpc="1">
            <a:prstTxWarp prst="textNoShape">
              <a:avLst/>
            </a:prstTxWarp>
          </a:bodyPr>
          <a:lstStyle>
            <a:lvl1pPr algn="r" defTabSz="977900" eaLnBrk="0" hangingPunct="0">
              <a:defRPr sz="1000" i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3488" y="720725"/>
            <a:ext cx="4738687" cy="3554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8850" y="4516438"/>
            <a:ext cx="528320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9148" rIns="96657" bIns="49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037638"/>
            <a:ext cx="31210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59" tIns="0" rIns="19659" bIns="0" numCol="1" anchor="b" anchorCtr="0" compatLnSpc="1">
            <a:prstTxWarp prst="textNoShape">
              <a:avLst/>
            </a:prstTxWarp>
          </a:bodyPr>
          <a:lstStyle>
            <a:lvl1pPr defTabSz="977900" eaLnBrk="0" hangingPunct="0">
              <a:defRPr sz="1000" i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79875" y="9037638"/>
            <a:ext cx="31210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59" tIns="0" rIns="19659" bIns="0" numCol="1" anchor="b" anchorCtr="0" compatLnSpc="1">
            <a:prstTxWarp prst="textNoShape">
              <a:avLst/>
            </a:prstTxWarp>
          </a:bodyPr>
          <a:lstStyle>
            <a:lvl1pPr algn="r" defTabSz="977900" eaLnBrk="0" hangingPunct="0">
              <a:defRPr sz="1000" i="1"/>
            </a:lvl1pPr>
          </a:lstStyle>
          <a:p>
            <a:fld id="{F15B023B-A5DD-4615-B2B5-95B18B13BE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612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ribbble.com/mynameispj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dribbble.com/kerem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0B7606B1-5F71-48BA-BE55-049CC0F2DE87}" type="slidenum">
              <a:rPr lang="en-US" sz="1000"/>
              <a:pPr/>
              <a:t>1</a:t>
            </a:fld>
            <a:endParaRPr lang="en-US" sz="10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9138"/>
            <a:ext cx="4741862" cy="3556000"/>
          </a:xfrm>
          <a:ln cap="flat"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4516438"/>
            <a:ext cx="5283200" cy="4281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93" tIns="49064" rIns="96493" bIns="49064"/>
          <a:lstStyle/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75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842" indent="-285709" defTabSz="97775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2832" indent="-228566" defTabSz="97775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99965" indent="-228566" defTabSz="97775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099" indent="-228566" defTabSz="97775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232" indent="-228566" defTabSz="977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365" indent="-228566" defTabSz="977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8498" indent="-228566" defTabSz="977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5631" indent="-228566" defTabSz="977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FA2A213-8A72-4BF2-BA15-2513CB5CB2D3}" type="slidenum">
              <a:rPr lang="en-US" sz="1000"/>
              <a:pPr/>
              <a:t>10</a:t>
            </a:fld>
            <a:endParaRPr lang="en-US" sz="100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20725"/>
            <a:ext cx="4738688" cy="3554413"/>
          </a:xfrm>
          <a:ln cap="flat"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79" tIns="49921" rIns="98179" bIns="49921"/>
          <a:lstStyle/>
          <a:p>
            <a:pPr defTabSz="958710">
              <a:spcBef>
                <a:spcPct val="0"/>
              </a:spcBef>
            </a:pPr>
            <a:r>
              <a:rPr lang="en-US" sz="2500" dirty="0">
                <a:ea typeface="ＭＳ Ｐゴシック" pitchFamily="34" charset="-128"/>
              </a:rPr>
              <a:t>Jeff Hawkins carried around a block of wood like this in his pocket &amp; pulled it out when meeting people and used a pen to act like he was adding things to his device</a:t>
            </a:r>
          </a:p>
          <a:p>
            <a:pPr defTabSz="958710">
              <a:spcBef>
                <a:spcPct val="0"/>
              </a:spcBef>
            </a:pPr>
            <a:r>
              <a:rPr lang="en-US" sz="2500" dirty="0">
                <a:ea typeface="ＭＳ Ｐゴシック" pitchFamily="34" charset="-128"/>
              </a:rPr>
              <a:t>This led to the prototype in the middle and </a:t>
            </a:r>
          </a:p>
          <a:p>
            <a:pPr defTabSz="958710">
              <a:spcBef>
                <a:spcPct val="0"/>
              </a:spcBef>
            </a:pPr>
            <a:r>
              <a:rPr lang="en-US" sz="2500" dirty="0">
                <a:ea typeface="ＭＳ Ｐゴシック" pitchFamily="34" charset="-128"/>
              </a:rPr>
              <a:t>The final product: The </a:t>
            </a:r>
            <a:r>
              <a:rPr lang="en-US" sz="2500" dirty="0" err="1">
                <a:ea typeface="ＭＳ Ｐゴシック" pitchFamily="34" charset="-128"/>
              </a:rPr>
              <a:t>PalmPilot</a:t>
            </a:r>
            <a:r>
              <a:rPr lang="en-US" sz="2500" dirty="0">
                <a:ea typeface="ＭＳ Ｐゴシック" pitchFamily="34" charset="-128"/>
              </a:rPr>
              <a:t> (right)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90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33960" indent="-282292" defTabSz="97390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9170" indent="-225834" defTabSz="97390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80838" indent="-225834" defTabSz="97390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32505" indent="-225834" defTabSz="97390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4173" indent="-225834" defTabSz="9739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5841" indent="-225834" defTabSz="9739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7509" indent="-225834" defTabSz="9739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9177" indent="-225834" defTabSz="9739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713630A-0688-9448-8627-CC3DB939A923}" type="slidenum">
              <a:rPr lang="en-US" sz="1100">
                <a:latin typeface="Helvetica"/>
              </a:rPr>
              <a:pPr/>
              <a:t>11</a:t>
            </a:fld>
            <a:endParaRPr lang="en-US" sz="1100" dirty="0">
              <a:latin typeface="Helvetica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kumimoji="1" lang="en-US" sz="1200" b="1" i="0" u="none" strike="noStrike" kern="1200" dirty="0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  <a:hlinkClick r:id="rId3"/>
              </a:rPr>
              <a:t>PJ McCormick</a:t>
            </a:r>
            <a:r>
              <a:rPr kumimoji="1" lang="en-US" sz="1200" b="1" i="0" u="none" strike="noStrike" kern="1200" dirty="0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 (left)</a:t>
            </a:r>
            <a:endParaRPr kumimoji="1" lang="en-US" sz="1200" b="0" i="0" kern="1200" dirty="0" smtClean="0">
              <a:solidFill>
                <a:schemeClr val="tx1"/>
              </a:solidFill>
              <a:effectLst/>
              <a:latin typeface="Helvetica"/>
              <a:ea typeface="ＭＳ Ｐゴシック" charset="0"/>
              <a:cs typeface="ＭＳ Ｐゴシック" charset="0"/>
            </a:endParaRPr>
          </a:p>
          <a:p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 </a:t>
            </a:r>
            <a:r>
              <a:rPr kumimoji="1" lang="en-US" sz="1200" b="1" i="0" u="none" strike="noStrike" kern="1200" dirty="0" err="1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  <a:hlinkClick r:id="rId4"/>
              </a:rPr>
              <a:t>Kerem</a:t>
            </a:r>
            <a:r>
              <a:rPr kumimoji="1" lang="en-US" sz="1200" b="1" i="0" u="none" strike="noStrike" kern="1200" dirty="0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  <a:hlinkClick r:id="rId4"/>
              </a:rPr>
              <a:t> </a:t>
            </a:r>
            <a:r>
              <a:rPr kumimoji="1" lang="en-US" sz="1200" b="1" i="0" u="none" strike="noStrike" kern="1200" dirty="0" err="1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  <a:hlinkClick r:id="rId4"/>
              </a:rPr>
              <a:t>Suer</a:t>
            </a:r>
            <a:r>
              <a:rPr kumimoji="1" lang="en-US" sz="1200" b="1" i="0" u="none" strike="noStrike" kern="1200" dirty="0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 (right)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90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33960" indent="-282292" defTabSz="97390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9170" indent="-225834" defTabSz="97390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80838" indent="-225834" defTabSz="97390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32505" indent="-225834" defTabSz="97390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4173" indent="-225834" defTabSz="9739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5841" indent="-225834" defTabSz="9739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7509" indent="-225834" defTabSz="9739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9177" indent="-225834" defTabSz="9739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713630A-0688-9448-8627-CC3DB939A923}" type="slidenum">
              <a:rPr lang="en-US" sz="1100">
                <a:latin typeface="Helvetica"/>
              </a:rPr>
              <a:pPr/>
              <a:t>12</a:t>
            </a:fld>
            <a:endParaRPr lang="en-US" sz="1100" dirty="0">
              <a:latin typeface="Helvetica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D5109659-F5D0-4D37-8AF6-F42F9EA4E7A9}" type="slidenum">
              <a:rPr lang="en-US" sz="1000"/>
              <a:pPr/>
              <a:t>13</a:t>
            </a:fld>
            <a:endParaRPr lang="en-US" sz="1000"/>
          </a:p>
        </p:txBody>
      </p:sp>
      <p:sp>
        <p:nvSpPr>
          <p:cNvPr id="491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lvl="1" indent="0"/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24B5FDA-F6D8-418A-A0ED-9E0EAC580EAA}" type="slidenum">
              <a:rPr lang="en-US" sz="1000"/>
              <a:pPr/>
              <a:t>14</a:t>
            </a:fld>
            <a:endParaRPr lang="en-US" sz="10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47FACDFD-F04B-44C1-8C1C-23657F07ED4D}" type="slidenum">
              <a:rPr lang="en-US" sz="1000"/>
              <a:pPr/>
              <a:t>15</a:t>
            </a:fld>
            <a:endParaRPr lang="en-US" sz="10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DFCE21BF-0B1A-4519-B34A-A74C95BE82E2}" type="slidenum">
              <a:rPr lang="en-US" sz="1000"/>
              <a:pPr/>
              <a:t>16</a:t>
            </a:fld>
            <a:endParaRPr lang="en-US" sz="10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70E174B7-EF9C-4697-8F53-07F7ED315A1D}" type="slidenum">
              <a:rPr lang="en-US" sz="1000"/>
              <a:pPr/>
              <a:t>17</a:t>
            </a:fld>
            <a:endParaRPr lang="en-US" sz="10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DEDBC3E-0DF9-4053-BFE6-112E61BF30F7}" type="slidenum">
              <a:rPr lang="en-US" sz="1000"/>
              <a:pPr/>
              <a:t>18</a:t>
            </a:fld>
            <a:endParaRPr lang="en-US" sz="10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64B1CEE6-E273-4FB0-A03B-FE47AB408048}" type="slidenum">
              <a:rPr lang="en-US" sz="1000"/>
              <a:pPr/>
              <a:t>19</a:t>
            </a:fld>
            <a:endParaRPr lang="en-US" sz="10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3958" indent="-282292"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29168" indent="-225834"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0834" indent="-225834"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2502" indent="-225834"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4168" indent="-225834" defTabSz="977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35836" indent="-225834" defTabSz="977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87502" indent="-225834" defTabSz="977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39169" indent="-225834" defTabSz="977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50F189D5-D365-4351-BFDE-B12FD522BE73}" type="slidenum">
              <a:rPr lang="en-US" sz="900"/>
              <a:pPr/>
              <a:t>2</a:t>
            </a:fld>
            <a:endParaRPr lang="en-US" sz="9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3E58AD42-B29E-4286-B597-46463CFA985E}" type="slidenum">
              <a:rPr lang="en-US" sz="1000"/>
              <a:pPr/>
              <a:t>20</a:t>
            </a:fld>
            <a:endParaRPr lang="en-US" sz="10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74203A54-5467-4FB9-9601-81B306146844}" type="slidenum">
              <a:rPr lang="en-US" sz="1000"/>
              <a:pPr/>
              <a:t>21</a:t>
            </a:fld>
            <a:endParaRPr lang="en-US" sz="10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E00E7C9D-6DCC-4D36-A8AE-B08957E2D7F7}" type="slidenum">
              <a:rPr lang="en-US" sz="1000"/>
              <a:pPr/>
              <a:t>22</a:t>
            </a:fld>
            <a:endParaRPr lang="en-US" sz="10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B7848348-E898-4379-93B2-D78DC0129165}" type="slidenum">
              <a:rPr lang="en-US" sz="1000"/>
              <a:pPr/>
              <a:t>23</a:t>
            </a:fld>
            <a:endParaRPr lang="en-US" sz="10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3E884ED9-8D79-4BA4-B3C6-8F7795BB3583}" type="slidenum">
              <a:rPr lang="en-US" sz="1000"/>
              <a:pPr/>
              <a:t>24</a:t>
            </a:fld>
            <a:endParaRPr lang="en-US" sz="10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161A6DD2-DF7A-42CB-80C0-C19F309A7B08}" type="slidenum">
              <a:rPr lang="en-US" sz="1000"/>
              <a:pPr/>
              <a:t>25</a:t>
            </a:fld>
            <a:endParaRPr lang="en-US" sz="10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7F6A76B-4732-4818-8770-CFA15B40093B}" type="slidenum">
              <a:rPr lang="en-US" sz="1000"/>
              <a:pPr/>
              <a:t>26</a:t>
            </a:fld>
            <a:endParaRPr lang="en-US" sz="10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C770F59F-D213-420E-8862-852B2FEFD6E9}" type="slidenum">
              <a:rPr lang="en-US" sz="1000"/>
              <a:pPr/>
              <a:t>27</a:t>
            </a:fld>
            <a:endParaRPr lang="en-US" sz="10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011207CD-73CC-42AB-8B3B-D7B0E21F8920}" type="slidenum">
              <a:rPr lang="en-US" sz="1000"/>
              <a:pPr/>
              <a:t>28</a:t>
            </a:fld>
            <a:endParaRPr lang="en-US" sz="10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51950A6B-3CF6-440B-85BF-0E401AF1354D}" type="slidenum">
              <a:rPr lang="en-US" sz="1000"/>
              <a:pPr/>
              <a:t>29</a:t>
            </a:fld>
            <a:endParaRPr lang="en-US" sz="10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3958" indent="-282292"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29168" indent="-225834"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0834" indent="-225834"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2502" indent="-225834"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4168" indent="-225834" defTabSz="977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35836" indent="-225834" defTabSz="977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87502" indent="-225834" defTabSz="977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39169" indent="-225834" defTabSz="977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50F189D5-D365-4351-BFDE-B12FD522BE73}" type="slidenum">
              <a:rPr lang="en-US" sz="900"/>
              <a:pPr/>
              <a:t>3</a:t>
            </a:fld>
            <a:endParaRPr lang="en-US" sz="9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6F91B03-89EE-45BB-B645-E391363A890F}" type="slidenum">
              <a:rPr lang="en-US" sz="1000"/>
              <a:pPr/>
              <a:t>30</a:t>
            </a:fld>
            <a:endParaRPr lang="en-US" sz="10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0596E69F-DBED-4A2B-9D01-170621D23B46}" type="slidenum">
              <a:rPr lang="en-US" sz="1000"/>
              <a:pPr/>
              <a:t>31</a:t>
            </a:fld>
            <a:endParaRPr lang="en-US" sz="10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E5B9EF5F-7648-4EED-B1A3-725A96AE4E3D}" type="slidenum">
              <a:rPr lang="en-US" sz="1000"/>
              <a:pPr/>
              <a:t>32</a:t>
            </a:fld>
            <a:endParaRPr lang="en-US" sz="10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E5B9EF5F-7648-4EED-B1A3-725A96AE4E3D}" type="slidenum">
              <a:rPr lang="en-US" sz="1000"/>
              <a:pPr/>
              <a:t>33</a:t>
            </a:fld>
            <a:endParaRPr lang="en-US" sz="10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39D59E03-F6D3-4001-B482-479FA8265EA5}" type="slidenum">
              <a:rPr lang="en-US" sz="1000"/>
              <a:pPr/>
              <a:t>34</a:t>
            </a:fld>
            <a:endParaRPr lang="en-US" sz="10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20725"/>
            <a:ext cx="4738688" cy="3554413"/>
          </a:xfrm>
          <a:solidFill>
            <a:srgbClr val="FFFFFF"/>
          </a:solidFill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865" tIns="47932" rIns="95865" bIns="47932"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FA2A213-8A72-4BF2-BA15-2513CB5CB2D3}" type="slidenum">
              <a:rPr lang="en-US" sz="1000"/>
              <a:pPr/>
              <a:t>35</a:t>
            </a:fld>
            <a:endParaRPr lang="en-US" sz="100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20725"/>
            <a:ext cx="4738688" cy="3554413"/>
          </a:xfrm>
          <a:ln cap="flat"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94" tIns="49928" rIns="98194" bIns="49928"/>
          <a:lstStyle/>
          <a:p>
            <a:pPr defTabSz="958850">
              <a:spcBef>
                <a:spcPct val="0"/>
              </a:spcBef>
            </a:pPr>
            <a:endParaRPr kumimoji="0" lang="en-US" sz="250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5530648D-9120-48A6-BAD4-25C00235E38A}" type="slidenum">
              <a:rPr lang="en-US" sz="1000"/>
              <a:pPr/>
              <a:t>36</a:t>
            </a:fld>
            <a:endParaRPr lang="en-US" sz="10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9138"/>
            <a:ext cx="4741862" cy="3556000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4516438"/>
            <a:ext cx="5283200" cy="4281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9325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757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842" indent="-285709" defTabSz="977757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2832" indent="-228566" defTabSz="977757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99965" indent="-228566" defTabSz="977757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099" indent="-228566" defTabSz="977757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232" indent="-228566" defTabSz="977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365" indent="-228566" defTabSz="977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8498" indent="-228566" defTabSz="977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5631" indent="-228566" defTabSz="977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613BEB9-C64B-024D-A13B-45C3B1A659CB}" type="slidenum">
              <a:rPr lang="en-US" sz="1000"/>
              <a:pPr/>
              <a:t>37</a:t>
            </a:fld>
            <a:endParaRPr lang="en-US" sz="10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3488" y="720725"/>
            <a:ext cx="4737100" cy="3552825"/>
          </a:xfrm>
          <a:ln cap="flat"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9" y="4514850"/>
            <a:ext cx="5280025" cy="4281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6628" tIns="49134" rIns="96628" bIns="49134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3958" indent="-282292"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29168" indent="-225834"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0834" indent="-225834"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2502" indent="-225834"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4168" indent="-225834" defTabSz="977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35836" indent="-225834" defTabSz="977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87502" indent="-225834" defTabSz="977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39169" indent="-225834" defTabSz="977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50F189D5-D365-4351-BFDE-B12FD522BE73}" type="slidenum">
              <a:rPr lang="en-US" sz="900"/>
              <a:pPr/>
              <a:t>4</a:t>
            </a:fld>
            <a:endParaRPr lang="en-US" sz="9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3958" indent="-282292"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29168" indent="-225834"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0834" indent="-225834"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2502" indent="-225834"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4168" indent="-225834" defTabSz="977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35836" indent="-225834" defTabSz="977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87502" indent="-225834" defTabSz="977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39169" indent="-225834" defTabSz="977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50F189D5-D365-4351-BFDE-B12FD522BE73}" type="slidenum">
              <a:rPr lang="en-US" sz="900"/>
              <a:pPr/>
              <a:t>5</a:t>
            </a:fld>
            <a:endParaRPr lang="en-US" sz="9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0B7606B1-5F71-48BA-BE55-049CC0F2DE87}" type="slidenum">
              <a:rPr lang="en-US" sz="1000"/>
              <a:pPr/>
              <a:t>6</a:t>
            </a:fld>
            <a:endParaRPr lang="en-US" sz="10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9138"/>
            <a:ext cx="4741862" cy="3556000"/>
          </a:xfrm>
          <a:ln cap="flat"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4516438"/>
            <a:ext cx="5283200" cy="4281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93" tIns="49064" rIns="96493" bIns="49064"/>
          <a:lstStyle/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90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33960" indent="-282292" defTabSz="97390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9170" indent="-225834" defTabSz="97390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80838" indent="-225834" defTabSz="97390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32505" indent="-225834" defTabSz="97390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4173" indent="-225834" defTabSz="9739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5841" indent="-225834" defTabSz="9739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7509" indent="-225834" defTabSz="9739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9177" indent="-225834" defTabSz="9739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9A8F17A-F7A2-F74D-BA8D-172A92E38FB7}" type="slidenum">
              <a:rPr lang="en-US" sz="1100"/>
              <a:pPr/>
              <a:t>7</a:t>
            </a:fld>
            <a:endParaRPr lang="en-US" sz="11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defTabSz="937838">
              <a:spcBef>
                <a:spcPct val="0"/>
              </a:spcBef>
            </a:pPr>
            <a:endParaRPr kumimoji="0" lang="en-US" sz="25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9407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33960" indent="-282292" defTabSz="939407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9170" indent="-225834" defTabSz="939407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80838" indent="-225834" defTabSz="939407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32505" indent="-225834" defTabSz="939407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4173" indent="-225834" defTabSz="9394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5841" indent="-225834" defTabSz="9394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7509" indent="-225834" defTabSz="9394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9177" indent="-225834" defTabSz="9394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B8F8F4-88DC-AD43-8665-78B426E52F33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20725"/>
            <a:ext cx="4738688" cy="3554413"/>
          </a:xfrm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9495" y="4517084"/>
            <a:ext cx="5281910" cy="427959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077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3960" indent="-282292" defTabSz="97077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29170" indent="-225834" defTabSz="97077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0838" indent="-225834" defTabSz="97077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2505" indent="-225834" defTabSz="97077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4173" indent="-225834" defTabSz="9707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35841" indent="-225834" defTabSz="9707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87509" indent="-225834" defTabSz="9707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39177" indent="-225834" defTabSz="9707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654E00C2-41D7-42C3-AC45-763AA23D393B}" type="slidenum">
              <a:rPr lang="en-US" sz="1000"/>
              <a:pPr/>
              <a:t>9</a:t>
            </a:fld>
            <a:endParaRPr lang="en-US" sz="10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5550" y="714375"/>
            <a:ext cx="4751388" cy="3565525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1058" y="4515512"/>
            <a:ext cx="5278785" cy="42827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42" tIns="46771" rIns="93542" bIns="46771"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 rot="10800000">
            <a:off x="0" y="0"/>
            <a:ext cx="9144000" cy="464008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8000"/>
                </a:srgbClr>
              </a:gs>
              <a:gs pos="82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53998" y="3892718"/>
            <a:ext cx="6019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Prof. James A. Landay</a:t>
            </a:r>
          </a:p>
          <a:p>
            <a:pPr algn="l">
              <a:defRPr/>
            </a:pPr>
            <a:r>
              <a:rPr lang="en-US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University of </a:t>
            </a:r>
            <a:r>
              <a:rPr lang="en-US" dirty="0" smtClean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Washington</a:t>
            </a:r>
            <a:endParaRPr lang="en-US" dirty="0">
              <a:solidFill>
                <a:srgbClr val="6D6D6D"/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3998" y="2102662"/>
            <a:ext cx="8077200" cy="1143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53998" y="4922792"/>
            <a:ext cx="59836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endParaRPr lang="en-US" dirty="0" smtClean="0">
              <a:solidFill>
                <a:srgbClr val="6D6D6D"/>
              </a:solidFill>
              <a:latin typeface="Helvetica"/>
              <a:ea typeface="+mn-ea"/>
              <a:cs typeface="Helvetica"/>
            </a:endParaRPr>
          </a:p>
          <a:p>
            <a:pPr algn="l">
              <a:defRPr/>
            </a:pPr>
            <a:r>
              <a:rPr lang="en-US" dirty="0" smtClean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Autumn 2012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6069" y="0"/>
            <a:ext cx="8077200" cy="40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6D6D6D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sz="2000" dirty="0" smtClean="0"/>
              <a:t>USER INTERFACE DESIGN +</a:t>
            </a:r>
            <a:r>
              <a:rPr lang="en-US" sz="2000" baseline="0" dirty="0" smtClean="0"/>
              <a:t> PROTOTYPING + EVALUATION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45477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11/6/2012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FB4FF0FC-04E2-44EC-BF30-352C130B5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1033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352425"/>
            <a:ext cx="216535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352425"/>
            <a:ext cx="6346825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11/6/2012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6A8D80AE-0EBF-4B22-ACF4-B1B1E7BC7D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672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11/6/2012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48D4C4A5-A381-4B60-8D21-4F8836C429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8867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11/6/2012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84DE442F-41FC-4F8E-9503-FAA14E71D4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9453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11/6/2012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105B93AD-B859-4C7A-A6D0-33B6FE854A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83307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11/6/2012</a:t>
            </a: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A8E9D41E-D158-46EB-9372-D5D54839BE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57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11/6/2012</a:t>
            </a: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6B5894EB-1C92-46EF-91F0-6A4B6B5702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632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593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11/6/2012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3D843253-44E5-D34E-8E4D-46716FE9C1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8814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11/6/2012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7053E7BD-64AD-4C6F-BCFE-7D69150647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334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11/6/2012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48573CA7-35FD-4F26-8712-3E7EAA6D87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7016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11/6/2012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7053E7BD-64AD-4C6F-BCFE-7D69150647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359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11/6/2012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D9908C-9638-4E46-AE12-AD37C08643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099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11/6/2012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BB82CC2C-F604-434C-9EA2-4696114F0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792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11/6/2012</a:t>
            </a: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D6DBC1C3-86EC-46A0-AC57-746209476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996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11/6/2012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FB6652A6-79DF-483A-BD26-0F50B98E5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613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863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11/6/2012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7053E7BD-64AD-4C6F-BCFE-7D69150647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933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11/6/2012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A45BEEAF-5D2A-4602-8034-D458828A96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111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11/6/2012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FB239872-40CC-4D50-AEA4-BE94684608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845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0885" y="0"/>
            <a:ext cx="866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11/6/2012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7053E7BD-64AD-4C6F-BCFE-7D6915064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  <p:sldLayoutId id="2147483891" r:id="rId18"/>
    <p:sldLayoutId id="2147483892" r:id="rId19"/>
    <p:sldLayoutId id="2147483893" r:id="rId20"/>
    <p:sldLayoutId id="2147483894" r:id="rId21"/>
  </p:sldLayoutIdLst>
  <p:transition>
    <p:dissolv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700" b="0" i="0">
          <a:solidFill>
            <a:srgbClr val="F79646"/>
          </a:solidFill>
          <a:latin typeface="Helvetica"/>
          <a:ea typeface="ＭＳ Ｐゴシック" charset="0"/>
          <a:cs typeface="Helvetic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fodesign.com.au/" TargetMode="External"/><Relationship Id="rId3" Type="http://schemas.openxmlformats.org/officeDocument/2006/relationships/hyperlink" Target="http://www.amazon.com/exec/obidos/ASIN/1558608702/qid=1055223413/sr=2-1/ref=sr_2_1/002-6533914-5825627" TargetMode="External"/><Relationship Id="rId7" Type="http://schemas.openxmlformats.org/officeDocument/2006/relationships/hyperlink" Target="http://dub.washington.edu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i-sa.org.za/Documents/articles/perils.htm" TargetMode="External"/><Relationship Id="rId5" Type="http://schemas.openxmlformats.org/officeDocument/2006/relationships/hyperlink" Target="http://world.std.com/~uieweb/paper.htm" TargetMode="External"/><Relationship Id="rId4" Type="http://schemas.openxmlformats.org/officeDocument/2006/relationships/hyperlink" Target="http://www.acm.org/pubs/articles/journals/cacm/1994-37-4/p21-rettig/p21-rettig.pd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ashington.edu/education/courses/cse440/12au/readings_files/restricted/vanDuyne_04_3PP_069-096.pdf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oper.com/articles/art_perils_of_prototyping.htm" TargetMode="External"/><Relationship Id="rId4" Type="http://schemas.openxmlformats.org/officeDocument/2006/relationships/hyperlink" Target="http://www.cs.washington.edu/education/courses/cse440/12au/readings_files/Houde-Prototypes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Early Stage Prototyping</a:t>
            </a:r>
          </a:p>
        </p:txBody>
      </p:sp>
      <p:sp>
        <p:nvSpPr>
          <p:cNvPr id="37891" name="TextBox 1"/>
          <p:cNvSpPr txBox="1">
            <a:spLocks noChangeArrowheads="1"/>
          </p:cNvSpPr>
          <p:nvPr/>
        </p:nvSpPr>
        <p:spPr bwMode="auto">
          <a:xfrm>
            <a:off x="-2322513" y="68151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0" y="3264647"/>
            <a:ext cx="9144000" cy="359335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>
          <a:xfrm>
            <a:off x="401916" y="1184647"/>
            <a:ext cx="8143875" cy="19801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ea typeface="ＭＳ Ｐゴシック" pitchFamily="34" charset="-128"/>
              </a:rPr>
              <a:t>“</a:t>
            </a:r>
            <a:r>
              <a:rPr lang="en-US" dirty="0"/>
              <a:t>A prototype is an early sample or model built to test a concept or process or to act as a thing to be replicated or learned from</a:t>
            </a:r>
            <a:r>
              <a:rPr lang="en-US" dirty="0" smtClean="0"/>
              <a:t>.” – Wikipedia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ea typeface="ＭＳ Ｐゴシック" pitchFamily="34" charset="-128"/>
              </a:rPr>
              <a:t>a working representation of a final artifact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" r="55316"/>
          <a:stretch/>
        </p:blipFill>
        <p:spPr bwMode="auto">
          <a:xfrm>
            <a:off x="386186" y="3496236"/>
            <a:ext cx="2394830" cy="313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3064740"/>
            <a:ext cx="5923298" cy="3793262"/>
            <a:chOff x="1429034" y="2764790"/>
            <a:chExt cx="4992883" cy="319742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188" y="2933701"/>
              <a:ext cx="2307729" cy="3028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429034" y="2764790"/>
              <a:ext cx="2353790" cy="1686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rgbClr val="D0D0D0"/>
                  </a:solidFill>
                  <a:latin typeface="Helvetica Light"/>
                </a:rPr>
                <a:t>http://www.computerhistory.org/collections/accession/102716262</a:t>
              </a: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788" y="3324413"/>
            <a:ext cx="2606032" cy="350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81001" y="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E87A40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dirty="0" smtClean="0">
                <a:ea typeface="ＭＳ Ｐゴシック" pitchFamily="34" charset="-128"/>
              </a:rPr>
              <a:t>What is a Prototype?</a:t>
            </a:r>
          </a:p>
        </p:txBody>
      </p:sp>
    </p:spTree>
    <p:extLst>
      <p:ext uri="{BB962C8B-B14F-4D97-AF65-F5344CB8AC3E}">
        <p14:creationId xmlns:p14="http://schemas.microsoft.com/office/powerpoint/2010/main" val="279891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Prototypes</a:t>
            </a:r>
            <a:endParaRPr lang="en-US" dirty="0"/>
          </a:p>
        </p:txBody>
      </p:sp>
      <p:sp>
        <p:nvSpPr>
          <p:cNvPr id="690179" name="Rectangle 3"/>
          <p:cNvSpPr>
            <a:spLocks noGrp="1" noChangeArrowheads="1"/>
          </p:cNvSpPr>
          <p:nvPr>
            <p:ph idx="1"/>
          </p:nvPr>
        </p:nvSpPr>
        <p:spPr>
          <a:xfrm>
            <a:off x="433136" y="1177636"/>
            <a:ext cx="8602579" cy="5308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Prototypes are concrete </a:t>
            </a:r>
            <a:r>
              <a:rPr lang="en-US" sz="2800" dirty="0" smtClean="0">
                <a:solidFill>
                  <a:srgbClr val="00B0F0"/>
                </a:solidFill>
              </a:rPr>
              <a:t>representations</a:t>
            </a:r>
            <a:r>
              <a:rPr lang="en-US" sz="2800" dirty="0" smtClean="0"/>
              <a:t> of a design</a:t>
            </a:r>
            <a:br>
              <a:rPr lang="en-US" sz="2800" dirty="0" smtClean="0"/>
            </a:b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Prototype dimensions</a:t>
            </a:r>
          </a:p>
          <a:p>
            <a:pPr lvl="1"/>
            <a:r>
              <a:rPr lang="en-US" sz="2000" dirty="0" smtClean="0"/>
              <a:t>representation: form of the prototype </a:t>
            </a:r>
          </a:p>
          <a:p>
            <a:pPr lvl="2"/>
            <a:r>
              <a:rPr lang="en-US" sz="1800" dirty="0" smtClean="0">
                <a:solidFill>
                  <a:srgbClr val="A6A6A6"/>
                </a:solidFill>
              </a:rPr>
              <a:t>off-line (paper) or on-line (software)</a:t>
            </a:r>
          </a:p>
          <a:p>
            <a:pPr lvl="1"/>
            <a:r>
              <a:rPr lang="en-US" sz="2000" dirty="0" smtClean="0"/>
              <a:t>precision: level of detail (e.g., informal or polished)</a:t>
            </a:r>
          </a:p>
          <a:p>
            <a:pPr lvl="1"/>
            <a:r>
              <a:rPr lang="en-US" sz="2000" dirty="0" smtClean="0"/>
              <a:t>interactivity: watch-only vs. fully interactive</a:t>
            </a:r>
          </a:p>
          <a:p>
            <a:pPr lvl="2"/>
            <a:r>
              <a:rPr lang="en-US" sz="1800" dirty="0" smtClean="0">
                <a:solidFill>
                  <a:schemeClr val="tx1">
                    <a:lumMod val="65000"/>
                  </a:schemeClr>
                </a:solidFill>
              </a:rPr>
              <a:t>fixed prototype (video clips)</a:t>
            </a:r>
          </a:p>
          <a:p>
            <a:pPr lvl="2"/>
            <a:r>
              <a:rPr lang="en-US" sz="1800" dirty="0" smtClean="0">
                <a:solidFill>
                  <a:schemeClr val="tx1">
                    <a:lumMod val="65000"/>
                  </a:schemeClr>
                </a:solidFill>
              </a:rPr>
              <a:t>fixed-path prototype (each step triggered by specified actions)</a:t>
            </a:r>
          </a:p>
          <a:p>
            <a:pPr lvl="3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</a:rPr>
              <a:t>at extreme could be 1 path or possibly more open (e.g., Denim)</a:t>
            </a:r>
          </a:p>
          <a:p>
            <a:pPr lvl="2"/>
            <a:r>
              <a:rPr lang="en-US" sz="1800" dirty="0" smtClean="0">
                <a:solidFill>
                  <a:schemeClr val="tx1">
                    <a:lumMod val="65000"/>
                  </a:schemeClr>
                </a:solidFill>
              </a:rPr>
              <a:t>open prototype (real, but limited error handling or performance)</a:t>
            </a:r>
          </a:p>
          <a:p>
            <a:pPr lvl="1"/>
            <a:r>
              <a:rPr lang="en-US" sz="2400" dirty="0" smtClean="0"/>
              <a:t>evolution: expected life cycle of prototype</a:t>
            </a:r>
          </a:p>
          <a:p>
            <a:pPr lvl="2"/>
            <a:r>
              <a:rPr lang="en-US" sz="1800" dirty="0" smtClean="0">
                <a:solidFill>
                  <a:srgbClr val="A6A6A6"/>
                </a:solidFill>
              </a:rPr>
              <a:t>e.g., throw away or iterative</a:t>
            </a:r>
            <a:endParaRPr lang="en-US" sz="1800" dirty="0">
              <a:solidFill>
                <a:srgbClr val="A6A6A6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11/6/2012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FE5C6A-93CB-440C-B05E-F3950C24966F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47393" y="3735807"/>
            <a:ext cx="7623996" cy="2857500"/>
            <a:chOff x="847393" y="3735807"/>
            <a:chExt cx="7623996" cy="2857500"/>
          </a:xfrm>
        </p:grpSpPr>
        <p:pic>
          <p:nvPicPr>
            <p:cNvPr id="1026" name="Picture 2" descr="http://dribbble.s3.amazonaws.com/users/10149/screenshots/175785/wirefram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389" y="3735807"/>
              <a:ext cx="38100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Dribbbl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393" y="3735807"/>
              <a:ext cx="38100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284001" y="6316308"/>
              <a:ext cx="10038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bg1"/>
                  </a:solidFill>
                  <a:latin typeface="Helvetica" pitchFamily="34" charset="0"/>
                </a:rPr>
                <a:t>Karem</a:t>
              </a:r>
              <a:r>
                <a:rPr lang="en-US" sz="1200" dirty="0" smtClean="0">
                  <a:solidFill>
                    <a:schemeClr val="bg1"/>
                  </a:solidFill>
                  <a:latin typeface="Helvetica" pitchFamily="34" charset="0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Helvetica" pitchFamily="34" charset="0"/>
                </a:rPr>
                <a:t>Suer</a:t>
              </a:r>
              <a:endParaRPr lang="en-US" sz="1200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40211" y="6316308"/>
              <a:ext cx="1175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Helvetica" pitchFamily="34" charset="0"/>
                </a:rPr>
                <a:t>PJ McCormick</a:t>
              </a:r>
              <a:endParaRPr lang="en-US" sz="1200" dirty="0">
                <a:latin typeface="Helvetic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190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Prototypes</a:t>
            </a:r>
            <a:endParaRPr lang="en-US" dirty="0"/>
          </a:p>
        </p:txBody>
      </p:sp>
      <p:sp>
        <p:nvSpPr>
          <p:cNvPr id="690179" name="Rectangle 3"/>
          <p:cNvSpPr>
            <a:spLocks noGrp="1" noChangeArrowheads="1"/>
          </p:cNvSpPr>
          <p:nvPr>
            <p:ph idx="1"/>
          </p:nvPr>
        </p:nvSpPr>
        <p:spPr>
          <a:xfrm>
            <a:off x="433136" y="1177636"/>
            <a:ext cx="8602579" cy="5308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Prototypes are concrete </a:t>
            </a:r>
            <a:r>
              <a:rPr lang="en-US" sz="2800" dirty="0" smtClean="0">
                <a:solidFill>
                  <a:srgbClr val="00B0F0"/>
                </a:solidFill>
              </a:rPr>
              <a:t>representations</a:t>
            </a:r>
            <a:r>
              <a:rPr lang="en-US" sz="2800" dirty="0" smtClean="0"/>
              <a:t> of a design</a:t>
            </a:r>
            <a:br>
              <a:rPr lang="en-US" sz="2800" dirty="0" smtClean="0"/>
            </a:b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Prototype dimensions</a:t>
            </a:r>
          </a:p>
          <a:p>
            <a:pPr lvl="1"/>
            <a:r>
              <a:rPr lang="en-US" sz="2000" dirty="0" smtClean="0"/>
              <a:t>representation: form of the prototype </a:t>
            </a:r>
          </a:p>
          <a:p>
            <a:pPr lvl="2"/>
            <a:r>
              <a:rPr lang="en-US" sz="1800" dirty="0" smtClean="0">
                <a:solidFill>
                  <a:srgbClr val="A6A6A6"/>
                </a:solidFill>
              </a:rPr>
              <a:t>off-line (paper) or on-line (software)</a:t>
            </a:r>
          </a:p>
          <a:p>
            <a:pPr lvl="1"/>
            <a:r>
              <a:rPr lang="en-US" sz="2000" dirty="0" smtClean="0"/>
              <a:t>precision: level of detail (e.g., informal or polished)</a:t>
            </a:r>
          </a:p>
          <a:p>
            <a:pPr lvl="1"/>
            <a:r>
              <a:rPr lang="en-US" sz="2000" dirty="0" smtClean="0"/>
              <a:t>interactivity: watch-only vs. fully interactive</a:t>
            </a:r>
          </a:p>
          <a:p>
            <a:pPr lvl="2"/>
            <a:r>
              <a:rPr lang="en-US" sz="1800" dirty="0" smtClean="0">
                <a:solidFill>
                  <a:schemeClr val="tx1">
                    <a:lumMod val="65000"/>
                  </a:schemeClr>
                </a:solidFill>
              </a:rPr>
              <a:t>fixed prototype (video clips)</a:t>
            </a:r>
          </a:p>
          <a:p>
            <a:pPr lvl="2"/>
            <a:r>
              <a:rPr lang="en-US" sz="1800" dirty="0" smtClean="0">
                <a:solidFill>
                  <a:schemeClr val="tx1">
                    <a:lumMod val="65000"/>
                  </a:schemeClr>
                </a:solidFill>
              </a:rPr>
              <a:t>fixed-path prototype (each step triggered by specified actions)</a:t>
            </a:r>
          </a:p>
          <a:p>
            <a:pPr lvl="3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</a:rPr>
              <a:t>at extreme could be 1 path or possibly more open (e.g., Denim)</a:t>
            </a:r>
          </a:p>
          <a:p>
            <a:pPr lvl="2"/>
            <a:r>
              <a:rPr lang="en-US" sz="1800" dirty="0" smtClean="0">
                <a:solidFill>
                  <a:schemeClr val="tx1">
                    <a:lumMod val="65000"/>
                  </a:schemeClr>
                </a:solidFill>
              </a:rPr>
              <a:t>open prototype (real, but limited error handling or performance)</a:t>
            </a:r>
          </a:p>
          <a:p>
            <a:pPr lvl="1"/>
            <a:r>
              <a:rPr lang="en-US" sz="2400" dirty="0" smtClean="0"/>
              <a:t>evolution: expected life cycle of prototype</a:t>
            </a:r>
          </a:p>
          <a:p>
            <a:pPr lvl="2"/>
            <a:r>
              <a:rPr lang="en-US" sz="1800" dirty="0" smtClean="0">
                <a:solidFill>
                  <a:srgbClr val="A6A6A6"/>
                </a:solidFill>
              </a:rPr>
              <a:t>e.g., throw away or iterative</a:t>
            </a:r>
            <a:endParaRPr lang="en-US" sz="1800" dirty="0">
              <a:solidFill>
                <a:srgbClr val="A6A6A6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11/6/2012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FE5C6A-93CB-440C-B05E-F3950C24966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1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0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Fidelity in Prototyping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806925" name="Rectangle 1037"/>
          <p:cNvSpPr>
            <a:spLocks noGrp="1" noChangeArrowheads="1"/>
          </p:cNvSpPr>
          <p:nvPr>
            <p:ph type="body" sz="half" idx="1"/>
          </p:nvPr>
        </p:nvSpPr>
        <p:spPr>
          <a:xfrm>
            <a:off x="500297" y="1600200"/>
            <a:ext cx="4700893" cy="47244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 pitchFamily="34" charset="-128"/>
              </a:rPr>
              <a:t>Fidelity refers to the level of detail</a:t>
            </a: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High fidelity?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prototypes look like the final product</a:t>
            </a:r>
          </a:p>
          <a:p>
            <a:pPr eaLnBrk="1" hangingPunct="1"/>
            <a:endParaRPr lang="en-US" sz="2800" smtClean="0">
              <a:ea typeface="ＭＳ Ｐゴシック" pitchFamily="34" charset="-128"/>
            </a:endParaRP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Low fidelity?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artists renditions with many details missing</a:t>
            </a: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11/6/2012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pic>
        <p:nvPicPr>
          <p:cNvPr id="806917" name="Picture 1029" descr="low-fi-music-on-dem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9" t="14171" r="19170" b="47105"/>
          <a:stretch>
            <a:fillRect/>
          </a:stretch>
        </p:blipFill>
        <p:spPr bwMode="auto">
          <a:xfrm>
            <a:off x="5952879" y="4080911"/>
            <a:ext cx="2712517" cy="207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6918" name="Picture 1030" descr="cvu-mock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57642"/>
            <a:ext cx="27273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908C-9638-4E46-AE12-AD37C086433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25" grpId="0" uiExpand="1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350838"/>
            <a:ext cx="8351838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Why Use Low-fi Prototypes?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idx="1"/>
          </p:nvPr>
        </p:nvSpPr>
        <p:spPr>
          <a:xfrm>
            <a:off x="478218" y="1455231"/>
            <a:ext cx="8366125" cy="4745038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Traditional methods take too long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sketches </a:t>
            </a: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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rgbClr val="73A4D5"/>
                </a:solidFill>
                <a:ea typeface="ＭＳ Ｐゴシック" pitchFamily="34" charset="-128"/>
              </a:rPr>
              <a:t>prototype </a:t>
            </a: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</a:t>
            </a:r>
            <a:r>
              <a:rPr lang="en-US" dirty="0" smtClean="0">
                <a:ea typeface="ＭＳ Ｐゴシック" pitchFamily="34" charset="-128"/>
              </a:rPr>
              <a:t> evaluate </a:t>
            </a: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</a:t>
            </a:r>
            <a:r>
              <a:rPr lang="en-US" dirty="0" smtClean="0">
                <a:ea typeface="ＭＳ Ｐゴシック" pitchFamily="34" charset="-128"/>
              </a:rPr>
              <a:t> iterate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Can instead </a:t>
            </a:r>
            <a:r>
              <a:rPr lang="en-US" i="1" dirty="0" smtClean="0">
                <a:ea typeface="ＭＳ Ｐゴシック" pitchFamily="34" charset="-128"/>
              </a:rPr>
              <a:t>simulate</a:t>
            </a:r>
            <a:r>
              <a:rPr lang="en-US" dirty="0" smtClean="0">
                <a:ea typeface="ＭＳ Ｐゴシック" pitchFamily="34" charset="-128"/>
              </a:rPr>
              <a:t> the prototype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sketches </a:t>
            </a: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</a:t>
            </a:r>
            <a:r>
              <a:rPr lang="en-US" dirty="0" smtClean="0">
                <a:ea typeface="ＭＳ Ｐゴシック" pitchFamily="34" charset="-128"/>
              </a:rPr>
              <a:t> evaluate </a:t>
            </a: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</a:t>
            </a:r>
            <a:r>
              <a:rPr lang="en-US" dirty="0" smtClean="0">
                <a:ea typeface="ＭＳ Ｐゴシック" pitchFamily="34" charset="-128"/>
              </a:rPr>
              <a:t> iterate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sketches act as prototypes</a:t>
            </a:r>
          </a:p>
          <a:p>
            <a:pPr lvl="2" eaLnBrk="1" hangingPunct="1"/>
            <a:r>
              <a:rPr lang="en-US" dirty="0" smtClean="0">
                <a:ea typeface="ＭＳ Ｐゴシック" pitchFamily="34" charset="-128"/>
              </a:rPr>
              <a:t>designer </a:t>
            </a: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plays computer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endParaRPr lang="en-US" altLang="ja-JP" dirty="0" smtClean="0">
              <a:ea typeface="ＭＳ Ｐゴシック" pitchFamily="34" charset="-128"/>
            </a:endParaRPr>
          </a:p>
          <a:p>
            <a:pPr lvl="2" eaLnBrk="1" hangingPunct="1"/>
            <a:r>
              <a:rPr lang="en-US" dirty="0" smtClean="0">
                <a:ea typeface="ＭＳ Ｐゴシック" pitchFamily="34" charset="-128"/>
              </a:rPr>
              <a:t>other design team members observe &amp; record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Kindergarten implementation skills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allows non-programmers to participate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73CA7-35FD-4F26-8712-3E7EAA6D875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Grp="1" noChangeArrowheads="1"/>
          </p:cNvSpPr>
          <p:nvPr>
            <p:ph type="title"/>
          </p:nvPr>
        </p:nvSpPr>
        <p:spPr>
          <a:xfrm>
            <a:off x="479425" y="350838"/>
            <a:ext cx="8351838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Hi-fi Prototypes Warp</a:t>
            </a:r>
          </a:p>
        </p:txBody>
      </p:sp>
      <p:sp>
        <p:nvSpPr>
          <p:cNvPr id="823300" name="Rectangle 4"/>
          <p:cNvSpPr>
            <a:spLocks noGrp="1" noChangeArrowheads="1"/>
          </p:cNvSpPr>
          <p:nvPr>
            <p:ph idx="1"/>
          </p:nvPr>
        </p:nvSpPr>
        <p:spPr>
          <a:xfrm>
            <a:off x="568615" y="1557338"/>
            <a:ext cx="8118475" cy="43243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Perceptions of the tester/reviewer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representation communicates </a:t>
            </a: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finished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endParaRPr lang="en-US" altLang="ja-JP" dirty="0" smtClean="0">
              <a:ea typeface="ＭＳ Ｐゴシック" pitchFamily="34" charset="-128"/>
            </a:endParaRPr>
          </a:p>
          <a:p>
            <a:pPr lvl="2" eaLnBrk="1" hangingPunct="1"/>
            <a:r>
              <a:rPr lang="en-US" dirty="0" smtClean="0">
                <a:ea typeface="ＭＳ Ｐゴシック" pitchFamily="34" charset="-128"/>
              </a:rPr>
              <a:t>comments focus on color, fonts, &amp; alignment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Time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encourage precision</a:t>
            </a:r>
          </a:p>
          <a:p>
            <a:pPr lvl="2" eaLnBrk="1" hangingPunct="1"/>
            <a:r>
              <a:rPr lang="en-US" dirty="0" smtClean="0">
                <a:ea typeface="ＭＳ Ｐゴシック" pitchFamily="34" charset="-128"/>
              </a:rPr>
              <a:t>specifying details takes more time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Creativity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lose track of the big picture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11/6/2012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graphicFrame>
        <p:nvGraphicFramePr>
          <p:cNvPr id="823298" name="Object 2"/>
          <p:cNvGraphicFramePr>
            <a:graphicFrameLocks noChangeAspect="1"/>
          </p:cNvGraphicFramePr>
          <p:nvPr/>
        </p:nvGraphicFramePr>
        <p:xfrm>
          <a:off x="6858000" y="4953000"/>
          <a:ext cx="2058988" cy="163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1" name="Clip" r:id="rId4" imgW="3043692" imgH="2420090" progId="MS_ClipArt_Gallery.2">
                  <p:embed/>
                </p:oleObj>
              </mc:Choice>
              <mc:Fallback>
                <p:oleObj name="Clip" r:id="rId4" imgW="3043692" imgH="242009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953000"/>
                        <a:ext cx="2058988" cy="163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73CA7-35FD-4F26-8712-3E7EAA6D875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300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350838"/>
            <a:ext cx="8351838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The Basic Materials 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578780" y="1544638"/>
            <a:ext cx="8235950" cy="4398962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Large, heavy, white paper (A3 or 11x17)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5x8 in./A5/A6 index cards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Post-its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Tape, stick glue, correction tape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Pens &amp; markers (many colors &amp; sizes)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Overhead transparencies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Scissors, X-</a:t>
            </a:r>
            <a:r>
              <a:rPr lang="en-US" dirty="0" err="1" smtClean="0">
                <a:ea typeface="ＭＳ Ｐゴシック" pitchFamily="34" charset="-128"/>
              </a:rPr>
              <a:t>acto</a:t>
            </a:r>
            <a:r>
              <a:rPr lang="en-US" dirty="0" smtClean="0">
                <a:ea typeface="ＭＳ Ｐゴシック" pitchFamily="34" charset="-128"/>
              </a:rPr>
              <a:t> knives, etc.</a:t>
            </a:r>
          </a:p>
          <a:p>
            <a:pPr eaLnBrk="1" hangingPunct="1"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73CA7-35FD-4F26-8712-3E7EAA6D875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3" descr="low-f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" b="1141"/>
          <a:stretch>
            <a:fillRect/>
          </a:stretch>
        </p:blipFill>
        <p:spPr bwMode="auto">
          <a:xfrm>
            <a:off x="260350" y="9525"/>
            <a:ext cx="8731250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381000" y="6584950"/>
            <a:ext cx="37268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+mn-lt"/>
              </a:rPr>
              <a:t>from </a:t>
            </a:r>
            <a:r>
              <a:rPr lang="ja-JP" altLang="en-US" sz="1400" dirty="0">
                <a:latin typeface="+mn-lt"/>
              </a:rPr>
              <a:t>“</a:t>
            </a:r>
            <a:r>
              <a:rPr lang="en-US" altLang="ja-JP" sz="1400" dirty="0">
                <a:latin typeface="+mn-lt"/>
              </a:rPr>
              <a:t>Prototyping for Tiny Fingers</a:t>
            </a:r>
            <a:r>
              <a:rPr lang="ja-JP" altLang="en-US" sz="1400" dirty="0">
                <a:latin typeface="+mn-lt"/>
              </a:rPr>
              <a:t>”</a:t>
            </a:r>
            <a:r>
              <a:rPr lang="en-US" altLang="ja-JP" sz="1400" dirty="0">
                <a:latin typeface="+mn-lt"/>
              </a:rPr>
              <a:t> by </a:t>
            </a:r>
            <a:r>
              <a:rPr lang="en-US" altLang="ja-JP" sz="1400" dirty="0" err="1">
                <a:latin typeface="+mn-lt"/>
              </a:rPr>
              <a:t>Rettig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8" descr="rentalitity-low-f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" t="2113" r="7169" b="2022"/>
          <a:stretch>
            <a:fillRect/>
          </a:stretch>
        </p:blipFill>
        <p:spPr bwMode="auto">
          <a:xfrm>
            <a:off x="0" y="0"/>
            <a:ext cx="9144000" cy="721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7" name="Group 2"/>
          <p:cNvGrpSpPr>
            <a:grpSpLocks/>
          </p:cNvGrpSpPr>
          <p:nvPr/>
        </p:nvGrpSpPr>
        <p:grpSpPr bwMode="auto">
          <a:xfrm>
            <a:off x="0" y="0"/>
            <a:ext cx="9149367" cy="6850533"/>
            <a:chOff x="544" y="1086"/>
            <a:chExt cx="4733" cy="3087"/>
          </a:xfrm>
        </p:grpSpPr>
        <p:pic>
          <p:nvPicPr>
            <p:cNvPr id="60422" name="Picture 3" descr="lf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" y="1086"/>
              <a:ext cx="4733" cy="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23" name="Text Box 4"/>
            <p:cNvSpPr txBox="1">
              <a:spLocks noChangeArrowheads="1"/>
            </p:cNvSpPr>
            <p:nvPr/>
          </p:nvSpPr>
          <p:spPr bwMode="auto">
            <a:xfrm>
              <a:off x="2763" y="4007"/>
              <a:ext cx="29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1800" dirty="0">
                  <a:latin typeface="+mn-lt"/>
                </a:rPr>
                <a:t>ESP</a:t>
              </a:r>
            </a:p>
          </p:txBody>
        </p:sp>
      </p:grpSp>
      <p:pic>
        <p:nvPicPr>
          <p:cNvPr id="988165" name="Picture 5" descr="lf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532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11/6/2012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363" name="Picture 3" descr="southwest-ticket-counter-metaph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72" y="3288050"/>
            <a:ext cx="4418013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936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05325" y="1600200"/>
            <a:ext cx="4429125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Direct translations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software telephony solution that requires the user to dial a number by clicking on a simulated keypad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</a:t>
            </a:r>
            <a:r>
              <a:rPr lang="en-US" sz="2000" dirty="0" smtClean="0">
                <a:ea typeface="ＭＳ Ｐゴシック" pitchFamily="34" charset="-128"/>
              </a:rPr>
              <a:t>irline web site that simulates a ticket counter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26629" name="Picture 2" descr="ibm-realphon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02" y="1446213"/>
            <a:ext cx="3846512" cy="199548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82176" y="82176"/>
            <a:ext cx="8979648" cy="1178862"/>
          </a:xfrm>
          <a:prstGeom prst="rect">
            <a:avLst/>
          </a:prstGeom>
          <a:solidFill>
            <a:srgbClr val="000000">
              <a:alpha val="83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4963" y="79375"/>
            <a:ext cx="8809037" cy="1190625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Hall of Fame or Shame?</a:t>
            </a:r>
            <a:endParaRPr lang="en-US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pic>
        <p:nvPicPr>
          <p:cNvPr id="14" name="Picture 13" descr="hallof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45" y="243804"/>
            <a:ext cx="813836" cy="82995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11/6/2012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843253-44E5-D34E-8E4D-46716FE9C19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9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6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532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11/6/2012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4419600" y="6553200"/>
            <a:ext cx="47244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339725"/>
            <a:ext cx="8008937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490773" y="1567740"/>
            <a:ext cx="8320088" cy="431165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Set a deadline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Don’</a:t>
            </a:r>
            <a:r>
              <a:rPr lang="en-US" altLang="ja-JP" sz="2400" dirty="0" smtClean="0">
                <a:ea typeface="ＭＳ Ｐゴシック" pitchFamily="34" charset="-128"/>
              </a:rPr>
              <a:t>t think too long - </a:t>
            </a:r>
            <a:r>
              <a:rPr lang="en-US" altLang="ja-JP" sz="2400" dirty="0" smtClean="0">
                <a:solidFill>
                  <a:srgbClr val="73A4D5"/>
                </a:solidFill>
                <a:ea typeface="ＭＳ Ｐゴシック" pitchFamily="34" charset="-128"/>
              </a:rPr>
              <a:t>build it!</a:t>
            </a: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Draw a window frame on large paper</a:t>
            </a: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Put different screen regions on cards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anything that moves, changes, appears/disappears</a:t>
            </a: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Ready response for any user action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e.g., have those pull-down menus already made</a:t>
            </a: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Use photocopier to make many versions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/>
          <a:p>
            <a:r>
              <a:rPr lang="en-US" dirty="0" smtClean="0"/>
              <a:t>Constructing the Model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73CA7-35FD-4F26-8712-3E7EAA6D875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6357" name="Picture 5" descr="lofi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1" y="17080"/>
            <a:ext cx="9109000" cy="682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6358" name="Picture 6" descr="lofi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27" y="0"/>
            <a:ext cx="5148902" cy="686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0" y="235437"/>
            <a:ext cx="5429501" cy="706312"/>
          </a:xfrm>
          <a:prstGeom prst="rect">
            <a:avLst/>
          </a:prstGeom>
          <a:solidFill>
            <a:schemeClr val="tx2">
              <a:lumMod val="10000"/>
              <a:alpha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/>
          <a:p>
            <a:r>
              <a:rPr lang="en-US" dirty="0" smtClean="0"/>
              <a:t>Constructing the Model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11/6/2012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6652A6-79DF-483A-BD26-0F50B98E533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3" name="Picture 6" descr="lofi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09820" cy="705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0" y="235437"/>
            <a:ext cx="5429501" cy="706312"/>
          </a:xfrm>
          <a:prstGeom prst="rect">
            <a:avLst/>
          </a:prstGeom>
          <a:solidFill>
            <a:schemeClr val="tx2">
              <a:lumMod val="10000"/>
              <a:alpha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/>
          <a:p>
            <a:r>
              <a:rPr lang="en-US" dirty="0" smtClean="0"/>
              <a:t>Constructing the Model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11/6/2012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1" name="Picture 3" descr="lofi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2" y="0"/>
            <a:ext cx="9155037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0" y="235437"/>
            <a:ext cx="5429501" cy="706312"/>
          </a:xfrm>
          <a:prstGeom prst="rect">
            <a:avLst/>
          </a:prstGeom>
          <a:solidFill>
            <a:schemeClr val="tx2">
              <a:lumMod val="10000"/>
              <a:alpha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/>
          <a:p>
            <a:r>
              <a:rPr lang="en-US" dirty="0" smtClean="0"/>
              <a:t>Constructing the Model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11/6/2012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6652A6-79DF-483A-BD26-0F50B98E533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7" t="35881" r="7509" b="35919"/>
          <a:stretch>
            <a:fillRect/>
          </a:stretch>
        </p:blipFill>
        <p:spPr bwMode="auto">
          <a:xfrm>
            <a:off x="0" y="-11073"/>
            <a:ext cx="9138493" cy="686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0" y="235437"/>
            <a:ext cx="5429501" cy="706312"/>
          </a:xfrm>
          <a:prstGeom prst="rect">
            <a:avLst/>
          </a:prstGeom>
          <a:solidFill>
            <a:schemeClr val="tx2">
              <a:lumMod val="10000"/>
              <a:alpha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/>
          <a:p>
            <a:r>
              <a:rPr lang="en-US" dirty="0" smtClean="0"/>
              <a:t>Constructing the Model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5859176"/>
            <a:ext cx="9144000" cy="998824"/>
          </a:xfrm>
          <a:prstGeom prst="rect">
            <a:avLst/>
          </a:prstGeom>
          <a:solidFill>
            <a:srgbClr val="0D0D0D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-1"/>
            <a:ext cx="9144000" cy="1312741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475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0" b="3323"/>
          <a:stretch>
            <a:fillRect/>
          </a:stretch>
        </p:blipFill>
        <p:spPr bwMode="auto">
          <a:xfrm>
            <a:off x="8926" y="1298385"/>
            <a:ext cx="9135074" cy="59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0" y="235437"/>
            <a:ext cx="5429501" cy="706312"/>
          </a:xfrm>
          <a:prstGeom prst="rect">
            <a:avLst/>
          </a:prstGeom>
          <a:solidFill>
            <a:schemeClr val="tx2">
              <a:lumMod val="10000"/>
              <a:alpha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the Model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Preparing for a Test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11/6/2012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463" y="1252891"/>
            <a:ext cx="7985125" cy="4935538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Select your </a:t>
            </a:r>
            <a:r>
              <a:rPr lang="ja-JP" altLang="en-US" sz="2800" dirty="0" smtClean="0">
                <a:ea typeface="ＭＳ Ｐゴシック" pitchFamily="34" charset="-128"/>
              </a:rPr>
              <a:t>“</a:t>
            </a:r>
            <a:r>
              <a:rPr lang="en-US" altLang="ja-JP" sz="2800" dirty="0" smtClean="0">
                <a:ea typeface="ＭＳ Ｐゴシック" pitchFamily="34" charset="-128"/>
              </a:rPr>
              <a:t>customers</a:t>
            </a:r>
            <a:r>
              <a:rPr lang="ja-JP" altLang="en-US" sz="2800" dirty="0" smtClean="0">
                <a:ea typeface="ＭＳ Ｐゴシック" pitchFamily="34" charset="-128"/>
              </a:rPr>
              <a:t>”</a:t>
            </a:r>
            <a:endParaRPr lang="en-US" altLang="ja-JP" sz="2800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understand background of intended users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use a questionnaire to get the people you need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don’</a:t>
            </a:r>
            <a:r>
              <a:rPr lang="en-US" altLang="ja-JP" sz="2400" dirty="0" smtClean="0">
                <a:ea typeface="ＭＳ Ｐゴシック" pitchFamily="34" charset="-128"/>
              </a:rPr>
              <a:t>t use friends or family</a:t>
            </a:r>
          </a:p>
          <a:p>
            <a:pPr lvl="2" eaLnBrk="1" hangingPunct="1"/>
            <a:r>
              <a:rPr lang="en-US" sz="2000" dirty="0" smtClean="0">
                <a:ea typeface="ＭＳ Ｐゴシック" pitchFamily="34" charset="-128"/>
              </a:rPr>
              <a:t>I think existing </a:t>
            </a:r>
            <a:r>
              <a:rPr lang="ja-JP" altLang="en-US" sz="2000" dirty="0" smtClean="0">
                <a:ea typeface="ＭＳ Ｐゴシック" pitchFamily="34" charset="-128"/>
              </a:rPr>
              <a:t>“</a:t>
            </a:r>
            <a:r>
              <a:rPr lang="en-US" altLang="ja-JP" sz="2000" dirty="0" smtClean="0">
                <a:ea typeface="ＭＳ Ｐゴシック" pitchFamily="34" charset="-128"/>
              </a:rPr>
              <a:t>customers</a:t>
            </a:r>
            <a:r>
              <a:rPr lang="ja-JP" altLang="en-US" sz="2000" dirty="0" smtClean="0">
                <a:ea typeface="ＭＳ Ｐゴシック" pitchFamily="34" charset="-128"/>
              </a:rPr>
              <a:t>”</a:t>
            </a:r>
            <a:r>
              <a:rPr lang="en-US" altLang="ja-JP" sz="2000" dirty="0" smtClean="0">
                <a:ea typeface="ＭＳ Ｐゴシック" pitchFamily="34" charset="-128"/>
              </a:rPr>
              <a:t> are OK (</a:t>
            </a:r>
            <a:r>
              <a:rPr lang="en-US" altLang="ja-JP" sz="2000" dirty="0" err="1" smtClean="0">
                <a:ea typeface="ＭＳ Ｐゴシック" pitchFamily="34" charset="-128"/>
              </a:rPr>
              <a:t>Rettig</a:t>
            </a:r>
            <a:r>
              <a:rPr lang="en-US" altLang="ja-JP" sz="2000" dirty="0" smtClean="0">
                <a:ea typeface="ＭＳ Ｐゴシック" pitchFamily="34" charset="-128"/>
              </a:rPr>
              <a:t> disagrees)</a:t>
            </a:r>
            <a:br>
              <a:rPr lang="en-US" altLang="ja-JP" sz="2000" dirty="0" smtClean="0">
                <a:ea typeface="ＭＳ Ｐゴシック" pitchFamily="34" charset="-128"/>
              </a:rPr>
            </a:br>
            <a:endParaRPr lang="en-US" altLang="ja-JP" sz="20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Prepare scenarios that are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typical of the product during actual use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make prototype support these (small, yet broad)</a:t>
            </a:r>
            <a:br>
              <a:rPr lang="en-US" sz="2400" dirty="0" smtClean="0">
                <a:ea typeface="ＭＳ Ｐゴシック" pitchFamily="34" charset="-128"/>
              </a:rPr>
            </a:br>
            <a:endParaRPr lang="en-US" sz="24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Practice to avoid </a:t>
            </a:r>
            <a:r>
              <a:rPr lang="ja-JP" altLang="en-US" sz="2800" dirty="0" smtClean="0">
                <a:ea typeface="ＭＳ Ｐゴシック" pitchFamily="34" charset="-128"/>
              </a:rPr>
              <a:t>“</a:t>
            </a:r>
            <a:r>
              <a:rPr lang="en-US" altLang="ja-JP" sz="2800" dirty="0" smtClean="0">
                <a:ea typeface="ＭＳ Ｐゴシック" pitchFamily="34" charset="-128"/>
              </a:rPr>
              <a:t>bugs</a:t>
            </a:r>
            <a:r>
              <a:rPr lang="ja-JP" altLang="en-US" sz="2800" dirty="0" smtClean="0">
                <a:ea typeface="ＭＳ Ｐゴシック" pitchFamily="34" charset="-128"/>
              </a:rPr>
              <a:t>”</a:t>
            </a:r>
            <a:endParaRPr lang="en-US" sz="2800" dirty="0" smtClean="0"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6652A6-79DF-483A-BD26-0F50B98E533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371" grpId="0" uiExpand="1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>
          <a:xfrm>
            <a:off x="535296" y="1115039"/>
            <a:ext cx="7985125" cy="4703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34" charset="-128"/>
              </a:rPr>
              <a:t>Four roles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greeter – puts users at ease &amp; gets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facilitator – only team member who speaks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gives instructions &amp; encourages thoughts, opinions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computer – knows application logic &amp; controls it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always simulates the response, w/o explanation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observers – take notes &amp; recommendations</a:t>
            </a:r>
            <a:br>
              <a:rPr lang="en-US" sz="2400" dirty="0" smtClean="0">
                <a:ea typeface="ＭＳ Ｐゴシック" pitchFamily="34" charset="-128"/>
              </a:rPr>
            </a:b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34" charset="-128"/>
              </a:rPr>
              <a:t>Typical session is 1 hour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preparation, the test, debriefing</a:t>
            </a:r>
            <a:br>
              <a:rPr lang="en-US" sz="2400" dirty="0" smtClean="0">
                <a:ea typeface="ＭＳ Ｐゴシック" pitchFamily="34" charset="-128"/>
              </a:rPr>
            </a:b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34" charset="-128"/>
              </a:rPr>
              <a:t>Read the </a:t>
            </a:r>
            <a:r>
              <a:rPr lang="en-US" sz="2800" dirty="0" err="1" smtClean="0">
                <a:ea typeface="ＭＳ Ｐゴシック" pitchFamily="34" charset="-128"/>
              </a:rPr>
              <a:t>Gommol</a:t>
            </a:r>
            <a:r>
              <a:rPr lang="en-US" sz="2800" dirty="0" smtClean="0">
                <a:ea typeface="ＭＳ Ｐゴシック" pitchFamily="34" charset="-128"/>
              </a:rPr>
              <a:t> paper (1 page) for details on conducting a test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/>
          <a:p>
            <a:r>
              <a:rPr lang="en-US" dirty="0" smtClean="0"/>
              <a:t>Conducting a Test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73CA7-35FD-4F26-8712-3E7EAA6D875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11/6/2012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80900" name="Slide Number Placeholder 4"/>
          <p:cNvSpPr>
            <a:spLocks noGrp="1"/>
          </p:cNvSpPr>
          <p:nvPr>
            <p:ph type="sldNum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72A07C8-6E72-4D96-8B1E-140477248C6F}" type="slidenum">
              <a:rPr lang="en-US" sz="1100">
                <a:solidFill>
                  <a:srgbClr val="D4E8F4"/>
                </a:solidFill>
                <a:latin typeface="Arial" pitchFamily="34" charset="0"/>
              </a:rPr>
              <a:pPr eaLnBrk="1" hangingPunct="1"/>
              <a:t>29</a:t>
            </a:fld>
            <a:endParaRPr lang="en-US" sz="1100">
              <a:solidFill>
                <a:srgbClr val="D4E8F4"/>
              </a:solidFill>
              <a:latin typeface="Arial" pitchFamily="34" charset="0"/>
            </a:endParaRPr>
          </a:p>
        </p:txBody>
      </p:sp>
      <p:pic>
        <p:nvPicPr>
          <p:cNvPr id="80901" name="Picture 5" descr="P0002641-mosa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6391" y="0"/>
            <a:ext cx="10230391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0" y="235437"/>
            <a:ext cx="4480587" cy="706312"/>
          </a:xfrm>
          <a:prstGeom prst="rect">
            <a:avLst/>
          </a:prstGeom>
          <a:solidFill>
            <a:schemeClr val="tx2">
              <a:lumMod val="10000"/>
              <a:alpha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/>
          <a:p>
            <a:r>
              <a:rPr lang="en-US" dirty="0" smtClean="0"/>
              <a:t>Conducting a Test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363" name="Picture 3" descr="southwest-ticket-counter-metaph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72" y="3288050"/>
            <a:ext cx="4418013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936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05325" y="1600200"/>
            <a:ext cx="4429125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Direct translations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software telephony solution that requires the user to dial a number by clicking on a simulated keypad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</a:t>
            </a:r>
            <a:r>
              <a:rPr lang="en-US" sz="2000" dirty="0" smtClean="0">
                <a:ea typeface="ＭＳ Ｐゴシック" pitchFamily="34" charset="-128"/>
              </a:rPr>
              <a:t>irline web site that simulates a ticket counter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dirty="0" smtClean="0">
                <a:ea typeface="ＭＳ Ｐゴシック" pitchFamily="34" charset="-128"/>
              </a:rPr>
              <a:t/>
            </a:r>
            <a:br>
              <a:rPr lang="en-US" sz="2000" dirty="0" smtClean="0">
                <a:ea typeface="ＭＳ Ｐゴシック" pitchFamily="34" charset="-128"/>
              </a:rPr>
            </a:br>
            <a:endParaRPr lang="en-US" sz="20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dirty="0" smtClean="0">
                <a:ea typeface="ＭＳ Ｐゴシック" pitchFamily="34" charset="-128"/>
              </a:rPr>
              <a:t>       Misused Metaphors!</a:t>
            </a:r>
            <a:endParaRPr lang="en-US" sz="2400" dirty="0" smtClean="0">
              <a:ea typeface="ＭＳ Ｐゴシック" pitchFamily="34" charset="-128"/>
            </a:endParaRP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26629" name="Picture 2" descr="ibm-realphon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02" y="1446213"/>
            <a:ext cx="3846512" cy="199548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82176" y="82176"/>
            <a:ext cx="8979648" cy="1178862"/>
          </a:xfrm>
          <a:prstGeom prst="rect">
            <a:avLst/>
          </a:prstGeom>
          <a:solidFill>
            <a:srgbClr val="000000">
              <a:alpha val="83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61471" y="79924"/>
            <a:ext cx="8809539" cy="119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7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Hall of Shame!</a:t>
            </a:r>
            <a:endParaRPr lang="en-US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pic>
        <p:nvPicPr>
          <p:cNvPr id="14" name="Picture 13" descr="sham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48" y="243804"/>
            <a:ext cx="813836" cy="82995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11/6/2012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843253-44E5-D34E-8E4D-46716FE9C19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6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Evaluating Results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>
          <a:xfrm>
            <a:off x="407545" y="1350494"/>
            <a:ext cx="8122844" cy="47244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Sort &amp; prioritize observations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what was important?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lots of problems in the same area?</a:t>
            </a:r>
            <a:br>
              <a:rPr lang="en-US" dirty="0" smtClean="0">
                <a:ea typeface="ＭＳ Ｐゴシック" pitchFamily="34" charset="-128"/>
              </a:rPr>
            </a:b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Create a written report on findings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gives agenda for meeting on design changes</a:t>
            </a:r>
            <a:br>
              <a:rPr lang="en-US" dirty="0" smtClean="0">
                <a:ea typeface="ＭＳ Ｐゴシック" pitchFamily="34" charset="-128"/>
              </a:rPr>
            </a:b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Make changes &amp; iterate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73CA7-35FD-4F26-8712-3E7EAA6D875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4"/>
          <p:cNvSpPr>
            <a:spLocks noGrp="1" noChangeArrowheads="1"/>
          </p:cNvSpPr>
          <p:nvPr>
            <p:ph type="title"/>
          </p:nvPr>
        </p:nvSpPr>
        <p:spPr>
          <a:xfrm>
            <a:off x="479425" y="0"/>
            <a:ext cx="8431213" cy="1143000"/>
          </a:xfrm>
        </p:spPr>
        <p:txBody>
          <a:bodyPr/>
          <a:lstStyle/>
          <a:p>
            <a:pPr eaLnBrk="1" hangingPunct="1"/>
            <a:r>
              <a:rPr lang="en-US" sz="3300" dirty="0" smtClean="0">
                <a:ea typeface="ＭＳ Ｐゴシック" pitchFamily="34" charset="-128"/>
              </a:rPr>
              <a:t>Advantages of Low-fi Prototyping</a:t>
            </a:r>
          </a:p>
        </p:txBody>
      </p:sp>
      <p:sp>
        <p:nvSpPr>
          <p:cNvPr id="84994" name="Rectangle 5"/>
          <p:cNvSpPr>
            <a:spLocks noGrp="1" noChangeArrowheads="1"/>
          </p:cNvSpPr>
          <p:nvPr>
            <p:ph idx="1"/>
          </p:nvPr>
        </p:nvSpPr>
        <p:spPr>
          <a:xfrm>
            <a:off x="464625" y="1502670"/>
            <a:ext cx="7772400" cy="4782789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Takes only a few hours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no expensive equipment needed</a:t>
            </a:r>
            <a:br>
              <a:rPr lang="en-US" dirty="0" smtClean="0">
                <a:ea typeface="ＭＳ Ｐゴシック" pitchFamily="34" charset="-128"/>
              </a:rPr>
            </a:b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Can test multiple alternatives 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fast iterations</a:t>
            </a:r>
          </a:p>
          <a:p>
            <a:pPr lvl="2" eaLnBrk="1" hangingPunct="1"/>
            <a:r>
              <a:rPr lang="en-US" dirty="0" smtClean="0">
                <a:ea typeface="ＭＳ Ｐゴシック" pitchFamily="34" charset="-128"/>
              </a:rPr>
              <a:t>number of iterations is tied to final quality</a:t>
            </a:r>
            <a:br>
              <a:rPr lang="en-US" dirty="0" smtClean="0">
                <a:ea typeface="ＭＳ Ｐゴシック" pitchFamily="34" charset="-128"/>
              </a:rPr>
            </a:b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Almost all interaction can be faked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73CA7-35FD-4F26-8712-3E7EAA6D875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0"/>
            <a:ext cx="8351838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Wizard of Oz Technique</a:t>
            </a:r>
          </a:p>
        </p:txBody>
      </p:sp>
      <p:sp>
        <p:nvSpPr>
          <p:cNvPr id="808963" name="Rectangle 3"/>
          <p:cNvSpPr>
            <a:spLocks noGrp="1" noChangeArrowheads="1"/>
          </p:cNvSpPr>
          <p:nvPr>
            <p:ph idx="1"/>
          </p:nvPr>
        </p:nvSpPr>
        <p:spPr>
          <a:xfrm>
            <a:off x="550241" y="1229917"/>
            <a:ext cx="7772400" cy="535518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Faking the interaction. Comes from?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the film </a:t>
            </a: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The Wizard of OZ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endParaRPr lang="en-US" altLang="ja-JP" dirty="0" smtClean="0">
              <a:ea typeface="ＭＳ Ｐゴシック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the man behind the curtain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r>
              <a:rPr lang="en-US" altLang="ja-JP" dirty="0" smtClean="0">
                <a:ea typeface="ＭＳ Ｐゴシック" pitchFamily="34" charset="-128"/>
              </a:rPr>
              <a:t/>
            </a:r>
            <a:br>
              <a:rPr lang="en-US" altLang="ja-JP" dirty="0" smtClean="0">
                <a:ea typeface="ＭＳ Ｐゴシック" pitchFamily="34" charset="-128"/>
              </a:rPr>
            </a:br>
            <a:endParaRPr lang="en-US" altLang="ja-JP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Long tradition in computer industry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e.g., prototype of a PC w/ a DEC VAX behind the curtain</a:t>
            </a:r>
            <a:br>
              <a:rPr lang="en-US" dirty="0" smtClean="0">
                <a:ea typeface="ＭＳ Ｐゴシック" pitchFamily="34" charset="-128"/>
              </a:rPr>
            </a:br>
            <a:endParaRPr lang="en-US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11/6/2012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73CA7-35FD-4F26-8712-3E7EAA6D8755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3250" name="Picture 2" descr="http://news.cs.washington.edu/wp-content/uploads/2010/04/20100401-_DSC00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446" y="4155424"/>
            <a:ext cx="3505554" cy="280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63" grpId="0" uiExpand="1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0"/>
            <a:ext cx="8351838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Wizard of Oz Technique</a:t>
            </a:r>
          </a:p>
        </p:txBody>
      </p:sp>
      <p:sp>
        <p:nvSpPr>
          <p:cNvPr id="808963" name="Rectangle 3"/>
          <p:cNvSpPr>
            <a:spLocks noGrp="1" noChangeArrowheads="1"/>
          </p:cNvSpPr>
          <p:nvPr>
            <p:ph idx="1"/>
          </p:nvPr>
        </p:nvSpPr>
        <p:spPr>
          <a:xfrm>
            <a:off x="550241" y="1229917"/>
            <a:ext cx="7772400" cy="535518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Faking the interaction. Comes from?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the film </a:t>
            </a: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The Wizard of OZ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endParaRPr lang="en-US" altLang="ja-JP" dirty="0" smtClean="0">
              <a:ea typeface="ＭＳ Ｐゴシック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the man behind the curtain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r>
              <a:rPr lang="en-US" altLang="ja-JP" dirty="0" smtClean="0">
                <a:ea typeface="ＭＳ Ｐゴシック" pitchFamily="34" charset="-128"/>
              </a:rPr>
              <a:t/>
            </a:r>
            <a:br>
              <a:rPr lang="en-US" altLang="ja-JP" dirty="0" smtClean="0">
                <a:ea typeface="ＭＳ Ｐゴシック" pitchFamily="34" charset="-128"/>
              </a:rPr>
            </a:br>
            <a:endParaRPr lang="en-US" altLang="ja-JP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Long tradition in computer industry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e.g., prototype of a PC w/ a DEC VAX behind the curtain</a:t>
            </a:r>
            <a:br>
              <a:rPr lang="en-US" dirty="0" smtClean="0">
                <a:ea typeface="ＭＳ Ｐゴシック" pitchFamily="34" charset="-128"/>
              </a:rPr>
            </a:b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Much more important for hard to implement features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speech &amp; handwriting recognition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73CA7-35FD-4F26-8712-3E7EAA6D875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1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0"/>
            <a:ext cx="8513763" cy="1143000"/>
          </a:xfrm>
        </p:spPr>
        <p:txBody>
          <a:bodyPr/>
          <a:lstStyle/>
          <a:p>
            <a:pPr eaLnBrk="1" hangingPunct="1"/>
            <a:r>
              <a:rPr lang="en-US" sz="3300" dirty="0" smtClean="0">
                <a:ea typeface="ＭＳ Ｐゴシック" pitchFamily="34" charset="-128"/>
              </a:rPr>
              <a:t>Problems with Low-fi Prototypes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4025" y="1506538"/>
            <a:ext cx="4956175" cy="49768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400" smtClean="0">
                <a:ea typeface="ＭＳ Ｐゴシック" pitchFamily="34" charset="-128"/>
              </a:rPr>
              <a:t>“</a:t>
            </a:r>
            <a:r>
              <a:rPr lang="en-US" altLang="ja-JP" sz="2400" smtClean="0">
                <a:ea typeface="ＭＳ Ｐゴシック" pitchFamily="34" charset="-128"/>
              </a:rPr>
              <a:t>Computer</a:t>
            </a:r>
            <a:r>
              <a:rPr lang="ja-JP" altLang="en-US" sz="2400" smtClean="0">
                <a:ea typeface="ＭＳ Ｐゴシック" pitchFamily="34" charset="-128"/>
              </a:rPr>
              <a:t>”</a:t>
            </a:r>
            <a:r>
              <a:rPr lang="en-US" altLang="ja-JP" sz="2400" smtClean="0">
                <a:ea typeface="ＭＳ Ｐゴシック" pitchFamily="34" charset="-128"/>
              </a:rPr>
              <a:t> inherently buggy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Slow compared to real app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timings not accurate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Hard to implement some functionality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pulldowns, feedback, drag, viz …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Won</a:t>
            </a:r>
            <a:r>
              <a:rPr lang="ja-JP" altLang="en-US" sz="2400" smtClean="0">
                <a:ea typeface="ＭＳ Ｐゴシック" pitchFamily="34" charset="-128"/>
              </a:rPr>
              <a:t>’</a:t>
            </a:r>
            <a:r>
              <a:rPr lang="en-US" altLang="ja-JP" sz="2400" smtClean="0">
                <a:ea typeface="ＭＳ Ｐゴシック" pitchFamily="34" charset="-128"/>
              </a:rPr>
              <a:t>t look like final product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sometimes hard to recognize widgets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End-users can</a:t>
            </a:r>
            <a:r>
              <a:rPr lang="ja-JP" altLang="en-US" sz="2400" smtClean="0">
                <a:ea typeface="ＭＳ Ｐゴシック" pitchFamily="34" charset="-128"/>
              </a:rPr>
              <a:t>’</a:t>
            </a:r>
            <a:r>
              <a:rPr lang="en-US" altLang="ja-JP" sz="2400" smtClean="0">
                <a:ea typeface="ＭＳ Ｐゴシック" pitchFamily="34" charset="-128"/>
              </a:rPr>
              <a:t>t use by themselves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not in context of user</a:t>
            </a:r>
            <a:r>
              <a:rPr lang="ja-JP" altLang="en-US" sz="2000" smtClean="0">
                <a:ea typeface="ＭＳ Ｐゴシック" pitchFamily="34" charset="-128"/>
              </a:rPr>
              <a:t>’</a:t>
            </a:r>
            <a:r>
              <a:rPr lang="en-US" altLang="ja-JP" sz="2000" smtClean="0">
                <a:ea typeface="ＭＳ Ｐゴシック" pitchFamily="34" charset="-128"/>
              </a:rPr>
              <a:t>s work environment</a:t>
            </a:r>
            <a:endParaRPr lang="en-US" sz="2000" smtClean="0">
              <a:ea typeface="ＭＳ Ｐゴシック" pitchFamily="3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11/6/2012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pic>
        <p:nvPicPr>
          <p:cNvPr id="89094" name="Picture 4" descr="l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109788"/>
            <a:ext cx="3565525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DE442F-41FC-4F8E-9503-FAA14E71D4F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0"/>
            <a:ext cx="8351838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Summary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ea typeface="ＭＳ Ｐゴシック" pitchFamily="34" charset="-128"/>
              </a:rPr>
              <a:t>P</a:t>
            </a:r>
            <a:r>
              <a:rPr lang="en-US" sz="2800" dirty="0" smtClean="0">
                <a:ea typeface="ＭＳ Ｐゴシック" pitchFamily="34" charset="-128"/>
              </a:rPr>
              <a:t>rototypes are a concrete representation of a design or final product</a:t>
            </a:r>
            <a:br>
              <a:rPr lang="en-US" sz="2800" dirty="0" smtClean="0">
                <a:ea typeface="ＭＳ Ｐゴシック" pitchFamily="34" charset="-128"/>
              </a:rPr>
            </a:br>
            <a:endParaRPr lang="en-US" sz="2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Low-fi testing allows us to quickly iterate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get feedback from users &amp; change right away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73CA7-35FD-4F26-8712-3E7EAA6D875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4"/>
          <p:cNvSpPr>
            <a:spLocks noGrp="1" noChangeArrowheads="1"/>
          </p:cNvSpPr>
          <p:nvPr>
            <p:ph type="title"/>
          </p:nvPr>
        </p:nvSpPr>
        <p:spPr>
          <a:xfrm>
            <a:off x="978853" y="125413"/>
            <a:ext cx="7772400" cy="1143000"/>
          </a:xfrm>
        </p:spPr>
        <p:txBody>
          <a:bodyPr/>
          <a:lstStyle/>
          <a:p>
            <a:pPr algn="r" eaLnBrk="1" hangingPunct="1"/>
            <a:r>
              <a:rPr lang="en-US" dirty="0" smtClean="0">
                <a:ea typeface="ＭＳ Ｐゴシック" pitchFamily="34" charset="-128"/>
              </a:rPr>
              <a:t>Further Reading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2900" i="1" dirty="0" smtClean="0">
                <a:ea typeface="ＭＳ Ｐゴシック" pitchFamily="34" charset="-128"/>
              </a:rPr>
              <a:t>Prototyping</a:t>
            </a:r>
          </a:p>
        </p:txBody>
      </p:sp>
      <p:sp>
        <p:nvSpPr>
          <p:cNvPr id="95234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363663"/>
            <a:ext cx="8599296" cy="50371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Books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  <a:hlinkClick r:id="rId3"/>
              </a:rPr>
              <a:t>Paper Prototyping: The Fast and Easy Way to Design and Refine User Interfaces</a:t>
            </a:r>
            <a:r>
              <a:rPr lang="en-US" sz="2000" dirty="0" smtClean="0">
                <a:ea typeface="ＭＳ Ｐゴシック" pitchFamily="34" charset="-128"/>
              </a:rPr>
              <a:t>, by Carolyn Snyder, Morgan Kaufmann, 2003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Articles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000" dirty="0" smtClean="0">
                <a:ea typeface="ＭＳ Ｐゴシック" pitchFamily="34" charset="-128"/>
                <a:hlinkClick r:id="rId4"/>
              </a:rPr>
              <a:t>“</a:t>
            </a:r>
            <a:r>
              <a:rPr lang="en-US" altLang="ja-JP" sz="2000" dirty="0" smtClean="0">
                <a:ea typeface="ＭＳ Ｐゴシック" pitchFamily="34" charset="-128"/>
                <a:hlinkClick r:id="rId4"/>
              </a:rPr>
              <a:t>Prototyping for Tiny Fingers</a:t>
            </a:r>
            <a:r>
              <a:rPr lang="ja-JP" altLang="en-US" sz="2000" dirty="0" smtClean="0">
                <a:ea typeface="ＭＳ Ｐゴシック" pitchFamily="34" charset="-128"/>
                <a:hlinkClick r:id="rId4"/>
              </a:rPr>
              <a:t>”</a:t>
            </a:r>
            <a:r>
              <a:rPr lang="en-US" altLang="ja-JP" sz="2000" dirty="0" smtClean="0">
                <a:ea typeface="ＭＳ Ｐゴシック" pitchFamily="34" charset="-128"/>
                <a:hlinkClick r:id="rId4"/>
              </a:rPr>
              <a:t> </a:t>
            </a:r>
            <a:r>
              <a:rPr lang="en-US" altLang="ja-JP" sz="2000" dirty="0" smtClean="0">
                <a:ea typeface="ＭＳ Ｐゴシック" pitchFamily="34" charset="-128"/>
              </a:rPr>
              <a:t>by Marc </a:t>
            </a:r>
            <a:r>
              <a:rPr lang="en-US" altLang="ja-JP" sz="2000" dirty="0" err="1" smtClean="0">
                <a:ea typeface="ＭＳ Ｐゴシック" pitchFamily="34" charset="-128"/>
              </a:rPr>
              <a:t>Rettig</a:t>
            </a:r>
            <a:r>
              <a:rPr lang="en-US" altLang="ja-JP" sz="2000" dirty="0" smtClean="0">
                <a:ea typeface="ＭＳ Ｐゴシック" pitchFamily="34" charset="-128"/>
              </a:rPr>
              <a:t>, in </a:t>
            </a:r>
            <a:r>
              <a:rPr lang="en-US" altLang="ja-JP" sz="2000" i="1" dirty="0" smtClean="0">
                <a:ea typeface="ＭＳ Ｐゴシック" pitchFamily="34" charset="-128"/>
              </a:rPr>
              <a:t>Communications of the ACM</a:t>
            </a:r>
            <a:r>
              <a:rPr lang="en-US" altLang="ja-JP" sz="2000" dirty="0" smtClean="0">
                <a:ea typeface="ＭＳ Ｐゴシック" pitchFamily="34" charset="-128"/>
              </a:rPr>
              <a:t>, 1994 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000" dirty="0" smtClean="0">
                <a:ea typeface="ＭＳ Ｐゴシック" pitchFamily="34" charset="-128"/>
                <a:hlinkClick r:id="rId5"/>
              </a:rPr>
              <a:t>“</a:t>
            </a:r>
            <a:r>
              <a:rPr lang="en-US" altLang="ja-JP" sz="2000" dirty="0" smtClean="0">
                <a:ea typeface="ＭＳ Ｐゴシック" pitchFamily="34" charset="-128"/>
                <a:hlinkClick r:id="rId5"/>
              </a:rPr>
              <a:t>Using Paper Prototypes to Manage Risk</a:t>
            </a:r>
            <a:r>
              <a:rPr lang="ja-JP" altLang="en-US" sz="2000" dirty="0" smtClean="0">
                <a:ea typeface="ＭＳ Ｐゴシック" pitchFamily="34" charset="-128"/>
                <a:hlinkClick r:id="rId5"/>
              </a:rPr>
              <a:t>”</a:t>
            </a:r>
            <a:r>
              <a:rPr lang="en-US" altLang="ja-JP" sz="2000" dirty="0" smtClean="0">
                <a:ea typeface="ＭＳ Ｐゴシック" pitchFamily="34" charset="-128"/>
                <a:hlinkClick r:id="rId5"/>
              </a:rPr>
              <a:t> </a:t>
            </a:r>
            <a:r>
              <a:rPr lang="en-US" altLang="ja-JP" sz="2000" dirty="0" smtClean="0">
                <a:ea typeface="ＭＳ Ｐゴシック" pitchFamily="34" charset="-128"/>
              </a:rPr>
              <a:t>by Carolyn Snyder, http://</a:t>
            </a:r>
            <a:r>
              <a:rPr lang="en-US" altLang="ja-JP" sz="2000" dirty="0" err="1" smtClean="0">
                <a:ea typeface="ＭＳ Ｐゴシック" pitchFamily="34" charset="-128"/>
              </a:rPr>
              <a:t>world.std.com</a:t>
            </a:r>
            <a:r>
              <a:rPr lang="en-US" altLang="ja-JP" sz="2000" dirty="0" smtClean="0">
                <a:ea typeface="ＭＳ Ｐゴシック" pitchFamily="34" charset="-128"/>
              </a:rPr>
              <a:t>/~</a:t>
            </a:r>
            <a:r>
              <a:rPr lang="en-US" altLang="ja-JP" sz="2000" dirty="0" err="1" smtClean="0">
                <a:ea typeface="ＭＳ Ｐゴシック" pitchFamily="34" charset="-128"/>
              </a:rPr>
              <a:t>uieweb</a:t>
            </a:r>
            <a:r>
              <a:rPr lang="en-US" altLang="ja-JP" sz="2000" dirty="0" smtClean="0">
                <a:ea typeface="ＭＳ Ｐゴシック" pitchFamily="34" charset="-128"/>
              </a:rPr>
              <a:t>/</a:t>
            </a:r>
            <a:r>
              <a:rPr lang="en-US" altLang="ja-JP" sz="2000" dirty="0" err="1" smtClean="0">
                <a:ea typeface="ＭＳ Ｐゴシック" pitchFamily="34" charset="-128"/>
              </a:rPr>
              <a:t>paper.htm</a:t>
            </a:r>
            <a:endParaRPr lang="en-US" altLang="ja-JP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ja-JP" altLang="en-US" sz="2000" dirty="0" smtClean="0">
                <a:ea typeface="ＭＳ Ｐゴシック" pitchFamily="34" charset="-128"/>
                <a:hlinkClick r:id="rId6"/>
              </a:rPr>
              <a:t>“</a:t>
            </a:r>
            <a:r>
              <a:rPr lang="en-US" altLang="ja-JP" sz="2000" dirty="0" smtClean="0">
                <a:ea typeface="ＭＳ Ｐゴシック" pitchFamily="34" charset="-128"/>
                <a:hlinkClick r:id="rId6"/>
              </a:rPr>
              <a:t>The Perils of Prototyping</a:t>
            </a:r>
            <a:r>
              <a:rPr lang="ja-JP" altLang="en-US" sz="2000" dirty="0" smtClean="0">
                <a:ea typeface="ＭＳ Ｐゴシック" pitchFamily="34" charset="-128"/>
                <a:hlinkClick r:id="rId6"/>
              </a:rPr>
              <a:t>”</a:t>
            </a:r>
            <a:r>
              <a:rPr lang="en-US" altLang="ja-JP" sz="2000" dirty="0" smtClean="0">
                <a:ea typeface="ＭＳ Ｐゴシック" pitchFamily="34" charset="-128"/>
              </a:rPr>
              <a:t> by Alan Cooper,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ea typeface="ＭＳ Ｐゴシック" pitchFamily="34" charset="-128"/>
              </a:rPr>
              <a:t>	http://</a:t>
            </a:r>
            <a:r>
              <a:rPr lang="en-US" sz="2000" dirty="0" err="1" smtClean="0">
                <a:ea typeface="ＭＳ Ｐゴシック" pitchFamily="34" charset="-128"/>
              </a:rPr>
              <a:t>www.chi-sa.org.za</a:t>
            </a:r>
            <a:r>
              <a:rPr lang="en-US" sz="2000" dirty="0" smtClean="0">
                <a:ea typeface="ＭＳ Ｐゴシック" pitchFamily="34" charset="-128"/>
              </a:rPr>
              <a:t>/Documents/articles/</a:t>
            </a:r>
            <a:r>
              <a:rPr lang="en-US" sz="2000" dirty="0" err="1" smtClean="0">
                <a:ea typeface="ＭＳ Ｐゴシック" pitchFamily="34" charset="-128"/>
              </a:rPr>
              <a:t>perils.htm</a:t>
            </a:r>
            <a:endParaRPr lang="en-US" sz="1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Web Sites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  <a:hlinkClick r:id="rId7"/>
              </a:rPr>
              <a:t>dub Group</a:t>
            </a:r>
            <a:r>
              <a:rPr lang="en-US" sz="2000" dirty="0" smtClean="0">
                <a:ea typeface="ＭＳ Ｐゴシック" pitchFamily="34" charset="-128"/>
              </a:rPr>
              <a:t> web site, for DENIM &amp; SUEDE downloads, </a:t>
            </a:r>
            <a:r>
              <a:rPr lang="en-US" sz="2000" dirty="0" smtClean="0">
                <a:ea typeface="ＭＳ Ｐゴシック" pitchFamily="34" charset="-128"/>
                <a:hlinkClick r:id="rId7"/>
              </a:rPr>
              <a:t>http://dub.washington.edu </a:t>
            </a: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  <a:hlinkClick r:id="rId8"/>
              </a:rPr>
              <a:t>InfoDesign Toolkit</a:t>
            </a:r>
            <a:r>
              <a:rPr lang="en-US" sz="2000" dirty="0" smtClean="0">
                <a:ea typeface="ＭＳ Ｐゴシック" pitchFamily="34" charset="-128"/>
              </a:rPr>
              <a:t>, </a:t>
            </a:r>
            <a:r>
              <a:rPr lang="en-US" sz="2000" dirty="0" smtClean="0">
                <a:ea typeface="ＭＳ Ｐゴシック" pitchFamily="34" charset="-128"/>
                <a:hlinkClick r:id="rId8"/>
              </a:rPr>
              <a:t>http://www.infodesign.com.au</a:t>
            </a: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73CA7-35FD-4F26-8712-3E7EAA6D875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Work on low-fi prototypes in class (attendance mandatory)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Reading</a:t>
            </a:r>
          </a:p>
          <a:p>
            <a:pPr lvl="1"/>
            <a:r>
              <a:rPr lang="en-US" b="0" dirty="0">
                <a:hlinkClick r:id="rId3"/>
              </a:rPr>
              <a:t>Chapter 4 of </a:t>
            </a:r>
            <a:r>
              <a:rPr lang="en-US" b="0" i="1" dirty="0">
                <a:hlinkClick r:id="rId3"/>
              </a:rPr>
              <a:t>The Design of Sites</a:t>
            </a:r>
            <a:endParaRPr lang="en-US" b="0" dirty="0"/>
          </a:p>
          <a:p>
            <a:pPr lvl="1"/>
            <a:r>
              <a:rPr lang="en-US" b="0" i="1" dirty="0">
                <a:hlinkClick r:id="rId4"/>
              </a:rPr>
              <a:t>What do Prototypes Prototype?</a:t>
            </a:r>
            <a:r>
              <a:rPr lang="en-US" b="0" dirty="0">
                <a:hlinkClick r:id="rId4"/>
              </a:rPr>
              <a:t> by </a:t>
            </a:r>
            <a:r>
              <a:rPr lang="en-US" b="0" dirty="0" err="1">
                <a:hlinkClick r:id="rId4"/>
              </a:rPr>
              <a:t>Houde</a:t>
            </a:r>
            <a:r>
              <a:rPr lang="en-US" b="0" dirty="0">
                <a:hlinkClick r:id="rId4"/>
              </a:rPr>
              <a:t> and Hill</a:t>
            </a:r>
            <a:endParaRPr lang="en-US" b="0" dirty="0"/>
          </a:p>
          <a:p>
            <a:pPr lvl="1"/>
            <a:r>
              <a:rPr lang="en-US" b="0" dirty="0"/>
              <a:t>Optional: </a:t>
            </a:r>
            <a:r>
              <a:rPr lang="en-US" b="0" dirty="0">
                <a:hlinkClick r:id="rId5"/>
              </a:rPr>
              <a:t>The Perils of Prototyping</a:t>
            </a:r>
            <a:r>
              <a:rPr lang="en-US" b="0" dirty="0"/>
              <a:t> by Alan </a:t>
            </a:r>
            <a:r>
              <a:rPr lang="en-US" b="0" dirty="0" smtClean="0"/>
              <a:t>Cooper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73CA7-35FD-4F26-8712-3E7EAA6D875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7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7134"/>
            <a:ext cx="9144000" cy="10292649"/>
            <a:chOff x="0" y="7134"/>
            <a:chExt cx="9144000" cy="10292649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7134"/>
              <a:ext cx="9144000" cy="1269934"/>
            </a:xfrm>
            <a:prstGeom prst="rect">
              <a:avLst/>
            </a:prstGeom>
            <a:gradFill flip="none" rotWithShape="1">
              <a:gsLst>
                <a:gs pos="0">
                  <a:srgbClr val="E6E8E9"/>
                </a:gs>
                <a:gs pos="51000">
                  <a:srgbClr val="FCFCFC"/>
                </a:gs>
                <a:gs pos="100000">
                  <a:srgbClr val="E6E8E9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5" name="Picture 4" descr="Wii_nunstyle2_0501.jpe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55783"/>
              <a:ext cx="9144000" cy="91440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 bwMode="auto">
          <a:xfrm>
            <a:off x="82176" y="82176"/>
            <a:ext cx="8979648" cy="1178862"/>
          </a:xfrm>
          <a:prstGeom prst="rect">
            <a:avLst/>
          </a:prstGeom>
          <a:solidFill>
            <a:srgbClr val="000000">
              <a:alpha val="83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4963" y="79375"/>
            <a:ext cx="8809037" cy="1190625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Hall of Fame or Shame?</a:t>
            </a:r>
            <a:endParaRPr lang="en-US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pic>
        <p:nvPicPr>
          <p:cNvPr id="14" name="Picture 13" descr="hallof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45" y="243804"/>
            <a:ext cx="813836" cy="8299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1" y="2007262"/>
            <a:ext cx="3296228" cy="886229"/>
          </a:xfrm>
          <a:prstGeom prst="rect">
            <a:avLst/>
          </a:prstGeom>
          <a:solidFill>
            <a:srgbClr val="000000">
              <a:alpha val="6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0188" y="2078095"/>
            <a:ext cx="2996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n-US" dirty="0" err="1" smtClean="0">
                <a:latin typeface="Helvetica"/>
                <a:ea typeface="ＭＳ Ｐゴシック" pitchFamily="34" charset="-128"/>
                <a:cs typeface="Helvetica"/>
              </a:rPr>
              <a:t>Wiimote</a:t>
            </a:r>
            <a:endParaRPr lang="en-US" dirty="0" smtClean="0">
              <a:latin typeface="Helvetica"/>
              <a:ea typeface="ＭＳ Ｐゴシック" pitchFamily="34" charset="-128"/>
              <a:cs typeface="Helvetica"/>
            </a:endParaRPr>
          </a:p>
          <a:p>
            <a:pPr algn="r" eaLnBrk="1" hangingPunct="1"/>
            <a:r>
              <a:rPr lang="en-US" sz="1600" dirty="0" smtClean="0">
                <a:latin typeface="Helvetica"/>
                <a:ea typeface="ＭＳ Ｐゴシック" pitchFamily="34" charset="-128"/>
                <a:cs typeface="Helvetica"/>
              </a:rPr>
              <a:t>By Nintendo</a:t>
            </a:r>
            <a:endParaRPr lang="en-US" sz="1600" dirty="0">
              <a:latin typeface="Helvetica"/>
              <a:ea typeface="ＭＳ Ｐゴシック" pitchFamily="34" charset="-128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8913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7134"/>
            <a:ext cx="9144000" cy="6850866"/>
          </a:xfrm>
          <a:prstGeom prst="rect">
            <a:avLst/>
          </a:prstGeom>
          <a:gradFill flip="none" rotWithShape="1">
            <a:gsLst>
              <a:gs pos="0">
                <a:srgbClr val="E6E8E9"/>
              </a:gs>
              <a:gs pos="31000">
                <a:srgbClr val="F8F8F8"/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Picture 2" descr="Wiimote-Safety-First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45" y="1248531"/>
            <a:ext cx="7414256" cy="56094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1" y="2007262"/>
            <a:ext cx="3296228" cy="4634921"/>
          </a:xfrm>
          <a:prstGeom prst="rect">
            <a:avLst/>
          </a:prstGeom>
          <a:solidFill>
            <a:srgbClr val="000000">
              <a:alpha val="6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0188" y="2078095"/>
            <a:ext cx="299698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n-US" sz="1800" dirty="0" smtClean="0">
                <a:latin typeface="Helvetica"/>
                <a:cs typeface="Helvetica"/>
              </a:rPr>
              <a:t>The main thing that differentiated the product (movement in gaming)</a:t>
            </a:r>
            <a:br>
              <a:rPr lang="en-US" sz="1800" dirty="0" smtClean="0">
                <a:latin typeface="Helvetica"/>
                <a:cs typeface="Helvetica"/>
              </a:rPr>
            </a:br>
            <a:r>
              <a:rPr lang="en-US" sz="1800" dirty="0" smtClean="0">
                <a:latin typeface="Helvetica"/>
                <a:cs typeface="Helvetica"/>
              </a:rPr>
              <a:t> </a:t>
            </a:r>
            <a:r>
              <a:rPr lang="en-US" sz="2000" dirty="0" smtClean="0">
                <a:solidFill>
                  <a:srgbClr val="73A4D5"/>
                </a:solidFill>
                <a:latin typeface="Helvetica"/>
                <a:cs typeface="Helvetica"/>
              </a:rPr>
              <a:t>resulted in it being thrown at windows</a:t>
            </a:r>
            <a:endParaRPr lang="en-US" sz="1400" dirty="0">
              <a:solidFill>
                <a:srgbClr val="73A4D5"/>
              </a:solidFill>
              <a:latin typeface="Helvetica"/>
              <a:cs typeface="Helvetic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82176" y="82176"/>
            <a:ext cx="8979648" cy="1178862"/>
          </a:xfrm>
          <a:prstGeom prst="rect">
            <a:avLst/>
          </a:prstGeom>
          <a:solidFill>
            <a:srgbClr val="000000">
              <a:alpha val="83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61471" y="79924"/>
            <a:ext cx="8809539" cy="119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7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Hall of Shame!</a:t>
            </a:r>
            <a:endParaRPr lang="en-US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pic>
        <p:nvPicPr>
          <p:cNvPr id="20" name="Picture 19" descr="sham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48" y="243804"/>
            <a:ext cx="813836" cy="82995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42760" y="3901522"/>
            <a:ext cx="299698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buFontTx/>
              <a:buChar char="-"/>
            </a:pPr>
            <a:r>
              <a:rPr lang="en-US" sz="1600" dirty="0" smtClean="0">
                <a:latin typeface="Helvetica"/>
                <a:cs typeface="Helvetica"/>
              </a:rPr>
              <a:t>Slippery plastic meant the initial design was hard to hold onto. Later designs added the Wii “condom” rubber case and a strap </a:t>
            </a:r>
            <a:br>
              <a:rPr lang="en-US" sz="1600" dirty="0" smtClean="0">
                <a:latin typeface="Helvetica"/>
                <a:cs typeface="Helvetica"/>
              </a:rPr>
            </a:br>
            <a:endParaRPr lang="en-US" sz="1600" dirty="0" smtClean="0">
              <a:latin typeface="Helvetica"/>
              <a:cs typeface="Helvetica"/>
            </a:endParaRPr>
          </a:p>
          <a:p>
            <a:pPr marL="285750" indent="-285750" eaLnBrk="1" hangingPunct="1">
              <a:buFontTx/>
              <a:buChar char="-"/>
            </a:pPr>
            <a:r>
              <a:rPr lang="en-US" sz="1600" dirty="0" smtClean="0">
                <a:latin typeface="Helvetica"/>
                <a:cs typeface="Helvetica"/>
              </a:rPr>
              <a:t>Lack of a joystick was also an initial problem for gaming resulting in a second controller</a:t>
            </a:r>
            <a:br>
              <a:rPr lang="en-US" sz="1600" dirty="0" smtClean="0">
                <a:latin typeface="Helvetica"/>
                <a:cs typeface="Helvetica"/>
              </a:rPr>
            </a:br>
            <a:endParaRPr lang="en-US" sz="1200" dirty="0">
              <a:latin typeface="Helvetica"/>
              <a:ea typeface="ＭＳ Ｐゴシック" pitchFamily="34" charset="-128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5504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Early Stage Prototyping</a:t>
            </a:r>
          </a:p>
        </p:txBody>
      </p:sp>
      <p:sp>
        <p:nvSpPr>
          <p:cNvPr id="37891" name="TextBox 1"/>
          <p:cNvSpPr txBox="1">
            <a:spLocks noChangeArrowheads="1"/>
          </p:cNvSpPr>
          <p:nvPr/>
        </p:nvSpPr>
        <p:spPr bwMode="auto">
          <a:xfrm>
            <a:off x="-2322513" y="68151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4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5"/>
          <p:cNvSpPr>
            <a:spLocks noGrp="1" noChangeArrowheads="1"/>
          </p:cNvSpPr>
          <p:nvPr>
            <p:ph idx="1"/>
          </p:nvPr>
        </p:nvSpPr>
        <p:spPr>
          <a:xfrm>
            <a:off x="777875" y="1687513"/>
            <a:ext cx="7985125" cy="42560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</a:rPr>
              <a:t>Heuristic Evaluation Review</a:t>
            </a:r>
            <a:br>
              <a:rPr lang="en-US" sz="2800" dirty="0" smtClean="0">
                <a:latin typeface="Arial" charset="0"/>
              </a:rPr>
            </a:br>
            <a:endParaRPr lang="en-US" sz="2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</a:rPr>
              <a:t>Types of Prototypes</a:t>
            </a:r>
            <a:br>
              <a:rPr lang="en-US" sz="2800" dirty="0" smtClean="0">
                <a:latin typeface="Arial" charset="0"/>
              </a:rPr>
            </a:br>
            <a:endParaRPr lang="en-US" sz="2800" dirty="0" smtClean="0">
              <a:latin typeface="Arial" charset="0"/>
            </a:endParaRP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Low-fi prototyping</a:t>
            </a:r>
            <a:br>
              <a:rPr lang="en-US" sz="2800" dirty="0" smtClean="0">
                <a:ea typeface="ＭＳ Ｐゴシック" pitchFamily="34" charset="-128"/>
              </a:rPr>
            </a:br>
            <a:endParaRPr lang="en-US" sz="2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Wizard of Oz technique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73CA7-35FD-4F26-8712-3E7EAA6D875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8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" pitchFamily="2" charset="0"/>
              </a:rPr>
              <a:t>Heuristic Evaluation Review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687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8458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Have evaluators go through the UI twice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Ask them to see if it complies with heuristics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note where it </a:t>
            </a:r>
            <a:r>
              <a:rPr lang="en-US" sz="2400" dirty="0" smtClean="0">
                <a:latin typeface="Helvetica Light" pitchFamily="34" charset="0"/>
              </a:rPr>
              <a:t>doesn’t </a:t>
            </a:r>
            <a:r>
              <a:rPr lang="en-US" sz="2400" dirty="0">
                <a:latin typeface="Helvetica Light" pitchFamily="34" charset="0"/>
              </a:rPr>
              <a:t>&amp; say why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Combine the findings from 3 to 5 </a:t>
            </a:r>
            <a:r>
              <a:rPr lang="en-US" sz="2800" dirty="0" smtClean="0">
                <a:latin typeface="Helvetica Light" pitchFamily="34" charset="0"/>
              </a:rPr>
              <a:t>evaluators</a:t>
            </a:r>
            <a:r>
              <a:rPr lang="en-US" sz="1600" dirty="0" smtClean="0">
                <a:latin typeface="Helvetica Light" pitchFamily="34" charset="0"/>
              </a:rPr>
              <a:t>?</a:t>
            </a:r>
            <a:endParaRPr lang="en-US" sz="2800" dirty="0">
              <a:latin typeface="Helvetica Ligh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Have evaluators independently rate severity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Alternate with user testing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2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11/6/2012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CSE 440: User Interface Design, Prototyping, &amp; Evaluation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7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347663"/>
            <a:ext cx="8461375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Design Process: Exploration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31583" y="1720477"/>
            <a:ext cx="4114800" cy="4708525"/>
          </a:xfrm>
          <a:solidFill>
            <a:srgbClr val="80808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900" dirty="0" smtClean="0">
                <a:ea typeface="ＭＳ Ｐゴシック" pitchFamily="34" charset="-128"/>
              </a:rPr>
              <a:t>Expand Design Space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ja-JP" sz="2800" dirty="0" smtClean="0">
                <a:ea typeface="ＭＳ Ｐゴシック" pitchFamily="34" charset="-128"/>
              </a:rPr>
              <a:t>Brainstorming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dirty="0" smtClean="0">
                <a:ea typeface="ＭＳ Ｐゴシック" pitchFamily="34" charset="-128"/>
              </a:rPr>
              <a:t>Sketching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dirty="0" smtClean="0">
                <a:ea typeface="ＭＳ Ｐゴシック" pitchFamily="34" charset="-128"/>
              </a:rPr>
              <a:t>Storyboarding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dirty="0" smtClean="0">
                <a:ea typeface="ＭＳ Ｐゴシック" pitchFamily="34" charset="-128"/>
              </a:rPr>
              <a:t>Prototyping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3202857" y="3530227"/>
            <a:ext cx="1251253" cy="2913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V="1">
            <a:off x="3202857" y="1708955"/>
            <a:ext cx="1241915" cy="1141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535858" y="4787527"/>
            <a:ext cx="2667000" cy="685800"/>
          </a:xfrm>
          <a:prstGeom prst="rect">
            <a:avLst/>
          </a:prstGeom>
          <a:solidFill>
            <a:srgbClr val="CEC0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200">
                <a:solidFill>
                  <a:schemeClr val="bg2"/>
                </a:solidFill>
                <a:latin typeface="Arial" pitchFamily="34" charset="0"/>
              </a:rPr>
              <a:t>Production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535858" y="3815977"/>
            <a:ext cx="2667000" cy="685800"/>
          </a:xfrm>
          <a:prstGeom prst="rect">
            <a:avLst/>
          </a:prstGeom>
          <a:solidFill>
            <a:srgbClr val="CEC0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200" dirty="0">
                <a:solidFill>
                  <a:schemeClr val="bg2"/>
                </a:solidFill>
                <a:latin typeface="Arial" pitchFamily="34" charset="0"/>
              </a:rPr>
              <a:t>Design Refinement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535858" y="2844427"/>
            <a:ext cx="2667000" cy="685800"/>
          </a:xfrm>
          <a:prstGeom prst="rect">
            <a:avLst/>
          </a:prstGeom>
          <a:solidFill>
            <a:srgbClr val="80808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200" b="1">
                <a:latin typeface="Arial" pitchFamily="34" charset="0"/>
              </a:rPr>
              <a:t>Design Exploration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535858" y="1872877"/>
            <a:ext cx="2667000" cy="685800"/>
          </a:xfrm>
          <a:prstGeom prst="rect">
            <a:avLst/>
          </a:prstGeom>
          <a:solidFill>
            <a:srgbClr val="CEC0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200">
                <a:solidFill>
                  <a:schemeClr val="bg2"/>
                </a:solidFill>
                <a:latin typeface="Arial" pitchFamily="34" charset="0"/>
              </a:rPr>
              <a:t>Discovery</a:t>
            </a:r>
          </a:p>
        </p:txBody>
      </p:sp>
      <p:sp>
        <p:nvSpPr>
          <p:cNvPr id="43018" name="AutoShape 10"/>
          <p:cNvSpPr>
            <a:spLocks noChangeArrowheads="1"/>
          </p:cNvSpPr>
          <p:nvPr/>
        </p:nvSpPr>
        <p:spPr bwMode="auto">
          <a:xfrm>
            <a:off x="1755058" y="2625352"/>
            <a:ext cx="228600" cy="152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AutoShape 11"/>
          <p:cNvSpPr>
            <a:spLocks noChangeArrowheads="1"/>
          </p:cNvSpPr>
          <p:nvPr/>
        </p:nvSpPr>
        <p:spPr bwMode="auto">
          <a:xfrm>
            <a:off x="1755058" y="3596902"/>
            <a:ext cx="228600" cy="152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AutoShape 12"/>
          <p:cNvSpPr>
            <a:spLocks noChangeArrowheads="1"/>
          </p:cNvSpPr>
          <p:nvPr/>
        </p:nvSpPr>
        <p:spPr bwMode="auto">
          <a:xfrm>
            <a:off x="1755058" y="4568452"/>
            <a:ext cx="228600" cy="152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11/6/2012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6652A6-79DF-483A-BD26-0F50B98E533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2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nday">
  <a:themeElements>
    <a:clrScheme name="Custom 4">
      <a:dk1>
        <a:srgbClr val="414141"/>
      </a:dk1>
      <a:lt1>
        <a:srgbClr val="FFFFFF"/>
      </a:lt1>
      <a:dk2>
        <a:srgbClr val="282A2A"/>
      </a:dk2>
      <a:lt2>
        <a:srgbClr val="D0D0D0"/>
      </a:lt2>
      <a:accent1>
        <a:srgbClr val="E87A40"/>
      </a:accent1>
      <a:accent2>
        <a:srgbClr val="EAC632"/>
      </a:accent2>
      <a:accent3>
        <a:srgbClr val="D1B2AD"/>
      </a:accent3>
      <a:accent4>
        <a:srgbClr val="DADADA"/>
      </a:accent4>
      <a:accent5>
        <a:srgbClr val="E8B887"/>
      </a:accent5>
      <a:accent6>
        <a:srgbClr val="8E8E8E"/>
      </a:accent6>
      <a:hlink>
        <a:srgbClr val="FFFFFF"/>
      </a:hlink>
      <a:folHlink>
        <a:srgbClr val="FFFFFF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12355</TotalTime>
  <Words>1236</Words>
  <Application>Microsoft Office PowerPoint</Application>
  <PresentationFormat>On-screen Show (4:3)</PresentationFormat>
  <Paragraphs>333</Paragraphs>
  <Slides>37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Landay</vt:lpstr>
      <vt:lpstr>Clip</vt:lpstr>
      <vt:lpstr>Early Stage Prototyping</vt:lpstr>
      <vt:lpstr>Hall of Fame or Shame?</vt:lpstr>
      <vt:lpstr>PowerPoint Presentation</vt:lpstr>
      <vt:lpstr>Hall of Fame or Shame?</vt:lpstr>
      <vt:lpstr>PowerPoint Presentation</vt:lpstr>
      <vt:lpstr>Early Stage Prototyping</vt:lpstr>
      <vt:lpstr>Outline</vt:lpstr>
      <vt:lpstr>Heuristic Evaluation Review</vt:lpstr>
      <vt:lpstr>Design Process: Exploration</vt:lpstr>
      <vt:lpstr>PowerPoint Presentation</vt:lpstr>
      <vt:lpstr>Types of Prototypes</vt:lpstr>
      <vt:lpstr>Types of Prototypes</vt:lpstr>
      <vt:lpstr>Fidelity in Prototyping</vt:lpstr>
      <vt:lpstr>Why Use Low-fi Prototypes?</vt:lpstr>
      <vt:lpstr>Hi-fi Prototypes Warp</vt:lpstr>
      <vt:lpstr>The Basic Materials </vt:lpstr>
      <vt:lpstr>PowerPoint Presentation</vt:lpstr>
      <vt:lpstr>PowerPoint Presentation</vt:lpstr>
      <vt:lpstr>PowerPoint Presentation</vt:lpstr>
      <vt:lpstr>PowerPoint Presentation</vt:lpstr>
      <vt:lpstr>Constructing the Model</vt:lpstr>
      <vt:lpstr>Constructing the Model</vt:lpstr>
      <vt:lpstr>Constructing the Model</vt:lpstr>
      <vt:lpstr>Constructing the Model</vt:lpstr>
      <vt:lpstr>Constructing the Model</vt:lpstr>
      <vt:lpstr>Constructing the Model</vt:lpstr>
      <vt:lpstr>Preparing for a Test</vt:lpstr>
      <vt:lpstr>Conducting a Test</vt:lpstr>
      <vt:lpstr>Conducting a Test</vt:lpstr>
      <vt:lpstr>Evaluating Results</vt:lpstr>
      <vt:lpstr>Advantages of Low-fi Prototyping</vt:lpstr>
      <vt:lpstr>Wizard of Oz Technique</vt:lpstr>
      <vt:lpstr>Wizard of Oz Technique</vt:lpstr>
      <vt:lpstr>Problems with Low-fi Prototypes</vt:lpstr>
      <vt:lpstr>Summary</vt:lpstr>
      <vt:lpstr>Further Reading Prototyping</vt:lpstr>
      <vt:lpstr>Next Time</vt:lpstr>
    </vt:vector>
  </TitlesOfParts>
  <Company>Berkeley Summer Engineering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Stage Prototyping</dc:title>
  <dc:subject>User Interface Design, Prototyping, and Evaluation</dc:subject>
  <dc:creator>James Landay</dc:creator>
  <cp:lastModifiedBy>James A. Landay</cp:lastModifiedBy>
  <cp:revision>414</cp:revision>
  <cp:lastPrinted>2011-04-23T12:06:40Z</cp:lastPrinted>
  <dcterms:created xsi:type="dcterms:W3CDTF">1997-02-10T23:02:31Z</dcterms:created>
  <dcterms:modified xsi:type="dcterms:W3CDTF">2012-11-30T19:29:53Z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3</vt:i4>
  </property>
  <property fmtid="{D5CDD505-2E9C-101B-9397-08002B2CF9AE}" pid="7" name="MailAddress">
    <vt:lpwstr>landay@cs.berkeley.edu</vt:lpwstr>
  </property>
  <property fmtid="{D5CDD505-2E9C-101B-9397-08002B2CF9AE}" pid="8" name="HomePage">
    <vt:lpwstr>http://bmrc.berkeley.edu/courseware/cs160/fall00/</vt:lpwstr>
  </property>
  <property fmtid="{D5CDD505-2E9C-101B-9397-08002B2CF9AE}" pid="9" name="Other">
    <vt:lpwstr>CS 160, Fall 2000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I:\www\documents\courseware\cs160\fall00\Lectures</vt:lpwstr>
  </property>
</Properties>
</file>