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9" r:id="rId1"/>
  </p:sldMasterIdLst>
  <p:notesMasterIdLst>
    <p:notesMasterId r:id="rId39"/>
  </p:notesMasterIdLst>
  <p:handoutMasterIdLst>
    <p:handoutMasterId r:id="rId40"/>
  </p:handoutMasterIdLst>
  <p:sldIdLst>
    <p:sldId id="588" r:id="rId2"/>
    <p:sldId id="596" r:id="rId3"/>
    <p:sldId id="597" r:id="rId4"/>
    <p:sldId id="600" r:id="rId5"/>
    <p:sldId id="599" r:id="rId6"/>
    <p:sldId id="593" r:id="rId7"/>
    <p:sldId id="577" r:id="rId8"/>
    <p:sldId id="396" r:id="rId9"/>
    <p:sldId id="591" r:id="rId10"/>
    <p:sldId id="397" r:id="rId11"/>
    <p:sldId id="398" r:id="rId12"/>
    <p:sldId id="399" r:id="rId13"/>
    <p:sldId id="400" r:id="rId14"/>
    <p:sldId id="401" r:id="rId15"/>
    <p:sldId id="402" r:id="rId16"/>
    <p:sldId id="576" r:id="rId17"/>
    <p:sldId id="601" r:id="rId18"/>
    <p:sldId id="403" r:id="rId19"/>
    <p:sldId id="404" r:id="rId20"/>
    <p:sldId id="405" r:id="rId21"/>
    <p:sldId id="406" r:id="rId22"/>
    <p:sldId id="587" r:id="rId23"/>
    <p:sldId id="407" r:id="rId24"/>
    <p:sldId id="594" r:id="rId25"/>
    <p:sldId id="409" r:id="rId26"/>
    <p:sldId id="410" r:id="rId27"/>
    <p:sldId id="411" r:id="rId28"/>
    <p:sldId id="412" r:id="rId29"/>
    <p:sldId id="413" r:id="rId30"/>
    <p:sldId id="414" r:id="rId31"/>
    <p:sldId id="415" r:id="rId32"/>
    <p:sldId id="416" r:id="rId33"/>
    <p:sldId id="417" r:id="rId34"/>
    <p:sldId id="418" r:id="rId35"/>
    <p:sldId id="420" r:id="rId36"/>
    <p:sldId id="422" r:id="rId37"/>
    <p:sldId id="480" r:id="rId3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DAD"/>
    <a:srgbClr val="000000"/>
    <a:srgbClr val="2C2C2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16" autoAdjust="0"/>
    <p:restoredTop sz="91516" autoAdjust="0"/>
  </p:normalViewPr>
  <p:slideViewPr>
    <p:cSldViewPr snapToObjects="1" showGuides="1">
      <p:cViewPr varScale="1">
        <p:scale>
          <a:sx n="169" d="100"/>
          <a:sy n="169" d="100"/>
        </p:scale>
        <p:origin x="-1800" y="-102"/>
      </p:cViewPr>
      <p:guideLst>
        <p:guide orient="horz" pos="268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howGuides="1">
      <p:cViewPr>
        <p:scale>
          <a:sx n="150" d="100"/>
          <a:sy n="150" d="100"/>
        </p:scale>
        <p:origin x="-4092" y="-60"/>
      </p:cViewPr>
      <p:guideLst>
        <p:guide orient="horz" pos="2234"/>
        <p:guide pos="30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19796" tIns="0" rIns="19796" bIns="0" numCol="1" anchor="t" anchorCtr="0" compatLnSpc="1">
            <a:prstTxWarp prst="textNoShape">
              <a:avLst/>
            </a:prstTxWarp>
          </a:bodyPr>
          <a:lstStyle>
            <a:lvl1pPr algn="r" defTabSz="984250" eaLnBrk="0" hangingPunct="0">
              <a:defRPr sz="1000" i="1">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19796" tIns="0" rIns="19796" bIns="0" numCol="1" anchor="b" anchorCtr="0" compatLnSpc="1">
            <a:prstTxWarp prst="textNoShape">
              <a:avLst/>
            </a:prstTxWarp>
          </a:bodyPr>
          <a:lstStyle>
            <a:lvl1pPr algn="r" defTabSz="984250" eaLnBrk="0" hangingPunct="0">
              <a:defRPr sz="1000" i="1"/>
            </a:lvl1pPr>
          </a:lstStyle>
          <a:p>
            <a:fld id="{5E369B15-6733-2847-9519-DE9D15A7B827}" type="slidenum">
              <a:rPr lang="en-US"/>
              <a:pPr/>
              <a:t>‹#›</a:t>
            </a:fld>
            <a:endParaRPr lang="en-US"/>
          </a:p>
        </p:txBody>
      </p:sp>
      <p:sp>
        <p:nvSpPr>
          <p:cNvPr id="4103" name="Rectangle 7"/>
          <p:cNvSpPr>
            <a:spLocks noGrp="1" noChangeArrowheads="1"/>
          </p:cNvSpPr>
          <p:nvPr>
            <p:ph type="hdr" sz="quarter"/>
          </p:nvPr>
        </p:nvSpPr>
        <p:spPr bwMode="auto">
          <a:xfrm>
            <a:off x="231775" y="230188"/>
            <a:ext cx="4021138" cy="465137"/>
          </a:xfrm>
          <a:prstGeom prst="rect">
            <a:avLst/>
          </a:prstGeom>
          <a:noFill/>
          <a:ln w="9525">
            <a:noFill/>
            <a:miter lim="800000"/>
            <a:headEnd/>
            <a:tailEnd/>
          </a:ln>
          <a:effectLst/>
        </p:spPr>
        <p:txBody>
          <a:bodyPr vert="horz" wrap="square" lIns="19092" tIns="0" rIns="19092" bIns="0" numCol="1" anchor="t" anchorCtr="0" compatLnSpc="1">
            <a:prstTxWarp prst="textNoShape">
              <a:avLst/>
            </a:prstTxWarp>
          </a:bodyPr>
          <a:lstStyle>
            <a:lvl1pPr defTabSz="950913" eaLnBrk="0" hangingPunct="0">
              <a:defRPr sz="1000" i="1"/>
            </a:lvl1pPr>
          </a:lstStyle>
          <a:p>
            <a:r>
              <a:rPr lang="en-US" dirty="0" smtClean="0"/>
              <a:t>CSE 440:</a:t>
            </a:r>
            <a:r>
              <a:rPr lang="en-US" dirty="0"/>
              <a:t> </a:t>
            </a:r>
            <a:r>
              <a:rPr lang="en-US" dirty="0" smtClean="0"/>
              <a:t>User </a:t>
            </a:r>
            <a:r>
              <a:rPr lang="en-US" dirty="0"/>
              <a:t>Interface Design, Prototyping, &amp; </a:t>
            </a:r>
            <a:r>
              <a:rPr lang="en-US" dirty="0" smtClean="0"/>
              <a:t>Evaluation</a:t>
            </a:r>
          </a:p>
          <a:p>
            <a:r>
              <a:rPr lang="en-US" dirty="0" smtClean="0"/>
              <a:t>Autumn 2012</a:t>
            </a:r>
            <a:endParaRPr lang="en-US" dirty="0"/>
          </a:p>
          <a:p>
            <a:r>
              <a:rPr lang="en-US" dirty="0" smtClean="0"/>
              <a:t>Professor </a:t>
            </a:r>
            <a:r>
              <a:rPr lang="en-US" dirty="0" err="1" smtClean="0"/>
              <a:t>Landay</a:t>
            </a:r>
            <a:endParaRPr lang="en-US" dirty="0"/>
          </a:p>
        </p:txBody>
      </p:sp>
    </p:spTree>
    <p:extLst>
      <p:ext uri="{BB962C8B-B14F-4D97-AF65-F5344CB8AC3E}">
        <p14:creationId xmlns:p14="http://schemas.microsoft.com/office/powerpoint/2010/main" val="3898399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189288"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3" name="Rectangle 3"/>
          <p:cNvSpPr>
            <a:spLocks noGrp="1" noChangeArrowheads="1"/>
          </p:cNvSpPr>
          <p:nvPr>
            <p:ph type="dt" idx="1"/>
          </p:nvPr>
        </p:nvSpPr>
        <p:spPr bwMode="auto">
          <a:xfrm>
            <a:off x="4144963" y="0"/>
            <a:ext cx="3189287"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algn="r" defTabSz="950913" eaLnBrk="0" hangingPunct="0">
              <a:defRPr sz="1200">
                <a:latin typeface="Times New Roman" pitchFamily="18" charset="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11263" y="709613"/>
            <a:ext cx="4833937" cy="362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65" name="Rectangle 5"/>
          <p:cNvSpPr>
            <a:spLocks noGrp="1" noChangeArrowheads="1"/>
          </p:cNvSpPr>
          <p:nvPr>
            <p:ph type="body" sz="quarter" idx="3"/>
          </p:nvPr>
        </p:nvSpPr>
        <p:spPr bwMode="auto">
          <a:xfrm>
            <a:off x="955675" y="4572000"/>
            <a:ext cx="5422900" cy="43338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66" name="Rectangle 6"/>
          <p:cNvSpPr>
            <a:spLocks noGrp="1" noChangeArrowheads="1"/>
          </p:cNvSpPr>
          <p:nvPr>
            <p:ph type="ftr" sz="quarter" idx="4"/>
          </p:nvPr>
        </p:nvSpPr>
        <p:spPr bwMode="auto">
          <a:xfrm>
            <a:off x="0" y="9142413"/>
            <a:ext cx="3189288"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7" name="Rectangle 7"/>
          <p:cNvSpPr>
            <a:spLocks noGrp="1" noChangeArrowheads="1"/>
          </p:cNvSpPr>
          <p:nvPr>
            <p:ph type="sldNum" sz="quarter" idx="5"/>
          </p:nvPr>
        </p:nvSpPr>
        <p:spPr bwMode="auto">
          <a:xfrm>
            <a:off x="4144963" y="9142413"/>
            <a:ext cx="3189287"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algn="r" defTabSz="950913" eaLnBrk="0" hangingPunct="0">
              <a:defRPr sz="1200"/>
            </a:lvl1pPr>
          </a:lstStyle>
          <a:p>
            <a:fld id="{E3F14935-C881-AF49-9662-C30E6E11EAF2}" type="slidenum">
              <a:rPr lang="en-US"/>
              <a:pPr/>
              <a:t>‹#›</a:t>
            </a:fld>
            <a:endParaRPr lang="en-US"/>
          </a:p>
        </p:txBody>
      </p:sp>
    </p:spTree>
    <p:extLst>
      <p:ext uri="{BB962C8B-B14F-4D97-AF65-F5344CB8AC3E}">
        <p14:creationId xmlns:p14="http://schemas.microsoft.com/office/powerpoint/2010/main" val="3345741991"/>
      </p:ext>
    </p:extLst>
  </p:cSld>
  <p:clrMap bg1="lt1" tx1="dk1" bg2="lt2" tx2="dk2" accent1="accent1" accent2="accent2" accent3="accent3" accent4="accent4" accent5="accent5" accent6="accent6" hlink="hlink" folHlink="folHlink"/>
  <p:hf hdr="0" ftr="0" dt="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1</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C5D9DFC-C011-1840-9FA6-8FC491FBAC5F}" type="slidenum">
              <a:rPr lang="en-US" sz="1200"/>
              <a:pPr/>
              <a:t>11</a:t>
            </a:fld>
            <a:endParaRPr lang="en-US" sz="1200"/>
          </a:p>
        </p:txBody>
      </p:sp>
      <p:sp>
        <p:nvSpPr>
          <p:cNvPr id="5120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120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8BCEB01-9EF2-544B-A1D7-3A24CA6B6FBD}" type="slidenum">
              <a:rPr lang="en-US" sz="1200"/>
              <a:pPr/>
              <a:t>12</a:t>
            </a:fld>
            <a:endParaRPr lang="en-US" sz="1200"/>
          </a:p>
        </p:txBody>
      </p:sp>
      <p:sp>
        <p:nvSpPr>
          <p:cNvPr id="522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222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13</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61FD439-D62C-5F4A-B2A7-1E9311DDDDBE}" type="slidenum">
              <a:rPr lang="en-US" sz="1200"/>
              <a:pPr/>
              <a:t>14</a:t>
            </a:fld>
            <a:endParaRPr lang="en-US" sz="1200"/>
          </a:p>
        </p:txBody>
      </p:sp>
      <p:sp>
        <p:nvSpPr>
          <p:cNvPr id="5427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427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BC5B8E2-5FD6-674F-9CF6-F2A075C575B6}" type="slidenum">
              <a:rPr lang="en-US" sz="1200"/>
              <a:pPr/>
              <a:t>15</a:t>
            </a:fld>
            <a:endParaRPr lang="en-US" sz="1200"/>
          </a:p>
        </p:txBody>
      </p:sp>
      <p:sp>
        <p:nvSpPr>
          <p:cNvPr id="5529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530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16</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17</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F830657-9692-754E-AC79-13A47C678AD3}" type="slidenum">
              <a:rPr lang="en-US" sz="1200"/>
              <a:pPr/>
              <a:t>18</a:t>
            </a:fld>
            <a:endParaRPr lang="en-US" sz="1200"/>
          </a:p>
        </p:txBody>
      </p:sp>
      <p:sp>
        <p:nvSpPr>
          <p:cNvPr id="5734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734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A70289-B864-2845-A6F8-3E3A6975FA87}" type="slidenum">
              <a:rPr lang="en-US" sz="1200"/>
              <a:pPr/>
              <a:t>19</a:t>
            </a:fld>
            <a:endParaRPr lang="en-US" sz="1200"/>
          </a:p>
        </p:txBody>
      </p:sp>
      <p:sp>
        <p:nvSpPr>
          <p:cNvPr id="5837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837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78BAE20-31E5-6E48-8A8A-E0CE968430E6}" type="slidenum">
              <a:rPr lang="en-US" sz="1200"/>
              <a:pPr/>
              <a:t>20</a:t>
            </a:fld>
            <a:endParaRPr lang="en-US" sz="1200"/>
          </a:p>
        </p:txBody>
      </p:sp>
      <p:sp>
        <p:nvSpPr>
          <p:cNvPr id="5939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939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DEMO THIS LIVE to really show it</a:t>
            </a:r>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2</a:t>
            </a:fld>
            <a:endParaRPr lang="en-US" dirty="0"/>
          </a:p>
        </p:txBody>
      </p:sp>
    </p:spTree>
    <p:extLst>
      <p:ext uri="{BB962C8B-B14F-4D97-AF65-F5344CB8AC3E}">
        <p14:creationId xmlns:p14="http://schemas.microsoft.com/office/powerpoint/2010/main" val="25995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21</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5BD9D2D-DBA6-014F-94E3-03A89023A22D}" type="slidenum">
              <a:rPr lang="en-US" sz="1200"/>
              <a:pPr/>
              <a:t>22</a:t>
            </a:fld>
            <a:endParaRPr lang="en-US" sz="1200"/>
          </a:p>
        </p:txBody>
      </p:sp>
      <p:sp>
        <p:nvSpPr>
          <p:cNvPr id="6144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144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7125953-6934-C242-B411-2C083E6D20D2}" type="slidenum">
              <a:rPr lang="en-US" sz="1200"/>
              <a:pPr/>
              <a:t>23</a:t>
            </a:fld>
            <a:endParaRPr lang="en-US" sz="1200"/>
          </a:p>
        </p:txBody>
      </p:sp>
      <p:sp>
        <p:nvSpPr>
          <p:cNvPr id="6246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246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7125953-6934-C242-B411-2C083E6D20D2}" type="slidenum">
              <a:rPr lang="en-US" sz="1200"/>
              <a:pPr/>
              <a:t>24</a:t>
            </a:fld>
            <a:endParaRPr lang="en-US" sz="1200"/>
          </a:p>
        </p:txBody>
      </p:sp>
      <p:sp>
        <p:nvSpPr>
          <p:cNvPr id="6246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246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75C7AD0-185A-0042-9324-33A964C78797}" type="slidenum">
              <a:rPr lang="en-US" sz="1200"/>
              <a:pPr/>
              <a:t>25</a:t>
            </a:fld>
            <a:endParaRPr lang="en-US" sz="1200"/>
          </a:p>
        </p:txBody>
      </p:sp>
      <p:sp>
        <p:nvSpPr>
          <p:cNvPr id="634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349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B47A0B4-A727-5743-B072-C4987BE474C4}" type="slidenum">
              <a:rPr lang="en-US" sz="1200"/>
              <a:pPr/>
              <a:t>26</a:t>
            </a:fld>
            <a:endParaRPr lang="en-US" sz="1200"/>
          </a:p>
        </p:txBody>
      </p:sp>
      <p:sp>
        <p:nvSpPr>
          <p:cNvPr id="6451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451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72D9193-27AE-4448-8A53-AD219BF8DB60}" type="slidenum">
              <a:rPr lang="en-US" sz="1200"/>
              <a:pPr/>
              <a:t>27</a:t>
            </a:fld>
            <a:endParaRPr lang="en-US" sz="1200"/>
          </a:p>
        </p:txBody>
      </p:sp>
      <p:sp>
        <p:nvSpPr>
          <p:cNvPr id="6553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554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91CA38D-8703-7640-A956-BBF30642E1C1}" type="slidenum">
              <a:rPr lang="en-US" sz="1200"/>
              <a:pPr/>
              <a:t>28</a:t>
            </a:fld>
            <a:endParaRPr lang="en-US" sz="1200"/>
          </a:p>
        </p:txBody>
      </p:sp>
      <p:sp>
        <p:nvSpPr>
          <p:cNvPr id="6656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656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4DBB7BB-2445-2244-9B2C-FDEAA0FF47EC}" type="slidenum">
              <a:rPr lang="en-US" sz="1200"/>
              <a:pPr/>
              <a:t>29</a:t>
            </a:fld>
            <a:endParaRPr lang="en-US" sz="1200"/>
          </a:p>
        </p:txBody>
      </p:sp>
      <p:sp>
        <p:nvSpPr>
          <p:cNvPr id="6758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758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EACE339-32FD-D940-AD77-1E1270A21D22}" type="slidenum">
              <a:rPr lang="en-US" sz="1200"/>
              <a:pPr/>
              <a:t>30</a:t>
            </a:fld>
            <a:endParaRPr lang="en-US" sz="1200"/>
          </a:p>
        </p:txBody>
      </p:sp>
      <p:sp>
        <p:nvSpPr>
          <p:cNvPr id="6861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861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gestures: </a:t>
            </a:r>
          </a:p>
          <a:p>
            <a:r>
              <a:rPr lang="en-US" dirty="0" smtClean="0"/>
              <a:t>	pinching in &amp; out to go forward and back</a:t>
            </a:r>
          </a:p>
          <a:p>
            <a:r>
              <a:rPr lang="en-US" dirty="0" smtClean="0"/>
              <a:t>	swipe up from the bottom for tools</a:t>
            </a:r>
          </a:p>
          <a:p>
            <a:r>
              <a:rPr lang="en-US" dirty="0" smtClean="0"/>
              <a:t>	rotate two fingers to</a:t>
            </a:r>
            <a:r>
              <a:rPr lang="en-US" baseline="0" dirty="0" smtClean="0"/>
              <a:t> undo/redo</a:t>
            </a:r>
            <a:endParaRPr lang="en-US" dirty="0" smtClean="0"/>
          </a:p>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3</a:t>
            </a:fld>
            <a:endParaRPr lang="en-US" dirty="0"/>
          </a:p>
        </p:txBody>
      </p:sp>
    </p:spTree>
    <p:extLst>
      <p:ext uri="{BB962C8B-B14F-4D97-AF65-F5344CB8AC3E}">
        <p14:creationId xmlns:p14="http://schemas.microsoft.com/office/powerpoint/2010/main" val="2563389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F9E006B-7AEA-2D45-946E-20722FD12289}" type="slidenum">
              <a:rPr lang="en-US" sz="1200"/>
              <a:pPr/>
              <a:t>31</a:t>
            </a:fld>
            <a:endParaRPr lang="en-US" sz="1200"/>
          </a:p>
        </p:txBody>
      </p:sp>
      <p:sp>
        <p:nvSpPr>
          <p:cNvPr id="6963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963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D76726B-1C49-6D40-8075-D1E9C1CF5385}" type="slidenum">
              <a:rPr lang="en-US" sz="1200"/>
              <a:pPr/>
              <a:t>32</a:t>
            </a:fld>
            <a:endParaRPr lang="en-US" sz="1200"/>
          </a:p>
        </p:txBody>
      </p:sp>
      <p:sp>
        <p:nvSpPr>
          <p:cNvPr id="7065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066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736C95D-5BA8-AA49-A80B-7DFCCA9B9598}" type="slidenum">
              <a:rPr lang="en-US" sz="1200"/>
              <a:pPr/>
              <a:t>33</a:t>
            </a:fld>
            <a:endParaRPr lang="en-US" sz="1200"/>
          </a:p>
        </p:txBody>
      </p:sp>
      <p:sp>
        <p:nvSpPr>
          <p:cNvPr id="7168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168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B4DA058-6C94-7545-81FA-9EF32ABF1041}" type="slidenum">
              <a:rPr lang="en-US" sz="1200"/>
              <a:pPr/>
              <a:t>34</a:t>
            </a:fld>
            <a:endParaRPr lang="en-US" sz="1200"/>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a:lstStyle/>
          <a:p>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35</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36</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BDEAC3-7ABF-2345-B14E-929D5E65B620}" type="slidenum">
              <a:rPr lang="en-US" sz="1200"/>
              <a:pPr/>
              <a:t>37</a:t>
            </a:fld>
            <a:endParaRPr lang="en-US" sz="1200"/>
          </a:p>
        </p:txBody>
      </p:sp>
      <p:sp>
        <p:nvSpPr>
          <p:cNvPr id="75779" name="Rectangle 2"/>
          <p:cNvSpPr>
            <a:spLocks noGrp="1" noRot="1" noChangeAspect="1" noChangeArrowheads="1" noTextEdit="1"/>
          </p:cNvSpPr>
          <p:nvPr>
            <p:ph type="sldImg"/>
          </p:nvPr>
        </p:nvSpPr>
        <p:spPr>
          <a:xfrm>
            <a:off x="1266825" y="725488"/>
            <a:ext cx="4786313" cy="3589337"/>
          </a:xfrm>
          <a:solidFill>
            <a:srgbClr val="FFFFFF"/>
          </a:solidFill>
          <a:ln/>
        </p:spPr>
      </p:sp>
      <p:sp>
        <p:nvSpPr>
          <p:cNvPr id="75780" name="Rectangle 3"/>
          <p:cNvSpPr>
            <a:spLocks noGrp="1" noChangeArrowheads="1"/>
          </p:cNvSpPr>
          <p:nvPr>
            <p:ph type="body" idx="1"/>
          </p:nvPr>
        </p:nvSpPr>
        <p:spPr>
          <a:xfrm>
            <a:off x="973138" y="4559300"/>
            <a:ext cx="5368925" cy="4321175"/>
          </a:xfrm>
          <a:solidFill>
            <a:srgbClr val="FFFFFF"/>
          </a:solidFill>
          <a:ln>
            <a:solidFill>
              <a:srgbClr val="000000"/>
            </a:solidFill>
          </a:ln>
          <a:extLst>
            <a:ext uri="{FAA26D3D-D897-4be2-8F04-BA451C77F1D7}">
              <ma14:placeholderFlag xmlns:ma14="http://schemas.microsoft.com/office/mac/drawingml/2011/main" xmlns="" val="1"/>
            </a:ext>
          </a:extLst>
        </p:spPr>
        <p:txBody>
          <a:bodyPr lIns="94353" tIns="47176" rIns="94353" bIns="47176"/>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gestures: </a:t>
            </a:r>
          </a:p>
          <a:p>
            <a:r>
              <a:rPr lang="en-US" dirty="0" smtClean="0"/>
              <a:t>	pinching in &amp; out to go forward and back</a:t>
            </a:r>
          </a:p>
          <a:p>
            <a:r>
              <a:rPr lang="en-US" dirty="0" smtClean="0"/>
              <a:t>	swipe up from the bottom for tools</a:t>
            </a:r>
          </a:p>
          <a:p>
            <a:r>
              <a:rPr lang="en-US" dirty="0" smtClean="0"/>
              <a:t>	rotate two fingers to</a:t>
            </a:r>
            <a:r>
              <a:rPr lang="en-US" baseline="0" dirty="0" smtClean="0"/>
              <a:t> undo/redo</a:t>
            </a:r>
            <a:endParaRPr lang="en-US" dirty="0" smtClean="0"/>
          </a:p>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4</a:t>
            </a:fld>
            <a:endParaRPr lang="en-US" dirty="0"/>
          </a:p>
        </p:txBody>
      </p:sp>
    </p:spTree>
    <p:extLst>
      <p:ext uri="{BB962C8B-B14F-4D97-AF65-F5344CB8AC3E}">
        <p14:creationId xmlns:p14="http://schemas.microsoft.com/office/powerpoint/2010/main" val="256338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6</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8318C06-B258-A94F-9B49-BB773ADF5FAB}" type="slidenum">
              <a:rPr lang="en-US" sz="1200"/>
              <a:pPr/>
              <a:t>7</a:t>
            </a:fld>
            <a:endParaRPr lang="en-US" sz="1200"/>
          </a:p>
        </p:txBody>
      </p:sp>
      <p:sp>
        <p:nvSpPr>
          <p:cNvPr id="47107" name="Rectangle 2"/>
          <p:cNvSpPr>
            <a:spLocks noGrp="1" noRot="1" noChangeAspect="1" noChangeArrowheads="1" noTextEdit="1"/>
          </p:cNvSpPr>
          <p:nvPr>
            <p:ph type="sldImg"/>
          </p:nvPr>
        </p:nvSpPr>
        <p:spPr>
          <a:xfrm>
            <a:off x="1266825" y="727075"/>
            <a:ext cx="4783138" cy="3587750"/>
          </a:xfrm>
          <a:ln w="12700" cap="flat">
            <a:solidFill>
              <a:schemeClr val="tx1"/>
            </a:solidFill>
          </a:ln>
        </p:spPr>
      </p:sp>
      <p:sp>
        <p:nvSpPr>
          <p:cNvPr id="47108"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lIns="99367" tIns="50525" rIns="99367" bIns="50525"/>
          <a:lstStyle/>
          <a:p>
            <a:pPr defTabSz="958850">
              <a:spcBef>
                <a:spcPct val="0"/>
              </a:spcBef>
            </a:pPr>
            <a:endParaRPr lang="en-US" sz="2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8</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9</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0111B05-ECBF-E241-B6C9-F1E9D0E881FF}" type="slidenum">
              <a:rPr lang="en-US" sz="1200"/>
              <a:pPr/>
              <a:t>10</a:t>
            </a:fld>
            <a:endParaRPr lang="en-US" sz="1200"/>
          </a:p>
        </p:txBody>
      </p:sp>
      <p:sp>
        <p:nvSpPr>
          <p:cNvPr id="5017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018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830997"/>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a:solidFill>
                  <a:srgbClr val="6D6D6D"/>
                </a:solidFill>
                <a:latin typeface="Helvetica"/>
                <a:ea typeface="+mn-ea"/>
                <a:cs typeface="Helvetica"/>
              </a:rPr>
              <a:t>University of </a:t>
            </a:r>
            <a:r>
              <a:rPr lang="en-US" dirty="0" smtClean="0">
                <a:solidFill>
                  <a:srgbClr val="6D6D6D"/>
                </a:solidFill>
                <a:latin typeface="Helvetica"/>
                <a:ea typeface="+mn-ea"/>
                <a:cs typeface="Helvetica"/>
              </a:rPr>
              <a:t>Washington</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p:nvPr>
        </p:nvSpPr>
        <p:spPr>
          <a:xfrm>
            <a:off x="753998" y="2102662"/>
            <a:ext cx="8077200" cy="1143000"/>
          </a:xfrm>
        </p:spPr>
        <p:txBody>
          <a:bodyPr/>
          <a:lstStyle>
            <a:lvl1pPr>
              <a:defRPr>
                <a:solidFill>
                  <a:schemeClr val="bg2"/>
                </a:solidFill>
              </a:defRPr>
            </a:lvl1pPr>
          </a:lstStyle>
          <a:p>
            <a:r>
              <a:rPr lang="en-US" smtClean="0"/>
              <a:t>Click to edit Master title style</a:t>
            </a:r>
            <a:endParaRPr lang="en-US" dirty="0"/>
          </a:p>
        </p:txBody>
      </p:sp>
      <p:sp>
        <p:nvSpPr>
          <p:cNvPr id="6" name="Text Box 3"/>
          <p:cNvSpPr txBox="1">
            <a:spLocks noChangeArrowheads="1"/>
          </p:cNvSpPr>
          <p:nvPr/>
        </p:nvSpPr>
        <p:spPr bwMode="auto">
          <a:xfrm>
            <a:off x="753998" y="4922792"/>
            <a:ext cx="5983653" cy="830997"/>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Autumn 2012</a:t>
            </a:r>
          </a:p>
        </p:txBody>
      </p:sp>
      <p:sp>
        <p:nvSpPr>
          <p:cNvPr id="8" name="Rectangle 2"/>
          <p:cNvSpPr txBox="1">
            <a:spLocks noChangeArrowheads="1"/>
          </p:cNvSpPr>
          <p:nvPr/>
        </p:nvSpPr>
        <p:spPr bwMode="auto">
          <a:xfrm>
            <a:off x="36069" y="0"/>
            <a:ext cx="8077200" cy="40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2000" dirty="0" smtClean="0"/>
              <a:t>USER INTERFACE DESIGN +</a:t>
            </a:r>
            <a:r>
              <a:rPr lang="en-US" sz="2000" baseline="0" dirty="0" smtClean="0"/>
              <a:t> PROTOTYPING + EVALUATION</a:t>
            </a:r>
            <a:endParaRPr lang="en-US" sz="2000" dirty="0"/>
          </a:p>
        </p:txBody>
      </p:sp>
    </p:spTree>
    <p:extLst>
      <p:ext uri="{BB962C8B-B14F-4D97-AF65-F5344CB8AC3E}">
        <p14:creationId xmlns:p14="http://schemas.microsoft.com/office/powerpoint/2010/main" val="2804547785"/>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0DDD834E-717E-2741-AAC7-4C96DFF3C85E}" type="slidenum">
              <a:rPr lang="en-US" smtClean="0"/>
              <a:pPr/>
              <a:t>‹#›</a:t>
            </a:fld>
            <a:endParaRPr lang="en-US"/>
          </a:p>
        </p:txBody>
      </p:sp>
    </p:spTree>
    <p:extLst>
      <p:ext uri="{BB962C8B-B14F-4D97-AF65-F5344CB8AC3E}">
        <p14:creationId xmlns:p14="http://schemas.microsoft.com/office/powerpoint/2010/main" val="3471884542"/>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E06A6A-9033-DA4F-836C-4F29E138E0E0}" type="slidenum">
              <a:rPr lang="en-US" smtClean="0"/>
              <a:pPr/>
              <a:t>‹#›</a:t>
            </a:fld>
            <a:endParaRPr lang="en-US"/>
          </a:p>
        </p:txBody>
      </p:sp>
    </p:spTree>
    <p:extLst>
      <p:ext uri="{BB962C8B-B14F-4D97-AF65-F5344CB8AC3E}">
        <p14:creationId xmlns:p14="http://schemas.microsoft.com/office/powerpoint/2010/main" val="4205510334"/>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F585851-8710-1B4E-BDC9-085E14296DE9}" type="slidenum">
              <a:rPr lang="en-US" smtClean="0"/>
              <a:pPr/>
              <a:t>‹#›</a:t>
            </a:fld>
            <a:endParaRPr lang="en-US"/>
          </a:p>
        </p:txBody>
      </p:sp>
    </p:spTree>
    <p:extLst>
      <p:ext uri="{BB962C8B-B14F-4D97-AF65-F5344CB8AC3E}">
        <p14:creationId xmlns:p14="http://schemas.microsoft.com/office/powerpoint/2010/main" val="2036667297"/>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4DC5ADB-D220-DB49-9EA5-1164799A89C1}" type="slidenum">
              <a:rPr lang="en-US" smtClean="0"/>
              <a:pPr/>
              <a:t>‹#›</a:t>
            </a:fld>
            <a:endParaRPr lang="en-US"/>
          </a:p>
        </p:txBody>
      </p:sp>
    </p:spTree>
    <p:extLst>
      <p:ext uri="{BB962C8B-B14F-4D97-AF65-F5344CB8AC3E}">
        <p14:creationId xmlns:p14="http://schemas.microsoft.com/office/powerpoint/2010/main" val="3850388676"/>
      </p:ext>
    </p:extLst>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BA7C3ACB-A8C0-0143-84B9-3973830B5C1F}" type="slidenum">
              <a:rPr lang="en-US" smtClean="0"/>
              <a:pPr/>
              <a:t>‹#›</a:t>
            </a:fld>
            <a:endParaRPr lang="en-US"/>
          </a:p>
        </p:txBody>
      </p:sp>
    </p:spTree>
    <p:extLst>
      <p:ext uri="{BB962C8B-B14F-4D97-AF65-F5344CB8AC3E}">
        <p14:creationId xmlns:p14="http://schemas.microsoft.com/office/powerpoint/2010/main" val="1039694534"/>
      </p:ext>
    </p:extLst>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935183307"/>
      </p:ext>
    </p:extLst>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8"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12085757"/>
      </p:ext>
    </p:extLst>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9"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737063232"/>
      </p:ext>
    </p:extLst>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11/1/2012</a:t>
            </a:r>
            <a:endParaRPr lang="en-US"/>
          </a:p>
        </p:txBody>
      </p:sp>
      <p:sp>
        <p:nvSpPr>
          <p:cNvPr id="5" name="Footer Placeholder 4"/>
          <p:cNvSpPr>
            <a:spLocks noGrp="1"/>
          </p:cNvSpPr>
          <p:nvPr>
            <p:ph type="ftr" sz="quarter" idx="11"/>
          </p:nvPr>
        </p:nvSpPr>
        <p:spPr/>
        <p:txBody>
          <a:bodyPr/>
          <a:lstStyle/>
          <a:p>
            <a:pPr>
              <a:defRPr/>
            </a:pPr>
            <a:r>
              <a:rPr lang="en-US" smtClean="0"/>
              <a:t>CSE 440: User Interface Design, Prototyping, &amp; Evaluation</a:t>
            </a:r>
            <a:endParaRPr lang="en-US"/>
          </a:p>
        </p:txBody>
      </p:sp>
      <p:sp>
        <p:nvSpPr>
          <p:cNvPr id="6" name="Slide Number Placeholder 5"/>
          <p:cNvSpPr>
            <a:spLocks noGrp="1"/>
          </p:cNvSpPr>
          <p:nvPr>
            <p:ph type="sldNum" sz="quarter" idx="12"/>
          </p:nvPr>
        </p:nvSpPr>
        <p:spPr/>
        <p:txBody>
          <a:bodyPr/>
          <a:lstStyle/>
          <a:p>
            <a:fld id="{6C4F84B1-3F38-E843-B494-F12B29A0060D}" type="slidenum">
              <a:rPr lang="en-US" smtClean="0"/>
              <a:pPr/>
              <a:t>‹#›</a:t>
            </a:fld>
            <a:endParaRPr lang="en-US"/>
          </a:p>
        </p:txBody>
      </p:sp>
    </p:spTree>
    <p:extLst>
      <p:ext uri="{BB962C8B-B14F-4D97-AF65-F5344CB8AC3E}">
        <p14:creationId xmlns:p14="http://schemas.microsoft.com/office/powerpoint/2010/main" val="17065936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6407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5" name="Rectangle 6"/>
          <p:cNvSpPr>
            <a:spLocks noGrp="1" noChangeArrowheads="1"/>
          </p:cNvSpPr>
          <p:nvPr>
            <p:ph type="ftr" sz="quarter" idx="11"/>
          </p:nvPr>
        </p:nvSpPr>
        <p:spPr>
          <a:ln/>
        </p:spPr>
        <p:txBody>
          <a:bodyPr/>
          <a:lstStyle>
            <a:lvl1pPr>
              <a:defRPr/>
            </a:lvl1pPr>
          </a:lstStyle>
          <a:p>
            <a:r>
              <a:rPr lang="en-US" dirty="0" smtClean="0"/>
              <a:t>CSE 440: User Interface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8ECE2160-65C3-AC45-A33C-E2F8319357D7}" type="slidenum">
              <a:rPr lang="en-US" smtClean="0"/>
              <a:pPr/>
              <a:t>‹#›</a:t>
            </a:fld>
            <a:endParaRPr lang="en-US"/>
          </a:p>
        </p:txBody>
      </p:sp>
    </p:spTree>
    <p:extLst>
      <p:ext uri="{BB962C8B-B14F-4D97-AF65-F5344CB8AC3E}">
        <p14:creationId xmlns:p14="http://schemas.microsoft.com/office/powerpoint/2010/main" val="2609870162"/>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94B187E-9E8F-C54D-9BB3-669240DB1462}" type="slidenum">
              <a:rPr lang="en-US" smtClean="0"/>
              <a:pPr/>
              <a:t>‹#›</a:t>
            </a:fld>
            <a:endParaRPr lang="en-US"/>
          </a:p>
        </p:txBody>
      </p:sp>
    </p:spTree>
    <p:extLst>
      <p:ext uri="{BB962C8B-B14F-4D97-AF65-F5344CB8AC3E}">
        <p14:creationId xmlns:p14="http://schemas.microsoft.com/office/powerpoint/2010/main" val="1161133483"/>
      </p:ext>
    </p:extLst>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clip 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167935940"/>
      </p:ext>
    </p:extLst>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Tree>
    <p:extLst>
      <p:ext uri="{BB962C8B-B14F-4D97-AF65-F5344CB8AC3E}">
        <p14:creationId xmlns:p14="http://schemas.microsoft.com/office/powerpoint/2010/main" val="101914148"/>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11/1/2012</a:t>
            </a:r>
            <a:endParaRPr lang="en-US" dirty="0"/>
          </a:p>
        </p:txBody>
      </p:sp>
      <p:sp>
        <p:nvSpPr>
          <p:cNvPr id="5"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dirty="0" smtClean="0"/>
              <a:t>CSE 440: User Interface Design, Prototyping, &amp; Evaluation</a:t>
            </a:r>
            <a:endParaRPr lang="en-US" dirty="0"/>
          </a:p>
        </p:txBody>
      </p:sp>
      <p:sp>
        <p:nvSpPr>
          <p:cNvPr id="6"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a:p>
        </p:txBody>
      </p:sp>
    </p:spTree>
    <p:extLst>
      <p:ext uri="{BB962C8B-B14F-4D97-AF65-F5344CB8AC3E}">
        <p14:creationId xmlns:p14="http://schemas.microsoft.com/office/powerpoint/2010/main" val="1553132390"/>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dirty="0" smtClean="0"/>
              <a:t>CSE 440: User Interface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E8DA58C4-73F7-344C-ACB1-7333597CF31B}" type="slidenum">
              <a:rPr lang="en-US" smtClean="0"/>
              <a:pPr/>
              <a:t>‹#›</a:t>
            </a:fld>
            <a:endParaRPr lang="en-US"/>
          </a:p>
        </p:txBody>
      </p:sp>
    </p:spTree>
    <p:extLst>
      <p:ext uri="{BB962C8B-B14F-4D97-AF65-F5344CB8AC3E}">
        <p14:creationId xmlns:p14="http://schemas.microsoft.com/office/powerpoint/2010/main" val="2371879256"/>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34F111E0-C51F-A94F-B2B8-9914A9AC5DCF}" type="slidenum">
              <a:rPr lang="en-US" smtClean="0"/>
              <a:pPr/>
              <a:t>‹#›</a:t>
            </a:fld>
            <a:endParaRPr lang="en-US"/>
          </a:p>
        </p:txBody>
      </p:sp>
      <p:sp>
        <p:nvSpPr>
          <p:cNvPr id="10"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810299624"/>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6FD82AD-9230-1F44-BEBB-D7C2D125D6A0}" type="slidenum">
              <a:rPr lang="en-US" smtClean="0"/>
              <a:pPr/>
              <a:t>‹#›</a:t>
            </a:fld>
            <a:endParaRPr lang="en-US"/>
          </a:p>
        </p:txBody>
      </p:sp>
      <p:sp>
        <p:nvSpPr>
          <p:cNvPr id="6"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052561377"/>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86335"/>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4"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a:p>
        </p:txBody>
      </p:sp>
    </p:spTree>
    <p:extLst>
      <p:ext uri="{BB962C8B-B14F-4D97-AF65-F5344CB8AC3E}">
        <p14:creationId xmlns:p14="http://schemas.microsoft.com/office/powerpoint/2010/main" val="192089334"/>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11/1/2012</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CSE 440: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A78E939-40F4-1747-949A-C377BF02C000}" type="slidenum">
              <a:rPr lang="en-US" smtClean="0"/>
              <a:pPr/>
              <a:t>‹#›</a:t>
            </a:fld>
            <a:endParaRPr lang="en-US"/>
          </a:p>
        </p:txBody>
      </p:sp>
    </p:spTree>
    <p:extLst>
      <p:ext uri="{BB962C8B-B14F-4D97-AF65-F5344CB8AC3E}">
        <p14:creationId xmlns:p14="http://schemas.microsoft.com/office/powerpoint/2010/main" val="4175311174"/>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4"/>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340885" y="0"/>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11/1/2012</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dirty="0" smtClean="0"/>
              <a:t>CSE 440: User Interface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9" r:id="rId19"/>
    <p:sldLayoutId id="2147483960" r:id="rId20"/>
    <p:sldLayoutId id="2147483961" r:id="rId21"/>
    <p:sldLayoutId id="2147483962" r:id="rId22"/>
  </p:sldLayoutIdLst>
  <p:transition>
    <p:dissolve/>
  </p:transition>
  <p:timing>
    <p:tnLst>
      <p:par>
        <p:cTn id="1" dur="indefinite" restart="never" nodeType="tmRoot"/>
      </p:par>
    </p:tnLst>
  </p:timing>
  <p:hf hdr="0"/>
  <p:txStyles>
    <p:title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seit.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0" y="1676400"/>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chemeClr val="bg2"/>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r>
              <a:rPr lang="en-US" dirty="0" smtClean="0"/>
              <a:t>Heuristic Evaluation</a:t>
            </a:r>
            <a:endParaRPr lang="en-US" dirty="0"/>
          </a:p>
        </p:txBody>
      </p:sp>
    </p:spTree>
    <p:extLst>
      <p:ext uri="{BB962C8B-B14F-4D97-AF65-F5344CB8AC3E}">
        <p14:creationId xmlns:p14="http://schemas.microsoft.com/office/powerpoint/2010/main" val="2822860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dirty="0">
                <a:latin typeface="Helvetica" pitchFamily="2" charset="0"/>
              </a:rPr>
              <a:t>Why Multiple Evaluators?</a:t>
            </a:r>
          </a:p>
        </p:txBody>
      </p:sp>
      <p:sp>
        <p:nvSpPr>
          <p:cNvPr id="509955" name="Rectangle 3"/>
          <p:cNvSpPr>
            <a:spLocks noGrp="1" noChangeArrowheads="1"/>
          </p:cNvSpPr>
          <p:nvPr>
            <p:ph type="body" sz="half" idx="1"/>
          </p:nvPr>
        </p:nvSpPr>
        <p:spPr>
          <a:xfrm>
            <a:off x="685800" y="1600200"/>
            <a:ext cx="3382963" cy="4724400"/>
          </a:xfrm>
        </p:spPr>
        <p:txBody>
          <a:bodyPr/>
          <a:lstStyle/>
          <a:p>
            <a:pPr eaLnBrk="1" hangingPunct="1"/>
            <a:r>
              <a:rPr lang="en-US" sz="2800" dirty="0">
                <a:latin typeface="Helvetica Light" pitchFamily="34" charset="0"/>
              </a:rPr>
              <a:t>Every evaluator </a:t>
            </a:r>
            <a:r>
              <a:rPr lang="en-US" sz="2800" dirty="0" smtClean="0">
                <a:latin typeface="Helvetica Light" pitchFamily="34" charset="0"/>
              </a:rPr>
              <a:t>doesn’t </a:t>
            </a:r>
            <a:r>
              <a:rPr lang="en-US" sz="2800" dirty="0">
                <a:latin typeface="Helvetica Light" pitchFamily="34" charset="0"/>
              </a:rPr>
              <a:t>find every </a:t>
            </a:r>
            <a:r>
              <a:rPr lang="en-US" sz="2800" dirty="0" smtClean="0">
                <a:latin typeface="Helvetica Light" pitchFamily="34" charset="0"/>
              </a:rPr>
              <a:t>problem</a:t>
            </a:r>
          </a:p>
          <a:p>
            <a:pPr eaLnBrk="1" hangingPunct="1"/>
            <a:endParaRPr lang="en-US" sz="2800" dirty="0">
              <a:latin typeface="Helvetica Light" pitchFamily="34" charset="0"/>
            </a:endParaRPr>
          </a:p>
          <a:p>
            <a:pPr eaLnBrk="1" hangingPunct="1"/>
            <a:r>
              <a:rPr lang="en-US" sz="2800" dirty="0">
                <a:latin typeface="Helvetica Light" pitchFamily="34" charset="0"/>
              </a:rPr>
              <a:t>Good evaluators find both easy &amp; hard ones</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12295" name="Picture 4" descr="heuristic_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38313"/>
            <a:ext cx="50292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A7C3ACB-A8C0-0143-84B9-3973830B5C1F}"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9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dirty="0">
                <a:latin typeface="Helvetica" pitchFamily="2" charset="0"/>
              </a:rPr>
              <a:t>Heuristic Evaluation Process</a:t>
            </a:r>
          </a:p>
        </p:txBody>
      </p:sp>
      <p:sp>
        <p:nvSpPr>
          <p:cNvPr id="13318" name="Rectangle 3"/>
          <p:cNvSpPr>
            <a:spLocks noGrp="1" noChangeArrowheads="1"/>
          </p:cNvSpPr>
          <p:nvPr>
            <p:ph idx="1"/>
          </p:nvPr>
        </p:nvSpPr>
        <p:spPr>
          <a:xfrm>
            <a:off x="685800" y="1447800"/>
            <a:ext cx="8458200" cy="4876800"/>
          </a:xfrm>
        </p:spPr>
        <p:txBody>
          <a:bodyPr/>
          <a:lstStyle/>
          <a:p>
            <a:pPr eaLnBrk="1" hangingPunct="1">
              <a:lnSpc>
                <a:spcPct val="90000"/>
              </a:lnSpc>
            </a:pPr>
            <a:r>
              <a:rPr lang="en-US" sz="2800" dirty="0">
                <a:latin typeface="Helvetica Light" pitchFamily="34" charset="0"/>
              </a:rPr>
              <a:t>Evaluators go through UI several times</a:t>
            </a:r>
          </a:p>
          <a:p>
            <a:pPr lvl="1" eaLnBrk="1" hangingPunct="1">
              <a:lnSpc>
                <a:spcPct val="90000"/>
              </a:lnSpc>
            </a:pPr>
            <a:r>
              <a:rPr lang="en-US" sz="2400" dirty="0">
                <a:latin typeface="Helvetica Light" pitchFamily="34" charset="0"/>
              </a:rPr>
              <a:t>inspect various dialogue elements</a:t>
            </a:r>
          </a:p>
          <a:p>
            <a:pPr lvl="1" eaLnBrk="1" hangingPunct="1">
              <a:lnSpc>
                <a:spcPct val="90000"/>
              </a:lnSpc>
            </a:pPr>
            <a:r>
              <a:rPr lang="en-US" sz="2400" dirty="0">
                <a:latin typeface="Helvetica Light" pitchFamily="34" charset="0"/>
              </a:rPr>
              <a:t>compare with list of usability principles</a:t>
            </a:r>
          </a:p>
          <a:p>
            <a:pPr lvl="1" eaLnBrk="1" hangingPunct="1">
              <a:lnSpc>
                <a:spcPct val="90000"/>
              </a:lnSpc>
            </a:pPr>
            <a:r>
              <a:rPr lang="en-US" sz="2400" dirty="0">
                <a:latin typeface="Helvetica Light" pitchFamily="34" charset="0"/>
              </a:rPr>
              <a:t>consider other principles/results that come to </a:t>
            </a:r>
            <a:r>
              <a:rPr lang="en-US" sz="2400" dirty="0" smtClean="0">
                <a:latin typeface="Helvetica Light" pitchFamily="34" charset="0"/>
              </a:rPr>
              <a:t>mind</a:t>
            </a:r>
          </a:p>
          <a:p>
            <a:pPr lvl="1" eaLnBrk="1" hangingPunct="1">
              <a:lnSpc>
                <a:spcPct val="90000"/>
              </a:lnSpc>
            </a:pPr>
            <a:endParaRPr lang="en-US" sz="2400" dirty="0">
              <a:latin typeface="Helvetica Light" pitchFamily="34" charset="0"/>
            </a:endParaRPr>
          </a:p>
          <a:p>
            <a:pPr eaLnBrk="1" hangingPunct="1">
              <a:lnSpc>
                <a:spcPct val="90000"/>
              </a:lnSpc>
            </a:pPr>
            <a:r>
              <a:rPr lang="en-US" sz="2800" dirty="0">
                <a:latin typeface="Helvetica Light" pitchFamily="34" charset="0"/>
              </a:rPr>
              <a:t>Usability principles</a:t>
            </a:r>
          </a:p>
          <a:p>
            <a:pPr lvl="1" eaLnBrk="1" hangingPunct="1">
              <a:lnSpc>
                <a:spcPct val="90000"/>
              </a:lnSpc>
            </a:pPr>
            <a:r>
              <a:rPr lang="en-US" sz="2400" dirty="0" smtClean="0">
                <a:latin typeface="Helvetica Light" pitchFamily="34" charset="0"/>
              </a:rPr>
              <a:t>Nielsen’s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endParaRPr lang="en-US" sz="2400" dirty="0">
              <a:latin typeface="Helvetica Light" pitchFamily="34" charset="0"/>
            </a:endParaRPr>
          </a:p>
          <a:p>
            <a:pPr lvl="1" eaLnBrk="1" hangingPunct="1">
              <a:lnSpc>
                <a:spcPct val="90000"/>
              </a:lnSpc>
            </a:pPr>
            <a:r>
              <a:rPr lang="en-US" sz="2400" dirty="0">
                <a:latin typeface="Helvetica Light" pitchFamily="34" charset="0"/>
              </a:rPr>
              <a:t>supplementary list of category-specific heuristics</a:t>
            </a:r>
          </a:p>
          <a:p>
            <a:pPr lvl="2" eaLnBrk="1" hangingPunct="1">
              <a:lnSpc>
                <a:spcPct val="90000"/>
              </a:lnSpc>
            </a:pPr>
            <a:r>
              <a:rPr lang="en-US" sz="2000" dirty="0">
                <a:latin typeface="Helvetica Light" pitchFamily="34" charset="0"/>
              </a:rPr>
              <a:t>competitive analysis &amp; user testing of existing </a:t>
            </a:r>
            <a:r>
              <a:rPr lang="en-US" sz="2000" dirty="0" smtClean="0">
                <a:latin typeface="Helvetica Light" pitchFamily="34" charset="0"/>
              </a:rPr>
              <a:t>products</a:t>
            </a:r>
          </a:p>
          <a:p>
            <a:pPr lvl="2" eaLnBrk="1" hangingPunct="1">
              <a:lnSpc>
                <a:spcPct val="90000"/>
              </a:lnSpc>
            </a:pPr>
            <a:endParaRPr lang="en-US" sz="2000" dirty="0">
              <a:latin typeface="Helvetica Light" pitchFamily="34" charset="0"/>
            </a:endParaRPr>
          </a:p>
          <a:p>
            <a:pPr eaLnBrk="1" hangingPunct="1">
              <a:lnSpc>
                <a:spcPct val="90000"/>
              </a:lnSpc>
            </a:pPr>
            <a:r>
              <a:rPr lang="en-US" sz="2800" dirty="0">
                <a:latin typeface="Helvetica Light" pitchFamily="34" charset="0"/>
              </a:rPr>
              <a:t>Use violations to redesign/fix problems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dirty="0">
                <a:latin typeface="Helvetica" pitchFamily="2" charset="0"/>
              </a:rPr>
              <a:t>Heuristics (original)</a:t>
            </a:r>
          </a:p>
        </p:txBody>
      </p:sp>
      <p:sp>
        <p:nvSpPr>
          <p:cNvPr id="14342" name="Rectangle 3"/>
          <p:cNvSpPr>
            <a:spLocks noGrp="1" noChangeArrowheads="1"/>
          </p:cNvSpPr>
          <p:nvPr>
            <p:ph sz="half" idx="1"/>
          </p:nvPr>
        </p:nvSpPr>
        <p:spPr>
          <a:xfrm>
            <a:off x="76200" y="1600200"/>
            <a:ext cx="4876800" cy="4724400"/>
          </a:xfrm>
        </p:spPr>
        <p:txBody>
          <a:bodyPr/>
          <a:lstStyle/>
          <a:p>
            <a:pPr eaLnBrk="1" hangingPunct="1"/>
            <a:r>
              <a:rPr lang="en-US" sz="2400" dirty="0">
                <a:latin typeface="Helvetica Light" pitchFamily="34" charset="0"/>
              </a:rPr>
              <a:t>H1-1: Simple &amp; natural dialog</a:t>
            </a:r>
          </a:p>
          <a:p>
            <a:pPr eaLnBrk="1" hangingPunct="1"/>
            <a:r>
              <a:rPr lang="en-US" sz="2400" dirty="0">
                <a:latin typeface="Helvetica Light" pitchFamily="34" charset="0"/>
              </a:rPr>
              <a:t>H1-2: Speak the </a:t>
            </a:r>
            <a:r>
              <a:rPr lang="en-US" sz="2400" dirty="0" smtClean="0">
                <a:latin typeface="Helvetica Light" pitchFamily="34" charset="0"/>
              </a:rPr>
              <a:t>users’ language</a:t>
            </a:r>
            <a:endParaRPr lang="en-US" sz="2400" dirty="0">
              <a:latin typeface="Helvetica Light" pitchFamily="34" charset="0"/>
            </a:endParaRPr>
          </a:p>
          <a:p>
            <a:pPr eaLnBrk="1" hangingPunct="1"/>
            <a:r>
              <a:rPr lang="en-US" sz="2400" dirty="0">
                <a:latin typeface="Helvetica Light" pitchFamily="34" charset="0"/>
              </a:rPr>
              <a:t>H1-3: Minimize </a:t>
            </a:r>
            <a:r>
              <a:rPr lang="en-US" sz="2400" dirty="0" smtClean="0">
                <a:latin typeface="Helvetica Light" pitchFamily="34" charset="0"/>
              </a:rPr>
              <a:t>users’ memory </a:t>
            </a:r>
            <a:r>
              <a:rPr lang="en-US" sz="2400" dirty="0">
                <a:latin typeface="Helvetica Light" pitchFamily="34" charset="0"/>
              </a:rPr>
              <a:t>load</a:t>
            </a:r>
          </a:p>
          <a:p>
            <a:pPr eaLnBrk="1" hangingPunct="1"/>
            <a:r>
              <a:rPr lang="en-US" sz="2400" dirty="0">
                <a:latin typeface="Helvetica Light" pitchFamily="34" charset="0"/>
              </a:rPr>
              <a:t>H1-4: Consistency</a:t>
            </a:r>
          </a:p>
          <a:p>
            <a:pPr eaLnBrk="1" hangingPunct="1"/>
            <a:r>
              <a:rPr lang="en-US" sz="2400" dirty="0">
                <a:latin typeface="Helvetica Light" pitchFamily="34" charset="0"/>
              </a:rPr>
              <a:t>H1-5: Feedback</a:t>
            </a:r>
          </a:p>
          <a:p>
            <a:pPr eaLnBrk="1" hangingPunct="1"/>
            <a:endParaRPr lang="en-US" dirty="0">
              <a:latin typeface="Helvetica Light" pitchFamily="34" charset="0"/>
            </a:endParaRPr>
          </a:p>
        </p:txBody>
      </p:sp>
      <p:sp>
        <p:nvSpPr>
          <p:cNvPr id="14343" name="Rectangle 4"/>
          <p:cNvSpPr>
            <a:spLocks noGrp="1" noChangeArrowheads="1"/>
          </p:cNvSpPr>
          <p:nvPr>
            <p:ph sz="half" idx="2"/>
          </p:nvPr>
        </p:nvSpPr>
        <p:spPr>
          <a:xfrm>
            <a:off x="4799013" y="1600200"/>
            <a:ext cx="4344987" cy="4724400"/>
          </a:xfrm>
        </p:spPr>
        <p:txBody>
          <a:bodyPr/>
          <a:lstStyle/>
          <a:p>
            <a:pPr eaLnBrk="1" hangingPunct="1"/>
            <a:r>
              <a:rPr lang="en-US" sz="2400" dirty="0">
                <a:latin typeface="Helvetica Light" pitchFamily="34" charset="0"/>
              </a:rPr>
              <a:t>H1-6: Clearly marked exits</a:t>
            </a:r>
          </a:p>
          <a:p>
            <a:pPr eaLnBrk="1" hangingPunct="1"/>
            <a:r>
              <a:rPr lang="en-US" sz="2400" dirty="0">
                <a:latin typeface="Helvetica Light" pitchFamily="34" charset="0"/>
              </a:rPr>
              <a:t>H1-7: Shortcuts</a:t>
            </a:r>
          </a:p>
          <a:p>
            <a:pPr eaLnBrk="1" hangingPunct="1"/>
            <a:r>
              <a:rPr lang="en-US" sz="2400" dirty="0">
                <a:latin typeface="Helvetica Light" pitchFamily="34" charset="0"/>
              </a:rPr>
              <a:t>H1-8: Precise &amp; constructive error messages</a:t>
            </a:r>
          </a:p>
          <a:p>
            <a:pPr eaLnBrk="1" hangingPunct="1"/>
            <a:r>
              <a:rPr lang="en-US" sz="2400" dirty="0">
                <a:latin typeface="Helvetica Light" pitchFamily="34" charset="0"/>
              </a:rPr>
              <a:t>H1-9: Prevent errors</a:t>
            </a:r>
          </a:p>
          <a:p>
            <a:pPr eaLnBrk="1" hangingPunct="1"/>
            <a:r>
              <a:rPr lang="en-US" sz="2400" dirty="0">
                <a:latin typeface="Helvetica Light" pitchFamily="34" charset="0"/>
              </a:rPr>
              <a:t>H1-10: Help and documentation</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E8DA58C4-73F7-344C-ACB1-7333597CF31B}"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pPr eaLnBrk="1" hangingPunct="1"/>
            <a:r>
              <a:rPr lang="en-US" dirty="0">
                <a:latin typeface="Helvetica" pitchFamily="2" charset="0"/>
              </a:rPr>
              <a:t>Heuristics (revised set)</a:t>
            </a:r>
          </a:p>
        </p:txBody>
      </p:sp>
      <p:sp>
        <p:nvSpPr>
          <p:cNvPr id="516102" name="Rectangle 6"/>
          <p:cNvSpPr>
            <a:spLocks noGrp="1" noChangeArrowheads="1"/>
          </p:cNvSpPr>
          <p:nvPr>
            <p:ph idx="1"/>
          </p:nvPr>
        </p:nvSpPr>
        <p:spPr>
          <a:xfrm>
            <a:off x="479425" y="3344863"/>
            <a:ext cx="8475663" cy="3092450"/>
          </a:xfrm>
        </p:spPr>
        <p:txBody>
          <a:bodyPr/>
          <a:lstStyle/>
          <a:p>
            <a:pPr eaLnBrk="1" hangingPunct="1">
              <a:lnSpc>
                <a:spcPct val="90000"/>
              </a:lnSpc>
            </a:pPr>
            <a:r>
              <a:rPr lang="en-US" sz="2800" dirty="0">
                <a:latin typeface="Helvetica Light" pitchFamily="34" charset="0"/>
              </a:rPr>
              <a:t>H2-1: Visibility of system status</a:t>
            </a:r>
          </a:p>
          <a:p>
            <a:pPr lvl="1" eaLnBrk="1" hangingPunct="1">
              <a:lnSpc>
                <a:spcPct val="90000"/>
              </a:lnSpc>
            </a:pPr>
            <a:r>
              <a:rPr lang="en-US" sz="2400" dirty="0">
                <a:latin typeface="Helvetica Light" pitchFamily="34" charset="0"/>
              </a:rPr>
              <a:t>keep users informed about what is going on</a:t>
            </a:r>
          </a:p>
          <a:p>
            <a:pPr lvl="1" eaLnBrk="1" hangingPunct="1">
              <a:lnSpc>
                <a:spcPct val="90000"/>
              </a:lnSpc>
            </a:pPr>
            <a:r>
              <a:rPr lang="en-US" sz="2400" dirty="0">
                <a:latin typeface="Helvetica Light" pitchFamily="34" charset="0"/>
              </a:rPr>
              <a:t>example: pay attention to response time </a:t>
            </a:r>
          </a:p>
          <a:p>
            <a:pPr lvl="2" eaLnBrk="1" hangingPunct="1">
              <a:lnSpc>
                <a:spcPct val="90000"/>
              </a:lnSpc>
            </a:pPr>
            <a:r>
              <a:rPr lang="en-US" sz="2000" dirty="0">
                <a:latin typeface="Helvetica Light" pitchFamily="34" charset="0"/>
              </a:rPr>
              <a:t>0.1 sec: no special indicators needed, why? </a:t>
            </a:r>
          </a:p>
          <a:p>
            <a:pPr lvl="2" eaLnBrk="1" hangingPunct="1">
              <a:lnSpc>
                <a:spcPct val="90000"/>
              </a:lnSpc>
            </a:pPr>
            <a:r>
              <a:rPr lang="en-US" sz="2000" dirty="0">
                <a:latin typeface="Helvetica Light" pitchFamily="34" charset="0"/>
              </a:rPr>
              <a:t>1.0 sec: user tends to lose track of data </a:t>
            </a:r>
          </a:p>
          <a:p>
            <a:pPr lvl="2" eaLnBrk="1" hangingPunct="1">
              <a:lnSpc>
                <a:spcPct val="90000"/>
              </a:lnSpc>
            </a:pPr>
            <a:r>
              <a:rPr lang="en-US" sz="2000" dirty="0">
                <a:latin typeface="Helvetica Light" pitchFamily="34" charset="0"/>
              </a:rPr>
              <a:t>10 sec: max. duration if user to stay focused on action </a:t>
            </a:r>
          </a:p>
          <a:p>
            <a:pPr lvl="2" eaLnBrk="1" hangingPunct="1">
              <a:lnSpc>
                <a:spcPct val="90000"/>
              </a:lnSpc>
            </a:pPr>
            <a:r>
              <a:rPr lang="en-US" sz="2000" dirty="0">
                <a:latin typeface="Helvetica Light" pitchFamily="34" charset="0"/>
              </a:rPr>
              <a:t>for longer delays, use percent-done progress bars </a:t>
            </a: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2"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84" t="29543" r="23110" b="29543"/>
          <a:stretch/>
        </p:blipFill>
        <p:spPr>
          <a:xfrm>
            <a:off x="5486400" y="1136889"/>
            <a:ext cx="1182413" cy="114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 y="1136889"/>
            <a:ext cx="4419600" cy="20481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680101"/>
            <a:ext cx="2524478" cy="504896"/>
          </a:xfrm>
          <a:prstGeom prst="rect">
            <a:avLst/>
          </a:prstGeom>
        </p:spPr>
      </p:pic>
      <p:sp>
        <p:nvSpPr>
          <p:cNvPr id="2" name="Slide Number Placeholder 1"/>
          <p:cNvSpPr>
            <a:spLocks noGrp="1"/>
          </p:cNvSpPr>
          <p:nvPr>
            <p:ph type="sldNum" sz="quarter" idx="12"/>
          </p:nvPr>
        </p:nvSpPr>
        <p:spPr/>
        <p:txBody>
          <a:bodyPr/>
          <a:lstStyle/>
          <a:p>
            <a:fld id="{8ECE2160-65C3-AC45-A33C-E2F8319357D7}"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61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61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1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610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610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1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a:latin typeface="Helvetica" pitchFamily="2" charset="0"/>
              </a:rPr>
              <a:t>Heuristics (cont.) </a:t>
            </a:r>
          </a:p>
        </p:txBody>
      </p:sp>
      <p:sp>
        <p:nvSpPr>
          <p:cNvPr id="518147" name="Rectangle 3"/>
          <p:cNvSpPr>
            <a:spLocks noGrp="1" noChangeArrowheads="1"/>
          </p:cNvSpPr>
          <p:nvPr>
            <p:ph type="body" sz="half" idx="2"/>
          </p:nvPr>
        </p:nvSpPr>
        <p:spPr>
          <a:xfrm>
            <a:off x="2895600" y="1371600"/>
            <a:ext cx="6019800" cy="4876800"/>
          </a:xfrm>
        </p:spPr>
        <p:txBody>
          <a:bodyPr/>
          <a:lstStyle/>
          <a:p>
            <a:pPr eaLnBrk="1" hangingPunct="1"/>
            <a:r>
              <a:rPr lang="en-US" sz="2800" dirty="0">
                <a:latin typeface="Helvetica Light" pitchFamily="34" charset="0"/>
              </a:rPr>
              <a:t>Bad example: </a:t>
            </a:r>
            <a:r>
              <a:rPr lang="en-US" sz="2800" dirty="0" smtClean="0">
                <a:latin typeface="Helvetica Light" pitchFamily="34" charset="0"/>
              </a:rPr>
              <a:t>Mac desktop</a:t>
            </a:r>
            <a:endParaRPr lang="en-US" sz="2800" dirty="0">
              <a:latin typeface="Helvetica Light" pitchFamily="34" charset="0"/>
            </a:endParaRPr>
          </a:p>
          <a:p>
            <a:pPr lvl="1" eaLnBrk="1" hangingPunct="1"/>
            <a:r>
              <a:rPr lang="en-US" sz="2400" dirty="0">
                <a:latin typeface="Helvetica Light" pitchFamily="34" charset="0"/>
              </a:rPr>
              <a:t>Dragging disk to trash</a:t>
            </a:r>
          </a:p>
          <a:p>
            <a:pPr lvl="2" eaLnBrk="1" hangingPunct="1"/>
            <a:r>
              <a:rPr lang="en-US" sz="2000" dirty="0">
                <a:latin typeface="Helvetica Light" pitchFamily="34" charset="0"/>
              </a:rPr>
              <a:t>should delete it, </a:t>
            </a:r>
            <a:r>
              <a:rPr lang="en-US" sz="2000" i="1" dirty="0">
                <a:latin typeface="Helvetica Light" pitchFamily="34" charset="0"/>
              </a:rPr>
              <a:t>not</a:t>
            </a:r>
            <a:r>
              <a:rPr lang="en-US" sz="2000" dirty="0">
                <a:latin typeface="Helvetica Light" pitchFamily="34" charset="0"/>
              </a:rPr>
              <a:t> eject it </a:t>
            </a:r>
          </a:p>
          <a:p>
            <a:pPr eaLnBrk="1" hangingPunct="1"/>
            <a:r>
              <a:rPr lang="en-US" sz="2800" dirty="0" smtClean="0">
                <a:latin typeface="Helvetica Light" pitchFamily="34" charset="0"/>
              </a:rPr>
              <a:t>H2-2: Match between system &amp; real world</a:t>
            </a:r>
          </a:p>
          <a:p>
            <a:pPr lvl="1" eaLnBrk="1" hangingPunct="1"/>
            <a:r>
              <a:rPr lang="en-US" sz="2400" dirty="0" smtClean="0">
                <a:latin typeface="Helvetica Light" pitchFamily="34" charset="0"/>
              </a:rPr>
              <a:t>speak the users’ language</a:t>
            </a:r>
          </a:p>
          <a:p>
            <a:pPr lvl="1" eaLnBrk="1" hangingPunct="1"/>
            <a:r>
              <a:rPr lang="en-US" sz="2400" dirty="0" smtClean="0">
                <a:latin typeface="Helvetica Light" pitchFamily="34" charset="0"/>
              </a:rPr>
              <a:t>follow real world conventions</a:t>
            </a:r>
            <a:endParaRPr lang="en-US" sz="2400" dirty="0">
              <a:latin typeface="Helvetica Light" pitchFamily="34" charset="0"/>
            </a:endParaRP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grpSp>
        <p:nvGrpSpPr>
          <p:cNvPr id="16391" name="Group 4"/>
          <p:cNvGrpSpPr>
            <a:grpSpLocks/>
          </p:cNvGrpSpPr>
          <p:nvPr/>
        </p:nvGrpSpPr>
        <p:grpSpPr bwMode="auto">
          <a:xfrm>
            <a:off x="430213" y="1524000"/>
            <a:ext cx="1855787" cy="3171825"/>
            <a:chOff x="1392" y="2064"/>
            <a:chExt cx="1169" cy="1998"/>
          </a:xfrm>
        </p:grpSpPr>
        <p:pic>
          <p:nvPicPr>
            <p:cNvPr id="16393" name="Picture 5" descr="mact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2064"/>
              <a:ext cx="1169"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6"/>
            <p:cNvGrpSpPr>
              <a:grpSpLocks/>
            </p:cNvGrpSpPr>
            <p:nvPr/>
          </p:nvGrpSpPr>
          <p:grpSpPr bwMode="auto">
            <a:xfrm>
              <a:off x="1920" y="3168"/>
              <a:ext cx="576" cy="432"/>
              <a:chOff x="1872" y="3024"/>
              <a:chExt cx="576" cy="432"/>
            </a:xfrm>
          </p:grpSpPr>
          <p:sp>
            <p:nvSpPr>
              <p:cNvPr id="16395" name="Rectangle 7"/>
              <p:cNvSpPr>
                <a:spLocks noChangeArrowheads="1"/>
              </p:cNvSpPr>
              <p:nvPr/>
            </p:nvSpPr>
            <p:spPr bwMode="auto">
              <a:xfrm>
                <a:off x="1872" y="3024"/>
                <a:ext cx="384" cy="384"/>
              </a:xfrm>
              <a:prstGeom prst="rect">
                <a:avLst/>
              </a:prstGeom>
              <a:noFill/>
              <a:ln w="28575">
                <a:solidFill>
                  <a:schemeClr val="bg2"/>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6" name="Line 8"/>
              <p:cNvSpPr>
                <a:spLocks noChangeShapeType="1"/>
              </p:cNvSpPr>
              <p:nvPr/>
            </p:nvSpPr>
            <p:spPr bwMode="auto">
              <a:xfrm flipH="1" flipV="1">
                <a:off x="2208" y="3264"/>
                <a:ext cx="240" cy="192"/>
              </a:xfrm>
              <a:prstGeom prst="line">
                <a:avLst/>
              </a:prstGeom>
              <a:noFill/>
              <a:ln w="76200">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1639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953000"/>
            <a:ext cx="41910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fld id="{C94B187E-9E8F-C54D-9BB3-669240DB1462}"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8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8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520195" name="Rectangle 3"/>
          <p:cNvSpPr>
            <a:spLocks noGrp="1" noChangeArrowheads="1"/>
          </p:cNvSpPr>
          <p:nvPr>
            <p:ph sz="half" idx="1"/>
          </p:nvPr>
        </p:nvSpPr>
        <p:spPr>
          <a:xfrm>
            <a:off x="87312" y="4329113"/>
            <a:ext cx="4941888" cy="1960562"/>
          </a:xfrm>
        </p:spPr>
        <p:txBody>
          <a:bodyPr/>
          <a:lstStyle/>
          <a:p>
            <a:pPr eaLnBrk="1" hangingPunct="1"/>
            <a:r>
              <a:rPr lang="en-US" sz="2400" dirty="0">
                <a:latin typeface="Helvetica Light" pitchFamily="34" charset="0"/>
              </a:rPr>
              <a:t>H2-3: User control &amp; freedom</a:t>
            </a:r>
          </a:p>
          <a:p>
            <a:pPr lvl="1" eaLnBrk="1" hangingPunct="1"/>
            <a:r>
              <a:rPr lang="ja-JP" altLang="en-US" sz="2000" dirty="0">
                <a:latin typeface="Helvetica Light" pitchFamily="34" charset="0"/>
              </a:rPr>
              <a:t>“</a:t>
            </a:r>
            <a:r>
              <a:rPr lang="en-US" sz="2000" dirty="0">
                <a:latin typeface="Helvetica Light" pitchFamily="34" charset="0"/>
              </a:rPr>
              <a:t>exits</a:t>
            </a:r>
            <a:r>
              <a:rPr lang="ja-JP" altLang="en-US" sz="2000" dirty="0">
                <a:latin typeface="Helvetica Light" pitchFamily="34" charset="0"/>
              </a:rPr>
              <a:t>”</a:t>
            </a:r>
            <a:r>
              <a:rPr lang="en-US" sz="2000" dirty="0">
                <a:latin typeface="Helvetica Light" pitchFamily="34" charset="0"/>
              </a:rPr>
              <a:t> for mistaken choices, undo, redo</a:t>
            </a:r>
          </a:p>
          <a:p>
            <a:pPr lvl="1" eaLnBrk="1" hangingPunct="1"/>
            <a:r>
              <a:rPr lang="en-US" sz="2000" dirty="0">
                <a:latin typeface="Helvetica Light" pitchFamily="34" charset="0"/>
              </a:rPr>
              <a:t>don</a:t>
            </a:r>
            <a:r>
              <a:rPr lang="ja-JP" altLang="en-US" sz="2000" dirty="0">
                <a:latin typeface="Helvetica Light" pitchFamily="34" charset="0"/>
              </a:rPr>
              <a:t>’</a:t>
            </a:r>
            <a:r>
              <a:rPr lang="en-US" sz="2000" dirty="0">
                <a:latin typeface="Helvetica Light" pitchFamily="34" charset="0"/>
              </a:rPr>
              <a:t>t force down fixed paths</a:t>
            </a:r>
          </a:p>
          <a:p>
            <a:pPr lvl="2" eaLnBrk="1" hangingPunct="1"/>
            <a:r>
              <a:rPr lang="en-US" sz="1800" dirty="0">
                <a:latin typeface="Helvetica Light" pitchFamily="34" charset="0"/>
              </a:rPr>
              <a:t>like that BART machine…</a:t>
            </a:r>
          </a:p>
          <a:p>
            <a:pPr eaLnBrk="1" hangingPunct="1"/>
            <a:endParaRPr lang="en-US" sz="2400" dirty="0">
              <a:latin typeface="Helvetica Light" pitchFamily="34" charset="0"/>
            </a:endParaRPr>
          </a:p>
        </p:txBody>
      </p:sp>
      <p:sp>
        <p:nvSpPr>
          <p:cNvPr id="17415" name="Rectangle 4"/>
          <p:cNvSpPr>
            <a:spLocks noGrp="1" noChangeArrowheads="1"/>
          </p:cNvSpPr>
          <p:nvPr>
            <p:ph sz="half" idx="2"/>
          </p:nvPr>
        </p:nvSpPr>
        <p:spPr>
          <a:xfrm>
            <a:off x="4884738" y="1716088"/>
            <a:ext cx="4183062" cy="4341812"/>
          </a:xfrm>
        </p:spPr>
        <p:txBody>
          <a:bodyPr/>
          <a:lstStyle/>
          <a:p>
            <a:pPr eaLnBrk="1" hangingPunct="1"/>
            <a:r>
              <a:rPr lang="en-US" dirty="0">
                <a:latin typeface="Helvetica Light" pitchFamily="34" charset="0"/>
              </a:rPr>
              <a:t>Wizards</a:t>
            </a:r>
          </a:p>
          <a:p>
            <a:pPr lvl="1" eaLnBrk="1" hangingPunct="1"/>
            <a:r>
              <a:rPr lang="en-US" dirty="0">
                <a:latin typeface="Helvetica Light" pitchFamily="34" charset="0"/>
              </a:rPr>
              <a:t>must respond to Q before going to next</a:t>
            </a:r>
          </a:p>
          <a:p>
            <a:pPr lvl="1" eaLnBrk="1" hangingPunct="1"/>
            <a:r>
              <a:rPr lang="en-US" dirty="0">
                <a:latin typeface="Helvetica Light" pitchFamily="34" charset="0"/>
              </a:rPr>
              <a:t>for infrequent tasks</a:t>
            </a:r>
          </a:p>
          <a:p>
            <a:pPr lvl="2" eaLnBrk="1" hangingPunct="1"/>
            <a:r>
              <a:rPr lang="en-US" dirty="0">
                <a:latin typeface="Helvetica Light" pitchFamily="34" charset="0"/>
              </a:rPr>
              <a:t>(e.g., modem </a:t>
            </a:r>
            <a:r>
              <a:rPr lang="en-US" dirty="0" err="1">
                <a:latin typeface="Helvetica Light" pitchFamily="34" charset="0"/>
              </a:rPr>
              <a:t>config</a:t>
            </a:r>
            <a:r>
              <a:rPr lang="en-US" dirty="0">
                <a:latin typeface="Helvetica Light" pitchFamily="34" charset="0"/>
              </a:rPr>
              <a:t>.)</a:t>
            </a:r>
          </a:p>
          <a:p>
            <a:pPr lvl="1" eaLnBrk="1" hangingPunct="1"/>
            <a:r>
              <a:rPr lang="en-US" dirty="0">
                <a:latin typeface="Helvetica Light" pitchFamily="34" charset="0"/>
              </a:rPr>
              <a:t>not for common tasks</a:t>
            </a:r>
          </a:p>
          <a:p>
            <a:pPr lvl="1" eaLnBrk="1" hangingPunct="1"/>
            <a:r>
              <a:rPr lang="en-US" dirty="0">
                <a:latin typeface="Helvetica Light" pitchFamily="34" charset="0"/>
              </a:rPr>
              <a:t>good for beginners</a:t>
            </a:r>
          </a:p>
          <a:p>
            <a:pPr lvl="2" eaLnBrk="1" hangingPunct="1"/>
            <a:r>
              <a:rPr lang="en-US" dirty="0">
                <a:latin typeface="Helvetica Light" pitchFamily="34" charset="0"/>
              </a:rPr>
              <a:t>have 2 versions (WinZip)</a:t>
            </a:r>
          </a:p>
        </p:txBody>
      </p:sp>
      <p:sp>
        <p:nvSpPr>
          <p:cNvPr id="8"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9"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17416" name="Picture 5" descr="wi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6088"/>
            <a:ext cx="46053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8DA58C4-73F7-344C-ACB1-7333597CF31B}"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0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0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0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874499" name="Rectangle 3"/>
          <p:cNvSpPr>
            <a:spLocks noGrp="1" noChangeArrowheads="1"/>
          </p:cNvSpPr>
          <p:nvPr>
            <p:ph idx="1"/>
          </p:nvPr>
        </p:nvSpPr>
        <p:spPr>
          <a:xfrm>
            <a:off x="777875" y="5622925"/>
            <a:ext cx="7985125" cy="819150"/>
          </a:xfrm>
        </p:spPr>
        <p:txBody>
          <a:bodyPr/>
          <a:lstStyle/>
          <a:p>
            <a:pPr eaLnBrk="1" hangingPunct="1"/>
            <a:r>
              <a:rPr lang="en-US">
                <a:latin typeface="Arial" charset="0"/>
              </a:rPr>
              <a:t>H2-4: Consistency &amp; standards</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grpSp>
        <p:nvGrpSpPr>
          <p:cNvPr id="18439" name="Group 4"/>
          <p:cNvGrpSpPr>
            <a:grpSpLocks/>
          </p:cNvGrpSpPr>
          <p:nvPr/>
        </p:nvGrpSpPr>
        <p:grpSpPr bwMode="auto">
          <a:xfrm>
            <a:off x="1524000" y="1219200"/>
            <a:ext cx="6400800" cy="3460750"/>
            <a:chOff x="432" y="1056"/>
            <a:chExt cx="5040" cy="2725"/>
          </a:xfrm>
        </p:grpSpPr>
        <p:pic>
          <p:nvPicPr>
            <p:cNvPr id="18441" name="Picture 5" descr="inconsistency-V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 descr="inconsistency-VB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7" descr="inconsistency-VB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8" descr="inconsistency-VB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useBgFill="1">
        <p:nvSpPr>
          <p:cNvPr id="874505" name="Rectangle 9"/>
          <p:cNvSpPr>
            <a:spLocks noChangeArrowheads="1"/>
          </p:cNvSpPr>
          <p:nvPr/>
        </p:nvSpPr>
        <p:spPr bwMode="auto">
          <a:xfrm>
            <a:off x="685800" y="5638800"/>
            <a:ext cx="8153400" cy="609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CE2160-65C3-AC45-A33C-E2F8319357D7}"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74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autoUpdateAnimBg="0"/>
      <p:bldP spid="8745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874499" name="Rectangle 3"/>
          <p:cNvSpPr>
            <a:spLocks noGrp="1" noChangeArrowheads="1"/>
          </p:cNvSpPr>
          <p:nvPr>
            <p:ph idx="1"/>
          </p:nvPr>
        </p:nvSpPr>
        <p:spPr>
          <a:xfrm>
            <a:off x="777875" y="5622925"/>
            <a:ext cx="7985125" cy="819150"/>
          </a:xfrm>
        </p:spPr>
        <p:txBody>
          <a:bodyPr/>
          <a:lstStyle/>
          <a:p>
            <a:pPr eaLnBrk="1" hangingPunct="1"/>
            <a:r>
              <a:rPr lang="en-US">
                <a:latin typeface="Arial" charset="0"/>
              </a:rPr>
              <a:t>H2-4: Consistency &amp; standards</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useBgFill="1">
        <p:nvSpPr>
          <p:cNvPr id="874505" name="Rectangle 9"/>
          <p:cNvSpPr>
            <a:spLocks noChangeArrowheads="1"/>
          </p:cNvSpPr>
          <p:nvPr/>
        </p:nvSpPr>
        <p:spPr bwMode="auto">
          <a:xfrm>
            <a:off x="685800" y="5638800"/>
            <a:ext cx="8153400" cy="609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CE2160-65C3-AC45-A33C-E2F8319357D7}" type="slidenum">
              <a:rPr lang="en-US" smtClean="0"/>
              <a:pPr/>
              <a:t>17</a:t>
            </a:fld>
            <a:endParaRPr lang="en-US"/>
          </a:p>
        </p:txBody>
      </p:sp>
      <p:sp>
        <p:nvSpPr>
          <p:cNvPr id="14" name="Rectangle 3"/>
          <p:cNvSpPr txBox="1">
            <a:spLocks noChangeArrowheads="1"/>
          </p:cNvSpPr>
          <p:nvPr/>
        </p:nvSpPr>
        <p:spPr bwMode="auto">
          <a:xfrm>
            <a:off x="798084" y="5140325"/>
            <a:ext cx="7812516"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latin typeface="Helvetica Light" pitchFamily="34" charset="0"/>
              </a:rPr>
              <a:t>H2-4: Consistency &amp; standards</a:t>
            </a:r>
          </a:p>
          <a:p>
            <a:pPr lvl="1"/>
            <a:r>
              <a:rPr lang="en-US" altLang="ja-JP" sz="2000" dirty="0" smtClean="0">
                <a:latin typeface="Helvetica Light" pitchFamily="34" charset="0"/>
              </a:rPr>
              <a:t>use the same language, placement, etc. everywhere</a:t>
            </a:r>
          </a:p>
          <a:p>
            <a:pPr lvl="1"/>
            <a:r>
              <a:rPr lang="en-US" sz="2000" dirty="0" smtClean="0">
                <a:latin typeface="Helvetica Light" pitchFamily="34" charset="0"/>
              </a:rPr>
              <a:t>follow platform conventions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914400"/>
            <a:ext cx="6324600" cy="4109993"/>
          </a:xfrm>
          <a:prstGeom prst="rect">
            <a:avLst/>
          </a:prstGeom>
        </p:spPr>
      </p:pic>
    </p:spTree>
    <p:extLst>
      <p:ext uri="{BB962C8B-B14F-4D97-AF65-F5344CB8AC3E}">
        <p14:creationId xmlns:p14="http://schemas.microsoft.com/office/powerpoint/2010/main" val="2183836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bwMode="auto">
          <a:xfrm>
            <a:off x="990600" y="3557277"/>
            <a:ext cx="3048000" cy="10767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9461"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19463" name="Content Placeholder 9"/>
          <p:cNvSpPr>
            <a:spLocks noGrp="1"/>
          </p:cNvSpPr>
          <p:nvPr>
            <p:ph sz="half" idx="1"/>
          </p:nvPr>
        </p:nvSpPr>
        <p:spPr>
          <a:xfrm>
            <a:off x="1143000" y="3567207"/>
            <a:ext cx="2590800" cy="1066799"/>
          </a:xfrm>
        </p:spPr>
        <p:txBody>
          <a:bodyPr/>
          <a:lstStyle/>
          <a:p>
            <a:pPr>
              <a:buFontTx/>
              <a:buNone/>
            </a:pPr>
            <a:r>
              <a:rPr lang="en-US" dirty="0">
                <a:latin typeface="Consolas" pitchFamily="49" charset="0"/>
                <a:cs typeface="Consolas" pitchFamily="49" charset="0"/>
              </a:rPr>
              <a:t>% </a:t>
            </a:r>
            <a:r>
              <a:rPr lang="en-US" dirty="0" err="1">
                <a:latin typeface="Consolas" pitchFamily="49" charset="0"/>
                <a:cs typeface="Consolas" pitchFamily="49" charset="0"/>
              </a:rPr>
              <a:t>rm</a:t>
            </a:r>
            <a:r>
              <a:rPr lang="en-US" dirty="0">
                <a:latin typeface="Consolas" pitchFamily="49" charset="0"/>
                <a:cs typeface="Consolas" pitchFamily="49" charset="0"/>
              </a:rPr>
              <a:t> </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rf</a:t>
            </a:r>
            <a:r>
              <a:rPr lang="en-US" dirty="0" smtClean="0">
                <a:latin typeface="Consolas" pitchFamily="49" charset="0"/>
                <a:cs typeface="Consolas" pitchFamily="49" charset="0"/>
              </a:rPr>
              <a:t> *</a:t>
            </a:r>
            <a:endParaRPr lang="en-US" dirty="0">
              <a:latin typeface="Consolas" pitchFamily="49" charset="0"/>
              <a:cs typeface="Consolas" pitchFamily="49" charset="0"/>
            </a:endParaRPr>
          </a:p>
          <a:p>
            <a:pPr>
              <a:buFontTx/>
              <a:buNone/>
            </a:pPr>
            <a:r>
              <a:rPr lang="en-US" dirty="0">
                <a:latin typeface="Consolas" pitchFamily="49" charset="0"/>
                <a:cs typeface="Consolas" pitchFamily="49" charset="0"/>
              </a:rPr>
              <a:t>%</a:t>
            </a:r>
          </a:p>
        </p:txBody>
      </p:sp>
      <p:sp>
        <p:nvSpPr>
          <p:cNvPr id="522243" name="Rectangle 3"/>
          <p:cNvSpPr>
            <a:spLocks noGrp="1" noChangeArrowheads="1"/>
          </p:cNvSpPr>
          <p:nvPr>
            <p:ph sz="half" idx="2"/>
          </p:nvPr>
        </p:nvSpPr>
        <p:spPr>
          <a:xfrm>
            <a:off x="304800" y="1600200"/>
            <a:ext cx="9296400" cy="2165350"/>
          </a:xfrm>
        </p:spPr>
        <p:txBody>
          <a:bodyPr/>
          <a:lstStyle/>
          <a:p>
            <a:pPr eaLnBrk="1" hangingPunct="1">
              <a:lnSpc>
                <a:spcPct val="90000"/>
              </a:lnSpc>
            </a:pPr>
            <a:r>
              <a:rPr lang="en-US" sz="2400" dirty="0">
                <a:latin typeface="Helvetica Light" pitchFamily="34" charset="0"/>
              </a:rPr>
              <a:t>H2-5: Error prevention</a:t>
            </a:r>
          </a:p>
          <a:p>
            <a:pPr eaLnBrk="1" hangingPunct="1">
              <a:lnSpc>
                <a:spcPct val="90000"/>
              </a:lnSpc>
            </a:pPr>
            <a:r>
              <a:rPr lang="en-US" sz="2400" dirty="0">
                <a:latin typeface="Helvetica Light" pitchFamily="34" charset="0"/>
              </a:rPr>
              <a:t>H2-6: Recognition rather than recall</a:t>
            </a:r>
          </a:p>
          <a:p>
            <a:pPr lvl="1" eaLnBrk="1" hangingPunct="1">
              <a:lnSpc>
                <a:spcPct val="90000"/>
              </a:lnSpc>
            </a:pPr>
            <a:r>
              <a:rPr lang="en-US" sz="1900" dirty="0">
                <a:latin typeface="Helvetica Light" pitchFamily="34" charset="0"/>
              </a:rPr>
              <a:t>make objects, actions, options, &amp; directions visible/easily retrievable</a:t>
            </a:r>
          </a:p>
        </p:txBody>
      </p:sp>
      <p:sp>
        <p:nvSpPr>
          <p:cNvPr id="10"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1"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93" y="3314482"/>
            <a:ext cx="3143689" cy="1562318"/>
          </a:xfrm>
          <a:prstGeom prst="rect">
            <a:avLst/>
          </a:prstGeom>
        </p:spPr>
      </p:pic>
      <p:sp>
        <p:nvSpPr>
          <p:cNvPr id="3" name="Slide Number Placeholder 2"/>
          <p:cNvSpPr>
            <a:spLocks noGrp="1"/>
          </p:cNvSpPr>
          <p:nvPr>
            <p:ph type="sldNum" sz="quarter" idx="12"/>
          </p:nvPr>
        </p:nvSpPr>
        <p:spPr/>
        <p:txBody>
          <a:bodyPr/>
          <a:lstStyle/>
          <a:p>
            <a:fld id="{E8DA58C4-73F7-344C-ACB1-7333597CF31B}"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524291" name="Rectangle 3"/>
          <p:cNvSpPr>
            <a:spLocks noGrp="1" noChangeArrowheads="1"/>
          </p:cNvSpPr>
          <p:nvPr>
            <p:ph type="body" sz="half" idx="2"/>
          </p:nvPr>
        </p:nvSpPr>
        <p:spPr>
          <a:xfrm>
            <a:off x="381000" y="4151313"/>
            <a:ext cx="8763000" cy="2336800"/>
          </a:xfrm>
        </p:spPr>
        <p:txBody>
          <a:bodyPr/>
          <a:lstStyle/>
          <a:p>
            <a:pPr eaLnBrk="1" hangingPunct="1"/>
            <a:r>
              <a:rPr lang="en-US" sz="2800" dirty="0">
                <a:latin typeface="Helvetica Light" pitchFamily="34" charset="0"/>
              </a:rPr>
              <a:t>H2-7: Flexibility and efficiency of use</a:t>
            </a:r>
          </a:p>
          <a:p>
            <a:pPr lvl="1" eaLnBrk="1" hangingPunct="1"/>
            <a:r>
              <a:rPr lang="en-US" sz="2400" dirty="0">
                <a:latin typeface="Helvetica Light" pitchFamily="34" charset="0"/>
              </a:rPr>
              <a:t>accelerators for experts (e.g., gestures, kb shortcuts)</a:t>
            </a:r>
          </a:p>
          <a:p>
            <a:pPr lvl="1" eaLnBrk="1" hangingPunct="1"/>
            <a:r>
              <a:rPr lang="en-US" sz="2400" dirty="0">
                <a:latin typeface="Helvetica Light" pitchFamily="34" charset="0"/>
              </a:rPr>
              <a:t>allow users to tailor frequent actions (e.g., macros)</a:t>
            </a: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0"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0487" name="Line 8"/>
          <p:cNvSpPr>
            <a:spLocks noChangeShapeType="1"/>
          </p:cNvSpPr>
          <p:nvPr/>
        </p:nvSpPr>
        <p:spPr bwMode="auto">
          <a:xfrm>
            <a:off x="2590800" y="2895600"/>
            <a:ext cx="1524000" cy="0"/>
          </a:xfrm>
          <a:prstGeom prst="line">
            <a:avLst/>
          </a:prstGeom>
          <a:noFill/>
          <a:ln w="127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342479"/>
            <a:ext cx="8382000" cy="2696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4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4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11/1/2012</a:t>
            </a:r>
            <a:endParaRPr lang="en-US" dirty="0"/>
          </a:p>
        </p:txBody>
      </p:sp>
      <p:sp>
        <p:nvSpPr>
          <p:cNvPr id="4" name="Footer Placeholder 3"/>
          <p:cNvSpPr>
            <a:spLocks noGrp="1"/>
          </p:cNvSpPr>
          <p:nvPr>
            <p:ph type="ftr" sz="quarter" idx="11"/>
          </p:nvPr>
        </p:nvSpPr>
        <p:spPr/>
        <p:txBody>
          <a:bodyPr/>
          <a:lstStyle/>
          <a:p>
            <a:r>
              <a:rPr lang="en-US" smtClean="0"/>
              <a:t>CSE 440: User Interface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2</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43214"/>
            <a:ext cx="9144000" cy="5777384"/>
          </a:xfrm>
          <a:prstGeom prst="rect">
            <a:avLst/>
          </a:prstGeom>
        </p:spPr>
      </p:pic>
      <p:sp>
        <p:nvSpPr>
          <p:cNvPr id="11" name="Rectangle 10"/>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12" name="Rectangle 2"/>
          <p:cNvSpPr>
            <a:spLocks noGrp="1" noChangeArrowheads="1"/>
          </p:cNvSpPr>
          <p:nvPr>
            <p:ph type="title"/>
          </p:nvPr>
        </p:nvSpPr>
        <p:spPr>
          <a:xfrm>
            <a:off x="406435" y="79925"/>
            <a:ext cx="8664575" cy="1143000"/>
          </a:xfrm>
        </p:spPr>
        <p:txBody>
          <a:bodyPr/>
          <a:lstStyle/>
          <a:p>
            <a:r>
              <a:rPr lang="en-US" dirty="0" smtClean="0">
                <a:solidFill>
                  <a:srgbClr val="FFFFFF"/>
                </a:solidFill>
                <a:latin typeface="Helvetica"/>
                <a:cs typeface="Helvetica"/>
              </a:rPr>
              <a:t>Hall of Fame or Shame?</a:t>
            </a:r>
            <a:endParaRPr lang="en-US" dirty="0">
              <a:solidFill>
                <a:srgbClr val="FFFFFF"/>
              </a:solidFill>
              <a:latin typeface="Helvetica"/>
              <a:cs typeface="Helvetica"/>
            </a:endParaRPr>
          </a:p>
        </p:txBody>
      </p:sp>
      <p:pic>
        <p:nvPicPr>
          <p:cNvPr id="13" name="Picture 12"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14" name="Rectangle 13"/>
          <p:cNvSpPr/>
          <p:nvPr/>
        </p:nvSpPr>
        <p:spPr bwMode="auto">
          <a:xfrm>
            <a:off x="5902597" y="5761929"/>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5832762"/>
            <a:ext cx="2996985"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Pocket</a:t>
            </a:r>
          </a:p>
          <a:p>
            <a:pPr eaLnBrk="1" hangingPunct="1"/>
            <a:r>
              <a:rPr lang="en-US" sz="1600" dirty="0" smtClean="0">
                <a:latin typeface="Helvetica"/>
                <a:ea typeface="ＭＳ Ｐゴシック" pitchFamily="34" charset="-128"/>
                <a:cs typeface="Helvetica"/>
              </a:rPr>
              <a:t>By Read It Later</a:t>
            </a:r>
            <a:endParaRPr lang="en-US" sz="1600" dirty="0">
              <a:latin typeface="Helvetica"/>
              <a:ea typeface="ＭＳ Ｐゴシック" pitchFamily="34" charset="-128"/>
              <a:cs typeface="Helvetica"/>
            </a:endParaRPr>
          </a:p>
        </p:txBody>
      </p:sp>
    </p:spTree>
    <p:extLst>
      <p:ext uri="{BB962C8B-B14F-4D97-AF65-F5344CB8AC3E}">
        <p14:creationId xmlns:p14="http://schemas.microsoft.com/office/powerpoint/2010/main" val="1216130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526339" name="Rectangle 3"/>
          <p:cNvSpPr>
            <a:spLocks noGrp="1" noChangeArrowheads="1"/>
          </p:cNvSpPr>
          <p:nvPr>
            <p:ph type="body" sz="half" idx="2"/>
          </p:nvPr>
        </p:nvSpPr>
        <p:spPr>
          <a:xfrm>
            <a:off x="838200" y="5486400"/>
            <a:ext cx="7772400" cy="777875"/>
          </a:xfrm>
        </p:spPr>
        <p:txBody>
          <a:bodyPr/>
          <a:lstStyle/>
          <a:p>
            <a:pPr eaLnBrk="1" hangingPunct="1"/>
            <a:r>
              <a:rPr lang="en-US" sz="2800" dirty="0">
                <a:latin typeface="Helvetica Light" pitchFamily="34" charset="0"/>
              </a:rPr>
              <a:t>H2-8: Aesthetic &amp; minimalist design</a:t>
            </a:r>
          </a:p>
          <a:p>
            <a:pPr lvl="1" eaLnBrk="1" hangingPunct="1"/>
            <a:r>
              <a:rPr lang="en-US" sz="2400" dirty="0">
                <a:latin typeface="Helvetica Light" pitchFamily="34" charset="0"/>
              </a:rPr>
              <a:t>no irrelevant information in dialogues</a:t>
            </a:r>
          </a:p>
        </p:txBody>
      </p:sp>
      <p:sp>
        <p:nvSpPr>
          <p:cNvPr id="8"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9"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21511" name="Picture 4" descr="aesth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618" y="1239271"/>
            <a:ext cx="6477000" cy="218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3176" t="8791" r="3424" b="6154"/>
          <a:stretch/>
        </p:blipFill>
        <p:spPr>
          <a:xfrm>
            <a:off x="1893177" y="3582342"/>
            <a:ext cx="5341882" cy="18278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6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528387" name="Rectangle 3"/>
          <p:cNvSpPr>
            <a:spLocks noGrp="1" noChangeArrowheads="1"/>
          </p:cNvSpPr>
          <p:nvPr>
            <p:ph idx="1"/>
          </p:nvPr>
        </p:nvSpPr>
        <p:spPr>
          <a:xfrm>
            <a:off x="685800" y="3943350"/>
            <a:ext cx="7772400" cy="2514600"/>
          </a:xfrm>
        </p:spPr>
        <p:txBody>
          <a:bodyPr/>
          <a:lstStyle/>
          <a:p>
            <a:pPr eaLnBrk="1" hangingPunct="1">
              <a:lnSpc>
                <a:spcPct val="90000"/>
              </a:lnSpc>
            </a:pPr>
            <a:r>
              <a:rPr lang="en-US" dirty="0">
                <a:latin typeface="Helvetica Light" pitchFamily="34" charset="0"/>
              </a:rPr>
              <a:t>H2-9: Help users recognize, diagnose, &amp; recover from errors</a:t>
            </a:r>
          </a:p>
          <a:p>
            <a:pPr lvl="1" eaLnBrk="1" hangingPunct="1">
              <a:lnSpc>
                <a:spcPct val="90000"/>
              </a:lnSpc>
            </a:pPr>
            <a:r>
              <a:rPr lang="en-US" dirty="0">
                <a:latin typeface="Helvetica Light" pitchFamily="34" charset="0"/>
              </a:rPr>
              <a:t>error messages in plain language</a:t>
            </a:r>
          </a:p>
          <a:p>
            <a:pPr lvl="1" eaLnBrk="1" hangingPunct="1">
              <a:lnSpc>
                <a:spcPct val="90000"/>
              </a:lnSpc>
            </a:pPr>
            <a:r>
              <a:rPr lang="en-US" dirty="0">
                <a:latin typeface="Helvetica Light" pitchFamily="34" charset="0"/>
              </a:rPr>
              <a:t>precisely indicate the problem</a:t>
            </a:r>
          </a:p>
          <a:p>
            <a:pPr lvl="1" eaLnBrk="1" hangingPunct="1">
              <a:lnSpc>
                <a:spcPct val="90000"/>
              </a:lnSpc>
            </a:pPr>
            <a:r>
              <a:rPr lang="en-US" dirty="0">
                <a:latin typeface="Helvetica Light" pitchFamily="34" charset="0"/>
              </a:rPr>
              <a:t>constructively suggest a solution</a:t>
            </a:r>
          </a:p>
          <a:p>
            <a:pPr eaLnBrk="1" hangingPunct="1">
              <a:lnSpc>
                <a:spcPct val="90000"/>
              </a:lnSpc>
            </a:pPr>
            <a:endParaRPr lang="en-US"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pic>
        <p:nvPicPr>
          <p:cNvPr id="22535" name="Picture 4" descr="error message (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4864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ECE2160-65C3-AC45-A33C-E2F8319357D7}"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8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a:latin typeface="Helvetica" pitchFamily="2" charset="0"/>
              </a:rPr>
              <a:t>Good Error Messages</a:t>
            </a:r>
          </a:p>
        </p:txBody>
      </p:sp>
      <p:sp>
        <p:nvSpPr>
          <p:cNvPr id="528387" name="Rectangle 3"/>
          <p:cNvSpPr>
            <a:spLocks noGrp="1" noChangeArrowheads="1"/>
          </p:cNvSpPr>
          <p:nvPr>
            <p:ph idx="1"/>
          </p:nvPr>
        </p:nvSpPr>
        <p:spPr>
          <a:xfrm>
            <a:off x="381000" y="1828800"/>
            <a:ext cx="8763000" cy="4629150"/>
          </a:xfrm>
        </p:spPr>
        <p:txBody>
          <a:bodyPr/>
          <a:lstStyle/>
          <a:p>
            <a:pPr eaLnBrk="1" hangingPunct="1">
              <a:lnSpc>
                <a:spcPct val="90000"/>
              </a:lnSpc>
            </a:pPr>
            <a:r>
              <a:rPr lang="en-US" sz="3100">
                <a:latin typeface="Helvetica Light" pitchFamily="34" charset="0"/>
              </a:rPr>
              <a:t>Clearly indicate something has gone wrong</a:t>
            </a:r>
          </a:p>
          <a:p>
            <a:pPr eaLnBrk="1" hangingPunct="1">
              <a:lnSpc>
                <a:spcPct val="90000"/>
              </a:lnSpc>
            </a:pPr>
            <a:r>
              <a:rPr lang="en-US" sz="3100">
                <a:latin typeface="Helvetica Light" pitchFamily="34" charset="0"/>
              </a:rPr>
              <a:t>Be human readable</a:t>
            </a:r>
          </a:p>
          <a:p>
            <a:pPr eaLnBrk="1" hangingPunct="1">
              <a:lnSpc>
                <a:spcPct val="90000"/>
              </a:lnSpc>
            </a:pPr>
            <a:r>
              <a:rPr lang="en-US" sz="3100">
                <a:latin typeface="Helvetica Light" pitchFamily="34" charset="0"/>
              </a:rPr>
              <a:t>Be polite</a:t>
            </a:r>
          </a:p>
          <a:p>
            <a:pPr eaLnBrk="1" hangingPunct="1">
              <a:lnSpc>
                <a:spcPct val="90000"/>
              </a:lnSpc>
            </a:pPr>
            <a:r>
              <a:rPr lang="en-US" sz="3100">
                <a:latin typeface="Helvetica Light" pitchFamily="34" charset="0"/>
              </a:rPr>
              <a:t>Describe the problem</a:t>
            </a:r>
          </a:p>
          <a:p>
            <a:pPr eaLnBrk="1" hangingPunct="1">
              <a:lnSpc>
                <a:spcPct val="90000"/>
              </a:lnSpc>
            </a:pPr>
            <a:r>
              <a:rPr lang="en-US" sz="3100">
                <a:latin typeface="Helvetica Light" pitchFamily="34" charset="0"/>
              </a:rPr>
              <a:t>Explain how to fix it</a:t>
            </a:r>
          </a:p>
          <a:p>
            <a:pPr eaLnBrk="1" hangingPunct="1">
              <a:lnSpc>
                <a:spcPct val="90000"/>
              </a:lnSpc>
            </a:pPr>
            <a:r>
              <a:rPr lang="en-US" sz="3100">
                <a:latin typeface="Helvetica Light" pitchFamily="34" charset="0"/>
              </a:rPr>
              <a:t>Be highly noticeable</a:t>
            </a:r>
          </a:p>
          <a:p>
            <a:pPr eaLnBrk="1" hangingPunct="1">
              <a:lnSpc>
                <a:spcPct val="90000"/>
              </a:lnSpc>
              <a:buFontTx/>
              <a:buNone/>
            </a:pPr>
            <a:endParaRPr lang="en-US">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24582" name="Rectangle 3"/>
          <p:cNvSpPr>
            <a:spLocks noGrp="1" noChangeArrowheads="1"/>
          </p:cNvSpPr>
          <p:nvPr>
            <p:ph idx="1"/>
          </p:nvPr>
        </p:nvSpPr>
        <p:spPr/>
        <p:txBody>
          <a:bodyPr/>
          <a:lstStyle/>
          <a:p>
            <a:pPr eaLnBrk="1" hangingPunct="1"/>
            <a:r>
              <a:rPr lang="en-US">
                <a:latin typeface="Helvetica Light" pitchFamily="34" charset="0"/>
              </a:rPr>
              <a:t>H2-10: Help and documentation</a:t>
            </a:r>
          </a:p>
          <a:p>
            <a:pPr lvl="1" eaLnBrk="1" hangingPunct="1"/>
            <a:r>
              <a:rPr lang="en-US">
                <a:latin typeface="Helvetica Light" pitchFamily="34" charset="0"/>
              </a:rPr>
              <a:t>easy to search</a:t>
            </a:r>
          </a:p>
          <a:p>
            <a:pPr lvl="1" eaLnBrk="1" hangingPunct="1"/>
            <a:r>
              <a:rPr lang="en-US">
                <a:latin typeface="Helvetica Light" pitchFamily="34" charset="0"/>
              </a:rPr>
              <a:t>focused on the user</a:t>
            </a:r>
            <a:r>
              <a:rPr lang="ja-JP" altLang="en-US">
                <a:latin typeface="Helvetica Light" pitchFamily="34" charset="0"/>
              </a:rPr>
              <a:t>’</a:t>
            </a:r>
            <a:r>
              <a:rPr lang="en-US">
                <a:latin typeface="Helvetica Light" pitchFamily="34" charset="0"/>
              </a:rPr>
              <a:t>s task</a:t>
            </a:r>
          </a:p>
          <a:p>
            <a:pPr lvl="1" eaLnBrk="1" hangingPunct="1"/>
            <a:r>
              <a:rPr lang="en-US">
                <a:latin typeface="Helvetica Light" pitchFamily="34" charset="0"/>
              </a:rPr>
              <a:t>list concrete steps to carry out</a:t>
            </a:r>
          </a:p>
          <a:p>
            <a:pPr lvl="1" eaLnBrk="1" hangingPunct="1"/>
            <a:r>
              <a:rPr lang="en-US">
                <a:latin typeface="Helvetica Light" pitchFamily="34" charset="0"/>
              </a:rPr>
              <a:t>not too large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4581" name="Rectangle 2"/>
          <p:cNvSpPr>
            <a:spLocks noGrp="1" noChangeArrowheads="1"/>
          </p:cNvSpPr>
          <p:nvPr>
            <p:ph type="title"/>
          </p:nvPr>
        </p:nvSpPr>
        <p:spPr/>
        <p:txBody>
          <a:bodyPr/>
          <a:lstStyle/>
          <a:p>
            <a:pPr eaLnBrk="1" hangingPunct="1"/>
            <a:r>
              <a:rPr lang="en-US" dirty="0" smtClean="0">
                <a:latin typeface="Helvetica" pitchFamily="2" charset="0"/>
              </a:rPr>
              <a:t>Mobile Heuristics</a:t>
            </a:r>
            <a:endParaRPr lang="en-US" dirty="0">
              <a:latin typeface="Helvetica" pitchFamily="2" charset="0"/>
            </a:endParaRPr>
          </a:p>
        </p:txBody>
      </p:sp>
      <p:pic>
        <p:nvPicPr>
          <p:cNvPr id="3" name="Picture 2" descr="Screen Shot 2012-08-07 at 10.4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700"/>
            <a:ext cx="9144000" cy="2498307"/>
          </a:xfrm>
          <a:prstGeom prst="rect">
            <a:avLst/>
          </a:prstGeom>
        </p:spPr>
      </p:pic>
      <p:sp>
        <p:nvSpPr>
          <p:cNvPr id="6" name="TextBox 5"/>
          <p:cNvSpPr txBox="1"/>
          <p:nvPr/>
        </p:nvSpPr>
        <p:spPr>
          <a:xfrm>
            <a:off x="228600" y="5105400"/>
            <a:ext cx="8839200" cy="1200329"/>
          </a:xfrm>
          <a:prstGeom prst="rect">
            <a:avLst/>
          </a:prstGeom>
          <a:noFill/>
        </p:spPr>
        <p:txBody>
          <a:bodyPr wrap="square" rtlCol="0">
            <a:spAutoFit/>
          </a:bodyPr>
          <a:lstStyle/>
          <a:p>
            <a:r>
              <a:rPr lang="en-US" sz="1800" dirty="0"/>
              <a:t>Enrico </a:t>
            </a:r>
            <a:r>
              <a:rPr lang="en-US" sz="1800" dirty="0" err="1"/>
              <a:t>Bertini</a:t>
            </a:r>
            <a:r>
              <a:rPr lang="en-US" sz="1800" dirty="0"/>
              <a:t>, Silvia </a:t>
            </a:r>
            <a:r>
              <a:rPr lang="en-US" sz="1800" dirty="0" err="1"/>
              <a:t>Gabrielli</a:t>
            </a:r>
            <a:r>
              <a:rPr lang="en-US" sz="1800" dirty="0"/>
              <a:t>, and Stephen </a:t>
            </a:r>
            <a:r>
              <a:rPr lang="en-US" sz="1800" dirty="0" err="1"/>
              <a:t>Kimani</a:t>
            </a:r>
            <a:r>
              <a:rPr lang="en-US" sz="1800" dirty="0"/>
              <a:t>. 2006. Appropriating and assessing heuristics for mobile computing. In Proceedings of the working conference on Advanced visual interfaces (AVI '06). ACM, New York, NY, USA, 119-126. DOI=10.1145/1133265.1133291 http://</a:t>
            </a:r>
            <a:r>
              <a:rPr lang="en-US" sz="1800" dirty="0" err="1"/>
              <a:t>doi.acm.org</a:t>
            </a:r>
            <a:r>
              <a:rPr lang="en-US" sz="1800" dirty="0"/>
              <a:t>/10.1145/1133265.1133291</a:t>
            </a:r>
          </a:p>
        </p:txBody>
      </p:sp>
      <p:sp>
        <p:nvSpPr>
          <p:cNvPr id="2" name="Slide Number Placeholder 1"/>
          <p:cNvSpPr>
            <a:spLocks noGrp="1"/>
          </p:cNvSpPr>
          <p:nvPr>
            <p:ph type="sldNum" sz="quarter" idx="12"/>
          </p:nvPr>
        </p:nvSpPr>
        <p:spPr/>
        <p:txBody>
          <a:bodyPr/>
          <a:lstStyle/>
          <a:p>
            <a:fld id="{86FD82AD-9230-1F44-BEBB-D7C2D125D6A0}" type="slidenum">
              <a:rPr lang="en-US" smtClean="0"/>
              <a:pPr/>
              <a:t>24</a:t>
            </a:fld>
            <a:endParaRPr lang="en-US"/>
          </a:p>
        </p:txBody>
      </p:sp>
    </p:spTree>
    <p:extLst>
      <p:ext uri="{BB962C8B-B14F-4D97-AF65-F5344CB8AC3E}">
        <p14:creationId xmlns:p14="http://schemas.microsoft.com/office/powerpoint/2010/main" val="1314417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a:latin typeface="Helvetica" pitchFamily="2" charset="0"/>
              </a:rPr>
              <a:t>Phases of Heuristic Evaluation</a:t>
            </a:r>
          </a:p>
        </p:txBody>
      </p:sp>
      <p:sp>
        <p:nvSpPr>
          <p:cNvPr id="25606" name="Rectangle 3"/>
          <p:cNvSpPr>
            <a:spLocks noGrp="1" noChangeArrowheads="1"/>
          </p:cNvSpPr>
          <p:nvPr>
            <p:ph idx="1"/>
          </p:nvPr>
        </p:nvSpPr>
        <p:spPr>
          <a:xfrm>
            <a:off x="877888" y="1524000"/>
            <a:ext cx="8077200" cy="4892675"/>
          </a:xfrm>
        </p:spPr>
        <p:txBody>
          <a:bodyPr/>
          <a:lstStyle/>
          <a:p>
            <a:pPr eaLnBrk="1" hangingPunct="1">
              <a:lnSpc>
                <a:spcPct val="90000"/>
              </a:lnSpc>
              <a:buFontTx/>
              <a:buNone/>
            </a:pPr>
            <a:r>
              <a:rPr lang="en-US" sz="2800" dirty="0">
                <a:latin typeface="Helvetica Light" pitchFamily="34" charset="0"/>
              </a:rPr>
              <a:t>1) Pre-evaluation training</a:t>
            </a:r>
          </a:p>
          <a:p>
            <a:pPr lvl="1" eaLnBrk="1" hangingPunct="1">
              <a:lnSpc>
                <a:spcPct val="90000"/>
              </a:lnSpc>
            </a:pPr>
            <a:r>
              <a:rPr lang="en-US" sz="2400" dirty="0">
                <a:latin typeface="Helvetica Light" pitchFamily="34" charset="0"/>
              </a:rPr>
              <a:t>give evaluators needed domain knowledge &amp; information on the scenario</a:t>
            </a:r>
          </a:p>
          <a:p>
            <a:pPr eaLnBrk="1" hangingPunct="1">
              <a:lnSpc>
                <a:spcPct val="90000"/>
              </a:lnSpc>
              <a:buFontTx/>
              <a:buNone/>
            </a:pPr>
            <a:r>
              <a:rPr lang="en-US" sz="2800" dirty="0">
                <a:latin typeface="Helvetica Light" pitchFamily="34" charset="0"/>
              </a:rPr>
              <a:t>2) Evaluation</a:t>
            </a:r>
          </a:p>
          <a:p>
            <a:pPr lvl="1" eaLnBrk="1" hangingPunct="1">
              <a:lnSpc>
                <a:spcPct val="90000"/>
              </a:lnSpc>
            </a:pPr>
            <a:r>
              <a:rPr lang="en-US" sz="2400" dirty="0">
                <a:latin typeface="Helvetica Light" pitchFamily="34" charset="0"/>
              </a:rPr>
              <a:t>individuals evaluates UI &amp; makes list of problems</a:t>
            </a:r>
          </a:p>
          <a:p>
            <a:pPr eaLnBrk="1" hangingPunct="1">
              <a:lnSpc>
                <a:spcPct val="90000"/>
              </a:lnSpc>
              <a:buFontTx/>
              <a:buNone/>
            </a:pPr>
            <a:r>
              <a:rPr lang="en-US" sz="2800" dirty="0">
                <a:latin typeface="Helvetica Light" pitchFamily="34" charset="0"/>
              </a:rPr>
              <a:t>3) Severity rating</a:t>
            </a:r>
          </a:p>
          <a:p>
            <a:pPr lvl="1" eaLnBrk="1" hangingPunct="1">
              <a:lnSpc>
                <a:spcPct val="90000"/>
              </a:lnSpc>
            </a:pPr>
            <a:r>
              <a:rPr lang="en-US" sz="2400" dirty="0">
                <a:latin typeface="Helvetica Light" pitchFamily="34" charset="0"/>
              </a:rPr>
              <a:t>determine how severe each problem is</a:t>
            </a:r>
          </a:p>
          <a:p>
            <a:pPr eaLnBrk="1" hangingPunct="1">
              <a:lnSpc>
                <a:spcPct val="90000"/>
              </a:lnSpc>
              <a:buFontTx/>
              <a:buNone/>
            </a:pPr>
            <a:r>
              <a:rPr lang="en-US" sz="2800" dirty="0">
                <a:latin typeface="Helvetica Light" pitchFamily="34" charset="0"/>
              </a:rPr>
              <a:t>4) Aggregation</a:t>
            </a:r>
          </a:p>
          <a:p>
            <a:pPr lvl="1" eaLnBrk="1" hangingPunct="1">
              <a:lnSpc>
                <a:spcPct val="90000"/>
              </a:lnSpc>
            </a:pPr>
            <a:r>
              <a:rPr lang="en-US" sz="2400" dirty="0">
                <a:latin typeface="Helvetica Light" pitchFamily="34" charset="0"/>
              </a:rPr>
              <a:t>group meets &amp; aggregates problems (w/ ratings)</a:t>
            </a:r>
          </a:p>
          <a:p>
            <a:pPr eaLnBrk="1" hangingPunct="1">
              <a:lnSpc>
                <a:spcPct val="90000"/>
              </a:lnSpc>
              <a:buFontTx/>
              <a:buNone/>
            </a:pPr>
            <a:r>
              <a:rPr lang="en-US" sz="2800" dirty="0">
                <a:latin typeface="Helvetica Light" pitchFamily="34" charset="0"/>
              </a:rPr>
              <a:t>5) Debriefing</a:t>
            </a:r>
          </a:p>
          <a:p>
            <a:pPr lvl="1" eaLnBrk="1" hangingPunct="1">
              <a:lnSpc>
                <a:spcPct val="90000"/>
              </a:lnSpc>
            </a:pPr>
            <a:r>
              <a:rPr lang="en-US" sz="2400" dirty="0">
                <a:latin typeface="Helvetica Light" pitchFamily="34" charset="0"/>
              </a:rPr>
              <a:t>discuss the outcome with design team</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pPr eaLnBrk="1" hangingPunct="1"/>
            <a:r>
              <a:rPr lang="en-US">
                <a:latin typeface="Helvetica" pitchFamily="2" charset="0"/>
              </a:rPr>
              <a:t>How to Perform Evaluation</a:t>
            </a:r>
          </a:p>
        </p:txBody>
      </p:sp>
      <p:sp>
        <p:nvSpPr>
          <p:cNvPr id="536579" name="Rectangle 3"/>
          <p:cNvSpPr>
            <a:spLocks noGrp="1" noChangeArrowheads="1"/>
          </p:cNvSpPr>
          <p:nvPr>
            <p:ph idx="1"/>
          </p:nvPr>
        </p:nvSpPr>
        <p:spPr>
          <a:xfrm>
            <a:off x="685800" y="1600200"/>
            <a:ext cx="8305800" cy="4724400"/>
          </a:xfrm>
        </p:spPr>
        <p:txBody>
          <a:bodyPr/>
          <a:lstStyle/>
          <a:p>
            <a:pPr eaLnBrk="1" hangingPunct="1">
              <a:lnSpc>
                <a:spcPct val="90000"/>
              </a:lnSpc>
            </a:pPr>
            <a:r>
              <a:rPr lang="en-US" sz="2800">
                <a:latin typeface="Helvetica Light" pitchFamily="34" charset="0"/>
              </a:rPr>
              <a:t>At least two passes for each evaluator</a:t>
            </a:r>
          </a:p>
          <a:p>
            <a:pPr lvl="1" eaLnBrk="1" hangingPunct="1">
              <a:lnSpc>
                <a:spcPct val="90000"/>
              </a:lnSpc>
            </a:pPr>
            <a:r>
              <a:rPr lang="en-US" sz="2400">
                <a:latin typeface="Helvetica Light" pitchFamily="34" charset="0"/>
              </a:rPr>
              <a:t>first to get feel for flow and scope of system</a:t>
            </a:r>
          </a:p>
          <a:p>
            <a:pPr lvl="1" eaLnBrk="1" hangingPunct="1">
              <a:lnSpc>
                <a:spcPct val="90000"/>
              </a:lnSpc>
            </a:pPr>
            <a:r>
              <a:rPr lang="en-US" sz="2400">
                <a:latin typeface="Helvetica Light" pitchFamily="34" charset="0"/>
              </a:rPr>
              <a:t>second to focus on specific elements</a:t>
            </a:r>
          </a:p>
          <a:p>
            <a:pPr eaLnBrk="1" hangingPunct="1">
              <a:lnSpc>
                <a:spcPct val="90000"/>
              </a:lnSpc>
            </a:pPr>
            <a:r>
              <a:rPr lang="en-US" sz="2800">
                <a:latin typeface="Helvetica Light" pitchFamily="34" charset="0"/>
              </a:rPr>
              <a:t>If system is walk-up-and-use or evaluators are domain experts, no assistance needed</a:t>
            </a:r>
          </a:p>
          <a:p>
            <a:pPr lvl="1" eaLnBrk="1" hangingPunct="1">
              <a:lnSpc>
                <a:spcPct val="90000"/>
              </a:lnSpc>
            </a:pPr>
            <a:r>
              <a:rPr lang="en-US" sz="2400">
                <a:latin typeface="Helvetica Light" pitchFamily="34" charset="0"/>
              </a:rPr>
              <a:t>otherwise might supply evaluators with scenarios</a:t>
            </a:r>
          </a:p>
          <a:p>
            <a:pPr eaLnBrk="1" hangingPunct="1">
              <a:lnSpc>
                <a:spcPct val="90000"/>
              </a:lnSpc>
            </a:pPr>
            <a:r>
              <a:rPr lang="en-US" sz="2800">
                <a:latin typeface="Helvetica Light" pitchFamily="34" charset="0"/>
              </a:rPr>
              <a:t>Each evaluator produces list of problems</a:t>
            </a:r>
          </a:p>
          <a:p>
            <a:pPr lvl="1" eaLnBrk="1" hangingPunct="1">
              <a:lnSpc>
                <a:spcPct val="90000"/>
              </a:lnSpc>
            </a:pPr>
            <a:r>
              <a:rPr lang="en-US" sz="2400">
                <a:latin typeface="Helvetica Light" pitchFamily="34" charset="0"/>
              </a:rPr>
              <a:t>explain why with reference to heuristic or </a:t>
            </a:r>
            <a:br>
              <a:rPr lang="en-US" sz="2400">
                <a:latin typeface="Helvetica Light" pitchFamily="34" charset="0"/>
              </a:rPr>
            </a:br>
            <a:r>
              <a:rPr lang="en-US" sz="2400">
                <a:latin typeface="Helvetica Light" pitchFamily="34" charset="0"/>
              </a:rPr>
              <a:t>other information</a:t>
            </a:r>
          </a:p>
          <a:p>
            <a:pPr lvl="1" eaLnBrk="1" hangingPunct="1">
              <a:lnSpc>
                <a:spcPct val="90000"/>
              </a:lnSpc>
            </a:pPr>
            <a:r>
              <a:rPr lang="en-US" sz="2400">
                <a:latin typeface="Helvetica Light" pitchFamily="34" charset="0"/>
              </a:rPr>
              <a:t>be specific &amp; list each problem separately</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5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65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65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657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6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1026"/>
          <p:cNvSpPr>
            <a:spLocks noGrp="1" noChangeArrowheads="1"/>
          </p:cNvSpPr>
          <p:nvPr>
            <p:ph type="title"/>
          </p:nvPr>
        </p:nvSpPr>
        <p:spPr/>
        <p:txBody>
          <a:bodyPr/>
          <a:lstStyle/>
          <a:p>
            <a:pPr eaLnBrk="1" hangingPunct="1"/>
            <a:r>
              <a:rPr lang="en-US">
                <a:latin typeface="Helvetica" pitchFamily="2" charset="0"/>
              </a:rPr>
              <a:t>Examples</a:t>
            </a:r>
          </a:p>
        </p:txBody>
      </p:sp>
      <p:sp>
        <p:nvSpPr>
          <p:cNvPr id="538627" name="Rectangle 1027"/>
          <p:cNvSpPr>
            <a:spLocks noGrp="1" noChangeArrowheads="1"/>
          </p:cNvSpPr>
          <p:nvPr>
            <p:ph idx="1"/>
          </p:nvPr>
        </p:nvSpPr>
        <p:spPr>
          <a:xfrm>
            <a:off x="685800" y="1828800"/>
            <a:ext cx="8458200" cy="4114800"/>
          </a:xfrm>
        </p:spPr>
        <p:txBody>
          <a:bodyPr/>
          <a:lstStyle/>
          <a:p>
            <a:pPr eaLnBrk="1" hangingPunct="1">
              <a:lnSpc>
                <a:spcPct val="90000"/>
              </a:lnSpc>
            </a:pPr>
            <a:r>
              <a:rPr lang="en-US" sz="2800" dirty="0" smtClean="0">
                <a:latin typeface="Helvetica Light" pitchFamily="34" charset="0"/>
              </a:rPr>
              <a:t>Can’t </a:t>
            </a:r>
            <a:r>
              <a:rPr lang="en-US" sz="2800" dirty="0">
                <a:latin typeface="Helvetica Light" pitchFamily="34" charset="0"/>
              </a:rPr>
              <a:t>copy info from one window to another</a:t>
            </a:r>
          </a:p>
          <a:p>
            <a:pPr lvl="1" eaLnBrk="1" hangingPunct="1">
              <a:lnSpc>
                <a:spcPct val="90000"/>
              </a:lnSpc>
            </a:pPr>
            <a:r>
              <a:rPr lang="en-US" sz="2400" dirty="0">
                <a:latin typeface="Helvetica Light" pitchFamily="34" charset="0"/>
              </a:rPr>
              <a:t>violates </a:t>
            </a:r>
            <a:r>
              <a:rPr lang="ja-JP" altLang="en-US" sz="2400" dirty="0">
                <a:latin typeface="Helvetica Light" pitchFamily="34" charset="0"/>
              </a:rPr>
              <a:t>“</a:t>
            </a:r>
            <a:r>
              <a:rPr lang="en-US" sz="2400" dirty="0">
                <a:latin typeface="Helvetica Light" pitchFamily="34" charset="0"/>
              </a:rPr>
              <a:t>Minimize the </a:t>
            </a:r>
            <a:r>
              <a:rPr lang="en-US" sz="2400" dirty="0" smtClean="0">
                <a:latin typeface="Helvetica Light" pitchFamily="34" charset="0"/>
              </a:rPr>
              <a:t>users’ </a:t>
            </a:r>
            <a:r>
              <a:rPr lang="en-US" sz="2400" dirty="0">
                <a:latin typeface="Helvetica Light" pitchFamily="34" charset="0"/>
              </a:rPr>
              <a:t>memory load</a:t>
            </a:r>
            <a:r>
              <a:rPr lang="ja-JP" altLang="en-US" sz="2400" dirty="0">
                <a:latin typeface="Helvetica Light" pitchFamily="34" charset="0"/>
              </a:rPr>
              <a:t>”</a:t>
            </a:r>
            <a:r>
              <a:rPr lang="en-US" sz="2400" dirty="0">
                <a:latin typeface="Helvetica Light" pitchFamily="34" charset="0"/>
              </a:rPr>
              <a:t> (H1-3)</a:t>
            </a:r>
          </a:p>
          <a:p>
            <a:pPr lvl="1" eaLnBrk="1" hangingPunct="1">
              <a:lnSpc>
                <a:spcPct val="90000"/>
              </a:lnSpc>
            </a:pPr>
            <a:r>
              <a:rPr lang="en-US" sz="2400" dirty="0">
                <a:latin typeface="Helvetica Light" pitchFamily="34" charset="0"/>
              </a:rPr>
              <a:t>fix: allow copying</a:t>
            </a:r>
          </a:p>
          <a:p>
            <a:pPr eaLnBrk="1" hangingPunct="1">
              <a:lnSpc>
                <a:spcPct val="90000"/>
              </a:lnSpc>
            </a:pPr>
            <a:r>
              <a:rPr lang="en-US" sz="2800" dirty="0">
                <a:latin typeface="Helvetica Light" pitchFamily="34" charset="0"/>
              </a:rPr>
              <a:t>Typography uses different fonts in 3 dialog boxes</a:t>
            </a:r>
          </a:p>
          <a:p>
            <a:pPr lvl="1" eaLnBrk="1" hangingPunct="1">
              <a:lnSpc>
                <a:spcPct val="90000"/>
              </a:lnSpc>
            </a:pPr>
            <a:r>
              <a:rPr lang="en-US" sz="2400" dirty="0">
                <a:latin typeface="Helvetica Light" pitchFamily="34" charset="0"/>
              </a:rPr>
              <a:t>violates </a:t>
            </a:r>
            <a:r>
              <a:rPr lang="ja-JP" altLang="en-US" sz="2400" dirty="0">
                <a:latin typeface="Helvetica Light" pitchFamily="34" charset="0"/>
              </a:rPr>
              <a:t>“</a:t>
            </a:r>
            <a:r>
              <a:rPr lang="en-US" sz="2400" dirty="0">
                <a:latin typeface="Helvetica Light" pitchFamily="34" charset="0"/>
              </a:rPr>
              <a:t>Consistency and standards</a:t>
            </a:r>
            <a:r>
              <a:rPr lang="ja-JP" altLang="en-US" sz="2400" dirty="0">
                <a:latin typeface="Helvetica Light" pitchFamily="34" charset="0"/>
              </a:rPr>
              <a:t>”</a:t>
            </a:r>
            <a:r>
              <a:rPr lang="en-US" sz="2400" dirty="0">
                <a:latin typeface="Helvetica Light" pitchFamily="34" charset="0"/>
              </a:rPr>
              <a:t> (H2-4)</a:t>
            </a:r>
          </a:p>
          <a:p>
            <a:pPr lvl="1" eaLnBrk="1" hangingPunct="1">
              <a:lnSpc>
                <a:spcPct val="90000"/>
              </a:lnSpc>
            </a:pPr>
            <a:r>
              <a:rPr lang="en-US" sz="2400" dirty="0">
                <a:latin typeface="Helvetica Light" pitchFamily="34" charset="0"/>
              </a:rPr>
              <a:t>slows users down</a:t>
            </a:r>
          </a:p>
          <a:p>
            <a:pPr lvl="1" eaLnBrk="1" hangingPunct="1">
              <a:lnSpc>
                <a:spcPct val="90000"/>
              </a:lnSpc>
            </a:pPr>
            <a:r>
              <a:rPr lang="en-US" sz="2400" dirty="0">
                <a:latin typeface="Helvetica Light" pitchFamily="34" charset="0"/>
              </a:rPr>
              <a:t>probably </a:t>
            </a:r>
            <a:r>
              <a:rPr lang="en-US" sz="2400" dirty="0" smtClean="0">
                <a:latin typeface="Helvetica Light" pitchFamily="34" charset="0"/>
              </a:rPr>
              <a:t>wouldn’t </a:t>
            </a:r>
            <a:r>
              <a:rPr lang="en-US" sz="2400" dirty="0">
                <a:latin typeface="Helvetica Light" pitchFamily="34" charset="0"/>
              </a:rPr>
              <a:t>be found by user testing</a:t>
            </a:r>
          </a:p>
          <a:p>
            <a:pPr lvl="1" eaLnBrk="1" hangingPunct="1">
              <a:lnSpc>
                <a:spcPct val="90000"/>
              </a:lnSpc>
            </a:pPr>
            <a:r>
              <a:rPr lang="en-US" sz="2400" dirty="0">
                <a:latin typeface="Helvetica Light" pitchFamily="34" charset="0"/>
              </a:rPr>
              <a:t>fix: pick a single format for entire interface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2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2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862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8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1026"/>
          <p:cNvSpPr>
            <a:spLocks noGrp="1" noChangeArrowheads="1"/>
          </p:cNvSpPr>
          <p:nvPr>
            <p:ph type="title"/>
          </p:nvPr>
        </p:nvSpPr>
        <p:spPr/>
        <p:txBody>
          <a:bodyPr/>
          <a:lstStyle/>
          <a:p>
            <a:pPr eaLnBrk="1" hangingPunct="1"/>
            <a:r>
              <a:rPr lang="en-US" sz="3300">
                <a:latin typeface="Helvetica" pitchFamily="2" charset="0"/>
              </a:rPr>
              <a:t>How to Perform Heuristic Evaluation</a:t>
            </a:r>
          </a:p>
        </p:txBody>
      </p:sp>
      <p:sp>
        <p:nvSpPr>
          <p:cNvPr id="540675" name="Rectangle 1027"/>
          <p:cNvSpPr>
            <a:spLocks noGrp="1" noChangeArrowheads="1"/>
          </p:cNvSpPr>
          <p:nvPr>
            <p:ph idx="1"/>
          </p:nvPr>
        </p:nvSpPr>
        <p:spPr>
          <a:xfrm>
            <a:off x="685800" y="1447800"/>
            <a:ext cx="8229600" cy="4953000"/>
          </a:xfrm>
        </p:spPr>
        <p:txBody>
          <a:bodyPr/>
          <a:lstStyle/>
          <a:p>
            <a:pPr eaLnBrk="1" hangingPunct="1">
              <a:lnSpc>
                <a:spcPct val="90000"/>
              </a:lnSpc>
            </a:pPr>
            <a:r>
              <a:rPr lang="en-US" sz="2800">
                <a:latin typeface="Helvetica Light" pitchFamily="34" charset="0"/>
              </a:rPr>
              <a:t>Why separate listings for each violation?</a:t>
            </a:r>
          </a:p>
          <a:p>
            <a:pPr lvl="1" eaLnBrk="1" hangingPunct="1">
              <a:lnSpc>
                <a:spcPct val="90000"/>
              </a:lnSpc>
            </a:pPr>
            <a:r>
              <a:rPr lang="en-US" sz="2400">
                <a:latin typeface="Helvetica Light" pitchFamily="34" charset="0"/>
              </a:rPr>
              <a:t>risk of repeating problematic aspect</a:t>
            </a:r>
          </a:p>
          <a:p>
            <a:pPr lvl="1" eaLnBrk="1" hangingPunct="1">
              <a:lnSpc>
                <a:spcPct val="90000"/>
              </a:lnSpc>
            </a:pPr>
            <a:r>
              <a:rPr lang="en-US" sz="2400">
                <a:latin typeface="Helvetica Light" pitchFamily="34" charset="0"/>
              </a:rPr>
              <a:t>may not be possible to fix all problems</a:t>
            </a:r>
          </a:p>
          <a:p>
            <a:pPr eaLnBrk="1" hangingPunct="1">
              <a:lnSpc>
                <a:spcPct val="90000"/>
              </a:lnSpc>
            </a:pPr>
            <a:r>
              <a:rPr lang="en-US" sz="2800">
                <a:latin typeface="Helvetica Light" pitchFamily="34" charset="0"/>
              </a:rPr>
              <a:t>Where problems may be found</a:t>
            </a:r>
          </a:p>
          <a:p>
            <a:pPr lvl="1" eaLnBrk="1" hangingPunct="1">
              <a:lnSpc>
                <a:spcPct val="90000"/>
              </a:lnSpc>
            </a:pPr>
            <a:r>
              <a:rPr lang="en-US" sz="2400">
                <a:latin typeface="Helvetica Light" pitchFamily="34" charset="0"/>
              </a:rPr>
              <a:t>single location in UI</a:t>
            </a:r>
          </a:p>
          <a:p>
            <a:pPr lvl="1" eaLnBrk="1" hangingPunct="1">
              <a:lnSpc>
                <a:spcPct val="90000"/>
              </a:lnSpc>
            </a:pPr>
            <a:r>
              <a:rPr lang="en-US" sz="2400">
                <a:latin typeface="Helvetica Light" pitchFamily="34" charset="0"/>
              </a:rPr>
              <a:t>two or more locations that need to be compared</a:t>
            </a:r>
          </a:p>
          <a:p>
            <a:pPr lvl="1" eaLnBrk="1" hangingPunct="1">
              <a:lnSpc>
                <a:spcPct val="90000"/>
              </a:lnSpc>
            </a:pPr>
            <a:r>
              <a:rPr lang="en-US" sz="2400">
                <a:latin typeface="Helvetica Light" pitchFamily="34" charset="0"/>
              </a:rPr>
              <a:t>problem with overall structure of UI</a:t>
            </a:r>
          </a:p>
          <a:p>
            <a:pPr lvl="1" eaLnBrk="1" hangingPunct="1">
              <a:lnSpc>
                <a:spcPct val="90000"/>
              </a:lnSpc>
            </a:pPr>
            <a:r>
              <a:rPr lang="en-US" sz="2400">
                <a:latin typeface="Helvetica Light" pitchFamily="34" charset="0"/>
              </a:rPr>
              <a:t>something that is missing</a:t>
            </a:r>
          </a:p>
          <a:p>
            <a:pPr lvl="2" eaLnBrk="1" hangingPunct="1">
              <a:lnSpc>
                <a:spcPct val="90000"/>
              </a:lnSpc>
            </a:pPr>
            <a:r>
              <a:rPr lang="en-US" sz="2000">
                <a:latin typeface="Helvetica Light" pitchFamily="34" charset="0"/>
              </a:rPr>
              <a:t>common problem with paper prototypes</a:t>
            </a:r>
          </a:p>
          <a:p>
            <a:pPr lvl="2" eaLnBrk="1" hangingPunct="1">
              <a:lnSpc>
                <a:spcPct val="90000"/>
              </a:lnSpc>
            </a:pPr>
            <a:r>
              <a:rPr lang="en-US" sz="2000">
                <a:latin typeface="Helvetica Light" pitchFamily="34" charset="0"/>
              </a:rPr>
              <a:t>note: sometimes features are implied by design docs and just haven</a:t>
            </a:r>
            <a:r>
              <a:rPr lang="ja-JP" altLang="en-US" sz="2000">
                <a:latin typeface="Helvetica Light" pitchFamily="34" charset="0"/>
              </a:rPr>
              <a:t>’</a:t>
            </a:r>
            <a:r>
              <a:rPr lang="en-US" sz="2000">
                <a:latin typeface="Helvetica Light" pitchFamily="34" charset="0"/>
              </a:rPr>
              <a:t>t been </a:t>
            </a:r>
            <a:r>
              <a:rPr lang="ja-JP" altLang="en-US" sz="2000">
                <a:latin typeface="Helvetica Light" pitchFamily="34" charset="0"/>
              </a:rPr>
              <a:t>“</a:t>
            </a:r>
            <a:r>
              <a:rPr lang="en-US" sz="2000">
                <a:latin typeface="Helvetica Light" pitchFamily="34" charset="0"/>
              </a:rPr>
              <a:t>implemented</a:t>
            </a:r>
            <a:r>
              <a:rPr lang="ja-JP" altLang="en-US" sz="2000">
                <a:latin typeface="Helvetica Light" pitchFamily="34" charset="0"/>
              </a:rPr>
              <a:t>”</a:t>
            </a:r>
            <a:r>
              <a:rPr lang="en-US" sz="2000">
                <a:latin typeface="Helvetica Light" pitchFamily="34" charset="0"/>
              </a:rPr>
              <a:t> – relax on those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067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067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067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067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067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0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a:latin typeface="Helvetica" pitchFamily="2" charset="0"/>
              </a:rPr>
              <a:t>Severity Rating</a:t>
            </a:r>
          </a:p>
        </p:txBody>
      </p:sp>
      <p:sp>
        <p:nvSpPr>
          <p:cNvPr id="29702" name="Rectangle 3"/>
          <p:cNvSpPr>
            <a:spLocks noGrp="1" noChangeArrowheads="1"/>
          </p:cNvSpPr>
          <p:nvPr>
            <p:ph idx="1"/>
          </p:nvPr>
        </p:nvSpPr>
        <p:spPr>
          <a:xfrm>
            <a:off x="685800" y="1828800"/>
            <a:ext cx="8229600" cy="4114800"/>
          </a:xfrm>
        </p:spPr>
        <p:txBody>
          <a:bodyPr/>
          <a:lstStyle/>
          <a:p>
            <a:pPr eaLnBrk="1" hangingPunct="1">
              <a:lnSpc>
                <a:spcPct val="90000"/>
              </a:lnSpc>
            </a:pPr>
            <a:r>
              <a:rPr lang="en-US" sz="2800" dirty="0">
                <a:latin typeface="Helvetica Light" pitchFamily="34" charset="0"/>
              </a:rPr>
              <a:t>Used to allocate resources to fix problems </a:t>
            </a:r>
          </a:p>
          <a:p>
            <a:pPr eaLnBrk="1" hangingPunct="1">
              <a:lnSpc>
                <a:spcPct val="90000"/>
              </a:lnSpc>
            </a:pPr>
            <a:r>
              <a:rPr lang="en-US" sz="2800" dirty="0">
                <a:latin typeface="Helvetica Light" pitchFamily="34" charset="0"/>
              </a:rPr>
              <a:t>Estimates of need for more usability efforts</a:t>
            </a:r>
          </a:p>
          <a:p>
            <a:pPr eaLnBrk="1" hangingPunct="1">
              <a:lnSpc>
                <a:spcPct val="90000"/>
              </a:lnSpc>
            </a:pPr>
            <a:r>
              <a:rPr lang="en-US" sz="2800" dirty="0">
                <a:latin typeface="Helvetica Light" pitchFamily="34" charset="0"/>
              </a:rPr>
              <a:t>Combination of</a:t>
            </a:r>
          </a:p>
          <a:p>
            <a:pPr lvl="1" eaLnBrk="1" hangingPunct="1">
              <a:lnSpc>
                <a:spcPct val="90000"/>
              </a:lnSpc>
            </a:pPr>
            <a:r>
              <a:rPr lang="en-US" sz="2400" dirty="0">
                <a:latin typeface="Helvetica Light" pitchFamily="34" charset="0"/>
              </a:rPr>
              <a:t>frequency</a:t>
            </a:r>
          </a:p>
          <a:p>
            <a:pPr lvl="1" eaLnBrk="1" hangingPunct="1">
              <a:lnSpc>
                <a:spcPct val="90000"/>
              </a:lnSpc>
            </a:pPr>
            <a:r>
              <a:rPr lang="en-US" sz="2400" dirty="0">
                <a:latin typeface="Helvetica Light" pitchFamily="34" charset="0"/>
              </a:rPr>
              <a:t>impact</a:t>
            </a:r>
          </a:p>
          <a:p>
            <a:pPr lvl="1" eaLnBrk="1" hangingPunct="1">
              <a:lnSpc>
                <a:spcPct val="90000"/>
              </a:lnSpc>
            </a:pPr>
            <a:r>
              <a:rPr lang="en-US" sz="2400" dirty="0">
                <a:latin typeface="Helvetica Light" pitchFamily="34" charset="0"/>
              </a:rPr>
              <a:t>persistence (one time or repeating)</a:t>
            </a:r>
          </a:p>
          <a:p>
            <a:pPr eaLnBrk="1" hangingPunct="1">
              <a:lnSpc>
                <a:spcPct val="90000"/>
              </a:lnSpc>
            </a:pPr>
            <a:r>
              <a:rPr lang="en-US" sz="2800" dirty="0">
                <a:latin typeface="Helvetica Light" pitchFamily="34" charset="0"/>
              </a:rPr>
              <a:t>Should be calculated after all </a:t>
            </a:r>
            <a:r>
              <a:rPr lang="en-US" sz="2800" dirty="0" err="1">
                <a:latin typeface="Helvetica Light" pitchFamily="34" charset="0"/>
              </a:rPr>
              <a:t>evals</a:t>
            </a:r>
            <a:r>
              <a:rPr lang="en-US" sz="2800" dirty="0">
                <a:latin typeface="Helvetica Light" pitchFamily="34" charset="0"/>
              </a:rPr>
              <a:t>. are in</a:t>
            </a:r>
          </a:p>
          <a:p>
            <a:pPr eaLnBrk="1" hangingPunct="1">
              <a:lnSpc>
                <a:spcPct val="90000"/>
              </a:lnSpc>
            </a:pPr>
            <a:r>
              <a:rPr lang="en-US" sz="2800" dirty="0">
                <a:latin typeface="Helvetica Light" pitchFamily="34" charset="0"/>
              </a:rPr>
              <a:t>Should be done independently by all judges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11/1/2012</a:t>
            </a:r>
            <a:endParaRPr lang="en-US" dirty="0"/>
          </a:p>
        </p:txBody>
      </p:sp>
      <p:sp>
        <p:nvSpPr>
          <p:cNvPr id="3" name="Footer Placeholder 2"/>
          <p:cNvSpPr>
            <a:spLocks noGrp="1"/>
          </p:cNvSpPr>
          <p:nvPr>
            <p:ph type="ftr" sz="quarter" idx="11"/>
          </p:nvPr>
        </p:nvSpPr>
        <p:spPr/>
        <p:txBody>
          <a:bodyPr/>
          <a:lstStyle/>
          <a:p>
            <a:r>
              <a:rPr lang="en-US" smtClean="0"/>
              <a:t>CSE 440: User Interface Design, Prototyping, &amp; Evaluation</a:t>
            </a:r>
            <a:endParaRPr lang="en-US" dirty="0"/>
          </a:p>
        </p:txBody>
      </p:sp>
      <p:sp>
        <p:nvSpPr>
          <p:cNvPr id="4" name="Slide Number Placeholder 3"/>
          <p:cNvSpPr>
            <a:spLocks noGrp="1"/>
          </p:cNvSpPr>
          <p:nvPr>
            <p:ph type="sldNum" sz="quarter" idx="12"/>
          </p:nvPr>
        </p:nvSpPr>
        <p:spPr/>
        <p:txBody>
          <a:bodyPr/>
          <a:lstStyle/>
          <a:p>
            <a:fld id="{8ECE2160-65C3-AC45-A33C-E2F8319357D7}" type="slidenum">
              <a:rPr lang="en-US" smtClean="0"/>
              <a:pPr/>
              <a:t>3</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71600"/>
            <a:ext cx="9144000" cy="6347670"/>
          </a:xfrm>
          <a:prstGeom prst="rect">
            <a:avLst/>
          </a:prstGeom>
        </p:spPr>
      </p:pic>
      <p:sp>
        <p:nvSpPr>
          <p:cNvPr id="17" name="Rectangle 16"/>
          <p:cNvSpPr/>
          <p:nvPr/>
        </p:nvSpPr>
        <p:spPr bwMode="auto">
          <a:xfrm>
            <a:off x="305747" y="5761929"/>
            <a:ext cx="5028253" cy="638871"/>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8" name="Rectangle 17"/>
          <p:cNvSpPr/>
          <p:nvPr/>
        </p:nvSpPr>
        <p:spPr>
          <a:xfrm>
            <a:off x="368464" y="5793562"/>
            <a:ext cx="8610702" cy="461665"/>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Minimalist reading mode.</a:t>
            </a:r>
          </a:p>
        </p:txBody>
      </p:sp>
      <p:sp>
        <p:nvSpPr>
          <p:cNvPr id="16" name="Rectangle 15"/>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pic>
        <p:nvPicPr>
          <p:cNvPr id="20" name="Picture 19"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21" name="Rectangle 2"/>
          <p:cNvSpPr>
            <a:spLocks noGrp="1" noChangeArrowheads="1"/>
          </p:cNvSpPr>
          <p:nvPr>
            <p:ph type="title"/>
          </p:nvPr>
        </p:nvSpPr>
        <p:spPr>
          <a:xfrm>
            <a:off x="406435" y="79925"/>
            <a:ext cx="8664575" cy="1143000"/>
          </a:xfrm>
        </p:spPr>
        <p:txBody>
          <a:bodyPr/>
          <a:lstStyle/>
          <a:p>
            <a:r>
              <a:rPr lang="en-US" dirty="0" smtClean="0">
                <a:solidFill>
                  <a:srgbClr val="FFFFFF"/>
                </a:solidFill>
                <a:latin typeface="Helvetica"/>
                <a:cs typeface="Helvetica"/>
              </a:rPr>
              <a:t>Hall of Fame or Shame?</a:t>
            </a:r>
            <a:endParaRPr lang="en-US" dirty="0">
              <a:solidFill>
                <a:srgbClr val="FFFFFF"/>
              </a:solidFill>
              <a:latin typeface="Helvetica"/>
              <a:cs typeface="Helvetica"/>
            </a:endParaRPr>
          </a:p>
        </p:txBody>
      </p:sp>
    </p:spTree>
    <p:extLst>
      <p:ext uri="{BB962C8B-B14F-4D97-AF65-F5344CB8AC3E}">
        <p14:creationId xmlns:p14="http://schemas.microsoft.com/office/powerpoint/2010/main" val="3147297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a:latin typeface="Helvetica" pitchFamily="2" charset="0"/>
              </a:rPr>
              <a:t>Severity Ratings (cont.)</a:t>
            </a:r>
          </a:p>
        </p:txBody>
      </p:sp>
      <p:sp>
        <p:nvSpPr>
          <p:cNvPr id="30726" name="Rectangle 3"/>
          <p:cNvSpPr>
            <a:spLocks noGrp="1" noChangeArrowheads="1"/>
          </p:cNvSpPr>
          <p:nvPr>
            <p:ph idx="1"/>
          </p:nvPr>
        </p:nvSpPr>
        <p:spPr>
          <a:xfrm>
            <a:off x="704850" y="2597150"/>
            <a:ext cx="8439150" cy="3535363"/>
          </a:xfrm>
        </p:spPr>
        <p:txBody>
          <a:bodyPr/>
          <a:lstStyle/>
          <a:p>
            <a:pPr eaLnBrk="1" hangingPunct="1">
              <a:buFontTx/>
              <a:buNone/>
            </a:pPr>
            <a:r>
              <a:rPr lang="en-US" sz="2800" dirty="0">
                <a:latin typeface="Helvetica Light" pitchFamily="34" charset="0"/>
              </a:rPr>
              <a:t>0 </a:t>
            </a:r>
            <a:r>
              <a:rPr lang="en-US" sz="2800" dirty="0" smtClean="0">
                <a:latin typeface="Helvetica Light" pitchFamily="34" charset="0"/>
              </a:rPr>
              <a:t>– don’t </a:t>
            </a:r>
            <a:r>
              <a:rPr lang="en-US" sz="2800" dirty="0">
                <a:latin typeface="Helvetica Light" pitchFamily="34" charset="0"/>
              </a:rPr>
              <a:t>agree that this is a usability problem</a:t>
            </a:r>
          </a:p>
          <a:p>
            <a:pPr eaLnBrk="1" hangingPunct="1">
              <a:buFontTx/>
              <a:buNone/>
            </a:pPr>
            <a:r>
              <a:rPr lang="en-US" sz="2800" dirty="0">
                <a:latin typeface="Helvetica Light" pitchFamily="34" charset="0"/>
              </a:rPr>
              <a:t>1 - cosmetic problem </a:t>
            </a:r>
          </a:p>
          <a:p>
            <a:pPr eaLnBrk="1" hangingPunct="1">
              <a:buFontTx/>
              <a:buNone/>
            </a:pPr>
            <a:r>
              <a:rPr lang="en-US" sz="2800" dirty="0">
                <a:latin typeface="Helvetica Light" pitchFamily="34" charset="0"/>
              </a:rPr>
              <a:t>2 - minor usability problem</a:t>
            </a:r>
          </a:p>
          <a:p>
            <a:pPr eaLnBrk="1" hangingPunct="1">
              <a:buFontTx/>
              <a:buNone/>
            </a:pPr>
            <a:r>
              <a:rPr lang="en-US" sz="2800" dirty="0">
                <a:latin typeface="Helvetica Light" pitchFamily="34" charset="0"/>
              </a:rPr>
              <a:t>3 - major usability problem; important to fix</a:t>
            </a:r>
          </a:p>
          <a:p>
            <a:pPr eaLnBrk="1" hangingPunct="1">
              <a:buFontTx/>
              <a:buNone/>
            </a:pPr>
            <a:r>
              <a:rPr lang="en-US" sz="2800" dirty="0">
                <a:latin typeface="Helvetica Light" pitchFamily="34" charset="0"/>
              </a:rPr>
              <a:t>4 - usability catastrophe; imperative to fix</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en-US">
                <a:latin typeface="Helvetica" pitchFamily="2" charset="0"/>
              </a:rPr>
              <a:t>Debriefing</a:t>
            </a:r>
          </a:p>
        </p:txBody>
      </p:sp>
      <p:sp>
        <p:nvSpPr>
          <p:cNvPr id="31750" name="Rectangle 3"/>
          <p:cNvSpPr>
            <a:spLocks noGrp="1" noChangeArrowheads="1"/>
          </p:cNvSpPr>
          <p:nvPr>
            <p:ph idx="1"/>
          </p:nvPr>
        </p:nvSpPr>
        <p:spPr/>
        <p:txBody>
          <a:bodyPr/>
          <a:lstStyle/>
          <a:p>
            <a:pPr eaLnBrk="1" hangingPunct="1"/>
            <a:r>
              <a:rPr lang="en-US" sz="2800">
                <a:latin typeface="Helvetica Light" pitchFamily="34" charset="0"/>
              </a:rPr>
              <a:t>Conduct with evaluators, observers, and development team members</a:t>
            </a:r>
          </a:p>
          <a:p>
            <a:pPr eaLnBrk="1" hangingPunct="1"/>
            <a:r>
              <a:rPr lang="en-US" sz="2800">
                <a:latin typeface="Helvetica Light" pitchFamily="34" charset="0"/>
              </a:rPr>
              <a:t>Discuss general characteristics of UI</a:t>
            </a:r>
          </a:p>
          <a:p>
            <a:pPr eaLnBrk="1" hangingPunct="1"/>
            <a:r>
              <a:rPr lang="en-US" sz="2800">
                <a:latin typeface="Helvetica Light" pitchFamily="34" charset="0"/>
              </a:rPr>
              <a:t>Suggest potential improvements to address major usability problems</a:t>
            </a:r>
          </a:p>
          <a:p>
            <a:pPr eaLnBrk="1" hangingPunct="1"/>
            <a:r>
              <a:rPr lang="en-US" sz="2800">
                <a:latin typeface="Helvetica Light" pitchFamily="34" charset="0"/>
              </a:rPr>
              <a:t>Dev. team rates how hard things are to fix</a:t>
            </a:r>
          </a:p>
          <a:p>
            <a:pPr eaLnBrk="1" hangingPunct="1"/>
            <a:r>
              <a:rPr lang="en-US" sz="2800">
                <a:latin typeface="Helvetica Light" pitchFamily="34" charset="0"/>
              </a:rPr>
              <a:t>Make it a brainstorming session</a:t>
            </a:r>
          </a:p>
          <a:p>
            <a:pPr lvl="1" eaLnBrk="1" hangingPunct="1"/>
            <a:r>
              <a:rPr lang="en-US" sz="2400">
                <a:latin typeface="Helvetica Light" pitchFamily="34" charset="0"/>
              </a:rPr>
              <a:t>little criticism until end of session</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atin typeface="Helvetica" pitchFamily="2" charset="0"/>
              </a:rPr>
              <a:t>Severity Ratings Example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32774" name="Rectangle 3"/>
          <p:cNvSpPr>
            <a:spLocks noChangeArrowheads="1"/>
          </p:cNvSpPr>
          <p:nvPr/>
        </p:nvSpPr>
        <p:spPr bwMode="auto">
          <a:xfrm>
            <a:off x="528638" y="2341563"/>
            <a:ext cx="82375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a:latin typeface="Helvetica Light" pitchFamily="34" charset="0"/>
                <a:cs typeface="Consolas" pitchFamily="49" charset="0"/>
              </a:rPr>
              <a:t>1. [H1-4 Consistency] [Severity 3][Fix 0] </a:t>
            </a:r>
          </a:p>
          <a:p>
            <a:pPr eaLnBrk="0" hangingPunct="0"/>
            <a:endParaRPr lang="en-US">
              <a:latin typeface="Helvetica Light" pitchFamily="34" charset="0"/>
              <a:cs typeface="Consolas" pitchFamily="49" charset="0"/>
            </a:endParaRPr>
          </a:p>
          <a:p>
            <a:pPr eaLnBrk="0" hangingPunct="0"/>
            <a:r>
              <a:rPr lang="en-US">
                <a:latin typeface="Helvetica Light" pitchFamily="34" charset="0"/>
                <a:cs typeface="Consolas" pitchFamily="49" charset="0"/>
              </a:rPr>
              <a:t>The interface used the string "Save" on the first screen for saving the user's file, but used the string "Write file" on the second screen. Users may be confused by this different terminology for the same function.</a:t>
            </a:r>
            <a:r>
              <a:rPr lang="en-US" sz="2000">
                <a:latin typeface="Helvetica Light" pitchFamily="34" charset="0"/>
                <a:cs typeface="Consolas" pitchFamily="49" charset="0"/>
              </a:rPr>
              <a:t> </a:t>
            </a:r>
          </a:p>
        </p:txBody>
      </p:sp>
      <p:sp>
        <p:nvSpPr>
          <p:cNvPr id="2" name="Slide Number Placeholder 1"/>
          <p:cNvSpPr>
            <a:spLocks noGrp="1"/>
          </p:cNvSpPr>
          <p:nvPr>
            <p:ph type="sldNum" sz="quarter" idx="12"/>
          </p:nvPr>
        </p:nvSpPr>
        <p:spPr/>
        <p:txBody>
          <a:bodyPr/>
          <a:lstStyle/>
          <a:p>
            <a:fld id="{8ECE2160-65C3-AC45-A33C-E2F8319357D7}"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a:latin typeface="Helvetica" pitchFamily="2" charset="0"/>
              </a:rPr>
              <a:t>HE vs. User Testing</a:t>
            </a:r>
          </a:p>
        </p:txBody>
      </p:sp>
      <p:sp>
        <p:nvSpPr>
          <p:cNvPr id="33798" name="Rectangle 3"/>
          <p:cNvSpPr>
            <a:spLocks noGrp="1" noChangeArrowheads="1"/>
          </p:cNvSpPr>
          <p:nvPr>
            <p:ph idx="1"/>
          </p:nvPr>
        </p:nvSpPr>
        <p:spPr>
          <a:xfrm>
            <a:off x="685800" y="1600200"/>
            <a:ext cx="8458200" cy="4343400"/>
          </a:xfrm>
        </p:spPr>
        <p:txBody>
          <a:bodyPr/>
          <a:lstStyle/>
          <a:p>
            <a:pPr eaLnBrk="1" hangingPunct="1">
              <a:lnSpc>
                <a:spcPct val="90000"/>
              </a:lnSpc>
            </a:pPr>
            <a:r>
              <a:rPr lang="en-US" sz="2800" dirty="0">
                <a:latin typeface="Helvetica Light" pitchFamily="34" charset="0"/>
              </a:rPr>
              <a:t>HE is much faster</a:t>
            </a:r>
          </a:p>
          <a:p>
            <a:pPr lvl="1" eaLnBrk="1" hangingPunct="1">
              <a:lnSpc>
                <a:spcPct val="90000"/>
              </a:lnSpc>
            </a:pPr>
            <a:r>
              <a:rPr lang="en-US" sz="2400" dirty="0">
                <a:latin typeface="Helvetica Light" pitchFamily="34" charset="0"/>
              </a:rPr>
              <a:t>1-2 hours each evaluator vs. days-weeks</a:t>
            </a:r>
          </a:p>
          <a:p>
            <a:pPr eaLnBrk="1" hangingPunct="1">
              <a:lnSpc>
                <a:spcPct val="90000"/>
              </a:lnSpc>
            </a:pPr>
            <a:r>
              <a:rPr lang="en-US" sz="2800" dirty="0">
                <a:latin typeface="Helvetica Light" pitchFamily="34" charset="0"/>
              </a:rPr>
              <a:t>HE </a:t>
            </a:r>
            <a:r>
              <a:rPr lang="en-US" sz="2800" dirty="0" smtClean="0">
                <a:latin typeface="Helvetica Light" pitchFamily="34" charset="0"/>
              </a:rPr>
              <a:t>doesn’t </a:t>
            </a:r>
            <a:r>
              <a:rPr lang="en-US" sz="2800" dirty="0">
                <a:latin typeface="Helvetica Light" pitchFamily="34" charset="0"/>
              </a:rPr>
              <a:t>require interpreting </a:t>
            </a:r>
            <a:r>
              <a:rPr lang="en-US" sz="2800" dirty="0" smtClean="0">
                <a:latin typeface="Helvetica Light" pitchFamily="34" charset="0"/>
              </a:rPr>
              <a:t>user’s </a:t>
            </a:r>
            <a:r>
              <a:rPr lang="en-US" sz="2800" dirty="0">
                <a:latin typeface="Helvetica Light" pitchFamily="34" charset="0"/>
              </a:rPr>
              <a:t>actions</a:t>
            </a:r>
          </a:p>
          <a:p>
            <a:pPr eaLnBrk="1" hangingPunct="1">
              <a:lnSpc>
                <a:spcPct val="90000"/>
              </a:lnSpc>
            </a:pPr>
            <a:r>
              <a:rPr lang="en-US" sz="2800" dirty="0">
                <a:latin typeface="Helvetica Light" pitchFamily="34" charset="0"/>
              </a:rPr>
              <a:t>User testing is far more accurate (by def.)</a:t>
            </a:r>
          </a:p>
          <a:p>
            <a:pPr lvl="1" eaLnBrk="1" hangingPunct="1">
              <a:lnSpc>
                <a:spcPct val="90000"/>
              </a:lnSpc>
            </a:pPr>
            <a:r>
              <a:rPr lang="en-US" sz="2400" dirty="0">
                <a:latin typeface="Helvetica Light" pitchFamily="34" charset="0"/>
              </a:rPr>
              <a:t>takes into account actual users and tasks</a:t>
            </a:r>
          </a:p>
          <a:p>
            <a:pPr lvl="1" eaLnBrk="1" hangingPunct="1">
              <a:lnSpc>
                <a:spcPct val="90000"/>
              </a:lnSpc>
            </a:pPr>
            <a:r>
              <a:rPr lang="en-US" sz="2400" dirty="0">
                <a:latin typeface="Helvetica Light" pitchFamily="34" charset="0"/>
              </a:rPr>
              <a:t>HE may miss problems &amp; find </a:t>
            </a:r>
            <a:r>
              <a:rPr lang="ja-JP" altLang="en-US" sz="2400" dirty="0">
                <a:latin typeface="Helvetica Light" pitchFamily="34" charset="0"/>
              </a:rPr>
              <a:t>“</a:t>
            </a:r>
            <a:r>
              <a:rPr lang="en-US" sz="2400" dirty="0">
                <a:latin typeface="Helvetica Light" pitchFamily="34" charset="0"/>
              </a:rPr>
              <a:t>false positives</a:t>
            </a:r>
            <a:r>
              <a:rPr lang="ja-JP" altLang="en-US" sz="2400" dirty="0">
                <a:latin typeface="Helvetica Light" pitchFamily="34" charset="0"/>
              </a:rPr>
              <a:t>”</a:t>
            </a:r>
            <a:endParaRPr lang="en-US" sz="2400" dirty="0">
              <a:latin typeface="Helvetica Light" pitchFamily="34" charset="0"/>
            </a:endParaRPr>
          </a:p>
          <a:p>
            <a:pPr eaLnBrk="1" hangingPunct="1">
              <a:lnSpc>
                <a:spcPct val="90000"/>
              </a:lnSpc>
            </a:pPr>
            <a:r>
              <a:rPr lang="en-US" sz="2800" dirty="0">
                <a:latin typeface="Helvetica Light" pitchFamily="34" charset="0"/>
              </a:rPr>
              <a:t>Good to alternate between HE &amp; user testing</a:t>
            </a:r>
          </a:p>
          <a:p>
            <a:pPr lvl="1" eaLnBrk="1" hangingPunct="1">
              <a:lnSpc>
                <a:spcPct val="90000"/>
              </a:lnSpc>
            </a:pPr>
            <a:r>
              <a:rPr lang="en-US" sz="2400" dirty="0">
                <a:latin typeface="Helvetica Light" pitchFamily="34" charset="0"/>
              </a:rPr>
              <a:t>find different problems</a:t>
            </a:r>
          </a:p>
          <a:p>
            <a:pPr lvl="1" eaLnBrk="1" hangingPunct="1">
              <a:lnSpc>
                <a:spcPct val="90000"/>
              </a:lnSpc>
            </a:pPr>
            <a:r>
              <a:rPr lang="en-US" sz="2400" dirty="0">
                <a:latin typeface="Helvetica Light" pitchFamily="34" charset="0"/>
              </a:rPr>
              <a:t>d</a:t>
            </a:r>
            <a:r>
              <a:rPr lang="en-US" sz="2400" dirty="0" smtClean="0">
                <a:latin typeface="Helvetica Light" pitchFamily="34" charset="0"/>
              </a:rPr>
              <a:t>on’t </a:t>
            </a:r>
            <a:r>
              <a:rPr lang="en-US" sz="2400" dirty="0">
                <a:latin typeface="Helvetica Light" pitchFamily="34" charset="0"/>
              </a:rPr>
              <a:t>waste participants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4"/>
          <p:cNvSpPr>
            <a:spLocks noGrp="1" noChangeArrowheads="1"/>
          </p:cNvSpPr>
          <p:nvPr>
            <p:ph type="title"/>
          </p:nvPr>
        </p:nvSpPr>
        <p:spPr/>
        <p:txBody>
          <a:bodyPr/>
          <a:lstStyle/>
          <a:p>
            <a:pPr eaLnBrk="1" hangingPunct="1"/>
            <a:r>
              <a:rPr lang="en-US">
                <a:latin typeface="Helvetica" pitchFamily="2" charset="0"/>
              </a:rPr>
              <a:t>Results of Using HE</a:t>
            </a:r>
          </a:p>
        </p:txBody>
      </p:sp>
      <p:sp>
        <p:nvSpPr>
          <p:cNvPr id="552965" name="Rectangle 5"/>
          <p:cNvSpPr>
            <a:spLocks noGrp="1" noChangeArrowheads="1"/>
          </p:cNvSpPr>
          <p:nvPr>
            <p:ph idx="1"/>
          </p:nvPr>
        </p:nvSpPr>
        <p:spPr>
          <a:xfrm>
            <a:off x="685800" y="1600200"/>
            <a:ext cx="8458200" cy="4800600"/>
          </a:xfrm>
        </p:spPr>
        <p:txBody>
          <a:bodyPr/>
          <a:lstStyle/>
          <a:p>
            <a:pPr eaLnBrk="1" hangingPunct="1">
              <a:lnSpc>
                <a:spcPct val="90000"/>
              </a:lnSpc>
            </a:pPr>
            <a:r>
              <a:rPr lang="en-US" sz="2800" dirty="0">
                <a:latin typeface="Helvetica Light" pitchFamily="34" charset="0"/>
              </a:rPr>
              <a:t>Discount: benefit-cost ratio of 48 [Nielsen94]</a:t>
            </a:r>
          </a:p>
          <a:p>
            <a:pPr lvl="1" eaLnBrk="1" hangingPunct="1">
              <a:lnSpc>
                <a:spcPct val="90000"/>
              </a:lnSpc>
            </a:pPr>
            <a:r>
              <a:rPr lang="en-US" sz="2400" dirty="0">
                <a:latin typeface="Helvetica Light" pitchFamily="34" charset="0"/>
              </a:rPr>
              <a:t>cost was $10,500 for benefit of $500,000</a:t>
            </a:r>
          </a:p>
          <a:p>
            <a:pPr lvl="1" eaLnBrk="1" hangingPunct="1">
              <a:lnSpc>
                <a:spcPct val="90000"/>
              </a:lnSpc>
            </a:pPr>
            <a:r>
              <a:rPr lang="en-US" sz="2400" dirty="0">
                <a:latin typeface="Helvetica Light" pitchFamily="34" charset="0"/>
              </a:rPr>
              <a:t>value of each problem ~15K (Nielsen &amp; </a:t>
            </a:r>
            <a:r>
              <a:rPr lang="en-US" sz="2400" dirty="0" err="1">
                <a:latin typeface="Helvetica Light" pitchFamily="34" charset="0"/>
              </a:rPr>
              <a:t>Landauer</a:t>
            </a:r>
            <a:r>
              <a:rPr lang="en-US" sz="2400" dirty="0">
                <a:latin typeface="Helvetica Light" pitchFamily="34" charset="0"/>
              </a:rPr>
              <a:t>)</a:t>
            </a:r>
          </a:p>
          <a:p>
            <a:pPr lvl="1" eaLnBrk="1" hangingPunct="1">
              <a:lnSpc>
                <a:spcPct val="90000"/>
              </a:lnSpc>
            </a:pPr>
            <a:r>
              <a:rPr lang="en-US" sz="2400" dirty="0">
                <a:latin typeface="Helvetica Light" pitchFamily="34" charset="0"/>
              </a:rPr>
              <a:t>how might we calculate this value?</a:t>
            </a:r>
          </a:p>
          <a:p>
            <a:pPr lvl="2" eaLnBrk="1" hangingPunct="1">
              <a:lnSpc>
                <a:spcPct val="90000"/>
              </a:lnSpc>
            </a:pPr>
            <a:r>
              <a:rPr lang="en-US" sz="2000" dirty="0">
                <a:latin typeface="Helvetica Light" pitchFamily="34" charset="0"/>
              </a:rPr>
              <a:t>in-house </a:t>
            </a:r>
            <a:r>
              <a:rPr lang="en-US" sz="2000" dirty="0">
                <a:latin typeface="Helvetica Light" pitchFamily="34" charset="0"/>
                <a:sym typeface="Symbol" charset="0"/>
              </a:rPr>
              <a:t></a:t>
            </a:r>
            <a:r>
              <a:rPr lang="en-US" sz="2000" dirty="0">
                <a:latin typeface="Helvetica Light" pitchFamily="34" charset="0"/>
              </a:rPr>
              <a:t> productivity;  open market </a:t>
            </a:r>
            <a:r>
              <a:rPr lang="en-US" sz="2000" dirty="0">
                <a:latin typeface="Helvetica Light" pitchFamily="34" charset="0"/>
                <a:sym typeface="Symbol" charset="0"/>
              </a:rPr>
              <a:t></a:t>
            </a:r>
            <a:r>
              <a:rPr lang="en-US" sz="2000" dirty="0">
                <a:latin typeface="Helvetica Light" pitchFamily="34" charset="0"/>
              </a:rPr>
              <a:t> sales</a:t>
            </a:r>
          </a:p>
          <a:p>
            <a:pPr eaLnBrk="1" hangingPunct="1">
              <a:lnSpc>
                <a:spcPct val="90000"/>
              </a:lnSpc>
            </a:pPr>
            <a:r>
              <a:rPr lang="en-US" sz="2800" dirty="0">
                <a:latin typeface="Helvetica Light" pitchFamily="34" charset="0"/>
              </a:rPr>
              <a:t>Correlation between severity &amp; finding w/ HE</a:t>
            </a:r>
          </a:p>
          <a:p>
            <a:pPr eaLnBrk="1" hangingPunct="1">
              <a:lnSpc>
                <a:spcPct val="90000"/>
              </a:lnSpc>
            </a:pPr>
            <a:r>
              <a:rPr lang="en-US" sz="2800" dirty="0">
                <a:latin typeface="Helvetica Light" pitchFamily="34" charset="0"/>
              </a:rPr>
              <a:t>Single evaluator achieves poor results</a:t>
            </a:r>
          </a:p>
          <a:p>
            <a:pPr lvl="1" eaLnBrk="1" hangingPunct="1">
              <a:lnSpc>
                <a:spcPct val="90000"/>
              </a:lnSpc>
            </a:pPr>
            <a:r>
              <a:rPr lang="en-US" sz="2400" dirty="0">
                <a:latin typeface="Helvetica Light" pitchFamily="34" charset="0"/>
              </a:rPr>
              <a:t>only finds 35% of usability problems</a:t>
            </a:r>
          </a:p>
          <a:p>
            <a:pPr lvl="1" eaLnBrk="1" hangingPunct="1">
              <a:lnSpc>
                <a:spcPct val="90000"/>
              </a:lnSpc>
            </a:pPr>
            <a:r>
              <a:rPr lang="en-US" sz="2400" dirty="0">
                <a:latin typeface="Helvetica Light" pitchFamily="34" charset="0"/>
              </a:rPr>
              <a:t>5 evaluators find ~ 75% of usability problems</a:t>
            </a:r>
          </a:p>
          <a:p>
            <a:pPr lvl="1" eaLnBrk="1" hangingPunct="1">
              <a:lnSpc>
                <a:spcPct val="90000"/>
              </a:lnSpc>
            </a:pPr>
            <a:r>
              <a:rPr lang="en-US" sz="2400" dirty="0">
                <a:latin typeface="Helvetica Light" pitchFamily="34" charset="0"/>
              </a:rPr>
              <a:t>why not more evaluators???? 10? 20?</a:t>
            </a:r>
          </a:p>
          <a:p>
            <a:pPr lvl="2" eaLnBrk="1" hangingPunct="1">
              <a:lnSpc>
                <a:spcPct val="90000"/>
              </a:lnSpc>
            </a:pPr>
            <a:r>
              <a:rPr lang="en-US" sz="2000" dirty="0">
                <a:latin typeface="Helvetica Light" pitchFamily="34" charset="0"/>
              </a:rPr>
              <a:t>adding evaluators costs more &amp; </a:t>
            </a:r>
            <a:r>
              <a:rPr lang="en-US" sz="2000" dirty="0" smtClean="0">
                <a:latin typeface="Helvetica Light" pitchFamily="34" charset="0"/>
              </a:rPr>
              <a:t>won’t </a:t>
            </a:r>
            <a:r>
              <a:rPr lang="en-US" sz="2000" dirty="0">
                <a:latin typeface="Helvetica Light" pitchFamily="34" charset="0"/>
              </a:rPr>
              <a:t>find more </a:t>
            </a:r>
            <a:r>
              <a:rPr lang="en-US" sz="2000" dirty="0" err="1">
                <a:latin typeface="Helvetica Light" pitchFamily="34" charset="0"/>
              </a:rPr>
              <a:t>probs</a:t>
            </a:r>
            <a:endParaRPr lang="en-US" sz="2000"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6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6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6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65">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52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latin typeface="Helvetica" pitchFamily="2" charset="0"/>
              </a:rPr>
              <a:t>Decreasing 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smtClean="0">
                <a:latin typeface="Helvetica Light" pitchFamily="34" charset="0"/>
                <a:cs typeface="Consolas" pitchFamily="49" charset="0"/>
              </a:rPr>
              <a:t>* Caveat</a:t>
            </a:r>
            <a:r>
              <a:rPr lang="en-US" sz="2000" dirty="0">
                <a:latin typeface="Helvetica Light" pitchFamily="34" charset="0"/>
                <a:cs typeface="Consolas" pitchFamily="49" charset="0"/>
              </a:rPr>
              <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
        <p:nvSpPr>
          <p:cNvPr id="2" name="Slide Number Placeholder 1"/>
          <p:cNvSpPr>
            <a:spLocks noGrp="1"/>
          </p:cNvSpPr>
          <p:nvPr>
            <p:ph type="sldNum" sz="quarter" idx="12"/>
          </p:nvPr>
        </p:nvSpPr>
        <p:spPr/>
        <p:txBody>
          <a:bodyPr/>
          <a:lstStyle/>
          <a:p>
            <a:fld id="{8ECE2160-65C3-AC45-A33C-E2F8319357D7}"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a:latin typeface="Helvetica" pitchFamily="2" charset="0"/>
              </a:rPr>
              <a:t>Summary</a:t>
            </a: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a:t>
            </a:r>
            <a:r>
              <a:rPr lang="en-US" sz="2400" dirty="0" smtClean="0">
                <a:latin typeface="Helvetica Light" pitchFamily="34" charset="0"/>
              </a:rPr>
              <a:t>doesn’t </a:t>
            </a:r>
            <a:r>
              <a:rPr lang="en-US" sz="2400" dirty="0">
                <a:latin typeface="Helvetica Light" pitchFamily="34" charset="0"/>
              </a:rPr>
              <a:t>&amp;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479425" y="114300"/>
            <a:ext cx="7772400" cy="1143000"/>
          </a:xfrm>
        </p:spPr>
        <p:txBody>
          <a:bodyPr/>
          <a:lstStyle/>
          <a:p>
            <a:pPr algn="r" eaLnBrk="1" hangingPunct="1"/>
            <a:r>
              <a:rPr lang="en-US" dirty="0">
                <a:latin typeface="Helvetica" pitchFamily="2" charset="0"/>
              </a:rPr>
              <a:t>Further Reading</a:t>
            </a:r>
            <a:br>
              <a:rPr lang="en-US" dirty="0">
                <a:latin typeface="Helvetica" pitchFamily="2" charset="0"/>
              </a:rPr>
            </a:br>
            <a:r>
              <a:rPr lang="en-US" sz="2900" i="1" dirty="0">
                <a:latin typeface="Helvetica" pitchFamily="2" charset="0"/>
              </a:rPr>
              <a:t>Evaluation</a:t>
            </a:r>
          </a:p>
        </p:txBody>
      </p:sp>
      <p:sp>
        <p:nvSpPr>
          <p:cNvPr id="37894" name="Rectangle 3"/>
          <p:cNvSpPr>
            <a:spLocks noGrp="1" noChangeArrowheads="1"/>
          </p:cNvSpPr>
          <p:nvPr>
            <p:ph idx="1"/>
          </p:nvPr>
        </p:nvSpPr>
        <p:spPr>
          <a:xfrm>
            <a:off x="685800" y="1295400"/>
            <a:ext cx="8291513" cy="5105400"/>
          </a:xfrm>
        </p:spPr>
        <p:txBody>
          <a:bodyPr/>
          <a:lstStyle/>
          <a:p>
            <a:pPr eaLnBrk="1" hangingPunct="1"/>
            <a:r>
              <a:rPr lang="en-US">
                <a:latin typeface="Helvetica Light" pitchFamily="34" charset="0"/>
              </a:rPr>
              <a:t>Books</a:t>
            </a:r>
          </a:p>
          <a:p>
            <a:pPr lvl="1" eaLnBrk="1" hangingPunct="1"/>
            <a:r>
              <a:rPr lang="en-US" i="1">
                <a:latin typeface="Helvetica Light" pitchFamily="34" charset="0"/>
              </a:rPr>
              <a:t>Usability Engineering</a:t>
            </a:r>
            <a:r>
              <a:rPr lang="en-US">
                <a:latin typeface="Helvetica Light" pitchFamily="34" charset="0"/>
              </a:rPr>
              <a:t>, by Nielsen, 1994</a:t>
            </a:r>
          </a:p>
          <a:p>
            <a:pPr eaLnBrk="1" hangingPunct="1"/>
            <a:r>
              <a:rPr lang="en-US">
                <a:latin typeface="Helvetica Light" pitchFamily="34" charset="0"/>
              </a:rPr>
              <a:t>Web Sites &amp; mailing lists</a:t>
            </a:r>
          </a:p>
          <a:p>
            <a:pPr lvl="1" eaLnBrk="1" hangingPunct="1"/>
            <a:r>
              <a:rPr lang="en-US">
                <a:latin typeface="Helvetica Light" pitchFamily="34" charset="0"/>
                <a:hlinkClick r:id="rId3"/>
              </a:rPr>
              <a:t>useit.com</a:t>
            </a:r>
            <a:endParaRPr lang="en-US">
              <a:latin typeface="Helvetica Light" pitchFamily="34" charset="0"/>
            </a:endParaRPr>
          </a:p>
          <a:p>
            <a:pPr lvl="1" eaLnBrk="1" hangingPunct="1"/>
            <a:r>
              <a:rPr lang="en-US">
                <a:latin typeface="Helvetica Light" pitchFamily="34" charset="0"/>
              </a:rPr>
              <a:t>UTEST mail list</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11/1/2012</a:t>
            </a:r>
            <a:endParaRPr lang="en-US" dirty="0"/>
          </a:p>
        </p:txBody>
      </p:sp>
      <p:sp>
        <p:nvSpPr>
          <p:cNvPr id="3" name="Footer Placeholder 2"/>
          <p:cNvSpPr>
            <a:spLocks noGrp="1"/>
          </p:cNvSpPr>
          <p:nvPr>
            <p:ph type="ftr" sz="quarter" idx="11"/>
          </p:nvPr>
        </p:nvSpPr>
        <p:spPr/>
        <p:txBody>
          <a:bodyPr/>
          <a:lstStyle/>
          <a:p>
            <a:r>
              <a:rPr lang="en-US" smtClean="0"/>
              <a:t>CSE 440: User Interface Design, Prototyping, &amp; Evaluation</a:t>
            </a:r>
            <a:endParaRPr lang="en-US" dirty="0"/>
          </a:p>
        </p:txBody>
      </p:sp>
      <p:sp>
        <p:nvSpPr>
          <p:cNvPr id="4" name="Slide Number Placeholder 3"/>
          <p:cNvSpPr>
            <a:spLocks noGrp="1"/>
          </p:cNvSpPr>
          <p:nvPr>
            <p:ph type="sldNum" sz="quarter" idx="12"/>
          </p:nvPr>
        </p:nvSpPr>
        <p:spPr/>
        <p:txBody>
          <a:bodyPr/>
          <a:lstStyle/>
          <a:p>
            <a:fld id="{8ECE2160-65C3-AC45-A33C-E2F8319357D7}" type="slidenum">
              <a:rPr lang="en-US" smtClean="0"/>
              <a:pPr/>
              <a:t>4</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4549" y="1447800"/>
            <a:ext cx="6627000" cy="2205405"/>
          </a:xfrm>
          <a:prstGeom prst="rect">
            <a:avLst/>
          </a:prstGeom>
        </p:spPr>
      </p:pic>
      <p:sp>
        <p:nvSpPr>
          <p:cNvPr id="17" name="Rectangle 16"/>
          <p:cNvSpPr/>
          <p:nvPr/>
        </p:nvSpPr>
        <p:spPr bwMode="auto">
          <a:xfrm>
            <a:off x="305747" y="5761929"/>
            <a:ext cx="8615802"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8" name="Rectangle 17"/>
          <p:cNvSpPr/>
          <p:nvPr/>
        </p:nvSpPr>
        <p:spPr>
          <a:xfrm>
            <a:off x="368464" y="5793562"/>
            <a:ext cx="8610702" cy="830997"/>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Items can be saved from iPhone, iPad, Android devices, web app, Chrome/Firefox extension, or email.</a:t>
            </a:r>
          </a:p>
        </p:txBody>
      </p:sp>
      <p:sp>
        <p:nvSpPr>
          <p:cNvPr id="16" name="Rectangle 15"/>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pic>
        <p:nvPicPr>
          <p:cNvPr id="20" name="Picture 19"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21" name="Rectangle 2"/>
          <p:cNvSpPr>
            <a:spLocks noGrp="1" noChangeArrowheads="1"/>
          </p:cNvSpPr>
          <p:nvPr>
            <p:ph type="title"/>
          </p:nvPr>
        </p:nvSpPr>
        <p:spPr>
          <a:xfrm>
            <a:off x="406435" y="79925"/>
            <a:ext cx="8664575" cy="1143000"/>
          </a:xfrm>
        </p:spPr>
        <p:txBody>
          <a:bodyPr/>
          <a:lstStyle/>
          <a:p>
            <a:r>
              <a:rPr lang="en-US" dirty="0" smtClean="0">
                <a:solidFill>
                  <a:srgbClr val="FFFFFF"/>
                </a:solidFill>
                <a:latin typeface="Helvetica"/>
                <a:cs typeface="Helvetica"/>
              </a:rPr>
              <a:t>Hall of Fame or Shame?</a:t>
            </a:r>
            <a:endParaRPr lang="en-US" dirty="0">
              <a:solidFill>
                <a:srgbClr val="FFFFFF"/>
              </a:solidFill>
              <a:latin typeface="Helvetica"/>
              <a:cs typeface="Helvetica"/>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3200400"/>
            <a:ext cx="9144000" cy="2278937"/>
          </a:xfrm>
          <a:prstGeom prst="rect">
            <a:avLst/>
          </a:prstGeom>
        </p:spPr>
      </p:pic>
    </p:spTree>
    <p:extLst>
      <p:ext uri="{BB962C8B-B14F-4D97-AF65-F5344CB8AC3E}">
        <p14:creationId xmlns:p14="http://schemas.microsoft.com/office/powerpoint/2010/main" val="1398279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11/1/2012</a:t>
            </a:r>
            <a:endParaRPr lang="en-US" dirty="0"/>
          </a:p>
        </p:txBody>
      </p:sp>
      <p:sp>
        <p:nvSpPr>
          <p:cNvPr id="3" name="Footer Placeholder 2"/>
          <p:cNvSpPr>
            <a:spLocks noGrp="1"/>
          </p:cNvSpPr>
          <p:nvPr>
            <p:ph type="ftr" sz="quarter" idx="11"/>
          </p:nvPr>
        </p:nvSpPr>
        <p:spPr/>
        <p:txBody>
          <a:bodyPr/>
          <a:lstStyle/>
          <a:p>
            <a:r>
              <a:rPr lang="en-US" dirty="0" smtClean="0"/>
              <a:t>CSE 440: User Interface Design, Prototyping, &amp; Evaluation</a:t>
            </a:r>
            <a:endParaRPr lang="en-US" dirty="0"/>
          </a:p>
        </p:txBody>
      </p:sp>
      <p:sp>
        <p:nvSpPr>
          <p:cNvPr id="4" name="Slide Number Placeholder 3"/>
          <p:cNvSpPr>
            <a:spLocks noGrp="1"/>
          </p:cNvSpPr>
          <p:nvPr>
            <p:ph type="sldNum" sz="quarter" idx="12"/>
          </p:nvPr>
        </p:nvSpPr>
        <p:spPr/>
        <p:txBody>
          <a:bodyPr/>
          <a:lstStyle/>
          <a:p>
            <a:fld id="{8ECE2160-65C3-AC45-A33C-E2F8319357D7}" type="slidenum">
              <a:rPr lang="en-US" smtClean="0"/>
              <a:pPr/>
              <a:t>5</a:t>
            </a:fld>
            <a:endParaRPr lang="en-US"/>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343214"/>
            <a:ext cx="9144000" cy="5777384"/>
          </a:xfrm>
          <a:prstGeom prst="rect">
            <a:avLst/>
          </a:prstGeom>
        </p:spPr>
      </p:pic>
      <p:sp>
        <p:nvSpPr>
          <p:cNvPr id="14" name="Rectangle 13"/>
          <p:cNvSpPr/>
          <p:nvPr/>
        </p:nvSpPr>
        <p:spPr bwMode="auto">
          <a:xfrm>
            <a:off x="5902597" y="5591742"/>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5662575"/>
            <a:ext cx="2996985"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Pocket</a:t>
            </a:r>
          </a:p>
          <a:p>
            <a:pPr eaLnBrk="1" hangingPunct="1"/>
            <a:r>
              <a:rPr lang="en-US" sz="1600" dirty="0" smtClean="0">
                <a:latin typeface="Helvetica"/>
                <a:ea typeface="ＭＳ Ｐゴシック" pitchFamily="34" charset="-128"/>
                <a:cs typeface="Helvetica"/>
              </a:rPr>
              <a:t>By Read It Later</a:t>
            </a:r>
            <a:endParaRPr lang="en-US" sz="1600" dirty="0">
              <a:latin typeface="Helvetica"/>
              <a:ea typeface="ＭＳ Ｐゴシック" pitchFamily="34" charset="-128"/>
              <a:cs typeface="Helvetica"/>
            </a:endParaRPr>
          </a:p>
        </p:txBody>
      </p:sp>
      <p:sp>
        <p:nvSpPr>
          <p:cNvPr id="10" name="Rectangle 9"/>
          <p:cNvSpPr/>
          <p:nvPr/>
        </p:nvSpPr>
        <p:spPr bwMode="auto">
          <a:xfrm>
            <a:off x="0" y="0"/>
            <a:ext cx="9144000" cy="1343214"/>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16" name="Rectangle 2"/>
          <p:cNvSpPr txBox="1">
            <a:spLocks noChangeArrowheads="1"/>
          </p:cNvSpPr>
          <p:nvPr/>
        </p:nvSpPr>
        <p:spPr bwMode="auto">
          <a:xfrm>
            <a:off x="406435" y="79925"/>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r>
              <a:rPr lang="en-US" dirty="0" smtClean="0">
                <a:solidFill>
                  <a:srgbClr val="FFFFFF"/>
                </a:solidFill>
              </a:rPr>
              <a:t>Hall of Fame!</a:t>
            </a:r>
            <a:endParaRPr lang="en-US" dirty="0">
              <a:solidFill>
                <a:srgbClr val="FFFFFF"/>
              </a:solidFill>
            </a:endParaRPr>
          </a:p>
        </p:txBody>
      </p:sp>
      <p:sp>
        <p:nvSpPr>
          <p:cNvPr id="18" name="Rectangle 17"/>
          <p:cNvSpPr/>
          <p:nvPr/>
        </p:nvSpPr>
        <p:spPr bwMode="auto">
          <a:xfrm>
            <a:off x="365485" y="2054068"/>
            <a:ext cx="5246507" cy="4432766"/>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9" name="Rectangle 9"/>
          <p:cNvSpPr txBox="1">
            <a:spLocks noChangeArrowheads="1"/>
          </p:cNvSpPr>
          <p:nvPr/>
        </p:nvSpPr>
        <p:spPr>
          <a:xfrm>
            <a:off x="553862" y="2226548"/>
            <a:ext cx="4843362" cy="4382968"/>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a:ea typeface="ＭＳ Ｐゴシック" pitchFamily="34" charset="-128"/>
              </a:rPr>
              <a:t>b</a:t>
            </a:r>
            <a:r>
              <a:rPr lang="en-US" sz="2000" dirty="0" smtClean="0">
                <a:ea typeface="ＭＳ Ｐゴシック" pitchFamily="34" charset="-128"/>
              </a:rPr>
              <a:t>eautiful visual design</a:t>
            </a:r>
            <a:endParaRPr lang="en-US" altLang="ja-JP" sz="2000" dirty="0" smtClean="0">
              <a:ea typeface="ＭＳ Ｐゴシック" pitchFamily="34" charset="-128"/>
            </a:endParaRPr>
          </a:p>
          <a:p>
            <a:pPr marL="360000" lvl="1"/>
            <a:r>
              <a:rPr lang="en-US" sz="2000" dirty="0" smtClean="0">
                <a:ea typeface="ＭＳ Ｐゴシック" pitchFamily="34" charset="-128"/>
              </a:rPr>
              <a:t>support across a large number of devices means you can always use it</a:t>
            </a:r>
          </a:p>
          <a:p>
            <a:pPr marL="360000" lvl="1"/>
            <a:r>
              <a:rPr lang="en-US" sz="2000" dirty="0" smtClean="0">
                <a:ea typeface="ＭＳ Ｐゴシック" pitchFamily="34" charset="-128"/>
              </a:rPr>
              <a:t>optimized for quickly and easily saving and reading articles</a:t>
            </a:r>
          </a:p>
          <a:p>
            <a:pPr marL="0" indent="0">
              <a:buNone/>
            </a:pPr>
            <a:r>
              <a:rPr lang="en-US" sz="2800" dirty="0" smtClean="0">
                <a:ea typeface="ＭＳ Ｐゴシック" pitchFamily="34" charset="-128"/>
              </a:rPr>
              <a:t>Bad</a:t>
            </a:r>
          </a:p>
          <a:p>
            <a:pPr marL="360000" lvl="1">
              <a:spcBef>
                <a:spcPts val="480"/>
              </a:spcBef>
            </a:pPr>
            <a:r>
              <a:rPr lang="en-US" sz="2000" dirty="0" smtClean="0">
                <a:ea typeface="ＭＳ Ｐゴシック" pitchFamily="34" charset="-128"/>
              </a:rPr>
              <a:t>significantly reformats content</a:t>
            </a:r>
          </a:p>
          <a:p>
            <a:pPr marL="360000" lvl="1">
              <a:spcBef>
                <a:spcPts val="480"/>
              </a:spcBef>
            </a:pPr>
            <a:r>
              <a:rPr lang="en-US" sz="2000" dirty="0" smtClean="0">
                <a:ea typeface="ＭＳ Ｐゴシック" pitchFamily="34" charset="-128"/>
              </a:rPr>
              <a:t>saves link from tweets, but not the message</a:t>
            </a:r>
          </a:p>
        </p:txBody>
      </p:sp>
      <p:pic>
        <p:nvPicPr>
          <p:cNvPr id="11" name="Picture 10"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spTree>
    <p:extLst>
      <p:ext uri="{BB962C8B-B14F-4D97-AF65-F5344CB8AC3E}">
        <p14:creationId xmlns:p14="http://schemas.microsoft.com/office/powerpoint/2010/main" val="3485694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0" y="1676400"/>
            <a:ext cx="8172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chemeClr val="bg2"/>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r>
              <a:rPr lang="en-US" dirty="0" smtClean="0"/>
              <a:t>Heuristic Evaluation</a:t>
            </a:r>
            <a:endParaRPr lang="en-US" dirty="0"/>
          </a:p>
        </p:txBody>
      </p:sp>
    </p:spTree>
    <p:extLst>
      <p:ext uri="{BB962C8B-B14F-4D97-AF65-F5344CB8AC3E}">
        <p14:creationId xmlns:p14="http://schemas.microsoft.com/office/powerpoint/2010/main" val="1694324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79425" y="350838"/>
            <a:ext cx="8351838" cy="1143000"/>
          </a:xfrm>
        </p:spPr>
        <p:txBody>
          <a:bodyPr/>
          <a:lstStyle/>
          <a:p>
            <a:pPr eaLnBrk="1" hangingPunct="1"/>
            <a:r>
              <a:rPr lang="en-US" dirty="0">
                <a:latin typeface="Helvetica" pitchFamily="2" charset="0"/>
              </a:rPr>
              <a:t>Outline</a:t>
            </a:r>
          </a:p>
        </p:txBody>
      </p:sp>
      <p:sp>
        <p:nvSpPr>
          <p:cNvPr id="9222" name="Rectangle 3"/>
          <p:cNvSpPr>
            <a:spLocks noGrp="1" noChangeArrowheads="1"/>
          </p:cNvSpPr>
          <p:nvPr>
            <p:ph idx="1"/>
          </p:nvPr>
        </p:nvSpPr>
        <p:spPr>
          <a:xfrm>
            <a:off x="685800" y="1600200"/>
            <a:ext cx="8229600" cy="4724400"/>
          </a:xfrm>
        </p:spPr>
        <p:txBody>
          <a:bodyPr/>
          <a:lstStyle/>
          <a:p>
            <a:pPr eaLnBrk="1" hangingPunct="1"/>
            <a:endParaRPr lang="en-US" dirty="0">
              <a:latin typeface="Helvetica Light" pitchFamily="34" charset="0"/>
            </a:endParaRPr>
          </a:p>
          <a:p>
            <a:pPr eaLnBrk="1" hangingPunct="1"/>
            <a:r>
              <a:rPr lang="en-US" dirty="0" smtClean="0">
                <a:latin typeface="Helvetica Light" pitchFamily="34" charset="0"/>
              </a:rPr>
              <a:t>HE </a:t>
            </a:r>
            <a:r>
              <a:rPr lang="en-US" dirty="0">
                <a:latin typeface="Helvetica Light" pitchFamily="34" charset="0"/>
              </a:rPr>
              <a:t>Process Overview</a:t>
            </a:r>
          </a:p>
          <a:p>
            <a:pPr eaLnBrk="1" hangingPunct="1"/>
            <a:r>
              <a:rPr lang="en-US" dirty="0">
                <a:latin typeface="Helvetica Light" pitchFamily="34" charset="0"/>
              </a:rPr>
              <a:t>The Heuristics</a:t>
            </a:r>
          </a:p>
          <a:p>
            <a:pPr eaLnBrk="1" hangingPunct="1"/>
            <a:r>
              <a:rPr lang="en-US" dirty="0">
                <a:latin typeface="Helvetica Light" pitchFamily="34" charset="0"/>
              </a:rPr>
              <a:t>How to Perform Heuristic Evaluation</a:t>
            </a:r>
          </a:p>
          <a:p>
            <a:pPr eaLnBrk="1" hangingPunct="1"/>
            <a:r>
              <a:rPr lang="en-US" dirty="0">
                <a:latin typeface="Helvetica Light" pitchFamily="34" charset="0"/>
              </a:rPr>
              <a:t>Heuristic Evaluation vs. Usability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11/1/2012</a:t>
            </a:r>
            <a:endParaRPr lang="en-US"/>
          </a:p>
        </p:txBody>
      </p:sp>
      <p:sp>
        <p:nvSpPr>
          <p:cNvPr id="10" name="Rectangle 6"/>
          <p:cNvSpPr>
            <a:spLocks noGrp="1" noChangeArrowheads="1"/>
          </p:cNvSpPr>
          <p:nvPr>
            <p:ph type="ftr" sz="quarter" idx="11"/>
          </p:nvPr>
        </p:nvSpPr>
        <p:spPr>
          <a:ln/>
        </p:spPr>
        <p:txBody>
          <a:bodyPr/>
          <a:lstStyle>
            <a:lvl1pPr>
              <a:defRPr/>
            </a:lvl1pPr>
          </a:lstStyle>
          <a:p>
            <a:r>
              <a:rPr lang="en-US" dirty="0" smtClean="0"/>
              <a:t>CSE 440: User Interface Design, Prototyping, &amp; Evaluation</a:t>
            </a:r>
            <a:endParaRPr lang="en-US" dirty="0"/>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pic>
        <p:nvPicPr>
          <p:cNvPr id="11" name="Picture 3" descr="C:\Users\Venkat\Pictures\2012-02-09 001\IMG_0660.JPG"/>
          <p:cNvPicPr>
            <a:picLocks noChangeAspect="1" noChangeArrowheads="1"/>
          </p:cNvPicPr>
          <p:nvPr/>
        </p:nvPicPr>
        <p:blipFill>
          <a:blip r:embed="rId4" cstate="print"/>
          <a:srcRect l="26360" t="5530" r="8368" b="17046"/>
          <a:stretch>
            <a:fillRect/>
          </a:stretch>
        </p:blipFill>
        <p:spPr bwMode="auto">
          <a:xfrm>
            <a:off x="4444045" y="2743200"/>
            <a:ext cx="4686300" cy="3124200"/>
          </a:xfrm>
          <a:prstGeom prst="rect">
            <a:avLst/>
          </a:prstGeom>
          <a:noFill/>
        </p:spPr>
      </p:pic>
      <p:sp>
        <p:nvSpPr>
          <p:cNvPr id="3" name="Slide Number Placeholder 2"/>
          <p:cNvSpPr>
            <a:spLocks noGrp="1"/>
          </p:cNvSpPr>
          <p:nvPr>
            <p:ph type="sldNum" sz="quarter" idx="12"/>
          </p:nvPr>
        </p:nvSpPr>
        <p:spPr/>
        <p:txBody>
          <a:bodyPr/>
          <a:lstStyle/>
          <a:p>
            <a:fld id="{8ECE2160-65C3-AC45-A33C-E2F8319357D7}"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a:latin typeface="Helvetica" pitchFamily="2" charset="0"/>
              </a:rPr>
              <a:t>Heuristic Evaluation</a:t>
            </a: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a:latin typeface="Helvetica Light" pitchFamily="34" charset="0"/>
              </a:rPr>
              <a:t>Developed by </a:t>
            </a:r>
            <a:r>
              <a:rPr lang="en-US" sz="2800" dirty="0" err="1">
                <a:latin typeface="Helvetica Light" pitchFamily="34" charset="0"/>
              </a:rPr>
              <a:t>Jakob</a:t>
            </a:r>
            <a:r>
              <a:rPr lang="en-US" sz="2800" dirty="0">
                <a:latin typeface="Helvetica Light" pitchFamily="34" charset="0"/>
              </a:rPr>
              <a:t> Nielsen</a:t>
            </a:r>
          </a:p>
          <a:p>
            <a:pPr eaLnBrk="1" hangingPunct="1">
              <a:lnSpc>
                <a:spcPct val="90000"/>
              </a:lnSpc>
            </a:pPr>
            <a:r>
              <a:rPr lang="en-US" sz="2800" dirty="0">
                <a:latin typeface="Helvetica Light" pitchFamily="34" charset="0"/>
              </a:rPr>
              <a:t>Helps find usability problems in a UI design</a:t>
            </a:r>
          </a:p>
          <a:p>
            <a:pPr eaLnBrk="1" hangingPunct="1">
              <a:lnSpc>
                <a:spcPct val="90000"/>
              </a:lnSpc>
            </a:pPr>
            <a:r>
              <a:rPr lang="en-US" sz="2800" dirty="0">
                <a:latin typeface="Helvetica Light" pitchFamily="34" charset="0"/>
              </a:rPr>
              <a:t>Small set (3-5) of evaluators examine UI</a:t>
            </a:r>
          </a:p>
          <a:p>
            <a:pPr lvl="1" eaLnBrk="1" hangingPunct="1">
              <a:lnSpc>
                <a:spcPct val="90000"/>
              </a:lnSpc>
            </a:pPr>
            <a:r>
              <a:rPr lang="en-US" sz="2400" dirty="0">
                <a:latin typeface="Helvetica Light" pitchFamily="34" charset="0"/>
              </a:rPr>
              <a:t>independently check for compliance with usability principles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r>
              <a:rPr lang="en-US" sz="2400" dirty="0">
                <a:latin typeface="Helvetica Light" pitchFamily="34" charset="0"/>
              </a:rPr>
              <a:t>)</a:t>
            </a:r>
          </a:p>
          <a:p>
            <a:pPr lvl="1" eaLnBrk="1" hangingPunct="1">
              <a:lnSpc>
                <a:spcPct val="90000"/>
              </a:lnSpc>
            </a:pPr>
            <a:r>
              <a:rPr lang="en-US" sz="2400" dirty="0">
                <a:latin typeface="Helvetica Light" pitchFamily="34" charset="0"/>
              </a:rPr>
              <a:t>different evaluators will find different problems</a:t>
            </a:r>
          </a:p>
          <a:p>
            <a:pPr lvl="1" eaLnBrk="1" hangingPunct="1">
              <a:lnSpc>
                <a:spcPct val="90000"/>
              </a:lnSpc>
            </a:pPr>
            <a:r>
              <a:rPr lang="en-US" sz="2400" dirty="0">
                <a:latin typeface="Helvetica Light" pitchFamily="34" charset="0"/>
              </a:rPr>
              <a:t>evaluators only communicate afterwards</a:t>
            </a:r>
          </a:p>
          <a:p>
            <a:pPr lvl="2" eaLnBrk="1" hangingPunct="1">
              <a:lnSpc>
                <a:spcPct val="90000"/>
              </a:lnSpc>
            </a:pPr>
            <a:r>
              <a:rPr lang="en-US" sz="2000" dirty="0">
                <a:latin typeface="Helvetica Light" pitchFamily="34" charset="0"/>
              </a:rPr>
              <a:t>findings are then aggregated</a:t>
            </a:r>
          </a:p>
          <a:p>
            <a:pPr eaLnBrk="1" hangingPunct="1">
              <a:lnSpc>
                <a:spcPct val="90000"/>
              </a:lnSpc>
            </a:pPr>
            <a:r>
              <a:rPr lang="en-US" sz="2800" dirty="0">
                <a:latin typeface="Helvetica Light" pitchFamily="34" charset="0"/>
              </a:rPr>
              <a:t>Can perform on working UI or on sketches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11/1/2012</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CSE 440: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9</a:t>
            </a:fld>
            <a:endParaRPr lang="en-US"/>
          </a:p>
        </p:txBody>
      </p:sp>
    </p:spTree>
    <p:extLst>
      <p:ext uri="{BB962C8B-B14F-4D97-AF65-F5344CB8AC3E}">
        <p14:creationId xmlns:p14="http://schemas.microsoft.com/office/powerpoint/2010/main" val="2918879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Landay_au12">
  <a:themeElements>
    <a:clrScheme name="Custom 4">
      <a:dk1>
        <a:srgbClr val="414141"/>
      </a:dk1>
      <a:lt1>
        <a:srgbClr val="FFFFFF"/>
      </a:lt1>
      <a:dk2>
        <a:srgbClr val="282A2A"/>
      </a:dk2>
      <a:lt2>
        <a:srgbClr val="D0D0D0"/>
      </a:lt2>
      <a:accent1>
        <a:srgbClr val="E87A40"/>
      </a:accent1>
      <a:accent2>
        <a:srgbClr val="EAC632"/>
      </a:accent2>
      <a:accent3>
        <a:srgbClr val="D1B2AD"/>
      </a:accent3>
      <a:accent4>
        <a:srgbClr val="DADADA"/>
      </a:accent4>
      <a:accent5>
        <a:srgbClr val="E8B887"/>
      </a:accent5>
      <a:accent6>
        <a:srgbClr val="8E8E8E"/>
      </a:accent6>
      <a:hlink>
        <a:srgbClr val="FFFFFF"/>
      </a:hlink>
      <a:folHlink>
        <a:srgbClr val="FFFFFF"/>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0108A"/>
    </a:dk2>
    <a:lt2>
      <a:srgbClr val="F8F8F8"/>
    </a:lt2>
    <a:accent1>
      <a:srgbClr val="A19862"/>
    </a:accent1>
    <a:accent2>
      <a:srgbClr val="70A373"/>
    </a:accent2>
    <a:accent3>
      <a:srgbClr val="AAAAC4"/>
    </a:accent3>
    <a:accent4>
      <a:srgbClr val="DADADA"/>
    </a:accent4>
    <a:accent5>
      <a:srgbClr val="CDCAB7"/>
    </a:accent5>
    <a:accent6>
      <a:srgbClr val="659368"/>
    </a:accent6>
    <a:hlink>
      <a:srgbClr val="468293"/>
    </a:hlink>
    <a:folHlink>
      <a:srgbClr val="876A88"/>
    </a:folHlink>
  </a:clrScheme>
</a:themeOverride>
</file>

<file path=docProps/app.xml><?xml version="1.0" encoding="utf-8"?>
<Properties xmlns="http://schemas.openxmlformats.org/officeDocument/2006/extended-properties" xmlns:vt="http://schemas.openxmlformats.org/officeDocument/2006/docPropsVTypes">
  <Template>05-prototyping</Template>
  <TotalTime>5971</TotalTime>
  <Words>1910</Words>
  <Application>Microsoft Office PowerPoint</Application>
  <PresentationFormat>On-screen Show (4:3)</PresentationFormat>
  <Paragraphs>384</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Landay_au12</vt:lpstr>
      <vt:lpstr>PowerPoint Presentation</vt:lpstr>
      <vt:lpstr>Hall of Fame or Shame?</vt:lpstr>
      <vt:lpstr>Hall of Fame or Shame?</vt:lpstr>
      <vt:lpstr>Hall of Fame or Shame?</vt:lpstr>
      <vt:lpstr>PowerPoint Presentation</vt:lpstr>
      <vt:lpstr>PowerPoint Presentation</vt:lpstr>
      <vt:lpstr>Outline</vt:lpstr>
      <vt:lpstr>Evaluation</vt:lpstr>
      <vt:lpstr>Heuristic Evaluation</vt:lpstr>
      <vt:lpstr>Why Multiple Evaluators?</vt:lpstr>
      <vt:lpstr>Heuristic Evaluation Process</vt:lpstr>
      <vt:lpstr>Heuristics (original)</vt:lpstr>
      <vt:lpstr>Heuristics (revised set)</vt:lpstr>
      <vt:lpstr>Heuristics (cont.) </vt:lpstr>
      <vt:lpstr>Heuristics (cont.)</vt:lpstr>
      <vt:lpstr>Heuristics (cont.)</vt:lpstr>
      <vt:lpstr>Heuristics (cont.)</vt:lpstr>
      <vt:lpstr>Heuristics (cont.)</vt:lpstr>
      <vt:lpstr>Heuristics (cont.)</vt:lpstr>
      <vt:lpstr>Heuristics (cont.)</vt:lpstr>
      <vt:lpstr>Heuristics (cont.)</vt:lpstr>
      <vt:lpstr>Good Error Messages</vt:lpstr>
      <vt:lpstr>Heuristics (cont.)</vt:lpstr>
      <vt:lpstr>Mobile Heuristics</vt:lpstr>
      <vt:lpstr>Phases of Heuristic Evaluation</vt:lpstr>
      <vt:lpstr>How to Perform Evaluation</vt:lpstr>
      <vt:lpstr>Examples</vt:lpstr>
      <vt:lpstr>How to Perform Heuristic Evaluation</vt:lpstr>
      <vt:lpstr>Severity Rating</vt:lpstr>
      <vt:lpstr>Severity Ratings (cont.)</vt:lpstr>
      <vt:lpstr>Debriefing</vt:lpstr>
      <vt:lpstr>Severity Ratings Example</vt:lpstr>
      <vt:lpstr>HE vs. User Testing</vt:lpstr>
      <vt:lpstr>Results of Using HE</vt:lpstr>
      <vt:lpstr>Decreasing Returns</vt:lpstr>
      <vt:lpstr>Summary</vt:lpstr>
      <vt:lpstr>Further Reading Evaluation</vt:lpstr>
    </vt:vector>
  </TitlesOfParts>
  <Company>Berkeley Summer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subject>User Interface Design, Prototyping, and Evaluation</dc:subject>
  <dc:creator>James Landay</dc:creator>
  <cp:keywords>usability, interface design, interaction design, user interface, user interface design, think-aloud, cognitive walkthrough, usability evaluation</cp:keywords>
  <cp:lastModifiedBy>James A. Landay</cp:lastModifiedBy>
  <cp:revision>309</cp:revision>
  <cp:lastPrinted>1998-11-12T17:31:12Z</cp:lastPrinted>
  <dcterms:created xsi:type="dcterms:W3CDTF">1997-02-10T23:02:31Z</dcterms:created>
  <dcterms:modified xsi:type="dcterms:W3CDTF">2012-11-05T19:26:46Z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http://www.cs.berkeley.edu/~landay</vt:lpwstr>
  </property>
  <property fmtid="{D5CDD505-2E9C-101B-9397-08002B2CF9AE}" pid="9" name="Other">
    <vt:lpwstr>CS 160, Fall '2000_x000d_
User Interface Design, Prototyping, &amp; Evaluation_x000d_
UC Berkeley</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vt:lpwstr>
  </property>
</Properties>
</file>