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2" r:id="rId1"/>
  </p:sldMasterIdLst>
  <p:notesMasterIdLst>
    <p:notesMasterId r:id="rId41"/>
  </p:notesMasterIdLst>
  <p:handoutMasterIdLst>
    <p:handoutMasterId r:id="rId42"/>
  </p:handoutMasterIdLst>
  <p:sldIdLst>
    <p:sldId id="488" r:id="rId2"/>
    <p:sldId id="626" r:id="rId3"/>
    <p:sldId id="629" r:id="rId4"/>
    <p:sldId id="627" r:id="rId5"/>
    <p:sldId id="630" r:id="rId6"/>
    <p:sldId id="631" r:id="rId7"/>
    <p:sldId id="632" r:id="rId8"/>
    <p:sldId id="633" r:id="rId9"/>
    <p:sldId id="634" r:id="rId10"/>
    <p:sldId id="602" r:id="rId11"/>
    <p:sldId id="635" r:id="rId12"/>
    <p:sldId id="603" r:id="rId13"/>
    <p:sldId id="604" r:id="rId14"/>
    <p:sldId id="578" r:id="rId15"/>
    <p:sldId id="636" r:id="rId16"/>
    <p:sldId id="637" r:id="rId17"/>
    <p:sldId id="579" r:id="rId18"/>
    <p:sldId id="580" r:id="rId19"/>
    <p:sldId id="581" r:id="rId20"/>
    <p:sldId id="607" r:id="rId21"/>
    <p:sldId id="583" r:id="rId22"/>
    <p:sldId id="605" r:id="rId23"/>
    <p:sldId id="608" r:id="rId24"/>
    <p:sldId id="609" r:id="rId25"/>
    <p:sldId id="610" r:id="rId26"/>
    <p:sldId id="611" r:id="rId27"/>
    <p:sldId id="612" r:id="rId28"/>
    <p:sldId id="613" r:id="rId29"/>
    <p:sldId id="614" r:id="rId30"/>
    <p:sldId id="615" r:id="rId31"/>
    <p:sldId id="616" r:id="rId32"/>
    <p:sldId id="617" r:id="rId33"/>
    <p:sldId id="618" r:id="rId34"/>
    <p:sldId id="619" r:id="rId35"/>
    <p:sldId id="620" r:id="rId36"/>
    <p:sldId id="622" r:id="rId37"/>
    <p:sldId id="638" r:id="rId38"/>
    <p:sldId id="623" r:id="rId39"/>
    <p:sldId id="625" r:id="rId40"/>
  </p:sldIdLst>
  <p:sldSz cx="9144000" cy="6858000" type="screen4x3"/>
  <p:notesSz cx="7200900" cy="9512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7888A6"/>
    <a:srgbClr val="F7D7C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56" autoAdjust="0"/>
  </p:normalViewPr>
  <p:slideViewPr>
    <p:cSldViewPr snapToGrid="0">
      <p:cViewPr varScale="1">
        <p:scale>
          <a:sx n="155" d="100"/>
          <a:sy n="155" d="100"/>
        </p:scale>
        <p:origin x="-1362" y="-96"/>
      </p:cViewPr>
      <p:guideLst>
        <p:guide orient="horz" pos="2166"/>
        <p:guide pos="30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5328" y="-1122"/>
      </p:cViewPr>
      <p:guideLst>
        <p:guide orient="horz" pos="2221"/>
        <p:guide pos="29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79875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458BF5A3-2350-4A06-91F7-52EF13FDD7C3}" type="slidenum">
              <a:rPr lang="en-US">
                <a:latin typeface="Helvetica"/>
              </a:rPr>
              <a:pPr/>
              <a:t>‹#›</a:t>
            </a:fld>
            <a:endParaRPr lang="en-US" dirty="0">
              <a:latin typeface="Helvetica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28600" y="228600"/>
            <a:ext cx="40005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62" tIns="0" rIns="18962" bIns="0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defRPr sz="1000" i="1"/>
            </a:lvl1pPr>
          </a:lstStyle>
          <a:p>
            <a:r>
              <a:rPr lang="en-US" dirty="0" smtClean="0">
                <a:latin typeface="Helvetica"/>
              </a:rPr>
              <a:t>CSE 440, Autumn 2012</a:t>
            </a:r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User Interface Design, Prototyping, &amp; Evaluation</a:t>
            </a:r>
          </a:p>
          <a:p>
            <a:r>
              <a:rPr lang="en-US" dirty="0" smtClean="0">
                <a:latin typeface="Helvetica"/>
              </a:rPr>
              <a:t>Professor Landay</a:t>
            </a:r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70265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79875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3488" y="720725"/>
            <a:ext cx="4738687" cy="3554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8850" y="4516438"/>
            <a:ext cx="5283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9148" rIns="96657" bIns="49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0"/>
            <a:r>
              <a:rPr lang="en-US" noProof="0" dirty="0" smtClean="0"/>
              <a:t>Second level</a:t>
            </a:r>
          </a:p>
          <a:p>
            <a:pPr lvl="0"/>
            <a:r>
              <a:rPr lang="en-US" noProof="0" dirty="0" smtClean="0"/>
              <a:t>Third level</a:t>
            </a:r>
          </a:p>
          <a:p>
            <a:pPr lvl="0"/>
            <a:r>
              <a:rPr lang="en-US" noProof="0" dirty="0" smtClean="0"/>
              <a:t>Fourth level</a:t>
            </a:r>
          </a:p>
          <a:p>
            <a:pPr lvl="0"/>
            <a:r>
              <a:rPr 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Helvetica"/>
              </a:defRPr>
            </a:lvl1pPr>
          </a:lstStyle>
          <a:p>
            <a:fld id="{F15B023B-A5DD-4615-B2B5-95B18B13BE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6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ribbble.com/kerem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>
                <a:latin typeface="Helvetica"/>
              </a:rPr>
              <a:pPr/>
              <a:t>1</a:t>
            </a:fld>
            <a:endParaRPr lang="en-US" sz="1000" dirty="0">
              <a:latin typeface="Helvetica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r>
              <a:rPr lang="en-US" dirty="0" smtClean="0">
                <a:ea typeface="ＭＳ Ｐゴシック" pitchFamily="34" charset="-128"/>
              </a:rPr>
              <a:t>Some videos work only</a:t>
            </a:r>
            <a:r>
              <a:rPr lang="en-US" baseline="0" dirty="0" smtClean="0">
                <a:ea typeface="ＭＳ Ｐゴシック" pitchFamily="34" charset="-128"/>
              </a:rPr>
              <a:t> on PC (without proper Mac plugin) and some work only on PC</a:t>
            </a:r>
          </a:p>
          <a:p>
            <a:r>
              <a:rPr lang="en-US" baseline="0" dirty="0" err="1" smtClean="0">
                <a:ea typeface="ＭＳ Ｐゴシック" pitchFamily="34" charset="-128"/>
              </a:rPr>
              <a:t>Greenbean</a:t>
            </a:r>
            <a:r>
              <a:rPr lang="en-US" baseline="0" dirty="0" smtClean="0">
                <a:ea typeface="ＭＳ Ｐゴシック" pitchFamily="34" charset="-128"/>
              </a:rPr>
              <a:t>/</a:t>
            </a:r>
            <a:r>
              <a:rPr lang="en-US" baseline="0" dirty="0" err="1" smtClean="0">
                <a:ea typeface="ＭＳ Ｐゴシック" pitchFamily="34" charset="-128"/>
              </a:rPr>
              <a:t>CarbonShopper</a:t>
            </a:r>
            <a:r>
              <a:rPr lang="en-US" baseline="0" dirty="0" smtClean="0">
                <a:ea typeface="ＭＳ Ｐゴシック" pitchFamily="34" charset="-128"/>
              </a:rPr>
              <a:t> only PC and </a:t>
            </a:r>
            <a:r>
              <a:rPr lang="en-US" baseline="0" dirty="0" err="1" smtClean="0">
                <a:ea typeface="ＭＳ Ｐゴシック" pitchFamily="34" charset="-128"/>
              </a:rPr>
              <a:t>UpLift</a:t>
            </a:r>
            <a:r>
              <a:rPr lang="en-US" baseline="0" smtClean="0">
                <a:ea typeface="ＭＳ Ｐゴシック" pitchFamily="34" charset="-128"/>
              </a:rPr>
              <a:t> only Mac</a:t>
            </a:r>
            <a:endParaRPr lang="en-US" baseline="0" dirty="0" smtClean="0">
              <a:ea typeface="ＭＳ Ｐゴシック" pitchFamily="34" charset="-128"/>
            </a:endParaRPr>
          </a:p>
          <a:p>
            <a:r>
              <a:rPr lang="en-US" baseline="0" dirty="0" smtClean="0">
                <a:ea typeface="ＭＳ Ｐゴシック" pitchFamily="34" charset="-128"/>
              </a:rPr>
              <a:t>Test that ALL WORK ON BOTH!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326FDA-D017-1F4E-8B00-E3EF44846B68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8194" tIns="49928" rIns="98194" bIns="49928"/>
          <a:lstStyle/>
          <a:p>
            <a:pPr defTabSz="958850">
              <a:spcBef>
                <a:spcPct val="0"/>
              </a:spcBef>
            </a:pPr>
            <a:endParaRPr kumimoji="0" lang="en-US" sz="25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16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3"/>
              </a:rPr>
              <a:t>PJ McCormick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(left)</a:t>
            </a:r>
            <a:endParaRPr kumimoji="1" lang="en-US" sz="1200" b="0" i="0" kern="1200" dirty="0" smtClean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  <a:p>
            <a:r>
              <a:rPr kumimoji="1" lang="en-US" sz="1200" b="0" i="0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 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Kerem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 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Suer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(right)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17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46C5EE-3D8C-4F47-8077-820A53D7F6D6}" type="slidenum">
              <a:rPr lang="en-US" sz="1100">
                <a:latin typeface="Helvetica"/>
              </a:rPr>
              <a:pPr/>
              <a:t>18</a:t>
            </a:fld>
            <a:endParaRPr lang="en-US" sz="1100" dirty="0">
              <a:latin typeface="Helvetica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2BC006E-288F-654F-91CC-50AC61ACC211}" type="slidenum">
              <a:rPr lang="en-US" sz="1100">
                <a:latin typeface="Helvetica"/>
              </a:rPr>
              <a:pPr/>
              <a:t>19</a:t>
            </a:fld>
            <a:endParaRPr lang="en-US" sz="1100" dirty="0">
              <a:latin typeface="Helvetica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A6DC2E-7166-C54D-AB90-C38B84B9E29E}" type="slidenum">
              <a:rPr lang="en-US" sz="1100">
                <a:latin typeface="Helvetica"/>
              </a:rPr>
              <a:pPr/>
              <a:t>21</a:t>
            </a:fld>
            <a:endParaRPr lang="en-US" sz="1100" dirty="0">
              <a:latin typeface="Helvetica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37838">
              <a:spcBef>
                <a:spcPct val="0"/>
              </a:spcBef>
            </a:pPr>
            <a:endParaRPr kumimoji="0" lang="en-US" sz="25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 videos are similar to Video</a:t>
            </a:r>
            <a:r>
              <a:rPr lang="en-US" baseline="0" dirty="0" smtClean="0"/>
              <a:t> Prototypes but focus even MORE on the STORY and Context and LESS on the UI. </a:t>
            </a:r>
          </a:p>
          <a:p>
            <a:r>
              <a:rPr lang="en-US" baseline="0" dirty="0" smtClean="0"/>
              <a:t>Fine line about what is a concept video and WHAT is a video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4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rgbClr val="262626"/>
                </a:solidFill>
                <a:latin typeface="Marker Felt" charset="0"/>
                <a:ea typeface="ＭＳ Ｐゴシック" charset="0"/>
                <a:cs typeface="Marker Felt" charset="0"/>
                <a:sym typeface="Marker Felt" charset="0"/>
              </a:rPr>
              <a:t>Define: Make a statement about your project, refer back to it throughout the entire process.</a:t>
            </a:r>
          </a:p>
          <a:p>
            <a:pPr algn="l"/>
            <a:endParaRPr lang="en-US" sz="1200" dirty="0" smtClean="0">
              <a:solidFill>
                <a:srgbClr val="262626"/>
              </a:solidFill>
              <a:latin typeface="Marker Felt" charset="0"/>
              <a:ea typeface="ＭＳ Ｐゴシック" charset="0"/>
              <a:cs typeface="Marker Felt" charset="0"/>
              <a:sym typeface="Marker Felt" charset="0"/>
            </a:endParaRPr>
          </a:p>
          <a:p>
            <a:pPr algn="l"/>
            <a:r>
              <a:rPr lang="en-US" sz="1200" dirty="0" smtClean="0">
                <a:solidFill>
                  <a:srgbClr val="262626"/>
                </a:solidFill>
                <a:latin typeface="Marker Felt" charset="0"/>
                <a:ea typeface="ＭＳ Ｐゴシック" charset="0"/>
                <a:cs typeface="Marker Felt" charset="0"/>
                <a:sym typeface="Marker Felt" charset="0"/>
              </a:rPr>
              <a:t>Make a Plot: Create several plotlines, mix and match and decide on a few to storyboard</a:t>
            </a:r>
          </a:p>
          <a:p>
            <a:pPr algn="l"/>
            <a:endParaRPr lang="en-US" sz="1200" dirty="0" smtClean="0">
              <a:solidFill>
                <a:srgbClr val="262626"/>
              </a:solidFill>
              <a:latin typeface="Marker Felt" charset="0"/>
              <a:ea typeface="ＭＳ Ｐゴシック" charset="0"/>
              <a:cs typeface="Marker Felt" charset="0"/>
              <a:sym typeface="Marker Felt" charset="0"/>
            </a:endParaRPr>
          </a:p>
          <a:p>
            <a:pPr algn="l"/>
            <a:r>
              <a:rPr lang="en-US" sz="1200" dirty="0" smtClean="0">
                <a:solidFill>
                  <a:srgbClr val="262626"/>
                </a:solidFill>
                <a:latin typeface="Marker Felt" charset="0"/>
                <a:ea typeface="ＭＳ Ｐゴシック" charset="0"/>
                <a:cs typeface="Marker Felt" charset="0"/>
                <a:sym typeface="Marker Felt" charset="0"/>
              </a:rPr>
              <a:t>Storyboarding: Draw pictures, label the kind of shot you might have and what the actor should do.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66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3FF12-3F20-9B4C-BC26-53BE0C3CB041}" type="slidenum">
              <a:rPr lang="en-US" sz="1100">
                <a:latin typeface="Helvetica"/>
              </a:rPr>
              <a:pPr/>
              <a:t>36</a:t>
            </a:fld>
            <a:endParaRPr lang="en-US" sz="1100" dirty="0">
              <a:latin typeface="Helvetica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Another example: http://www.gizmodo.com/search/cellphones%20nokia-design-concept-videos-show-f/bydate/uture-of-cellphoning-229739.php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>
                <a:latin typeface="Helvetica"/>
              </a:rPr>
              <a:pPr/>
              <a:t>38</a:t>
            </a:fld>
            <a:endParaRPr lang="en-US" sz="1000" dirty="0">
              <a:latin typeface="Helvetica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94" tIns="49928" rIns="98194" bIns="49928"/>
          <a:lstStyle/>
          <a:p>
            <a:pPr defTabSz="958850">
              <a:spcBef>
                <a:spcPct val="0"/>
              </a:spcBef>
            </a:pPr>
            <a:endParaRPr kumimoji="0" lang="en-US" sz="25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DEMO THIS LIVE to really show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13BEB9-C64B-024D-A13B-45C3B1A659CB}" type="slidenum">
              <a:rPr lang="en-US" sz="1000">
                <a:latin typeface="Helvetica"/>
              </a:rPr>
              <a:pPr/>
              <a:t>39</a:t>
            </a:fld>
            <a:endParaRPr lang="en-US" sz="1000" dirty="0">
              <a:latin typeface="Helvetica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720725"/>
            <a:ext cx="4737100" cy="3552825"/>
          </a:xfrm>
          <a:ln cap="flat"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9" y="4514850"/>
            <a:ext cx="5280025" cy="428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28" tIns="49134" rIns="96628" bIns="49134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gestures: </a:t>
            </a:r>
          </a:p>
          <a:p>
            <a:r>
              <a:rPr lang="en-US" dirty="0" smtClean="0"/>
              <a:t>	pinching in &amp; out to go forward and back</a:t>
            </a:r>
          </a:p>
          <a:p>
            <a:r>
              <a:rPr lang="en-US" dirty="0" smtClean="0"/>
              <a:t>	swipe up from the bottom for tools</a:t>
            </a:r>
          </a:p>
          <a:p>
            <a:r>
              <a:rPr lang="en-US" dirty="0" smtClean="0"/>
              <a:t>	rotate two fingers to</a:t>
            </a:r>
            <a:r>
              <a:rPr lang="en-US" baseline="0" dirty="0" smtClean="0"/>
              <a:t> undo/redo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89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gestures: </a:t>
            </a:r>
          </a:p>
          <a:p>
            <a:r>
              <a:rPr lang="en-US" dirty="0" smtClean="0"/>
              <a:t>	pinching in &amp; out to go forward and back</a:t>
            </a:r>
          </a:p>
          <a:p>
            <a:r>
              <a:rPr lang="en-US" dirty="0" smtClean="0"/>
              <a:t>	swipe up from the bottom for tools</a:t>
            </a:r>
          </a:p>
          <a:p>
            <a:r>
              <a:rPr lang="en-US" dirty="0" smtClean="0"/>
              <a:t>	rotate two fingers to</a:t>
            </a:r>
            <a:r>
              <a:rPr lang="en-US" baseline="0" dirty="0" smtClean="0"/>
              <a:t> undo/redo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9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DEAB95-A661-754B-8636-3734D3ACD8F2}" type="slidenum">
              <a:rPr lang="en-US" sz="1100">
                <a:latin typeface="Helvetica"/>
              </a:rPr>
              <a:pPr/>
              <a:t>10</a:t>
            </a:fld>
            <a:endParaRPr lang="en-US" sz="1100" dirty="0">
              <a:latin typeface="Helvetica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8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DEAB95-A661-754B-8636-3734D3ACD8F2}" type="slidenum">
              <a:rPr lang="en-US" sz="1100">
                <a:latin typeface="Helvetica"/>
              </a:rPr>
              <a:pPr/>
              <a:t>11</a:t>
            </a:fld>
            <a:endParaRPr lang="en-US" sz="1100" dirty="0">
              <a:latin typeface="Helvetica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8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1EE713-03A4-E544-A02C-CFF0B4A1C2A7}" type="slidenum">
              <a:rPr lang="en-US" sz="1100">
                <a:latin typeface="Helvetica"/>
              </a:rPr>
              <a:pPr/>
              <a:t>12</a:t>
            </a:fld>
            <a:endParaRPr lang="en-US" sz="1100" dirty="0">
              <a:latin typeface="Helvetica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8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>
                <a:latin typeface="Helvetica"/>
              </a:rPr>
              <a:pPr/>
              <a:t>13</a:t>
            </a:fld>
            <a:endParaRPr lang="en-US" sz="1000" dirty="0">
              <a:latin typeface="Helvetica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>
                <a:latin typeface="Helvetica"/>
              </a:rPr>
              <a:pPr/>
              <a:t>14</a:t>
            </a:fld>
            <a:endParaRPr lang="en-US" sz="1100" dirty="0">
              <a:latin typeface="Helvetica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37838">
              <a:spcBef>
                <a:spcPct val="0"/>
              </a:spcBef>
            </a:pPr>
            <a:endParaRPr kumimoji="0" lang="en-US" sz="25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8144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33483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10/11/2012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E9FE5C6A-93CB-440C-B05E-F3950C2496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3" r:id="rId19"/>
    <p:sldLayoutId id="2147483894" r:id="rId20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wa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wa.go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Dropbox\uw\classes\cse440\winter2012\projects\video%20prototypes\GreenBean_s_.m4v" TargetMode="External"/><Relationship Id="rId1" Type="http://schemas.microsoft.com/office/2007/relationships/media" Target="file:///D:\Dropbox\uw\classes\cse440\winter2012\projects\video%20prototypes\GreenBean_s_.m4v" TargetMode="Externa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Dropbox\uw\classes\cse440\winter2012\projects\video%20prototypes\CarbonShopperFinal.mov" TargetMode="External"/><Relationship Id="rId1" Type="http://schemas.microsoft.com/office/2007/relationships/media" Target="file:///D:\Dropbox\uw\classes\cse440\winter2012\projects\video%20prototypes\CarbonShopperFinal.mov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jpe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cse440/12wi/projects/styleeye/videos/StyleEye_Video_Prototype.wmv" TargetMode="External"/><Relationship Id="rId13" Type="http://schemas.openxmlformats.org/officeDocument/2006/relationships/hyperlink" Target="https://vimeo.com/48638144" TargetMode="External"/><Relationship Id="rId3" Type="http://schemas.openxmlformats.org/officeDocument/2006/relationships/hyperlink" Target="http://www.cs.washington.edu/education/courses/cse440/08au/examples/dont_forget.mov" TargetMode="External"/><Relationship Id="rId7" Type="http://schemas.openxmlformats.org/officeDocument/2006/relationships/hyperlink" Target="http://www.cs.washington.edu/education/courses/cse440/12wi/projects/carbonscore/assign/CarbonShopperFinal.mov" TargetMode="External"/><Relationship Id="rId12" Type="http://schemas.openxmlformats.org/officeDocument/2006/relationships/hyperlink" Target="https://vimeo.com/48334486" TargetMode="External"/><Relationship Id="rId2" Type="http://schemas.openxmlformats.org/officeDocument/2006/relationships/hyperlink" Target="http://www.cs.washington.edu/education/courses/cse440/08au/examples/cluster.mov" TargetMode="External"/><Relationship Id="rId16" Type="http://schemas.openxmlformats.org/officeDocument/2006/relationships/hyperlink" Target="http://worldlab.cs.washington.edu/summerinst/2012su/projects/paintora/downloads/Paintora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vis.berkeley.edu/courses/cs160-sp09/wiki/images/8/83/Nickphonevideo.mov" TargetMode="External"/><Relationship Id="rId11" Type="http://schemas.openxmlformats.org/officeDocument/2006/relationships/hyperlink" Target="https://vimeo.com/user7519688/perspectivepaper" TargetMode="External"/><Relationship Id="rId5" Type="http://schemas.openxmlformats.org/officeDocument/2006/relationships/hyperlink" Target="http://www.cs.washington.edu/education/courses/cse440/08au/examples/dont_forget_russian.mov" TargetMode="External"/><Relationship Id="rId15" Type="http://schemas.openxmlformats.org/officeDocument/2006/relationships/hyperlink" Target="http://vimeo.com/48145544" TargetMode="External"/><Relationship Id="rId10" Type="http://schemas.openxmlformats.org/officeDocument/2006/relationships/hyperlink" Target="http://player.vimeo.com/video/46302098" TargetMode="External"/><Relationship Id="rId4" Type="http://schemas.openxmlformats.org/officeDocument/2006/relationships/hyperlink" Target="http://www.cs.washington.edu/education/courses/cse440/08au/examples/dont_forget2.mov" TargetMode="External"/><Relationship Id="rId9" Type="http://schemas.openxmlformats.org/officeDocument/2006/relationships/hyperlink" Target="http://www.youtube.com/watch?v=SA-h1o2BUe4" TargetMode="External"/><Relationship Id="rId14" Type="http://schemas.openxmlformats.org/officeDocument/2006/relationships/hyperlink" Target="https://vimeo.com/48996616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2au/readings_files/restricted/Card-Ch2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Concept Videos &amp;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Video Prototypes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dirty="0">
              <a:latin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25351" y="1938866"/>
            <a:ext cx="38100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hlinkClick r:id="rId3" tooltip="blocked::http://www.dol.wa.gov/"/>
              </a:rPr>
              <a:t>http://www.dol.wa.gov/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103" name="Picture 7" descr="wa-do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95475"/>
            <a:ext cx="479901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wa-do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2" y="0"/>
            <a:ext cx="7835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75058" y="1831109"/>
            <a:ext cx="4072689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hlinkClick r:id="rId3" tooltip="blocked::http://www.dol.wa.gov/"/>
              </a:rPr>
              <a:t>http://www.dol.wa.gov/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spcAft>
                <a:spcPts val="800"/>
              </a:spcAft>
              <a:buNone/>
            </a:pPr>
            <a:r>
              <a:rPr lang="en-US" sz="2000" dirty="0" smtClean="0"/>
              <a:t>UI is clean &amp; uncluttered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000" dirty="0" smtClean="0"/>
              <a:t>Multiple language options are clearly indicated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000" dirty="0" smtClean="0"/>
              <a:t>Similarity &amp; connectedness gives strong aesthetic &amp; indicates </a:t>
            </a:r>
            <a:r>
              <a:rPr lang="en-US" sz="2000" dirty="0" err="1" smtClean="0"/>
              <a:t>nav</a:t>
            </a:r>
            <a:endParaRPr lang="en-US" sz="2000" dirty="0" smtClean="0"/>
          </a:p>
          <a:p>
            <a:pPr marL="457200" lvl="1" indent="0">
              <a:spcAft>
                <a:spcPts val="800"/>
              </a:spcAft>
              <a:buNone/>
            </a:pPr>
            <a:r>
              <a:rPr lang="en-US" sz="1800" dirty="0" smtClean="0"/>
              <a:t>ex. of Gestalt Principles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Use of red/green troubling, but not an issue in this UI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127" name="Picture 4" descr="wa-do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95475"/>
            <a:ext cx="479901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Fame!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5" name="Picture 14" descr="fa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3" y="253672"/>
            <a:ext cx="802907" cy="8267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Concept Videos &amp;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Video Prototypes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971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174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700259"/>
            <a:ext cx="7772400" cy="4724400"/>
          </a:xfrm>
        </p:spPr>
        <p:txBody>
          <a:bodyPr/>
          <a:lstStyle/>
          <a:p>
            <a:r>
              <a:rPr lang="en-US" dirty="0" smtClean="0"/>
              <a:t>Review Design Exploration</a:t>
            </a:r>
          </a:p>
          <a:p>
            <a:endParaRPr lang="en-US" dirty="0"/>
          </a:p>
          <a:p>
            <a:r>
              <a:rPr lang="en-US" dirty="0" smtClean="0"/>
              <a:t>Types of Prototypes</a:t>
            </a:r>
          </a:p>
          <a:p>
            <a:r>
              <a:rPr lang="en-US" dirty="0" smtClean="0"/>
              <a:t>Video Brainstorming</a:t>
            </a:r>
          </a:p>
          <a:p>
            <a:r>
              <a:rPr lang="en-US" dirty="0" smtClean="0"/>
              <a:t>Video Prototyping</a:t>
            </a:r>
            <a:endParaRPr lang="en-US" dirty="0"/>
          </a:p>
          <a:p>
            <a:r>
              <a:rPr lang="en-US" dirty="0" smtClean="0"/>
              <a:t>Concept Videos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Exploration Review</a:t>
            </a:r>
            <a:endParaRPr lang="en-US" dirty="0"/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085481"/>
            <a:ext cx="8325853" cy="53995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Selecting tasks ?</a:t>
            </a:r>
          </a:p>
          <a:p>
            <a:pPr lvl="1"/>
            <a:r>
              <a:rPr lang="en-US" sz="2400" dirty="0" smtClean="0"/>
              <a:t>real tasks with reasonable functionality coverage</a:t>
            </a:r>
          </a:p>
          <a:p>
            <a:pPr lvl="1"/>
            <a:r>
              <a:rPr lang="en-US" sz="2400" dirty="0" smtClean="0"/>
              <a:t>complete, specific tasks of what customer wants to do</a:t>
            </a:r>
          </a:p>
          <a:p>
            <a:r>
              <a:rPr lang="en-US" sz="2800" dirty="0" smtClean="0"/>
              <a:t>Sketching allows exploration of many concepts in the very early stages of design</a:t>
            </a:r>
          </a:p>
          <a:p>
            <a:r>
              <a:rPr lang="en-US" sz="2800" dirty="0" smtClean="0"/>
              <a:t>As investment goes up, need to use more and more formal criteria for evaluation</a:t>
            </a:r>
          </a:p>
          <a:p>
            <a:r>
              <a:rPr lang="en-US" sz="2800" dirty="0" smtClean="0"/>
              <a:t>Informal prototyping tools bridge the gap between paper &amp; high-fi tools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00B0F0"/>
                </a:solidFill>
              </a:rPr>
              <a:t>representations</a:t>
            </a:r>
            <a:r>
              <a:rPr lang="en-US" sz="2800" dirty="0" smtClean="0"/>
              <a:t> 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47393" y="3735807"/>
            <a:ext cx="7623996" cy="2857500"/>
            <a:chOff x="847393" y="3735807"/>
            <a:chExt cx="7623996" cy="2857500"/>
          </a:xfrm>
        </p:grpSpPr>
        <p:pic>
          <p:nvPicPr>
            <p:cNvPr id="1026" name="Picture 2" descr="http://dribbble.s3.amazonaws.com/users/10149/screenshots/175785/wirefr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389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ribb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93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84001" y="6316308"/>
              <a:ext cx="100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Karem</a:t>
              </a:r>
              <a:r>
                <a:rPr lang="en-US" sz="1200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Suer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211" y="6316308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 pitchFamily="34" charset="0"/>
                </a:rPr>
                <a:t>PJ McCormick</a:t>
              </a:r>
              <a:endParaRPr lang="en-US" sz="1200" dirty="0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00B0F0"/>
                </a:solidFill>
              </a:rPr>
              <a:t>representations</a:t>
            </a:r>
            <a:r>
              <a:rPr lang="en-US" sz="2800" dirty="0" smtClean="0"/>
              <a:t> 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Brainstorming</a:t>
            </a:r>
            <a:endParaRPr lang="en-US"/>
          </a:p>
        </p:txBody>
      </p:sp>
      <p:sp>
        <p:nvSpPr>
          <p:cNvPr id="9222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139608"/>
            <a:ext cx="8458201" cy="24420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Participants act ideas out in front of a video camera</a:t>
            </a:r>
          </a:p>
          <a:p>
            <a:r>
              <a:rPr lang="en-US" dirty="0" smtClean="0"/>
              <a:t>Goal is to create as many new ideas as possible</a:t>
            </a:r>
          </a:p>
          <a:p>
            <a:pPr lvl="1"/>
            <a:r>
              <a:rPr lang="en-US" dirty="0" smtClean="0"/>
              <a:t>each should take 2-5 minutes to generate &amp; capture</a:t>
            </a:r>
          </a:p>
          <a:p>
            <a:pPr lvl="1"/>
            <a:r>
              <a:rPr lang="en-US" dirty="0" smtClean="0"/>
              <a:t>run standard brainstorming session first for ideas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video easier to understand later than notes</a:t>
            </a:r>
          </a:p>
          <a:p>
            <a:pPr lvl="1"/>
            <a:r>
              <a:rPr lang="en-US" dirty="0" smtClean="0"/>
              <a:t>participants actively experience interaction &amp; preserve record of the idea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10/11/2012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375025"/>
            <a:ext cx="3646488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359150"/>
            <a:ext cx="369252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25" name="Text Box 6"/>
          <p:cNvSpPr txBox="1">
            <a:spLocks noChangeArrowheads="1"/>
          </p:cNvSpPr>
          <p:nvPr/>
        </p:nvSpPr>
        <p:spPr bwMode="auto">
          <a:xfrm>
            <a:off x="582945" y="6064250"/>
            <a:ext cx="84790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latin typeface="+mn-lt"/>
              </a:rPr>
              <a:t>Video brainstorming of an animated character in </a:t>
            </a:r>
            <a:r>
              <a:rPr lang="en-US" sz="1300" i="1" dirty="0">
                <a:latin typeface="+mn-lt"/>
              </a:rPr>
              <a:t>Prototyping Tools &amp; Techniques</a:t>
            </a:r>
            <a:r>
              <a:rPr lang="en-US" sz="1300" dirty="0">
                <a:latin typeface="+mn-lt"/>
              </a:rPr>
              <a:t> by </a:t>
            </a:r>
            <a:r>
              <a:rPr lang="en-US" sz="1300" dirty="0" err="1">
                <a:latin typeface="+mn-lt"/>
              </a:rPr>
              <a:t>Beaudouin-Lafon</a:t>
            </a:r>
            <a:r>
              <a:rPr lang="en-US" sz="1300" dirty="0">
                <a:latin typeface="+mn-lt"/>
              </a:rPr>
              <a:t> &amp; Mackay.</a:t>
            </a:r>
            <a:br>
              <a:rPr lang="en-US" sz="1300" dirty="0">
                <a:latin typeface="+mn-lt"/>
              </a:rPr>
            </a:br>
            <a:r>
              <a:rPr lang="en-US" sz="1300" dirty="0">
                <a:latin typeface="+mn-lt"/>
              </a:rPr>
              <a:t>Character follows user with its eyes.</a:t>
            </a:r>
          </a:p>
        </p:txBody>
      </p:sp>
    </p:spTree>
    <p:extLst>
      <p:ext uri="{BB962C8B-B14F-4D97-AF65-F5344CB8AC3E}">
        <p14:creationId xmlns:p14="http://schemas.microsoft.com/office/powerpoint/2010/main" val="32959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Prototyping</a:t>
            </a:r>
            <a:endParaRPr lang="en-US"/>
          </a:p>
        </p:txBody>
      </p:sp>
      <p:sp>
        <p:nvSpPr>
          <p:cNvPr id="10246" name="Rectangle 8"/>
          <p:cNvSpPr>
            <a:spLocks noGrp="1" noChangeArrowheads="1"/>
          </p:cNvSpPr>
          <p:nvPr>
            <p:ph idx="1"/>
          </p:nvPr>
        </p:nvSpPr>
        <p:spPr>
          <a:xfrm>
            <a:off x="685799" y="1447030"/>
            <a:ext cx="8187523" cy="4877570"/>
          </a:xfrm>
        </p:spPr>
        <p:txBody>
          <a:bodyPr/>
          <a:lstStyle/>
          <a:p>
            <a:r>
              <a:rPr lang="en-US" dirty="0" smtClean="0"/>
              <a:t>Illustrate how users will interact w/ system </a:t>
            </a:r>
          </a:p>
          <a:p>
            <a:r>
              <a:rPr lang="en-US" dirty="0" smtClean="0"/>
              <a:t>Unlike brainstorming, video prototyping contracts the design space</a:t>
            </a:r>
          </a:p>
          <a:p>
            <a:r>
              <a:rPr lang="en-US" dirty="0" smtClean="0"/>
              <a:t>Quick to build </a:t>
            </a:r>
          </a:p>
          <a:p>
            <a:r>
              <a:rPr lang="en-US" dirty="0" smtClean="0"/>
              <a:t>Inexpensive </a:t>
            </a:r>
          </a:p>
          <a:p>
            <a:r>
              <a:rPr lang="en-US" dirty="0" smtClean="0"/>
              <a:t>Forces designers to consider details of how users will react to the design</a:t>
            </a:r>
          </a:p>
          <a:p>
            <a:r>
              <a:rPr lang="en-US" dirty="0" smtClean="0"/>
              <a:t>May better illustrate context of use</a:t>
            </a:r>
            <a:endParaRPr lang="en-US" dirty="0"/>
          </a:p>
        </p:txBody>
      </p:sp>
      <p:grpSp>
        <p:nvGrpSpPr>
          <p:cNvPr id="10247" name="Group 12"/>
          <p:cNvGrpSpPr>
            <a:grpSpLocks/>
          </p:cNvGrpSpPr>
          <p:nvPr/>
        </p:nvGrpSpPr>
        <p:grpSpPr bwMode="auto">
          <a:xfrm>
            <a:off x="6143625" y="2936875"/>
            <a:ext cx="1549400" cy="1098550"/>
            <a:chOff x="6143223" y="2936383"/>
            <a:chExt cx="1549757" cy="1098998"/>
          </a:xfrm>
        </p:grpSpPr>
        <p:cxnSp>
          <p:nvCxnSpPr>
            <p:cNvPr id="10250" name="Straight Connector 7"/>
            <p:cNvCxnSpPr>
              <a:cxnSpLocks noChangeShapeType="1"/>
            </p:cNvCxnSpPr>
            <p:nvPr/>
          </p:nvCxnSpPr>
          <p:spPr bwMode="auto">
            <a:xfrm flipV="1">
              <a:off x="6143223" y="2936383"/>
              <a:ext cx="1545464" cy="553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0251" name="Straight Connector 8"/>
            <p:cNvCxnSpPr>
              <a:cxnSpLocks noChangeShapeType="1"/>
            </p:cNvCxnSpPr>
            <p:nvPr/>
          </p:nvCxnSpPr>
          <p:spPr bwMode="auto">
            <a:xfrm>
              <a:off x="6147516" y="3481589"/>
              <a:ext cx="1545464" cy="5537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6718300" y="2943225"/>
            <a:ext cx="1546225" cy="554038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6710363" y="3487738"/>
            <a:ext cx="1544637" cy="554037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cxn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8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02597" y="5761929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1380" y="5832762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Paper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iPa</a:t>
            </a:r>
            <a:r>
              <a:rPr lang="en-US" dirty="0" err="1" smtClean="0">
                <a:latin typeface="Helvetica"/>
                <a:cs typeface="Helvetica"/>
              </a:rPr>
              <a:t>d</a:t>
            </a:r>
            <a:r>
              <a:rPr lang="en-US" dirty="0" smtClean="0">
                <a:latin typeface="Helvetica"/>
                <a:cs typeface="Helvetica"/>
              </a:rPr>
              <a:t> 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53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807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1393031" y="6116836"/>
            <a:ext cx="7402711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Gotham Book" charset="0"/>
                <a:ea typeface="ＭＳ Ｐゴシック" charset="0"/>
                <a:cs typeface="Gotham Book" charset="0"/>
                <a:sym typeface="Gotham Book" charset="0"/>
              </a:rPr>
              <a:t>With good storyboards, a good short film can be shot in 1 hour</a:t>
            </a:r>
          </a:p>
        </p:txBody>
      </p:sp>
      <p:sp>
        <p:nvSpPr>
          <p:cNvPr id="4098" name="AutoShape 2"/>
          <p:cNvSpPr>
            <a:spLocks/>
          </p:cNvSpPr>
          <p:nvPr/>
        </p:nvSpPr>
        <p:spPr bwMode="auto">
          <a:xfrm>
            <a:off x="553641" y="2714898"/>
            <a:ext cx="1160859" cy="794742"/>
          </a:xfrm>
          <a:prstGeom prst="wedgeEllipseCallout">
            <a:avLst>
              <a:gd name="adj1" fmla="val -44505"/>
              <a:gd name="adj2" fmla="val 57838"/>
            </a:avLst>
          </a:prstGeom>
          <a:solidFill>
            <a:srgbClr val="FFFFFF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4099" name="AutoShape 3"/>
          <p:cNvSpPr>
            <a:spLocks/>
          </p:cNvSpPr>
          <p:nvPr/>
        </p:nvSpPr>
        <p:spPr bwMode="auto">
          <a:xfrm flipH="1">
            <a:off x="1040309" y="3000648"/>
            <a:ext cx="973336" cy="669727"/>
          </a:xfrm>
          <a:prstGeom prst="wedgeEllipseCallout">
            <a:avLst>
              <a:gd name="adj1" fmla="val -49856"/>
              <a:gd name="adj2" fmla="val 60991"/>
            </a:avLst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2536031" y="1530351"/>
            <a:ext cx="6482953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Paper </a:t>
            </a:r>
            <a:r>
              <a:rPr lang="en-US" sz="2100" dirty="0" err="1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Protoypes</a:t>
            </a:r>
            <a:r>
              <a:rPr lang="en-US" sz="2100" dirty="0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Exisiting</a:t>
            </a:r>
            <a:r>
              <a:rPr lang="en-US" sz="2100" dirty="0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 Software or Projected Images as a background</a:t>
            </a:r>
          </a:p>
          <a:p>
            <a:endParaRPr lang="en-US" sz="3200" dirty="0">
              <a:latin typeface="Gotham Medium" charset="0"/>
              <a:ea typeface="ＭＳ Ｐゴシック" charset="0"/>
              <a:cs typeface="Gotham Medium" charset="0"/>
              <a:sym typeface="Gotham Medium" charset="0"/>
            </a:endParaRPr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2509242" y="2506601"/>
            <a:ext cx="6625828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  <a:sym typeface="Gotham Medium" charset="0"/>
              </a:rPr>
              <a:t>Optional Narration, Conversation preferred</a:t>
            </a:r>
          </a:p>
          <a:p>
            <a:pPr algn="l"/>
            <a:r>
              <a:rPr lang="en-US" sz="1900" dirty="0">
                <a:solidFill>
                  <a:srgbClr val="FFFFFF"/>
                </a:solidFill>
                <a:latin typeface="Gotham Book" charset="0"/>
                <a:ea typeface="ＭＳ Ｐゴシック" charset="0"/>
                <a:cs typeface="Gotham Book" charset="0"/>
                <a:sym typeface="Gotham Book" charset="0"/>
              </a:rPr>
              <a:t>narrator explains events &amp; others move images/illustrate interaction actors perform movements &amp; viewer expected to understand w/o voice-over</a:t>
            </a:r>
          </a:p>
          <a:p>
            <a:pPr algn="l"/>
            <a:endParaRPr lang="en-US" sz="1900" dirty="0">
              <a:solidFill>
                <a:srgbClr val="FFFFFF"/>
              </a:solidFill>
              <a:latin typeface="Gotham Book" charset="0"/>
              <a:ea typeface="ＭＳ Ｐゴシック" charset="0"/>
              <a:cs typeface="Gotham Book" charset="0"/>
              <a:sym typeface="Gotham Book" charset="0"/>
            </a:endParaRPr>
          </a:p>
          <a:p>
            <a:endParaRPr lang="en-US" sz="3200" dirty="0">
              <a:latin typeface="Gotham Book" charset="0"/>
              <a:ea typeface="ＭＳ Ｐゴシック" charset="0"/>
              <a:cs typeface="Gotham Book" charset="0"/>
              <a:sym typeface="Gotham Book" charset="0"/>
            </a:endParaRP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2500313" y="4558878"/>
            <a:ext cx="6340078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dirty="0">
                <a:solidFill>
                  <a:srgbClr val="FFFFFF"/>
                </a:solidFill>
                <a:latin typeface="Gotham Medium" charset="0"/>
                <a:ea typeface="ＭＳ Ｐゴシック" charset="0"/>
                <a:cs typeface="Gotham Medium" charset="0"/>
              </a:rPr>
              <a:t>Usually fixed prototypes, but can also use in open prototypes</a:t>
            </a:r>
          </a:p>
          <a:p>
            <a:pPr algn="l"/>
            <a:r>
              <a:rPr lang="en-US" sz="1900" dirty="0" smtClean="0">
                <a:solidFill>
                  <a:srgbClr val="FFFFFF"/>
                </a:solidFill>
                <a:latin typeface="Gotham Book" charset="0"/>
                <a:ea typeface="ＭＳ Ｐゴシック" charset="0"/>
                <a:cs typeface="Gotham Book" charset="0"/>
                <a:sym typeface="Gotham Book" charset="0"/>
              </a:rPr>
              <a:t>EG</a:t>
            </a:r>
            <a:r>
              <a:rPr lang="en-US" sz="1900" dirty="0">
                <a:solidFill>
                  <a:srgbClr val="FFFFFF"/>
                </a:solidFill>
                <a:latin typeface="Gotham Book" charset="0"/>
                <a:ea typeface="ＭＳ Ｐゴシック" charset="0"/>
                <a:cs typeface="Gotham Book" charset="0"/>
                <a:sym typeface="Gotham Book" charset="0"/>
              </a:rPr>
              <a:t>: Live video as a Wizard of Oz tool &amp; 2nd camera to capture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" y="1463378"/>
            <a:ext cx="1250156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" y="4545484"/>
            <a:ext cx="1250156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" y="5991820"/>
            <a:ext cx="544711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Video Prototypes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  <p:bldP spid="4098" grpId="0" animBg="1"/>
      <p:bldP spid="4099" grpId="0" animBg="1"/>
      <p:bldP spid="4100" grpId="1"/>
      <p:bldP spid="4101" grpId="0"/>
      <p:bldP spid="41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Wizard of Oz Video Prototype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10/11/2012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141413"/>
            <a:ext cx="66865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5026025" y="6389688"/>
            <a:ext cx="26828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Image </a:t>
            </a:r>
            <a:r>
              <a:rPr lang="en-US" sz="1000" dirty="0" smtClean="0">
                <a:latin typeface="+mn-lt"/>
              </a:rPr>
              <a:t>from  </a:t>
            </a:r>
            <a:r>
              <a:rPr lang="en-US" sz="1000" dirty="0" err="1">
                <a:latin typeface="+mn-lt"/>
              </a:rPr>
              <a:t>Beaudouin-Lafon</a:t>
            </a:r>
            <a:r>
              <a:rPr lang="en-US" sz="1000" dirty="0">
                <a:latin typeface="+mn-lt"/>
              </a:rPr>
              <a:t> &amp; Mackay</a:t>
            </a:r>
          </a:p>
        </p:txBody>
      </p:sp>
    </p:spTree>
    <p:extLst>
      <p:ext uri="{BB962C8B-B14F-4D97-AF65-F5344CB8AC3E}">
        <p14:creationId xmlns:p14="http://schemas.microsoft.com/office/powerpoint/2010/main" val="25003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/>
          </p:cNvSpPr>
          <p:nvPr/>
        </p:nvSpPr>
        <p:spPr bwMode="auto">
          <a:xfrm>
            <a:off x="5598914" y="1071562"/>
            <a:ext cx="3250406" cy="5464969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884539" y="2777133"/>
            <a:ext cx="3580805" cy="2321719"/>
          </a:xfrm>
          <a:ln/>
        </p:spPr>
        <p:txBody>
          <a:bodyPr/>
          <a:lstStyle/>
          <a:p>
            <a:pPr algn="r"/>
            <a:r>
              <a:rPr lang="en-US" sz="4600" dirty="0">
                <a:solidFill>
                  <a:srgbClr val="FFFFFF"/>
                </a:solidFill>
              </a:rPr>
              <a:t>Concept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+ Vision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Videos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51637" y="5232797"/>
            <a:ext cx="2437805" cy="1071563"/>
          </a:xfrm>
          <a:ln/>
        </p:spPr>
        <p:txBody>
          <a:bodyPr/>
          <a:lstStyle/>
          <a:p>
            <a:pPr marL="0" indent="0" algn="r">
              <a:buNone/>
            </a:pPr>
            <a:r>
              <a:rPr lang="en-US" sz="1900" dirty="0"/>
              <a:t>How to capture an early </a:t>
            </a:r>
            <a:r>
              <a:rPr lang="en-US" sz="1900" dirty="0" smtClean="0"/>
              <a:t>concept and </a:t>
            </a:r>
            <a:r>
              <a:rPr lang="en-US" sz="1900" dirty="0"/>
              <a:t>tell a 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884" y="1693333"/>
            <a:ext cx="1230624" cy="9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445" y="0"/>
            <a:ext cx="12189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2562820" y="464344"/>
            <a:ext cx="6036469" cy="1232297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781943" y="578596"/>
            <a:ext cx="5707815" cy="953102"/>
          </a:xfrm>
          <a:ln/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It</a:t>
            </a:r>
            <a:r>
              <a:rPr lang="ja-JP" altLang="en-US" sz="5400" dirty="0">
                <a:solidFill>
                  <a:schemeClr val="tx1"/>
                </a:solidFill>
              </a:rPr>
              <a:t>’</a:t>
            </a:r>
            <a:r>
              <a:rPr lang="en-US" sz="5400" dirty="0">
                <a:solidFill>
                  <a:schemeClr val="tx1"/>
                </a:solidFill>
              </a:rPr>
              <a:t>s About Stories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02" y="2477988"/>
            <a:ext cx="1153046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/>
          </p:cNvSpPr>
          <p:nvPr/>
        </p:nvSpPr>
        <p:spPr bwMode="auto">
          <a:xfrm>
            <a:off x="1435515" y="4159627"/>
            <a:ext cx="958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People</a:t>
            </a: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4041702" y="4144233"/>
            <a:ext cx="1060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Context</a:t>
            </a:r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6408952" y="4159627"/>
            <a:ext cx="1728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The Solution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66" y="2522637"/>
            <a:ext cx="1206624" cy="11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91" y="2562821"/>
            <a:ext cx="1501303" cy="10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autoUpdateAnimBg="0"/>
      <p:bldP spid="614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07157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/>
          </p:cNvSpPr>
          <p:nvPr/>
        </p:nvSpPr>
        <p:spPr bwMode="auto">
          <a:xfrm>
            <a:off x="2303860" y="2991445"/>
            <a:ext cx="4759523" cy="1017984"/>
          </a:xfrm>
          <a:prstGeom prst="rect">
            <a:avLst/>
          </a:prstGeom>
          <a:solidFill>
            <a:srgbClr val="000000">
              <a:alpha val="94000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001356" y="3057952"/>
            <a:ext cx="7358063" cy="812602"/>
          </a:xfrm>
          <a:ln/>
        </p:spPr>
        <p:txBody>
          <a:bodyPr/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Keep it Simple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/>
          </p:cNvSpPr>
          <p:nvPr/>
        </p:nvSpPr>
        <p:spPr bwMode="auto">
          <a:xfrm>
            <a:off x="1709513" y="5820549"/>
            <a:ext cx="5724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ea typeface="ＭＳ Ｐゴシック" charset="0"/>
                <a:cs typeface="Gill Sans" charset="0"/>
              </a:rPr>
              <a:t>Use what you KNOW and what you HAVE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3785">
            <a:off x="4097611" y="2544961"/>
            <a:ext cx="786928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122">
            <a:off x="3200178" y="3737074"/>
            <a:ext cx="644053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15" y="1195462"/>
            <a:ext cx="1098352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67" y="2303859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0822">
            <a:off x="3464719" y="1214437"/>
            <a:ext cx="455414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val 7"/>
          <p:cNvSpPr>
            <a:spLocks/>
          </p:cNvSpPr>
          <p:nvPr/>
        </p:nvSpPr>
        <p:spPr bwMode="auto">
          <a:xfrm>
            <a:off x="2116336" y="571500"/>
            <a:ext cx="4536281" cy="4536281"/>
          </a:xfrm>
          <a:prstGeom prst="ellipse">
            <a:avLst/>
          </a:prstGeom>
          <a:noFill/>
          <a:ln w="25400" cap="flat">
            <a:solidFill>
              <a:srgbClr val="FFFFFF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683">
            <a:off x="5420320" y="2848570"/>
            <a:ext cx="892969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3448">
            <a:off x="4580930" y="3829720"/>
            <a:ext cx="803672" cy="8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446609" y="3053953"/>
            <a:ext cx="6250781" cy="750094"/>
          </a:xfrm>
          <a:ln/>
        </p:spPr>
        <p:txBody>
          <a:bodyPr/>
          <a:lstStyle/>
          <a:p>
            <a:pPr algn="ctr"/>
            <a:r>
              <a:rPr lang="en-US" sz="4600" dirty="0">
                <a:solidFill>
                  <a:srgbClr val="FFFFFF"/>
                </a:solidFill>
              </a:rPr>
              <a:t>Examples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GreenBean_s_-1.mov" descr="/Users/landay/Documents/uw/classes/cse440/autumn2012/slides/06-concept-videos.ppt_media/GreenBean_s_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44649" y="-33487"/>
            <a:ext cx="9233297" cy="69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/>
          </p:cNvSpPr>
          <p:nvPr/>
        </p:nvSpPr>
        <p:spPr bwMode="auto">
          <a:xfrm>
            <a:off x="6697266" y="6219527"/>
            <a:ext cx="2215679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2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 err="1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rPr>
              <a:t>greenBean</a:t>
            </a:r>
            <a:endParaRPr lang="en-US" dirty="0">
              <a:solidFill>
                <a:srgbClr val="FFFFFF"/>
              </a:solidFill>
              <a:latin typeface="Gotham Light" charset="0"/>
              <a:ea typeface="ＭＳ Ｐゴシック" charset="0"/>
              <a:cs typeface="Gotham Light" charset="0"/>
              <a:sym typeface="Gotham Light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91" fill="hold"/>
                                        <p:tgtEl>
                                          <p:spTgt spid="10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8491"/>
                            </p:stCondLst>
                            <p:childTnLst>
                              <p:par>
                                <p:cTn id="8" presetID="42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241"/>
                </p:tgtEl>
              </p:cMediaNode>
            </p:video>
          </p:childTnLst>
        </p:cTn>
      </p:par>
    </p:tnLst>
    <p:bldLst>
      <p:bldP spid="102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/>
          </p:cNvSpPr>
          <p:nvPr/>
        </p:nvSpPr>
        <p:spPr bwMode="auto">
          <a:xfrm>
            <a:off x="5679281" y="6219527"/>
            <a:ext cx="3233625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2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rPr>
              <a:t>Carbon Shopper</a:t>
            </a:r>
          </a:p>
        </p:txBody>
      </p:sp>
      <p:pic>
        <p:nvPicPr>
          <p:cNvPr id="11269" name="CarbonShopperFinal-1.mov" descr="/Users/landay/Documents/uw/classes/cse440/autumn2012/slides/06-concept-videos.ppt_media/CarbonShopperFinal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40184" y="833810"/>
            <a:ext cx="9224367" cy="51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48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26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fa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3" y="253672"/>
            <a:ext cx="802907" cy="8267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05747" y="5761929"/>
            <a:ext cx="8615802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464" y="5793562"/>
            <a:ext cx="861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cs typeface="Helvetica"/>
              </a:rPr>
              <a:t>Gestures like 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Pinching out to move forward, inwards to go back – as if you were opening or closing a book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821" y="2725633"/>
            <a:ext cx="4415658" cy="1394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501" y="2742283"/>
            <a:ext cx="4384298" cy="13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xit" presetSubtype="27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/>
          </p:cNvSpPr>
          <p:nvPr/>
        </p:nvSpPr>
        <p:spPr bwMode="auto">
          <a:xfrm>
            <a:off x="7474148" y="6219527"/>
            <a:ext cx="1438714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2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 err="1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rPr>
              <a:t>upLift</a:t>
            </a:r>
            <a:endParaRPr lang="en-US" dirty="0">
              <a:solidFill>
                <a:srgbClr val="FFFFFF"/>
              </a:solidFill>
              <a:latin typeface="Gotham Light" charset="0"/>
              <a:ea typeface="ＭＳ Ｐゴシック" charset="0"/>
              <a:cs typeface="Gotham Light" charset="0"/>
              <a:sym typeface="Gotham Light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[Vimeo-36067678] upLif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1446610" y="3215349"/>
            <a:ext cx="625078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othamHTF-Light" charset="0"/>
                <a:ea typeface="ＭＳ Ｐゴシック" charset="0"/>
                <a:cs typeface="GothamHTF-Light" charset="0"/>
                <a:sym typeface="GothamHTF-Light" charset="0"/>
              </a:rPr>
              <a:t>The Goal of any good conceptual </a:t>
            </a:r>
            <a:r>
              <a:rPr lang="en-US" sz="3600" dirty="0" smtClean="0">
                <a:solidFill>
                  <a:srgbClr val="FFFFFF"/>
                </a:solidFill>
                <a:latin typeface="GothamHTF-Light" charset="0"/>
                <a:ea typeface="ＭＳ Ｐゴシック" charset="0"/>
                <a:cs typeface="GothamHTF-Light" charset="0"/>
                <a:sym typeface="GothamHTF-Light" charset="0"/>
              </a:rPr>
              <a:t>film…</a:t>
            </a:r>
            <a:endParaRPr lang="en-US" sz="3600" dirty="0">
              <a:solidFill>
                <a:srgbClr val="FFFFFF"/>
              </a:solidFill>
              <a:latin typeface="GothamHTF-Light" charset="0"/>
              <a:ea typeface="ＭＳ Ｐゴシック" charset="0"/>
              <a:cs typeface="GothamHTF-Light" charset="0"/>
              <a:sym typeface="GothamHTF-Light" charset="0"/>
            </a:endParaRPr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3250406" y="2502545"/>
            <a:ext cx="2643188" cy="458763"/>
            <a:chOff x="0" y="0"/>
            <a:chExt cx="2368" cy="411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" y="0"/>
              <a:ext cx="411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1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" y="0"/>
              <a:ext cx="411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" y="0"/>
              <a:ext cx="411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" y="0"/>
              <a:ext cx="412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-191988" y="0"/>
            <a:ext cx="9510117" cy="1651992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sp>
        <p:nvSpPr>
          <p:cNvPr id="14338" name="Rectangle 2"/>
          <p:cNvSpPr>
            <a:spLocks/>
          </p:cNvSpPr>
          <p:nvPr/>
        </p:nvSpPr>
        <p:spPr bwMode="auto">
          <a:xfrm>
            <a:off x="174129" y="376745"/>
            <a:ext cx="8786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rPr>
              <a:t>Someone should be able to understand your project simply by watching your film.</a:t>
            </a:r>
          </a:p>
        </p:txBody>
      </p:sp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-113852" y="1625203"/>
            <a:ext cx="9474424" cy="5331153"/>
            <a:chOff x="0" y="0"/>
            <a:chExt cx="10920" cy="6144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408" cy="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20" cy="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00" cy="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88" cy="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642938" y="695399"/>
            <a:ext cx="8119318" cy="1278062"/>
            <a:chOff x="0" y="35"/>
            <a:chExt cx="7274" cy="1145"/>
          </a:xfrm>
        </p:grpSpPr>
        <p:sp>
          <p:nvSpPr>
            <p:cNvPr id="15361" name="Rectangle 1"/>
            <p:cNvSpPr>
              <a:spLocks/>
            </p:cNvSpPr>
            <p:nvPr/>
          </p:nvSpPr>
          <p:spPr bwMode="auto">
            <a:xfrm>
              <a:off x="1371" y="35"/>
              <a:ext cx="886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>
                  <a:solidFill>
                    <a:srgbClr val="FFFFFF"/>
                  </a:solidFill>
                  <a:latin typeface="Gotham Book" charset="0"/>
                  <a:ea typeface="ＭＳ Ｐゴシック" charset="0"/>
                  <a:cs typeface="Gotham Book" charset="0"/>
                  <a:sym typeface="Gotham Book" charset="0"/>
                </a:rPr>
                <a:t>Define</a:t>
              </a:r>
            </a:p>
          </p:txBody>
        </p:sp>
        <p:sp>
          <p:nvSpPr>
            <p:cNvPr id="15362" name="Rectangle 2"/>
            <p:cNvSpPr>
              <a:spLocks/>
            </p:cNvSpPr>
            <p:nvPr/>
          </p:nvSpPr>
          <p:spPr bwMode="auto">
            <a:xfrm>
              <a:off x="1370" y="484"/>
              <a:ext cx="590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What is the </a:t>
              </a:r>
              <a:r>
                <a:rPr lang="en-US" sz="2500" u="sng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message</a:t>
              </a:r>
              <a: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 of the film? </a:t>
              </a:r>
              <a:b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</a:br>
              <a: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Can you describe it in a few lines?</a:t>
              </a:r>
            </a:p>
          </p:txBody>
        </p:sp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"/>
              <a:ext cx="80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616148" y="2798341"/>
            <a:ext cx="8179594" cy="1291456"/>
            <a:chOff x="0" y="35"/>
            <a:chExt cx="7328" cy="1157"/>
          </a:xfrm>
        </p:grpSpPr>
        <p:sp>
          <p:nvSpPr>
            <p:cNvPr id="15365" name="Rectangle 5"/>
            <p:cNvSpPr>
              <a:spLocks/>
            </p:cNvSpPr>
            <p:nvPr/>
          </p:nvSpPr>
          <p:spPr bwMode="auto">
            <a:xfrm>
              <a:off x="1372" y="35"/>
              <a:ext cx="2376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>
                  <a:solidFill>
                    <a:srgbClr val="FFFFFF"/>
                  </a:solidFill>
                  <a:latin typeface="Gotham Book" charset="0"/>
                  <a:ea typeface="ＭＳ Ｐゴシック" charset="0"/>
                  <a:cs typeface="Gotham Book" charset="0"/>
                  <a:sym typeface="Gotham Book" charset="0"/>
                </a:rPr>
                <a:t>Make a basic Plot</a:t>
              </a:r>
            </a:p>
          </p:txBody>
        </p:sp>
        <p:sp>
          <p:nvSpPr>
            <p:cNvPr id="15366" name="Rectangle 6"/>
            <p:cNvSpPr>
              <a:spLocks/>
            </p:cNvSpPr>
            <p:nvPr/>
          </p:nvSpPr>
          <p:spPr bwMode="auto">
            <a:xfrm>
              <a:off x="1368" y="496"/>
              <a:ext cx="5960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2500" dirty="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Discuss plot ideas until you get a few that really make sense, decide </a:t>
              </a:r>
              <a:r>
                <a:rPr lang="en-US" sz="2500" dirty="0" smtClean="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characters</a:t>
              </a:r>
              <a:endParaRPr lang="en-US" sz="2500" dirty="0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endParaRPr>
            </a:p>
          </p:txBody>
        </p:sp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1"/>
              <a:ext cx="808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2174379" y="4834309"/>
            <a:ext cx="6393656" cy="1353964"/>
            <a:chOff x="0" y="35"/>
            <a:chExt cx="5728" cy="1213"/>
          </a:xfrm>
        </p:grpSpPr>
        <p:sp>
          <p:nvSpPr>
            <p:cNvPr id="15369" name="Rectangle 9"/>
            <p:cNvSpPr>
              <a:spLocks/>
            </p:cNvSpPr>
            <p:nvPr/>
          </p:nvSpPr>
          <p:spPr bwMode="auto">
            <a:xfrm>
              <a:off x="2" y="35"/>
              <a:ext cx="1545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>
                  <a:solidFill>
                    <a:srgbClr val="FFFFFF"/>
                  </a:solidFill>
                  <a:latin typeface="Gotham Book" charset="0"/>
                  <a:ea typeface="ＭＳ Ｐゴシック" charset="0"/>
                  <a:cs typeface="Gotham Book" charset="0"/>
                  <a:sym typeface="Gotham Book" charset="0"/>
                </a:rPr>
                <a:t>Storyboard</a:t>
              </a:r>
            </a:p>
          </p:txBody>
        </p:sp>
        <p:sp>
          <p:nvSpPr>
            <p:cNvPr id="15370" name="Rectangle 10"/>
            <p:cNvSpPr>
              <a:spLocks/>
            </p:cNvSpPr>
            <p:nvPr/>
          </p:nvSpPr>
          <p:spPr bwMode="auto">
            <a:xfrm>
              <a:off x="0" y="552"/>
              <a:ext cx="5728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2500" dirty="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Turn these into multiple boards of scenes to plan how you will film </a:t>
              </a:r>
              <a:r>
                <a:rPr lang="en-US" sz="2500" dirty="0" smtClean="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it</a:t>
              </a:r>
              <a:endParaRPr lang="en-US" sz="2500" dirty="0">
                <a:solidFill>
                  <a:srgbClr val="FFFFFF"/>
                </a:solidFill>
                <a:latin typeface="Gotham Light" charset="0"/>
                <a:ea typeface="ＭＳ Ｐゴシック" charset="0"/>
                <a:cs typeface="Gotham Light" charset="0"/>
                <a:sym typeface="Gotham Light" charset="0"/>
              </a:endParaRPr>
            </a:p>
          </p:txBody>
        </p:sp>
      </p:grp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7" y="5027414"/>
            <a:ext cx="100347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5094"/>
            <a:ext cx="9270132" cy="1389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312539" y="330399"/>
            <a:ext cx="8447484" cy="1562695"/>
          </a:xfrm>
          <a:prstGeom prst="rect">
            <a:avLst/>
          </a:prstGeom>
          <a:solidFill>
            <a:srgbClr val="000000">
              <a:alpha val="79999"/>
            </a:srgbClr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Helvetica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7" y="616149"/>
            <a:ext cx="100347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/>
          </p:cNvSpPr>
          <p:nvPr/>
        </p:nvSpPr>
        <p:spPr bwMode="auto">
          <a:xfrm>
            <a:off x="3420070" y="80367"/>
            <a:ext cx="625078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 sz="5300">
                <a:solidFill>
                  <a:srgbClr val="FFFFFF"/>
                </a:solidFill>
                <a:latin typeface="GothamHTF-Light" charset="0"/>
                <a:ea typeface="ＭＳ Ｐゴシック" charset="0"/>
                <a:cs typeface="GothamHTF-Light" charset="0"/>
                <a:sym typeface="GothamHTF-Light" charset="0"/>
              </a:rPr>
              <a:t>Storyboarding</a:t>
            </a:r>
          </a:p>
        </p:txBody>
      </p:sp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910828" y="5080992"/>
            <a:ext cx="5339953" cy="794742"/>
            <a:chOff x="0" y="0"/>
            <a:chExt cx="4784" cy="712"/>
          </a:xfrm>
        </p:grpSpPr>
        <p:sp>
          <p:nvSpPr>
            <p:cNvPr id="16390" name="AutoShape 6"/>
            <p:cNvSpPr>
              <a:spLocks/>
            </p:cNvSpPr>
            <p:nvPr/>
          </p:nvSpPr>
          <p:spPr bwMode="auto">
            <a:xfrm>
              <a:off x="0" y="32"/>
              <a:ext cx="4784" cy="680"/>
            </a:xfrm>
            <a:custGeom>
              <a:avLst/>
              <a:gdLst/>
              <a:ahLst/>
              <a:cxnLst/>
              <a:rect l="0" t="0" r="r" b="b"/>
              <a:pathLst>
                <a:path w="20567" h="21600">
                  <a:moveTo>
                    <a:pt x="0" y="0"/>
                  </a:moveTo>
                  <a:lnTo>
                    <a:pt x="0" y="21600"/>
                  </a:lnTo>
                  <a:lnTo>
                    <a:pt x="20567" y="21600"/>
                  </a:lnTo>
                  <a:lnTo>
                    <a:pt x="20567" y="21330"/>
                  </a:lnTo>
                  <a:lnTo>
                    <a:pt x="21600" y="18964"/>
                  </a:lnTo>
                  <a:lnTo>
                    <a:pt x="20567" y="16597"/>
                  </a:lnTo>
                  <a:lnTo>
                    <a:pt x="2056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9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Helvetica"/>
              </a:endParaRPr>
            </a:p>
          </p:txBody>
        </p:sp>
        <p:sp>
          <p:nvSpPr>
            <p:cNvPr id="16391" name="Rectangle 7"/>
            <p:cNvSpPr>
              <a:spLocks/>
            </p:cNvSpPr>
            <p:nvPr/>
          </p:nvSpPr>
          <p:spPr bwMode="auto">
            <a:xfrm>
              <a:off x="160" y="0"/>
              <a:ext cx="4512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b"/>
            <a:lstStyle/>
            <a:p>
              <a:pPr algn="l"/>
              <a:r>
                <a:rPr lang="en-US" sz="3000">
                  <a:solidFill>
                    <a:srgbClr val="FFFFFF"/>
                  </a:solidFill>
                  <a:latin typeface="GothamHTF-Light" charset="0"/>
                  <a:ea typeface="ＭＳ Ｐゴシック" charset="0"/>
                  <a:cs typeface="GothamHTF-Light" charset="0"/>
                  <a:sym typeface="GothamHTF-Light" charset="0"/>
                </a:rPr>
                <a:t>Use appropriate angles</a:t>
              </a:r>
            </a:p>
          </p:txBody>
        </p:sp>
      </p:grp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919758" y="2857500"/>
            <a:ext cx="7840266" cy="803672"/>
            <a:chOff x="0" y="0"/>
            <a:chExt cx="7023" cy="720"/>
          </a:xfrm>
        </p:grpSpPr>
        <p:sp>
          <p:nvSpPr>
            <p:cNvPr id="16393" name="AutoShape 9"/>
            <p:cNvSpPr>
              <a:spLocks/>
            </p:cNvSpPr>
            <p:nvPr/>
          </p:nvSpPr>
          <p:spPr bwMode="auto">
            <a:xfrm>
              <a:off x="0" y="72"/>
              <a:ext cx="7023" cy="648"/>
            </a:xfrm>
            <a:custGeom>
              <a:avLst/>
              <a:gdLst/>
              <a:ahLst/>
              <a:cxnLst/>
              <a:rect l="0" t="0" r="r" b="b"/>
              <a:pathLst>
                <a:path w="21600" h="17729">
                  <a:moveTo>
                    <a:pt x="2506" y="-3871"/>
                  </a:moveTo>
                  <a:lnTo>
                    <a:pt x="2261" y="0"/>
                  </a:lnTo>
                  <a:lnTo>
                    <a:pt x="0" y="0"/>
                  </a:lnTo>
                  <a:lnTo>
                    <a:pt x="0" y="17729"/>
                  </a:lnTo>
                  <a:lnTo>
                    <a:pt x="21600" y="17729"/>
                  </a:lnTo>
                  <a:lnTo>
                    <a:pt x="21600" y="0"/>
                  </a:lnTo>
                  <a:lnTo>
                    <a:pt x="2752" y="0"/>
                  </a:lnTo>
                  <a:lnTo>
                    <a:pt x="2506" y="-3871"/>
                  </a:lnTo>
                  <a:close/>
                  <a:moveTo>
                    <a:pt x="2506" y="-3871"/>
                  </a:moveTo>
                </a:path>
              </a:pathLst>
            </a:custGeom>
            <a:solidFill>
              <a:srgbClr val="00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9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Helvetica"/>
              </a:endParaRPr>
            </a:p>
          </p:txBody>
        </p:sp>
        <p:sp>
          <p:nvSpPr>
            <p:cNvPr id="16394" name="Rectangle 10"/>
            <p:cNvSpPr>
              <a:spLocks/>
            </p:cNvSpPr>
            <p:nvPr/>
          </p:nvSpPr>
          <p:spPr bwMode="auto">
            <a:xfrm>
              <a:off x="168" y="0"/>
              <a:ext cx="67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b"/>
            <a:lstStyle/>
            <a:p>
              <a:pPr algn="l"/>
              <a:r>
                <a:rPr lang="en-US" sz="2900" dirty="0">
                  <a:solidFill>
                    <a:srgbClr val="FFFFFF"/>
                  </a:solidFill>
                  <a:latin typeface="GothamHTF-Light" charset="0"/>
                  <a:ea typeface="ＭＳ Ｐゴシック" charset="0"/>
                  <a:cs typeface="GothamHTF-Light" charset="0"/>
                  <a:sym typeface="GothamHTF-Light" charset="0"/>
                </a:rPr>
                <a:t>Use sticky notes so scenes can be moved</a:t>
              </a:r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919758" y="3946922"/>
            <a:ext cx="7840266" cy="803672"/>
            <a:chOff x="0" y="0"/>
            <a:chExt cx="7023" cy="720"/>
          </a:xfrm>
        </p:grpSpPr>
        <p:sp>
          <p:nvSpPr>
            <p:cNvPr id="16396" name="AutoShape 12"/>
            <p:cNvSpPr>
              <a:spLocks/>
            </p:cNvSpPr>
            <p:nvPr/>
          </p:nvSpPr>
          <p:spPr bwMode="auto">
            <a:xfrm>
              <a:off x="0" y="72"/>
              <a:ext cx="7023" cy="648"/>
            </a:xfrm>
            <a:custGeom>
              <a:avLst/>
              <a:gdLst/>
              <a:ahLst/>
              <a:cxnLst/>
              <a:rect l="0" t="0" r="r" b="b"/>
              <a:pathLst>
                <a:path w="21600" h="17729">
                  <a:moveTo>
                    <a:pt x="2506" y="-3871"/>
                  </a:moveTo>
                  <a:lnTo>
                    <a:pt x="2261" y="0"/>
                  </a:lnTo>
                  <a:lnTo>
                    <a:pt x="0" y="0"/>
                  </a:lnTo>
                  <a:lnTo>
                    <a:pt x="0" y="17729"/>
                  </a:lnTo>
                  <a:lnTo>
                    <a:pt x="21600" y="17729"/>
                  </a:lnTo>
                  <a:lnTo>
                    <a:pt x="21600" y="0"/>
                  </a:lnTo>
                  <a:lnTo>
                    <a:pt x="2752" y="0"/>
                  </a:lnTo>
                  <a:lnTo>
                    <a:pt x="2506" y="-3871"/>
                  </a:lnTo>
                  <a:close/>
                  <a:moveTo>
                    <a:pt x="2506" y="-3871"/>
                  </a:moveTo>
                </a:path>
              </a:pathLst>
            </a:custGeom>
            <a:solidFill>
              <a:srgbClr val="0000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9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Helvetica"/>
              </a:endParaRPr>
            </a:p>
          </p:txBody>
        </p:sp>
        <p:sp>
          <p:nvSpPr>
            <p:cNvPr id="16397" name="Rectangle 13"/>
            <p:cNvSpPr>
              <a:spLocks/>
            </p:cNvSpPr>
            <p:nvPr/>
          </p:nvSpPr>
          <p:spPr bwMode="auto">
            <a:xfrm>
              <a:off x="168" y="0"/>
              <a:ext cx="67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b"/>
            <a:lstStyle/>
            <a:p>
              <a:pPr algn="l"/>
              <a:r>
                <a:rPr lang="en-US" sz="2900">
                  <a:solidFill>
                    <a:srgbClr val="FFFFFF"/>
                  </a:solidFill>
                  <a:latin typeface="GothamHTF-Light" charset="0"/>
                  <a:ea typeface="ＭＳ Ｐゴシック" charset="0"/>
                  <a:cs typeface="GothamHTF-Light" charset="0"/>
                  <a:sym typeface="GothamHTF-Light" charset="0"/>
                </a:rPr>
                <a:t>Include lines to be spoken if necessary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698748" y="2909961"/>
            <a:ext cx="7750969" cy="1286992"/>
            <a:chOff x="0" y="35"/>
            <a:chExt cx="6944" cy="1153"/>
          </a:xfrm>
        </p:grpSpPr>
        <p:sp>
          <p:nvSpPr>
            <p:cNvPr id="17409" name="Rectangle 1"/>
            <p:cNvSpPr>
              <a:spLocks/>
            </p:cNvSpPr>
            <p:nvPr/>
          </p:nvSpPr>
          <p:spPr bwMode="auto">
            <a:xfrm>
              <a:off x="1344" y="35"/>
              <a:ext cx="218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>
                  <a:solidFill>
                    <a:srgbClr val="FFFFFF"/>
                  </a:solidFill>
                  <a:latin typeface="Gotham Book" charset="0"/>
                  <a:ea typeface="ＭＳ Ｐゴシック" charset="0"/>
                  <a:cs typeface="Gotham Book" charset="0"/>
                  <a:sym typeface="Gotham Book" charset="0"/>
                </a:rPr>
                <a:t>Shoot your Film</a:t>
              </a:r>
            </a:p>
          </p:txBody>
        </p:sp>
        <p:sp>
          <p:nvSpPr>
            <p:cNvPr id="17410" name="Rectangle 2"/>
            <p:cNvSpPr>
              <a:spLocks/>
            </p:cNvSpPr>
            <p:nvPr/>
          </p:nvSpPr>
          <p:spPr bwMode="auto">
            <a:xfrm>
              <a:off x="1344" y="492"/>
              <a:ext cx="5600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Get as many shots as you can! you never know what might be useful later.</a:t>
              </a:r>
            </a:p>
          </p:txBody>
        </p:sp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843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647402" y="4825380"/>
            <a:ext cx="8148340" cy="1273597"/>
            <a:chOff x="0" y="35"/>
            <a:chExt cx="7300" cy="1141"/>
          </a:xfrm>
        </p:grpSpPr>
        <p:sp>
          <p:nvSpPr>
            <p:cNvPr id="17413" name="Rectangle 5"/>
            <p:cNvSpPr>
              <a:spLocks/>
            </p:cNvSpPr>
            <p:nvPr/>
          </p:nvSpPr>
          <p:spPr bwMode="auto">
            <a:xfrm>
              <a:off x="1384" y="35"/>
              <a:ext cx="1917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>
                  <a:solidFill>
                    <a:srgbClr val="FFFFFF"/>
                  </a:solidFill>
                  <a:latin typeface="Gotham Book" charset="0"/>
                  <a:ea typeface="ＭＳ Ｐゴシック" charset="0"/>
                  <a:cs typeface="Gotham Book" charset="0"/>
                  <a:sym typeface="Gotham Book" charset="0"/>
                </a:rPr>
                <a:t>Edit your Film</a:t>
              </a:r>
            </a:p>
          </p:txBody>
        </p:sp>
        <p:sp>
          <p:nvSpPr>
            <p:cNvPr id="17414" name="Rectangle 6"/>
            <p:cNvSpPr>
              <a:spLocks/>
            </p:cNvSpPr>
            <p:nvPr/>
          </p:nvSpPr>
          <p:spPr bwMode="auto">
            <a:xfrm>
              <a:off x="1396" y="496"/>
              <a:ext cx="5904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2500">
                  <a:solidFill>
                    <a:srgbClr val="FFFFFF"/>
                  </a:solidFill>
                  <a:latin typeface="Gotham Light" charset="0"/>
                  <a:ea typeface="ＭＳ Ｐゴシック" charset="0"/>
                  <a:cs typeface="Gotham Light" charset="0"/>
                  <a:sym typeface="Gotham Light" charset="0"/>
                </a:rPr>
                <a:t>Use your storyboard! This part should be simple if you have storyboarded correctly.</a:t>
              </a:r>
            </a:p>
          </p:txBody>
        </p:sp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"/>
              <a:ext cx="951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477738" y="459879"/>
            <a:ext cx="8206383" cy="1830586"/>
            <a:chOff x="0" y="0"/>
            <a:chExt cx="7352" cy="1640"/>
          </a:xfrm>
        </p:grpSpPr>
        <p:sp>
          <p:nvSpPr>
            <p:cNvPr id="17417" name="Rectangle 9"/>
            <p:cNvSpPr>
              <a:spLocks/>
            </p:cNvSpPr>
            <p:nvPr/>
          </p:nvSpPr>
          <p:spPr bwMode="auto">
            <a:xfrm>
              <a:off x="0" y="0"/>
              <a:ext cx="7352" cy="164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2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Helvetica"/>
              </a:endParaRPr>
            </a:p>
          </p:txBody>
        </p:sp>
        <p:grpSp>
          <p:nvGrpSpPr>
            <p:cNvPr id="17420" name="Group 12"/>
            <p:cNvGrpSpPr>
              <a:grpSpLocks/>
            </p:cNvGrpSpPr>
            <p:nvPr/>
          </p:nvGrpSpPr>
          <p:grpSpPr bwMode="auto">
            <a:xfrm>
              <a:off x="1412" y="327"/>
              <a:ext cx="5600" cy="1013"/>
              <a:chOff x="0" y="35"/>
              <a:chExt cx="5600" cy="1013"/>
            </a:xfrm>
          </p:grpSpPr>
          <p:sp>
            <p:nvSpPr>
              <p:cNvPr id="17418" name="Rectangle 10"/>
              <p:cNvSpPr>
                <a:spLocks/>
              </p:cNvSpPr>
              <p:nvPr/>
            </p:nvSpPr>
            <p:spPr bwMode="auto">
              <a:xfrm>
                <a:off x="0" y="35"/>
                <a:ext cx="363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/>
                <a:r>
                  <a:rPr lang="en-US">
                    <a:solidFill>
                      <a:srgbClr val="FFFFFF"/>
                    </a:solidFill>
                    <a:latin typeface="Gotham Book" charset="0"/>
                    <a:ea typeface="ＭＳ Ｐゴシック" charset="0"/>
                    <a:cs typeface="Gotham Book" charset="0"/>
                    <a:sym typeface="Gotham Book" charset="0"/>
                  </a:rPr>
                  <a:t>If you choose to use music</a:t>
                </a:r>
              </a:p>
            </p:txBody>
          </p:sp>
          <p:sp>
            <p:nvSpPr>
              <p:cNvPr id="17419" name="Rectangle 11"/>
              <p:cNvSpPr>
                <a:spLocks/>
              </p:cNvSpPr>
              <p:nvPr/>
            </p:nvSpPr>
            <p:spPr bwMode="auto">
              <a:xfrm>
                <a:off x="0" y="488"/>
                <a:ext cx="5600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l"/>
                <a:r>
                  <a:rPr lang="en-US" sz="2000">
                    <a:solidFill>
                      <a:srgbClr val="FFFFFF"/>
                    </a:solidFill>
                    <a:latin typeface="Gotham Light" charset="0"/>
                    <a:ea typeface="ＭＳ Ｐゴシック" charset="0"/>
                    <a:cs typeface="Gotham Light" charset="0"/>
                    <a:sym typeface="Gotham Light" charset="0"/>
                  </a:rPr>
                  <a:t>Now might be a good time to pick some songs. Music can be very powerful if chosen well.</a:t>
                </a:r>
              </a:p>
            </p:txBody>
          </p:sp>
        </p:grpSp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" y="420"/>
              <a:ext cx="440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edro-cast-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050" y="1658894"/>
            <a:ext cx="6096000" cy="3429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023697"/>
          </a:xfrm>
        </p:spPr>
        <p:txBody>
          <a:bodyPr/>
          <a:lstStyle/>
          <a:p>
            <a:r>
              <a:rPr lang="en-US" dirty="0" smtClean="0"/>
              <a:t>High Quality Video Prototypes</a:t>
            </a:r>
            <a:endParaRPr lang="en-US" dirty="0"/>
          </a:p>
        </p:txBody>
      </p:sp>
      <p:pic>
        <p:nvPicPr>
          <p:cNvPr id="53250" name="Picture 2" descr="http://payload.cargocollective.com/1/0/10864/614856/3%20website_main_6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3" y="1075656"/>
            <a:ext cx="8369194" cy="50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870" y="6166430"/>
            <a:ext cx="3469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By Pedro Andrade, CIID</a:t>
            </a:r>
            <a:endParaRPr lang="en-US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Example Videos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233224"/>
            <a:ext cx="3810000" cy="4724400"/>
          </a:xfrm>
        </p:spPr>
        <p:txBody>
          <a:bodyPr/>
          <a:lstStyle/>
          <a:p>
            <a:r>
              <a:rPr lang="en-US" b="1" dirty="0" smtClean="0"/>
              <a:t>Video </a:t>
            </a:r>
            <a:r>
              <a:rPr lang="en-US" b="1" dirty="0"/>
              <a:t>Prototypes</a:t>
            </a:r>
          </a:p>
          <a:p>
            <a:pPr lvl="1"/>
            <a:r>
              <a:rPr lang="en-US" dirty="0">
                <a:hlinkClick r:id="rId2"/>
              </a:rPr>
              <a:t>cluster</a:t>
            </a:r>
            <a:endParaRPr lang="en-US" dirty="0"/>
          </a:p>
          <a:p>
            <a:pPr lvl="1"/>
            <a:r>
              <a:rPr lang="en-US" dirty="0" err="1">
                <a:hlinkClick r:id="rId3"/>
              </a:rPr>
              <a:t>dont_forget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dont_forget2</a:t>
            </a:r>
            <a:endParaRPr lang="en-US" dirty="0"/>
          </a:p>
          <a:p>
            <a:pPr lvl="1"/>
            <a:r>
              <a:rPr lang="en-US" dirty="0" err="1" smtClean="0">
                <a:hlinkClick r:id="rId5"/>
              </a:rPr>
              <a:t>dont_forget_russian</a:t>
            </a:r>
            <a:endParaRPr lang="en-US" dirty="0"/>
          </a:p>
          <a:p>
            <a:pPr lvl="1"/>
            <a:r>
              <a:rPr lang="en-US" dirty="0" smtClean="0">
                <a:hlinkClick r:id="rId6"/>
              </a:rPr>
              <a:t>Cell </a:t>
            </a:r>
            <a:r>
              <a:rPr lang="en-US" dirty="0">
                <a:hlinkClick r:id="rId6"/>
              </a:rPr>
              <a:t>Phone Music Player</a:t>
            </a:r>
            <a:r>
              <a:rPr lang="en-US" dirty="0"/>
              <a:t> (Nick Kong, UC Berkeley CS160)</a:t>
            </a:r>
          </a:p>
          <a:p>
            <a:pPr lvl="1"/>
            <a:r>
              <a:rPr lang="en-US" dirty="0" err="1" smtClean="0">
                <a:hlinkClick r:id="rId7"/>
              </a:rPr>
              <a:t>CarbonShopper</a:t>
            </a:r>
            <a:endParaRPr lang="en-US" dirty="0" smtClean="0"/>
          </a:p>
          <a:p>
            <a:pPr lvl="1"/>
            <a:r>
              <a:rPr lang="en-US" dirty="0" err="1" smtClean="0">
                <a:hlinkClick r:id="rId8"/>
              </a:rPr>
              <a:t>StyleEye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33224"/>
            <a:ext cx="3810000" cy="4724400"/>
          </a:xfrm>
        </p:spPr>
        <p:txBody>
          <a:bodyPr/>
          <a:lstStyle/>
          <a:p>
            <a:r>
              <a:rPr lang="en-US" b="1" dirty="0"/>
              <a:t>Concept Videos</a:t>
            </a:r>
          </a:p>
          <a:p>
            <a:pPr lvl="1"/>
            <a:r>
              <a:rPr lang="en-US" dirty="0" err="1" smtClean="0">
                <a:hlinkClick r:id="rId9"/>
              </a:rPr>
              <a:t>LingoImmersion</a:t>
            </a:r>
            <a:endParaRPr lang="en-US" dirty="0"/>
          </a:p>
          <a:p>
            <a:pPr lvl="1"/>
            <a:r>
              <a:rPr lang="en-US" dirty="0" err="1">
                <a:hlinkClick r:id="rId10"/>
              </a:rPr>
              <a:t>MicroHealth</a:t>
            </a:r>
            <a:endParaRPr lang="en-US" dirty="0"/>
          </a:p>
          <a:p>
            <a:pPr lvl="1"/>
            <a:r>
              <a:rPr lang="en-US" dirty="0">
                <a:hlinkClick r:id="rId11"/>
              </a:rPr>
              <a:t>Perspective</a:t>
            </a:r>
            <a:endParaRPr lang="en-US" dirty="0"/>
          </a:p>
          <a:p>
            <a:r>
              <a:rPr lang="en-US" b="1" dirty="0"/>
              <a:t>Final Hi-Fi Videos</a:t>
            </a:r>
          </a:p>
          <a:p>
            <a:pPr lvl="1"/>
            <a:r>
              <a:rPr lang="en-US" dirty="0" err="1">
                <a:hlinkClick r:id="rId12"/>
              </a:rPr>
              <a:t>MicroHealth</a:t>
            </a:r>
            <a:endParaRPr lang="en-US" dirty="0"/>
          </a:p>
          <a:p>
            <a:pPr lvl="1"/>
            <a:r>
              <a:rPr lang="en-US" dirty="0">
                <a:hlinkClick r:id="rId13"/>
              </a:rPr>
              <a:t>Perspective</a:t>
            </a:r>
            <a:endParaRPr lang="en-US" dirty="0"/>
          </a:p>
          <a:p>
            <a:pPr lvl="1"/>
            <a:r>
              <a:rPr lang="en-US" dirty="0" err="1">
                <a:hlinkClick r:id="rId14"/>
              </a:rPr>
              <a:t>Rii</a:t>
            </a:r>
            <a:endParaRPr lang="en-US" dirty="0"/>
          </a:p>
          <a:p>
            <a:pPr lvl="1"/>
            <a:r>
              <a:rPr lang="en-US" dirty="0">
                <a:hlinkClick r:id="rId15"/>
              </a:rPr>
              <a:t>Hero</a:t>
            </a:r>
            <a:endParaRPr lang="en-US" dirty="0"/>
          </a:p>
          <a:p>
            <a:pPr lvl="1"/>
            <a:r>
              <a:rPr lang="en-US" dirty="0" err="1" smtClean="0">
                <a:hlinkClick r:id="rId16"/>
              </a:rPr>
              <a:t>Paintora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10/11/2012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348915" y="1407775"/>
            <a:ext cx="8692814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100" dirty="0" smtClean="0"/>
              <a:t>Video prototypes allow us to quickly communicate how a user will use a </a:t>
            </a:r>
            <a:r>
              <a:rPr lang="en-US" sz="3100" dirty="0" smtClean="0"/>
              <a:t>design</a:t>
            </a:r>
            <a:endParaRPr lang="en-US" sz="3100" dirty="0" smtClean="0"/>
          </a:p>
          <a:p>
            <a:pPr>
              <a:spcAft>
                <a:spcPts val="1200"/>
              </a:spcAft>
            </a:pPr>
            <a:r>
              <a:rPr lang="en-US" sz="3100" dirty="0" smtClean="0"/>
              <a:t>Concept videos set up more of the story of </a:t>
            </a:r>
            <a:r>
              <a:rPr lang="en-US" sz="3100" dirty="0" smtClean="0"/>
              <a:t>use</a:t>
            </a:r>
            <a:endParaRPr lang="en-US" sz="3100" dirty="0" smtClean="0"/>
          </a:p>
          <a:p>
            <a:pPr>
              <a:spcAft>
                <a:spcPts val="1200"/>
              </a:spcAft>
            </a:pPr>
            <a:r>
              <a:rPr lang="en-US" sz="3100" dirty="0" smtClean="0"/>
              <a:t>Both techniques are useful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  <a:endParaRPr lang="en-US"/>
          </a:p>
        </p:txBody>
      </p:sp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Abilities (Jake Wobbrock)</a:t>
            </a:r>
          </a:p>
          <a:p>
            <a:endParaRPr lang="en-US" dirty="0"/>
          </a:p>
          <a:p>
            <a:r>
              <a:rPr lang="en-US" dirty="0" smtClean="0"/>
              <a:t>Reading</a:t>
            </a:r>
          </a:p>
          <a:p>
            <a:pPr lvl="1"/>
            <a:r>
              <a:rPr lang="en-US" dirty="0">
                <a:hlinkClick r:id="rId3"/>
              </a:rPr>
              <a:t>Ch. 2: The Human Information Processor, from The Psychology of Human-Computer Interaction By Stuart K. Card, Thomas P. Moran, &amp; Allen Newell, 1983, pp. 23-83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Fame!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647" y="1585576"/>
            <a:ext cx="5365345" cy="503381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360946" y="1670242"/>
            <a:ext cx="5190886" cy="493927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p</a:t>
            </a:r>
            <a:r>
              <a:rPr lang="en-US" sz="2000" dirty="0" smtClean="0">
                <a:ea typeface="ＭＳ Ｐゴシック" pitchFamily="34" charset="-128"/>
              </a:rPr>
              <a:t>ens feel natural &amp; the app is extremely good for its only real purpose: </a:t>
            </a:r>
            <a:r>
              <a:rPr lang="en-US" sz="2000" dirty="0">
                <a:ea typeface="ＭＳ Ｐゴシック" pitchFamily="34" charset="-128"/>
              </a:rPr>
              <a:t>i</a:t>
            </a:r>
            <a:r>
              <a:rPr lang="en-US" sz="2000" dirty="0" smtClean="0">
                <a:ea typeface="ＭＳ Ｐゴシック" pitchFamily="34" charset="-128"/>
              </a:rPr>
              <a:t>dea </a:t>
            </a:r>
            <a:r>
              <a:rPr lang="en-US" sz="2000" dirty="0">
                <a:ea typeface="ＭＳ Ｐゴシック" pitchFamily="34" charset="-128"/>
              </a:rPr>
              <a:t>g</a:t>
            </a:r>
            <a:r>
              <a:rPr lang="en-US" sz="2000" dirty="0" smtClean="0">
                <a:ea typeface="ＭＳ Ｐゴシック" pitchFamily="34" charset="-128"/>
              </a:rPr>
              <a:t>eneration / notation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o</a:t>
            </a:r>
            <a:r>
              <a:rPr lang="en-US" sz="2000" dirty="0" smtClean="0">
                <a:ea typeface="ＭＳ Ｐゴシック" pitchFamily="34" charset="-128"/>
              </a:rPr>
              <a:t>nce 3 basic gestures are learned, they become a natural part of rapid ideation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l</a:t>
            </a:r>
            <a:r>
              <a:rPr lang="en-US" sz="2000" dirty="0" smtClean="0">
                <a:ea typeface="ＭＳ Ｐゴシック" pitchFamily="34" charset="-128"/>
              </a:rPr>
              <a:t>ook &amp; feel is important here as the tools are “pleasurable” &amp; work as expected</a:t>
            </a: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g</a:t>
            </a:r>
            <a:r>
              <a:rPr lang="en-US" sz="2000" dirty="0" smtClean="0">
                <a:ea typeface="ＭＳ Ｐゴシック" pitchFamily="34" charset="-128"/>
              </a:rPr>
              <a:t>estures are not easily discoverable and require a short initial tutorial</a:t>
            </a:r>
          </a:p>
        </p:txBody>
      </p:sp>
      <p:pic>
        <p:nvPicPr>
          <p:cNvPr id="13" name="Picture 12" descr="f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3" y="253672"/>
            <a:ext cx="802907" cy="8267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5902597" y="5761929"/>
            <a:ext cx="3241404" cy="886229"/>
          </a:xfrm>
          <a:prstGeom prst="rect">
            <a:avLst/>
          </a:prstGeom>
          <a:solidFill>
            <a:srgbClr val="000000">
              <a:alpha val="8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1380" y="5832762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Paper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iPa</a:t>
            </a:r>
            <a:r>
              <a:rPr lang="en-US" dirty="0" err="1" smtClean="0">
                <a:latin typeface="Helvetica"/>
                <a:cs typeface="Helvetica"/>
              </a:rPr>
              <a:t>d</a:t>
            </a:r>
            <a:r>
              <a:rPr lang="en-US" dirty="0" smtClean="0">
                <a:latin typeface="Helvetica"/>
                <a:cs typeface="Helvetica"/>
              </a:rPr>
              <a:t> 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53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490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-53970"/>
            <a:ext cx="8466666" cy="6347716"/>
          </a:xfrm>
          <a:prstGeom prst="rect">
            <a:avLst/>
          </a:prstGeom>
        </p:spPr>
      </p:pic>
      <p:pic>
        <p:nvPicPr>
          <p:cNvPr id="8" name="Picture 7" descr="IMG_01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5514786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5594711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5758590"/>
            <a:ext cx="813836" cy="8299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02597" y="574171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1380" y="645004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6 Maps</a:t>
            </a: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Apple Inc.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05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.09.20-Map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5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02597" y="5591742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1380" y="566257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6 Maps</a:t>
            </a: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Apple Inc.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06435" y="79925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Hall of Shame!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 descr="sh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645" y="1632007"/>
            <a:ext cx="8812698" cy="44444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65485" y="2054068"/>
            <a:ext cx="5246507" cy="4432766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553862" y="2226548"/>
            <a:ext cx="4843362" cy="438296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b</a:t>
            </a:r>
            <a:r>
              <a:rPr lang="en-US" sz="2000" dirty="0" smtClean="0">
                <a:ea typeface="ＭＳ Ｐゴシック" pitchFamily="34" charset="-128"/>
              </a:rPr>
              <a:t>eautiful alternative to the competition &amp; generally easier to read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t</a:t>
            </a:r>
            <a:r>
              <a:rPr lang="en-US" sz="2000" dirty="0" smtClean="0">
                <a:ea typeface="ＭＳ Ｐゴシック" pitchFamily="34" charset="-128"/>
              </a:rPr>
              <a:t>urn by turn directions are efficient, clear &amp; functions well – in general</a:t>
            </a: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>
                <a:ea typeface="ＭＳ Ｐゴシック" pitchFamily="34" charset="-128"/>
              </a:rPr>
              <a:t>d</a:t>
            </a:r>
            <a:r>
              <a:rPr lang="en-US" sz="2000" dirty="0" smtClean="0">
                <a:ea typeface="ＭＳ Ｐゴシック" pitchFamily="34" charset="-128"/>
              </a:rPr>
              <a:t>espite any aesthetics, the data is WRONG &amp; SPARSE, meaning, it does not perform the one task it </a:t>
            </a:r>
            <a:r>
              <a:rPr lang="en-US" sz="2000" b="1" dirty="0" smtClean="0">
                <a:latin typeface="Helvetica"/>
                <a:ea typeface="ＭＳ Ｐゴシック" pitchFamily="34" charset="-128"/>
                <a:cs typeface="Helvetica"/>
              </a:rPr>
              <a:t>should do well </a:t>
            </a:r>
            <a:r>
              <a:rPr lang="en-US" sz="2000" dirty="0" smtClean="0">
                <a:ea typeface="ＭＳ Ｐゴシック" pitchFamily="34" charset="-128"/>
              </a:rPr>
              <a:t>– getting from A to B</a:t>
            </a:r>
          </a:p>
        </p:txBody>
      </p:sp>
    </p:spTree>
    <p:extLst>
      <p:ext uri="{BB962C8B-B14F-4D97-AF65-F5344CB8AC3E}">
        <p14:creationId xmlns:p14="http://schemas.microsoft.com/office/powerpoint/2010/main" val="125854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06435" y="79925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Hall of Shame!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 descr="sham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pic>
        <p:nvPicPr>
          <p:cNvPr id="6" name="Picture 5" descr="12.09.20-Map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1" y="1483049"/>
            <a:ext cx="8812698" cy="44444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 flipV="1">
            <a:off x="0" y="6068123"/>
            <a:ext cx="9144000" cy="78987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1308932" y="6099676"/>
            <a:ext cx="6526137" cy="51787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Google Maps Data </a:t>
            </a:r>
            <a:r>
              <a:rPr lang="en-US" sz="2800" dirty="0" err="1" smtClean="0">
                <a:ea typeface="ＭＳ Ｐゴシック" pitchFamily="34" charset="-128"/>
              </a:rPr>
              <a:t>vs</a:t>
            </a:r>
            <a:r>
              <a:rPr lang="en-US" sz="2800" dirty="0" smtClean="0">
                <a:ea typeface="ＭＳ Ｐゴシック" pitchFamily="34" charset="-128"/>
              </a:rPr>
              <a:t> iOS6 Maps Data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.09.20-Map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5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02597" y="5591742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1380" y="566257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6 Maps</a:t>
            </a: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Apple Inc.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06435" y="79925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Hall of Shame!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 descr="sh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65485" y="3371180"/>
            <a:ext cx="5246507" cy="3115654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553862" y="3582858"/>
            <a:ext cx="4843362" cy="302665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A clear example of where no matter how good a design may be, without its most important function in this case, </a:t>
            </a:r>
            <a:r>
              <a:rPr lang="en-US" sz="2800" b="1" dirty="0" smtClean="0">
                <a:latin typeface="Helvetica"/>
                <a:ea typeface="ＭＳ Ｐゴシック" pitchFamily="34" charset="-128"/>
                <a:cs typeface="Helvetica"/>
              </a:rPr>
              <a:t>correct data</a:t>
            </a:r>
            <a:r>
              <a:rPr lang="en-US" sz="2800" dirty="0" smtClean="0">
                <a:ea typeface="ＭＳ Ｐゴシック" pitchFamily="34" charset="-128"/>
              </a:rPr>
              <a:t>, the interface is useless</a:t>
            </a:r>
            <a:endParaRPr lang="en-US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1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06435" y="79925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Potentially Hall of Fame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5485" y="2932545"/>
            <a:ext cx="4706817" cy="3554289"/>
          </a:xfrm>
          <a:prstGeom prst="rect">
            <a:avLst/>
          </a:prstGeom>
          <a:solidFill>
            <a:srgbClr val="000000">
              <a:alpha val="8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553861" y="3063394"/>
            <a:ext cx="4518441" cy="354612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800" dirty="0" smtClean="0">
                <a:ea typeface="ＭＳ Ｐゴシック" pitchFamily="34" charset="-128"/>
              </a:rPr>
              <a:t>Apple is working to crowd source data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 smtClean="0">
                <a:ea typeface="ＭＳ Ｐゴシック" pitchFamily="34" charset="-128"/>
              </a:rPr>
              <a:t>The UI for problem reporting is well designed</a:t>
            </a:r>
            <a:endParaRPr lang="en-US" sz="2800" dirty="0">
              <a:ea typeface="ＭＳ Ｐゴシック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 smtClean="0">
                <a:ea typeface="ＭＳ Ｐゴシック" pitchFamily="34" charset="-128"/>
              </a:rPr>
              <a:t>With so many users have potential to fix data rapidly</a:t>
            </a: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11" name="Picture 10" descr="hallo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55256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Landay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12581</TotalTime>
  <Words>1413</Words>
  <Application>Microsoft Office PowerPoint</Application>
  <PresentationFormat>On-screen Show (4:3)</PresentationFormat>
  <Paragraphs>296</Paragraphs>
  <Slides>39</Slides>
  <Notes>20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Landay</vt:lpstr>
      <vt:lpstr>Concept Videos &amp;  Video Prototypes</vt:lpstr>
      <vt:lpstr>Hall of Fame or Shame?</vt:lpstr>
      <vt:lpstr>PowerPoint Presentation</vt:lpstr>
      <vt:lpstr>Hall of Fame!</vt:lpstr>
      <vt:lpstr>Hall of Fame or Shame?</vt:lpstr>
      <vt:lpstr>PowerPoint Presentation</vt:lpstr>
      <vt:lpstr>PowerPoint Presentation</vt:lpstr>
      <vt:lpstr>PowerPoint Presentation</vt:lpstr>
      <vt:lpstr>PowerPoint Presentation</vt:lpstr>
      <vt:lpstr>Hall of Fame or Shame?</vt:lpstr>
      <vt:lpstr>PowerPoint Presentation</vt:lpstr>
      <vt:lpstr>Hall of Fame!</vt:lpstr>
      <vt:lpstr>Concept Videos &amp;  Video Prototypes</vt:lpstr>
      <vt:lpstr>Outline</vt:lpstr>
      <vt:lpstr>Design Exploration Review</vt:lpstr>
      <vt:lpstr>Types of Prototypes</vt:lpstr>
      <vt:lpstr>Types of Prototypes</vt:lpstr>
      <vt:lpstr>Video Brainstorming</vt:lpstr>
      <vt:lpstr>Video Prototyping</vt:lpstr>
      <vt:lpstr>Forms of Video Prototypes</vt:lpstr>
      <vt:lpstr>Wizard of Oz Video Prototype</vt:lpstr>
      <vt:lpstr>Concept + Vision Videos</vt:lpstr>
      <vt:lpstr>It’s About Stories</vt:lpstr>
      <vt:lpstr>PowerPoint Presentation</vt:lpstr>
      <vt:lpstr>Keep it Simple</vt:lpstr>
      <vt:lpstr>PowerPoint Presentation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Quality Video Prototypes</vt:lpstr>
      <vt:lpstr>More Example Videos</vt:lpstr>
      <vt:lpstr>Summary</vt:lpstr>
      <vt:lpstr>Next Time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Prototyping</dc:title>
  <dc:subject>User Interface Design, Prototyping, and Evaluation</dc:subject>
  <dc:creator>James Landay</dc:creator>
  <cp:lastModifiedBy>James A. Landay</cp:lastModifiedBy>
  <cp:revision>425</cp:revision>
  <cp:lastPrinted>2011-04-23T12:06:40Z</cp:lastPrinted>
  <dcterms:created xsi:type="dcterms:W3CDTF">1997-02-10T23:02:31Z</dcterms:created>
  <dcterms:modified xsi:type="dcterms:W3CDTF">2012-10-11T23:43:07Z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