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38" r:id="rId1"/>
  </p:sldMasterIdLst>
  <p:notesMasterIdLst>
    <p:notesMasterId r:id="rId60"/>
  </p:notesMasterIdLst>
  <p:handoutMasterIdLst>
    <p:handoutMasterId r:id="rId61"/>
  </p:handoutMasterIdLst>
  <p:sldIdLst>
    <p:sldId id="433" r:id="rId2"/>
    <p:sldId id="366" r:id="rId3"/>
    <p:sldId id="432" r:id="rId4"/>
    <p:sldId id="434" r:id="rId5"/>
    <p:sldId id="335" r:id="rId6"/>
    <p:sldId id="356" r:id="rId7"/>
    <p:sldId id="370" r:id="rId8"/>
    <p:sldId id="421" r:id="rId9"/>
    <p:sldId id="372" r:id="rId10"/>
    <p:sldId id="373" r:id="rId11"/>
    <p:sldId id="374" r:id="rId12"/>
    <p:sldId id="375" r:id="rId13"/>
    <p:sldId id="376" r:id="rId14"/>
    <p:sldId id="377" r:id="rId15"/>
    <p:sldId id="378" r:id="rId16"/>
    <p:sldId id="379" r:id="rId17"/>
    <p:sldId id="380" r:id="rId18"/>
    <p:sldId id="422" r:id="rId19"/>
    <p:sldId id="382" r:id="rId20"/>
    <p:sldId id="383" r:id="rId21"/>
    <p:sldId id="435" r:id="rId22"/>
    <p:sldId id="384" r:id="rId23"/>
    <p:sldId id="385" r:id="rId24"/>
    <p:sldId id="386" r:id="rId25"/>
    <p:sldId id="387" r:id="rId26"/>
    <p:sldId id="388" r:id="rId27"/>
    <p:sldId id="389" r:id="rId28"/>
    <p:sldId id="390" r:id="rId29"/>
    <p:sldId id="391" r:id="rId30"/>
    <p:sldId id="392" r:id="rId31"/>
    <p:sldId id="393" r:id="rId32"/>
    <p:sldId id="436" r:id="rId33"/>
    <p:sldId id="394" r:id="rId34"/>
    <p:sldId id="396" r:id="rId35"/>
    <p:sldId id="397" r:id="rId36"/>
    <p:sldId id="398" r:id="rId37"/>
    <p:sldId id="423" r:id="rId38"/>
    <p:sldId id="424" r:id="rId39"/>
    <p:sldId id="402" r:id="rId40"/>
    <p:sldId id="403" r:id="rId41"/>
    <p:sldId id="404" r:id="rId42"/>
    <p:sldId id="405" r:id="rId43"/>
    <p:sldId id="406" r:id="rId44"/>
    <p:sldId id="425" r:id="rId45"/>
    <p:sldId id="408" r:id="rId46"/>
    <p:sldId id="409" r:id="rId47"/>
    <p:sldId id="410" r:id="rId48"/>
    <p:sldId id="412" r:id="rId49"/>
    <p:sldId id="426" r:id="rId50"/>
    <p:sldId id="413" r:id="rId51"/>
    <p:sldId id="414" r:id="rId52"/>
    <p:sldId id="427" r:id="rId53"/>
    <p:sldId id="428" r:id="rId54"/>
    <p:sldId id="429" r:id="rId55"/>
    <p:sldId id="431" r:id="rId56"/>
    <p:sldId id="418" r:id="rId57"/>
    <p:sldId id="419" r:id="rId58"/>
    <p:sldId id="363" r:id="rId59"/>
  </p:sldIdLst>
  <p:sldSz cx="9144000" cy="6858000" type="screen4x3"/>
  <p:notesSz cx="7315200" cy="9601200"/>
  <p:embeddedFontLst>
    <p:embeddedFont>
      <p:font typeface="Arial Black" pitchFamily="34" charset="0"/>
      <p:bold r:id="rId62"/>
    </p:embeddedFont>
    <p:embeddedFont>
      <p:font typeface="ＭＳ Ｐゴシック" pitchFamily="34" charset="-128"/>
      <p:regular r:id="rId63"/>
    </p:embeddedFont>
    <p:embeddedFont>
      <p:font typeface="Tahoma" pitchFamily="34" charset="0"/>
      <p:regular r:id="rId64"/>
      <p:bold r:id="rId65"/>
    </p:embeddedFont>
    <p:embeddedFont>
      <p:font typeface="Verdana" pitchFamily="34" charset="0"/>
      <p:regular r:id="rId66"/>
      <p:bold r:id="rId67"/>
      <p:italic r:id="rId68"/>
      <p:boldItalic r:id="rId69"/>
    </p:embeddedFont>
    <p:embeddedFont>
      <p:font typeface="Calibri" pitchFamily="34" charset="0"/>
      <p:regular r:id="rId70"/>
      <p:bold r:id="rId71"/>
      <p:italic r:id="rId72"/>
      <p:boldItalic r:id="rId73"/>
    </p:embeddedFont>
    <p:embeddedFont>
      <p:font typeface="Georgia" pitchFamily="18" charset="0"/>
      <p:regular r:id="rId74"/>
      <p:bold r:id="rId75"/>
      <p:italic r:id="rId76"/>
      <p:boldItalic r:id="rId77"/>
    </p:embeddedFont>
  </p:embeddedFont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2424"/>
    <a:srgbClr val="000000"/>
    <a:srgbClr val="878787"/>
    <a:srgbClr val="75CBFF"/>
    <a:srgbClr val="FFFF99"/>
    <a:srgbClr val="FFFFFF"/>
    <a:srgbClr val="FF0000"/>
    <a:srgbClr val="E9F7FF"/>
    <a:srgbClr val="DDF2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853" autoAdjust="0"/>
    <p:restoredTop sz="92688" autoAdjust="0"/>
  </p:normalViewPr>
  <p:slideViewPr>
    <p:cSldViewPr snapToGrid="0">
      <p:cViewPr varScale="1">
        <p:scale>
          <a:sx n="171" d="100"/>
          <a:sy n="171" d="100"/>
        </p:scale>
        <p:origin x="-912" y="-102"/>
      </p:cViewPr>
      <p:guideLst>
        <p:guide orient="horz" pos="2174"/>
        <p:guide pos="2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2" d="100"/>
        <a:sy n="172" d="100"/>
      </p:scale>
      <p:origin x="0" y="0"/>
    </p:cViewPr>
  </p:sorterViewPr>
  <p:notesViewPr>
    <p:cSldViewPr snapToGrid="0">
      <p:cViewPr>
        <p:scale>
          <a:sx n="100" d="100"/>
          <a:sy n="100" d="100"/>
        </p:scale>
        <p:origin x="-5292" y="-1092"/>
      </p:cViewPr>
      <p:guideLst>
        <p:guide orient="horz" pos="2244"/>
        <p:guide pos="301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dirty="0"/>
            </a:lvl1pPr>
          </a:lstStyle>
          <a:p>
            <a:pPr>
              <a:defRPr/>
            </a:pPr>
            <a:r>
              <a:rPr lang="en-US" dirty="0"/>
              <a:t>CSE 440, </a:t>
            </a:r>
            <a:r>
              <a:rPr lang="en-US" dirty="0" smtClean="0"/>
              <a:t>Autumn 2012</a:t>
            </a:r>
            <a:endParaRPr lang="en-US" dirty="0"/>
          </a:p>
          <a:p>
            <a:pPr>
              <a:defRPr/>
            </a:pPr>
            <a:r>
              <a:rPr lang="en-US" dirty="0"/>
              <a:t>User Interface Design, Prototyping, &amp; Evaluation</a:t>
            </a:r>
          </a:p>
          <a:p>
            <a:pPr>
              <a:defRPr/>
            </a:pPr>
            <a:r>
              <a:rPr lang="en-US" dirty="0"/>
              <a:t>Professor Landay, University of Washington</a:t>
            </a:r>
          </a:p>
        </p:txBody>
      </p:sp>
      <p:sp>
        <p:nvSpPr>
          <p:cNvPr id="4099" name="Rectangle 3"/>
          <p:cNvSpPr>
            <a:spLocks noGrp="1" noChangeArrowheads="1"/>
          </p:cNvSpPr>
          <p:nvPr>
            <p:ph type="dt" sz="quarter"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101" name="Rectangle 5"/>
          <p:cNvSpPr>
            <a:spLocks noGrp="1" noChangeArrowheads="1"/>
          </p:cNvSpPr>
          <p:nvPr>
            <p:ph type="sldNum" sz="quarter" idx="3"/>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94523516-F9CD-436C-BD1B-B5E572FD7F6B}" type="slidenum">
              <a:rPr lang="en-US"/>
              <a:pPr>
                <a:defRPr/>
              </a:pPr>
              <a:t>‹#›</a:t>
            </a:fld>
            <a:endParaRPr lang="en-US"/>
          </a:p>
        </p:txBody>
      </p:sp>
    </p:spTree>
    <p:extLst>
      <p:ext uri="{BB962C8B-B14F-4D97-AF65-F5344CB8AC3E}">
        <p14:creationId xmlns:p14="http://schemas.microsoft.com/office/powerpoint/2010/main" val="190451124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in"/>
          <inkml:channel name="Y" type="integer" max="7200" units="in"/>
          <inkml:channel name="F" type="integer" max="256" units="dev"/>
        </inkml:traceFormat>
        <inkml:channelProperties>
          <inkml:channelProperty channel="X" name="resolution" value="999.99994" units="1/in"/>
          <inkml:channelProperty channel="Y" name="resolution" value="999.99994" units="1/in"/>
          <inkml:channelProperty channel="F" name="resolution" value="0" units="1/dev"/>
        </inkml:channelProperties>
      </inkml:inkSource>
      <inkml:timestamp xml:id="ts0" timeString="2010-01-20T04:04:43.34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0 426 37,'0'0'1,"0"0"0,0 0 3,0-3 3,0 6 0,0-9-1,0 6 4,0 3-1,0-3-6,0-3 3,0 0-2,0 6-5,0-3 6,3-3-1,1 3-1,-4 0-3,0 0-3,4 0 6,-4 3-1,3-3 1,1-3 0,-1 3 1,-3 0 0,4 3 0,-1-6-1,4 3 0,0 3 0,4-3-1,6 3-1,1 0 0,3-6 0,8 0 2,-1 0-2,7 0-1,-7 0 1,4 0-1,3-3 0,4-9-1,-7 3 1,3 1 0,0-1 0,-3-3 0,-4 0 0,-3-2 0,0 8 0,-1 0 0,5 0 0,6 3 0,0 3 1,4-3-2,-4 3 0,1-3 2,-5 6 0,5-3-3,-1-3 3,0 12-1,4-6-1,0 0 1,-7 3 1,-4-3-1,0 3 0,0 0 0,-3 3 0,14 0 0,-4-3 0,4 3 0,7 0 1,-4-3-1,7 3-1,-3-6 1,7 3 2,-3-3-1,-8-9-1,-3 3 1,3 0-1,7-3 1,8-3 0,3-3 0,0-6-2,3 6 1,4-5 0,-3 5 0,-11 3 1,3 3-2,4 6 1,7 0 0,0 9 0,4-3-1,-1 9 0,1-9 1,-8 6 2,-6 0 0,-4 3 0,7-4 0,3 4-1,-3-9 0,4-9 1,3-6 0,0 7-1,-4-19-1,-10-3 1,0-3 1,7 7-2,4-1-2,-5 6 0,9 4-8,-5-7-10,1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defTabSz="982663" eaLnBrk="0" hangingPunct="0">
              <a:defRPr sz="1100" i="1"/>
            </a:lvl1pPr>
          </a:lstStyle>
          <a:p>
            <a:pPr>
              <a:defRPr/>
            </a:pPr>
            <a:endParaRPr lang="en-US"/>
          </a:p>
        </p:txBody>
      </p:sp>
      <p:sp>
        <p:nvSpPr>
          <p:cNvPr id="2051" name="Rectangle 3"/>
          <p:cNvSpPr>
            <a:spLocks noGrp="1" noChangeArrowheads="1"/>
          </p:cNvSpPr>
          <p:nvPr>
            <p:ph type="dt" idx="1"/>
          </p:nvPr>
        </p:nvSpPr>
        <p:spPr bwMode="auto">
          <a:xfrm>
            <a:off x="4146550" y="-1588"/>
            <a:ext cx="3168650" cy="482601"/>
          </a:xfrm>
          <a:prstGeom prst="rect">
            <a:avLst/>
          </a:prstGeom>
          <a:noFill/>
          <a:ln w="9525">
            <a:noFill/>
            <a:miter lim="800000"/>
            <a:headEnd/>
            <a:tailEnd/>
          </a:ln>
          <a:effectLst/>
        </p:spPr>
        <p:txBody>
          <a:bodyPr vert="horz" wrap="square" lIns="19732" tIns="0" rIns="19732" bIns="0" numCol="1" anchor="t" anchorCtr="0" compatLnSpc="1">
            <a:prstTxWarp prst="textNoShape">
              <a:avLst/>
            </a:prstTxWarp>
          </a:bodyPr>
          <a:lstStyle>
            <a:lvl1pPr algn="r" defTabSz="982663" eaLnBrk="0" hangingPunct="0">
              <a:defRPr sz="1100" i="1"/>
            </a:lvl1pPr>
          </a:lstStyle>
          <a:p>
            <a:pPr>
              <a:defRPr/>
            </a:pPr>
            <a:endParaRPr lang="en-US"/>
          </a:p>
        </p:txBody>
      </p:sp>
      <p:sp>
        <p:nvSpPr>
          <p:cNvPr id="43012" name="Rectangle 4"/>
          <p:cNvSpPr>
            <a:spLocks noGrp="1" noRot="1" noChangeAspect="1" noChangeArrowheads="1" noTextEdit="1"/>
          </p:cNvSpPr>
          <p:nvPr>
            <p:ph type="sldImg" idx="2"/>
          </p:nvPr>
        </p:nvSpPr>
        <p:spPr bwMode="auto">
          <a:xfrm>
            <a:off x="1266825" y="725488"/>
            <a:ext cx="4783138" cy="3587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a:effectLst/>
        </p:spPr>
        <p:txBody>
          <a:bodyPr vert="horz" wrap="square" lIns="97015" tIns="49330" rIns="97015" bIns="4933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defTabSz="982663" eaLnBrk="0" hangingPunct="0">
              <a:defRPr sz="1100" i="1"/>
            </a:lvl1pPr>
          </a:lstStyle>
          <a:p>
            <a:pPr>
              <a:defRPr/>
            </a:pPr>
            <a:endParaRPr lang="en-US"/>
          </a:p>
        </p:txBody>
      </p:sp>
      <p:sp>
        <p:nvSpPr>
          <p:cNvPr id="2055" name="Rectangle 7"/>
          <p:cNvSpPr>
            <a:spLocks noGrp="1" noChangeArrowheads="1"/>
          </p:cNvSpPr>
          <p:nvPr>
            <p:ph type="sldNum" sz="quarter" idx="5"/>
          </p:nvPr>
        </p:nvSpPr>
        <p:spPr bwMode="auto">
          <a:xfrm>
            <a:off x="4146550" y="9118600"/>
            <a:ext cx="3168650" cy="482600"/>
          </a:xfrm>
          <a:prstGeom prst="rect">
            <a:avLst/>
          </a:prstGeom>
          <a:noFill/>
          <a:ln w="9525">
            <a:noFill/>
            <a:miter lim="800000"/>
            <a:headEnd/>
            <a:tailEnd/>
          </a:ln>
          <a:effectLst/>
        </p:spPr>
        <p:txBody>
          <a:bodyPr vert="horz" wrap="square" lIns="19732" tIns="0" rIns="19732" bIns="0" numCol="1" anchor="b" anchorCtr="0" compatLnSpc="1">
            <a:prstTxWarp prst="textNoShape">
              <a:avLst/>
            </a:prstTxWarp>
          </a:bodyPr>
          <a:lstStyle>
            <a:lvl1pPr algn="r" defTabSz="982663" eaLnBrk="0" hangingPunct="0">
              <a:defRPr sz="1100" i="1"/>
            </a:lvl1pPr>
          </a:lstStyle>
          <a:p>
            <a:pPr>
              <a:defRPr/>
            </a:pPr>
            <a:fld id="{D9EA6F11-1A67-43D5-B7BD-00285BA4EBAC}" type="slidenum">
              <a:rPr lang="en-US"/>
              <a:pPr>
                <a:defRPr/>
              </a:pPr>
              <a:t>‹#›</a:t>
            </a:fld>
            <a:endParaRPr lang="en-US"/>
          </a:p>
        </p:txBody>
      </p:sp>
    </p:spTree>
    <p:extLst>
      <p:ext uri="{BB962C8B-B14F-4D97-AF65-F5344CB8AC3E}">
        <p14:creationId xmlns:p14="http://schemas.microsoft.com/office/powerpoint/2010/main" val="973954964"/>
      </p:ext>
    </p:extLst>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Arial" charset="0"/>
        <a:ea typeface="+mn-ea"/>
        <a:cs typeface="+mn-cs"/>
      </a:defRPr>
    </a:lvl1pPr>
    <a:lvl2pPr marL="466725"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398588"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1863725"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1</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5 min late start, but had to rush through TA and didn’t get to task slides -&gt; move task slides</a:t>
            </a:r>
            <a:r>
              <a:rPr lang="en-US" baseline="0" dirty="0" smtClean="0"/>
              <a:t> to “Design Exploration” lecture and reduce more TA and CI slides (3-5)</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C7B9936-0F3D-4DED-88C6-C00FDD2AAB80}" type="slidenum">
              <a:rPr lang="en-US" sz="1000"/>
              <a:pPr/>
              <a:t>10</a:t>
            </a:fld>
            <a:endParaRPr lang="en-US" sz="10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EB9F4CB7-045A-4CE0-BE6C-C3AE4910022B}" type="slidenum">
              <a:rPr lang="en-US" sz="1000"/>
              <a:pPr/>
              <a:t>11</a:t>
            </a:fld>
            <a:endParaRPr lang="en-US" sz="10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AFD7A69-83A8-42AB-B0DB-19D86ACAFABD}" type="slidenum">
              <a:rPr lang="en-US" sz="1000"/>
              <a:pPr/>
              <a:t>12</a:t>
            </a:fld>
            <a:endParaRPr lang="en-US" sz="10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3" tIns="47341" rIns="94683" bIns="47341"/>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659226-EE95-4DBF-9B71-90380068DF53}" type="slidenum">
              <a:rPr lang="en-US" sz="1000"/>
              <a:pPr/>
              <a:t>13</a:t>
            </a:fld>
            <a:endParaRPr lang="en-US" sz="10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E3B614F-209D-4FE8-A95C-58008AF2451A}" type="slidenum">
              <a:rPr lang="en-US" sz="1000"/>
              <a:pPr/>
              <a:t>14</a:t>
            </a:fld>
            <a:endParaRPr lang="en-US" sz="10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42F7F1D-2C78-4DA0-890D-37BCABF5164F}" type="slidenum">
              <a:rPr lang="en-US" sz="1000"/>
              <a:pPr/>
              <a:t>15</a:t>
            </a:fld>
            <a:endParaRPr lang="en-US" sz="10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E87995-EBDB-43F6-9640-5B4A47AAE02F}" type="slidenum">
              <a:rPr lang="en-US" sz="1000"/>
              <a:pPr/>
              <a:t>16</a:t>
            </a:fld>
            <a:endParaRPr lang="en-US" sz="10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Master apprentice in contrast to other kinds of relationships, ex. scientist-observer or parent-child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17</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5CBA537-A486-4146-8AC6-7055489D5DA3}" type="slidenum">
              <a:rPr lang="en-US" sz="1000"/>
              <a:pPr/>
              <a:t>18</a:t>
            </a:fld>
            <a:endParaRPr lang="en-US" sz="10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smtClean="0">
                <a:latin typeface="Arial" pitchFamily="34" charset="0"/>
                <a:ea typeface="ＭＳ Ｐゴシック" pitchFamily="34" charset="-128"/>
              </a:rPr>
              <a:t>not there to get a list of questions answered</a:t>
            </a:r>
          </a:p>
          <a:p>
            <a:pPr eaLnBrk="1" hangingPunct="1"/>
            <a:r>
              <a:rPr lang="en-US" smtClean="0">
                <a:latin typeface="Arial" pitchFamily="34" charset="0"/>
                <a:ea typeface="ＭＳ Ｐゴシック" pitchFamily="34" charset="-128"/>
              </a:rPr>
              <a:t>not there to answer their questions either (easy traps to fall into)</a:t>
            </a:r>
          </a:p>
          <a:p>
            <a:pPr eaLnBrk="1" hangingPunct="1"/>
            <a:r>
              <a:rPr lang="en-US" smtClean="0">
                <a:latin typeface="Arial" pitchFamily="34" charset="0"/>
                <a:ea typeface="ＭＳ Ｐゴシック" pitchFamily="34" charset="-128"/>
              </a:rPr>
              <a:t>Contextual inquiry is not an interview, more of an process for understanding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F88E0A9-F2FE-4351-BEAB-46FEB6A68DEF}" type="slidenum">
              <a:rPr lang="en-US" sz="1000"/>
              <a:pPr/>
              <a:t>19</a:t>
            </a:fld>
            <a:endParaRPr lang="en-US" sz="10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2</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DEA31CF-0589-4560-9185-4A775CDBBD7C}" type="slidenum">
              <a:rPr lang="en-US" sz="1000"/>
              <a:pPr/>
              <a:t>20</a:t>
            </a:fld>
            <a:endParaRPr lang="en-US" sz="10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A2849A8-06B3-405F-B353-C52555F3F6EB}" type="slidenum">
              <a:rPr lang="en-US" sz="1000"/>
              <a:pPr/>
              <a:t>21</a:t>
            </a:fld>
            <a:endParaRPr lang="en-US" sz="10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ADA080B-6967-4EB9-AF7A-2524335F6024}" type="slidenum">
              <a:rPr lang="en-US" sz="1000"/>
              <a:pPr/>
              <a:t>22</a:t>
            </a:fld>
            <a:endParaRPr lang="en-US" sz="10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E68985E6-B9E4-49F4-92D8-71929EDD4C69}" type="slidenum">
              <a:rPr lang="en-US" sz="1000"/>
              <a:pPr/>
              <a:t>23</a:t>
            </a:fld>
            <a:endParaRPr lang="en-US" sz="10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AA454AF-6833-458A-8C31-6D0D3FB2CE16}" type="slidenum">
              <a:rPr lang="en-US" sz="1000"/>
              <a:pPr/>
              <a:t>24</a:t>
            </a:fld>
            <a:endParaRPr lang="en-US" sz="1000"/>
          </a:p>
        </p:txBody>
      </p:sp>
      <p:sp>
        <p:nvSpPr>
          <p:cNvPr id="74754" name="Rectangle 2"/>
          <p:cNvSpPr>
            <a:spLocks noGrp="1" noRot="1" noChangeAspect="1" noChangeArrowheads="1" noTextEdit="1"/>
          </p:cNvSpPr>
          <p:nvPr>
            <p:ph type="sldImg"/>
          </p:nvPr>
        </p:nvSpPr>
        <p:spPr>
          <a:xfrm>
            <a:off x="1257300" y="720725"/>
            <a:ext cx="4800600" cy="3600450"/>
          </a:xfrm>
          <a:ln/>
        </p:spPr>
      </p:sp>
      <p:sp>
        <p:nvSpPr>
          <p:cNvPr id="7475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latin typeface="Arial" pitchFamily="34" charset="0"/>
                <a:ea typeface="ＭＳ Ｐゴシック" pitchFamily="34" charset="-128"/>
              </a:rPr>
              <a:t>This problem is important because it is in precisely these environments that people will</a:t>
            </a:r>
          </a:p>
          <a:p>
            <a:pPr eaLnBrk="1" hangingPunct="1"/>
            <a:r>
              <a:rPr lang="en-US" sz="1000" smtClean="0">
                <a:latin typeface="Arial" pitchFamily="34" charset="0"/>
                <a:ea typeface="ＭＳ Ｐゴシック" pitchFamily="34" charset="-128"/>
              </a:rPr>
              <a:t>want to deploy contextually-aware applications. Researchers attempting to study</a:t>
            </a:r>
          </a:p>
          <a:p>
            <a:pPr eaLnBrk="1" hangingPunct="1"/>
            <a:r>
              <a:rPr lang="en-US" sz="1000" smtClean="0">
                <a:latin typeface="Arial" pitchFamily="34" charset="0"/>
                <a:ea typeface="ＭＳ Ｐゴシック" pitchFamily="34" charset="-128"/>
              </a:rPr>
              <a:t>people in natural settings must carefully design their studies to collect sufficient data</a:t>
            </a:r>
          </a:p>
          <a:p>
            <a:pPr eaLnBrk="1" hangingPunct="1"/>
            <a:r>
              <a:rPr lang="en-US" sz="1000" smtClean="0">
                <a:latin typeface="Arial" pitchFamily="34" charset="0"/>
                <a:ea typeface="ＭＳ Ｐゴシック" pitchFamily="34" charset="-128"/>
              </a:rPr>
              <a:t>describing a subject's context without significantly influencing their environment or</a:t>
            </a:r>
          </a:p>
          <a:p>
            <a:pPr eaLnBrk="1" hangingPunct="1"/>
            <a:r>
              <a:rPr lang="en-US" sz="1000" smtClean="0">
                <a:latin typeface="Arial" pitchFamily="34" charset="0"/>
                <a:ea typeface="ＭＳ Ｐゴシック" pitchFamily="34" charset="-128"/>
              </a:rPr>
              <a:t>behavior. The ideal balance between these factors is diffcult to achieve because the</a:t>
            </a:r>
          </a:p>
          <a:p>
            <a:pPr eaLnBrk="1" hangingPunct="1"/>
            <a:r>
              <a:rPr lang="en-US" sz="1000" smtClean="0">
                <a:latin typeface="Arial" pitchFamily="34" charset="0"/>
                <a:ea typeface="ＭＳ Ｐゴシック" pitchFamily="34" charset="-128"/>
              </a:rPr>
              <a:t>strategies that are the most descriptive, such as direct observation, also tend to be the</a:t>
            </a:r>
          </a:p>
          <a:p>
            <a:pPr eaLnBrk="1" hangingPunct="1"/>
            <a:r>
              <a:rPr lang="en-US" sz="1000" smtClean="0">
                <a:latin typeface="Arial" pitchFamily="34" charset="0"/>
                <a:ea typeface="ＭＳ Ｐゴシック" pitchFamily="34" charset="-128"/>
              </a:rPr>
              <a:t>most disruptive and expensive. However, by leveraging new tools and technologies</a:t>
            </a:r>
          </a:p>
          <a:p>
            <a:pPr eaLnBrk="1" hangingPunct="1"/>
            <a:r>
              <a:rPr lang="en-US" sz="1000" smtClean="0">
                <a:latin typeface="Arial" pitchFamily="34" charset="0"/>
                <a:ea typeface="ＭＳ Ｐゴシック" pitchFamily="34" charset="-128"/>
              </a:rPr>
              <a:t>to acquire context-specific information while minimizing the burden on the subject,</a:t>
            </a:r>
          </a:p>
          <a:p>
            <a:pPr eaLnBrk="1" hangingPunct="1"/>
            <a:r>
              <a:rPr lang="en-US" sz="1000" smtClean="0">
                <a:latin typeface="Arial" pitchFamily="34" charset="0"/>
                <a:ea typeface="ＭＳ Ｐゴシック" pitchFamily="34" charset="-128"/>
              </a:rPr>
              <a:t>naturalistic and cost-effective data can be collected.</a:t>
            </a:r>
          </a:p>
          <a:p>
            <a:pPr eaLnBrk="1" hangingPunct="1"/>
            <a:endParaRPr lang="en-US" sz="1000" smtClean="0">
              <a:latin typeface="Arial" pitchFamily="34" charset="0"/>
              <a:ea typeface="ＭＳ Ｐゴシック" pitchFamily="34" charset="-128"/>
            </a:endParaRPr>
          </a:p>
          <a:p>
            <a:pPr eaLnBrk="1" hangingPunct="1"/>
            <a:r>
              <a:rPr lang="en-US" sz="1000" smtClean="0">
                <a:latin typeface="Arial" pitchFamily="34" charset="0"/>
                <a:ea typeface="ＭＳ Ｐゴシック" pitchFamily="34" charset="-128"/>
              </a:rPr>
              <a:t>More intrusive data collection techniques provide more detailed data but are also</a:t>
            </a:r>
          </a:p>
          <a:p>
            <a:pPr eaLnBrk="1" hangingPunct="1"/>
            <a:r>
              <a:rPr lang="en-US" sz="1000" smtClean="0">
                <a:latin typeface="Arial" pitchFamily="34" charset="0"/>
                <a:ea typeface="ＭＳ Ｐゴシック" pitchFamily="34" charset="-128"/>
              </a:rPr>
              <a:t>more likely to impact subjects' actions or environment in a signi¯cant manner. For</a:t>
            </a:r>
          </a:p>
          <a:p>
            <a:pPr eaLnBrk="1" hangingPunct="1"/>
            <a:r>
              <a:rPr lang="en-US" sz="1000" smtClean="0">
                <a:latin typeface="Arial" pitchFamily="34" charset="0"/>
                <a:ea typeface="ＭＳ Ｐゴシック" pitchFamily="34" charset="-128"/>
              </a:rPr>
              <a:t>example, subjects that know they are being observed may be careful to wash their</a:t>
            </a:r>
          </a:p>
          <a:p>
            <a:pPr eaLnBrk="1" hangingPunct="1"/>
            <a:r>
              <a:rPr lang="en-US" sz="1000" smtClean="0">
                <a:latin typeface="Arial" pitchFamily="34" charset="0"/>
                <a:ea typeface="ＭＳ Ｐゴシック" pitchFamily="34" charset="-128"/>
              </a:rPr>
              <a:t>hands after using the bathroom. However, those same subjects may occasionally</a:t>
            </a:r>
          </a:p>
          <a:p>
            <a:pPr eaLnBrk="1" hangingPunct="1"/>
            <a:r>
              <a:rPr lang="en-US" sz="1000" smtClean="0">
                <a:latin typeface="Arial" pitchFamily="34" charset="0"/>
                <a:ea typeface="ＭＳ Ｐゴシック" pitchFamily="34" charset="-128"/>
              </a:rPr>
              <a:t>forget to do so in the absence of an observer.</a:t>
            </a:r>
          </a:p>
          <a:p>
            <a:pPr eaLnBrk="1" hangingPunct="1"/>
            <a:r>
              <a:rPr lang="en-US" sz="1000" smtClean="0">
                <a:latin typeface="Arial" pitchFamily="34" charset="0"/>
                <a:ea typeface="ＭＳ Ｐゴシック" pitchFamily="34" charset="-128"/>
              </a:rPr>
              <a:t>From http://architecture.mit.edu/house_n/documents/Rondoni03.pdf</a:t>
            </a:r>
          </a:p>
          <a:p>
            <a:pPr eaLnBrk="1" hangingPunct="1"/>
            <a:endParaRPr lang="en-US" sz="1000"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r>
              <a:rPr lang="en-US" sz="1300" dirty="0">
                <a:latin typeface="+mn-lt"/>
                <a:ea typeface="+mn-ea"/>
                <a:cs typeface="+mn-cs"/>
              </a:rPr>
              <a:t>pronounced Me-high Chick-sent-me-high-</a:t>
            </a:r>
            <a:r>
              <a:rPr lang="en-US" sz="1300" dirty="0" err="1">
                <a:latin typeface="+mn-lt"/>
                <a:ea typeface="+mn-ea"/>
                <a:cs typeface="+mn-cs"/>
              </a:rPr>
              <a:t>ee</a:t>
            </a:r>
            <a:endParaRPr lang="en-US" dirty="0">
              <a:cs typeface="+mn-cs"/>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51FCED1-0436-4928-99FB-E84A14617E46}" type="slidenum">
              <a:rPr lang="en-US" sz="1000"/>
              <a:pPr/>
              <a:t>25</a:t>
            </a:fld>
            <a:endParaRPr lang="en-US"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200" eaLnBrk="1" hangingPunct="1">
              <a:spcBef>
                <a:spcPct val="0"/>
              </a:spcBef>
            </a:pPr>
            <a:r>
              <a:rPr lang="en-US" smtClean="0">
                <a:latin typeface="Arial" pitchFamily="34" charset="0"/>
                <a:ea typeface="ＭＳ Ｐゴシック" pitchFamily="34" charset="-128"/>
              </a:rPr>
              <a:t>Barrett, 1998, Are Women the ``More Emotional</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Sex? Evidence From Emotional Experiences in Social Context, COGNITION AND EMOTION, 1998, </a:t>
            </a:r>
            <a:r>
              <a:rPr lang="en-US" i="1" smtClean="0">
                <a:latin typeface="Arial" pitchFamily="34" charset="0"/>
                <a:ea typeface="ＭＳ Ｐゴシック" pitchFamily="34" charset="-128"/>
              </a:rPr>
              <a:t>12 (4), 555± 578</a:t>
            </a:r>
          </a:p>
          <a:p>
            <a:pPr defTabSz="965200" eaLnBrk="1" hangingPunct="1">
              <a:spcBef>
                <a:spcPct val="0"/>
              </a:spcBef>
            </a:pPr>
            <a:endParaRPr lang="en-US" i="1" smtClean="0">
              <a:latin typeface="Arial" pitchFamily="34" charset="0"/>
              <a:ea typeface="ＭＳ Ｐゴシック" pitchFamily="34" charset="-128"/>
            </a:endParaRPr>
          </a:p>
          <a:p>
            <a:pPr defTabSz="965200" eaLnBrk="1" hangingPunct="1">
              <a:spcBef>
                <a:spcPct val="0"/>
              </a:spcBef>
            </a:pPr>
            <a:r>
              <a:rPr lang="en-US" smtClean="0">
                <a:latin typeface="Arial" pitchFamily="34" charset="0"/>
                <a:ea typeface="ＭＳ Ｐゴシック" pitchFamily="34" charset="-128"/>
              </a:rPr>
              <a:t>You can also collect data on things </a:t>
            </a:r>
            <a:r>
              <a:rPr lang="en-US" i="1" smtClean="0">
                <a:latin typeface="Arial" pitchFamily="34" charset="0"/>
                <a:ea typeface="ＭＳ Ｐゴシック" pitchFamily="34" charset="-128"/>
              </a:rPr>
              <a:t>in the moment</a:t>
            </a:r>
            <a:r>
              <a:rPr lang="en-US" smtClean="0">
                <a:latin typeface="Arial" pitchFamily="34" charset="0"/>
                <a:ea typeface="ＭＳ Ｐゴシック" pitchFamily="34" charset="-128"/>
              </a:rPr>
              <a:t>, like a user</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s current location, what their current activity is, etc.</a:t>
            </a: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80AFD28-5E2F-4577-A968-8EB1B3199E0B}" type="slidenum">
              <a:rPr lang="en-US" sz="1000"/>
              <a:pPr/>
              <a:t>26</a:t>
            </a:fld>
            <a:endParaRPr lang="en-US"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E7B1C82-A7D0-480F-BBBC-B9B1F6A1B76A}" type="slidenum">
              <a:rPr lang="en-US" sz="1000"/>
              <a:pPr/>
              <a:t>27</a:t>
            </a:fld>
            <a:endParaRPr lang="en-US" sz="1000"/>
          </a:p>
        </p:txBody>
      </p:sp>
      <p:sp>
        <p:nvSpPr>
          <p:cNvPr id="80898" name="Rectangle 2"/>
          <p:cNvSpPr>
            <a:spLocks noGrp="1" noRot="1" noChangeAspect="1" noChangeArrowheads="1" noTextEdit="1"/>
          </p:cNvSpPr>
          <p:nvPr>
            <p:ph type="sldImg"/>
          </p:nvPr>
        </p:nvSpPr>
        <p:spPr>
          <a:xfrm>
            <a:off x="1257300" y="720725"/>
            <a:ext cx="4800600" cy="3600450"/>
          </a:xfrm>
          <a:ln/>
        </p:spPr>
      </p:sp>
      <p:sp>
        <p:nvSpPr>
          <p:cNvPr id="80899"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4531308-8AD4-4BB6-9EE6-A53158E58909}" type="slidenum">
              <a:rPr lang="en-US" sz="1000"/>
              <a:pPr/>
              <a:t>28</a:t>
            </a:fld>
            <a:endParaRPr lang="en-US" sz="1000"/>
          </a:p>
        </p:txBody>
      </p:sp>
      <p:sp>
        <p:nvSpPr>
          <p:cNvPr id="82946" name="Rectangle 2"/>
          <p:cNvSpPr>
            <a:spLocks noGrp="1" noRot="1" noChangeAspect="1" noChangeArrowheads="1" noTextEdit="1"/>
          </p:cNvSpPr>
          <p:nvPr>
            <p:ph type="sldImg"/>
          </p:nvPr>
        </p:nvSpPr>
        <p:spPr>
          <a:xfrm>
            <a:off x="1257300" y="720725"/>
            <a:ext cx="4800600" cy="3600450"/>
          </a:xfrm>
          <a:ln/>
        </p:spPr>
      </p:sp>
      <p:sp>
        <p:nvSpPr>
          <p:cNvPr id="82947"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76871ED-8204-42E8-883A-B0BF3610DB5E}" type="slidenum">
              <a:rPr lang="en-US" sz="1000"/>
              <a:pPr/>
              <a:t>29</a:t>
            </a:fld>
            <a:endParaRPr lang="en-US" sz="1000"/>
          </a:p>
        </p:txBody>
      </p:sp>
      <p:sp>
        <p:nvSpPr>
          <p:cNvPr id="84994" name="Rectangle 2"/>
          <p:cNvSpPr>
            <a:spLocks noGrp="1" noRot="1" noChangeAspect="1" noChangeArrowheads="1" noTextEdit="1"/>
          </p:cNvSpPr>
          <p:nvPr>
            <p:ph type="sldImg"/>
          </p:nvPr>
        </p:nvSpPr>
        <p:spPr>
          <a:xfrm>
            <a:off x="1257300" y="720725"/>
            <a:ext cx="4800600" cy="3600450"/>
          </a:xfrm>
          <a:ln/>
        </p:spPr>
      </p:sp>
      <p:sp>
        <p:nvSpPr>
          <p:cNvPr id="8499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ea typeface="ＭＳ Ｐゴシック" pitchFamily="34" charset="-128"/>
              </a:defRPr>
            </a:lvl1pPr>
            <a:lvl2pPr marL="742950" indent="-285750" defTabSz="989013" eaLnBrk="0" hangingPunct="0">
              <a:defRPr sz="2400">
                <a:solidFill>
                  <a:schemeClr val="tx1"/>
                </a:solidFill>
                <a:latin typeface="Times New Roman" pitchFamily="18" charset="0"/>
                <a:ea typeface="ＭＳ Ｐゴシック" pitchFamily="34" charset="-128"/>
              </a:defRPr>
            </a:lvl2pPr>
            <a:lvl3pPr marL="1143000" indent="-228600" defTabSz="989013" eaLnBrk="0" hangingPunct="0">
              <a:defRPr sz="2400">
                <a:solidFill>
                  <a:schemeClr val="tx1"/>
                </a:solidFill>
                <a:latin typeface="Times New Roman" pitchFamily="18" charset="0"/>
                <a:ea typeface="ＭＳ Ｐゴシック" pitchFamily="34" charset="-128"/>
              </a:defRPr>
            </a:lvl3pPr>
            <a:lvl4pPr marL="1600200" indent="-228600" defTabSz="989013" eaLnBrk="0" hangingPunct="0">
              <a:defRPr sz="2400">
                <a:solidFill>
                  <a:schemeClr val="tx1"/>
                </a:solidFill>
                <a:latin typeface="Times New Roman" pitchFamily="18" charset="0"/>
                <a:ea typeface="ＭＳ Ｐゴシック" pitchFamily="34" charset="-128"/>
              </a:defRPr>
            </a:lvl4pPr>
            <a:lvl5pPr marL="2057400" indent="-228600" defTabSz="989013" eaLnBrk="0" hangingPunct="0">
              <a:defRPr sz="2400">
                <a:solidFill>
                  <a:schemeClr val="tx1"/>
                </a:solidFill>
                <a:latin typeface="Times New Roman" pitchFamily="18" charset="0"/>
                <a:ea typeface="ＭＳ Ｐゴシック" pitchFamily="34" charset="-128"/>
              </a:defRPr>
            </a:lvl5pPr>
            <a:lvl6pPr marL="25146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901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65A4EF4-8C38-4017-A4C6-3A014DC77623}" type="slidenum">
              <a:rPr lang="en-US" sz="1000"/>
              <a:pPr/>
              <a:t>3</a:t>
            </a:fld>
            <a:endParaRPr lang="en-US" sz="1000"/>
          </a:p>
        </p:txBody>
      </p:sp>
      <p:sp>
        <p:nvSpPr>
          <p:cNvPr id="23554" name="Rectangle 2"/>
          <p:cNvSpPr>
            <a:spLocks noGrp="1" noRot="1" noChangeAspect="1" noChangeArrowheads="1" noTextEdit="1"/>
          </p:cNvSpPr>
          <p:nvPr>
            <p:ph type="sldImg"/>
          </p:nvPr>
        </p:nvSpPr>
        <p:spPr>
          <a:xfrm>
            <a:off x="1268413" y="728663"/>
            <a:ext cx="4781550" cy="3586162"/>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EB38B66-877A-40EA-B1B6-B6A1E8148053}" type="slidenum">
              <a:rPr lang="en-US" sz="1000"/>
              <a:pPr/>
              <a:t>30</a:t>
            </a:fld>
            <a:endParaRPr lang="en-US" sz="10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4D0FF31-B526-445B-94B4-E6448492C659}" type="slidenum">
              <a:rPr lang="en-US" sz="1000"/>
              <a:pPr/>
              <a:t>33</a:t>
            </a:fld>
            <a:endParaRPr lang="en-US" sz="1000"/>
          </a:p>
        </p:txBody>
      </p:sp>
      <p:sp>
        <p:nvSpPr>
          <p:cNvPr id="90114" name="Rectangle 2"/>
          <p:cNvSpPr>
            <a:spLocks noGrp="1" noRot="1" noChangeAspect="1" noChangeArrowheads="1" noTextEdit="1"/>
          </p:cNvSpPr>
          <p:nvPr>
            <p:ph type="sldImg"/>
          </p:nvPr>
        </p:nvSpPr>
        <p:spPr>
          <a:ln cap="flat"/>
        </p:spPr>
      </p:sp>
      <p:sp>
        <p:nvSpPr>
          <p:cNvPr id="9011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FFBF26E-B5A7-472E-9B80-94E1AC39AE61}" type="slidenum">
              <a:rPr lang="en-US" sz="1000"/>
              <a:pPr/>
              <a:t>34</a:t>
            </a:fld>
            <a:endParaRPr lang="en-US" sz="100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01D5029-9B4C-4270-9817-F52BB0B7ACD1}" type="slidenum">
              <a:rPr lang="en-US" sz="1000"/>
              <a:pPr/>
              <a:t>35</a:t>
            </a:fld>
            <a:endParaRPr lang="en-US" sz="10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5FB97C-D798-48B5-AE47-D2FB1598341C}" type="slidenum">
              <a:rPr lang="en-US" sz="1000"/>
              <a:pPr/>
              <a:t>36</a:t>
            </a:fld>
            <a:endParaRPr lang="en-US" sz="100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0217FCD-FDA3-4E9E-93E2-68034A00B483}" type="slidenum">
              <a:rPr lang="en-US" sz="1000"/>
              <a:pPr/>
              <a:t>38</a:t>
            </a:fld>
            <a:endParaRPr lang="en-US" sz="1000"/>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73243A3-65A3-48BA-881C-7B14E301C43B}" type="slidenum">
              <a:rPr lang="en-US" sz="1000"/>
              <a:pPr/>
              <a:t>39</a:t>
            </a:fld>
            <a:endParaRPr lang="en-US" sz="10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87AB666-FA1F-43A4-A389-75FE01681A23}" type="slidenum">
              <a:rPr lang="en-US" sz="1000"/>
              <a:pPr/>
              <a:t>40</a:t>
            </a:fld>
            <a:endParaRPr lang="en-US" sz="10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D44947E-55E3-4D04-B0AD-9765E95E2E24}" type="slidenum">
              <a:rPr lang="en-US" sz="1000"/>
              <a:pPr/>
              <a:t>41</a:t>
            </a:fld>
            <a:endParaRPr lang="en-US" sz="10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5BDC0C6-5AAB-4771-B806-BCF2253D45FE}" type="slidenum">
              <a:rPr lang="en-US" sz="1000"/>
              <a:pPr/>
              <a:t>42</a:t>
            </a:fld>
            <a:endParaRPr lang="en-US" sz="10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FCA4F84-BDFD-460A-B143-A86054ABB66B}" type="slidenum">
              <a:rPr lang="en-US" sz="1100" smtClean="0"/>
              <a:pPr/>
              <a:t>4</a:t>
            </a:fld>
            <a:endParaRPr lang="en-US" sz="1100" smtClean="0"/>
          </a:p>
        </p:txBody>
      </p:sp>
      <p:sp>
        <p:nvSpPr>
          <p:cNvPr id="44035" name="Rectangle 2"/>
          <p:cNvSpPr>
            <a:spLocks noGrp="1" noRot="1" noChangeAspect="1" noChangeArrowheads="1" noTextEdit="1"/>
          </p:cNvSpPr>
          <p:nvPr>
            <p:ph type="sldImg"/>
          </p:nvPr>
        </p:nvSpPr>
        <p:spPr>
          <a:ln cap="flat"/>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6A71357-B03C-48B4-956E-10C624B27C51}" type="slidenum">
              <a:rPr lang="en-US" sz="1000"/>
              <a:pPr/>
              <a:t>43</a:t>
            </a:fld>
            <a:endParaRPr lang="en-US" sz="10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B6D0473-B03B-4E41-9D23-6744DAB497AC}" type="slidenum">
              <a:rPr lang="en-US" sz="1000"/>
              <a:pPr/>
              <a:t>44</a:t>
            </a:fld>
            <a:endParaRPr lang="en-US" sz="10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dirty="0" smtClean="0">
                <a:latin typeface="Arial" pitchFamily="34" charset="0"/>
                <a:ea typeface="ＭＳ Ｐゴシック" pitchFamily="34" charset="-128"/>
              </a:rPr>
              <a:t>Harry </a:t>
            </a:r>
            <a:r>
              <a:rPr lang="en-US" dirty="0" err="1" smtClean="0">
                <a:latin typeface="Arial" pitchFamily="34" charset="0"/>
                <a:ea typeface="ＭＳ Ｐゴシック" pitchFamily="34" charset="-128"/>
              </a:rPr>
              <a:t>Hersh</a:t>
            </a:r>
            <a:r>
              <a:rPr lang="en-US" dirty="0" smtClean="0">
                <a:latin typeface="Arial" pitchFamily="34" charset="0"/>
                <a:ea typeface="ＭＳ Ｐゴシック" pitchFamily="34" charset="-128"/>
              </a:rPr>
              <a:t> 1982 Electronic Mail Usage Analysis</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At the inter-personal l e v e l , we found that users saw the EMS system as providing increased f l e x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b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l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t y in inter-personal communication through t h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s additional, welcomed communication mode. I t avoids the real-time, two-party requirements for telephone</a:t>
            </a:r>
          </a:p>
          <a:p>
            <a:pPr eaLnBrk="1" hangingPunct="1"/>
            <a:r>
              <a:rPr lang="en-US" dirty="0" smtClean="0">
                <a:latin typeface="Arial" pitchFamily="34" charset="0"/>
                <a:ea typeface="ＭＳ Ｐゴシック" pitchFamily="34" charset="-128"/>
              </a:rPr>
              <a:t>usage while </a:t>
            </a:r>
            <a:r>
              <a:rPr lang="en-US" dirty="0" err="1" smtClean="0">
                <a:latin typeface="Arial" pitchFamily="34" charset="0"/>
                <a:ea typeface="ＭＳ Ｐゴシック" pitchFamily="34" charset="-128"/>
              </a:rPr>
              <a:t>preseving</a:t>
            </a:r>
            <a:r>
              <a:rPr lang="en-US" dirty="0" smtClean="0">
                <a:latin typeface="Arial" pitchFamily="34" charset="0"/>
                <a:ea typeface="ＭＳ Ｐゴシック" pitchFamily="34" charset="-128"/>
              </a:rPr>
              <a:t> the phone's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m e l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e s </a:t>
            </a:r>
            <a:r>
              <a:rPr lang="en-US" dirty="0" err="1" smtClean="0">
                <a:latin typeface="Arial" pitchFamily="34" charset="0"/>
                <a:ea typeface="ＭＳ Ｐゴシック" pitchFamily="34" charset="-128"/>
              </a:rPr>
              <a:t>s</a:t>
            </a:r>
            <a:r>
              <a:rPr lang="en-US" dirty="0" smtClean="0">
                <a:latin typeface="Arial" pitchFamily="34" charset="0"/>
                <a:ea typeface="ＭＳ Ｐゴシック" pitchFamily="34" charset="-128"/>
              </a:rPr>
              <a:t> . I n t e r e 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g l y , 49% of the respondents access the</a:t>
            </a:r>
          </a:p>
          <a:p>
            <a:pPr eaLnBrk="1" hangingPunct="1"/>
            <a:r>
              <a:rPr lang="en-US" dirty="0" smtClean="0">
                <a:latin typeface="Arial" pitchFamily="34" charset="0"/>
                <a:ea typeface="ＭＳ Ｐゴシック" pitchFamily="34" charset="-128"/>
              </a:rPr>
              <a:t>mail system from locations in addition to t h e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r o f </a:t>
            </a:r>
            <a:r>
              <a:rPr lang="en-US" dirty="0" err="1" smtClean="0">
                <a:latin typeface="Arial" pitchFamily="34" charset="0"/>
                <a:ea typeface="ＭＳ Ｐゴシック" pitchFamily="34" charset="-128"/>
              </a:rPr>
              <a:t>f</a:t>
            </a:r>
            <a:r>
              <a:rPr lang="en-US" dirty="0" smtClean="0">
                <a:latin typeface="Arial" pitchFamily="34" charset="0"/>
                <a:ea typeface="ＭＳ Ｐゴシック" pitchFamily="34" charset="-128"/>
              </a:rPr>
              <a: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c e s , with h a l f of these people accessing the</a:t>
            </a:r>
          </a:p>
          <a:p>
            <a:pPr eaLnBrk="1" hangingPunct="1"/>
            <a:r>
              <a:rPr lang="en-US" dirty="0" smtClean="0">
                <a:latin typeface="Arial" pitchFamily="34" charset="0"/>
                <a:ea typeface="ＭＳ Ｐゴシック" pitchFamily="34" charset="-128"/>
              </a:rPr>
              <a:t>system from t h e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r homes. Also at the inter-personal l e v e l , we found that users were adjusting the</a:t>
            </a:r>
          </a:p>
          <a:p>
            <a:pPr eaLnBrk="1" hangingPunct="1"/>
            <a:r>
              <a:rPr lang="en-US" dirty="0" smtClean="0">
                <a:latin typeface="Arial" pitchFamily="34" charset="0"/>
                <a:ea typeface="ＭＳ Ｐゴシック" pitchFamily="34" charset="-128"/>
              </a:rPr>
              <a:t>intended purpose of the system in order to preserve e x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s t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n g organizational relations. For example,</a:t>
            </a:r>
          </a:p>
          <a:p>
            <a:pPr eaLnBrk="1" hangingPunct="1"/>
            <a:r>
              <a:rPr lang="en-US" dirty="0" smtClean="0">
                <a:latin typeface="Arial" pitchFamily="34" charset="0"/>
                <a:ea typeface="ＭＳ Ｐゴシック" pitchFamily="34" charset="-128"/>
              </a:rPr>
              <a:t>within the current organization there is t y p </a:t>
            </a:r>
            <a:r>
              <a:rPr lang="en-US" dirty="0" err="1" smtClean="0">
                <a:latin typeface="Arial" pitchFamily="34" charset="0"/>
                <a:ea typeface="ＭＳ Ｐゴシック" pitchFamily="34" charset="-128"/>
              </a:rPr>
              <a:t>i</a:t>
            </a:r>
            <a:r>
              <a:rPr lang="en-US" dirty="0" smtClean="0">
                <a:latin typeface="Arial" pitchFamily="34" charset="0"/>
                <a:ea typeface="ＭＳ Ｐゴシック" pitchFamily="34" charset="-128"/>
              </a:rPr>
              <a:t> c a l </a:t>
            </a:r>
            <a:r>
              <a:rPr lang="en-US" dirty="0" err="1" smtClean="0">
                <a:latin typeface="Arial" pitchFamily="34" charset="0"/>
                <a:ea typeface="ＭＳ Ｐゴシック" pitchFamily="34" charset="-128"/>
              </a:rPr>
              <a:t>l</a:t>
            </a:r>
            <a:r>
              <a:rPr lang="en-US" dirty="0" smtClean="0">
                <a:latin typeface="Arial" pitchFamily="34" charset="0"/>
                <a:ea typeface="ＭＳ Ｐゴシック" pitchFamily="34" charset="-128"/>
              </a:rPr>
              <a:t> y manager. Secretaries often produce and distribute</a:t>
            </a:r>
          </a:p>
          <a:p>
            <a:pPr eaLnBrk="1" hangingPunct="1"/>
            <a:r>
              <a:rPr lang="en-US" dirty="0" smtClean="0">
                <a:latin typeface="Arial" pitchFamily="34" charset="0"/>
                <a:ea typeface="ＭＳ Ｐゴシック" pitchFamily="34" charset="-128"/>
              </a:rPr>
              <a:t>outgoing mail, as well as screen incoming mail. As a result, the secretary is often an integral part</a:t>
            </a:r>
          </a:p>
          <a:p>
            <a:pPr eaLnBrk="1" hangingPunct="1"/>
            <a:r>
              <a:rPr lang="en-US" dirty="0" smtClean="0">
                <a:latin typeface="Arial" pitchFamily="34" charset="0"/>
                <a:ea typeface="ＭＳ Ｐゴシック" pitchFamily="34" charset="-128"/>
              </a:rPr>
              <a:t>of the communications loop involving the manager. The EMS system, however, only recognizes one type</a:t>
            </a:r>
          </a:p>
          <a:p>
            <a:pPr eaLnBrk="1" hangingPunct="1"/>
            <a:r>
              <a:rPr lang="en-US" dirty="0" smtClean="0">
                <a:latin typeface="Arial" pitchFamily="34" charset="0"/>
                <a:ea typeface="ＭＳ Ｐゴシック" pitchFamily="34" charset="-128"/>
              </a:rPr>
              <a:t>of user, and messages only go to designated users. I f a manager is an official user of the EMS system,</a:t>
            </a:r>
          </a:p>
          <a:p>
            <a:pPr eaLnBrk="1" hangingPunct="1"/>
            <a:r>
              <a:rPr lang="en-US" dirty="0" smtClean="0">
                <a:latin typeface="Arial" pitchFamily="34" charset="0"/>
                <a:ea typeface="ＭＳ Ｐゴシック" pitchFamily="34" charset="-128"/>
              </a:rPr>
              <a:t>but the secretary is not, the secretary is effectively cut out of the </a:t>
            </a:r>
            <a:r>
              <a:rPr lang="en-US" dirty="0" err="1" smtClean="0">
                <a:latin typeface="Arial" pitchFamily="34" charset="0"/>
                <a:ea typeface="ＭＳ Ｐゴシック" pitchFamily="34" charset="-128"/>
              </a:rPr>
              <a:t>communiications</a:t>
            </a:r>
            <a:r>
              <a:rPr lang="en-US" dirty="0" smtClean="0">
                <a:latin typeface="Arial" pitchFamily="34" charset="0"/>
                <a:ea typeface="ＭＳ Ｐゴシック" pitchFamily="34" charset="-128"/>
              </a:rPr>
              <a:t> loop.</a:t>
            </a:r>
          </a:p>
          <a:p>
            <a:pPr eaLnBrk="1" hangingPunct="1"/>
            <a:r>
              <a:rPr lang="en-US" dirty="0" smtClean="0">
                <a:latin typeface="Arial" pitchFamily="34" charset="0"/>
                <a:ea typeface="ＭＳ Ｐゴシック" pitchFamily="34" charset="-128"/>
              </a:rPr>
              <a:t>In response to this situation, a significant number of the respondents (29%) reinserted the</a:t>
            </a:r>
          </a:p>
          <a:p>
            <a:pPr eaLnBrk="1" hangingPunct="1"/>
            <a:r>
              <a:rPr lang="en-US" dirty="0" smtClean="0">
                <a:latin typeface="Arial" pitchFamily="34" charset="0"/>
                <a:ea typeface="ＭＳ Ｐゴシック" pitchFamily="34" charset="-128"/>
              </a:rPr>
              <a:t>secretary into the communications loop by making the secretary an unofficial, but actual, user. The</a:t>
            </a:r>
          </a:p>
          <a:p>
            <a:pPr eaLnBrk="1" hangingPunct="1"/>
            <a:r>
              <a:rPr lang="en-US" dirty="0" smtClean="0">
                <a:latin typeface="Arial" pitchFamily="34" charset="0"/>
                <a:ea typeface="ＭＳ Ｐゴシック" pitchFamily="34" charset="-128"/>
              </a:rPr>
              <a:t>result is that many of the respondents never go near the system, but send and receive their </a:t>
            </a:r>
            <a:r>
              <a:rPr lang="en-US" dirty="0" err="1" smtClean="0">
                <a:latin typeface="Arial" pitchFamily="34" charset="0"/>
                <a:ea typeface="ＭＳ Ｐゴシック" pitchFamily="34" charset="-128"/>
              </a:rPr>
              <a:t>messag</a:t>
            </a:r>
            <a:r>
              <a:rPr lang="en-US" dirty="0" smtClean="0">
                <a:latin typeface="Arial" pitchFamily="34" charset="0"/>
                <a:ea typeface="ＭＳ Ｐゴシック" pitchFamily="34" charset="-128"/>
              </a:rPr>
              <a:t>-</a:t>
            </a:r>
          </a:p>
          <a:p>
            <a:pPr eaLnBrk="1" hangingPunct="1"/>
            <a:r>
              <a:rPr lang="en-US" dirty="0" err="1" smtClean="0">
                <a:latin typeface="Arial" pitchFamily="34" charset="0"/>
                <a:ea typeface="ＭＳ Ｐゴシック" pitchFamily="34" charset="-128"/>
              </a:rPr>
              <a:t>es</a:t>
            </a:r>
            <a:r>
              <a:rPr lang="en-US" dirty="0" smtClean="0">
                <a:latin typeface="Arial" pitchFamily="34" charset="0"/>
                <a:ea typeface="ＭＳ Ｐゴシック" pitchFamily="34" charset="-128"/>
              </a:rPr>
              <a:t> through an intermediary. Becoming an indirect user of the EMS system accomplishes several </a:t>
            </a:r>
            <a:r>
              <a:rPr lang="en-US" dirty="0" err="1" smtClean="0">
                <a:latin typeface="Arial" pitchFamily="34" charset="0"/>
                <a:ea typeface="ＭＳ Ｐゴシック" pitchFamily="34" charset="-128"/>
              </a:rPr>
              <a:t>objec</a:t>
            </a:r>
            <a:r>
              <a:rPr lang="en-US" dirty="0" smtClean="0">
                <a:latin typeface="Arial" pitchFamily="34" charset="0"/>
                <a:ea typeface="ＭＳ Ｐゴシック" pitchFamily="34" charset="-128"/>
              </a:rPr>
              <a:t>-</a:t>
            </a:r>
          </a:p>
          <a:p>
            <a:pPr eaLnBrk="1" hangingPunct="1"/>
            <a:r>
              <a:rPr lang="en-US" dirty="0" err="1" smtClean="0">
                <a:latin typeface="Arial" pitchFamily="34" charset="0"/>
                <a:ea typeface="ＭＳ Ｐゴシック" pitchFamily="34" charset="-128"/>
              </a:rPr>
              <a:t>tives</a:t>
            </a:r>
            <a:r>
              <a:rPr lang="en-US" dirty="0" smtClean="0">
                <a:latin typeface="Arial" pitchFamily="34" charset="0"/>
                <a:ea typeface="ＭＳ Ｐゴシック" pitchFamily="34" charset="-128"/>
              </a:rPr>
              <a:t> from the user's perspective: (a) The secretary is now put back in the communications loop, (b)</a:t>
            </a:r>
          </a:p>
          <a:p>
            <a:pPr eaLnBrk="1" hangingPunct="1"/>
            <a:r>
              <a:rPr lang="en-US" dirty="0" smtClean="0">
                <a:latin typeface="Arial" pitchFamily="34" charset="0"/>
                <a:ea typeface="ＭＳ Ｐゴシック" pitchFamily="34" charset="-128"/>
              </a:rPr>
              <a:t>the secretary retains the job function of producing and distributing internal mail, and (c) the manager</a:t>
            </a:r>
          </a:p>
          <a:p>
            <a:pPr eaLnBrk="1" hangingPunct="1"/>
            <a:r>
              <a:rPr lang="en-US" dirty="0" smtClean="0">
                <a:latin typeface="Arial" pitchFamily="34" charset="0"/>
                <a:ea typeface="ＭＳ Ｐゴシック" pitchFamily="34" charset="-128"/>
              </a:rPr>
              <a:t>can continue to interact with paper copies of messages, as was previously done.</a:t>
            </a:r>
          </a:p>
          <a:p>
            <a:pPr eaLnBrk="1" hangingPunct="1"/>
            <a:endParaRPr lang="en-US" dirty="0" smtClean="0">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6B6EFD6-ED15-49B6-A625-0431E4764BCC}" type="slidenum">
              <a:rPr lang="en-US" sz="1000"/>
              <a:pPr/>
              <a:t>45</a:t>
            </a:fld>
            <a:endParaRPr lang="en-US" sz="1000"/>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6F0B4D4-51B5-4EAC-BFF1-20759CC31980}" type="slidenum">
              <a:rPr lang="en-US" sz="1000"/>
              <a:pPr/>
              <a:t>46</a:t>
            </a:fld>
            <a:endParaRPr lang="en-US" sz="10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245D34-C0FC-4A95-A98E-B4A49FEB9DC3}" type="slidenum">
              <a:rPr lang="en-US" sz="1000"/>
              <a:pPr/>
              <a:t>47</a:t>
            </a:fld>
            <a:endParaRPr lang="en-US" sz="10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7FB1A76-BE35-485C-B73E-DCA47D7252B7}" type="slidenum">
              <a:rPr lang="en-US" sz="1000"/>
              <a:pPr/>
              <a:t>48</a:t>
            </a:fld>
            <a:endParaRPr lang="en-US" sz="10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49</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en-US" dirty="0" smtClean="0">
                <a:latin typeface="Verdana" pitchFamily="34" charset="0"/>
                <a:ea typeface="ＭＳ Ｐゴシック" pitchFamily="34" charset="-128"/>
              </a:rPr>
              <a:t>Tony</a:t>
            </a:r>
            <a:r>
              <a:rPr lang="en-US" baseline="0" dirty="0" smtClean="0">
                <a:latin typeface="Verdana" pitchFamily="34" charset="0"/>
                <a:ea typeface="ＭＳ Ｐゴシック" pitchFamily="34" charset="-128"/>
              </a:rPr>
              <a:t> is visiting London and wants to find the pub that his friend told him about. He is walking down the street using his phone to navigate to the place that he has previously looked up (good) </a:t>
            </a:r>
            <a:r>
              <a:rPr lang="en-US" b="1" baseline="0" dirty="0" smtClean="0">
                <a:latin typeface="Verdana" pitchFamily="34" charset="0"/>
                <a:ea typeface="ＭＳ Ｐゴシック" pitchFamily="34" charset="-128"/>
              </a:rPr>
              <a:t>TASK</a:t>
            </a:r>
          </a:p>
          <a:p>
            <a:pPr eaLnBrk="1" hangingPunct="1"/>
            <a:endParaRPr lang="en-US" baseline="0" dirty="0" smtClean="0">
              <a:latin typeface="Verdana" pitchFamily="34" charset="0"/>
              <a:ea typeface="ＭＳ Ｐゴシック" pitchFamily="34" charset="-128"/>
            </a:endParaRPr>
          </a:p>
          <a:p>
            <a:pPr eaLnBrk="1" hangingPunct="1"/>
            <a:r>
              <a:rPr lang="en-US" baseline="0" dirty="0" smtClean="0">
                <a:latin typeface="Verdana" pitchFamily="34" charset="0"/>
                <a:ea typeface="ＭＳ Ｐゴシック" pitchFamily="34" charset="-128"/>
              </a:rPr>
              <a:t>Vs.</a:t>
            </a:r>
          </a:p>
          <a:p>
            <a:pPr eaLnBrk="1" hangingPunct="1"/>
            <a:endParaRPr lang="en-US" baseline="0" dirty="0" smtClean="0">
              <a:latin typeface="Verdana" pitchFamily="34" charset="0"/>
              <a:ea typeface="ＭＳ Ｐゴシック" pitchFamily="34" charset="-128"/>
            </a:endParaRPr>
          </a:p>
          <a:p>
            <a:pPr eaLnBrk="1" hangingPunct="1"/>
            <a:r>
              <a:rPr lang="en-US" baseline="0" dirty="0" smtClean="0">
                <a:latin typeface="Verdana" pitchFamily="34" charset="0"/>
                <a:ea typeface="ＭＳ Ｐゴシック" pitchFamily="34" charset="-128"/>
              </a:rPr>
              <a:t>Tony clicks on the </a:t>
            </a:r>
            <a:r>
              <a:rPr lang="en-US" baseline="0" dirty="0" err="1" smtClean="0">
                <a:latin typeface="Verdana" pitchFamily="34" charset="0"/>
                <a:ea typeface="ＭＳ Ｐゴシック" pitchFamily="34" charset="-128"/>
              </a:rPr>
              <a:t>Charing</a:t>
            </a:r>
            <a:r>
              <a:rPr lang="en-US" baseline="0" dirty="0" smtClean="0">
                <a:latin typeface="Verdana" pitchFamily="34" charset="0"/>
                <a:ea typeface="ＭＳ Ｐゴシック" pitchFamily="34" charset="-128"/>
              </a:rPr>
              <a:t> Cross Pub  icon and selects “directions to” as he walks down the street (bad) </a:t>
            </a:r>
            <a:r>
              <a:rPr lang="en-US" b="1" baseline="0" dirty="0" smtClean="0">
                <a:latin typeface="Verdana" pitchFamily="34" charset="0"/>
                <a:ea typeface="ＭＳ Ｐゴシック" pitchFamily="34" charset="-128"/>
              </a:rPr>
              <a:t>SCENARIO</a:t>
            </a:r>
            <a:endParaRPr lang="en-US" b="1" dirty="0" smtClean="0">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F9244F7-EDA3-4616-8F27-40F89AF5124E}" type="slidenum">
              <a:rPr lang="en-US" sz="1000"/>
              <a:pPr/>
              <a:t>50</a:t>
            </a:fld>
            <a:endParaRPr lang="en-US" sz="10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r>
              <a:rPr lang="ja-JP" altLang="en-US" smtClean="0">
                <a:latin typeface="Verdana" pitchFamily="34" charset="0"/>
                <a:ea typeface="ＭＳ Ｐゴシック" pitchFamily="34" charset="-128"/>
              </a:rPr>
              <a:t>“</a:t>
            </a:r>
            <a:r>
              <a:rPr lang="en-US" altLang="ja-JP" smtClean="0">
                <a:latin typeface="Verdana" pitchFamily="34" charset="0"/>
                <a:ea typeface="ＭＳ Ｐゴシック" pitchFamily="34" charset="-128"/>
              </a:rPr>
              <a:t>Wixon and colleagues were developing an interface for a file management system. It passed lab tests with flying colors, but bombed as soon as customers got it. The problem was that it had a scrolling file list that was (say) twenty characters wide, but the file names customers used were very long, and in fact often identical for more than twenty characters (the names were made up by concatenating various qualifiers, and for many names the first several qualifiers would be the same.) Customers were not amused by needing to select from a scrolling list of umpty-ump identical entries that stood for different files. And this wasn't an oddball case, it was in fact typical. How had it been missed in the lab tests? Nobody thought it would matter what specific file names you used for the test, so of course they were all short.</a:t>
            </a:r>
            <a:r>
              <a:rPr lang="ja-JP" altLang="en-US" smtClean="0">
                <a:latin typeface="Verdana" pitchFamily="34" charset="0"/>
                <a:ea typeface="ＭＳ Ｐゴシック" pitchFamily="34" charset="-128"/>
              </a:rPr>
              <a:t>”</a:t>
            </a:r>
            <a:r>
              <a:rPr lang="en-US" altLang="ja-JP" smtClean="0">
                <a:latin typeface="Verdana" pitchFamily="34" charset="0"/>
                <a:ea typeface="ＭＳ Ｐゴシック" pitchFamily="34" charset="-128"/>
              </a:rPr>
              <a:t> – from Chapter 2 of TASK-CENTERED USER INTERFACE DESIGN  A Practical Introduction  by Clayton Lewis and John Rieman.</a:t>
            </a:r>
            <a:endParaRPr lang="en-US" smtClean="0">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C34DB016-9FB8-4FCB-9631-8DCCDD6A1F05}" type="slidenum">
              <a:rPr lang="en-US" sz="1000"/>
              <a:pPr/>
              <a:t>51</a:t>
            </a:fld>
            <a:endParaRPr lang="en-US" sz="10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193E0531-E3C6-4B21-9112-77B04BAAC45F}" type="slidenum">
              <a:rPr lang="en-US" sz="1000"/>
              <a:pPr/>
              <a:t>52</a:t>
            </a:fld>
            <a:endParaRPr lang="en-US" sz="10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C32BDB0-0917-4BE0-8E43-A3BAE2E5CF23}" type="slidenum">
              <a:rPr lang="en-US" sz="1100" smtClean="0"/>
              <a:pPr/>
              <a:t>5</a:t>
            </a:fld>
            <a:endParaRPr lang="en-US" sz="1100" smtClean="0"/>
          </a:p>
        </p:txBody>
      </p:sp>
      <p:sp>
        <p:nvSpPr>
          <p:cNvPr id="49155" name="Rectangle 2"/>
          <p:cNvSpPr>
            <a:spLocks noGrp="1" noRot="1" noChangeAspect="1" noChangeArrowheads="1" noTextEdit="1"/>
          </p:cNvSpPr>
          <p:nvPr>
            <p:ph type="sldImg"/>
          </p:nvPr>
        </p:nvSpPr>
        <p:spPr>
          <a:ln cap="flat"/>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A608933-FC4D-4182-87E5-61C71E5EE46B}" type="slidenum">
              <a:rPr lang="en-US" sz="1000"/>
              <a:pPr/>
              <a:t>53</a:t>
            </a:fld>
            <a:endParaRPr lang="en-US" sz="10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7853E14B-EF7A-4D7E-B3B5-2D7D25165E7A}" type="slidenum">
              <a:rPr lang="en-US" sz="1000"/>
              <a:pPr/>
              <a:t>54</a:t>
            </a:fld>
            <a:endParaRPr lang="en-US" sz="1000"/>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xfrm>
            <a:off x="976313" y="4556125"/>
            <a:ext cx="5362575" cy="4324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8" tIns="47338" rIns="94678" bIns="4733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F7330CA3-073B-4386-82E6-05A1944DCFAB}" type="slidenum">
              <a:rPr lang="en-US" sz="1000" smtClean="0"/>
              <a:pPr/>
              <a:t>55</a:t>
            </a:fld>
            <a:endParaRPr lang="en-US" sz="10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BEB6BA2F-A859-426C-A9DC-A185EA9BF89E}" type="slidenum">
              <a:rPr lang="en-US" sz="1000"/>
              <a:pPr/>
              <a:t>56</a:t>
            </a:fld>
            <a:endParaRPr lang="en-US" sz="1000"/>
          </a:p>
        </p:txBody>
      </p:sp>
      <p:sp>
        <p:nvSpPr>
          <p:cNvPr id="139266" name="Rectangle 2"/>
          <p:cNvSpPr>
            <a:spLocks noGrp="1" noRot="1" noChangeAspect="1" noChangeArrowheads="1" noTextEdit="1"/>
          </p:cNvSpPr>
          <p:nvPr>
            <p:ph type="sldImg"/>
          </p:nvPr>
        </p:nvSpPr>
        <p:spPr>
          <a:ln cap="flat"/>
        </p:spPr>
      </p:sp>
      <p:sp>
        <p:nvSpPr>
          <p:cNvPr id="13926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4E93085A-EA7D-4FF3-B21B-2AB8AE912DA9}" type="slidenum">
              <a:rPr lang="en-US" sz="1000"/>
              <a:pPr/>
              <a:t>57</a:t>
            </a:fld>
            <a:endParaRPr lang="en-US" sz="1000"/>
          </a:p>
        </p:txBody>
      </p:sp>
      <p:sp>
        <p:nvSpPr>
          <p:cNvPr id="141314" name="Rectangle 2"/>
          <p:cNvSpPr>
            <a:spLocks noGrp="1" noRot="1" noChangeAspect="1" noChangeArrowheads="1" noTextEdit="1"/>
          </p:cNvSpPr>
          <p:nvPr>
            <p:ph type="sldImg"/>
          </p:nvPr>
        </p:nvSpPr>
        <p:spPr>
          <a:ln cap="flat"/>
        </p:spPr>
      </p:sp>
      <p:sp>
        <p:nvSpPr>
          <p:cNvPr id="14131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smtClean="0"/>
              <a:pPr/>
              <a:t>58</a:t>
            </a:fld>
            <a:endParaRPr lang="en-US" sz="11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EAFB4F84-72BE-487C-8BF1-620A3E576C7D}" type="slidenum">
              <a:rPr lang="en-US" sz="1100" smtClean="0"/>
              <a:pPr/>
              <a:t>6</a:t>
            </a:fld>
            <a:endParaRPr lang="en-US" sz="1100" smtClean="0"/>
          </a:p>
        </p:txBody>
      </p:sp>
      <p:sp>
        <p:nvSpPr>
          <p:cNvPr id="50179" name="Rectangle 2"/>
          <p:cNvSpPr>
            <a:spLocks noGrp="1" noRot="1" noChangeAspect="1" noChangeArrowheads="1" noTextEdit="1"/>
          </p:cNvSpPr>
          <p:nvPr>
            <p:ph type="sldImg"/>
          </p:nvPr>
        </p:nvSpPr>
        <p:spPr>
          <a:ln cap="flat"/>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08" tIns="49327" rIns="97008" bIns="49327"/>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FD63938-2D81-4435-A911-F72851565ABB}" type="slidenum">
              <a:rPr lang="en-US" sz="1000"/>
              <a:pPr/>
              <a:t>7</a:t>
            </a:fld>
            <a:endParaRPr lang="en-US" sz="1000"/>
          </a:p>
        </p:txBody>
      </p:sp>
      <p:sp>
        <p:nvSpPr>
          <p:cNvPr id="41986" name="Rectangle 2"/>
          <p:cNvSpPr>
            <a:spLocks noGrp="1" noRot="1" noChangeAspect="1" noChangeArrowheads="1" noTextEdit="1"/>
          </p:cNvSpPr>
          <p:nvPr>
            <p:ph type="sldImg"/>
          </p:nvPr>
        </p:nvSpPr>
        <p:spPr>
          <a:ln cap="flat"/>
        </p:spPr>
      </p:sp>
      <p:sp>
        <p:nvSpPr>
          <p:cNvPr id="41987"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9" tIns="49318" rIns="96989" bIns="49318"/>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8</a:t>
            </a:fld>
            <a:endParaRPr lang="en-US" sz="1000"/>
          </a:p>
        </p:txBody>
      </p:sp>
      <p:sp>
        <p:nvSpPr>
          <p:cNvPr id="44034" name="Rectangle 2"/>
          <p:cNvSpPr>
            <a:spLocks noGrp="1" noRot="1" noChangeAspect="1" noChangeArrowheads="1" noTextEdit="1"/>
          </p:cNvSpPr>
          <p:nvPr>
            <p:ph type="sldImg"/>
          </p:nvPr>
        </p:nvSpPr>
        <p:spPr>
          <a:xfrm>
            <a:off x="1258888" y="720725"/>
            <a:ext cx="4799012" cy="3598863"/>
          </a:xfrm>
          <a:ln/>
        </p:spPr>
      </p:sp>
      <p:sp>
        <p:nvSpPr>
          <p:cNvPr id="44035"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88" tIns="47344" rIns="94688" bIns="47344"/>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ea typeface="ＭＳ Ｐゴシック" pitchFamily="34" charset="-128"/>
              </a:defRPr>
            </a:lvl1pPr>
            <a:lvl2pPr marL="742950" indent="-285750" defTabSz="982663" eaLnBrk="0" hangingPunct="0">
              <a:defRPr sz="2400">
                <a:solidFill>
                  <a:schemeClr val="tx1"/>
                </a:solidFill>
                <a:latin typeface="Times New Roman" pitchFamily="18" charset="0"/>
                <a:ea typeface="ＭＳ Ｐゴシック" pitchFamily="34" charset="-128"/>
              </a:defRPr>
            </a:lvl2pPr>
            <a:lvl3pPr marL="1143000" indent="-228600" defTabSz="982663" eaLnBrk="0" hangingPunct="0">
              <a:defRPr sz="2400">
                <a:solidFill>
                  <a:schemeClr val="tx1"/>
                </a:solidFill>
                <a:latin typeface="Times New Roman" pitchFamily="18" charset="0"/>
                <a:ea typeface="ＭＳ Ｐゴシック" pitchFamily="34" charset="-128"/>
              </a:defRPr>
            </a:lvl3pPr>
            <a:lvl4pPr marL="1600200" indent="-228600" defTabSz="982663" eaLnBrk="0" hangingPunct="0">
              <a:defRPr sz="2400">
                <a:solidFill>
                  <a:schemeClr val="tx1"/>
                </a:solidFill>
                <a:latin typeface="Times New Roman" pitchFamily="18" charset="0"/>
                <a:ea typeface="ＭＳ Ｐゴシック" pitchFamily="34" charset="-128"/>
              </a:defRPr>
            </a:lvl4pPr>
            <a:lvl5pPr marL="2057400" indent="-228600" defTabSz="982663" eaLnBrk="0" hangingPunct="0">
              <a:defRPr sz="2400">
                <a:solidFill>
                  <a:schemeClr val="tx1"/>
                </a:solidFill>
                <a:latin typeface="Times New Roman" pitchFamily="18" charset="0"/>
                <a:ea typeface="ＭＳ Ｐゴシック" pitchFamily="34" charset="-128"/>
              </a:defRPr>
            </a:lvl5pPr>
            <a:lvl6pPr marL="25146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98266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AA994DD-1F8E-47CE-855E-28AACD5ABC5D}" type="slidenum">
              <a:rPr lang="en-US" sz="1000"/>
              <a:pPr/>
              <a:t>9</a:t>
            </a:fld>
            <a:endParaRPr lang="en-US" sz="10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976313" y="4557713"/>
            <a:ext cx="53625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9144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753998" y="3892718"/>
            <a:ext cx="6019800" cy="830997"/>
          </a:xfrm>
          <a:prstGeom prst="rect">
            <a:avLst/>
          </a:prstGeom>
          <a:noFill/>
          <a:ln w="9525">
            <a:noFill/>
            <a:miter lim="800000"/>
            <a:headEnd/>
            <a:tailEnd/>
          </a:ln>
          <a:effectLst/>
        </p:spPr>
        <p:txBody>
          <a:bodyPr wrap="square">
            <a:spAutoFit/>
          </a:bodyPr>
          <a:lstStyle/>
          <a:p>
            <a:pPr algn="l">
              <a:defRPr/>
            </a:pPr>
            <a:r>
              <a:rPr lang="en-US" dirty="0">
                <a:solidFill>
                  <a:srgbClr val="6D6D6D"/>
                </a:solidFill>
                <a:latin typeface="Helvetica"/>
                <a:ea typeface="+mn-ea"/>
                <a:cs typeface="Helvetica"/>
              </a:rPr>
              <a:t>Prof. James A. Landay</a:t>
            </a:r>
          </a:p>
          <a:p>
            <a:pPr algn="l">
              <a:defRPr/>
            </a:pPr>
            <a:r>
              <a:rPr lang="en-US" dirty="0">
                <a:solidFill>
                  <a:srgbClr val="6D6D6D"/>
                </a:solidFill>
                <a:latin typeface="Helvetica"/>
                <a:ea typeface="+mn-ea"/>
                <a:cs typeface="Helvetica"/>
              </a:rPr>
              <a:t>University of </a:t>
            </a:r>
            <a:r>
              <a:rPr lang="en-US" dirty="0" smtClean="0">
                <a:solidFill>
                  <a:srgbClr val="6D6D6D"/>
                </a:solidFill>
                <a:latin typeface="Helvetica"/>
                <a:ea typeface="+mn-ea"/>
                <a:cs typeface="Helvetica"/>
              </a:rPr>
              <a:t>Washington</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753998" y="2102662"/>
            <a:ext cx="8077200" cy="1143000"/>
          </a:xfrm>
        </p:spPr>
        <p:txBody>
          <a:bodyPr/>
          <a:lstStyle>
            <a:lvl1pPr>
              <a:defRPr>
                <a:solidFill>
                  <a:srgbClr val="6D6D6D"/>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753998" y="4922792"/>
            <a:ext cx="5983653" cy="830997"/>
          </a:xfrm>
          <a:prstGeom prst="rect">
            <a:avLst/>
          </a:prstGeom>
          <a:noFill/>
          <a:ln w="9525">
            <a:noFill/>
            <a:miter lim="800000"/>
            <a:headEnd/>
            <a:tailEnd/>
          </a:ln>
          <a:effectLst/>
        </p:spPr>
        <p:txBody>
          <a:bodyPr wrap="square">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2012</a:t>
            </a:r>
          </a:p>
        </p:txBody>
      </p:sp>
      <p:sp>
        <p:nvSpPr>
          <p:cNvPr id="8" name="Rectangle 2"/>
          <p:cNvSpPr txBox="1">
            <a:spLocks noChangeArrowheads="1"/>
          </p:cNvSpPr>
          <p:nvPr/>
        </p:nvSpPr>
        <p:spPr bwMode="auto">
          <a:xfrm>
            <a:off x="36069" y="0"/>
            <a:ext cx="8077200" cy="40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dirty="0" smtClean="0"/>
              <a:t>USER INTERFACE DESIGN +</a:t>
            </a:r>
            <a:r>
              <a:rPr lang="en-US" sz="2000" baseline="0" dirty="0" smtClean="0"/>
              <a:t> PROTOTYPING + EVALUATION</a:t>
            </a:r>
            <a:endParaRPr lang="en-US" sz="2000" dirty="0"/>
          </a:p>
        </p:txBody>
      </p:sp>
    </p:spTree>
    <p:extLst>
      <p:ext uri="{BB962C8B-B14F-4D97-AF65-F5344CB8AC3E}">
        <p14:creationId xmlns:p14="http://schemas.microsoft.com/office/powerpoint/2010/main" val="2804547785"/>
      </p:ext>
    </p:extLst>
  </p:cSld>
  <p:clrMapOvr>
    <a:masterClrMapping/>
  </p:clrMapOvr>
  <p:transition>
    <p:dissolv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p:dissolv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p:dissolv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8650" y="352425"/>
            <a:ext cx="2165350" cy="59721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9425" y="352425"/>
            <a:ext cx="6346825" cy="5972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p:dissolv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00200"/>
            <a:ext cx="3810000" cy="4724400"/>
          </a:xfrm>
        </p:spPr>
        <p:txBody>
          <a:bodyPr/>
          <a:lstStyle/>
          <a:p>
            <a:pPr lvl="0"/>
            <a:r>
              <a:rPr lang="en-US" noProof="0" smtClean="0"/>
              <a:t>Click icon to add chart</a:t>
            </a:r>
          </a:p>
        </p:txBody>
      </p:sp>
      <p:sp>
        <p:nvSpPr>
          <p:cNvPr id="4" name="Text Placeholder 3"/>
          <p:cNvSpPr>
            <a:spLocks noGrp="1"/>
          </p:cNvSpPr>
          <p:nvPr>
            <p:ph type="body"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p:dissolv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3810000" cy="47244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10/4/2012</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p:dissolv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p:dissolv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10/4/2012</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p:dissolv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9425" y="352425"/>
            <a:ext cx="866457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38100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10/4/2012</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p:dissolv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10/4/2012</a:t>
            </a:r>
            <a:endParaRPr lang="en-US" dirty="0"/>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dirty="0"/>
          </a:p>
        </p:txBody>
      </p:sp>
      <p:sp>
        <p:nvSpPr>
          <p:cNvPr id="6" name="Slide Number Placeholder 5"/>
          <p:cNvSpPr>
            <a:spLocks noGrp="1"/>
          </p:cNvSpPr>
          <p:nvPr>
            <p:ph type="sldNum" sz="quarter" idx="12"/>
          </p:nvPr>
        </p:nvSpPr>
        <p:spPr/>
        <p:txBody>
          <a:body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7065936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10/4/2012</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6527200"/>
            <a:ext cx="9144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p:dissolv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10/4/2012</a:t>
            </a:r>
            <a:endParaRPr lang="en-US" dirty="0"/>
          </a:p>
        </p:txBody>
      </p:sp>
      <p:sp>
        <p:nvSpPr>
          <p:cNvPr id="5"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CSE 440: User Interface Design, Prototyping, and Evaluation</a:t>
            </a:r>
            <a:endParaRPr lang="en-US" dirty="0"/>
          </a:p>
        </p:txBody>
      </p:sp>
      <p:sp>
        <p:nvSpPr>
          <p:cNvPr id="6"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553132390"/>
      </p:ext>
    </p:extLst>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10/4/2012</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Tree>
    <p:extLst>
      <p:ext uri="{BB962C8B-B14F-4D97-AF65-F5344CB8AC3E}">
        <p14:creationId xmlns:p14="http://schemas.microsoft.com/office/powerpoint/2010/main" val="2371879256"/>
      </p:ext>
    </p:extLst>
  </p:cSld>
  <p:clrMapOvr>
    <a:masterClrMapping/>
  </p:clrMapOvr>
  <p:transition>
    <p:dissolv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p:dissolv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Tree>
    <p:extLst>
      <p:ext uri="{BB962C8B-B14F-4D97-AF65-F5344CB8AC3E}">
        <p14:creationId xmlns:p14="http://schemas.microsoft.com/office/powerpoint/2010/main" val="2052561377"/>
      </p:ext>
    </p:extLst>
  </p:cSld>
  <p:clrMapOvr>
    <a:masterClrMapping/>
  </p:clrMapOvr>
  <p:transition>
    <p:dissolv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86335"/>
      </p:ext>
    </p:extLst>
  </p:cSld>
  <p:clrMapOvr>
    <a:masterClrMapping/>
  </p:clrMapOvr>
  <p:transition>
    <p:dissolv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10/4/2012</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192089334"/>
      </p:ext>
    </p:extLst>
  </p:cSld>
  <p:clrMapOvr>
    <a:masterClrMapping/>
  </p:clrMapOvr>
  <p:transition>
    <p:dissolv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10/4/2012</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CSE 440: User Interface Design, Prototyping, and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p:dissolv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7172" name="Rectangle 4"/>
          <p:cNvSpPr>
            <a:spLocks noGrp="1" noChangeArrowheads="1"/>
          </p:cNvSpPr>
          <p:nvPr>
            <p:ph type="body" idx="1"/>
          </p:nvPr>
        </p:nvSpPr>
        <p:spPr bwMode="auto">
          <a:xfrm>
            <a:off x="685800" y="16002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96965" name="Rectangle 5"/>
          <p:cNvSpPr>
            <a:spLocks noGrp="1" noChangeArrowheads="1"/>
          </p:cNvSpPr>
          <p:nvPr>
            <p:ph type="dt" sz="half" idx="2"/>
          </p:nvPr>
        </p:nvSpPr>
        <p:spPr bwMode="auto">
          <a:xfrm>
            <a:off x="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smtClean="0"/>
              <a:t>10/4/2012</a:t>
            </a:r>
            <a:endParaRPr lang="en-US" dirty="0"/>
          </a:p>
        </p:txBody>
      </p:sp>
      <p:sp>
        <p:nvSpPr>
          <p:cNvPr id="296966" name="Rectangle 6"/>
          <p:cNvSpPr>
            <a:spLocks noGrp="1" noChangeArrowheads="1"/>
          </p:cNvSpPr>
          <p:nvPr>
            <p:ph type="ftr" sz="quarter" idx="3"/>
          </p:nvPr>
        </p:nvSpPr>
        <p:spPr bwMode="auto">
          <a:xfrm>
            <a:off x="1909394" y="6553200"/>
            <a:ext cx="6239612"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smtClean="0"/>
              <a:t>CSE 440: User Interface Design, Prototyping, and Evaluation</a:t>
            </a:r>
            <a:endParaRPr lang="en-US" dirty="0"/>
          </a:p>
        </p:txBody>
      </p:sp>
      <p:sp>
        <p:nvSpPr>
          <p:cNvPr id="296967" name="Rectangle 7"/>
          <p:cNvSpPr>
            <a:spLocks noGrp="1" noChangeArrowheads="1"/>
          </p:cNvSpPr>
          <p:nvPr>
            <p:ph type="sldNum" sz="quarter" idx="4"/>
          </p:nvPr>
        </p:nvSpPr>
        <p:spPr bwMode="auto">
          <a:xfrm>
            <a:off x="8153400" y="6553201"/>
            <a:ext cx="990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Lst>
  <p:transition>
    <p:dissolve/>
  </p:transition>
  <p:timing>
    <p:tnLst>
      <p:par>
        <p:cTn id="1" dur="indefinite" restart="never" nodeType="tmRoot"/>
      </p:par>
    </p:tnLst>
  </p:timing>
  <p:hf hdr="0"/>
  <p:txStyles>
    <p:titleStyle>
      <a:lvl1pPr algn="l" rtl="0" eaLnBrk="1" fontAlgn="base" hangingPunct="1">
        <a:spcBef>
          <a:spcPct val="0"/>
        </a:spcBef>
        <a:spcAft>
          <a:spcPct val="0"/>
        </a:spcAft>
        <a:defRPr sz="3700" b="0" i="0" u="none">
          <a:solidFill>
            <a:srgbClr val="E87A40"/>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p:titleStyle>
    <p:body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em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customXml" Target="../ink/ink1.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cs.washington.edu/education/courses/cse440/12au/readings_files/restricted/Buxton_lowRes.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cs.washington.edu/education/courses/cse440/12au/readings_files/tips.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39887" y="1354668"/>
            <a:ext cx="8077200" cy="2384990"/>
          </a:xfrm>
        </p:spPr>
        <p:txBody>
          <a:bodyPr/>
          <a:lstStyle/>
          <a:p>
            <a:r>
              <a:rPr lang="en-US" dirty="0" smtClean="0"/>
              <a:t>Design Discovery: </a:t>
            </a:r>
            <a:br>
              <a:rPr lang="en-US" dirty="0" smtClean="0"/>
            </a:br>
            <a:r>
              <a:rPr lang="en-US" sz="3600" i="1" dirty="0" smtClean="0"/>
              <a:t>Contextual Inquiry &amp; </a:t>
            </a:r>
            <a:br>
              <a:rPr lang="en-US" sz="3600" i="1" dirty="0" smtClean="0"/>
            </a:br>
            <a:r>
              <a:rPr lang="en-US" sz="3600" i="1" dirty="0" smtClean="0"/>
              <a:t>Task Analysis</a:t>
            </a:r>
          </a:p>
        </p:txBody>
      </p:sp>
    </p:spTree>
    <p:extLst>
      <p:ext uri="{BB962C8B-B14F-4D97-AF65-F5344CB8AC3E}">
        <p14:creationId xmlns:p14="http://schemas.microsoft.com/office/powerpoint/2010/main" val="55355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Example of Design Failure</a:t>
            </a:r>
          </a:p>
        </p:txBody>
      </p:sp>
      <p:sp>
        <p:nvSpPr>
          <p:cNvPr id="47106" name="Rectangle 3"/>
          <p:cNvSpPr>
            <a:spLocks noGrp="1" noChangeArrowheads="1"/>
          </p:cNvSpPr>
          <p:nvPr>
            <p:ph idx="1"/>
          </p:nvPr>
        </p:nvSpPr>
        <p:spPr>
          <a:xfrm>
            <a:off x="530577" y="1092199"/>
            <a:ext cx="7772400" cy="4724400"/>
          </a:xfrm>
        </p:spPr>
        <p:txBody>
          <a:bodyPr/>
          <a:lstStyle/>
          <a:p>
            <a:pPr eaLnBrk="1" hangingPunct="1"/>
            <a:r>
              <a:rPr lang="en-US" sz="2800" dirty="0" smtClean="0">
                <a:ea typeface="ＭＳ Ｐゴシック" pitchFamily="34" charset="-128"/>
              </a:rPr>
              <a:t>BART </a:t>
            </a:r>
            <a:r>
              <a:rPr lang="ja-JP" altLang="en-US" sz="2800" dirty="0" smtClean="0">
                <a:ea typeface="ＭＳ Ｐゴシック" pitchFamily="34" charset="-128"/>
              </a:rPr>
              <a:t>“</a:t>
            </a:r>
            <a:r>
              <a:rPr lang="en-US" altLang="ja-JP" sz="2800" dirty="0" smtClean="0">
                <a:ea typeface="ＭＳ Ｐゴシック" pitchFamily="34" charset="-128"/>
              </a:rPr>
              <a:t>Charge-a-Ticket</a:t>
            </a:r>
            <a:r>
              <a:rPr lang="ja-JP" altLang="en-US" sz="2800" dirty="0" smtClean="0">
                <a:ea typeface="ＭＳ Ｐゴシック" pitchFamily="34" charset="-128"/>
              </a:rPr>
              <a:t>”</a:t>
            </a:r>
            <a:r>
              <a:rPr lang="en-US" altLang="ja-JP" sz="2800" dirty="0" smtClean="0">
                <a:ea typeface="ＭＳ Ｐゴシック" pitchFamily="34" charset="-128"/>
              </a:rPr>
              <a:t> Machines</a:t>
            </a:r>
          </a:p>
          <a:p>
            <a:pPr lvl="1" eaLnBrk="1" hangingPunct="1"/>
            <a:r>
              <a:rPr lang="en-US" sz="2400" dirty="0" smtClean="0">
                <a:ea typeface="ＭＳ Ｐゴシック" pitchFamily="34" charset="-128"/>
              </a:rPr>
              <a:t>allow riders to buy BART tickets or add fare</a:t>
            </a:r>
          </a:p>
          <a:p>
            <a:pPr lvl="1" eaLnBrk="1" hangingPunct="1"/>
            <a:r>
              <a:rPr lang="en-US" sz="2400" dirty="0" smtClean="0">
                <a:ea typeface="ＭＳ Ｐゴシック" pitchFamily="34" charset="-128"/>
              </a:rPr>
              <a:t>takes ATM cards, credit cards, &amp; cash</a:t>
            </a:r>
          </a:p>
          <a:p>
            <a:pPr eaLnBrk="1" hangingPunct="1"/>
            <a:endParaRPr lang="en-US" sz="28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10</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rotWithShape="1">
          <a:blip r:embed="rId3"/>
          <a:srcRect b="20576"/>
          <a:stretch/>
        </p:blipFill>
        <p:spPr>
          <a:xfrm>
            <a:off x="0" y="2899833"/>
            <a:ext cx="9144000" cy="4085167"/>
          </a:xfrm>
          <a:prstGeom prst="rect">
            <a:avLst/>
          </a:prstGeom>
          <a:effectLst>
            <a:innerShdw blurRad="63500" dist="50800" dir="16200000">
              <a:prstClr val="black">
                <a:alpha val="50000"/>
              </a:prstClr>
            </a:innerShdw>
          </a:effectLst>
        </p:spPr>
      </p:pic>
      <p:pic>
        <p:nvPicPr>
          <p:cNvPr id="9" name="Picture 8"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29221" y="243804"/>
            <a:ext cx="734430" cy="748974"/>
          </a:xfrm>
          <a:prstGeom prst="rect">
            <a:avLst/>
          </a:prstGeom>
        </p:spPr>
      </p:pic>
    </p:spTree>
    <p:extLst>
      <p:ext uri="{BB962C8B-B14F-4D97-AF65-F5344CB8AC3E}">
        <p14:creationId xmlns:p14="http://schemas.microsoft.com/office/powerpoint/2010/main" val="3853744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CSE 440: User Interface Design, Prototyping, and Evaluation</a:t>
            </a:r>
            <a:endParaRPr lang="en-US"/>
          </a:p>
        </p:txBody>
      </p:sp>
      <p:pic>
        <p:nvPicPr>
          <p:cNvPr id="49154" name="Picture 2" descr="bart1">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l="1801" t="1111" b="1111"/>
          <a:stretch>
            <a:fillRect/>
          </a:stretch>
        </p:blipFill>
        <p:spPr bwMode="auto">
          <a:xfrm>
            <a:off x="1577975" y="-1588"/>
            <a:ext cx="62865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76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a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3" y="0"/>
            <a:ext cx="5724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250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479425" y="125413"/>
            <a:ext cx="8664575" cy="1143000"/>
          </a:xfrm>
        </p:spPr>
        <p:txBody>
          <a:bodyPr/>
          <a:lstStyle/>
          <a:p>
            <a:pPr eaLnBrk="1" hangingPunct="1"/>
            <a:r>
              <a:rPr lang="en-US" smtClean="0">
                <a:ea typeface="ＭＳ Ｐゴシック" pitchFamily="34" charset="-128"/>
              </a:rPr>
              <a:t>Example of Design Failure: </a:t>
            </a:r>
            <a:r>
              <a:rPr lang="en-US" sz="2400" i="1" smtClean="0">
                <a:ea typeface="ＭＳ Ｐゴシック" pitchFamily="34" charset="-128"/>
              </a:rPr>
              <a:t>Problems?</a:t>
            </a:r>
            <a:endParaRPr lang="en-US" i="1" smtClean="0">
              <a:ea typeface="ＭＳ Ｐゴシック" pitchFamily="34" charset="-128"/>
            </a:endParaRPr>
          </a:p>
        </p:txBody>
      </p:sp>
      <p:sp>
        <p:nvSpPr>
          <p:cNvPr id="349187" name="Rectangle 3"/>
          <p:cNvSpPr>
            <a:spLocks noGrp="1" noChangeArrowheads="1"/>
          </p:cNvSpPr>
          <p:nvPr>
            <p:ph idx="1"/>
          </p:nvPr>
        </p:nvSpPr>
        <p:spPr>
          <a:xfrm>
            <a:off x="399823" y="1355725"/>
            <a:ext cx="4805721" cy="5241925"/>
          </a:xfrm>
        </p:spPr>
        <p:txBody>
          <a:bodyPr/>
          <a:lstStyle/>
          <a:p>
            <a:pPr eaLnBrk="1" hangingPunct="1"/>
            <a:r>
              <a:rPr lang="en-US" sz="2400" dirty="0" smtClean="0">
                <a:ea typeface="ＭＳ Ｐゴシック" pitchFamily="34" charset="-128"/>
              </a:rPr>
              <a:t>One </a:t>
            </a:r>
            <a:r>
              <a:rPr lang="ja-JP" altLang="en-US" sz="2400" dirty="0" smtClean="0">
                <a:ea typeface="ＭＳ Ｐゴシック" pitchFamily="34" charset="-128"/>
              </a:rPr>
              <a:t>“</a:t>
            </a:r>
            <a:r>
              <a:rPr lang="en-US" altLang="ja-JP" sz="2400" dirty="0" smtClean="0">
                <a:ea typeface="ＭＳ Ｐゴシック" pitchFamily="34" charset="-128"/>
              </a:rPr>
              <a:t>path</a:t>
            </a:r>
            <a:r>
              <a:rPr lang="ja-JP" altLang="en-US" sz="2400" dirty="0" smtClean="0">
                <a:ea typeface="ＭＳ Ｐゴシック" pitchFamily="34" charset="-128"/>
              </a:rPr>
              <a:t>”</a:t>
            </a:r>
            <a:r>
              <a:rPr lang="en-US" altLang="ja-JP" sz="2400" dirty="0" smtClean="0">
                <a:ea typeface="ＭＳ Ｐゴシック" pitchFamily="34" charset="-128"/>
              </a:rPr>
              <a:t> of operation</a:t>
            </a:r>
          </a:p>
          <a:p>
            <a:pPr lvl="1" eaLnBrk="1" hangingPunct="1"/>
            <a:r>
              <a:rPr lang="en-US" sz="1600" dirty="0" smtClean="0">
                <a:ea typeface="ＭＳ Ｐゴシック" pitchFamily="34" charset="-128"/>
              </a:rPr>
              <a:t>ticket type </a:t>
            </a:r>
            <a:r>
              <a:rPr lang="en-US" sz="1600" dirty="0" smtClean="0">
                <a:ea typeface="ＭＳ Ｐゴシック" pitchFamily="34" charset="-128"/>
                <a:sym typeface="Symbol" pitchFamily="18" charset="2"/>
              </a:rPr>
              <a:t></a:t>
            </a:r>
            <a:r>
              <a:rPr lang="en-US" sz="1600" dirty="0" smtClean="0">
                <a:ea typeface="ＭＳ Ｐゴシック" pitchFamily="34" charset="-128"/>
              </a:rPr>
              <a:t> payment type </a:t>
            </a:r>
            <a:r>
              <a:rPr lang="en-US" sz="1600" dirty="0" smtClean="0">
                <a:ea typeface="ＭＳ Ｐゴシック" pitchFamily="34" charset="-128"/>
                <a:sym typeface="Symbol" pitchFamily="18" charset="2"/>
              </a:rPr>
              <a:t></a:t>
            </a:r>
            <a:r>
              <a:rPr lang="en-US" sz="1600" dirty="0" smtClean="0">
                <a:ea typeface="ＭＳ Ｐゴシック" pitchFamily="34" charset="-128"/>
              </a:rPr>
              <a:t> payment </a:t>
            </a:r>
            <a:r>
              <a:rPr lang="en-US" sz="1600" dirty="0" smtClean="0">
                <a:ea typeface="ＭＳ Ｐゴシック" pitchFamily="34" charset="-128"/>
                <a:sym typeface="Symbol" pitchFamily="18" charset="2"/>
              </a:rPr>
              <a:t></a:t>
            </a:r>
            <a:r>
              <a:rPr lang="en-US" sz="1800" dirty="0" smtClean="0">
                <a:ea typeface="ＭＳ Ｐゴシック" pitchFamily="34" charset="-128"/>
              </a:rPr>
              <a:t> ticket</a:t>
            </a:r>
            <a:br>
              <a:rPr lang="en-US" sz="1800" dirty="0" smtClean="0">
                <a:ea typeface="ＭＳ Ｐゴシック" pitchFamily="34" charset="-128"/>
              </a:rPr>
            </a:br>
            <a:endParaRPr lang="en-US" sz="1800" dirty="0" smtClean="0">
              <a:ea typeface="ＭＳ Ｐゴシック" pitchFamily="34" charset="-128"/>
            </a:endParaRPr>
          </a:p>
          <a:p>
            <a:pPr eaLnBrk="1" hangingPunct="1"/>
            <a:r>
              <a:rPr lang="en-US" sz="2400" dirty="0" smtClean="0">
                <a:ea typeface="ＭＳ Ｐゴシック" pitchFamily="34" charset="-128"/>
              </a:rPr>
              <a:t>BART Plus has minimum of $28, no indication of this until after inserting &gt;= $1</a:t>
            </a:r>
          </a:p>
          <a:p>
            <a:pPr lvl="1" eaLnBrk="1" hangingPunct="1"/>
            <a:r>
              <a:rPr lang="en-US" sz="1800" dirty="0" smtClean="0">
                <a:ea typeface="ＭＳ Ｐゴシック" pitchFamily="34" charset="-128"/>
              </a:rPr>
              <a:t>Can’</a:t>
            </a:r>
            <a:r>
              <a:rPr lang="en-US" altLang="ja-JP" sz="1800" dirty="0" smtClean="0">
                <a:ea typeface="ＭＳ Ｐゴシック" pitchFamily="34" charset="-128"/>
              </a:rPr>
              <a:t>t switch to regular ticket</a:t>
            </a:r>
            <a:br>
              <a:rPr lang="en-US" altLang="ja-JP" sz="1800" dirty="0" smtClean="0">
                <a:ea typeface="ＭＳ Ｐゴシック" pitchFamily="34" charset="-128"/>
              </a:rPr>
            </a:br>
            <a:endParaRPr lang="en-US" altLang="ja-JP" sz="1800" dirty="0" smtClean="0">
              <a:ea typeface="ＭＳ Ｐゴシック" pitchFamily="34" charset="-128"/>
            </a:endParaRPr>
          </a:p>
          <a:p>
            <a:pPr eaLnBrk="1" hangingPunct="1"/>
            <a:r>
              <a:rPr lang="en-US" sz="2400" dirty="0" smtClean="0">
                <a:ea typeface="ＭＳ Ｐゴシック" pitchFamily="34" charset="-128"/>
              </a:rPr>
              <a:t>Large dismiss transaction button does nothing</a:t>
            </a:r>
            <a:br>
              <a:rPr lang="en-US" sz="2400" dirty="0" smtClean="0">
                <a:ea typeface="ＭＳ Ｐゴシック" pitchFamily="34" charset="-128"/>
              </a:rPr>
            </a:br>
            <a:endParaRPr lang="en-US" sz="2400" dirty="0" smtClean="0">
              <a:ea typeface="ＭＳ Ｐゴシック" pitchFamily="34" charset="-128"/>
            </a:endParaRPr>
          </a:p>
          <a:p>
            <a:pPr eaLnBrk="1" hangingPunct="1"/>
            <a:r>
              <a:rPr lang="en-US" sz="2400" dirty="0" smtClean="0">
                <a:ea typeface="ＭＳ Ｐゴシック" pitchFamily="34" charset="-128"/>
              </a:rPr>
              <a:t>Multiple keypads/screens</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13</a:t>
            </a:fld>
            <a:endParaRPr lang="en-US" sz="1100" smtClean="0">
              <a:solidFill>
                <a:schemeClr val="tx1">
                  <a:lumMod val="50000"/>
                </a:schemeClr>
              </a:solidFill>
              <a:latin typeface="Helvetica Light"/>
            </a:endParaRPr>
          </a:p>
        </p:txBody>
      </p:sp>
      <p:pic>
        <p:nvPicPr>
          <p:cNvPr id="53252" name="Picture 2" descr="bart1">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l="1801" t="1111" r="17212" b="19162"/>
          <a:stretch>
            <a:fillRect/>
          </a:stretch>
        </p:blipFill>
        <p:spPr bwMode="auto">
          <a:xfrm>
            <a:off x="5446713" y="1379538"/>
            <a:ext cx="369728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88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91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91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91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18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1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Lessons from the BART machine</a:t>
            </a:r>
          </a:p>
        </p:txBody>
      </p:sp>
      <p:sp>
        <p:nvSpPr>
          <p:cNvPr id="55298" name="Rectangle 3"/>
          <p:cNvSpPr>
            <a:spLocks noGrp="1" noChangeArrowheads="1"/>
          </p:cNvSpPr>
          <p:nvPr>
            <p:ph idx="1"/>
          </p:nvPr>
        </p:nvSpPr>
        <p:spPr>
          <a:xfrm>
            <a:off x="685800" y="1600200"/>
            <a:ext cx="8458200" cy="4724400"/>
          </a:xfrm>
        </p:spPr>
        <p:txBody>
          <a:bodyPr/>
          <a:lstStyle/>
          <a:p>
            <a:pPr eaLnBrk="1" hangingPunct="1">
              <a:lnSpc>
                <a:spcPct val="90000"/>
              </a:lnSpc>
            </a:pPr>
            <a:r>
              <a:rPr lang="en-US" sz="2800" dirty="0" smtClean="0">
                <a:ea typeface="ＭＳ Ｐゴシック" pitchFamily="34" charset="-128"/>
              </a:rPr>
              <a:t>Failure to create convenient machine</a:t>
            </a:r>
            <a:br>
              <a:rPr lang="en-US" sz="2800" dirty="0" smtClean="0">
                <a:ea typeface="ＭＳ Ｐゴシック" pitchFamily="34" charset="-128"/>
              </a:rPr>
            </a:br>
            <a:endParaRPr lang="en-US" sz="2800" dirty="0" smtClean="0">
              <a:ea typeface="ＭＳ Ｐゴシック" pitchFamily="34" charset="-128"/>
            </a:endParaRPr>
          </a:p>
          <a:p>
            <a:pPr eaLnBrk="1" hangingPunct="1">
              <a:lnSpc>
                <a:spcPct val="90000"/>
              </a:lnSpc>
            </a:pPr>
            <a:r>
              <a:rPr lang="en-US" sz="2800" dirty="0" smtClean="0">
                <a:ea typeface="ＭＳ Ｐゴシック" pitchFamily="34" charset="-128"/>
              </a:rPr>
              <a:t>Did the designers understand or care</a:t>
            </a:r>
          </a:p>
          <a:p>
            <a:pPr lvl="1" eaLnBrk="1" hangingPunct="1">
              <a:lnSpc>
                <a:spcPct val="90000"/>
              </a:lnSpc>
            </a:pPr>
            <a:r>
              <a:rPr lang="en-US" sz="2400" dirty="0" smtClean="0">
                <a:ea typeface="ＭＳ Ｐゴシック" pitchFamily="34" charset="-128"/>
              </a:rPr>
              <a:t>range of customers using the machine?</a:t>
            </a:r>
          </a:p>
          <a:p>
            <a:pPr lvl="1" eaLnBrk="1" hangingPunct="1">
              <a:lnSpc>
                <a:spcPct val="90000"/>
              </a:lnSpc>
            </a:pPr>
            <a:r>
              <a:rPr lang="en-US" sz="2400" dirty="0" smtClean="0">
                <a:ea typeface="ＭＳ Ｐゴシック" pitchFamily="34" charset="-128"/>
              </a:rPr>
              <a:t>what tasks they would want to carry out?</a:t>
            </a:r>
          </a:p>
          <a:p>
            <a:pPr lvl="1" eaLnBrk="1" hangingPunct="1">
              <a:lnSpc>
                <a:spcPct val="90000"/>
              </a:lnSpc>
            </a:pPr>
            <a:r>
              <a:rPr lang="en-US" sz="2400" dirty="0" smtClean="0">
                <a:ea typeface="ＭＳ Ｐゴシック" pitchFamily="34" charset="-128"/>
              </a:rPr>
              <a:t>that some would find the behavior of the machine disconcerting?</a:t>
            </a:r>
          </a:p>
          <a:p>
            <a:pPr lvl="1" eaLnBrk="1" hangingPunct="1">
              <a:lnSpc>
                <a:spcPct val="90000"/>
              </a:lnSpc>
            </a:pP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How can we avoid similar results?</a:t>
            </a:r>
          </a:p>
          <a:p>
            <a:pPr lvl="1" eaLnBrk="1" hangingPunct="1">
              <a:lnSpc>
                <a:spcPct val="90000"/>
              </a:lnSpc>
            </a:pPr>
            <a:r>
              <a:rPr lang="ja-JP" altLang="en-US" sz="2400" dirty="0" smtClean="0">
                <a:ea typeface="ＭＳ Ｐゴシック" pitchFamily="34" charset="-128"/>
              </a:rPr>
              <a:t>“</a:t>
            </a:r>
            <a:r>
              <a:rPr lang="en-US" altLang="ja-JP" sz="2400" dirty="0" smtClean="0">
                <a:ea typeface="ＭＳ Ｐゴシック" pitchFamily="34" charset="-128"/>
              </a:rPr>
              <a:t>What is required to perform the customer’s task?</a:t>
            </a:r>
            <a:r>
              <a:rPr lang="ja-JP" altLang="en-US" sz="2400" dirty="0" smtClean="0">
                <a:ea typeface="ＭＳ Ｐゴシック" pitchFamily="34" charset="-128"/>
              </a:rPr>
              <a:t>”</a:t>
            </a:r>
            <a:endParaRPr lang="en-US" sz="24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14</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265186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506930" y="1458231"/>
            <a:ext cx="2637070" cy="760476"/>
          </a:xfrm>
          <a:prstGeom prst="rect">
            <a:avLst/>
          </a:prstGeom>
          <a:solidFill>
            <a:schemeClr val="accent4">
              <a:lumMod val="10000"/>
              <a:alpha val="7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7345" name="Rectangle 2"/>
          <p:cNvSpPr>
            <a:spLocks noGrp="1" noChangeArrowheads="1"/>
          </p:cNvSpPr>
          <p:nvPr>
            <p:ph type="title"/>
          </p:nvPr>
        </p:nvSpPr>
        <p:spPr>
          <a:xfrm>
            <a:off x="479425" y="347663"/>
            <a:ext cx="8664575" cy="1143000"/>
          </a:xfrm>
        </p:spPr>
        <p:txBody>
          <a:bodyPr/>
          <a:lstStyle/>
          <a:p>
            <a:pPr eaLnBrk="1" hangingPunct="1"/>
            <a:r>
              <a:rPr lang="en-US" dirty="0" smtClean="0">
                <a:ea typeface="ＭＳ Ｐゴシック" pitchFamily="34" charset="-128"/>
              </a:rPr>
              <a:t>A Better BART Machine</a:t>
            </a:r>
          </a:p>
        </p:txBody>
      </p:sp>
      <p:grpSp>
        <p:nvGrpSpPr>
          <p:cNvPr id="57347" name="Group 3"/>
          <p:cNvGrpSpPr>
            <a:grpSpLocks/>
          </p:cNvGrpSpPr>
          <p:nvPr/>
        </p:nvGrpSpPr>
        <p:grpSpPr bwMode="auto">
          <a:xfrm>
            <a:off x="353" y="1460501"/>
            <a:ext cx="8504240" cy="6249988"/>
            <a:chOff x="48" y="920"/>
            <a:chExt cx="5357" cy="3937"/>
          </a:xfrm>
        </p:grpSpPr>
        <p:pic>
          <p:nvPicPr>
            <p:cNvPr id="57350" name="Picture 4" descr="hkmtr"/>
            <p:cNvPicPr>
              <a:picLocks noChangeAspect="1" noChangeArrowheads="1"/>
            </p:cNvPicPr>
            <p:nvPr/>
          </p:nvPicPr>
          <p:blipFill>
            <a:blip r:embed="rId3">
              <a:extLst>
                <a:ext uri="{28A0092B-C50C-407E-A947-70E740481C1C}">
                  <a14:useLocalDpi xmlns:a14="http://schemas.microsoft.com/office/drawing/2010/main" val="0"/>
                </a:ext>
              </a:extLst>
            </a:blip>
            <a:srcRect t="15187" b="11438"/>
            <a:stretch>
              <a:fillRect/>
            </a:stretch>
          </p:blipFill>
          <p:spPr bwMode="auto">
            <a:xfrm>
              <a:off x="48" y="920"/>
              <a:ext cx="4024" cy="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5"/>
            <p:cNvSpPr txBox="1">
              <a:spLocks noChangeArrowheads="1"/>
            </p:cNvSpPr>
            <p:nvPr/>
          </p:nvSpPr>
          <p:spPr bwMode="auto">
            <a:xfrm>
              <a:off x="4187" y="924"/>
              <a:ext cx="12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b="1" dirty="0">
                  <a:latin typeface="Verdana" pitchFamily="34" charset="0"/>
                </a:rPr>
                <a:t>Hong Kong</a:t>
              </a:r>
            </a:p>
            <a:p>
              <a:pPr eaLnBrk="1" hangingPunct="1"/>
              <a:r>
                <a:rPr lang="en-US" sz="2000" b="1" dirty="0">
                  <a:latin typeface="Verdana" pitchFamily="34" charset="0"/>
                </a:rPr>
                <a:t>MTR System</a:t>
              </a:r>
            </a:p>
          </p:txBody>
        </p:sp>
      </p:grpSp>
    </p:spTree>
    <p:extLst>
      <p:ext uri="{BB962C8B-B14F-4D97-AF65-F5344CB8AC3E}">
        <p14:creationId xmlns:p14="http://schemas.microsoft.com/office/powerpoint/2010/main" val="836917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Contextual Inquiry</a:t>
            </a:r>
          </a:p>
        </p:txBody>
      </p:sp>
      <p:sp>
        <p:nvSpPr>
          <p:cNvPr id="59394" name="Rectangle 3"/>
          <p:cNvSpPr>
            <a:spLocks noGrp="1" noChangeArrowheads="1"/>
          </p:cNvSpPr>
          <p:nvPr>
            <p:ph idx="1"/>
          </p:nvPr>
        </p:nvSpPr>
        <p:spPr>
          <a:xfrm>
            <a:off x="473076" y="1924756"/>
            <a:ext cx="8374592" cy="4724400"/>
          </a:xfrm>
        </p:spPr>
        <p:txBody>
          <a:bodyPr/>
          <a:lstStyle/>
          <a:p>
            <a:pPr eaLnBrk="1" hangingPunct="1">
              <a:lnSpc>
                <a:spcPct val="90000"/>
              </a:lnSpc>
            </a:pPr>
            <a:r>
              <a:rPr lang="en-US" sz="2800" dirty="0" smtClean="0">
                <a:ea typeface="ＭＳ Ｐゴシック" pitchFamily="34" charset="-128"/>
              </a:rPr>
              <a:t>Way of understanding customers</a:t>
            </a:r>
            <a:r>
              <a:rPr lang="ja-JP" altLang="en-US" sz="2800" dirty="0" smtClean="0">
                <a:ea typeface="ＭＳ Ｐゴシック" pitchFamily="34" charset="-128"/>
              </a:rPr>
              <a:t>’</a:t>
            </a:r>
            <a:r>
              <a:rPr lang="en-US" altLang="ja-JP" sz="2800" dirty="0" smtClean="0">
                <a:ea typeface="ＭＳ Ｐゴシック" pitchFamily="34" charset="-128"/>
              </a:rPr>
              <a:t> needs and work practices</a:t>
            </a:r>
            <a:br>
              <a:rPr lang="en-US" altLang="ja-JP" sz="2800" dirty="0" smtClean="0">
                <a:ea typeface="ＭＳ Ｐゴシック" pitchFamily="34" charset="-128"/>
              </a:rPr>
            </a:br>
            <a:endParaRPr lang="en-US" altLang="ja-JP" sz="2800" dirty="0" smtClean="0">
              <a:ea typeface="ＭＳ Ｐゴシック" pitchFamily="34" charset="-128"/>
            </a:endParaRPr>
          </a:p>
          <a:p>
            <a:pPr eaLnBrk="1" hangingPunct="1">
              <a:lnSpc>
                <a:spcPct val="90000"/>
              </a:lnSpc>
            </a:pPr>
            <a:r>
              <a:rPr lang="en-US" sz="2800" dirty="0" smtClean="0">
                <a:ea typeface="ＭＳ Ｐゴシック" pitchFamily="34" charset="-128"/>
              </a:rPr>
              <a:t>Master / Apprentice model allows customer to teach us what they do!</a:t>
            </a:r>
          </a:p>
          <a:p>
            <a:pPr lvl="1" eaLnBrk="1" hangingPunct="1">
              <a:lnSpc>
                <a:spcPct val="90000"/>
              </a:lnSpc>
            </a:pPr>
            <a:r>
              <a:rPr lang="en-US" sz="2400" dirty="0" smtClean="0">
                <a:ea typeface="ＭＳ Ｐゴシック" pitchFamily="34" charset="-128"/>
              </a:rPr>
              <a:t>master does the work &amp; talks about it while working</a:t>
            </a:r>
          </a:p>
          <a:p>
            <a:pPr lvl="1" eaLnBrk="1" hangingPunct="1">
              <a:lnSpc>
                <a:spcPct val="90000"/>
              </a:lnSpc>
            </a:pPr>
            <a:r>
              <a:rPr lang="en-US" sz="2400" dirty="0" smtClean="0">
                <a:ea typeface="ＭＳ Ｐゴシック" pitchFamily="34" charset="-128"/>
              </a:rPr>
              <a:t>we interrupt to ask questions as they go</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The </a:t>
            </a:r>
            <a:r>
              <a:rPr lang="en-US" sz="2800" i="1" dirty="0" smtClean="0">
                <a:ea typeface="ＭＳ Ｐゴシック" pitchFamily="34" charset="-128"/>
              </a:rPr>
              <a:t>Where</a:t>
            </a:r>
            <a:r>
              <a:rPr lang="en-US" sz="2800" dirty="0" smtClean="0">
                <a:ea typeface="ＭＳ Ｐゴシック" pitchFamily="34" charset="-128"/>
              </a:rPr>
              <a:t>, </a:t>
            </a:r>
            <a:r>
              <a:rPr lang="en-US" sz="2800" i="1" dirty="0" smtClean="0">
                <a:ea typeface="ＭＳ Ｐゴシック" pitchFamily="34" charset="-128"/>
              </a:rPr>
              <a:t>How</a:t>
            </a:r>
            <a:r>
              <a:rPr lang="en-US" sz="2800" dirty="0" smtClean="0">
                <a:ea typeface="ＭＳ Ｐゴシック" pitchFamily="34" charset="-128"/>
              </a:rPr>
              <a:t>, and </a:t>
            </a:r>
            <a:r>
              <a:rPr lang="en-US" sz="2800" i="1" dirty="0" smtClean="0">
                <a:ea typeface="ＭＳ Ｐゴシック" pitchFamily="34" charset="-128"/>
              </a:rPr>
              <a:t>What</a:t>
            </a:r>
            <a:r>
              <a:rPr lang="en-US" sz="2800" dirty="0" smtClean="0">
                <a:ea typeface="ＭＳ Ｐゴシック" pitchFamily="34" charset="-128"/>
              </a:rPr>
              <a:t> expose the </a:t>
            </a:r>
            <a:r>
              <a:rPr lang="en-US" sz="2800" i="1" dirty="0" smtClean="0">
                <a:solidFill>
                  <a:srgbClr val="00B0F0"/>
                </a:solidFill>
                <a:ea typeface="ＭＳ Ｐゴシック" pitchFamily="34" charset="-128"/>
              </a:rPr>
              <a:t>Why</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16</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stretch>
            <a:fillRect/>
          </a:stretch>
        </p:blipFill>
        <p:spPr>
          <a:xfrm>
            <a:off x="7541406" y="358422"/>
            <a:ext cx="1146805" cy="1151467"/>
          </a:xfrm>
          <a:prstGeom prst="rect">
            <a:avLst/>
          </a:prstGeom>
        </p:spPr>
      </p:pic>
    </p:spTree>
    <p:extLst>
      <p:ext uri="{BB962C8B-B14F-4D97-AF65-F5344CB8AC3E}">
        <p14:creationId xmlns:p14="http://schemas.microsoft.com/office/powerpoint/2010/main" val="3745363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mtClean="0">
                <a:ea typeface="ＭＳ Ｐゴシック" pitchFamily="34" charset="-128"/>
              </a:rPr>
              <a:t>Principles</a:t>
            </a:r>
          </a:p>
        </p:txBody>
      </p:sp>
      <p:sp>
        <p:nvSpPr>
          <p:cNvPr id="61442" name="Rectangle 3"/>
          <p:cNvSpPr>
            <a:spLocks noGrp="1" noChangeArrowheads="1"/>
          </p:cNvSpPr>
          <p:nvPr>
            <p:ph idx="1"/>
          </p:nvPr>
        </p:nvSpPr>
        <p:spPr>
          <a:xfrm>
            <a:off x="481972" y="949483"/>
            <a:ext cx="7772400" cy="4724400"/>
          </a:xfrm>
        </p:spPr>
        <p:txBody>
          <a:bodyPr/>
          <a:lstStyle/>
          <a:p>
            <a:pPr marL="0" indent="0" eaLnBrk="1" hangingPunct="1">
              <a:buNone/>
            </a:pPr>
            <a:r>
              <a:rPr lang="en-US" sz="2800" dirty="0" smtClean="0">
                <a:solidFill>
                  <a:srgbClr val="75CBFF"/>
                </a:solidFill>
                <a:ea typeface="ＭＳ Ｐゴシック" pitchFamily="34" charset="-128"/>
              </a:rPr>
              <a:t>Context</a:t>
            </a:r>
          </a:p>
          <a:p>
            <a:pPr lvl="1" eaLnBrk="1" hangingPunct="1"/>
            <a:r>
              <a:rPr lang="en-US" sz="2400" dirty="0" smtClean="0">
                <a:ea typeface="ＭＳ Ｐゴシック" pitchFamily="34" charset="-128"/>
              </a:rPr>
              <a:t>go to the workplace &amp; see the work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We usually get reports by email</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ask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Can I see one?</a:t>
            </a:r>
            <a:r>
              <a:rPr lang="ja-JP" altLang="en-US"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
        <p:nvSpPr>
          <p:cNvPr id="3" name="Date Placeholder 2"/>
          <p:cNvSpPr>
            <a:spLocks noGrp="1"/>
          </p:cNvSpPr>
          <p:nvPr>
            <p:ph type="dt" sz="half" idx="2"/>
          </p:nvPr>
        </p:nvSpPr>
        <p:spPr/>
        <p:txBody>
          <a:bodyPr/>
          <a:lstStyle/>
          <a:p>
            <a:pPr>
              <a:defRPr/>
            </a:pPr>
            <a:r>
              <a:rPr lang="en-US" smtClean="0"/>
              <a:t>10/4/2012</a:t>
            </a:r>
            <a:endParaRPr lang="en-US" dirty="0"/>
          </a:p>
        </p:txBody>
      </p:sp>
      <p:sp>
        <p:nvSpPr>
          <p:cNvPr id="7" name="Footer Placeholder 4"/>
          <p:cNvSpPr>
            <a:spLocks noGrp="1"/>
          </p:cNvSpPr>
          <p:nvPr>
            <p:ph type="ftr" sz="quarter" idx="3"/>
          </p:nvPr>
        </p:nvSpPr>
        <p:spPr>
          <a:xfrm>
            <a:off x="2905125" y="6553200"/>
            <a:ext cx="6238875" cy="457200"/>
          </a:xfrm>
        </p:spPr>
        <p:txBody>
          <a:bodyPr/>
          <a:lstStyle/>
          <a:p>
            <a:pPr>
              <a:defRPr/>
            </a:pPr>
            <a:r>
              <a:rPr lang="en-US" smtClean="0"/>
              <a:t>CSE 440: User Interface Design, Prototyping, and Evaluation</a:t>
            </a:r>
            <a:endParaRPr lang="en-US"/>
          </a:p>
        </p:txBody>
      </p:sp>
      <p:sp>
        <p:nvSpPr>
          <p:cNvPr id="4" name="Slide Number Placeholder 3"/>
          <p:cNvSpPr>
            <a:spLocks noGrp="1"/>
          </p:cNvSpPr>
          <p:nvPr>
            <p:ph type="sldNum" sz="quarter" idx="4"/>
          </p:nvPr>
        </p:nvSpPr>
        <p:spPr/>
        <p:txBody>
          <a:bodyPr/>
          <a:lstStyle/>
          <a:p>
            <a:pPr>
              <a:defRPr/>
            </a:pPr>
            <a:fld id="{D71D7C31-5DB5-47AD-AB94-4B6B5EAB431F}" type="slidenum">
              <a:rPr lang="en-US" smtClean="0"/>
              <a:pPr>
                <a:defRPr/>
              </a:pPr>
              <a:t>17</a:t>
            </a:fld>
            <a:endParaRPr lang="en-US" dirty="0"/>
          </a:p>
        </p:txBody>
      </p:sp>
      <p:grpSp>
        <p:nvGrpSpPr>
          <p:cNvPr id="2" name="Group 1"/>
          <p:cNvGrpSpPr/>
          <p:nvPr/>
        </p:nvGrpSpPr>
        <p:grpSpPr>
          <a:xfrm>
            <a:off x="-57293" y="3247749"/>
            <a:ext cx="9201293" cy="4190614"/>
            <a:chOff x="-57293" y="3608387"/>
            <a:chExt cx="9201293" cy="4190614"/>
          </a:xfrm>
        </p:grpSpPr>
        <p:pic>
          <p:nvPicPr>
            <p:cNvPr id="61444" name="Picture 4" descr="P0002648-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63" y="3608387"/>
              <a:ext cx="6103937" cy="408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P0002658"/>
            <p:cNvPicPr>
              <a:picLocks noChangeAspect="1" noChangeArrowheads="1"/>
            </p:cNvPicPr>
            <p:nvPr/>
          </p:nvPicPr>
          <p:blipFill rotWithShape="1">
            <a:blip r:embed="rId4">
              <a:extLst>
                <a:ext uri="{28A0092B-C50C-407E-A947-70E740481C1C}">
                  <a14:useLocalDpi xmlns:a14="http://schemas.microsoft.com/office/drawing/2010/main" val="0"/>
                </a:ext>
              </a:extLst>
            </a:blip>
            <a:srcRect t="9582"/>
            <a:stretch/>
          </p:blipFill>
          <p:spPr bwMode="auto">
            <a:xfrm>
              <a:off x="-57293" y="3614219"/>
              <a:ext cx="3099088" cy="41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48634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r>
              <a:rPr lang="en-US" dirty="0">
                <a:ea typeface="ＭＳ Ｐゴシック" pitchFamily="34" charset="-128"/>
              </a:rPr>
              <a:t>Principles (cont.)</a:t>
            </a:r>
            <a:endParaRPr lang="en-US" dirty="0" smtClean="0">
              <a:ea typeface="ＭＳ Ｐゴシック" pitchFamily="34" charset="-128"/>
            </a:endParaRPr>
          </a:p>
        </p:txBody>
      </p:sp>
      <p:sp>
        <p:nvSpPr>
          <p:cNvPr id="61442" name="Rectangle 3"/>
          <p:cNvSpPr>
            <a:spLocks noGrp="1" noChangeArrowheads="1"/>
          </p:cNvSpPr>
          <p:nvPr>
            <p:ph idx="1"/>
          </p:nvPr>
        </p:nvSpPr>
        <p:spPr>
          <a:xfrm>
            <a:off x="481972" y="949483"/>
            <a:ext cx="7772400" cy="4724400"/>
          </a:xfrm>
        </p:spPr>
        <p:txBody>
          <a:bodyPr/>
          <a:lstStyle/>
          <a:p>
            <a:pPr marL="0" indent="0" eaLnBrk="1" hangingPunct="1">
              <a:buNone/>
            </a:pPr>
            <a:r>
              <a:rPr lang="en-US" sz="2800" dirty="0" smtClean="0">
                <a:solidFill>
                  <a:srgbClr val="75CBFF"/>
                </a:solidFill>
                <a:ea typeface="ＭＳ Ｐゴシック" pitchFamily="34" charset="-128"/>
              </a:rPr>
              <a:t>Context</a:t>
            </a:r>
          </a:p>
          <a:p>
            <a:pPr lvl="1" eaLnBrk="1" hangingPunct="1"/>
            <a:r>
              <a:rPr lang="en-US" sz="2400" dirty="0" smtClean="0">
                <a:ea typeface="ＭＳ Ｐゴシック" pitchFamily="34" charset="-128"/>
              </a:rPr>
              <a:t>go to the workplace &amp; see the work as it unfolds</a:t>
            </a:r>
          </a:p>
          <a:p>
            <a:pPr lvl="1" eaLnBrk="1" hangingPunct="1"/>
            <a:r>
              <a:rPr lang="en-US" sz="2400" dirty="0" smtClean="0">
                <a:ea typeface="ＭＳ Ｐゴシック" pitchFamily="34" charset="-128"/>
              </a:rPr>
              <a:t>people summarize, but we want details</a:t>
            </a:r>
          </a:p>
          <a:p>
            <a:pPr lvl="2" eaLnBrk="1" hangingPunct="1"/>
            <a:r>
              <a:rPr lang="en-US" sz="1800" dirty="0" smtClean="0">
                <a:ea typeface="ＭＳ Ｐゴシック" pitchFamily="34" charset="-128"/>
              </a:rPr>
              <a:t>keep it concrete when people start to abstract</a:t>
            </a:r>
          </a:p>
          <a:p>
            <a:pPr lvl="3" eaLnBrk="1" hangingPunct="1"/>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We usually get reports by email</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ask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Can I see one?</a:t>
            </a:r>
            <a:r>
              <a:rPr lang="ja-JP" altLang="en-US"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
        <p:nvSpPr>
          <p:cNvPr id="2" name="Date Placeholder 1"/>
          <p:cNvSpPr>
            <a:spLocks noGrp="1"/>
          </p:cNvSpPr>
          <p:nvPr>
            <p:ph type="dt" sz="half" idx="2"/>
          </p:nvPr>
        </p:nvSpPr>
        <p:spPr/>
        <p:txBody>
          <a:bodyPr/>
          <a:lstStyle/>
          <a:p>
            <a:pPr>
              <a:defRPr/>
            </a:pPr>
            <a:r>
              <a:rPr lang="en-US" smtClean="0"/>
              <a:t>10/4/2012</a:t>
            </a:r>
            <a:endParaRPr lang="en-US" dirty="0"/>
          </a:p>
        </p:txBody>
      </p:sp>
      <p:sp>
        <p:nvSpPr>
          <p:cNvPr id="3" name="Footer Placeholder 2"/>
          <p:cNvSpPr>
            <a:spLocks noGrp="1"/>
          </p:cNvSpPr>
          <p:nvPr>
            <p:ph type="ftr" sz="quarter" idx="3"/>
          </p:nvPr>
        </p:nvSpPr>
        <p:spPr/>
        <p:txBody>
          <a:bodyPr/>
          <a:lstStyle/>
          <a:p>
            <a:pPr>
              <a:defRPr/>
            </a:pPr>
            <a:r>
              <a:rPr lang="en-US" smtClean="0"/>
              <a:t>CSE 440: User Interface Design, Prototyping, and Evaluation</a:t>
            </a:r>
            <a:endParaRPr lang="en-US" dirty="0"/>
          </a:p>
        </p:txBody>
      </p:sp>
      <p:sp>
        <p:nvSpPr>
          <p:cNvPr id="4" name="Slide Number Placeholder 3"/>
          <p:cNvSpPr>
            <a:spLocks noGrp="1"/>
          </p:cNvSpPr>
          <p:nvPr>
            <p:ph type="sldNum" sz="quarter" idx="4"/>
          </p:nvPr>
        </p:nvSpPr>
        <p:spPr/>
        <p:txBody>
          <a:bodyPr/>
          <a:lstStyle/>
          <a:p>
            <a:pPr>
              <a:defRPr/>
            </a:pPr>
            <a:fld id="{D71D7C31-5DB5-47AD-AB94-4B6B5EAB431F}" type="slidenum">
              <a:rPr lang="en-US" smtClean="0"/>
              <a:pPr>
                <a:defRPr/>
              </a:pPr>
              <a:t>18</a:t>
            </a:fld>
            <a:endParaRPr lang="en-US" dirty="0"/>
          </a:p>
        </p:txBody>
      </p:sp>
      <p:sp>
        <p:nvSpPr>
          <p:cNvPr id="9" name="Rectangle 3"/>
          <p:cNvSpPr txBox="1">
            <a:spLocks noChangeArrowheads="1"/>
          </p:cNvSpPr>
          <p:nvPr/>
        </p:nvSpPr>
        <p:spPr bwMode="auto">
          <a:xfrm>
            <a:off x="462539" y="3135982"/>
            <a:ext cx="8407311" cy="332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90000"/>
              </a:lnSpc>
              <a:buNone/>
            </a:pPr>
            <a:r>
              <a:rPr lang="en-US" sz="2800" dirty="0" smtClean="0">
                <a:solidFill>
                  <a:srgbClr val="75CBFF"/>
                </a:solidFill>
                <a:ea typeface="ＭＳ Ｐゴシック" pitchFamily="34" charset="-128"/>
              </a:rPr>
              <a:t>Interpretation</a:t>
            </a:r>
          </a:p>
          <a:p>
            <a:pPr lvl="1">
              <a:lnSpc>
                <a:spcPct val="90000"/>
              </a:lnSpc>
            </a:pPr>
            <a:r>
              <a:rPr lang="en-US" sz="2400" dirty="0" smtClean="0">
                <a:ea typeface="ＭＳ Ｐゴシック" pitchFamily="34" charset="-128"/>
              </a:rPr>
              <a:t>facts are only the starting point, design based on interpretation</a:t>
            </a:r>
          </a:p>
          <a:p>
            <a:pPr lvl="1">
              <a:lnSpc>
                <a:spcPct val="90000"/>
              </a:lnSpc>
            </a:pPr>
            <a:r>
              <a:rPr lang="en-US" sz="2400" dirty="0" smtClean="0">
                <a:ea typeface="ＭＳ Ｐゴシック" pitchFamily="34" charset="-128"/>
              </a:rPr>
              <a:t>validate &amp; rephrase</a:t>
            </a:r>
          </a:p>
          <a:p>
            <a:pPr lvl="2">
              <a:lnSpc>
                <a:spcPct val="90000"/>
              </a:lnSpc>
            </a:pPr>
            <a:r>
              <a:rPr lang="en-US" sz="2000" dirty="0" smtClean="0">
                <a:ea typeface="ＭＳ Ｐゴシック" pitchFamily="34" charset="-128"/>
              </a:rPr>
              <a:t>share interpretations to check your reasoning </a:t>
            </a:r>
          </a:p>
          <a:p>
            <a:pPr lvl="3">
              <a:lnSpc>
                <a:spcPct val="90000"/>
              </a:lnSpc>
            </a:pPr>
            <a:r>
              <a:rPr lang="en-US" sz="1800" dirty="0" smtClean="0">
                <a:solidFill>
                  <a:srgbClr val="BFBFBF"/>
                </a:solidFill>
                <a:ea typeface="ＭＳ Ｐゴシック" pitchFamily="34" charset="-128"/>
              </a:rPr>
              <a:t>Ex. </a:t>
            </a:r>
            <a:r>
              <a:rPr lang="ja-JP" altLang="en-US" sz="1800" dirty="0" smtClean="0">
                <a:solidFill>
                  <a:srgbClr val="BFBFBF"/>
                </a:solidFill>
                <a:ea typeface="ＭＳ Ｐゴシック" pitchFamily="34" charset="-128"/>
              </a:rPr>
              <a:t>“</a:t>
            </a:r>
            <a:r>
              <a:rPr lang="en-US" altLang="ja-JP" sz="1800" dirty="0" smtClean="0">
                <a:solidFill>
                  <a:srgbClr val="BFBFBF"/>
                </a:solidFill>
                <a:ea typeface="ＭＳ Ｐゴシック" pitchFamily="34" charset="-128"/>
              </a:rPr>
              <a:t>So accountability means a paper trail?</a:t>
            </a:r>
            <a:r>
              <a:rPr lang="ja-JP" altLang="en-US" sz="1800" dirty="0" smtClean="0">
                <a:solidFill>
                  <a:srgbClr val="BFBFBF"/>
                </a:solidFill>
                <a:ea typeface="ＭＳ Ｐゴシック" pitchFamily="34" charset="-128"/>
              </a:rPr>
              <a:t>”</a:t>
            </a:r>
            <a:endParaRPr lang="en-US" altLang="ja-JP" sz="1800" dirty="0" smtClean="0">
              <a:solidFill>
                <a:srgbClr val="BFBFBF"/>
              </a:solidFill>
              <a:ea typeface="ＭＳ Ｐゴシック" pitchFamily="34" charset="-128"/>
            </a:endParaRPr>
          </a:p>
          <a:p>
            <a:pPr lvl="3">
              <a:lnSpc>
                <a:spcPct val="90000"/>
              </a:lnSpc>
            </a:pPr>
            <a:r>
              <a:rPr lang="en-US" sz="1800" dirty="0" smtClean="0">
                <a:solidFill>
                  <a:srgbClr val="BFBFBF"/>
                </a:solidFill>
                <a:ea typeface="ＭＳ Ｐゴシック" pitchFamily="34" charset="-128"/>
              </a:rPr>
              <a:t>No, not here. It means safety for personnel/equipment</a:t>
            </a:r>
          </a:p>
          <a:p>
            <a:pPr lvl="2">
              <a:lnSpc>
                <a:spcPct val="90000"/>
              </a:lnSpc>
            </a:pPr>
            <a:r>
              <a:rPr lang="en-US" sz="2000" dirty="0" smtClean="0">
                <a:ea typeface="ＭＳ Ｐゴシック" pitchFamily="34" charset="-128"/>
              </a:rPr>
              <a:t>people will be uncomfortable until the phrasing is right</a:t>
            </a:r>
          </a:p>
          <a:p>
            <a:pPr lvl="3">
              <a:lnSpc>
                <a:spcPct val="90000"/>
              </a:lnSpc>
            </a:pPr>
            <a:r>
              <a:rPr lang="en-US" sz="1600" dirty="0" smtClean="0">
                <a:solidFill>
                  <a:srgbClr val="BFBFBF"/>
                </a:solidFill>
                <a:ea typeface="ＭＳ Ｐゴシック" pitchFamily="34" charset="-128"/>
              </a:rPr>
              <a:t>be committed to listening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Huh?</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Umm…</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 </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Yes, but…</a:t>
            </a:r>
            <a:r>
              <a:rPr lang="ja-JP" altLang="en-US" sz="1600" dirty="0" smtClean="0">
                <a:solidFill>
                  <a:srgbClr val="BFBFBF"/>
                </a:solidFill>
                <a:ea typeface="ＭＳ Ｐゴシック" pitchFamily="34" charset="-128"/>
              </a:rPr>
              <a:t>”</a:t>
            </a:r>
            <a:r>
              <a:rPr lang="en-US" altLang="ja-JP" sz="1600" dirty="0" smtClean="0">
                <a:solidFill>
                  <a:srgbClr val="BFBFBF"/>
                </a:solidFill>
                <a:ea typeface="ＭＳ Ｐゴシック" pitchFamily="34" charset="-128"/>
              </a:rPr>
              <a:t>)</a:t>
            </a:r>
            <a:endParaRPr lang="en-US" sz="1600" dirty="0" smtClean="0">
              <a:solidFill>
                <a:srgbClr val="BFBFBF"/>
              </a:solidFill>
              <a:ea typeface="ＭＳ Ｐゴシック" pitchFamily="34" charset="-128"/>
            </a:endParaRPr>
          </a:p>
        </p:txBody>
      </p:sp>
    </p:spTree>
    <p:extLst>
      <p:ext uri="{BB962C8B-B14F-4D97-AF65-F5344CB8AC3E}">
        <p14:creationId xmlns:p14="http://schemas.microsoft.com/office/powerpoint/2010/main" val="398539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79425" y="0"/>
            <a:ext cx="8664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smtClean="0">
                <a:ea typeface="ＭＳ Ｐゴシック" pitchFamily="34" charset="-128"/>
              </a:rPr>
              <a:t>Principles (cont.)</a:t>
            </a:r>
          </a:p>
        </p:txBody>
      </p:sp>
      <p:sp>
        <p:nvSpPr>
          <p:cNvPr id="65538" name="Rectangle 3"/>
          <p:cNvSpPr>
            <a:spLocks noGrp="1" noChangeArrowheads="1"/>
          </p:cNvSpPr>
          <p:nvPr>
            <p:ph idx="1"/>
          </p:nvPr>
        </p:nvSpPr>
        <p:spPr>
          <a:xfrm>
            <a:off x="481969" y="1122894"/>
            <a:ext cx="8315325" cy="3027362"/>
          </a:xfrm>
        </p:spPr>
        <p:txBody>
          <a:bodyPr/>
          <a:lstStyle/>
          <a:p>
            <a:pPr marL="0" indent="0" eaLnBrk="1" hangingPunct="1">
              <a:buNone/>
            </a:pPr>
            <a:r>
              <a:rPr lang="en-US" sz="2800" dirty="0" smtClean="0">
                <a:solidFill>
                  <a:srgbClr val="75CBFF"/>
                </a:solidFill>
                <a:ea typeface="ＭＳ Ｐゴシック" pitchFamily="34" charset="-128"/>
              </a:rPr>
              <a:t>Focus</a:t>
            </a:r>
          </a:p>
          <a:p>
            <a:pPr lvl="1" eaLnBrk="1" hangingPunct="1"/>
            <a:r>
              <a:rPr lang="en-US" sz="2400" dirty="0" smtClean="0">
                <a:ea typeface="ＭＳ Ｐゴシック" pitchFamily="34" charset="-128"/>
              </a:rPr>
              <a:t>interviewer needs data about specific kind of work</a:t>
            </a:r>
          </a:p>
          <a:p>
            <a:pPr lvl="2" eaLnBrk="1" hangingPunct="1"/>
            <a:r>
              <a:rPr lang="ja-JP" altLang="en-US" sz="2000" dirty="0" smtClean="0">
                <a:ea typeface="ＭＳ Ｐゴシック" pitchFamily="34" charset="-128"/>
              </a:rPr>
              <a:t>“</a:t>
            </a:r>
            <a:r>
              <a:rPr lang="en-US" altLang="ja-JP" sz="2000" dirty="0" smtClean="0">
                <a:ea typeface="ＭＳ Ｐゴシック" pitchFamily="34" charset="-128"/>
              </a:rPr>
              <a:t>steer</a:t>
            </a:r>
            <a:r>
              <a:rPr lang="ja-JP" altLang="en-US" sz="2000" dirty="0" smtClean="0">
                <a:ea typeface="ＭＳ Ｐゴシック" pitchFamily="34" charset="-128"/>
              </a:rPr>
              <a:t>”</a:t>
            </a:r>
            <a:r>
              <a:rPr lang="en-US" altLang="ja-JP" sz="2000" dirty="0" smtClean="0">
                <a:ea typeface="ＭＳ Ｐゴシック" pitchFamily="34" charset="-128"/>
              </a:rPr>
              <a:t> conversation to stay on useful topics</a:t>
            </a:r>
          </a:p>
          <a:p>
            <a:pPr lvl="1" eaLnBrk="1" hangingPunct="1"/>
            <a:r>
              <a:rPr lang="en-US" sz="2400" dirty="0" smtClean="0">
                <a:ea typeface="ＭＳ Ｐゴシック" pitchFamily="34" charset="-128"/>
              </a:rPr>
              <a:t>respect triggers (flags to change focus)</a:t>
            </a:r>
          </a:p>
          <a:p>
            <a:pPr lvl="2" eaLnBrk="1" hangingPunct="1"/>
            <a:r>
              <a:rPr lang="en-US" sz="2000" dirty="0" smtClean="0">
                <a:ea typeface="ＭＳ Ｐゴシック" pitchFamily="34" charset="-128"/>
              </a:rPr>
              <a:t>shift of attention (someone walks in)</a:t>
            </a:r>
          </a:p>
          <a:p>
            <a:pPr lvl="2" eaLnBrk="1" hangingPunct="1"/>
            <a:r>
              <a:rPr lang="en-US" sz="2000" dirty="0" smtClean="0">
                <a:ea typeface="ＭＳ Ｐゴシック" pitchFamily="34" charset="-128"/>
              </a:rPr>
              <a:t>surprises (you know it is </a:t>
            </a:r>
            <a:r>
              <a:rPr lang="ja-JP" altLang="en-US" sz="2000" dirty="0" smtClean="0">
                <a:ea typeface="ＭＳ Ｐゴシック" pitchFamily="34" charset="-128"/>
              </a:rPr>
              <a:t>“</a:t>
            </a:r>
            <a:r>
              <a:rPr lang="en-US" altLang="ja-JP" sz="2000" dirty="0" smtClean="0">
                <a:ea typeface="ＭＳ Ｐゴシック" pitchFamily="34" charset="-128"/>
              </a:rPr>
              <a:t>wrong</a:t>
            </a:r>
            <a:r>
              <a:rPr lang="ja-JP" altLang="en-US" sz="2000" dirty="0" smtClean="0">
                <a:ea typeface="ＭＳ Ｐゴシック" pitchFamily="34" charset="-128"/>
              </a:rPr>
              <a:t>”</a:t>
            </a:r>
            <a:r>
              <a:rPr lang="en-US" altLang="ja-JP" sz="2000" dirty="0" smtClean="0">
                <a:ea typeface="ＭＳ Ｐゴシック" pitchFamily="34" charset="-128"/>
              </a:rPr>
              <a:t>)</a:t>
            </a:r>
            <a:endParaRPr lang="en-US" sz="2000" dirty="0" smtClean="0">
              <a:ea typeface="ＭＳ Ｐゴシック" pitchFamily="34" charset="-128"/>
            </a:endParaRPr>
          </a:p>
        </p:txBody>
      </p:sp>
      <p:sp>
        <p:nvSpPr>
          <p:cNvPr id="3" name="Date Placeholder 2"/>
          <p:cNvSpPr>
            <a:spLocks noGrp="1"/>
          </p:cNvSpPr>
          <p:nvPr>
            <p:ph type="dt" sz="half" idx="10"/>
          </p:nvPr>
        </p:nvSpPr>
        <p:spPr/>
        <p:txBody>
          <a:bodyPr/>
          <a:lstStyle/>
          <a:p>
            <a:pPr>
              <a:defRPr/>
            </a:pPr>
            <a:r>
              <a:rPr lang="en-US" smtClean="0"/>
              <a:t>10/4/2012</a:t>
            </a:r>
            <a:endParaRPr lang="de-DE" dirty="0"/>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6554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A83E7860-DB85-4EFB-87EB-DE26843E5A30}" type="slidenum">
              <a:rPr lang="en-US" sz="1100">
                <a:solidFill>
                  <a:srgbClr val="D4E8F4"/>
                </a:solidFill>
                <a:latin typeface="Arial" pitchFamily="34" charset="0"/>
              </a:rPr>
              <a:pPr eaLnBrk="1" hangingPunct="1"/>
              <a:t>19</a:t>
            </a:fld>
            <a:endParaRPr lang="en-US" sz="1100">
              <a:solidFill>
                <a:srgbClr val="D4E8F4"/>
              </a:solidFill>
              <a:latin typeface="Arial" pitchFamily="34" charset="0"/>
            </a:endParaRPr>
          </a:p>
        </p:txBody>
      </p:sp>
    </p:spTree>
    <p:extLst>
      <p:ext uri="{BB962C8B-B14F-4D97-AF65-F5344CB8AC3E}">
        <p14:creationId xmlns:p14="http://schemas.microsoft.com/office/powerpoint/2010/main" val="2744377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36443" y="0"/>
            <a:ext cx="7071614" cy="9428818"/>
          </a:xfrm>
          <a:prstGeom prst="rect">
            <a:avLst/>
          </a:prstGeom>
        </p:spPr>
      </p:pic>
      <p:pic>
        <p:nvPicPr>
          <p:cNvPr id="10" name="Picture 9"/>
          <p:cNvPicPr>
            <a:picLocks noChangeAspect="1"/>
          </p:cNvPicPr>
          <p:nvPr/>
        </p:nvPicPr>
        <p:blipFill rotWithShape="1">
          <a:blip r:embed="rId4"/>
          <a:srcRect l="-1" r="-1701"/>
          <a:stretch/>
        </p:blipFill>
        <p:spPr>
          <a:xfrm>
            <a:off x="-1810094" y="-1"/>
            <a:ext cx="5941407" cy="7390095"/>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chemeClr val="tx1"/>
                </a:solidFill>
                <a:ea typeface="ＭＳ Ｐゴシック" pitchFamily="34" charset="-128"/>
              </a:rPr>
              <a:t>Interface Hall of Shame or Fame?</a:t>
            </a:r>
          </a:p>
        </p:txBody>
      </p:sp>
      <p:pic>
        <p:nvPicPr>
          <p:cNvPr id="5" name="Picture 4" descr="hallo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992" y="288985"/>
            <a:ext cx="642854" cy="655584"/>
          </a:xfrm>
          <a:prstGeom prst="rect">
            <a:avLst/>
          </a:prstGeom>
        </p:spPr>
      </p:pic>
      <p:sp>
        <p:nvSpPr>
          <p:cNvPr id="17" name="Rectangle 16"/>
          <p:cNvSpPr/>
          <p:nvPr/>
        </p:nvSpPr>
        <p:spPr bwMode="auto">
          <a:xfrm>
            <a:off x="145984" y="5387125"/>
            <a:ext cx="2978049" cy="1324883"/>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2"/>
          <p:cNvSpPr txBox="1">
            <a:spLocks noChangeArrowheads="1"/>
          </p:cNvSpPr>
          <p:nvPr/>
        </p:nvSpPr>
        <p:spPr bwMode="auto">
          <a:xfrm>
            <a:off x="320777" y="5467953"/>
            <a:ext cx="49638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2800" dirty="0" err="1" smtClean="0">
                <a:ea typeface="ＭＳ Ｐゴシック" pitchFamily="34" charset="-128"/>
              </a:rPr>
              <a:t>Muji</a:t>
            </a:r>
            <a:r>
              <a:rPr lang="en-US" sz="2800" dirty="0" smtClean="0">
                <a:ea typeface="ＭＳ Ｐゴシック" pitchFamily="34" charset="-128"/>
              </a:rPr>
              <a:t> CD Player</a:t>
            </a:r>
          </a:p>
          <a:p>
            <a:r>
              <a:rPr lang="en-US" sz="2800" dirty="0" smtClean="0">
                <a:ea typeface="ＭＳ Ｐゴシック" pitchFamily="34" charset="-128"/>
              </a:rPr>
              <a:t>by IDEO</a:t>
            </a:r>
          </a:p>
        </p:txBody>
      </p:sp>
    </p:spTree>
    <p:extLst>
      <p:ext uri="{BB962C8B-B14F-4D97-AF65-F5344CB8AC3E}">
        <p14:creationId xmlns:p14="http://schemas.microsoft.com/office/powerpoint/2010/main" val="1182024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79425" y="347663"/>
            <a:ext cx="8512175" cy="1143000"/>
          </a:xfrm>
        </p:spPr>
        <p:txBody>
          <a:bodyPr/>
          <a:lstStyle/>
          <a:p>
            <a:pPr eaLnBrk="1" hangingPunct="1"/>
            <a:r>
              <a:rPr lang="en-US" smtClean="0">
                <a:ea typeface="ＭＳ Ｐゴシック" pitchFamily="34" charset="-128"/>
              </a:rPr>
              <a:t>Users: Unique or One of Many?</a:t>
            </a:r>
          </a:p>
        </p:txBody>
      </p:sp>
      <p:sp>
        <p:nvSpPr>
          <p:cNvPr id="67586" name="Rectangle 3"/>
          <p:cNvSpPr>
            <a:spLocks noGrp="1" noChangeArrowheads="1"/>
          </p:cNvSpPr>
          <p:nvPr>
            <p:ph idx="1"/>
          </p:nvPr>
        </p:nvSpPr>
        <p:spPr>
          <a:xfrm>
            <a:off x="446861" y="1749159"/>
            <a:ext cx="8250278" cy="4724400"/>
          </a:xfrm>
        </p:spPr>
        <p:txBody>
          <a:bodyPr/>
          <a:lstStyle/>
          <a:p>
            <a:pPr eaLnBrk="1" hangingPunct="1">
              <a:buFontTx/>
              <a:buNone/>
            </a:pPr>
            <a:r>
              <a:rPr lang="en-US" sz="2400" dirty="0" smtClean="0">
                <a:ea typeface="ＭＳ Ｐゴシック" pitchFamily="34" charset="-128"/>
              </a:rPr>
              <a:t> </a:t>
            </a:r>
            <a:r>
              <a:rPr lang="ja-JP" altLang="en-US" sz="2400" dirty="0" smtClean="0">
                <a:ea typeface="ＭＳ Ｐゴシック" pitchFamily="34" charset="-128"/>
              </a:rPr>
              <a:t>“</a:t>
            </a:r>
            <a:r>
              <a:rPr lang="en-US" altLang="ja-JP" sz="2400" dirty="0" smtClean="0">
                <a:ea typeface="ＭＳ Ｐゴシック" pitchFamily="34" charset="-128"/>
              </a:rPr>
              <a:t>Take the attitude that nothing any person does is done for no reason; if you think it’s for no reason, you don’t yet understand the point of view from which it makes sense. </a:t>
            </a:r>
            <a:br>
              <a:rPr lang="en-US" altLang="ja-JP" sz="2400" dirty="0" smtClean="0">
                <a:ea typeface="ＭＳ Ｐゴシック" pitchFamily="34" charset="-128"/>
              </a:rPr>
            </a:b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2400" dirty="0" smtClean="0">
                <a:ea typeface="ＭＳ Ｐゴシック" pitchFamily="34" charset="-128"/>
              </a:rPr>
              <a:t>Take the attitude that nothing any person does is unique to them, it always represents an important class of customers whose needs will not be met if you don’t figure out what’s going on.</a:t>
            </a:r>
            <a:r>
              <a:rPr lang="ja-JP" altLang="en-US" sz="2400" dirty="0" smtClean="0">
                <a:ea typeface="ＭＳ Ｐゴシック" pitchFamily="34" charset="-128"/>
              </a:rPr>
              <a:t>”</a:t>
            </a:r>
            <a:r>
              <a:rPr lang="en-US" altLang="ja-JP" sz="2400" dirty="0" smtClean="0">
                <a:ea typeface="ＭＳ Ｐゴシック" pitchFamily="34" charset="-128"/>
              </a:rPr>
              <a:t>  </a:t>
            </a:r>
            <a:br>
              <a:rPr lang="en-US" altLang="ja-JP" sz="2400" dirty="0" smtClean="0">
                <a:ea typeface="ＭＳ Ｐゴシック" pitchFamily="34" charset="-128"/>
              </a:rPr>
            </a:br>
            <a:r>
              <a:rPr lang="en-US" altLang="ja-JP" sz="2400" dirty="0" smtClean="0">
                <a:ea typeface="ＭＳ Ｐゴシック" pitchFamily="34" charset="-128"/>
              </a:rPr>
              <a:t/>
            </a:r>
            <a:br>
              <a:rPr lang="en-US" altLang="ja-JP" sz="2400" dirty="0" smtClean="0">
                <a:ea typeface="ＭＳ Ｐゴシック" pitchFamily="34" charset="-128"/>
              </a:rPr>
            </a:br>
            <a:r>
              <a:rPr lang="en-US" altLang="ja-JP" sz="1800" dirty="0" smtClean="0">
                <a:ea typeface="ＭＳ Ｐゴシック" pitchFamily="34" charset="-128"/>
              </a:rPr>
              <a:t/>
            </a:r>
            <a:br>
              <a:rPr lang="en-US" altLang="ja-JP" sz="1800" dirty="0" smtClean="0">
                <a:ea typeface="ＭＳ Ｐゴシック" pitchFamily="34" charset="-128"/>
              </a:rPr>
            </a:br>
            <a:r>
              <a:rPr lang="en-US" altLang="ja-JP" sz="1800" dirty="0" smtClean="0">
                <a:ea typeface="ＭＳ Ｐゴシック" pitchFamily="34" charset="-128"/>
              </a:rPr>
              <a:t>(p. 63, </a:t>
            </a:r>
            <a:r>
              <a:rPr lang="en-US" altLang="ja-JP" sz="1800" i="1" dirty="0" smtClean="0">
                <a:ea typeface="ＭＳ Ｐゴシック" pitchFamily="34" charset="-128"/>
              </a:rPr>
              <a:t>Contextual Design</a:t>
            </a:r>
            <a:r>
              <a:rPr lang="en-US" altLang="ja-JP" sz="1800" dirty="0" smtClean="0">
                <a:ea typeface="ＭＳ Ｐゴシック" pitchFamily="34" charset="-128"/>
              </a:rPr>
              <a:t>) </a:t>
            </a:r>
            <a:endParaRPr lang="en-US" sz="1800"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20</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92596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Talk to Them</a:t>
            </a:r>
          </a:p>
        </p:txBody>
      </p:sp>
      <p:sp>
        <p:nvSpPr>
          <p:cNvPr id="103426" name="Rectangle 3"/>
          <p:cNvSpPr>
            <a:spLocks noGrp="1" noChangeArrowheads="1"/>
          </p:cNvSpPr>
          <p:nvPr>
            <p:ph idx="1"/>
          </p:nvPr>
        </p:nvSpPr>
        <p:spPr>
          <a:xfrm>
            <a:off x="502356" y="1247422"/>
            <a:ext cx="7772400" cy="4724400"/>
          </a:xfrm>
        </p:spPr>
        <p:txBody>
          <a:bodyPr/>
          <a:lstStyle/>
          <a:p>
            <a:pPr eaLnBrk="1" hangingPunct="1"/>
            <a:r>
              <a:rPr lang="en-US" sz="2800" dirty="0" smtClean="0">
                <a:ea typeface="ＭＳ Ｐゴシック" pitchFamily="34" charset="-128"/>
              </a:rPr>
              <a:t>Find some real customers</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Talk to them</a:t>
            </a:r>
          </a:p>
          <a:p>
            <a:pPr lvl="1" eaLnBrk="1" hangingPunct="1"/>
            <a:r>
              <a:rPr lang="en-US" sz="2400" dirty="0" smtClean="0">
                <a:ea typeface="ＭＳ Ｐゴシック" pitchFamily="34" charset="-128"/>
              </a:rPr>
              <a:t>find out what they do</a:t>
            </a:r>
          </a:p>
          <a:p>
            <a:pPr lvl="1" eaLnBrk="1" hangingPunct="1"/>
            <a:r>
              <a:rPr lang="en-US" sz="2400" dirty="0" smtClean="0">
                <a:ea typeface="ＭＳ Ｐゴシック" pitchFamily="34" charset="-128"/>
              </a:rPr>
              <a:t>how would your system fit in</a:t>
            </a:r>
            <a:br>
              <a:rPr lang="en-US" sz="2400" dirty="0" smtClean="0">
                <a:ea typeface="ＭＳ Ｐゴシック" pitchFamily="34" charset="-128"/>
              </a:rPr>
            </a:br>
            <a:endParaRPr lang="en-US" sz="2400" dirty="0" smtClean="0">
              <a:ea typeface="ＭＳ Ｐゴシック" pitchFamily="34" charset="-128"/>
            </a:endParaRPr>
          </a:p>
          <a:p>
            <a:pPr eaLnBrk="1" hangingPunct="1"/>
            <a:r>
              <a:rPr lang="en-US" sz="2800" dirty="0" smtClean="0">
                <a:ea typeface="ＭＳ Ｐゴシック" pitchFamily="34" charset="-128"/>
              </a:rPr>
              <a:t>Are they too busy?</a:t>
            </a:r>
          </a:p>
          <a:p>
            <a:pPr lvl="1" eaLnBrk="1" hangingPunct="1"/>
            <a:r>
              <a:rPr lang="en-US" sz="2400" dirty="0" smtClean="0">
                <a:ea typeface="ＭＳ Ｐゴシック" pitchFamily="34" charset="-128"/>
              </a:rPr>
              <a:t>buy their time</a:t>
            </a:r>
          </a:p>
          <a:p>
            <a:pPr lvl="2" eaLnBrk="1" hangingPunct="1"/>
            <a:r>
              <a:rPr lang="en-US" sz="2000" dirty="0" smtClean="0">
                <a:ea typeface="ＭＳ Ｐゴシック" pitchFamily="34" charset="-128"/>
              </a:rPr>
              <a:t>t-shirts, coffee mugs, etc.</a:t>
            </a:r>
          </a:p>
          <a:p>
            <a:pPr lvl="1" eaLnBrk="1" hangingPunct="1"/>
            <a:r>
              <a:rPr lang="en-US" sz="2400" dirty="0" smtClean="0">
                <a:ea typeface="ＭＳ Ｐゴシック" pitchFamily="34" charset="-128"/>
              </a:rPr>
              <a:t>find substitutes</a:t>
            </a:r>
          </a:p>
          <a:p>
            <a:pPr lvl="2" eaLnBrk="1" hangingPunct="1"/>
            <a:r>
              <a:rPr lang="en-US" sz="2000" dirty="0" smtClean="0">
                <a:ea typeface="ＭＳ Ｐゴシック" pitchFamily="34" charset="-128"/>
              </a:rPr>
              <a:t>medical students in training  </a:t>
            </a:r>
          </a:p>
          <a:p>
            <a:pPr lvl="2" eaLnBrk="1" hangingPunct="1"/>
            <a:r>
              <a:rPr lang="en-US" sz="2000" dirty="0" smtClean="0">
                <a:ea typeface="ＭＳ Ｐゴシック" pitchFamily="34" charset="-128"/>
              </a:rPr>
              <a:t>-&gt; nurse/doctor</a:t>
            </a:r>
            <a:br>
              <a:rPr lang="en-US" sz="2000" dirty="0" smtClean="0">
                <a:ea typeface="ＭＳ Ｐゴシック" pitchFamily="34" charset="-128"/>
              </a:rPr>
            </a:br>
            <a:endParaRPr lang="en-US" sz="2000" dirty="0" smtClean="0">
              <a:ea typeface="ＭＳ Ｐゴシック" pitchFamily="34" charset="-128"/>
            </a:endParaRPr>
          </a:p>
        </p:txBody>
      </p:sp>
      <p:sp>
        <p:nvSpPr>
          <p:cNvPr id="9"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8" name="Footer Placeholder 7"/>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21</a:t>
            </a:fld>
            <a:endParaRPr lang="en-US" sz="1100" smtClean="0">
              <a:solidFill>
                <a:schemeClr val="tx1">
                  <a:lumMod val="50000"/>
                </a:schemeClr>
              </a:solidFill>
              <a:latin typeface="Helvetica Light"/>
            </a:endParaRPr>
          </a:p>
        </p:txBody>
      </p:sp>
      <p:pic>
        <p:nvPicPr>
          <p:cNvPr id="103427" name="Picture 4" descr="context"/>
          <p:cNvPicPr>
            <a:picLocks noChangeAspect="1" noChangeArrowheads="1"/>
          </p:cNvPicPr>
          <p:nvPr/>
        </p:nvPicPr>
        <p:blipFill>
          <a:blip r:embed="rId3">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822318" y="3275101"/>
            <a:ext cx="3124126" cy="312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7992881" y="310015"/>
            <a:ext cx="812452" cy="678190"/>
          </a:xfrm>
          <a:prstGeom prst="rect">
            <a:avLst/>
          </a:prstGeom>
        </p:spPr>
      </p:pic>
    </p:spTree>
    <p:extLst>
      <p:ext uri="{BB962C8B-B14F-4D97-AF65-F5344CB8AC3E}">
        <p14:creationId xmlns:p14="http://schemas.microsoft.com/office/powerpoint/2010/main" val="3339410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7" name="Picture 5" descr="MPj03057960000[1]"/>
          <p:cNvPicPr>
            <a:picLocks noChangeAspect="1" noChangeArrowheads="1"/>
          </p:cNvPicPr>
          <p:nvPr/>
        </p:nvPicPr>
        <p:blipFill>
          <a:blip r:embed="rId3">
            <a:duotone>
              <a:schemeClr val="bg2">
                <a:shade val="45000"/>
                <a:satMod val="135000"/>
              </a:schemeClr>
              <a:prstClr val="white"/>
            </a:duotone>
          </a:blip>
          <a:srcRect/>
          <a:stretch>
            <a:fillRect/>
          </a:stretch>
        </p:blipFill>
        <p:spPr bwMode="auto">
          <a:xfrm>
            <a:off x="0" y="-338138"/>
            <a:ext cx="9128125" cy="9996488"/>
          </a:xfrm>
          <a:prstGeom prst="rect">
            <a:avLst/>
          </a:prstGeom>
          <a:noFill/>
          <a:ln w="9525">
            <a:noFill/>
            <a:miter lim="800000"/>
            <a:headEnd/>
            <a:tailEnd/>
          </a:ln>
        </p:spPr>
      </p:pic>
      <p:sp>
        <p:nvSpPr>
          <p:cNvPr id="69634" name="Rectangle 6"/>
          <p:cNvSpPr>
            <a:spLocks noGrp="1" noChangeArrowheads="1"/>
          </p:cNvSpPr>
          <p:nvPr>
            <p:ph type="title"/>
          </p:nvPr>
        </p:nvSpPr>
        <p:spPr/>
        <p:txBody>
          <a:bodyPr/>
          <a:lstStyle/>
          <a:p>
            <a:pPr eaLnBrk="1" hangingPunct="1"/>
            <a:r>
              <a:rPr lang="en-US" smtClean="0">
                <a:solidFill>
                  <a:srgbClr val="000000"/>
                </a:solidFill>
                <a:ea typeface="ＭＳ Ｐゴシック" pitchFamily="34" charset="-128"/>
              </a:rPr>
              <a:t> Thoughts on Interviews</a:t>
            </a:r>
          </a:p>
        </p:txBody>
      </p:sp>
      <p:sp>
        <p:nvSpPr>
          <p:cNvPr id="402439" name="Rectangle 7"/>
          <p:cNvSpPr>
            <a:spLocks noGrp="1" noChangeArrowheads="1"/>
          </p:cNvSpPr>
          <p:nvPr>
            <p:ph idx="1"/>
          </p:nvPr>
        </p:nvSpPr>
        <p:spPr>
          <a:xfrm>
            <a:off x="685800" y="1276350"/>
            <a:ext cx="7772400" cy="4724400"/>
          </a:xfrm>
        </p:spPr>
        <p:txBody>
          <a:bodyPr/>
          <a:lstStyle/>
          <a:p>
            <a:pPr eaLnBrk="1" hangingPunct="1">
              <a:lnSpc>
                <a:spcPct val="80000"/>
              </a:lnSpc>
            </a:pPr>
            <a:r>
              <a:rPr lang="en-US" sz="2400" smtClean="0">
                <a:solidFill>
                  <a:srgbClr val="000000"/>
                </a:solidFill>
                <a:effectLst>
                  <a:outerShdw blurRad="38100" dist="38100" dir="2700000" algn="tl">
                    <a:srgbClr val="FFFFFF"/>
                  </a:outerShdw>
                </a:effectLst>
                <a:ea typeface="ＭＳ Ｐゴシック" pitchFamily="34" charset="-128"/>
              </a:rPr>
              <a:t>Use recording technologies</a:t>
            </a:r>
          </a:p>
          <a:p>
            <a:pPr lvl="1" eaLnBrk="1" hangingPunct="1">
              <a:lnSpc>
                <a:spcPct val="80000"/>
              </a:lnSpc>
            </a:pPr>
            <a:r>
              <a:rPr lang="en-US" sz="2000" smtClean="0">
                <a:solidFill>
                  <a:srgbClr val="000000"/>
                </a:solidFill>
                <a:effectLst>
                  <a:outerShdw blurRad="38100" dist="38100" dir="2700000" algn="tl">
                    <a:srgbClr val="FFFFFF"/>
                  </a:outerShdw>
                </a:effectLst>
                <a:ea typeface="ＭＳ Ｐゴシック" pitchFamily="34" charset="-128"/>
              </a:rPr>
              <a:t>notebooks, tape recorders, still &amp; video cameras</a:t>
            </a:r>
          </a:p>
          <a:p>
            <a:pPr eaLnBrk="1" hangingPunct="1">
              <a:lnSpc>
                <a:spcPct val="80000"/>
              </a:lnSpc>
            </a:pPr>
            <a:r>
              <a:rPr lang="en-US" sz="2400" smtClean="0">
                <a:solidFill>
                  <a:srgbClr val="000000"/>
                </a:solidFill>
                <a:effectLst>
                  <a:outerShdw blurRad="38100" dist="38100" dir="2700000" algn="tl">
                    <a:srgbClr val="FFFFFF"/>
                  </a:outerShdw>
                </a:effectLst>
                <a:ea typeface="ＭＳ Ｐゴシック" pitchFamily="34" charset="-128"/>
              </a:rPr>
              <a:t>Structure</a:t>
            </a:r>
          </a:p>
          <a:p>
            <a:pPr lvl="1" eaLnBrk="1" hangingPunct="1">
              <a:lnSpc>
                <a:spcPct val="80000"/>
              </a:lnSpc>
            </a:pPr>
            <a:r>
              <a:rPr lang="en-US" sz="2000" smtClean="0">
                <a:solidFill>
                  <a:srgbClr val="000000"/>
                </a:solidFill>
                <a:effectLst>
                  <a:outerShdw blurRad="38100" dist="38100" dir="2700000" algn="tl">
                    <a:srgbClr val="FFFFFF"/>
                  </a:outerShdw>
                </a:effectLst>
                <a:ea typeface="ＭＳ Ｐゴシック" pitchFamily="34" charset="-128"/>
              </a:rPr>
              <a:t>conventional interview (15 minutes)</a:t>
            </a:r>
          </a:p>
          <a:p>
            <a:pPr lvl="2" eaLnBrk="1" hangingPunct="1">
              <a:lnSpc>
                <a:spcPct val="80000"/>
              </a:lnSpc>
            </a:pPr>
            <a:r>
              <a:rPr lang="en-US" sz="1800" smtClean="0">
                <a:solidFill>
                  <a:srgbClr val="000000"/>
                </a:solidFill>
                <a:effectLst>
                  <a:outerShdw blurRad="38100" dist="38100" dir="2700000" algn="tl">
                    <a:srgbClr val="FFFFFF"/>
                  </a:outerShdw>
                </a:effectLst>
                <a:ea typeface="ＭＳ Ｐゴシック" pitchFamily="34" charset="-128"/>
              </a:rPr>
              <a:t>introduce focus &amp; deal with ethical issues</a:t>
            </a:r>
          </a:p>
          <a:p>
            <a:pPr lvl="2" eaLnBrk="1" hangingPunct="1">
              <a:lnSpc>
                <a:spcPct val="80000"/>
              </a:lnSpc>
            </a:pPr>
            <a:r>
              <a:rPr lang="en-US" sz="1800" smtClean="0">
                <a:solidFill>
                  <a:srgbClr val="000000"/>
                </a:solidFill>
                <a:effectLst>
                  <a:outerShdw blurRad="38100" dist="38100" dir="2700000" algn="tl">
                    <a:srgbClr val="FFFFFF"/>
                  </a:outerShdw>
                </a:effectLst>
                <a:ea typeface="ＭＳ Ｐゴシック" pitchFamily="34" charset="-128"/>
              </a:rPr>
              <a:t>get used to each other by getting summary data</a:t>
            </a:r>
          </a:p>
          <a:p>
            <a:pPr lvl="1" eaLnBrk="1" hangingPunct="1">
              <a:lnSpc>
                <a:spcPct val="80000"/>
              </a:lnSpc>
            </a:pPr>
            <a:r>
              <a:rPr lang="en-US" sz="2000" smtClean="0">
                <a:solidFill>
                  <a:srgbClr val="000000"/>
                </a:solidFill>
                <a:effectLst>
                  <a:outerShdw blurRad="38100" dist="38100" dir="2700000" algn="tl">
                    <a:srgbClr val="FFFFFF"/>
                  </a:outerShdw>
                </a:effectLst>
                <a:ea typeface="ＭＳ Ｐゴシック" pitchFamily="34" charset="-128"/>
              </a:rPr>
              <a:t>transition (30 seconds)</a:t>
            </a:r>
          </a:p>
          <a:p>
            <a:pPr lvl="2" eaLnBrk="1" hangingPunct="1">
              <a:lnSpc>
                <a:spcPct val="80000"/>
              </a:lnSpc>
            </a:pPr>
            <a:r>
              <a:rPr lang="en-US" sz="1800" smtClean="0">
                <a:solidFill>
                  <a:srgbClr val="000000"/>
                </a:solidFill>
                <a:effectLst>
                  <a:outerShdw blurRad="38100" dist="38100" dir="2700000" algn="tl">
                    <a:srgbClr val="FFFFFF"/>
                  </a:outerShdw>
                </a:effectLst>
                <a:ea typeface="ＭＳ Ｐゴシック" pitchFamily="34" charset="-128"/>
              </a:rPr>
              <a:t>state new rules – they work while you watch &amp; interrupt</a:t>
            </a:r>
          </a:p>
          <a:p>
            <a:pPr lvl="1" eaLnBrk="1" hangingPunct="1">
              <a:lnSpc>
                <a:spcPct val="80000"/>
              </a:lnSpc>
            </a:pPr>
            <a:r>
              <a:rPr lang="en-US" sz="2000" smtClean="0">
                <a:solidFill>
                  <a:srgbClr val="000000"/>
                </a:solidFill>
                <a:effectLst>
                  <a:outerShdw blurRad="38100" dist="38100" dir="2700000" algn="tl">
                    <a:srgbClr val="FFFFFF"/>
                  </a:outerShdw>
                </a:effectLst>
                <a:ea typeface="ＭＳ Ｐゴシック" pitchFamily="34" charset="-128"/>
              </a:rPr>
              <a:t>contextual interview (1-2 hours)</a:t>
            </a:r>
          </a:p>
          <a:p>
            <a:pPr lvl="2" eaLnBrk="1" hangingPunct="1">
              <a:lnSpc>
                <a:spcPct val="80000"/>
              </a:lnSpc>
            </a:pPr>
            <a:r>
              <a:rPr lang="en-US" sz="1800" smtClean="0">
                <a:solidFill>
                  <a:srgbClr val="000000"/>
                </a:solidFill>
                <a:effectLst>
                  <a:outerShdw blurRad="38100" dist="38100" dir="2700000" algn="tl">
                    <a:srgbClr val="FFFFFF"/>
                  </a:outerShdw>
                </a:effectLst>
                <a:ea typeface="ＭＳ Ｐゴシック" pitchFamily="34" charset="-128"/>
              </a:rPr>
              <a:t>take notes, draw, be nosy! (</a:t>
            </a:r>
            <a:r>
              <a:rPr lang="ja-JP" altLang="en-US" sz="1800" smtClean="0">
                <a:solidFill>
                  <a:srgbClr val="000000"/>
                </a:solidFill>
                <a:effectLst>
                  <a:outerShdw blurRad="38100" dist="38100" dir="2700000" algn="tl">
                    <a:srgbClr val="FFFFFF"/>
                  </a:outerShdw>
                </a:effectLst>
                <a:ea typeface="ＭＳ Ｐゴシック" pitchFamily="34" charset="-128"/>
              </a:rPr>
              <a:t>“</a:t>
            </a:r>
            <a:r>
              <a:rPr lang="en-US" altLang="ja-JP" sz="1800" smtClean="0">
                <a:solidFill>
                  <a:srgbClr val="000000"/>
                </a:solidFill>
                <a:effectLst>
                  <a:outerShdw blurRad="38100" dist="38100" dir="2700000" algn="tl">
                    <a:srgbClr val="FFFFFF"/>
                  </a:outerShdw>
                </a:effectLst>
                <a:ea typeface="ＭＳ Ｐゴシック" pitchFamily="34" charset="-128"/>
              </a:rPr>
              <a:t>who was on the phone?</a:t>
            </a:r>
            <a:r>
              <a:rPr lang="ja-JP" altLang="en-US" sz="1800" smtClean="0">
                <a:solidFill>
                  <a:srgbClr val="000000"/>
                </a:solidFill>
                <a:effectLst>
                  <a:outerShdw blurRad="38100" dist="38100" dir="2700000" algn="tl">
                    <a:srgbClr val="FFFFFF"/>
                  </a:outerShdw>
                </a:effectLst>
                <a:ea typeface="ＭＳ Ｐゴシック" pitchFamily="34" charset="-128"/>
              </a:rPr>
              <a:t>”</a:t>
            </a:r>
            <a:r>
              <a:rPr lang="en-US" altLang="ja-JP" sz="1800" smtClean="0">
                <a:solidFill>
                  <a:srgbClr val="000000"/>
                </a:solidFill>
                <a:effectLst>
                  <a:outerShdw blurRad="38100" dist="38100" dir="2700000" algn="tl">
                    <a:srgbClr val="FFFFFF"/>
                  </a:outerShdw>
                </a:effectLst>
                <a:ea typeface="ＭＳ Ｐゴシック" pitchFamily="34" charset="-128"/>
              </a:rPr>
              <a:t>)</a:t>
            </a:r>
          </a:p>
          <a:p>
            <a:pPr lvl="1" eaLnBrk="1" hangingPunct="1">
              <a:lnSpc>
                <a:spcPct val="80000"/>
              </a:lnSpc>
            </a:pPr>
            <a:r>
              <a:rPr lang="en-US" sz="2000" smtClean="0">
                <a:solidFill>
                  <a:srgbClr val="000000"/>
                </a:solidFill>
                <a:effectLst>
                  <a:outerShdw blurRad="38100" dist="38100" dir="2700000" algn="tl">
                    <a:srgbClr val="FFFFFF"/>
                  </a:outerShdw>
                </a:effectLst>
                <a:ea typeface="ＭＳ Ｐゴシック" pitchFamily="34" charset="-128"/>
              </a:rPr>
              <a:t>wrap-up (15 minutes)</a:t>
            </a:r>
          </a:p>
          <a:p>
            <a:pPr lvl="2" eaLnBrk="1" hangingPunct="1">
              <a:lnSpc>
                <a:spcPct val="80000"/>
              </a:lnSpc>
            </a:pPr>
            <a:r>
              <a:rPr lang="en-US" sz="1800" smtClean="0">
                <a:solidFill>
                  <a:srgbClr val="000000"/>
                </a:solidFill>
                <a:effectLst>
                  <a:outerShdw blurRad="38100" dist="38100" dir="2700000" algn="tl">
                    <a:srgbClr val="FFFFFF"/>
                  </a:outerShdw>
                </a:effectLst>
                <a:ea typeface="ＭＳ Ｐゴシック" pitchFamily="34" charset="-128"/>
              </a:rPr>
              <a:t>summarize your notes &amp; confirm what is important</a:t>
            </a:r>
          </a:p>
          <a:p>
            <a:pPr eaLnBrk="1" hangingPunct="1">
              <a:lnSpc>
                <a:spcPct val="80000"/>
              </a:lnSpc>
            </a:pPr>
            <a:r>
              <a:rPr lang="en-US" sz="2400" smtClean="0">
                <a:solidFill>
                  <a:srgbClr val="000000"/>
                </a:solidFill>
                <a:effectLst>
                  <a:outerShdw blurRad="38100" dist="38100" dir="2700000" algn="tl">
                    <a:srgbClr val="FFFFFF"/>
                  </a:outerShdw>
                </a:effectLst>
                <a:ea typeface="ＭＳ Ｐゴシック" pitchFamily="34" charset="-128"/>
              </a:rPr>
              <a:t>Master / apprentice can be hard</a:t>
            </a:r>
          </a:p>
          <a:p>
            <a:pPr lvl="1" eaLnBrk="1" hangingPunct="1">
              <a:lnSpc>
                <a:spcPct val="80000"/>
              </a:lnSpc>
            </a:pPr>
            <a:r>
              <a:rPr lang="en-US" sz="2000" smtClean="0">
                <a:solidFill>
                  <a:srgbClr val="000000"/>
                </a:solidFill>
                <a:effectLst>
                  <a:outerShdw blurRad="38100" dist="38100" dir="2700000" algn="tl">
                    <a:srgbClr val="FFFFFF"/>
                  </a:outerShdw>
                </a:effectLst>
                <a:ea typeface="ＭＳ Ｐゴシック" pitchFamily="34" charset="-128"/>
              </a:rPr>
              <a:t>e.g., sometimes need to put down your company</a:t>
            </a:r>
          </a:p>
        </p:txBody>
      </p:sp>
      <p:sp>
        <p:nvSpPr>
          <p:cNvPr id="3" name="Date Placeholder 2"/>
          <p:cNvSpPr>
            <a:spLocks noGrp="1"/>
          </p:cNvSpPr>
          <p:nvPr>
            <p:ph type="dt" sz="half" idx="10"/>
          </p:nvPr>
        </p:nvSpPr>
        <p:spPr/>
        <p:txBody>
          <a:bodyPr/>
          <a:lstStyle/>
          <a:p>
            <a:pPr>
              <a:defRPr/>
            </a:pPr>
            <a:r>
              <a:rPr lang="en-US" smtClean="0"/>
              <a:t>10/4/2012</a:t>
            </a:r>
            <a:endParaRPr lang="de-DE" dirty="0"/>
          </a:p>
        </p:txBody>
      </p:sp>
      <p:sp>
        <p:nvSpPr>
          <p:cNvPr id="696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8D4F8FB5-7AA7-4B45-9630-05DFB5C4AF34}" type="slidenum">
              <a:rPr lang="en-US" sz="1100">
                <a:solidFill>
                  <a:srgbClr val="D4E8F4"/>
                </a:solidFill>
                <a:latin typeface="Arial" pitchFamily="34" charset="0"/>
              </a:rPr>
              <a:pPr eaLnBrk="1" hangingPunct="1"/>
              <a:t>22</a:t>
            </a:fld>
            <a:endParaRPr lang="en-US" sz="1100">
              <a:solidFill>
                <a:srgbClr val="D4E8F4"/>
              </a:solidFill>
              <a:latin typeface="Arial" pitchFamily="34" charset="0"/>
            </a:endParaRPr>
          </a:p>
        </p:txBody>
      </p:sp>
    </p:spTree>
    <p:extLst>
      <p:ext uri="{BB962C8B-B14F-4D97-AF65-F5344CB8AC3E}">
        <p14:creationId xmlns:p14="http://schemas.microsoft.com/office/powerpoint/2010/main" val="98447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What Customers Might Say</a:t>
            </a:r>
          </a:p>
        </p:txBody>
      </p:sp>
      <p:sp>
        <p:nvSpPr>
          <p:cNvPr id="71682" name="Rectangle 3"/>
          <p:cNvSpPr>
            <a:spLocks noGrp="1" noChangeArrowheads="1"/>
          </p:cNvSpPr>
          <p:nvPr>
            <p:ph idx="1"/>
          </p:nvPr>
        </p:nvSpPr>
        <p:spPr>
          <a:xfrm>
            <a:off x="440473" y="1600200"/>
            <a:ext cx="8653347" cy="4724400"/>
          </a:xfrm>
        </p:spPr>
        <p:txBody>
          <a:bodyPr/>
          <a:lstStyle/>
          <a:p>
            <a:pPr eaLnBrk="1" hangingPunct="1"/>
            <a:r>
              <a:rPr lang="ja-JP" altLang="en-US" sz="2800" dirty="0" smtClean="0">
                <a:ea typeface="ＭＳ Ｐゴシック" pitchFamily="34" charset="-128"/>
              </a:rPr>
              <a:t>“</a:t>
            </a:r>
            <a:r>
              <a:rPr lang="en-US" altLang="ja-JP" sz="2800" dirty="0" smtClean="0">
                <a:ea typeface="ＭＳ Ｐゴシック" pitchFamily="34" charset="-128"/>
              </a:rPr>
              <a:t>This system is too difficult</a:t>
            </a:r>
            <a:r>
              <a:rPr lang="ja-JP" altLang="en-US" sz="2800" dirty="0" smtClean="0">
                <a:ea typeface="ＭＳ Ｐゴシック" pitchFamily="34" charset="-128"/>
              </a:rPr>
              <a:t>”</a:t>
            </a:r>
            <a:endParaRPr lang="en-US" altLang="ja-JP" sz="2800" dirty="0" smtClean="0">
              <a:ea typeface="ＭＳ Ｐゴシック" pitchFamily="34" charset="-128"/>
            </a:endParaRPr>
          </a:p>
          <a:p>
            <a:pPr eaLnBrk="1" hangingPunct="1"/>
            <a:r>
              <a:rPr lang="ja-JP" altLang="en-US" sz="2800" dirty="0" smtClean="0">
                <a:ea typeface="ＭＳ Ｐゴシック" pitchFamily="34" charset="-128"/>
              </a:rPr>
              <a:t>“</a:t>
            </a:r>
            <a:r>
              <a:rPr lang="en-US" altLang="ja-JP" sz="2800" dirty="0" smtClean="0">
                <a:ea typeface="ＭＳ Ｐゴシック" pitchFamily="34" charset="-128"/>
              </a:rPr>
              <a:t>You don’t have the steps in the order we do them</a:t>
            </a:r>
            <a:r>
              <a:rPr lang="ja-JP" altLang="en-US" sz="2800" dirty="0" smtClean="0">
                <a:ea typeface="ＭＳ Ｐゴシック" pitchFamily="34" charset="-128"/>
              </a:rPr>
              <a:t>”</a:t>
            </a:r>
            <a:endParaRPr lang="en-US" altLang="ja-JP" sz="2800" dirty="0" smtClean="0">
              <a:ea typeface="ＭＳ Ｐゴシック" pitchFamily="34" charset="-128"/>
            </a:endParaRPr>
          </a:p>
          <a:p>
            <a:pPr eaLnBrk="1" hangingPunct="1"/>
            <a:r>
              <a:rPr lang="en-US" sz="2800" dirty="0" smtClean="0">
                <a:ea typeface="ＭＳ Ｐゴシック" pitchFamily="34" charset="-128"/>
              </a:rPr>
              <a:t>Do not take comments personally</a:t>
            </a:r>
          </a:p>
          <a:p>
            <a:pPr lvl="1" eaLnBrk="1" hangingPunct="1"/>
            <a:r>
              <a:rPr lang="en-US" sz="2400" dirty="0" smtClean="0">
                <a:ea typeface="ＭＳ Ｐゴシック" pitchFamily="34" charset="-128"/>
              </a:rPr>
              <a:t>you shouldn’</a:t>
            </a:r>
            <a:r>
              <a:rPr lang="en-US" altLang="ja-JP" sz="2400" dirty="0" smtClean="0">
                <a:ea typeface="ＭＳ Ｐゴシック" pitchFamily="34" charset="-128"/>
              </a:rPr>
              <a:t>t have a personal stake</a:t>
            </a:r>
          </a:p>
          <a:p>
            <a:pPr eaLnBrk="1" hangingPunct="1"/>
            <a:r>
              <a:rPr lang="en-US" sz="2800" dirty="0" smtClean="0">
                <a:ea typeface="ＭＳ Ｐゴシック" pitchFamily="34" charset="-128"/>
              </a:rPr>
              <a:t>Be careful not to judge participants</a:t>
            </a:r>
          </a:p>
          <a:p>
            <a:pPr lvl="1" eaLnBrk="1" hangingPunct="1"/>
            <a:endParaRPr lang="en-US" sz="2400" dirty="0" smtClean="0">
              <a:ea typeface="ＭＳ Ｐゴシック" pitchFamily="34" charset="-128"/>
            </a:endParaRPr>
          </a:p>
          <a:p>
            <a:pPr eaLnBrk="1" hangingPunct="1"/>
            <a:r>
              <a:rPr lang="en-US" sz="2800" dirty="0" smtClean="0">
                <a:ea typeface="ＭＳ Ｐゴシック" pitchFamily="34" charset="-128"/>
              </a:rPr>
              <a:t>Goal is to make the system easy to use for your intended customers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23</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941284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sz="3300" smtClean="0">
                <a:ea typeface="ＭＳ Ｐゴシック" pitchFamily="34" charset="-128"/>
              </a:rPr>
              <a:t>In Situ (</a:t>
            </a:r>
            <a:r>
              <a:rPr lang="ja-JP" altLang="en-US" sz="3300" smtClean="0">
                <a:ea typeface="ＭＳ Ｐゴシック" pitchFamily="34" charset="-128"/>
              </a:rPr>
              <a:t>“</a:t>
            </a:r>
            <a:r>
              <a:rPr lang="en-US" altLang="ja-JP" sz="3300" smtClean="0">
                <a:ea typeface="ＭＳ Ｐゴシック" pitchFamily="34" charset="-128"/>
              </a:rPr>
              <a:t>in place</a:t>
            </a:r>
            <a:r>
              <a:rPr lang="ja-JP" altLang="en-US" sz="3300" smtClean="0">
                <a:ea typeface="ＭＳ Ｐゴシック" pitchFamily="34" charset="-128"/>
              </a:rPr>
              <a:t>”</a:t>
            </a:r>
            <a:r>
              <a:rPr lang="en-US" altLang="ja-JP" sz="3300" smtClean="0">
                <a:ea typeface="ＭＳ Ｐゴシック" pitchFamily="34" charset="-128"/>
              </a:rPr>
              <a:t>)</a:t>
            </a:r>
            <a:endParaRPr lang="en-US" sz="3300" smtClean="0">
              <a:ea typeface="ＭＳ Ｐゴシック" pitchFamily="34" charset="-128"/>
            </a:endParaRPr>
          </a:p>
        </p:txBody>
      </p:sp>
      <p:sp>
        <p:nvSpPr>
          <p:cNvPr id="73730" name="Rectangle 3"/>
          <p:cNvSpPr>
            <a:spLocks noGrp="1" noChangeArrowheads="1"/>
          </p:cNvSpPr>
          <p:nvPr>
            <p:ph idx="1"/>
          </p:nvPr>
        </p:nvSpPr>
        <p:spPr>
          <a:xfrm>
            <a:off x="685800" y="1262233"/>
            <a:ext cx="8251902" cy="5062367"/>
          </a:xfrm>
        </p:spPr>
        <p:txBody>
          <a:bodyPr/>
          <a:lstStyle/>
          <a:p>
            <a:pPr eaLnBrk="1" hangingPunct="1"/>
            <a:r>
              <a:rPr lang="en-US" sz="2400" dirty="0" smtClean="0">
                <a:ea typeface="ＭＳ Ｐゴシック" pitchFamily="34" charset="-128"/>
              </a:rPr>
              <a:t>Studying people in naturalistic settings</a:t>
            </a:r>
          </a:p>
          <a:p>
            <a:pPr lvl="1" eaLnBrk="1" hangingPunct="1"/>
            <a:r>
              <a:rPr lang="en-US" sz="2000" dirty="0" smtClean="0">
                <a:ea typeface="ＭＳ Ｐゴシック" pitchFamily="34" charset="-128"/>
              </a:rPr>
              <a:t>direct observation</a:t>
            </a:r>
          </a:p>
          <a:p>
            <a:pPr lvl="1" eaLnBrk="1" hangingPunct="1"/>
            <a:r>
              <a:rPr lang="en-US" sz="2000" dirty="0" smtClean="0">
                <a:ea typeface="ＭＳ Ｐゴシック" pitchFamily="34" charset="-128"/>
              </a:rPr>
              <a:t>indirect observation</a:t>
            </a:r>
          </a:p>
          <a:p>
            <a:pPr lvl="1" eaLnBrk="1" hangingPunct="1"/>
            <a:r>
              <a:rPr lang="en-US" sz="2000" dirty="0" smtClean="0">
                <a:ea typeface="ＭＳ Ｐゴシック" pitchFamily="34" charset="-128"/>
              </a:rPr>
              <a:t>diary method</a:t>
            </a:r>
          </a:p>
          <a:p>
            <a:pPr lvl="1" eaLnBrk="1" hangingPunct="1"/>
            <a:r>
              <a:rPr lang="en-US" sz="2000" dirty="0" smtClean="0">
                <a:ea typeface="ＭＳ Ｐゴシック" pitchFamily="34" charset="-128"/>
              </a:rPr>
              <a:t>Experience Sampling Method (ESM)</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dirty="0" smtClean="0">
                <a:ea typeface="ＭＳ Ｐゴシック" pitchFamily="34" charset="-128"/>
              </a:rPr>
              <a:t>Naturalistic data collection method</a:t>
            </a:r>
          </a:p>
          <a:p>
            <a:pPr lvl="1" eaLnBrk="1" hangingPunct="1"/>
            <a:r>
              <a:rPr lang="en-US" sz="2000" dirty="0" smtClean="0">
                <a:ea typeface="ＭＳ Ｐゴシック" pitchFamily="34" charset="-128"/>
              </a:rPr>
              <a:t>outside the lab</a:t>
            </a:r>
          </a:p>
          <a:p>
            <a:pPr lvl="2" eaLnBrk="1" hangingPunct="1"/>
            <a:r>
              <a:rPr lang="ja-JP" altLang="en-US" sz="1800" dirty="0" smtClean="0">
                <a:ea typeface="ＭＳ Ｐゴシック" pitchFamily="34" charset="-128"/>
              </a:rPr>
              <a:t>“</a:t>
            </a:r>
            <a:r>
              <a:rPr lang="en-US" altLang="ja-JP" sz="1800" dirty="0" smtClean="0">
                <a:ea typeface="ＭＳ Ｐゴシック" pitchFamily="34" charset="-128"/>
              </a:rPr>
              <a:t>Ecologically valid</a:t>
            </a:r>
            <a:r>
              <a:rPr lang="ja-JP" altLang="en-US" sz="1800" dirty="0" smtClean="0">
                <a:ea typeface="ＭＳ Ｐゴシック" pitchFamily="34" charset="-128"/>
              </a:rPr>
              <a:t>”</a:t>
            </a:r>
            <a:endParaRPr lang="en-US" altLang="ja-JP" sz="1800" dirty="0" smtClean="0">
              <a:ea typeface="ＭＳ Ｐゴシック" pitchFamily="34" charset="-128"/>
            </a:endParaRPr>
          </a:p>
          <a:p>
            <a:pPr lvl="1" eaLnBrk="1" hangingPunct="1"/>
            <a:r>
              <a:rPr lang="en-US" sz="2000" dirty="0" smtClean="0">
                <a:ea typeface="ＭＳ Ｐゴシック" pitchFamily="34" charset="-128"/>
              </a:rPr>
              <a:t>studying behaviors in real-life situations…</a:t>
            </a:r>
            <a:br>
              <a:rPr lang="en-US" sz="2000" dirty="0" smtClean="0">
                <a:ea typeface="ＭＳ Ｐゴシック" pitchFamily="34" charset="-128"/>
              </a:rPr>
            </a:br>
            <a:endParaRPr lang="en-US" sz="2000" dirty="0" smtClean="0">
              <a:ea typeface="ＭＳ Ｐゴシック" pitchFamily="34" charset="-128"/>
            </a:endParaRPr>
          </a:p>
          <a:p>
            <a:pPr eaLnBrk="1" hangingPunct="1"/>
            <a:r>
              <a:rPr lang="en-US" sz="2400" dirty="0" smtClean="0">
                <a:ea typeface="ＭＳ Ｐゴシック" pitchFamily="34" charset="-128"/>
              </a:rPr>
              <a:t>Key for places we will deploy contextually-aware and/or mobile apps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24</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3432656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bwMode="auto">
          <a:xfrm>
            <a:off x="609600" y="1113796"/>
            <a:ext cx="3048000" cy="47958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5778" name="Picture 2" descr="http://farm4.static.flickr.com/3006/2982729540_f799e57d03_b.jpg"/>
          <p:cNvPicPr>
            <a:picLocks noChangeAspect="1" noChangeArrowheads="1"/>
          </p:cNvPicPr>
          <p:nvPr/>
        </p:nvPicPr>
        <p:blipFill>
          <a:blip r:embed="rId4">
            <a:extLst>
              <a:ext uri="{28A0092B-C50C-407E-A947-70E740481C1C}">
                <a14:useLocalDpi xmlns:a14="http://schemas.microsoft.com/office/drawing/2010/main" val="0"/>
              </a:ext>
            </a:extLst>
          </a:blip>
          <a:srcRect l="11969" r="35027"/>
          <a:stretch>
            <a:fillRect/>
          </a:stretch>
        </p:blipFill>
        <p:spPr bwMode="auto">
          <a:xfrm>
            <a:off x="4267200" y="655638"/>
            <a:ext cx="23622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l="5408" t="19048" r="6734"/>
          <a:stretch>
            <a:fillRect/>
          </a:stretch>
        </p:blipFill>
        <p:spPr bwMode="auto">
          <a:xfrm>
            <a:off x="4724400" y="3986213"/>
            <a:ext cx="4267200" cy="223202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5784850" y="712788"/>
            <a:ext cx="2978150" cy="2441575"/>
            <a:chOff x="5784112" y="514290"/>
            <a:chExt cx="2978888" cy="2441561"/>
          </a:xfrm>
        </p:grpSpPr>
        <p:sp>
          <p:nvSpPr>
            <p:cNvPr id="8" name="Freeform 7"/>
            <p:cNvSpPr/>
            <p:nvPr/>
          </p:nvSpPr>
          <p:spPr>
            <a:xfrm>
              <a:off x="5784112" y="1106424"/>
              <a:ext cx="2721649" cy="1849427"/>
            </a:xfrm>
            <a:custGeom>
              <a:avLst/>
              <a:gdLst>
                <a:gd name="connsiteX0" fmla="*/ 0 w 2721935"/>
                <a:gd name="connsiteY0" fmla="*/ 1626781 h 1850065"/>
                <a:gd name="connsiteX1" fmla="*/ 797441 w 2721935"/>
                <a:gd name="connsiteY1" fmla="*/ 0 h 1850065"/>
                <a:gd name="connsiteX2" fmla="*/ 2721935 w 2721935"/>
                <a:gd name="connsiteY2" fmla="*/ 946298 h 1850065"/>
                <a:gd name="connsiteX3" fmla="*/ 127590 w 2721935"/>
                <a:gd name="connsiteY3" fmla="*/ 1850065 h 1850065"/>
              </a:gdLst>
              <a:ahLst/>
              <a:cxnLst>
                <a:cxn ang="0">
                  <a:pos x="connsiteX0" y="connsiteY0"/>
                </a:cxn>
                <a:cxn ang="0">
                  <a:pos x="connsiteX1" y="connsiteY1"/>
                </a:cxn>
                <a:cxn ang="0">
                  <a:pos x="connsiteX2" y="connsiteY2"/>
                </a:cxn>
                <a:cxn ang="0">
                  <a:pos x="connsiteX3" y="connsiteY3"/>
                </a:cxn>
              </a:cxnLst>
              <a:rect l="l" t="t" r="r" b="b"/>
              <a:pathLst>
                <a:path w="2721935" h="1850065">
                  <a:moveTo>
                    <a:pt x="0" y="1626781"/>
                  </a:moveTo>
                  <a:lnTo>
                    <a:pt x="797441" y="0"/>
                  </a:lnTo>
                  <a:lnTo>
                    <a:pt x="2721935" y="946298"/>
                  </a:lnTo>
                  <a:lnTo>
                    <a:pt x="127590" y="1850065"/>
                  </a:lnTo>
                </a:path>
              </a:pathLst>
            </a:custGeom>
            <a:solidFill>
              <a:schemeClr val="accent1">
                <a:alpha val="48000"/>
              </a:schemeClr>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75789" name="Picture 8" descr="bee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914400"/>
              <a:ext cx="2362200" cy="1349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781309" y="514290"/>
              <a:ext cx="1981691" cy="400048"/>
            </a:xfrm>
            <a:prstGeom prst="rect">
              <a:avLst/>
            </a:prstGeom>
            <a:noFill/>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solidFill>
                    <a:srgbClr val="FFFFFF"/>
                  </a:solidFill>
                </a:rPr>
                <a:t>beep… beep…</a:t>
              </a:r>
            </a:p>
          </p:txBody>
        </p:sp>
      </p:grpSp>
      <p:sp>
        <p:nvSpPr>
          <p:cNvPr id="75781" name="Title 9"/>
          <p:cNvSpPr>
            <a:spLocks noGrp="1"/>
          </p:cNvSpPr>
          <p:nvPr>
            <p:ph type="title"/>
          </p:nvPr>
        </p:nvSpPr>
        <p:spPr>
          <a:xfrm>
            <a:off x="479425" y="1"/>
            <a:ext cx="8664575" cy="674235"/>
          </a:xfrm>
        </p:spPr>
        <p:txBody>
          <a:bodyPr/>
          <a:lstStyle/>
          <a:p>
            <a:pPr eaLnBrk="1" hangingPunct="1"/>
            <a:r>
              <a:rPr lang="en-US" sz="2400" dirty="0" smtClean="0">
                <a:ea typeface="ＭＳ Ｐゴシック" pitchFamily="34" charset="-128"/>
              </a:rPr>
              <a:t>Experience Sampling Method (ESM)</a:t>
            </a:r>
          </a:p>
        </p:txBody>
      </p:sp>
      <p:sp>
        <p:nvSpPr>
          <p:cNvPr id="3" name="Date Placeholder 2"/>
          <p:cNvSpPr>
            <a:spLocks noGrp="1"/>
          </p:cNvSpPr>
          <p:nvPr>
            <p:ph type="dt" sz="half" idx="2"/>
          </p:nvPr>
        </p:nvSpPr>
        <p:spPr/>
        <p:txBody>
          <a:bodyPr/>
          <a:lstStyle/>
          <a:p>
            <a:pPr>
              <a:defRPr/>
            </a:pPr>
            <a:r>
              <a:rPr lang="en-US" smtClean="0"/>
              <a:t>10/4/2012</a:t>
            </a:r>
            <a:endParaRPr lang="en-US" dirty="0"/>
          </a:p>
        </p:txBody>
      </p:sp>
      <p:sp>
        <p:nvSpPr>
          <p:cNvPr id="6" name="Footer Placeholder 5"/>
          <p:cNvSpPr>
            <a:spLocks noGrp="1"/>
          </p:cNvSpPr>
          <p:nvPr>
            <p:ph type="ftr" sz="quarter" idx="3"/>
          </p:nvPr>
        </p:nvSpPr>
        <p:spPr/>
        <p:txBody>
          <a:bodyPr/>
          <a:lstStyle/>
          <a:p>
            <a:pPr>
              <a:defRPr/>
            </a:pPr>
            <a:r>
              <a:rPr lang="en-US" smtClean="0"/>
              <a:t>CSE 440: User Interface Design, Prototyping, and Evaluation</a:t>
            </a:r>
            <a:endParaRPr lang="en-US" dirty="0"/>
          </a:p>
        </p:txBody>
      </p:sp>
      <p:sp>
        <p:nvSpPr>
          <p:cNvPr id="7" name="Slide Number Placeholder 6"/>
          <p:cNvSpPr>
            <a:spLocks noGrp="1"/>
          </p:cNvSpPr>
          <p:nvPr>
            <p:ph type="sldNum" sz="quarter" idx="4"/>
          </p:nvPr>
        </p:nvSpPr>
        <p:spPr/>
        <p:txBody>
          <a:bodyPr/>
          <a:lstStyle/>
          <a:p>
            <a:pPr>
              <a:defRPr/>
            </a:pPr>
            <a:fld id="{D71D7C31-5DB5-47AD-AB94-4B6B5EAB431F}" type="slidenum">
              <a:rPr lang="en-US" smtClean="0"/>
              <a:pPr>
                <a:defRPr/>
              </a:pPr>
              <a:t>25</a:t>
            </a:fld>
            <a:endParaRPr lang="en-US" dirty="0"/>
          </a:p>
        </p:txBody>
      </p:sp>
      <p:sp>
        <p:nvSpPr>
          <p:cNvPr id="11" name="Rectangle 10"/>
          <p:cNvSpPr>
            <a:spLocks noChangeArrowheads="1"/>
          </p:cNvSpPr>
          <p:nvPr/>
        </p:nvSpPr>
        <p:spPr bwMode="auto">
          <a:xfrm rot="-366176">
            <a:off x="654050" y="3103837"/>
            <a:ext cx="2849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ahoma" pitchFamily="34" charset="0"/>
                <a:cs typeface="Tahoma" pitchFamily="34" charset="0"/>
              </a:rPr>
              <a:t>Me-hi Chick-sent-me-hi-ee</a:t>
            </a:r>
          </a:p>
        </p:txBody>
      </p:sp>
      <mc:AlternateContent xmlns:mc="http://schemas.openxmlformats.org/markup-compatibility/2006" xmlns:p14="http://schemas.microsoft.com/office/powerpoint/2010/main">
        <mc:Choice Requires="p14">
          <p:contentPart p14:bwMode="auto" r:id="rId7">
            <p14:nvContentPartPr>
              <p14:cNvPr id="111618" name="Ink 2"/>
              <p14:cNvContentPartPr>
                <a14:cpLocks xmlns:a14="http://schemas.microsoft.com/office/drawing/2010/main" noRot="1" noChangeAspect="1" noEditPoints="1" noChangeArrowheads="1" noChangeShapeType="1"/>
              </p14:cNvContentPartPr>
              <p14:nvPr/>
            </p14:nvContentPartPr>
            <p14:xfrm>
              <a:off x="704850" y="3089550"/>
              <a:ext cx="1330325" cy="153987"/>
            </p14:xfrm>
          </p:contentPart>
        </mc:Choice>
        <mc:Fallback xmlns="">
          <p:pic>
            <p:nvPicPr>
              <p:cNvPr id="111618" name="Ink 2"/>
              <p:cNvPicPr>
                <a:picLocks noRot="1" noChangeAspect="1" noEditPoints="1" noChangeArrowheads="1" noChangeShapeType="1"/>
              </p:cNvPicPr>
              <p:nvPr/>
            </p:nvPicPr>
            <p:blipFill>
              <a:blip r:embed="rId8"/>
              <a:stretch>
                <a:fillRect/>
              </a:stretch>
            </p:blipFill>
            <p:spPr>
              <a:xfrm>
                <a:off x="704850" y="3089550"/>
                <a:ext cx="1330325" cy="153987"/>
              </a:xfrm>
              <a:prstGeom prst="rect">
                <a:avLst/>
              </a:prstGeom>
            </p:spPr>
          </p:pic>
        </mc:Fallback>
      </mc:AlternateContent>
      <p:sp>
        <p:nvSpPr>
          <p:cNvPr id="75784" name="Text Box 7"/>
          <p:cNvSpPr txBox="1">
            <a:spLocks noChangeArrowheads="1"/>
          </p:cNvSpPr>
          <p:nvPr/>
        </p:nvSpPr>
        <p:spPr bwMode="auto">
          <a:xfrm>
            <a:off x="771525" y="6219037"/>
            <a:ext cx="701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sz="2000" dirty="0">
                <a:latin typeface="Arial" pitchFamily="34" charset="0"/>
              </a:rPr>
              <a:t>Also called </a:t>
            </a:r>
            <a:r>
              <a:rPr lang="ja-JP" altLang="en-US" sz="2000" dirty="0">
                <a:latin typeface="Arial" pitchFamily="34" charset="0"/>
              </a:rPr>
              <a:t>“</a:t>
            </a:r>
            <a:r>
              <a:rPr lang="en-US" altLang="ja-JP" sz="2000" dirty="0">
                <a:latin typeface="Arial" pitchFamily="34" charset="0"/>
              </a:rPr>
              <a:t>signal-contingent</a:t>
            </a:r>
            <a:r>
              <a:rPr lang="ja-JP" altLang="en-US" sz="2000" dirty="0">
                <a:latin typeface="Arial" pitchFamily="34" charset="0"/>
              </a:rPr>
              <a:t>”</a:t>
            </a:r>
            <a:r>
              <a:rPr lang="en-US" altLang="ja-JP" sz="2000" dirty="0">
                <a:latin typeface="Arial" pitchFamily="34" charset="0"/>
              </a:rPr>
              <a:t> sampling...</a:t>
            </a:r>
            <a:endParaRPr lang="en-US" sz="2000" dirty="0">
              <a:latin typeface="Arial" pitchFamily="34" charset="0"/>
            </a:endParaRPr>
          </a:p>
        </p:txBody>
      </p:sp>
    </p:spTree>
    <p:extLst>
      <p:ext uri="{BB962C8B-B14F-4D97-AF65-F5344CB8AC3E}">
        <p14:creationId xmlns:p14="http://schemas.microsoft.com/office/powerpoint/2010/main" val="1854556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dissolve">
                                      <p:cBhvr>
                                        <p:cTn id="7" dur="500"/>
                                        <p:tgtEl>
                                          <p:spTgt spid="111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4"/>
          <p:cNvPicPr>
            <a:picLocks noChangeAspect="1" noChangeArrowheads="1"/>
          </p:cNvPicPr>
          <p:nvPr/>
        </p:nvPicPr>
        <p:blipFill>
          <a:blip r:embed="rId3">
            <a:extLst>
              <a:ext uri="{28A0092B-C50C-407E-A947-70E740481C1C}">
                <a14:useLocalDpi xmlns:a14="http://schemas.microsoft.com/office/drawing/2010/main" val="0"/>
              </a:ext>
            </a:extLst>
          </a:blip>
          <a:srcRect r="49007" b="34381"/>
          <a:stretch>
            <a:fillRect/>
          </a:stretch>
        </p:blipFill>
        <p:spPr bwMode="auto">
          <a:xfrm>
            <a:off x="1828800" y="1438275"/>
            <a:ext cx="30702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479425" y="279400"/>
            <a:ext cx="8664575" cy="1143000"/>
          </a:xfrm>
        </p:spPr>
        <p:txBody>
          <a:bodyPr/>
          <a:lstStyle/>
          <a:p>
            <a:pPr eaLnBrk="1" hangingPunct="1">
              <a:defRPr/>
            </a:pPr>
            <a:r>
              <a:rPr lang="en-US" sz="4400" dirty="0" smtClean="0">
                <a:cs typeface="Arial Black"/>
              </a:rPr>
              <a:t>Why is </a:t>
            </a:r>
            <a:r>
              <a:rPr lang="en-US" sz="4800" cap="small" dirty="0" smtClean="0">
                <a:cs typeface="Arial Black"/>
              </a:rPr>
              <a:t>esm</a:t>
            </a:r>
            <a:r>
              <a:rPr lang="en-US" sz="4800" dirty="0" smtClean="0">
                <a:cs typeface="Arial Black"/>
              </a:rPr>
              <a:t> </a:t>
            </a:r>
            <a:r>
              <a:rPr lang="en-US" sz="4400" dirty="0" smtClean="0">
                <a:cs typeface="Arial Black"/>
              </a:rPr>
              <a:t>Interesting?</a:t>
            </a:r>
            <a:endParaRPr lang="en-US" sz="4400" dirty="0">
              <a:cs typeface="Arial Black"/>
            </a:endParaRPr>
          </a:p>
        </p:txBody>
      </p:sp>
      <p:sp>
        <p:nvSpPr>
          <p:cNvPr id="2" name="Date Placeholder 1"/>
          <p:cNvSpPr>
            <a:spLocks noGrp="1"/>
          </p:cNvSpPr>
          <p:nvPr>
            <p:ph type="dt" sz="half" idx="10"/>
          </p:nvPr>
        </p:nvSpPr>
        <p:spPr/>
        <p:txBody>
          <a:bodyPr/>
          <a:lstStyle/>
          <a:p>
            <a:pPr>
              <a:defRPr/>
            </a:pPr>
            <a:r>
              <a:rPr lang="en-US" smtClean="0"/>
              <a:t>10/4/2012</a:t>
            </a:r>
            <a:endParaRPr lang="en-US"/>
          </a:p>
        </p:txBody>
      </p:sp>
      <p:sp>
        <p:nvSpPr>
          <p:cNvPr id="3" name="Footer Placeholder 2"/>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4" name="Slide Number Placeholder 3"/>
          <p:cNvSpPr>
            <a:spLocks noGrp="1"/>
          </p:cNvSpPr>
          <p:nvPr>
            <p:ph type="sldNum" sz="quarter" idx="12"/>
          </p:nvPr>
        </p:nvSpPr>
        <p:spPr/>
        <p:txBody>
          <a:bodyPr/>
          <a:lstStyle/>
          <a:p>
            <a:pPr>
              <a:defRPr/>
            </a:pPr>
            <a:fld id="{7765F609-13D8-427A-A637-8F1D1F077692}" type="slidenum">
              <a:rPr lang="en-US" smtClean="0"/>
              <a:pPr>
                <a:defRPr/>
              </a:pPr>
              <a:t>26</a:t>
            </a:fld>
            <a:endParaRPr lang="en-US"/>
          </a:p>
        </p:txBody>
      </p:sp>
      <p:sp>
        <p:nvSpPr>
          <p:cNvPr id="77827" name="Rectangle 8"/>
          <p:cNvSpPr>
            <a:spLocks noChangeArrowheads="1"/>
          </p:cNvSpPr>
          <p:nvPr/>
        </p:nvSpPr>
        <p:spPr bwMode="auto">
          <a:xfrm>
            <a:off x="1328738" y="6214204"/>
            <a:ext cx="754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latin typeface="Arial" pitchFamily="34" charset="0"/>
                <a:cs typeface="Arial" pitchFamily="34" charset="0"/>
              </a:rPr>
              <a:t>Barrett, </a:t>
            </a:r>
            <a:r>
              <a:rPr lang="en-US" sz="2000" i="1" dirty="0">
                <a:latin typeface="Arial" pitchFamily="34" charset="0"/>
                <a:cs typeface="Arial" pitchFamily="34" charset="0"/>
              </a:rPr>
              <a:t>Cognition and Emotion</a:t>
            </a:r>
            <a:r>
              <a:rPr lang="en-US" sz="2000" dirty="0">
                <a:latin typeface="Arial" pitchFamily="34" charset="0"/>
                <a:cs typeface="Arial" pitchFamily="34" charset="0"/>
              </a:rPr>
              <a:t>, 1998</a:t>
            </a:r>
          </a:p>
        </p:txBody>
      </p:sp>
      <p:sp>
        <p:nvSpPr>
          <p:cNvPr id="77828" name="TextBox 7"/>
          <p:cNvSpPr txBox="1">
            <a:spLocks noChangeArrowheads="1"/>
          </p:cNvSpPr>
          <p:nvPr/>
        </p:nvSpPr>
        <p:spPr bwMode="auto">
          <a:xfrm rot="-5400000">
            <a:off x="261144" y="2713831"/>
            <a:ext cx="213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sz="2800">
                <a:latin typeface="Arial" pitchFamily="34" charset="0"/>
                <a:cs typeface="Arial" pitchFamily="34" charset="0"/>
              </a:rPr>
              <a:t>Emotional Intensity</a:t>
            </a:r>
          </a:p>
        </p:txBody>
      </p:sp>
      <p:sp>
        <p:nvSpPr>
          <p:cNvPr id="77829" name="TextBox 9"/>
          <p:cNvSpPr txBox="1">
            <a:spLocks noChangeArrowheads="1"/>
          </p:cNvSpPr>
          <p:nvPr/>
        </p:nvSpPr>
        <p:spPr bwMode="auto">
          <a:xfrm>
            <a:off x="2057400" y="5056188"/>
            <a:ext cx="2362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r>
              <a:rPr lang="en-US" sz="2800">
                <a:latin typeface="Arial" pitchFamily="34" charset="0"/>
                <a:cs typeface="Arial" pitchFamily="34" charset="0"/>
              </a:rPr>
              <a:t>retrospective </a:t>
            </a:r>
            <a:br>
              <a:rPr lang="en-US" sz="2800">
                <a:latin typeface="Arial" pitchFamily="34" charset="0"/>
                <a:cs typeface="Arial" pitchFamily="34" charset="0"/>
              </a:rPr>
            </a:br>
            <a:r>
              <a:rPr lang="en-US" sz="2800">
                <a:latin typeface="Arial" pitchFamily="34" charset="0"/>
                <a:cs typeface="Arial" pitchFamily="34" charset="0"/>
              </a:rPr>
              <a:t>surveys</a:t>
            </a:r>
          </a:p>
        </p:txBody>
      </p:sp>
      <p:sp>
        <p:nvSpPr>
          <p:cNvPr id="11" name="TextBox 10"/>
          <p:cNvSpPr txBox="1"/>
          <p:nvPr/>
        </p:nvSpPr>
        <p:spPr>
          <a:xfrm>
            <a:off x="5638800" y="5056188"/>
            <a:ext cx="1752600" cy="487362"/>
          </a:xfrm>
          <a:prstGeom prst="rect">
            <a:avLst/>
          </a:prstGeom>
          <a:noFill/>
        </p:spPr>
        <p:txBody>
          <a:bodyPr>
            <a:spAutoFit/>
          </a:bodyPr>
          <a:lstStyle/>
          <a:p>
            <a:pPr algn="ctr">
              <a:defRPr/>
            </a:pPr>
            <a:r>
              <a:rPr lang="en-US" sz="3200" cap="small" dirty="0">
                <a:latin typeface="Arial"/>
                <a:ea typeface="ＭＳ Ｐゴシック" charset="0"/>
                <a:cs typeface="Arial"/>
              </a:rPr>
              <a:t>esm</a:t>
            </a:r>
            <a:endParaRPr lang="en-US" sz="2800" cap="small" dirty="0">
              <a:latin typeface="Arial"/>
              <a:ea typeface="ＭＳ Ｐゴシック" charset="0"/>
              <a:cs typeface="Arial"/>
            </a:endParaRPr>
          </a:p>
        </p:txBody>
      </p:sp>
      <p:sp>
        <p:nvSpPr>
          <p:cNvPr id="77831" name="TextBox 11"/>
          <p:cNvSpPr txBox="1">
            <a:spLocks noChangeArrowheads="1"/>
          </p:cNvSpPr>
          <p:nvPr/>
        </p:nvSpPr>
        <p:spPr bwMode="auto">
          <a:xfrm>
            <a:off x="2362200" y="4486275"/>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latin typeface="Arial" pitchFamily="34" charset="0"/>
                <a:cs typeface="Arial" pitchFamily="34" charset="0"/>
              </a:rPr>
              <a:t>Men      Women</a:t>
            </a:r>
          </a:p>
        </p:txBody>
      </p:sp>
      <p:sp>
        <p:nvSpPr>
          <p:cNvPr id="13" name="TextBox 12"/>
          <p:cNvSpPr txBox="1">
            <a:spLocks noChangeArrowheads="1"/>
          </p:cNvSpPr>
          <p:nvPr/>
        </p:nvSpPr>
        <p:spPr bwMode="auto">
          <a:xfrm>
            <a:off x="5638800" y="4486275"/>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r>
              <a:rPr lang="en-US" sz="2000">
                <a:latin typeface="Arial" pitchFamily="34" charset="0"/>
                <a:cs typeface="Arial" pitchFamily="34" charset="0"/>
              </a:rPr>
              <a:t>Men       Women</a:t>
            </a:r>
          </a:p>
        </p:txBody>
      </p:sp>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b="34381"/>
          <a:stretch>
            <a:fillRect/>
          </a:stretch>
        </p:blipFill>
        <p:spPr bwMode="auto">
          <a:xfrm>
            <a:off x="1829574" y="1439049"/>
            <a:ext cx="6019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551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p:cNvSpPr>
            <a:spLocks noGrp="1" noChangeArrowheads="1"/>
          </p:cNvSpPr>
          <p:nvPr>
            <p:ph type="title"/>
          </p:nvPr>
        </p:nvSpPr>
        <p:spPr>
          <a:xfrm>
            <a:off x="479425" y="363290"/>
            <a:ext cx="8664575" cy="688975"/>
          </a:xfrm>
        </p:spPr>
        <p:txBody>
          <a:bodyPr/>
          <a:lstStyle/>
          <a:p>
            <a:pPr eaLnBrk="1" hangingPunct="1"/>
            <a:r>
              <a:rPr lang="en-US" sz="3300" dirty="0" smtClean="0">
                <a:ea typeface="ＭＳ Ｐゴシック" pitchFamily="34" charset="-128"/>
              </a:rPr>
              <a:t>Computerized ESM</a:t>
            </a:r>
          </a:p>
        </p:txBody>
      </p:sp>
      <p:sp>
        <p:nvSpPr>
          <p:cNvPr id="79874" name="Rectangle 4"/>
          <p:cNvSpPr>
            <a:spLocks noGrp="1" noChangeArrowheads="1"/>
          </p:cNvSpPr>
          <p:nvPr>
            <p:ph idx="1"/>
          </p:nvPr>
        </p:nvSpPr>
        <p:spPr>
          <a:xfrm>
            <a:off x="501552" y="1372841"/>
            <a:ext cx="8126412" cy="4724400"/>
          </a:xfrm>
        </p:spPr>
        <p:txBody>
          <a:bodyPr/>
          <a:lstStyle/>
          <a:p>
            <a:pPr marL="0" indent="0" eaLnBrk="1" hangingPunct="1">
              <a:buNone/>
            </a:pPr>
            <a:r>
              <a:rPr lang="en-US" sz="2800" dirty="0" smtClean="0">
                <a:solidFill>
                  <a:srgbClr val="00B0F0"/>
                </a:solidFill>
                <a:ea typeface="ＭＳ Ｐゴシック" pitchFamily="34" charset="-128"/>
              </a:rPr>
              <a:t>Advantages</a:t>
            </a:r>
          </a:p>
          <a:p>
            <a:r>
              <a:rPr lang="en-US" sz="2400" dirty="0" smtClean="0">
                <a:ea typeface="ＭＳ Ｐゴシック" pitchFamily="34" charset="-128"/>
              </a:rPr>
              <a:t>ensures compliance</a:t>
            </a:r>
            <a:br>
              <a:rPr lang="en-US" sz="2400" dirty="0" smtClean="0">
                <a:ea typeface="ＭＳ Ｐゴシック" pitchFamily="34" charset="-128"/>
              </a:rPr>
            </a:br>
            <a:endParaRPr lang="en-US" sz="2400" dirty="0" smtClean="0">
              <a:ea typeface="ＭＳ Ｐゴシック" pitchFamily="34" charset="-128"/>
            </a:endParaRPr>
          </a:p>
          <a:p>
            <a:r>
              <a:rPr lang="en-US" sz="2400" dirty="0" smtClean="0">
                <a:ea typeface="ＭＳ Ｐゴシック" pitchFamily="34" charset="-128"/>
              </a:rPr>
              <a:t>sophisticated presentation</a:t>
            </a:r>
          </a:p>
          <a:p>
            <a:pPr lvl="1"/>
            <a:r>
              <a:rPr lang="en-US" sz="2000" dirty="0">
                <a:ea typeface="ＭＳ Ｐゴシック" pitchFamily="34" charset="-128"/>
              </a:rPr>
              <a:t>c</a:t>
            </a:r>
            <a:r>
              <a:rPr lang="en-US" sz="2000" dirty="0" smtClean="0">
                <a:ea typeface="ＭＳ Ｐゴシック" pitchFamily="34" charset="-128"/>
              </a:rPr>
              <a:t>onditionals</a:t>
            </a:r>
          </a:p>
          <a:p>
            <a:pPr lvl="1"/>
            <a:r>
              <a:rPr lang="en-US" sz="2000" dirty="0">
                <a:ea typeface="ＭＳ Ｐゴシック" pitchFamily="34" charset="-128"/>
              </a:rPr>
              <a:t>p</a:t>
            </a:r>
            <a:r>
              <a:rPr lang="en-US" sz="2000" dirty="0" smtClean="0">
                <a:ea typeface="ＭＳ Ｐゴシック" pitchFamily="34" charset="-128"/>
              </a:rPr>
              <a:t>robabilities</a:t>
            </a:r>
          </a:p>
          <a:p>
            <a:pPr lvl="1"/>
            <a:r>
              <a:rPr lang="ja-JP" altLang="en-US" sz="2000" dirty="0" smtClean="0">
                <a:ea typeface="ＭＳ Ｐゴシック" pitchFamily="34" charset="-128"/>
              </a:rPr>
              <a:t>“</a:t>
            </a:r>
            <a:r>
              <a:rPr lang="en-US" altLang="ja-JP" sz="2000" dirty="0" smtClean="0">
                <a:ea typeface="ＭＳ Ｐゴシック" pitchFamily="34" charset="-128"/>
              </a:rPr>
              <a:t>question pools</a:t>
            </a:r>
            <a:r>
              <a:rPr lang="ja-JP" altLang="en-US" sz="2000" dirty="0" smtClean="0">
                <a:ea typeface="ＭＳ Ｐゴシック" pitchFamily="34" charset="-128"/>
              </a:rPr>
              <a:t>”</a:t>
            </a:r>
            <a:r>
              <a:rPr lang="en-US" altLang="ja-JP" sz="2000" dirty="0" smtClean="0">
                <a:ea typeface="ＭＳ Ｐゴシック" pitchFamily="34" charset="-128"/>
              </a:rPr>
              <a:t/>
            </a:r>
            <a:br>
              <a:rPr lang="en-US" altLang="ja-JP" sz="2000" dirty="0" smtClean="0">
                <a:ea typeface="ＭＳ Ｐゴシック" pitchFamily="34" charset="-128"/>
              </a:rPr>
            </a:br>
            <a:endParaRPr lang="en-US" altLang="ja-JP" sz="2000" dirty="0" smtClean="0">
              <a:ea typeface="ＭＳ Ｐゴシック" pitchFamily="34" charset="-128"/>
            </a:endParaRPr>
          </a:p>
          <a:p>
            <a:r>
              <a:rPr lang="en-US" sz="2400" dirty="0" smtClean="0">
                <a:ea typeface="ＭＳ Ｐゴシック" pitchFamily="34" charset="-128"/>
              </a:rPr>
              <a:t>record reaction times</a:t>
            </a:r>
            <a:br>
              <a:rPr lang="en-US" sz="2400" dirty="0" smtClean="0">
                <a:ea typeface="ＭＳ Ｐゴシック" pitchFamily="34" charset="-128"/>
              </a:rPr>
            </a:br>
            <a:endParaRPr lang="en-US" sz="2400" dirty="0" smtClean="0">
              <a:ea typeface="ＭＳ Ｐゴシック" pitchFamily="34" charset="-128"/>
            </a:endParaRPr>
          </a:p>
          <a:p>
            <a:r>
              <a:rPr lang="en-US" sz="2400" dirty="0" smtClean="0">
                <a:ea typeface="ＭＳ Ｐゴシック" pitchFamily="34" charset="-128"/>
              </a:rPr>
              <a:t>data already in computer</a:t>
            </a:r>
          </a:p>
          <a:p>
            <a:pPr lvl="1"/>
            <a:r>
              <a:rPr lang="en-US" sz="2000" dirty="0" smtClean="0">
                <a:ea typeface="ＭＳ Ｐゴシック" pitchFamily="34" charset="-128"/>
              </a:rPr>
              <a:t>reduces data entry error</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27</a:t>
            </a:fld>
            <a:endParaRPr lang="en-US" sz="1100" smtClean="0">
              <a:solidFill>
                <a:schemeClr val="tx1">
                  <a:lumMod val="50000"/>
                </a:schemeClr>
              </a:solidFill>
              <a:latin typeface="Helvetica Light"/>
            </a:endParaRPr>
          </a:p>
        </p:txBody>
      </p:sp>
      <p:pic>
        <p:nvPicPr>
          <p:cNvPr id="79876" name="Picture 5" descr="palm location disclosure sunny study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695" y="1447800"/>
            <a:ext cx="324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540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idx="1"/>
          </p:nvPr>
        </p:nvSpPr>
        <p:spPr>
          <a:xfrm>
            <a:off x="479425" y="1357161"/>
            <a:ext cx="7772400" cy="4724400"/>
          </a:xfrm>
        </p:spPr>
        <p:txBody>
          <a:bodyPr/>
          <a:lstStyle/>
          <a:p>
            <a:pPr marL="0" indent="0" eaLnBrk="1" hangingPunct="1">
              <a:buNone/>
            </a:pPr>
            <a:r>
              <a:rPr lang="en-US" dirty="0" smtClean="0">
                <a:solidFill>
                  <a:srgbClr val="00B0F0"/>
                </a:solidFill>
                <a:ea typeface="ＭＳ Ｐゴシック" pitchFamily="34" charset="-128"/>
              </a:rPr>
              <a:t>Disadvantages</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a:p>
            <a:r>
              <a:rPr lang="en-US" sz="2800" dirty="0" smtClean="0">
                <a:ea typeface="ＭＳ Ｐゴシック" pitchFamily="34" charset="-128"/>
              </a:rPr>
              <a:t>input constraints (limited free response)</a:t>
            </a:r>
            <a:br>
              <a:rPr lang="en-US" sz="2800" dirty="0" smtClean="0">
                <a:ea typeface="ＭＳ Ｐゴシック" pitchFamily="34" charset="-128"/>
              </a:rPr>
            </a:br>
            <a:endParaRPr lang="en-US" sz="2800" dirty="0" smtClean="0">
              <a:ea typeface="ＭＳ Ｐゴシック" pitchFamily="34" charset="-128"/>
            </a:endParaRPr>
          </a:p>
          <a:p>
            <a:r>
              <a:rPr lang="en-US" sz="2800" dirty="0" smtClean="0">
                <a:ea typeface="ＭＳ Ｐゴシック" pitchFamily="34" charset="-128"/>
              </a:rPr>
              <a:t>human factors</a:t>
            </a:r>
          </a:p>
          <a:p>
            <a:pPr lvl="1"/>
            <a:r>
              <a:rPr lang="en-US" sz="2400" dirty="0" smtClean="0">
                <a:ea typeface="ＭＳ Ｐゴシック" pitchFamily="34" charset="-128"/>
              </a:rPr>
              <a:t>small screen, buttons, etc.</a:t>
            </a:r>
          </a:p>
          <a:p>
            <a:pPr lvl="1"/>
            <a:r>
              <a:rPr lang="en-US" sz="2400" dirty="0" smtClean="0">
                <a:ea typeface="ＭＳ Ｐゴシック" pitchFamily="34" charset="-128"/>
              </a:rPr>
              <a:t>requires some prior experience with technology</a:t>
            </a:r>
            <a:br>
              <a:rPr lang="en-US" sz="2400" dirty="0" smtClean="0">
                <a:ea typeface="ＭＳ Ｐゴシック" pitchFamily="34" charset="-128"/>
              </a:rPr>
            </a:br>
            <a:endParaRPr lang="en-US" sz="2400" dirty="0" smtClean="0">
              <a:ea typeface="ＭＳ Ｐゴシック" pitchFamily="34" charset="-128"/>
            </a:endParaRPr>
          </a:p>
          <a:p>
            <a:r>
              <a:rPr lang="en-US" sz="2800" dirty="0">
                <a:ea typeface="ＭＳ Ｐゴシック" pitchFamily="34" charset="-128"/>
              </a:rPr>
              <a:t>c</a:t>
            </a:r>
            <a:r>
              <a:rPr lang="en-US" sz="2800" dirty="0" smtClean="0">
                <a:ea typeface="ＭＳ Ｐゴシック" pitchFamily="34" charset="-128"/>
              </a:rPr>
              <a:t>osts (if need to handout devices…)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dirty="0" smtClean="0"/>
              <a:t>CSE 440: User Interface Design, Prototyping, and Evaluation</a:t>
            </a:r>
            <a:endParaRPr lang="en-US" dirty="0"/>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28</a:t>
            </a:fld>
            <a:endParaRPr lang="en-US" sz="1100" smtClean="0">
              <a:solidFill>
                <a:schemeClr val="tx1">
                  <a:lumMod val="50000"/>
                </a:schemeClr>
              </a:solidFill>
              <a:latin typeface="Helvetica Light"/>
            </a:endParaRPr>
          </a:p>
        </p:txBody>
      </p:sp>
      <p:sp>
        <p:nvSpPr>
          <p:cNvPr id="10" name="Rectangle 3"/>
          <p:cNvSpPr txBox="1">
            <a:spLocks noChangeArrowheads="1"/>
          </p:cNvSpPr>
          <p:nvPr/>
        </p:nvSpPr>
        <p:spPr bwMode="auto">
          <a:xfrm>
            <a:off x="479425" y="363290"/>
            <a:ext cx="86645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3300" dirty="0" smtClean="0">
                <a:solidFill>
                  <a:schemeClr val="accent1"/>
                </a:solidFill>
                <a:ea typeface="ＭＳ Ｐゴシック" pitchFamily="34" charset="-128"/>
              </a:rPr>
              <a:t>Computerized ESM</a:t>
            </a:r>
          </a:p>
        </p:txBody>
      </p:sp>
    </p:spTree>
    <p:extLst>
      <p:ext uri="{BB962C8B-B14F-4D97-AF65-F5344CB8AC3E}">
        <p14:creationId xmlns:p14="http://schemas.microsoft.com/office/powerpoint/2010/main" val="2342250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pPr eaLnBrk="1" hangingPunct="1"/>
            <a:r>
              <a:rPr lang="en-US" sz="3300" dirty="0" smtClean="0">
                <a:solidFill>
                  <a:schemeClr val="accent1"/>
                </a:solidFill>
                <a:ea typeface="ＭＳ Ｐゴシック" pitchFamily="34" charset="-128"/>
              </a:rPr>
              <a:t>Context-Triggered Sampling</a:t>
            </a:r>
          </a:p>
        </p:txBody>
      </p:sp>
      <p:sp>
        <p:nvSpPr>
          <p:cNvPr id="83970" name="Rectangle 3"/>
          <p:cNvSpPr>
            <a:spLocks noGrp="1" noChangeArrowheads="1"/>
          </p:cNvSpPr>
          <p:nvPr>
            <p:ph idx="1"/>
          </p:nvPr>
        </p:nvSpPr>
        <p:spPr/>
        <p:txBody>
          <a:bodyPr/>
          <a:lstStyle/>
          <a:p>
            <a:pPr eaLnBrk="1" hangingPunct="1"/>
            <a:r>
              <a:rPr lang="en-US" sz="2400" dirty="0" smtClean="0">
                <a:ea typeface="ＭＳ Ｐゴシック" pitchFamily="34" charset="-128"/>
              </a:rPr>
              <a:t>Use sensors to achieve targeted triggers</a:t>
            </a:r>
          </a:p>
          <a:p>
            <a:pPr eaLnBrk="1" hangingPunct="1"/>
            <a:r>
              <a:rPr lang="en-US" sz="2400" dirty="0" smtClean="0">
                <a:ea typeface="ＭＳ Ｐゴシック" pitchFamily="34" charset="-128"/>
              </a:rPr>
              <a:t>Do not need to bug the customers as often</a:t>
            </a:r>
          </a:p>
          <a:p>
            <a:pPr lvl="1" eaLnBrk="1" hangingPunct="1"/>
            <a:r>
              <a:rPr lang="en-US" sz="2000" dirty="0" smtClean="0">
                <a:ea typeface="ＭＳ Ｐゴシック" pitchFamily="34" charset="-128"/>
              </a:rPr>
              <a:t>e.g., after a walk, in a certain place, etc.</a:t>
            </a:r>
          </a:p>
        </p:txBody>
      </p:sp>
      <p:sp>
        <p:nvSpPr>
          <p:cNvPr id="2" name="Date Placeholder 1"/>
          <p:cNvSpPr>
            <a:spLocks noGrp="1"/>
          </p:cNvSpPr>
          <p:nvPr>
            <p:ph type="dt" sz="half" idx="10"/>
          </p:nvPr>
        </p:nvSpPr>
        <p:spPr/>
        <p:txBody>
          <a:bodyPr/>
          <a:lstStyle/>
          <a:p>
            <a:pPr>
              <a:defRPr/>
            </a:pPr>
            <a:r>
              <a:rPr lang="en-US" smtClean="0"/>
              <a:t>10/4/2012</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29</a:t>
            </a:fld>
            <a:endParaRPr lang="en-US" dirty="0"/>
          </a:p>
        </p:txBody>
      </p:sp>
      <p:pic>
        <p:nvPicPr>
          <p:cNvPr id="1085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166" r="4987" b="23581"/>
          <a:stretch/>
        </p:blipFill>
        <p:spPr bwMode="auto">
          <a:xfrm>
            <a:off x="7061487" y="2676718"/>
            <a:ext cx="1975555" cy="286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lady-phone-iStock_000001992384Small.jpg"/>
          <p:cNvPicPr>
            <a:picLocks noChangeAspect="1"/>
          </p:cNvPicPr>
          <p:nvPr/>
        </p:nvPicPr>
        <p:blipFill rotWithShape="1">
          <a:blip r:embed="rId4" cstate="print"/>
          <a:srcRect t="23118"/>
          <a:stretch/>
        </p:blipFill>
        <p:spPr>
          <a:xfrm>
            <a:off x="-1" y="2853743"/>
            <a:ext cx="4170707" cy="4823946"/>
          </a:xfrm>
          <a:prstGeom prst="rect">
            <a:avLst/>
          </a:prstGeom>
        </p:spPr>
      </p:pic>
      <p:grpSp>
        <p:nvGrpSpPr>
          <p:cNvPr id="73" name="Group 48"/>
          <p:cNvGrpSpPr>
            <a:grpSpLocks/>
          </p:cNvGrpSpPr>
          <p:nvPr/>
        </p:nvGrpSpPr>
        <p:grpSpPr bwMode="auto">
          <a:xfrm>
            <a:off x="4392367" y="3235796"/>
            <a:ext cx="2228850" cy="2133600"/>
            <a:chOff x="6593205" y="4038600"/>
            <a:chExt cx="2228850" cy="2133600"/>
          </a:xfrm>
        </p:grpSpPr>
        <p:cxnSp>
          <p:nvCxnSpPr>
            <p:cNvPr id="74" name="Straight Connector 24"/>
            <p:cNvCxnSpPr>
              <a:cxnSpLocks noChangeShapeType="1"/>
            </p:cNvCxnSpPr>
            <p:nvPr/>
          </p:nvCxnSpPr>
          <p:spPr bwMode="auto">
            <a:xfrm>
              <a:off x="6901815" y="5133181"/>
              <a:ext cx="1920240" cy="1588"/>
            </a:xfrm>
            <a:prstGeom prst="line">
              <a:avLst/>
            </a:prstGeom>
            <a:noFill/>
            <a:ln w="9525" algn="ctr">
              <a:solidFill>
                <a:sysClr val="window" lastClr="FFFFFF"/>
              </a:solidFill>
              <a:round/>
              <a:headEnd/>
              <a:tailEnd/>
            </a:ln>
          </p:spPr>
        </p:cxnSp>
        <p:cxnSp>
          <p:nvCxnSpPr>
            <p:cNvPr id="75" name="Straight Connector 25"/>
            <p:cNvCxnSpPr>
              <a:cxnSpLocks noChangeShapeType="1"/>
            </p:cNvCxnSpPr>
            <p:nvPr/>
          </p:nvCxnSpPr>
          <p:spPr bwMode="auto">
            <a:xfrm rot="5400000">
              <a:off x="6091395" y="4876006"/>
              <a:ext cx="1676400" cy="1588"/>
            </a:xfrm>
            <a:prstGeom prst="line">
              <a:avLst/>
            </a:prstGeom>
            <a:noFill/>
            <a:ln w="9525" algn="ctr">
              <a:solidFill>
                <a:sysClr val="window" lastClr="FFFFFF"/>
              </a:solidFill>
              <a:round/>
              <a:headEnd/>
              <a:tailEnd/>
            </a:ln>
          </p:spPr>
        </p:cxnSp>
        <p:sp>
          <p:nvSpPr>
            <p:cNvPr id="76" name="TextBox 26"/>
            <p:cNvSpPr txBox="1">
              <a:spLocks noChangeArrowheads="1"/>
            </p:cNvSpPr>
            <p:nvPr/>
          </p:nvSpPr>
          <p:spPr bwMode="auto">
            <a:xfrm>
              <a:off x="6593205" y="4990306"/>
              <a:ext cx="444352" cy="307777"/>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 lastClr="FFFFFF"/>
                  </a:solidFill>
                  <a:effectLst/>
                  <a:uLnTx/>
                  <a:uFillTx/>
                  <a:latin typeface="+mn-lt"/>
                </a:rPr>
                <a:t>0%</a:t>
              </a:r>
            </a:p>
          </p:txBody>
        </p:sp>
        <p:sp>
          <p:nvSpPr>
            <p:cNvPr id="77" name="Rectangle 76"/>
            <p:cNvSpPr/>
            <p:nvPr/>
          </p:nvSpPr>
          <p:spPr>
            <a:xfrm>
              <a:off x="7010718" y="4495800"/>
              <a:ext cx="228600" cy="609600"/>
            </a:xfrm>
            <a:prstGeom prst="rect">
              <a:avLst/>
            </a:prstGeom>
            <a:solidFill>
              <a:srgbClr val="FF000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ectangle 77"/>
            <p:cNvSpPr/>
            <p:nvPr/>
          </p:nvSpPr>
          <p:spPr>
            <a:xfrm>
              <a:off x="7315518" y="4648200"/>
              <a:ext cx="228600" cy="457200"/>
            </a:xfrm>
            <a:prstGeom prst="rect">
              <a:avLst/>
            </a:prstGeom>
            <a:solidFill>
              <a:srgbClr val="92D05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Rectangle 78"/>
            <p:cNvSpPr/>
            <p:nvPr/>
          </p:nvSpPr>
          <p:spPr>
            <a:xfrm>
              <a:off x="7620318" y="4876800"/>
              <a:ext cx="228600" cy="228600"/>
            </a:xfrm>
            <a:prstGeom prst="rect">
              <a:avLst/>
            </a:prstGeom>
            <a:solidFill>
              <a:srgbClr val="00B0F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ectangle 79"/>
            <p:cNvSpPr/>
            <p:nvPr/>
          </p:nvSpPr>
          <p:spPr>
            <a:xfrm>
              <a:off x="7925118" y="5029200"/>
              <a:ext cx="304800" cy="92075"/>
            </a:xfrm>
            <a:prstGeom prst="rect">
              <a:avLst/>
            </a:prstGeom>
            <a:solidFill>
              <a:srgbClr val="7030A0"/>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Rectangle 80"/>
            <p:cNvSpPr/>
            <p:nvPr/>
          </p:nvSpPr>
          <p:spPr>
            <a:xfrm>
              <a:off x="8306118" y="5075237"/>
              <a:ext cx="304800" cy="46038"/>
            </a:xfrm>
            <a:prstGeom prst="rect">
              <a:avLst/>
            </a:prstGeom>
            <a:solidFill>
              <a:srgbClr val="F79646">
                <a:lumMod val="75000"/>
              </a:srgbClr>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TextBox 33"/>
            <p:cNvSpPr txBox="1">
              <a:spLocks noChangeArrowheads="1"/>
            </p:cNvSpPr>
            <p:nvPr/>
          </p:nvSpPr>
          <p:spPr bwMode="auto">
            <a:xfrm rot="16200000">
              <a:off x="6550414"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mn-lt"/>
                </a:rPr>
                <a:t>walking</a:t>
              </a:r>
              <a:endParaRPr kumimoji="0" lang="en-US" sz="1800" b="0" i="0" u="none" strike="noStrike" kern="0" cap="none" spc="0" normalizeH="0" baseline="0" noProof="0" dirty="0">
                <a:ln>
                  <a:noFill/>
                </a:ln>
                <a:effectLst/>
                <a:uLnTx/>
                <a:uFillTx/>
                <a:latin typeface="+mn-lt"/>
              </a:endParaRPr>
            </a:p>
          </p:txBody>
        </p:sp>
        <p:sp>
          <p:nvSpPr>
            <p:cNvPr id="83" name="TextBox 34"/>
            <p:cNvSpPr txBox="1">
              <a:spLocks noChangeArrowheads="1"/>
            </p:cNvSpPr>
            <p:nvPr/>
          </p:nvSpPr>
          <p:spPr bwMode="auto">
            <a:xfrm rot="-5400000">
              <a:off x="6852167"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mn-lt"/>
                </a:rPr>
                <a:t>sitting</a:t>
              </a:r>
            </a:p>
          </p:txBody>
        </p:sp>
        <p:sp>
          <p:nvSpPr>
            <p:cNvPr id="84" name="TextBox 35"/>
            <p:cNvSpPr txBox="1">
              <a:spLocks noChangeArrowheads="1"/>
            </p:cNvSpPr>
            <p:nvPr/>
          </p:nvSpPr>
          <p:spPr bwMode="auto">
            <a:xfrm rot="16200000">
              <a:off x="7166110"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latin typeface="+mn-lt"/>
                </a:rPr>
                <a:t>standing</a:t>
              </a:r>
              <a:endParaRPr kumimoji="0" lang="en-US" sz="1800" b="0" i="0" u="none" strike="noStrike" kern="0" cap="none" spc="0" normalizeH="0" baseline="0" noProof="0" dirty="0">
                <a:ln>
                  <a:noFill/>
                </a:ln>
                <a:effectLst/>
                <a:uLnTx/>
                <a:uFillTx/>
                <a:latin typeface="+mn-lt"/>
              </a:endParaRPr>
            </a:p>
          </p:txBody>
        </p:sp>
        <p:sp>
          <p:nvSpPr>
            <p:cNvPr id="85" name="TextBox 36"/>
            <p:cNvSpPr txBox="1">
              <a:spLocks noChangeArrowheads="1"/>
            </p:cNvSpPr>
            <p:nvPr/>
          </p:nvSpPr>
          <p:spPr bwMode="auto">
            <a:xfrm rot="-5400000">
              <a:off x="7498342" y="5452610"/>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latin typeface="+mn-lt"/>
                </a:rPr>
                <a:t>biking</a:t>
              </a:r>
            </a:p>
          </p:txBody>
        </p:sp>
        <p:sp>
          <p:nvSpPr>
            <p:cNvPr id="86" name="TextBox 37"/>
            <p:cNvSpPr txBox="1">
              <a:spLocks noChangeArrowheads="1"/>
            </p:cNvSpPr>
            <p:nvPr/>
          </p:nvSpPr>
          <p:spPr bwMode="auto">
            <a:xfrm rot="16200000">
              <a:off x="7879342" y="5452609"/>
              <a:ext cx="1069848" cy="369332"/>
            </a:xfrm>
            <a:prstGeom prst="rect">
              <a:avLst/>
            </a:prstGeom>
            <a:noFill/>
            <a:ln w="9525">
              <a:noFill/>
              <a:miter lim="800000"/>
              <a:headEnd/>
              <a:tailEnd/>
            </a:ln>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mn-lt"/>
                </a:rPr>
                <a:t>jogging</a:t>
              </a:r>
            </a:p>
          </p:txBody>
        </p:sp>
      </p:grpSp>
      <p:sp>
        <p:nvSpPr>
          <p:cNvPr id="87" name="TextBox 59"/>
          <p:cNvSpPr txBox="1">
            <a:spLocks noChangeArrowheads="1"/>
          </p:cNvSpPr>
          <p:nvPr/>
        </p:nvSpPr>
        <p:spPr bwMode="auto">
          <a:xfrm>
            <a:off x="7108304" y="5543108"/>
            <a:ext cx="2743200" cy="1184275"/>
          </a:xfrm>
          <a:prstGeom prst="rect">
            <a:avLst/>
          </a:prstGeom>
          <a:noFill/>
          <a:ln w="9525">
            <a:noFill/>
            <a:miter lim="800000"/>
            <a:headEnd/>
            <a:tailEnd/>
          </a:ln>
        </p:spPr>
        <p:txBody>
          <a:bodyPr>
            <a:spAutoFit/>
          </a:bodyPr>
          <a:lstStyle/>
          <a:p>
            <a:r>
              <a:rPr lang="en-US" sz="2000" b="1" dirty="0">
                <a:latin typeface="Calibri" pitchFamily="34" charset="0"/>
              </a:rPr>
              <a:t>Example </a:t>
            </a:r>
            <a:r>
              <a:rPr lang="en-US" sz="2000" b="1" dirty="0" smtClean="0">
                <a:latin typeface="Calibri" pitchFamily="34" charset="0"/>
              </a:rPr>
              <a:t>Actions</a:t>
            </a:r>
            <a:endParaRPr lang="en-US" sz="2000" b="1" dirty="0">
              <a:latin typeface="Calibri" pitchFamily="34" charset="0"/>
            </a:endParaRPr>
          </a:p>
          <a:p>
            <a:r>
              <a:rPr lang="en-US" sz="1700" dirty="0">
                <a:latin typeface="Calibri" pitchFamily="34" charset="0"/>
              </a:rPr>
              <a:t>  </a:t>
            </a:r>
            <a:r>
              <a:rPr lang="en-US" sz="1700" dirty="0" err="1">
                <a:latin typeface="Calibri" pitchFamily="34" charset="0"/>
              </a:rPr>
              <a:t>SurveyAction</a:t>
            </a:r>
            <a:endParaRPr lang="en-US" sz="1700" dirty="0">
              <a:latin typeface="Calibri" pitchFamily="34" charset="0"/>
            </a:endParaRPr>
          </a:p>
          <a:p>
            <a:r>
              <a:rPr lang="en-US" sz="1700" dirty="0">
                <a:latin typeface="Calibri" pitchFamily="34" charset="0"/>
              </a:rPr>
              <a:t>  </a:t>
            </a:r>
            <a:r>
              <a:rPr lang="en-US" sz="1700" dirty="0" err="1">
                <a:latin typeface="Calibri" pitchFamily="34" charset="0"/>
              </a:rPr>
              <a:t>ScreenshotAction</a:t>
            </a:r>
            <a:endParaRPr lang="en-US" sz="1700" dirty="0">
              <a:latin typeface="Calibri" pitchFamily="34" charset="0"/>
            </a:endParaRPr>
          </a:p>
          <a:p>
            <a:r>
              <a:rPr lang="en-US" sz="1700" dirty="0">
                <a:latin typeface="Calibri" pitchFamily="34" charset="0"/>
              </a:rPr>
              <a:t>  </a:t>
            </a:r>
            <a:r>
              <a:rPr lang="en-US" sz="1700" dirty="0" err="1">
                <a:latin typeface="Calibri" pitchFamily="34" charset="0"/>
              </a:rPr>
              <a:t>LogAction</a:t>
            </a:r>
            <a:endParaRPr lang="en-US" sz="1700" dirty="0">
              <a:latin typeface="Calibri" pitchFamily="34" charset="0"/>
            </a:endParaRPr>
          </a:p>
        </p:txBody>
      </p:sp>
      <p:sp>
        <p:nvSpPr>
          <p:cNvPr id="88" name="TextBox 45"/>
          <p:cNvSpPr txBox="1">
            <a:spLocks noChangeArrowheads="1"/>
          </p:cNvSpPr>
          <p:nvPr/>
        </p:nvSpPr>
        <p:spPr bwMode="auto">
          <a:xfrm>
            <a:off x="4214292" y="5543108"/>
            <a:ext cx="3276600" cy="1184940"/>
          </a:xfrm>
          <a:prstGeom prst="rect">
            <a:avLst/>
          </a:prstGeom>
          <a:noFill/>
          <a:ln w="9525">
            <a:noFill/>
            <a:miter lim="800000"/>
            <a:headEnd/>
            <a:tailEnd/>
          </a:ln>
        </p:spPr>
        <p:txBody>
          <a:bodyPr>
            <a:spAutoFit/>
          </a:bodyPr>
          <a:lstStyle/>
          <a:p>
            <a:r>
              <a:rPr lang="en-US" sz="2000" b="1" dirty="0">
                <a:latin typeface="Calibri" pitchFamily="34" charset="0"/>
              </a:rPr>
              <a:t>Example </a:t>
            </a:r>
            <a:r>
              <a:rPr lang="en-US" sz="2000" b="1" dirty="0" smtClean="0">
                <a:latin typeface="Calibri" pitchFamily="34" charset="0"/>
              </a:rPr>
              <a:t>Triggers</a:t>
            </a:r>
            <a:endParaRPr lang="en-US" sz="2000" b="1" dirty="0">
              <a:latin typeface="Calibri" pitchFamily="34" charset="0"/>
            </a:endParaRPr>
          </a:p>
          <a:p>
            <a:r>
              <a:rPr lang="en-US" sz="1700" dirty="0">
                <a:latin typeface="Calibri" pitchFamily="34" charset="0"/>
              </a:rPr>
              <a:t> </a:t>
            </a:r>
            <a:r>
              <a:rPr lang="en-US" sz="1700" dirty="0" smtClean="0">
                <a:latin typeface="Calibri" pitchFamily="34" charset="0"/>
              </a:rPr>
              <a:t> Activity == walking</a:t>
            </a:r>
            <a:br>
              <a:rPr lang="en-US" sz="1700" dirty="0" smtClean="0">
                <a:latin typeface="Calibri" pitchFamily="34" charset="0"/>
              </a:rPr>
            </a:br>
            <a:r>
              <a:rPr lang="en-US" sz="1700" dirty="0" smtClean="0">
                <a:latin typeface="Calibri" pitchFamily="34" charset="0"/>
              </a:rPr>
              <a:t>  </a:t>
            </a:r>
            <a:r>
              <a:rPr lang="en-US" sz="1700" dirty="0" err="1" smtClean="0">
                <a:latin typeface="Calibri" pitchFamily="34" charset="0"/>
              </a:rPr>
              <a:t>DeviceIdle</a:t>
            </a:r>
            <a:r>
              <a:rPr lang="en-US" sz="1700" dirty="0" smtClean="0">
                <a:latin typeface="Calibri" pitchFamily="34" charset="0"/>
              </a:rPr>
              <a:t> </a:t>
            </a:r>
            <a:r>
              <a:rPr lang="en-US" sz="1700" dirty="0">
                <a:latin typeface="Calibri" pitchFamily="34" charset="0"/>
              </a:rPr>
              <a:t>&gt; 15 </a:t>
            </a:r>
            <a:r>
              <a:rPr lang="en-US" sz="1700" dirty="0" err="1">
                <a:latin typeface="Calibri" pitchFamily="34" charset="0"/>
              </a:rPr>
              <a:t>mins</a:t>
            </a:r>
            <a:endParaRPr lang="en-US" sz="1700" dirty="0">
              <a:latin typeface="Calibri" pitchFamily="34" charset="0"/>
            </a:endParaRPr>
          </a:p>
          <a:p>
            <a:r>
              <a:rPr lang="en-US" sz="1700" dirty="0" smtClean="0">
                <a:latin typeface="Calibri" pitchFamily="34" charset="0"/>
              </a:rPr>
              <a:t>  </a:t>
            </a:r>
            <a:r>
              <a:rPr lang="en-US" sz="1700" dirty="0" err="1" smtClean="0">
                <a:latin typeface="Calibri" pitchFamily="34" charset="0"/>
              </a:rPr>
              <a:t>Place.State</a:t>
            </a:r>
            <a:r>
              <a:rPr lang="en-US" sz="1700" dirty="0" smtClean="0">
                <a:latin typeface="Calibri" pitchFamily="34" charset="0"/>
              </a:rPr>
              <a:t> </a:t>
            </a:r>
            <a:r>
              <a:rPr lang="en-US" sz="1700" dirty="0">
                <a:latin typeface="Calibri" pitchFamily="34" charset="0"/>
              </a:rPr>
              <a:t>== “Home”</a:t>
            </a:r>
          </a:p>
        </p:txBody>
      </p:sp>
    </p:spTree>
    <p:extLst>
      <p:ext uri="{BB962C8B-B14F-4D97-AF65-F5344CB8AC3E}">
        <p14:creationId xmlns:p14="http://schemas.microsoft.com/office/powerpoint/2010/main" val="65401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85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36443" y="0"/>
            <a:ext cx="7071614" cy="9428818"/>
          </a:xfrm>
          <a:prstGeom prst="rect">
            <a:avLst/>
          </a:prstGeom>
        </p:spPr>
      </p:pic>
      <p:pic>
        <p:nvPicPr>
          <p:cNvPr id="10" name="Picture 9"/>
          <p:cNvPicPr>
            <a:picLocks noChangeAspect="1"/>
          </p:cNvPicPr>
          <p:nvPr/>
        </p:nvPicPr>
        <p:blipFill rotWithShape="1">
          <a:blip r:embed="rId4"/>
          <a:srcRect l="-1" r="-1701"/>
          <a:stretch/>
        </p:blipFill>
        <p:spPr>
          <a:xfrm>
            <a:off x="-1810094" y="-1"/>
            <a:ext cx="5941407" cy="7390095"/>
          </a:xfrm>
          <a:prstGeom prst="rect">
            <a:avLst/>
          </a:prstGeom>
        </p:spPr>
      </p:pic>
      <p:sp>
        <p:nvSpPr>
          <p:cNvPr id="14" name="Rectangle 13"/>
          <p:cNvSpPr/>
          <p:nvPr/>
        </p:nvSpPr>
        <p:spPr bwMode="auto">
          <a:xfrm>
            <a:off x="152402" y="160598"/>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 name="Picture 1" descr="fa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907" y="277386"/>
            <a:ext cx="652194" cy="671566"/>
          </a:xfrm>
          <a:prstGeom prst="rect">
            <a:avLst/>
          </a:prstGeom>
        </p:spPr>
      </p:pic>
      <p:sp>
        <p:nvSpPr>
          <p:cNvPr id="22532" name="Rectangle 2"/>
          <p:cNvSpPr>
            <a:spLocks noGrp="1" noChangeArrowheads="1"/>
          </p:cNvSpPr>
          <p:nvPr>
            <p:ph type="title"/>
          </p:nvPr>
        </p:nvSpPr>
        <p:spPr>
          <a:xfrm>
            <a:off x="387350" y="45223"/>
            <a:ext cx="6613479" cy="1143000"/>
          </a:xfrm>
        </p:spPr>
        <p:txBody>
          <a:bodyPr/>
          <a:lstStyle/>
          <a:p>
            <a:pPr eaLnBrk="1" hangingPunct="1"/>
            <a:r>
              <a:rPr lang="en-US" sz="3300" dirty="0" smtClean="0">
                <a:solidFill>
                  <a:srgbClr val="FFFFFF"/>
                </a:solidFill>
                <a:ea typeface="ＭＳ Ｐゴシック" pitchFamily="34" charset="-128"/>
              </a:rPr>
              <a:t>Interface Hall of Fame!</a:t>
            </a:r>
          </a:p>
        </p:txBody>
      </p:sp>
      <p:sp>
        <p:nvSpPr>
          <p:cNvPr id="17" name="Rectangle 16"/>
          <p:cNvSpPr/>
          <p:nvPr/>
        </p:nvSpPr>
        <p:spPr bwMode="auto">
          <a:xfrm>
            <a:off x="145983" y="4131589"/>
            <a:ext cx="5795517" cy="258042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2"/>
          <p:cNvSpPr txBox="1">
            <a:spLocks noChangeArrowheads="1"/>
          </p:cNvSpPr>
          <p:nvPr/>
        </p:nvSpPr>
        <p:spPr bwMode="auto">
          <a:xfrm>
            <a:off x="320777" y="4281496"/>
            <a:ext cx="5576930" cy="228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chemeClr val="tx1"/>
                </a:solidFill>
                <a:latin typeface="Helvetica Light"/>
                <a:ea typeface="ＭＳ Ｐゴシック" charset="0"/>
                <a:cs typeface="Helvetica Light"/>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marL="344488" indent="-344488">
              <a:tabLst>
                <a:tab pos="344488" algn="l"/>
              </a:tabLst>
            </a:pPr>
            <a:r>
              <a:rPr lang="en-US" sz="2800" dirty="0" smtClean="0">
                <a:ea typeface="ＭＳ Ｐゴシック" pitchFamily="34" charset="-128"/>
              </a:rPr>
              <a:t>-	Perceived Affordance (string)</a:t>
            </a:r>
          </a:p>
          <a:p>
            <a:pPr marL="344488" indent="-344488">
              <a:tabLst>
                <a:tab pos="344488" algn="l"/>
              </a:tabLst>
            </a:pPr>
            <a:r>
              <a:rPr lang="en-US" sz="2800" dirty="0" smtClean="0">
                <a:ea typeface="ＭＳ Ｐゴシック" pitchFamily="34" charset="-128"/>
              </a:rPr>
              <a:t>-	Directs user towards major function</a:t>
            </a:r>
          </a:p>
          <a:p>
            <a:pPr marL="344488" indent="-344488">
              <a:tabLst>
                <a:tab pos="344488" algn="l"/>
              </a:tabLst>
            </a:pPr>
            <a:r>
              <a:rPr lang="en-US" sz="2800" dirty="0" smtClean="0">
                <a:ea typeface="ＭＳ Ｐゴシック" pitchFamily="34" charset="-128"/>
              </a:rPr>
              <a:t>+	However does not have functionality of other players  </a:t>
            </a:r>
          </a:p>
        </p:txBody>
      </p:sp>
      <p:cxnSp>
        <p:nvCxnSpPr>
          <p:cNvPr id="4" name="Straight Arrow Connector 3"/>
          <p:cNvCxnSpPr/>
          <p:nvPr/>
        </p:nvCxnSpPr>
        <p:spPr bwMode="auto">
          <a:xfrm>
            <a:off x="7182354" y="4131589"/>
            <a:ext cx="0" cy="2496473"/>
          </a:xfrm>
          <a:prstGeom prst="straightConnector1">
            <a:avLst/>
          </a:prstGeom>
          <a:solidFill>
            <a:schemeClr val="accent1"/>
          </a:solidFill>
          <a:ln w="57150" cap="flat" cmpd="sng" algn="ctr">
            <a:solidFill>
              <a:srgbClr val="242424"/>
            </a:solidFill>
            <a:prstDash val="solid"/>
            <a:miter lim="800000"/>
            <a:headEnd type="none" w="sm" len="sm"/>
            <a:tailEnd type="triangle" w="lg" len="lg"/>
          </a:ln>
          <a:effectLst/>
        </p:spPr>
      </p:cxnSp>
      <p:sp>
        <p:nvSpPr>
          <p:cNvPr id="6" name="TextBox 5"/>
          <p:cNvSpPr txBox="1"/>
          <p:nvPr/>
        </p:nvSpPr>
        <p:spPr>
          <a:xfrm>
            <a:off x="7518115" y="4014798"/>
            <a:ext cx="1459828" cy="1938992"/>
          </a:xfrm>
          <a:prstGeom prst="rect">
            <a:avLst/>
          </a:prstGeom>
          <a:noFill/>
        </p:spPr>
        <p:txBody>
          <a:bodyPr wrap="square" rtlCol="0">
            <a:spAutoFit/>
          </a:bodyPr>
          <a:lstStyle/>
          <a:p>
            <a:r>
              <a:rPr lang="en-US" dirty="0" smtClean="0">
                <a:solidFill>
                  <a:srgbClr val="000000"/>
                </a:solidFill>
                <a:latin typeface="Helvetica"/>
                <a:cs typeface="Helvetica"/>
              </a:rPr>
              <a:t>Guides the user with a familiar action</a:t>
            </a:r>
            <a:endParaRPr lang="en-US" dirty="0">
              <a:solidFill>
                <a:srgbClr val="000000"/>
              </a:solidFill>
              <a:latin typeface="Helvetica"/>
              <a:cs typeface="Helvetica"/>
            </a:endParaRPr>
          </a:p>
        </p:txBody>
      </p:sp>
    </p:spTree>
    <p:extLst>
      <p:ext uri="{BB962C8B-B14F-4D97-AF65-F5344CB8AC3E}">
        <p14:creationId xmlns:p14="http://schemas.microsoft.com/office/powerpoint/2010/main" val="60166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8"/>
          <p:cNvSpPr>
            <a:spLocks noGrp="1" noChangeArrowheads="1"/>
          </p:cNvSpPr>
          <p:nvPr>
            <p:ph type="title"/>
          </p:nvPr>
        </p:nvSpPr>
        <p:spPr>
          <a:xfrm>
            <a:off x="479425" y="57585"/>
            <a:ext cx="8664575" cy="1143000"/>
          </a:xfrm>
        </p:spPr>
        <p:txBody>
          <a:bodyPr/>
          <a:lstStyle/>
          <a:p>
            <a:pPr eaLnBrk="1" hangingPunct="1"/>
            <a:r>
              <a:rPr lang="en-US" dirty="0" smtClean="0">
                <a:ea typeface="ＭＳ Ｐゴシック" pitchFamily="34" charset="-128"/>
              </a:rPr>
              <a:t>Using the Data</a:t>
            </a:r>
          </a:p>
        </p:txBody>
      </p:sp>
      <p:sp>
        <p:nvSpPr>
          <p:cNvPr id="86018" name="Rectangle 7"/>
          <p:cNvSpPr>
            <a:spLocks noGrp="1" noChangeArrowheads="1"/>
          </p:cNvSpPr>
          <p:nvPr>
            <p:ph idx="1"/>
          </p:nvPr>
        </p:nvSpPr>
        <p:spPr>
          <a:xfrm>
            <a:off x="273050" y="1185224"/>
            <a:ext cx="8324850" cy="4554537"/>
          </a:xfrm>
        </p:spPr>
        <p:txBody>
          <a:bodyPr/>
          <a:lstStyle/>
          <a:p>
            <a:pPr eaLnBrk="1" hangingPunct="1">
              <a:lnSpc>
                <a:spcPct val="90000"/>
              </a:lnSpc>
            </a:pPr>
            <a:r>
              <a:rPr lang="en-US" sz="2800" dirty="0" smtClean="0">
                <a:ea typeface="ＭＳ Ｐゴシック" pitchFamily="34" charset="-128"/>
              </a:rPr>
              <a:t>Figure out what is important</a:t>
            </a:r>
          </a:p>
          <a:p>
            <a:pPr eaLnBrk="1" hangingPunct="1">
              <a:lnSpc>
                <a:spcPct val="90000"/>
              </a:lnSpc>
            </a:pPr>
            <a:r>
              <a:rPr lang="en-US" sz="2800" dirty="0" smtClean="0">
                <a:ea typeface="ＭＳ Ｐゴシック" pitchFamily="34" charset="-128"/>
              </a:rPr>
              <a:t>Affinity diagramming</a:t>
            </a:r>
          </a:p>
          <a:p>
            <a:pPr lvl="1" eaLnBrk="1" hangingPunct="1">
              <a:lnSpc>
                <a:spcPct val="90000"/>
              </a:lnSpc>
            </a:pPr>
            <a:r>
              <a:rPr lang="en-US" sz="2400" dirty="0" smtClean="0">
                <a:ea typeface="ＭＳ Ｐゴシック" pitchFamily="34" charset="-128"/>
              </a:rPr>
              <a:t>group info &amp; find relations between groups</a:t>
            </a:r>
          </a:p>
          <a:p>
            <a:pPr lvl="1" eaLnBrk="1" hangingPunct="1">
              <a:lnSpc>
                <a:spcPct val="90000"/>
              </a:lnSpc>
            </a:pPr>
            <a:r>
              <a:rPr lang="en-US" sz="2400" dirty="0" smtClean="0">
                <a:ea typeface="ＭＳ Ｐゴシック" pitchFamily="34" charset="-128"/>
              </a:rPr>
              <a:t>Post-Its on </a:t>
            </a:r>
            <a:br>
              <a:rPr lang="en-US" sz="2400" dirty="0" smtClean="0">
                <a:ea typeface="ＭＳ Ｐゴシック" pitchFamily="34" charset="-128"/>
              </a:rPr>
            </a:br>
            <a:r>
              <a:rPr lang="en-US" sz="2400" dirty="0" smtClean="0">
                <a:ea typeface="ＭＳ Ｐゴシック" pitchFamily="34" charset="-128"/>
              </a:rPr>
              <a:t>large surfaces </a:t>
            </a:r>
          </a:p>
          <a:p>
            <a:pPr lvl="2" eaLnBrk="1" hangingPunct="1">
              <a:lnSpc>
                <a:spcPct val="90000"/>
              </a:lnSpc>
            </a:pPr>
            <a:r>
              <a:rPr lang="en-US" sz="2000" dirty="0" smtClean="0">
                <a:ea typeface="ＭＳ Ｐゴシック" pitchFamily="34" charset="-128"/>
              </a:rPr>
              <a:t>haptic UI</a:t>
            </a:r>
          </a:p>
          <a:p>
            <a:pPr lvl="2" eaLnBrk="1" hangingPunct="1">
              <a:lnSpc>
                <a:spcPct val="90000"/>
              </a:lnSpc>
            </a:pPr>
            <a:r>
              <a:rPr lang="en-US" sz="2000" dirty="0" smtClean="0">
                <a:ea typeface="ＭＳ Ｐゴシック" pitchFamily="34" charset="-128"/>
              </a:rPr>
              <a:t>immersive</a:t>
            </a:r>
          </a:p>
          <a:p>
            <a:pPr lvl="2" eaLnBrk="1" hangingPunct="1">
              <a:lnSpc>
                <a:spcPct val="90000"/>
              </a:lnSpc>
            </a:pPr>
            <a:r>
              <a:rPr lang="en-US" sz="2000" dirty="0" smtClean="0">
                <a:ea typeface="ＭＳ Ｐゴシック" pitchFamily="34" charset="-128"/>
              </a:rPr>
              <a:t>persistent</a:t>
            </a:r>
          </a:p>
          <a:p>
            <a:pPr lvl="2" eaLnBrk="1" hangingPunct="1">
              <a:lnSpc>
                <a:spcPct val="90000"/>
              </a:lnSpc>
            </a:pPr>
            <a:r>
              <a:rPr lang="en-US" sz="2000" dirty="0" smtClean="0">
                <a:ea typeface="ＭＳ Ｐゴシック" pitchFamily="34" charset="-128"/>
              </a:rPr>
              <a:t>brainstorming</a:t>
            </a:r>
          </a:p>
          <a:p>
            <a:pPr lvl="1" eaLnBrk="1" hangingPunct="1">
              <a:lnSpc>
                <a:spcPct val="90000"/>
              </a:lnSpc>
            </a:pPr>
            <a:r>
              <a:rPr lang="en-US" sz="2400" dirty="0" smtClean="0">
                <a:ea typeface="ＭＳ Ｐゴシック" pitchFamily="34" charset="-128"/>
              </a:rPr>
              <a:t>also used for</a:t>
            </a:r>
            <a:br>
              <a:rPr lang="en-US" sz="2400" dirty="0" smtClean="0">
                <a:ea typeface="ＭＳ Ｐゴシック" pitchFamily="34" charset="-128"/>
              </a:rPr>
            </a:br>
            <a:r>
              <a:rPr lang="en-US" sz="2400" dirty="0" smtClean="0">
                <a:ea typeface="ＭＳ Ｐゴシック" pitchFamily="34" charset="-128"/>
              </a:rPr>
              <a:t>creating web </a:t>
            </a:r>
            <a:br>
              <a:rPr lang="en-US" sz="2400" dirty="0" smtClean="0">
                <a:ea typeface="ＭＳ Ｐゴシック" pitchFamily="34" charset="-128"/>
              </a:rPr>
            </a:br>
            <a:r>
              <a:rPr lang="en-US" sz="2400" dirty="0" smtClean="0">
                <a:ea typeface="ＭＳ Ｐゴシック" pitchFamily="34" charset="-128"/>
              </a:rPr>
              <a:t>info architecture</a:t>
            </a:r>
          </a:p>
        </p:txBody>
      </p:sp>
      <p:sp>
        <p:nvSpPr>
          <p:cNvPr id="12"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10"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30</a:t>
            </a:fld>
            <a:endParaRPr lang="en-US" sz="1100" smtClean="0">
              <a:solidFill>
                <a:schemeClr val="tx1">
                  <a:lumMod val="50000"/>
                </a:schemeClr>
              </a:solidFill>
              <a:latin typeface="Helvetica Light"/>
            </a:endParaRPr>
          </a:p>
        </p:txBody>
      </p:sp>
      <p:pic>
        <p:nvPicPr>
          <p:cNvPr id="86020" name="Picture 2" descr="affin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925" y="2843213"/>
            <a:ext cx="28765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3567113" y="2806700"/>
            <a:ext cx="5614987" cy="3624263"/>
            <a:chOff x="2251" y="1768"/>
            <a:chExt cx="3537" cy="2283"/>
          </a:xfrm>
        </p:grpSpPr>
        <p:pic>
          <p:nvPicPr>
            <p:cNvPr id="86025" name="Picture 4" descr="beyer-contextual-design-the-real-d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5" y="1768"/>
              <a:ext cx="3493" cy="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6" name="Text Box 5"/>
            <p:cNvSpPr txBox="1">
              <a:spLocks noChangeArrowheads="1"/>
            </p:cNvSpPr>
            <p:nvPr/>
          </p:nvSpPr>
          <p:spPr bwMode="auto">
            <a:xfrm>
              <a:off x="2251" y="3701"/>
              <a:ext cx="3493"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15" tIns="44208" rIns="88415" bIns="44208">
              <a:spAutoFit/>
            </a:bodyPr>
            <a:lstStyle>
              <a:lvl1pPr defTabSz="884238" eaLnBrk="0" hangingPunct="0">
                <a:defRPr sz="2400">
                  <a:solidFill>
                    <a:schemeClr val="tx1"/>
                  </a:solidFill>
                  <a:latin typeface="Times New Roman" pitchFamily="18" charset="0"/>
                  <a:ea typeface="ＭＳ Ｐゴシック" pitchFamily="34" charset="-128"/>
                </a:defRPr>
              </a:lvl1pPr>
              <a:lvl2pPr marL="742950" indent="-285750" defTabSz="884238" eaLnBrk="0" hangingPunct="0">
                <a:defRPr sz="2400">
                  <a:solidFill>
                    <a:schemeClr val="tx1"/>
                  </a:solidFill>
                  <a:latin typeface="Times New Roman" pitchFamily="18" charset="0"/>
                  <a:ea typeface="ＭＳ Ｐゴシック" pitchFamily="34" charset="-128"/>
                </a:defRPr>
              </a:lvl2pPr>
              <a:lvl3pPr marL="1143000" indent="-228600" defTabSz="884238" eaLnBrk="0" hangingPunct="0">
                <a:defRPr sz="2400">
                  <a:solidFill>
                    <a:schemeClr val="tx1"/>
                  </a:solidFill>
                  <a:latin typeface="Times New Roman" pitchFamily="18" charset="0"/>
                  <a:ea typeface="ＭＳ Ｐゴシック" pitchFamily="34" charset="-128"/>
                </a:defRPr>
              </a:lvl3pPr>
              <a:lvl4pPr marL="1600200" indent="-228600" defTabSz="884238" eaLnBrk="0" hangingPunct="0">
                <a:defRPr sz="2400">
                  <a:solidFill>
                    <a:schemeClr val="tx1"/>
                  </a:solidFill>
                  <a:latin typeface="Times New Roman" pitchFamily="18" charset="0"/>
                  <a:ea typeface="ＭＳ Ｐゴシック" pitchFamily="34" charset="-128"/>
                </a:defRPr>
              </a:lvl4pPr>
              <a:lvl5pPr marL="2057400" indent="-228600" defTabSz="884238" eaLnBrk="0" hangingPunct="0">
                <a:defRPr sz="2400">
                  <a:solidFill>
                    <a:schemeClr val="tx1"/>
                  </a:solidFill>
                  <a:latin typeface="Times New Roman" pitchFamily="18" charset="0"/>
                  <a:ea typeface="ＭＳ Ｐゴシック" pitchFamily="34" charset="-128"/>
                </a:defRPr>
              </a:lvl5pPr>
              <a:lvl6pPr marL="25146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defTabSz="884238"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nSpc>
                  <a:spcPct val="85000"/>
                </a:lnSpc>
              </a:pPr>
              <a:r>
                <a:rPr lang="en-US" sz="1200">
                  <a:latin typeface="Tahoma" pitchFamily="34" charset="0"/>
                </a:rPr>
                <a:t>Reprinted by permission from </a:t>
              </a:r>
              <a:r>
                <a:rPr lang="en-US" sz="1200" i="1">
                  <a:latin typeface="Tahoma" pitchFamily="34" charset="0"/>
                </a:rPr>
                <a:t>Contextual Design  </a:t>
              </a:r>
              <a:r>
                <a:rPr lang="en-US" sz="1200">
                  <a:latin typeface="Tahoma" pitchFamily="34" charset="0"/>
                </a:rPr>
                <a:t>by Hugh Beyer &amp; Karen Holtzblatt, InContext Enterprises, http://www.incent.com, </a:t>
              </a:r>
            </a:p>
            <a:p>
              <a:pPr>
                <a:lnSpc>
                  <a:spcPct val="85000"/>
                </a:lnSpc>
              </a:pPr>
              <a:r>
                <a:rPr lang="en-US" sz="1200">
                  <a:latin typeface="Tahoma" pitchFamily="34" charset="0"/>
                </a:rPr>
                <a:t>© Morgan Kaufmann, 1998</a:t>
              </a:r>
            </a:p>
          </p:txBody>
        </p:sp>
      </p:grpSp>
      <p:pic>
        <p:nvPicPr>
          <p:cNvPr id="405510" name="Picture 6" descr="affinity-diagram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2200" y="2782888"/>
            <a:ext cx="55118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692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05510"/>
                                        </p:tgtEl>
                                        <p:attrNameLst>
                                          <p:attrName>style.visibility</p:attrName>
                                        </p:attrNameLst>
                                      </p:cBhvr>
                                      <p:to>
                                        <p:strVal val="visible"/>
                                      </p:to>
                                    </p:set>
                                    <p:animEffect transition="in" filter="dissolve">
                                      <p:cBhvr>
                                        <p:cTn id="12" dur="500"/>
                                        <p:tgtEl>
                                          <p:spTgt spid="405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098268"/>
            <a:ext cx="9143999" cy="923925"/>
          </a:xfrm>
          <a:prstGeom prst="rect">
            <a:avLst/>
          </a:prstGeom>
          <a:noFill/>
        </p:spPr>
        <p:txBody>
          <a:bodyPr wrap="square">
            <a:spAutoFit/>
          </a:bodyPr>
          <a:lstStyle/>
          <a:p>
            <a:pPr algn="ctr">
              <a:defRPr/>
            </a:pPr>
            <a:r>
              <a:rPr lang="en-US" sz="5400" b="1" spc="600" dirty="0">
                <a:latin typeface="Arial"/>
                <a:ea typeface="ＭＳ Ｐゴシック" charset="0"/>
                <a:cs typeface="Arial"/>
              </a:rPr>
              <a:t>B R E A K</a:t>
            </a:r>
          </a:p>
        </p:txBody>
      </p:sp>
    </p:spTree>
    <p:extLst>
      <p:ext uri="{BB962C8B-B14F-4D97-AF65-F5344CB8AC3E}">
        <p14:creationId xmlns:p14="http://schemas.microsoft.com/office/powerpoint/2010/main" val="120348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26" y="245344"/>
            <a:ext cx="7214916" cy="1143000"/>
          </a:xfrm>
        </p:spPr>
        <p:txBody>
          <a:bodyPr/>
          <a:lstStyle/>
          <a:p>
            <a:r>
              <a:rPr lang="en-US" dirty="0" smtClean="0"/>
              <a:t>Contextual Inquiry Assignment</a:t>
            </a:r>
            <a:endParaRPr lang="en-US" dirty="0"/>
          </a:p>
        </p:txBody>
      </p:sp>
      <p:sp>
        <p:nvSpPr>
          <p:cNvPr id="3" name="Content Placeholder 2"/>
          <p:cNvSpPr>
            <a:spLocks noGrp="1"/>
          </p:cNvSpPr>
          <p:nvPr>
            <p:ph idx="1"/>
          </p:nvPr>
        </p:nvSpPr>
        <p:spPr/>
        <p:txBody>
          <a:bodyPr/>
          <a:lstStyle/>
          <a:p>
            <a:r>
              <a:rPr lang="en-US" smtClean="0"/>
              <a:t>Due next Tuesday</a:t>
            </a:r>
          </a:p>
          <a:p>
            <a:r>
              <a:rPr lang="en-US" smtClean="0"/>
              <a:t>Interview 3 customers using CI</a:t>
            </a:r>
          </a:p>
          <a:p>
            <a:pPr lvl="1"/>
            <a:r>
              <a:rPr lang="en-US" smtClean="0"/>
              <a:t>no classmates</a:t>
            </a:r>
          </a:p>
          <a:p>
            <a:r>
              <a:rPr lang="en-US" smtClean="0"/>
              <a:t>Describe them &amp; your results!</a:t>
            </a:r>
          </a:p>
          <a:p>
            <a:r>
              <a:rPr lang="en-US" smtClean="0"/>
              <a:t>Sketch 30 ideas</a:t>
            </a:r>
          </a:p>
          <a:p>
            <a:pPr lvl="1"/>
            <a:r>
              <a:rPr lang="en-US" smtClean="0"/>
              <a:t>turn in top 3-4</a:t>
            </a:r>
          </a:p>
          <a:p>
            <a:pPr lvl="1"/>
            <a:r>
              <a:rPr lang="en-US" smtClean="0"/>
              <a:t>everyone contributes</a:t>
            </a:r>
            <a:endParaRPr lang="en-US" dirty="0"/>
          </a:p>
        </p:txBody>
      </p:sp>
    </p:spTree>
    <p:extLst>
      <p:ext uri="{BB962C8B-B14F-4D97-AF65-F5344CB8AC3E}">
        <p14:creationId xmlns:p14="http://schemas.microsoft.com/office/powerpoint/2010/main" val="1591717422"/>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a:t>
            </a:r>
          </a:p>
        </p:txBody>
      </p:sp>
      <p:sp>
        <p:nvSpPr>
          <p:cNvPr id="89090" name="Rectangle 3"/>
          <p:cNvSpPr>
            <a:spLocks noGrp="1" noChangeArrowheads="1"/>
          </p:cNvSpPr>
          <p:nvPr>
            <p:ph idx="1"/>
          </p:nvPr>
        </p:nvSpPr>
        <p:spPr/>
        <p:txBody>
          <a:bodyPr/>
          <a:lstStyle/>
          <a:p>
            <a:r>
              <a:rPr lang="en-US" sz="2800" dirty="0">
                <a:solidFill>
                  <a:srgbClr val="00B0F0"/>
                </a:solidFill>
                <a:ea typeface="ＭＳ Ｐゴシック" pitchFamily="34" charset="-128"/>
              </a:rPr>
              <a:t>Use this to organize contextual inquiry data</a:t>
            </a:r>
          </a:p>
          <a:p>
            <a:pPr eaLnBrk="1" hangingPunct="1"/>
            <a:r>
              <a:rPr lang="en-US" sz="2800" dirty="0" smtClean="0">
                <a:ea typeface="ＭＳ Ｐゴシック" pitchFamily="34" charset="-128"/>
              </a:rPr>
              <a:t>Find out</a:t>
            </a:r>
          </a:p>
          <a:p>
            <a:pPr lvl="1" eaLnBrk="1" hangingPunct="1"/>
            <a:r>
              <a:rPr lang="en-US" sz="2400" dirty="0" smtClean="0">
                <a:ea typeface="ＭＳ Ｐゴシック" pitchFamily="34" charset="-128"/>
              </a:rPr>
              <a:t>who customers are</a:t>
            </a:r>
          </a:p>
          <a:p>
            <a:pPr lvl="1" eaLnBrk="1" hangingPunct="1"/>
            <a:r>
              <a:rPr lang="en-US" sz="2400" dirty="0" smtClean="0">
                <a:ea typeface="ＭＳ Ｐゴシック" pitchFamily="34" charset="-128"/>
              </a:rPr>
              <a:t>what tasks they need to perform</a:t>
            </a:r>
          </a:p>
          <a:p>
            <a:pPr eaLnBrk="1" hangingPunct="1"/>
            <a:r>
              <a:rPr lang="en-US" sz="2800" dirty="0" smtClean="0">
                <a:ea typeface="ＭＳ Ｐゴシック" pitchFamily="34" charset="-128"/>
              </a:rPr>
              <a:t>Observe existing work practices</a:t>
            </a:r>
          </a:p>
          <a:p>
            <a:pPr eaLnBrk="1" hangingPunct="1"/>
            <a:r>
              <a:rPr lang="en-US" sz="2800" dirty="0" smtClean="0">
                <a:ea typeface="ＭＳ Ｐゴシック" pitchFamily="34" charset="-128"/>
              </a:rPr>
              <a:t>Create scenarios of actual use</a:t>
            </a:r>
          </a:p>
          <a:p>
            <a:pPr lvl="1" eaLnBrk="1" hangingPunct="1"/>
            <a:endParaRPr lang="en-US" sz="2400" dirty="0" smtClean="0">
              <a:ea typeface="ＭＳ Ｐゴシック" pitchFamily="34" charset="-128"/>
            </a:endParaRPr>
          </a:p>
          <a:p>
            <a:pPr eaLnBrk="1" hangingPunct="1"/>
            <a:r>
              <a:rPr lang="en-US" sz="2800" dirty="0" smtClean="0">
                <a:ea typeface="ＭＳ Ｐゴシック" pitchFamily="34" charset="-128"/>
              </a:rPr>
              <a:t>This allows us to try out new ideas </a:t>
            </a:r>
            <a:r>
              <a:rPr lang="en-US" sz="2800" i="1" dirty="0" smtClean="0">
                <a:ea typeface="ＭＳ Ｐゴシック" pitchFamily="34" charset="-128"/>
              </a:rPr>
              <a:t>before</a:t>
            </a:r>
            <a:r>
              <a:rPr lang="en-US" sz="2800" dirty="0">
                <a:ea typeface="ＭＳ Ｐゴシック" pitchFamily="34" charset="-128"/>
              </a:rPr>
              <a:t> </a:t>
            </a:r>
            <a:r>
              <a:rPr lang="en-US" sz="2800" dirty="0" smtClean="0">
                <a:ea typeface="ＭＳ Ｐゴシック" pitchFamily="34" charset="-128"/>
              </a:rPr>
              <a:t>building software!</a:t>
            </a:r>
          </a:p>
          <a:p>
            <a:pPr lvl="1" eaLnBrk="1" hangingPunct="1"/>
            <a:r>
              <a:rPr lang="en-US" sz="2400" dirty="0" smtClean="0">
                <a:ea typeface="ＭＳ Ｐゴシック" pitchFamily="34" charset="-128"/>
              </a:rPr>
              <a:t>get rid of problems early in the design process</a:t>
            </a:r>
          </a:p>
        </p:txBody>
      </p:sp>
      <p:sp>
        <p:nvSpPr>
          <p:cNvPr id="2" name="Date Placeholder 1"/>
          <p:cNvSpPr>
            <a:spLocks noGrp="1"/>
          </p:cNvSpPr>
          <p:nvPr>
            <p:ph type="dt" sz="half" idx="10"/>
          </p:nvPr>
        </p:nvSpPr>
        <p:spPr/>
        <p:txBody>
          <a:bodyPr/>
          <a:lstStyle/>
          <a:p>
            <a:pPr>
              <a:defRPr/>
            </a:pPr>
            <a:r>
              <a:rPr lang="en-US" smtClean="0"/>
              <a:t>10/4/2012</a:t>
            </a:r>
            <a:endParaRPr lang="de-DE" dirty="0"/>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909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18C5C9C1-DA73-41AA-A9D7-B73A104003B9}" type="slidenum">
              <a:rPr lang="en-US" sz="1100">
                <a:solidFill>
                  <a:srgbClr val="D4E8F4"/>
                </a:solidFill>
                <a:latin typeface="Arial" pitchFamily="34" charset="0"/>
              </a:rPr>
              <a:pPr eaLnBrk="1" hangingPunct="1"/>
              <a:t>33</a:t>
            </a:fld>
            <a:endParaRPr lang="en-US" sz="1100">
              <a:solidFill>
                <a:srgbClr val="D4E8F4"/>
              </a:solidFill>
              <a:latin typeface="Arial" pitchFamily="34" charset="0"/>
            </a:endParaRPr>
          </a:p>
        </p:txBody>
      </p:sp>
      <p:pic>
        <p:nvPicPr>
          <p:cNvPr id="8" name="Picture 4" descr="MPj03211770000[1]"/>
          <p:cNvPicPr>
            <a:picLocks noChangeAspect="1" noChangeArrowheads="1"/>
          </p:cNvPicPr>
          <p:nvPr/>
        </p:nvPicPr>
        <p:blipFill>
          <a:blip r:embed="rId3">
            <a:extLst>
              <a:ext uri="{28A0092B-C50C-407E-A947-70E740481C1C}">
                <a14:useLocalDpi xmlns:a14="http://schemas.microsoft.com/office/drawing/2010/main" val="0"/>
              </a:ext>
            </a:extLst>
          </a:blip>
          <a:srcRect l="20830" r="14066"/>
          <a:stretch>
            <a:fillRect/>
          </a:stretch>
        </p:blipFill>
        <p:spPr bwMode="auto">
          <a:xfrm>
            <a:off x="7887592" y="4153828"/>
            <a:ext cx="1256408" cy="2704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13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4"/>
          <p:cNvSpPr>
            <a:spLocks noGrp="1" noChangeArrowheads="1"/>
          </p:cNvSpPr>
          <p:nvPr>
            <p:ph type="title"/>
          </p:nvPr>
        </p:nvSpPr>
        <p:spPr>
          <a:xfrm>
            <a:off x="479426" y="347663"/>
            <a:ext cx="5894230" cy="1143000"/>
          </a:xfrm>
        </p:spPr>
        <p:txBody>
          <a:bodyPr/>
          <a:lstStyle/>
          <a:p>
            <a:pPr eaLnBrk="1" hangingPunct="1"/>
            <a:r>
              <a:rPr lang="en-US" dirty="0" smtClean="0">
                <a:ea typeface="ＭＳ Ｐゴシック" pitchFamily="34" charset="-128"/>
              </a:rPr>
              <a:t>Task Analysis Questions</a:t>
            </a:r>
          </a:p>
        </p:txBody>
      </p:sp>
      <p:sp>
        <p:nvSpPr>
          <p:cNvPr id="93188" name="Rectangle 5"/>
          <p:cNvSpPr>
            <a:spLocks noGrp="1" noChangeArrowheads="1"/>
          </p:cNvSpPr>
          <p:nvPr>
            <p:ph idx="1"/>
          </p:nvPr>
        </p:nvSpPr>
        <p:spPr>
          <a:xfrm>
            <a:off x="479778" y="1468657"/>
            <a:ext cx="8099778" cy="4724400"/>
          </a:xfrm>
        </p:spPr>
        <p:txBody>
          <a:bodyPr/>
          <a:lstStyle/>
          <a:p>
            <a:pPr eaLnBrk="1" hangingPunct="1">
              <a:lnSpc>
                <a:spcPct val="140000"/>
              </a:lnSpc>
            </a:pPr>
            <a:r>
              <a:rPr lang="en-US" sz="2800" dirty="0" smtClean="0">
                <a:ea typeface="ＭＳ Ｐゴシック" pitchFamily="34" charset="-128"/>
              </a:rPr>
              <a:t>Who is going to use the system?</a:t>
            </a:r>
          </a:p>
          <a:p>
            <a:pPr eaLnBrk="1" hangingPunct="1">
              <a:lnSpc>
                <a:spcPct val="140000"/>
              </a:lnSpc>
            </a:pPr>
            <a:r>
              <a:rPr lang="en-US" sz="2800" dirty="0" smtClean="0">
                <a:ea typeface="ＭＳ Ｐゴシック" pitchFamily="34" charset="-128"/>
              </a:rPr>
              <a:t>What tasks do they now perform?</a:t>
            </a:r>
          </a:p>
          <a:p>
            <a:pPr eaLnBrk="1" hangingPunct="1">
              <a:lnSpc>
                <a:spcPct val="140000"/>
              </a:lnSpc>
            </a:pPr>
            <a:r>
              <a:rPr lang="en-US" sz="2800" dirty="0" smtClean="0">
                <a:ea typeface="ＭＳ Ｐゴシック" pitchFamily="34" charset="-128"/>
              </a:rPr>
              <a:t>What tasks are desired?</a:t>
            </a:r>
          </a:p>
          <a:p>
            <a:pPr eaLnBrk="1" hangingPunct="1">
              <a:lnSpc>
                <a:spcPct val="140000"/>
              </a:lnSpc>
            </a:pPr>
            <a:r>
              <a:rPr lang="en-US" sz="2800" dirty="0" smtClean="0">
                <a:ea typeface="ＭＳ Ｐゴシック" pitchFamily="34" charset="-128"/>
              </a:rPr>
              <a:t>How are the tasks learned?</a:t>
            </a:r>
          </a:p>
          <a:p>
            <a:pPr eaLnBrk="1" hangingPunct="1">
              <a:lnSpc>
                <a:spcPct val="140000"/>
              </a:lnSpc>
            </a:pPr>
            <a:r>
              <a:rPr lang="en-US" sz="2800" dirty="0" smtClean="0">
                <a:ea typeface="ＭＳ Ｐゴシック" pitchFamily="34" charset="-128"/>
              </a:rPr>
              <a:t>Where are the tasks performed?</a:t>
            </a:r>
          </a:p>
          <a:p>
            <a:pPr eaLnBrk="1" hangingPunct="1">
              <a:lnSpc>
                <a:spcPct val="140000"/>
              </a:lnSpc>
            </a:pPr>
            <a:r>
              <a:rPr lang="en-US" sz="2800" dirty="0" smtClean="0">
                <a:ea typeface="ＭＳ Ｐゴシック" pitchFamily="34" charset="-128"/>
              </a:rPr>
              <a:t>What’</a:t>
            </a:r>
            <a:r>
              <a:rPr lang="en-US" altLang="ja-JP" sz="2800" dirty="0" smtClean="0">
                <a:ea typeface="ＭＳ Ｐゴシック" pitchFamily="34" charset="-128"/>
              </a:rPr>
              <a:t>s the relationship between customer &amp; data?</a:t>
            </a:r>
          </a:p>
          <a:p>
            <a:pPr eaLnBrk="1" hangingPunct="1">
              <a:lnSpc>
                <a:spcPct val="140000"/>
              </a:lnSpc>
            </a:pPr>
            <a:endParaRPr lang="en-US" dirty="0" smtClean="0">
              <a:ea typeface="ＭＳ Ｐゴシック" pitchFamily="34" charset="-128"/>
            </a:endParaRPr>
          </a:p>
        </p:txBody>
      </p:sp>
      <p:sp>
        <p:nvSpPr>
          <p:cNvPr id="10"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9" name="Footer Placeholder 8"/>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34</a:t>
            </a:fld>
            <a:endParaRPr lang="en-US" sz="1100" smtClean="0">
              <a:solidFill>
                <a:schemeClr val="tx1">
                  <a:lumMod val="50000"/>
                </a:schemeClr>
              </a:solidFill>
              <a:latin typeface="Helvetica Light"/>
            </a:endParaRPr>
          </a:p>
        </p:txBody>
      </p:sp>
      <p:pic>
        <p:nvPicPr>
          <p:cNvPr id="12" name="Picture 11"/>
          <p:cNvPicPr>
            <a:picLocks noChangeAspect="1"/>
          </p:cNvPicPr>
          <p:nvPr/>
        </p:nvPicPr>
        <p:blipFill>
          <a:blip r:embed="rId3"/>
          <a:stretch>
            <a:fillRect/>
          </a:stretch>
        </p:blipFill>
        <p:spPr>
          <a:xfrm>
            <a:off x="7284216" y="437445"/>
            <a:ext cx="1362695" cy="1368777"/>
          </a:xfrm>
          <a:prstGeom prst="rect">
            <a:avLst/>
          </a:prstGeom>
        </p:spPr>
      </p:pic>
    </p:spTree>
    <p:extLst>
      <p:ext uri="{BB962C8B-B14F-4D97-AF65-F5344CB8AC3E}">
        <p14:creationId xmlns:p14="http://schemas.microsoft.com/office/powerpoint/2010/main" val="1707890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Task Analysis Questions (cont.)</a:t>
            </a:r>
          </a:p>
        </p:txBody>
      </p:sp>
      <p:sp>
        <p:nvSpPr>
          <p:cNvPr id="95234" name="Rectangle 3"/>
          <p:cNvSpPr>
            <a:spLocks noGrp="1" noChangeArrowheads="1"/>
          </p:cNvSpPr>
          <p:nvPr>
            <p:ph idx="1"/>
          </p:nvPr>
        </p:nvSpPr>
        <p:spPr>
          <a:xfrm>
            <a:off x="685800" y="2743200"/>
            <a:ext cx="8196263" cy="4724400"/>
          </a:xfrm>
        </p:spPr>
        <p:txBody>
          <a:bodyPr/>
          <a:lstStyle/>
          <a:p>
            <a:pPr eaLnBrk="1" hangingPunct="1">
              <a:lnSpc>
                <a:spcPct val="130000"/>
              </a:lnSpc>
            </a:pPr>
            <a:r>
              <a:rPr lang="en-US" sz="2800" dirty="0" smtClean="0">
                <a:ea typeface="ＭＳ Ｐゴシック" pitchFamily="34" charset="-128"/>
              </a:rPr>
              <a:t>What other tools does the customer have?</a:t>
            </a:r>
          </a:p>
          <a:p>
            <a:pPr eaLnBrk="1" hangingPunct="1">
              <a:lnSpc>
                <a:spcPct val="130000"/>
              </a:lnSpc>
            </a:pPr>
            <a:r>
              <a:rPr lang="en-US" sz="2800" dirty="0" smtClean="0">
                <a:ea typeface="ＭＳ Ｐゴシック" pitchFamily="34" charset="-128"/>
              </a:rPr>
              <a:t>How do users communicate with each other?</a:t>
            </a:r>
          </a:p>
          <a:p>
            <a:pPr eaLnBrk="1" hangingPunct="1">
              <a:lnSpc>
                <a:spcPct val="130000"/>
              </a:lnSpc>
            </a:pPr>
            <a:r>
              <a:rPr lang="en-US" sz="2800" dirty="0" smtClean="0">
                <a:ea typeface="ＭＳ Ｐゴシック" pitchFamily="34" charset="-128"/>
              </a:rPr>
              <a:t>How often are the tasks performed? </a:t>
            </a:r>
          </a:p>
          <a:p>
            <a:pPr eaLnBrk="1" hangingPunct="1">
              <a:lnSpc>
                <a:spcPct val="130000"/>
              </a:lnSpc>
            </a:pPr>
            <a:r>
              <a:rPr lang="en-US" sz="2800" dirty="0" smtClean="0">
                <a:ea typeface="ＭＳ Ｐゴシック" pitchFamily="34" charset="-128"/>
              </a:rPr>
              <a:t>What are the time constraints on the tasks?</a:t>
            </a:r>
          </a:p>
          <a:p>
            <a:pPr eaLnBrk="1" hangingPunct="1">
              <a:lnSpc>
                <a:spcPct val="130000"/>
              </a:lnSpc>
            </a:pPr>
            <a:r>
              <a:rPr lang="en-US" sz="2800" dirty="0" smtClean="0">
                <a:ea typeface="ＭＳ Ｐゴシック" pitchFamily="34" charset="-128"/>
              </a:rPr>
              <a:t>What happens when things go wrong?</a:t>
            </a:r>
          </a:p>
          <a:p>
            <a:pPr eaLnBrk="1" hangingPunct="1">
              <a:lnSpc>
                <a:spcPct val="130000"/>
              </a:lnSpc>
            </a:pPr>
            <a:endParaRPr lang="en-US"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35</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stretch>
            <a:fillRect/>
          </a:stretch>
        </p:blipFill>
        <p:spPr>
          <a:xfrm>
            <a:off x="7284216" y="437445"/>
            <a:ext cx="1362695" cy="1368777"/>
          </a:xfrm>
          <a:prstGeom prst="rect">
            <a:avLst/>
          </a:prstGeom>
        </p:spPr>
      </p:pic>
    </p:spTree>
    <p:extLst>
      <p:ext uri="{BB962C8B-B14F-4D97-AF65-F5344CB8AC3E}">
        <p14:creationId xmlns:p14="http://schemas.microsoft.com/office/powerpoint/2010/main" val="25677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Who?</a:t>
            </a:r>
          </a:p>
        </p:txBody>
      </p:sp>
      <p:sp>
        <p:nvSpPr>
          <p:cNvPr id="97282" name="Rectangle 3"/>
          <p:cNvSpPr>
            <a:spLocks noGrp="1" noChangeArrowheads="1"/>
          </p:cNvSpPr>
          <p:nvPr>
            <p:ph idx="1"/>
          </p:nvPr>
        </p:nvSpPr>
        <p:spPr>
          <a:xfrm>
            <a:off x="474133" y="1910644"/>
            <a:ext cx="7772400"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in-house or specific customer is easy</a:t>
            </a:r>
          </a:p>
          <a:p>
            <a:pPr lvl="1" eaLnBrk="1" hangingPunct="1">
              <a:lnSpc>
                <a:spcPct val="90000"/>
              </a:lnSpc>
            </a:pPr>
            <a:r>
              <a:rPr lang="en-US" sz="2400" dirty="0" smtClean="0">
                <a:ea typeface="ＭＳ Ｐゴシック" pitchFamily="34" charset="-128"/>
              </a:rPr>
              <a:t>need several typical users for broad product</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eaLnBrk="1" hangingPunct="1">
              <a:lnSpc>
                <a:spcPct val="90000"/>
              </a:lnSpc>
            </a:pPr>
            <a:r>
              <a:rPr lang="en-US" sz="2800" dirty="0" smtClean="0">
                <a:ea typeface="ＭＳ Ｐゴシック" pitchFamily="34" charset="-128"/>
              </a:rPr>
              <a:t>Skills</a:t>
            </a:r>
          </a:p>
          <a:p>
            <a:pPr eaLnBrk="1" hangingPunct="1">
              <a:lnSpc>
                <a:spcPct val="90000"/>
              </a:lnSpc>
            </a:pPr>
            <a:r>
              <a:rPr lang="en-US" sz="2800" dirty="0" smtClean="0">
                <a:ea typeface="ＭＳ Ｐゴシック" pitchFamily="34" charset="-128"/>
              </a:rPr>
              <a:t>Work habits and preferences</a:t>
            </a:r>
          </a:p>
          <a:p>
            <a:pPr eaLnBrk="1" hangingPunct="1">
              <a:lnSpc>
                <a:spcPct val="90000"/>
              </a:lnSpc>
            </a:pPr>
            <a:r>
              <a:rPr lang="en-US" sz="2800" dirty="0" smtClean="0">
                <a:ea typeface="ＭＳ Ｐゴシック" pitchFamily="34" charset="-128"/>
              </a:rPr>
              <a:t>Physical characteristics</a:t>
            </a:r>
          </a:p>
          <a:p>
            <a:pPr lvl="1" eaLnBrk="1" hangingPunct="1">
              <a:lnSpc>
                <a:spcPct val="90000"/>
              </a:lnSpc>
            </a:pPr>
            <a:r>
              <a:rPr lang="en-US" sz="2400" dirty="0" smtClean="0">
                <a:ea typeface="ＭＳ Ｐゴシック" pitchFamily="34" charset="-128"/>
              </a:rPr>
              <a:t>height?</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36</a:t>
            </a:fld>
            <a:endParaRPr lang="en-US" sz="1100" smtClean="0">
              <a:solidFill>
                <a:schemeClr val="tx1">
                  <a:lumMod val="50000"/>
                </a:schemeClr>
              </a:solidFill>
              <a:latin typeface="Helvetica Light"/>
            </a:endParaRPr>
          </a:p>
        </p:txBody>
      </p:sp>
      <p:pic>
        <p:nvPicPr>
          <p:cNvPr id="2" name="Picture 1"/>
          <p:cNvPicPr>
            <a:picLocks noChangeAspect="1"/>
          </p:cNvPicPr>
          <p:nvPr/>
        </p:nvPicPr>
        <p:blipFill>
          <a:blip r:embed="rId3">
            <a:alphaModFix amt="26000"/>
          </a:blip>
          <a:stretch>
            <a:fillRect/>
          </a:stretch>
        </p:blipFill>
        <p:spPr>
          <a:xfrm>
            <a:off x="6565901" y="-517878"/>
            <a:ext cx="2349500" cy="2349500"/>
          </a:xfrm>
          <a:prstGeom prst="rect">
            <a:avLst/>
          </a:prstGeom>
        </p:spPr>
      </p:pic>
    </p:spTree>
    <p:extLst>
      <p:ext uri="{BB962C8B-B14F-4D97-AF65-F5344CB8AC3E}">
        <p14:creationId xmlns:p14="http://schemas.microsoft.com/office/powerpoint/2010/main" val="300997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8485" y="0"/>
            <a:ext cx="11512485" cy="6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bwMode="auto">
          <a:xfrm>
            <a:off x="152402" y="5720377"/>
            <a:ext cx="8862416" cy="958310"/>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a:xfrm>
            <a:off x="437092" y="5616223"/>
            <a:ext cx="8664575" cy="1143000"/>
          </a:xfrm>
        </p:spPr>
        <p:txBody>
          <a:bodyPr/>
          <a:lstStyle/>
          <a:p>
            <a:r>
              <a:rPr lang="en-US" dirty="0" smtClean="0"/>
              <a:t>Sound Transit Link Light Rail</a:t>
            </a:r>
            <a:endParaRPr lang="en-US" dirty="0"/>
          </a:p>
        </p:txBody>
      </p:sp>
    </p:spTree>
    <p:extLst>
      <p:ext uri="{BB962C8B-B14F-4D97-AF65-F5344CB8AC3E}">
        <p14:creationId xmlns:p14="http://schemas.microsoft.com/office/powerpoint/2010/main" val="1711066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Who (Link)?</a:t>
            </a:r>
          </a:p>
        </p:txBody>
      </p:sp>
      <p:sp>
        <p:nvSpPr>
          <p:cNvPr id="363523" name="Rectangle 3"/>
          <p:cNvSpPr>
            <a:spLocks noGrp="1" noChangeArrowheads="1"/>
          </p:cNvSpPr>
          <p:nvPr>
            <p:ph idx="1"/>
          </p:nvPr>
        </p:nvSpPr>
        <p:spPr>
          <a:xfrm>
            <a:off x="685800" y="1600200"/>
            <a:ext cx="7983538" cy="4724400"/>
          </a:xfrm>
        </p:spPr>
        <p:txBody>
          <a:bodyPr/>
          <a:lstStyle/>
          <a:p>
            <a:pPr eaLnBrk="1" hangingPunct="1">
              <a:lnSpc>
                <a:spcPct val="90000"/>
              </a:lnSpc>
            </a:pPr>
            <a:r>
              <a:rPr lang="en-US" sz="2800" dirty="0" smtClean="0">
                <a:ea typeface="ＭＳ Ｐゴシック" pitchFamily="34" charset="-128"/>
              </a:rPr>
              <a:t>Identity?</a:t>
            </a:r>
          </a:p>
          <a:p>
            <a:pPr lvl="1" eaLnBrk="1" hangingPunct="1">
              <a:lnSpc>
                <a:spcPct val="90000"/>
              </a:lnSpc>
            </a:pPr>
            <a:r>
              <a:rPr lang="en-US" sz="2400" dirty="0" smtClean="0">
                <a:ea typeface="ＭＳ Ｐゴシック" pitchFamily="34" charset="-128"/>
              </a:rPr>
              <a:t>people who ride Link</a:t>
            </a:r>
          </a:p>
          <a:p>
            <a:pPr lvl="2" eaLnBrk="1" hangingPunct="1">
              <a:lnSpc>
                <a:spcPct val="90000"/>
              </a:lnSpc>
            </a:pPr>
            <a:r>
              <a:rPr lang="en-US" sz="2000" dirty="0" smtClean="0">
                <a:ea typeface="ＭＳ Ｐゴシック" pitchFamily="34" charset="-128"/>
              </a:rPr>
              <a:t>business people, students, disabled, elderly, tourists</a:t>
            </a:r>
            <a:br>
              <a:rPr lang="en-US" sz="2000" dirty="0" smtClean="0">
                <a:ea typeface="ＭＳ Ｐゴシック" pitchFamily="34" charset="-128"/>
              </a:rPr>
            </a:b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Background?</a:t>
            </a:r>
          </a:p>
          <a:p>
            <a:pPr lvl="1" eaLnBrk="1" hangingPunct="1">
              <a:lnSpc>
                <a:spcPct val="90000"/>
              </a:lnSpc>
            </a:pPr>
            <a:r>
              <a:rPr lang="en-US" sz="2400" dirty="0" smtClean="0">
                <a:ea typeface="ＭＳ Ｐゴシック" pitchFamily="34" charset="-128"/>
              </a:rPr>
              <a:t>may have an ATM or credit card</a:t>
            </a:r>
          </a:p>
          <a:p>
            <a:pPr lvl="1" eaLnBrk="1" hangingPunct="1">
              <a:lnSpc>
                <a:spcPct val="90000"/>
              </a:lnSpc>
            </a:pPr>
            <a:r>
              <a:rPr lang="en-US" sz="2400" dirty="0" smtClean="0">
                <a:ea typeface="ＭＳ Ｐゴシック" pitchFamily="34" charset="-128"/>
              </a:rPr>
              <a:t>have used other fare machines before</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Skills?</a:t>
            </a:r>
          </a:p>
          <a:p>
            <a:pPr lvl="1" eaLnBrk="1" hangingPunct="1">
              <a:lnSpc>
                <a:spcPct val="90000"/>
              </a:lnSpc>
            </a:pPr>
            <a:r>
              <a:rPr lang="en-US" sz="2400" dirty="0" smtClean="0">
                <a:ea typeface="ＭＳ Ｐゴシック" pitchFamily="34" charset="-128"/>
              </a:rPr>
              <a:t>may know how to put cards into ATM</a:t>
            </a:r>
          </a:p>
          <a:p>
            <a:pPr lvl="1" eaLnBrk="1" hangingPunct="1">
              <a:lnSpc>
                <a:spcPct val="90000"/>
              </a:lnSpc>
            </a:pPr>
            <a:r>
              <a:rPr lang="en-US" sz="2400" dirty="0" smtClean="0">
                <a:ea typeface="ＭＳ Ｐゴシック" pitchFamily="34" charset="-128"/>
              </a:rPr>
              <a:t>know how to buy Link tickets</a:t>
            </a:r>
          </a:p>
        </p:txBody>
      </p:sp>
      <p:sp>
        <p:nvSpPr>
          <p:cNvPr id="2" name="Date Placeholder 1"/>
          <p:cNvSpPr>
            <a:spLocks noGrp="1"/>
          </p:cNvSpPr>
          <p:nvPr>
            <p:ph type="dt" sz="half" idx="10"/>
          </p:nvPr>
        </p:nvSpPr>
        <p:spPr/>
        <p:txBody>
          <a:bodyPr/>
          <a:lstStyle/>
          <a:p>
            <a:pPr>
              <a:defRPr/>
            </a:pPr>
            <a:r>
              <a:rPr lang="en-US" smtClean="0"/>
              <a:t>Summer 2012</a:t>
            </a:r>
            <a:endParaRPr lang="de-DE" dirty="0"/>
          </a:p>
        </p:txBody>
      </p:sp>
      <p:sp>
        <p:nvSpPr>
          <p:cNvPr id="7" name="Footer Placeholder 6"/>
          <p:cNvSpPr>
            <a:spLocks noGrp="1"/>
          </p:cNvSpPr>
          <p:nvPr>
            <p:ph type="ftr" sz="quarter" idx="11"/>
          </p:nvPr>
        </p:nvSpPr>
        <p:spPr/>
        <p:txBody>
          <a:bodyPr/>
          <a:lstStyle/>
          <a:p>
            <a:pPr>
              <a:defRPr/>
            </a:pPr>
            <a:r>
              <a:rPr lang="en-US" smtClean="0"/>
              <a:t>World Lab Summer Institute</a:t>
            </a:r>
            <a:endParaRPr lang="en-US"/>
          </a:p>
        </p:txBody>
      </p:sp>
      <p:sp>
        <p:nvSpPr>
          <p:cNvPr id="99333"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5377E2E-9175-421D-9E51-F097B6E02474}" type="slidenum">
              <a:rPr lang="en-US" sz="1100">
                <a:solidFill>
                  <a:srgbClr val="D4E8F4"/>
                </a:solidFill>
                <a:latin typeface="Arial" pitchFamily="34" charset="0"/>
              </a:rPr>
              <a:pPr eaLnBrk="1" hangingPunct="1"/>
              <a:t>38</a:t>
            </a:fld>
            <a:endParaRPr lang="en-US" sz="1100">
              <a:solidFill>
                <a:srgbClr val="D4E8F4"/>
              </a:solidFill>
              <a:latin typeface="Arial" pitchFamily="34" charset="0"/>
            </a:endParaRPr>
          </a:p>
        </p:txBody>
      </p:sp>
      <p:pic>
        <p:nvPicPr>
          <p:cNvPr id="8" name="Picture 7"/>
          <p:cNvPicPr>
            <a:picLocks noChangeAspect="1"/>
          </p:cNvPicPr>
          <p:nvPr/>
        </p:nvPicPr>
        <p:blipFill>
          <a:blip r:embed="rId3">
            <a:alphaModFix amt="26000"/>
          </a:blip>
          <a:stretch>
            <a:fillRect/>
          </a:stretch>
        </p:blipFill>
        <p:spPr>
          <a:xfrm>
            <a:off x="6565901" y="-517878"/>
            <a:ext cx="2349500" cy="2349500"/>
          </a:xfrm>
          <a:prstGeom prst="rect">
            <a:avLst/>
          </a:prstGeom>
        </p:spPr>
      </p:pic>
    </p:spTree>
    <p:extLst>
      <p:ext uri="{BB962C8B-B14F-4D97-AF65-F5344CB8AC3E}">
        <p14:creationId xmlns:p14="http://schemas.microsoft.com/office/powerpoint/2010/main" val="209811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352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352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6352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352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352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35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What Tasks?</a:t>
            </a:r>
          </a:p>
        </p:txBody>
      </p:sp>
      <p:sp>
        <p:nvSpPr>
          <p:cNvPr id="105474" name="Rectangle 3"/>
          <p:cNvSpPr>
            <a:spLocks noGrp="1" noChangeArrowheads="1"/>
          </p:cNvSpPr>
          <p:nvPr>
            <p:ph idx="1"/>
          </p:nvPr>
        </p:nvSpPr>
        <p:spPr>
          <a:xfrm>
            <a:off x="468489" y="1303867"/>
            <a:ext cx="8929688" cy="4724400"/>
          </a:xfrm>
        </p:spPr>
        <p:txBody>
          <a:bodyPr/>
          <a:lstStyle/>
          <a:p>
            <a:pPr eaLnBrk="1" hangingPunct="1"/>
            <a:r>
              <a:rPr lang="en-US" sz="2800" dirty="0" smtClean="0">
                <a:ea typeface="ＭＳ Ｐゴシック" pitchFamily="34" charset="-128"/>
              </a:rPr>
              <a:t>Important for both automation and</a:t>
            </a:r>
            <a:br>
              <a:rPr lang="en-US" sz="2800" dirty="0" smtClean="0">
                <a:ea typeface="ＭＳ Ｐゴシック" pitchFamily="34" charset="-128"/>
              </a:rPr>
            </a:br>
            <a:r>
              <a:rPr lang="en-US" sz="2800" dirty="0" smtClean="0">
                <a:ea typeface="ＭＳ Ｐゴシック" pitchFamily="34" charset="-128"/>
              </a:rPr>
              <a:t>new functionality</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Relative importance of tasks?</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Observe customers, see it from their perspective</a:t>
            </a:r>
          </a:p>
          <a:p>
            <a:pPr lvl="1" eaLnBrk="1" hangingPunct="1"/>
            <a:r>
              <a:rPr lang="en-US" sz="2400" dirty="0" smtClean="0">
                <a:ea typeface="ＭＳ Ｐゴシック" pitchFamily="34" charset="-128"/>
              </a:rPr>
              <a:t>on-line billing example</a:t>
            </a:r>
          </a:p>
          <a:p>
            <a:pPr lvl="2" eaLnBrk="1" hangingPunct="1"/>
            <a:r>
              <a:rPr lang="en-US" sz="2200" dirty="0" smtClean="0">
                <a:ea typeface="ＭＳ Ｐゴシック" pitchFamily="34" charset="-128"/>
              </a:rPr>
              <a:t>small dentists office had billing automated</a:t>
            </a:r>
          </a:p>
          <a:p>
            <a:pPr lvl="2" eaLnBrk="1" hangingPunct="1"/>
            <a:r>
              <a:rPr lang="en-US" sz="2200" dirty="0" smtClean="0">
                <a:ea typeface="ＭＳ Ｐゴシック" pitchFamily="34" charset="-128"/>
              </a:rPr>
              <a:t>assistants were unhappy with new system</a:t>
            </a:r>
          </a:p>
          <a:p>
            <a:pPr lvl="2" eaLnBrk="1" hangingPunct="1"/>
            <a:r>
              <a:rPr lang="en-US" sz="2200" dirty="0" smtClean="0">
                <a:ea typeface="ＭＳ Ｐゴシック" pitchFamily="34" charset="-128"/>
              </a:rPr>
              <a:t>old forms contained hand-written margin notes</a:t>
            </a:r>
          </a:p>
          <a:p>
            <a:pPr lvl="3" eaLnBrk="1" hangingPunct="1"/>
            <a:r>
              <a:rPr lang="en-US" sz="1800" dirty="0" smtClean="0">
                <a:ea typeface="ＭＳ Ｐゴシック" pitchFamily="34" charset="-128"/>
              </a:rPr>
              <a:t>e.g., patient A’</a:t>
            </a:r>
            <a:r>
              <a:rPr lang="en-US" altLang="ja-JP" sz="1800" dirty="0" smtClean="0">
                <a:ea typeface="ＭＳ Ｐゴシック" pitchFamily="34" charset="-128"/>
              </a:rPr>
              <a:t>s insurance takes longer than most, etc.</a:t>
            </a:r>
            <a:endParaRPr lang="en-US" sz="1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39</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184739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39887" y="1354668"/>
            <a:ext cx="8077200" cy="2384990"/>
          </a:xfrm>
        </p:spPr>
        <p:txBody>
          <a:bodyPr/>
          <a:lstStyle/>
          <a:p>
            <a:r>
              <a:rPr lang="en-US" dirty="0" smtClean="0"/>
              <a:t>Design Discovery: </a:t>
            </a:r>
            <a:br>
              <a:rPr lang="en-US" dirty="0" smtClean="0"/>
            </a:br>
            <a:r>
              <a:rPr lang="en-US" sz="3600" i="1" dirty="0" smtClean="0"/>
              <a:t>Contextual Inquiry &amp; </a:t>
            </a:r>
            <a:br>
              <a:rPr lang="en-US" sz="3600" i="1" dirty="0" smtClean="0"/>
            </a:br>
            <a:r>
              <a:rPr lang="en-US" sz="3600" i="1" dirty="0" smtClean="0"/>
              <a:t>Task Analysis</a:t>
            </a:r>
          </a:p>
        </p:txBody>
      </p:sp>
    </p:spTree>
    <p:extLst>
      <p:ext uri="{BB962C8B-B14F-4D97-AF65-F5344CB8AC3E}">
        <p14:creationId xmlns:p14="http://schemas.microsoft.com/office/powerpoint/2010/main" val="390359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How are Tasks Learned?</a:t>
            </a:r>
          </a:p>
        </p:txBody>
      </p:sp>
      <p:sp>
        <p:nvSpPr>
          <p:cNvPr id="107522" name="Rectangle 3"/>
          <p:cNvSpPr>
            <a:spLocks noGrp="1" noChangeArrowheads="1"/>
          </p:cNvSpPr>
          <p:nvPr>
            <p:ph idx="1"/>
          </p:nvPr>
        </p:nvSpPr>
        <p:spPr>
          <a:xfrm>
            <a:off x="431800" y="1092200"/>
            <a:ext cx="7772400" cy="4724400"/>
          </a:xfrm>
        </p:spPr>
        <p:txBody>
          <a:bodyPr/>
          <a:lstStyle/>
          <a:p>
            <a:pPr eaLnBrk="1" hangingPunct="1"/>
            <a:r>
              <a:rPr lang="en-US" sz="2800" dirty="0" smtClean="0">
                <a:ea typeface="ＭＳ Ｐゴシック" pitchFamily="34" charset="-128"/>
              </a:rPr>
              <a:t>What does the customer need to know</a:t>
            </a:r>
          </a:p>
          <a:p>
            <a:pPr eaLnBrk="1" hangingPunct="1"/>
            <a:r>
              <a:rPr lang="en-US" sz="2800" dirty="0" smtClean="0">
                <a:ea typeface="ＭＳ Ｐゴシック" pitchFamily="34" charset="-128"/>
              </a:rPr>
              <a:t>Do they need training?</a:t>
            </a:r>
          </a:p>
          <a:p>
            <a:pPr lvl="1" eaLnBrk="1" hangingPunct="1"/>
            <a:r>
              <a:rPr lang="en-US" sz="2400" dirty="0" smtClean="0">
                <a:ea typeface="ＭＳ Ｐゴシック" pitchFamily="34" charset="-128"/>
              </a:rPr>
              <a:t>academic</a:t>
            </a:r>
          </a:p>
          <a:p>
            <a:pPr lvl="1" eaLnBrk="1" hangingPunct="1"/>
            <a:r>
              <a:rPr lang="en-US" sz="2400" dirty="0" smtClean="0">
                <a:ea typeface="ＭＳ Ｐゴシック" pitchFamily="34" charset="-128"/>
              </a:rPr>
              <a:t>general knowledge / skills</a:t>
            </a:r>
          </a:p>
          <a:p>
            <a:pPr lvl="1" eaLnBrk="1" hangingPunct="1"/>
            <a:r>
              <a:rPr lang="en-US" sz="2400" dirty="0" smtClean="0">
                <a:ea typeface="ＭＳ Ｐゴシック" pitchFamily="34" charset="-128"/>
              </a:rPr>
              <a:t>special instruction / training</a:t>
            </a:r>
          </a:p>
          <a:p>
            <a:pPr lvl="1" eaLnBrk="1" hangingPunct="1"/>
            <a:endParaRPr lang="en-US" sz="24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40</a:t>
            </a:fld>
            <a:endParaRPr lang="en-US" sz="1100" smtClean="0">
              <a:solidFill>
                <a:schemeClr val="tx1">
                  <a:lumMod val="50000"/>
                </a:schemeClr>
              </a:solidFill>
              <a:latin typeface="Helvetica Light"/>
            </a:endParaRPr>
          </a:p>
        </p:txBody>
      </p:sp>
      <p:pic>
        <p:nvPicPr>
          <p:cNvPr id="2" name="Picture 1" descr="muji_hero_626px.jpg"/>
          <p:cNvPicPr>
            <a:picLocks noChangeAspect="1"/>
          </p:cNvPicPr>
          <p:nvPr/>
        </p:nvPicPr>
        <p:blipFill rotWithShape="1">
          <a:blip r:embed="rId3">
            <a:extLst>
              <a:ext uri="{28A0092B-C50C-407E-A947-70E740481C1C}">
                <a14:useLocalDpi xmlns:a14="http://schemas.microsoft.com/office/drawing/2010/main" val="0"/>
              </a:ext>
            </a:extLst>
          </a:blip>
          <a:srcRect t="10061" b="21823"/>
          <a:stretch/>
        </p:blipFill>
        <p:spPr>
          <a:xfrm>
            <a:off x="-19654" y="3767666"/>
            <a:ext cx="9163654" cy="3090334"/>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145787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Where is the Task Performed?</a:t>
            </a:r>
          </a:p>
        </p:txBody>
      </p:sp>
      <p:sp>
        <p:nvSpPr>
          <p:cNvPr id="109570" name="Rectangle 3"/>
          <p:cNvSpPr>
            <a:spLocks noGrp="1" noChangeArrowheads="1"/>
          </p:cNvSpPr>
          <p:nvPr>
            <p:ph sz="half" idx="1"/>
          </p:nvPr>
        </p:nvSpPr>
        <p:spPr>
          <a:xfrm>
            <a:off x="358775" y="1828800"/>
            <a:ext cx="4489450" cy="4114800"/>
          </a:xfrm>
        </p:spPr>
        <p:txBody>
          <a:bodyPr/>
          <a:lstStyle/>
          <a:p>
            <a:pPr eaLnBrk="1" hangingPunct="1"/>
            <a:r>
              <a:rPr lang="en-US" dirty="0" smtClean="0">
                <a:ea typeface="ＭＳ Ｐゴシック" pitchFamily="34" charset="-128"/>
              </a:rPr>
              <a:t>Office, laboratory, point of sale?</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Effects of environment on customers?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Users under stress?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Confidentiality required?</a:t>
            </a:r>
          </a:p>
          <a:p>
            <a:pPr eaLnBrk="1" hangingPunct="1"/>
            <a:endParaRPr lang="en-US" dirty="0" smtClean="0">
              <a:ea typeface="ＭＳ Ｐゴシック" pitchFamily="34" charset="-128"/>
            </a:endParaRPr>
          </a:p>
        </p:txBody>
      </p:sp>
      <p:sp>
        <p:nvSpPr>
          <p:cNvPr id="109571" name="Rectangle 4"/>
          <p:cNvSpPr>
            <a:spLocks noGrp="1" noChangeArrowheads="1"/>
          </p:cNvSpPr>
          <p:nvPr>
            <p:ph sz="half" idx="2"/>
          </p:nvPr>
        </p:nvSpPr>
        <p:spPr>
          <a:xfrm>
            <a:off x="4964113" y="1828800"/>
            <a:ext cx="3811587" cy="4114800"/>
          </a:xfrm>
        </p:spPr>
        <p:txBody>
          <a:bodyPr/>
          <a:lstStyle/>
          <a:p>
            <a:pPr eaLnBrk="1" hangingPunct="1"/>
            <a:r>
              <a:rPr lang="en-US" dirty="0" smtClean="0">
                <a:ea typeface="ＭＳ Ｐゴシック" pitchFamily="34" charset="-128"/>
              </a:rPr>
              <a:t>Do they have wet, dirty, or slippery hands?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Soft drinks?</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Lighting?</a:t>
            </a:r>
            <a:br>
              <a:rPr lang="en-US" dirty="0" smtClean="0">
                <a:ea typeface="ＭＳ Ｐゴシック" pitchFamily="34" charset="-128"/>
              </a:rPr>
            </a:br>
            <a:endParaRPr lang="en-US" dirty="0" smtClean="0">
              <a:ea typeface="ＭＳ Ｐゴシック" pitchFamily="34" charset="-128"/>
            </a:endParaRPr>
          </a:p>
          <a:p>
            <a:pPr eaLnBrk="1" hangingPunct="1"/>
            <a:r>
              <a:rPr lang="en-US" dirty="0" smtClean="0">
                <a:ea typeface="ＭＳ Ｐゴシック" pitchFamily="34" charset="-128"/>
              </a:rPr>
              <a:t>Noise?</a:t>
            </a:r>
          </a:p>
        </p:txBody>
      </p:sp>
      <p:sp>
        <p:nvSpPr>
          <p:cNvPr id="2" name="Date Placeholder 1"/>
          <p:cNvSpPr>
            <a:spLocks noGrp="1"/>
          </p:cNvSpPr>
          <p:nvPr>
            <p:ph type="dt" sz="half" idx="10"/>
          </p:nvPr>
        </p:nvSpPr>
        <p:spPr/>
        <p:txBody>
          <a:bodyPr/>
          <a:lstStyle/>
          <a:p>
            <a:pPr>
              <a:defRPr/>
            </a:pPr>
            <a:r>
              <a:rPr lang="en-US" smtClean="0"/>
              <a:t>10/4/2012</a:t>
            </a:r>
            <a:endParaRPr lang="en-US" dirty="0"/>
          </a:p>
        </p:txBody>
      </p:sp>
      <p:sp>
        <p:nvSpPr>
          <p:cNvPr id="3" name="Footer Placeholder 2"/>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4" name="Slide Number Placeholder 3"/>
          <p:cNvSpPr>
            <a:spLocks noGrp="1"/>
          </p:cNvSpPr>
          <p:nvPr>
            <p:ph type="sldNum" sz="quarter" idx="12"/>
          </p:nvPr>
        </p:nvSpPr>
        <p:spPr/>
        <p:txBody>
          <a:bodyPr/>
          <a:lstStyle/>
          <a:p>
            <a:pPr>
              <a:defRPr/>
            </a:pPr>
            <a:fld id="{0C5F66C6-F275-4CCB-99C8-491F9A67516C}" type="slidenum">
              <a:rPr lang="en-US" smtClean="0"/>
              <a:pPr>
                <a:defRPr/>
              </a:pPr>
              <a:t>41</a:t>
            </a:fld>
            <a:endParaRPr lang="en-US"/>
          </a:p>
        </p:txBody>
      </p:sp>
    </p:spTree>
    <p:extLst>
      <p:ext uri="{BB962C8B-B14F-4D97-AF65-F5344CB8AC3E}">
        <p14:creationId xmlns:p14="http://schemas.microsoft.com/office/powerpoint/2010/main" val="186070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a:xfrm>
            <a:off x="479425" y="80962"/>
            <a:ext cx="7772400" cy="1557587"/>
          </a:xfrm>
        </p:spPr>
        <p:txBody>
          <a:bodyPr/>
          <a:lstStyle/>
          <a:p>
            <a:pPr eaLnBrk="1" hangingPunct="1"/>
            <a:r>
              <a:rPr lang="en-US" dirty="0" smtClean="0">
                <a:ea typeface="ＭＳ Ｐゴシック" pitchFamily="34" charset="-128"/>
              </a:rPr>
              <a:t>What is the Relationship Between Customers &amp; Data?</a:t>
            </a:r>
          </a:p>
        </p:txBody>
      </p:sp>
      <p:sp>
        <p:nvSpPr>
          <p:cNvPr id="111618" name="Rectangle 3"/>
          <p:cNvSpPr>
            <a:spLocks noGrp="1" noChangeArrowheads="1"/>
          </p:cNvSpPr>
          <p:nvPr>
            <p:ph idx="1"/>
          </p:nvPr>
        </p:nvSpPr>
        <p:spPr>
          <a:xfrm>
            <a:off x="685800" y="2000037"/>
            <a:ext cx="7772400" cy="4724400"/>
          </a:xfrm>
        </p:spPr>
        <p:txBody>
          <a:bodyPr/>
          <a:lstStyle/>
          <a:p>
            <a:pPr eaLnBrk="1" hangingPunct="1"/>
            <a:r>
              <a:rPr lang="en-US" sz="2800" dirty="0" smtClean="0">
                <a:ea typeface="ＭＳ Ｐゴシック" pitchFamily="34" charset="-128"/>
              </a:rPr>
              <a:t>Personal data </a:t>
            </a:r>
          </a:p>
          <a:p>
            <a:pPr lvl="1" eaLnBrk="1" hangingPunct="1"/>
            <a:r>
              <a:rPr lang="en-US" sz="2400" dirty="0" smtClean="0">
                <a:ea typeface="ＭＳ Ｐゴシック" pitchFamily="34" charset="-128"/>
              </a:rPr>
              <a:t>always accessed at same machine?</a:t>
            </a:r>
          </a:p>
          <a:p>
            <a:pPr lvl="1" eaLnBrk="1" hangingPunct="1"/>
            <a:r>
              <a:rPr lang="en-US" sz="2400" dirty="0" smtClean="0">
                <a:ea typeface="ＭＳ Ｐゴシック" pitchFamily="34" charset="-128"/>
              </a:rPr>
              <a:t>do users move between machines?</a:t>
            </a:r>
          </a:p>
          <a:p>
            <a:pPr eaLnBrk="1" hangingPunct="1"/>
            <a:r>
              <a:rPr lang="en-US" sz="2800" dirty="0" smtClean="0">
                <a:ea typeface="ＭＳ Ｐゴシック" pitchFamily="34" charset="-128"/>
              </a:rPr>
              <a:t>Common data </a:t>
            </a:r>
          </a:p>
          <a:p>
            <a:pPr lvl="1" eaLnBrk="1" hangingPunct="1"/>
            <a:r>
              <a:rPr lang="en-US" sz="2400" dirty="0" smtClean="0">
                <a:ea typeface="ＭＳ Ｐゴシック" pitchFamily="34" charset="-128"/>
              </a:rPr>
              <a:t>used concurrently?</a:t>
            </a:r>
          </a:p>
          <a:p>
            <a:pPr lvl="1" eaLnBrk="1" hangingPunct="1"/>
            <a:r>
              <a:rPr lang="en-US" sz="2400" dirty="0" smtClean="0">
                <a:ea typeface="ＭＳ Ｐゴシック" pitchFamily="34" charset="-128"/>
              </a:rPr>
              <a:t>passed sequentially between customers?</a:t>
            </a:r>
          </a:p>
          <a:p>
            <a:pPr eaLnBrk="1" hangingPunct="1"/>
            <a:r>
              <a:rPr lang="en-US" sz="2800" dirty="0" smtClean="0">
                <a:ea typeface="ＭＳ Ｐゴシック" pitchFamily="34" charset="-128"/>
              </a:rPr>
              <a:t>Remote access required?</a:t>
            </a:r>
          </a:p>
          <a:p>
            <a:pPr eaLnBrk="1" hangingPunct="1"/>
            <a:r>
              <a:rPr lang="en-US" sz="2800" dirty="0" smtClean="0">
                <a:ea typeface="ＭＳ Ｐゴシック" pitchFamily="34" charset="-128"/>
              </a:rPr>
              <a:t>Access to data restricted?</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42</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76978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734907" y="135843"/>
            <a:ext cx="8926512" cy="1683026"/>
          </a:xfrm>
        </p:spPr>
        <p:txBody>
          <a:bodyPr/>
          <a:lstStyle/>
          <a:p>
            <a:pPr eaLnBrk="1" hangingPunct="1"/>
            <a:r>
              <a:rPr lang="en-US" dirty="0" smtClean="0">
                <a:ea typeface="ＭＳ Ｐゴシック" pitchFamily="34" charset="-128"/>
              </a:rPr>
              <a:t>What Other Tools Does </a:t>
            </a:r>
            <a:br>
              <a:rPr lang="en-US" dirty="0" smtClean="0">
                <a:ea typeface="ＭＳ Ｐゴシック" pitchFamily="34" charset="-128"/>
              </a:rPr>
            </a:br>
            <a:r>
              <a:rPr lang="en-US" dirty="0" smtClean="0">
                <a:ea typeface="ＭＳ Ｐゴシック" pitchFamily="34" charset="-128"/>
              </a:rPr>
              <a:t>the Customer Have?</a:t>
            </a:r>
          </a:p>
        </p:txBody>
      </p:sp>
      <p:sp>
        <p:nvSpPr>
          <p:cNvPr id="113666" name="Rectangle 3"/>
          <p:cNvSpPr>
            <a:spLocks noGrp="1" noChangeArrowheads="1"/>
          </p:cNvSpPr>
          <p:nvPr>
            <p:ph idx="1"/>
          </p:nvPr>
        </p:nvSpPr>
        <p:spPr>
          <a:xfrm>
            <a:off x="685800" y="2015717"/>
            <a:ext cx="8229600" cy="4724400"/>
          </a:xfrm>
        </p:spPr>
        <p:txBody>
          <a:bodyPr/>
          <a:lstStyle/>
          <a:p>
            <a:pPr eaLnBrk="1" hangingPunct="1"/>
            <a:r>
              <a:rPr lang="en-US" sz="2800" dirty="0" smtClean="0">
                <a:ea typeface="ＭＳ Ｐゴシック" pitchFamily="34" charset="-128"/>
              </a:rPr>
              <a:t>More than just compatibility</a:t>
            </a:r>
            <a:br>
              <a:rPr lang="en-US" sz="2800" dirty="0" smtClean="0">
                <a:ea typeface="ＭＳ Ｐゴシック" pitchFamily="34" charset="-128"/>
              </a:rPr>
            </a:br>
            <a:endParaRPr lang="en-US" sz="2800" dirty="0" smtClean="0">
              <a:ea typeface="ＭＳ Ｐゴシック" pitchFamily="34" charset="-128"/>
            </a:endParaRPr>
          </a:p>
          <a:p>
            <a:pPr eaLnBrk="1" hangingPunct="1"/>
            <a:r>
              <a:rPr lang="en-US" sz="2800" dirty="0" smtClean="0">
                <a:ea typeface="ＭＳ Ｐゴシック" pitchFamily="34" charset="-128"/>
              </a:rPr>
              <a:t>How customer works with collection of tools</a:t>
            </a:r>
          </a:p>
          <a:p>
            <a:pPr lvl="1" eaLnBrk="1" hangingPunct="1"/>
            <a:r>
              <a:rPr lang="en-US" sz="2400" dirty="0" smtClean="0">
                <a:ea typeface="ＭＳ Ｐゴシック" pitchFamily="34" charset="-128"/>
              </a:rPr>
              <a:t>Ex. automating lab data collection</a:t>
            </a:r>
          </a:p>
          <a:p>
            <a:pPr lvl="2" eaLnBrk="1" hangingPunct="1"/>
            <a:r>
              <a:rPr lang="en-US" sz="2000" dirty="0" smtClean="0">
                <a:ea typeface="ＭＳ Ｐゴシック" pitchFamily="34" charset="-128"/>
              </a:rPr>
              <a:t>how is data collected now?</a:t>
            </a:r>
          </a:p>
          <a:p>
            <a:pPr lvl="2" eaLnBrk="1" hangingPunct="1"/>
            <a:r>
              <a:rPr lang="en-US" sz="2000" dirty="0" smtClean="0">
                <a:ea typeface="ＭＳ Ｐゴシック" pitchFamily="34" charset="-128"/>
              </a:rPr>
              <a:t>by what instruments and manual procedures?</a:t>
            </a:r>
          </a:p>
          <a:p>
            <a:pPr lvl="2" eaLnBrk="1" hangingPunct="1"/>
            <a:r>
              <a:rPr lang="en-US" sz="2000" dirty="0" smtClean="0">
                <a:ea typeface="ＭＳ Ｐゴシック" pitchFamily="34" charset="-128"/>
              </a:rPr>
              <a:t>how is the information analyzed?</a:t>
            </a:r>
          </a:p>
          <a:p>
            <a:pPr lvl="2" eaLnBrk="1" hangingPunct="1"/>
            <a:r>
              <a:rPr lang="en-US" sz="2000" dirty="0" smtClean="0">
                <a:ea typeface="ＭＳ Ｐゴシック" pitchFamily="34" charset="-128"/>
              </a:rPr>
              <a:t>are the results transcribed for records or publication?</a:t>
            </a:r>
          </a:p>
          <a:p>
            <a:pPr lvl="2" eaLnBrk="1" hangingPunct="1"/>
            <a:r>
              <a:rPr lang="en-US" sz="2000" dirty="0" smtClean="0">
                <a:ea typeface="ＭＳ Ｐゴシック" pitchFamily="34" charset="-128"/>
              </a:rPr>
              <a:t>what media/forms are used and how are they handled?</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43</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63062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342900" y="80963"/>
            <a:ext cx="8801100" cy="1143000"/>
          </a:xfrm>
        </p:spPr>
        <p:txBody>
          <a:bodyPr/>
          <a:lstStyle/>
          <a:p>
            <a:pPr eaLnBrk="1" hangingPunct="1"/>
            <a:r>
              <a:rPr lang="en-US" smtClean="0">
                <a:ea typeface="ＭＳ Ｐゴシック" pitchFamily="34" charset="-128"/>
              </a:rPr>
              <a:t>How Do Customers Communicate with Each Other?</a:t>
            </a:r>
          </a:p>
        </p:txBody>
      </p:sp>
      <p:sp>
        <p:nvSpPr>
          <p:cNvPr id="115714" name="Rectangle 3"/>
          <p:cNvSpPr>
            <a:spLocks noGrp="1" noChangeArrowheads="1"/>
          </p:cNvSpPr>
          <p:nvPr>
            <p:ph idx="1"/>
          </p:nvPr>
        </p:nvSpPr>
        <p:spPr>
          <a:xfrm>
            <a:off x="359686" y="1507604"/>
            <a:ext cx="8112125" cy="4724400"/>
          </a:xfrm>
        </p:spPr>
        <p:txBody>
          <a:bodyPr/>
          <a:lstStyle/>
          <a:p>
            <a:pPr eaLnBrk="1" hangingPunct="1"/>
            <a:r>
              <a:rPr lang="en-US" sz="2800" dirty="0" smtClean="0">
                <a:ea typeface="ＭＳ Ｐゴシック" pitchFamily="34" charset="-128"/>
              </a:rPr>
              <a:t>Who communicates with whom?</a:t>
            </a:r>
          </a:p>
          <a:p>
            <a:pPr eaLnBrk="1" hangingPunct="1"/>
            <a:r>
              <a:rPr lang="en-US" sz="2800" dirty="0" smtClean="0">
                <a:ea typeface="ＭＳ Ｐゴシック" pitchFamily="34" charset="-128"/>
              </a:rPr>
              <a:t>About what?</a:t>
            </a:r>
          </a:p>
          <a:p>
            <a:pPr eaLnBrk="1" hangingPunct="1"/>
            <a:r>
              <a:rPr lang="en-US" sz="2800" dirty="0" smtClean="0">
                <a:ea typeface="ＭＳ Ｐゴシック" pitchFamily="34" charset="-128"/>
              </a:rPr>
              <a:t>Follow lines of the organization? Against it?</a:t>
            </a:r>
          </a:p>
        </p:txBody>
      </p:sp>
      <p:sp>
        <p:nvSpPr>
          <p:cNvPr id="2" name="Date Placeholder 1"/>
          <p:cNvSpPr>
            <a:spLocks noGrp="1"/>
          </p:cNvSpPr>
          <p:nvPr>
            <p:ph type="dt" sz="half" idx="10"/>
          </p:nvPr>
        </p:nvSpPr>
        <p:spPr/>
        <p:txBody>
          <a:bodyPr/>
          <a:lstStyle/>
          <a:p>
            <a:pPr>
              <a:defRPr/>
            </a:pPr>
            <a:r>
              <a:rPr lang="en-US" smtClean="0"/>
              <a:t>Summer 2012</a:t>
            </a:r>
            <a:endParaRPr lang="de-DE" dirty="0"/>
          </a:p>
        </p:txBody>
      </p:sp>
      <p:sp>
        <p:nvSpPr>
          <p:cNvPr id="7" name="Footer Placeholder 6"/>
          <p:cNvSpPr>
            <a:spLocks noGrp="1"/>
          </p:cNvSpPr>
          <p:nvPr>
            <p:ph type="ftr" sz="quarter" idx="11"/>
          </p:nvPr>
        </p:nvSpPr>
        <p:spPr/>
        <p:txBody>
          <a:bodyPr/>
          <a:lstStyle/>
          <a:p>
            <a:pPr>
              <a:defRPr/>
            </a:pPr>
            <a:r>
              <a:rPr lang="en-US" smtClean="0"/>
              <a:t>World Lab Summer Institute</a:t>
            </a:r>
            <a:endParaRPr lang="en-US"/>
          </a:p>
        </p:txBody>
      </p:sp>
      <p:sp>
        <p:nvSpPr>
          <p:cNvPr id="11571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9A365753-726B-48D5-ABAD-1D8A2FA7BA27}" type="slidenum">
              <a:rPr lang="en-US" sz="1100">
                <a:solidFill>
                  <a:srgbClr val="D4E8F4"/>
                </a:solidFill>
                <a:latin typeface="Arial" pitchFamily="34" charset="0"/>
              </a:rPr>
              <a:pPr eaLnBrk="1" hangingPunct="1"/>
              <a:t>44</a:t>
            </a:fld>
            <a:endParaRPr lang="en-US" sz="1100">
              <a:solidFill>
                <a:srgbClr val="D4E8F4"/>
              </a:solidFill>
              <a:latin typeface="Arial" pitchFamily="34" charset="0"/>
            </a:endParaRPr>
          </a:p>
        </p:txBody>
      </p:sp>
      <p:pic>
        <p:nvPicPr>
          <p:cNvPr id="12290" name="Picture 2" descr="http://businesscareercenter.com/wp-content/uploads/2010/03/business-communications-care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533" y="3248358"/>
            <a:ext cx="2336467" cy="251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97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479425" y="347521"/>
            <a:ext cx="7772400" cy="1143000"/>
          </a:xfrm>
        </p:spPr>
        <p:txBody>
          <a:bodyPr/>
          <a:lstStyle/>
          <a:p>
            <a:pPr eaLnBrk="1" hangingPunct="1"/>
            <a:r>
              <a:rPr lang="en-US" dirty="0" smtClean="0">
                <a:ea typeface="ＭＳ Ｐゴシック" pitchFamily="34" charset="-128"/>
              </a:rPr>
              <a:t>How Often Do Customers Perform the Tasks?</a:t>
            </a:r>
          </a:p>
        </p:txBody>
      </p:sp>
      <p:sp>
        <p:nvSpPr>
          <p:cNvPr id="117762" name="Rectangle 3"/>
          <p:cNvSpPr>
            <a:spLocks noGrp="1" noChangeArrowheads="1"/>
          </p:cNvSpPr>
          <p:nvPr>
            <p:ph idx="1"/>
          </p:nvPr>
        </p:nvSpPr>
        <p:spPr>
          <a:xfrm>
            <a:off x="685800" y="1834548"/>
            <a:ext cx="8243888" cy="4490051"/>
          </a:xfrm>
        </p:spPr>
        <p:txBody>
          <a:bodyPr/>
          <a:lstStyle/>
          <a:p>
            <a:pPr eaLnBrk="1" hangingPunct="1"/>
            <a:r>
              <a:rPr lang="en-US" sz="2800" dirty="0" smtClean="0">
                <a:ea typeface="ＭＳ Ｐゴシック" pitchFamily="34" charset="-128"/>
              </a:rPr>
              <a:t>Frequent customers remember more details</a:t>
            </a:r>
          </a:p>
          <a:p>
            <a:pPr eaLnBrk="1" hangingPunct="1"/>
            <a:r>
              <a:rPr lang="en-US" sz="2800" dirty="0" smtClean="0">
                <a:ea typeface="ＭＳ Ｐゴシック" pitchFamily="34" charset="-128"/>
              </a:rPr>
              <a:t>Infrequent customers may need more help</a:t>
            </a:r>
          </a:p>
          <a:p>
            <a:pPr lvl="1" eaLnBrk="1" hangingPunct="1"/>
            <a:r>
              <a:rPr lang="en-US" sz="2400" dirty="0" smtClean="0">
                <a:ea typeface="ＭＳ Ｐゴシック" pitchFamily="34" charset="-128"/>
              </a:rPr>
              <a:t>even for simple operations</a:t>
            </a:r>
          </a:p>
          <a:p>
            <a:pPr lvl="1" eaLnBrk="1" hangingPunct="1"/>
            <a:r>
              <a:rPr lang="en-US" sz="2400" dirty="0" smtClean="0">
                <a:ea typeface="ＭＳ Ｐゴシック" pitchFamily="34" charset="-128"/>
              </a:rPr>
              <a:t>make these tasks possible to do</a:t>
            </a:r>
          </a:p>
          <a:p>
            <a:pPr eaLnBrk="1" hangingPunct="1"/>
            <a:r>
              <a:rPr lang="en-US" sz="2800" dirty="0" smtClean="0">
                <a:ea typeface="ＭＳ Ｐゴシック" pitchFamily="34" charset="-128"/>
              </a:rPr>
              <a:t>Which function is performed </a:t>
            </a:r>
          </a:p>
          <a:p>
            <a:pPr lvl="1" eaLnBrk="1" hangingPunct="1"/>
            <a:r>
              <a:rPr lang="en-US" sz="2400" dirty="0" smtClean="0">
                <a:ea typeface="ＭＳ Ｐゴシック" pitchFamily="34" charset="-128"/>
              </a:rPr>
              <a:t>most frequently?</a:t>
            </a:r>
          </a:p>
          <a:p>
            <a:pPr lvl="1" eaLnBrk="1" hangingPunct="1"/>
            <a:r>
              <a:rPr lang="en-US" sz="2400" dirty="0" smtClean="0">
                <a:ea typeface="ＭＳ Ｐゴシック" pitchFamily="34" charset="-128"/>
              </a:rPr>
              <a:t>by which customers?</a:t>
            </a:r>
          </a:p>
          <a:p>
            <a:pPr lvl="1" eaLnBrk="1" hangingPunct="1"/>
            <a:r>
              <a:rPr lang="en-US" sz="2400" dirty="0" smtClean="0">
                <a:ea typeface="ＭＳ Ｐゴシック" pitchFamily="34" charset="-128"/>
              </a:rPr>
              <a:t>optimize system for these tasks will improve perception of good performance</a:t>
            </a:r>
          </a:p>
          <a:p>
            <a:pPr eaLnBrk="1" hangingPunct="1"/>
            <a:endParaRPr lang="en-US" sz="2800"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45</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2929104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479425" y="71438"/>
            <a:ext cx="7772400" cy="1684712"/>
          </a:xfrm>
        </p:spPr>
        <p:txBody>
          <a:bodyPr/>
          <a:lstStyle/>
          <a:p>
            <a:pPr eaLnBrk="1" hangingPunct="1"/>
            <a:r>
              <a:rPr lang="en-US" dirty="0" smtClean="0">
                <a:ea typeface="ＭＳ Ｐゴシック" pitchFamily="34" charset="-128"/>
              </a:rPr>
              <a:t>What are the Time Constraints on the Task?</a:t>
            </a:r>
          </a:p>
        </p:txBody>
      </p:sp>
      <p:sp>
        <p:nvSpPr>
          <p:cNvPr id="119810" name="Rectangle 3"/>
          <p:cNvSpPr>
            <a:spLocks noGrp="1" noChangeArrowheads="1"/>
          </p:cNvSpPr>
          <p:nvPr>
            <p:ph idx="1"/>
          </p:nvPr>
        </p:nvSpPr>
        <p:spPr>
          <a:xfrm>
            <a:off x="516468" y="1835404"/>
            <a:ext cx="8196263" cy="4724400"/>
          </a:xfrm>
        </p:spPr>
        <p:txBody>
          <a:bodyPr/>
          <a:lstStyle/>
          <a:p>
            <a:pPr eaLnBrk="1" hangingPunct="1"/>
            <a:r>
              <a:rPr lang="en-US" sz="2800" dirty="0" smtClean="0">
                <a:ea typeface="ＭＳ Ｐゴシック" pitchFamily="34" charset="-128"/>
              </a:rPr>
              <a:t>What functions will customers be in a hurry for?</a:t>
            </a:r>
          </a:p>
          <a:p>
            <a:pPr eaLnBrk="1" hangingPunct="1"/>
            <a:r>
              <a:rPr lang="en-US" sz="2800" dirty="0" smtClean="0">
                <a:ea typeface="ＭＳ Ｐゴシック" pitchFamily="34" charset="-128"/>
              </a:rPr>
              <a:t>Which can wait?</a:t>
            </a:r>
          </a:p>
          <a:p>
            <a:pPr eaLnBrk="1" hangingPunct="1"/>
            <a:r>
              <a:rPr lang="en-US" sz="2800" dirty="0" smtClean="0">
                <a:ea typeface="ＭＳ Ｐゴシック" pitchFamily="34" charset="-128"/>
              </a:rPr>
              <a:t>Is there a timing relationship between tasks?</a:t>
            </a:r>
          </a:p>
          <a:p>
            <a:pPr eaLnBrk="1" hangingPunct="1"/>
            <a:endParaRPr lang="en-US"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46</a:t>
            </a:fld>
            <a:endParaRPr lang="en-US" sz="1100" smtClean="0">
              <a:solidFill>
                <a:schemeClr val="tx1">
                  <a:lumMod val="50000"/>
                </a:schemeClr>
              </a:solidFill>
              <a:latin typeface="Helvetica Light"/>
            </a:endParaRPr>
          </a:p>
        </p:txBody>
      </p:sp>
      <p:pic>
        <p:nvPicPr>
          <p:cNvPr id="10" name="Picture 9"/>
          <p:cNvPicPr>
            <a:picLocks noChangeAspect="1"/>
          </p:cNvPicPr>
          <p:nvPr/>
        </p:nvPicPr>
        <p:blipFill rotWithShape="1">
          <a:blip r:embed="rId3"/>
          <a:srcRect t="31179" b="34473"/>
          <a:stretch/>
        </p:blipFill>
        <p:spPr>
          <a:xfrm>
            <a:off x="-18361" y="3767667"/>
            <a:ext cx="9180722" cy="3090333"/>
          </a:xfrm>
          <a:prstGeom prst="rect">
            <a:avLst/>
          </a:prstGeom>
          <a:effectLst>
            <a:innerShdw blurRad="63500" dist="50800" dir="16200000">
              <a:prstClr val="black">
                <a:alpha val="50000"/>
              </a:prstClr>
            </a:innerShdw>
          </a:effectLst>
        </p:spPr>
      </p:pic>
    </p:spTree>
    <p:extLst>
      <p:ext uri="{BB962C8B-B14F-4D97-AF65-F5344CB8AC3E}">
        <p14:creationId xmlns:p14="http://schemas.microsoft.com/office/powerpoint/2010/main" val="3813747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p:nvPr>
        </p:nvSpPr>
        <p:spPr>
          <a:xfrm>
            <a:off x="479425" y="550333"/>
            <a:ext cx="4417131" cy="1693333"/>
          </a:xfrm>
        </p:spPr>
        <p:txBody>
          <a:bodyPr/>
          <a:lstStyle/>
          <a:p>
            <a:pPr eaLnBrk="1" hangingPunct="1"/>
            <a:r>
              <a:rPr lang="en-US" dirty="0" smtClean="0">
                <a:ea typeface="ＭＳ Ｐゴシック" pitchFamily="34" charset="-128"/>
              </a:rPr>
              <a:t>What Happens When Things Go Wrong?</a:t>
            </a:r>
          </a:p>
        </p:txBody>
      </p:sp>
      <p:sp>
        <p:nvSpPr>
          <p:cNvPr id="121858" name="Rectangle 3"/>
          <p:cNvSpPr>
            <a:spLocks noGrp="1" noChangeArrowheads="1"/>
          </p:cNvSpPr>
          <p:nvPr>
            <p:ph idx="1"/>
          </p:nvPr>
        </p:nvSpPr>
        <p:spPr>
          <a:xfrm>
            <a:off x="417689" y="2729088"/>
            <a:ext cx="4507089" cy="4724400"/>
          </a:xfrm>
        </p:spPr>
        <p:txBody>
          <a:bodyPr/>
          <a:lstStyle/>
          <a:p>
            <a:pPr eaLnBrk="1" hangingPunct="1"/>
            <a:r>
              <a:rPr lang="en-US" sz="2800" dirty="0" smtClean="0">
                <a:ea typeface="ＭＳ Ｐゴシック" pitchFamily="34" charset="-128"/>
              </a:rPr>
              <a:t>How do people deal with</a:t>
            </a:r>
          </a:p>
          <a:p>
            <a:pPr lvl="1" eaLnBrk="1" hangingPunct="1"/>
            <a:r>
              <a:rPr lang="en-US" sz="2400" dirty="0" smtClean="0">
                <a:ea typeface="ＭＳ Ｐゴシック" pitchFamily="34" charset="-128"/>
              </a:rPr>
              <a:t>task-related errors?</a:t>
            </a:r>
          </a:p>
          <a:p>
            <a:pPr lvl="1" eaLnBrk="1" hangingPunct="1"/>
            <a:r>
              <a:rPr lang="en-US" sz="2400" dirty="0" smtClean="0">
                <a:ea typeface="ＭＳ Ｐゴシック" pitchFamily="34" charset="-128"/>
              </a:rPr>
              <a:t>practical difficulties?</a:t>
            </a:r>
          </a:p>
          <a:p>
            <a:pPr lvl="1" eaLnBrk="1" hangingPunct="1"/>
            <a:r>
              <a:rPr lang="en-US" sz="2400" dirty="0" smtClean="0">
                <a:ea typeface="ＭＳ Ｐゴシック" pitchFamily="34" charset="-128"/>
              </a:rPr>
              <a:t>catastrophes?</a:t>
            </a:r>
          </a:p>
          <a:p>
            <a:pPr eaLnBrk="1" hangingPunct="1"/>
            <a:endParaRPr lang="en-US" sz="2800" dirty="0" smtClean="0">
              <a:ea typeface="ＭＳ Ｐゴシック" pitchFamily="34" charset="-128"/>
            </a:endParaRPr>
          </a:p>
          <a:p>
            <a:pPr eaLnBrk="1" hangingPunct="1"/>
            <a:r>
              <a:rPr lang="en-US" sz="2800" dirty="0" smtClean="0">
                <a:ea typeface="ＭＳ Ｐゴシック" pitchFamily="34" charset="-128"/>
              </a:rPr>
              <a:t>Is there a backup strategy?</a:t>
            </a:r>
          </a:p>
        </p:txBody>
      </p:sp>
      <p:sp>
        <p:nvSpPr>
          <p:cNvPr id="9" name="Slide Number Placeholder 5"/>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47</a:t>
            </a:fld>
            <a:endParaRPr lang="en-US" sz="1100" smtClean="0">
              <a:solidFill>
                <a:schemeClr val="tx1">
                  <a:lumMod val="50000"/>
                </a:schemeClr>
              </a:solidFill>
              <a:latin typeface="Helvetica Light"/>
            </a:endParaRPr>
          </a:p>
        </p:txBody>
      </p:sp>
      <p:pic>
        <p:nvPicPr>
          <p:cNvPr id="4" name="Picture 3"/>
          <p:cNvPicPr>
            <a:picLocks noChangeAspect="1"/>
          </p:cNvPicPr>
          <p:nvPr/>
        </p:nvPicPr>
        <p:blipFill rotWithShape="1">
          <a:blip r:embed="rId3"/>
          <a:srcRect l="31944" r="31944"/>
          <a:stretch/>
        </p:blipFill>
        <p:spPr>
          <a:xfrm>
            <a:off x="5461000" y="-1"/>
            <a:ext cx="3683000" cy="6829301"/>
          </a:xfrm>
          <a:prstGeom prst="rect">
            <a:avLst/>
          </a:prstGeom>
          <a:effectLst>
            <a:innerShdw blurRad="63500" dist="50800" dir="10800000">
              <a:prstClr val="black">
                <a:alpha val="50000"/>
              </a:prstClr>
            </a:innerShdw>
          </a:effectLst>
        </p:spPr>
      </p:pic>
    </p:spTree>
    <p:extLst>
      <p:ext uri="{BB962C8B-B14F-4D97-AF65-F5344CB8AC3E}">
        <p14:creationId xmlns:p14="http://schemas.microsoft.com/office/powerpoint/2010/main" val="366968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Selecting Tasks</a:t>
            </a:r>
          </a:p>
        </p:txBody>
      </p:sp>
      <p:sp>
        <p:nvSpPr>
          <p:cNvPr id="125954" name="Rectangle 3"/>
          <p:cNvSpPr>
            <a:spLocks noGrp="1" noChangeArrowheads="1"/>
          </p:cNvSpPr>
          <p:nvPr>
            <p:ph idx="1"/>
          </p:nvPr>
        </p:nvSpPr>
        <p:spPr>
          <a:xfrm>
            <a:off x="685800" y="1600200"/>
            <a:ext cx="8261350" cy="4724400"/>
          </a:xfrm>
        </p:spPr>
        <p:txBody>
          <a:bodyPr/>
          <a:lstStyle/>
          <a:p>
            <a:pPr eaLnBrk="1" hangingPunct="1"/>
            <a:r>
              <a:rPr lang="en-US" sz="2800" dirty="0" smtClean="0">
                <a:ea typeface="ＭＳ Ｐゴシック" pitchFamily="34" charset="-128"/>
              </a:rPr>
              <a:t>Real tasks customers have faced</a:t>
            </a:r>
          </a:p>
          <a:p>
            <a:pPr lvl="1" eaLnBrk="1" hangingPunct="1"/>
            <a:r>
              <a:rPr lang="en-US" sz="2400" dirty="0" smtClean="0">
                <a:ea typeface="ＭＳ Ｐゴシック" pitchFamily="34" charset="-128"/>
              </a:rPr>
              <a:t>collect any necessary materials</a:t>
            </a:r>
          </a:p>
          <a:p>
            <a:pPr eaLnBrk="1" hangingPunct="1"/>
            <a:r>
              <a:rPr lang="en-US" sz="2800" dirty="0" smtClean="0">
                <a:ea typeface="ＭＳ Ｐゴシック" pitchFamily="34" charset="-128"/>
              </a:rPr>
              <a:t>Should provide reasonable coverage</a:t>
            </a:r>
          </a:p>
          <a:p>
            <a:pPr lvl="1" eaLnBrk="1" hangingPunct="1"/>
            <a:r>
              <a:rPr lang="en-US" sz="2400" dirty="0" smtClean="0">
                <a:ea typeface="ＭＳ Ｐゴシック" pitchFamily="34" charset="-128"/>
              </a:rPr>
              <a:t>compare check list of functions to tasks</a:t>
            </a:r>
          </a:p>
          <a:p>
            <a:pPr eaLnBrk="1" hangingPunct="1"/>
            <a:r>
              <a:rPr lang="en-US" sz="2800" dirty="0" smtClean="0">
                <a:ea typeface="ＭＳ Ｐゴシック" pitchFamily="34" charset="-128"/>
              </a:rPr>
              <a:t>Mixture of simple &amp; complex tasks</a:t>
            </a:r>
          </a:p>
          <a:p>
            <a:pPr lvl="1" eaLnBrk="1" hangingPunct="1"/>
            <a:r>
              <a:rPr lang="en-US" sz="2400" dirty="0" smtClean="0">
                <a:ea typeface="ＭＳ Ｐゴシック" pitchFamily="34" charset="-128"/>
              </a:rPr>
              <a:t>simple task (common or introductory)</a:t>
            </a:r>
          </a:p>
          <a:p>
            <a:pPr lvl="1" eaLnBrk="1" hangingPunct="1"/>
            <a:r>
              <a:rPr lang="en-US" sz="2400" dirty="0" smtClean="0">
                <a:ea typeface="ＭＳ Ｐゴシック" pitchFamily="34" charset="-128"/>
              </a:rPr>
              <a:t>moderate task</a:t>
            </a:r>
          </a:p>
          <a:p>
            <a:pPr lvl="1" eaLnBrk="1" hangingPunct="1"/>
            <a:r>
              <a:rPr lang="en-US" sz="2400" dirty="0" smtClean="0">
                <a:ea typeface="ＭＳ Ｐゴシック" pitchFamily="34" charset="-128"/>
              </a:rPr>
              <a:t>complex task (infrequent or for power customers)</a:t>
            </a:r>
          </a:p>
          <a:p>
            <a:pPr eaLnBrk="1" hangingPunct="1"/>
            <a:endParaRPr lang="en-US" dirty="0" smtClean="0">
              <a:ea typeface="ＭＳ Ｐゴシック" pitchFamily="34" charset="-128"/>
            </a:endParaRP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48</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153754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479425" y="0"/>
            <a:ext cx="8335963" cy="1227667"/>
          </a:xfrm>
        </p:spPr>
        <p:txBody>
          <a:bodyPr/>
          <a:lstStyle/>
          <a:p>
            <a:pPr eaLnBrk="1" hangingPunct="1"/>
            <a:r>
              <a:rPr lang="en-US" dirty="0" smtClean="0">
                <a:ea typeface="ＭＳ Ｐゴシック" pitchFamily="34" charset="-128"/>
              </a:rPr>
              <a:t>What Should Tasks Look Like?</a:t>
            </a:r>
          </a:p>
        </p:txBody>
      </p:sp>
      <p:sp>
        <p:nvSpPr>
          <p:cNvPr id="128002" name="Rectangle 3"/>
          <p:cNvSpPr>
            <a:spLocks noGrp="1" noChangeArrowheads="1"/>
          </p:cNvSpPr>
          <p:nvPr>
            <p:ph idx="1"/>
          </p:nvPr>
        </p:nvSpPr>
        <p:spPr>
          <a:xfrm>
            <a:off x="530577" y="1208264"/>
            <a:ext cx="8223250" cy="4340225"/>
          </a:xfrm>
        </p:spPr>
        <p:txBody>
          <a:bodyPr/>
          <a:lstStyle/>
          <a:p>
            <a:pPr eaLnBrk="1" hangingPunct="1">
              <a:lnSpc>
                <a:spcPct val="90000"/>
              </a:lnSpc>
            </a:pPr>
            <a:r>
              <a:rPr lang="en-US" sz="2800" dirty="0" smtClean="0">
                <a:ea typeface="ＭＳ Ｐゴシック" pitchFamily="34" charset="-128"/>
              </a:rPr>
              <a:t>Say what customer wants to do, but not how </a:t>
            </a:r>
          </a:p>
          <a:p>
            <a:pPr lvl="1" eaLnBrk="1" hangingPunct="1">
              <a:lnSpc>
                <a:spcPct val="90000"/>
              </a:lnSpc>
            </a:pPr>
            <a:r>
              <a:rPr lang="en-US" sz="2400" dirty="0" smtClean="0">
                <a:ea typeface="ＭＳ Ｐゴシック" pitchFamily="34" charset="-128"/>
              </a:rPr>
              <a:t>allows comparing different design alternatives</a:t>
            </a:r>
          </a:p>
        </p:txBody>
      </p:sp>
      <p:sp>
        <p:nvSpPr>
          <p:cNvPr id="2" name="Date Placeholder 1"/>
          <p:cNvSpPr>
            <a:spLocks noGrp="1"/>
          </p:cNvSpPr>
          <p:nvPr>
            <p:ph type="dt" sz="half" idx="10"/>
          </p:nvPr>
        </p:nvSpPr>
        <p:spPr/>
        <p:txBody>
          <a:bodyPr/>
          <a:lstStyle/>
          <a:p>
            <a:pPr>
              <a:defRPr/>
            </a:pPr>
            <a:r>
              <a:rPr lang="en-US" smtClean="0"/>
              <a:t>Summer 2012</a:t>
            </a:r>
            <a:endParaRPr lang="de-DE" dirty="0"/>
          </a:p>
        </p:txBody>
      </p:sp>
      <p:sp>
        <p:nvSpPr>
          <p:cNvPr id="7" name="Footer Placeholder 6"/>
          <p:cNvSpPr>
            <a:spLocks noGrp="1"/>
          </p:cNvSpPr>
          <p:nvPr>
            <p:ph type="ftr" sz="quarter" idx="11"/>
          </p:nvPr>
        </p:nvSpPr>
        <p:spPr/>
        <p:txBody>
          <a:bodyPr/>
          <a:lstStyle/>
          <a:p>
            <a:pPr>
              <a:defRPr/>
            </a:pPr>
            <a:r>
              <a:rPr lang="en-US" smtClean="0"/>
              <a:t>World Lab Summer Institute</a:t>
            </a:r>
            <a:endParaRPr lang="en-US"/>
          </a:p>
        </p:txBody>
      </p:sp>
      <p:sp>
        <p:nvSpPr>
          <p:cNvPr id="12800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11AE61D-2D13-4B2A-BF49-2D28A05D8EE7}" type="slidenum">
              <a:rPr lang="en-US" sz="1100">
                <a:solidFill>
                  <a:srgbClr val="D4E8F4"/>
                </a:solidFill>
                <a:latin typeface="Arial" pitchFamily="34" charset="0"/>
              </a:rPr>
              <a:pPr eaLnBrk="1" hangingPunct="1"/>
              <a:t>49</a:t>
            </a:fld>
            <a:endParaRPr lang="en-US" sz="1100">
              <a:solidFill>
                <a:srgbClr val="D4E8F4"/>
              </a:solidFill>
              <a:latin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9830"/>
          <a:stretch/>
        </p:blipFill>
        <p:spPr bwMode="auto">
          <a:xfrm>
            <a:off x="0" y="2583553"/>
            <a:ext cx="2900455" cy="4278095"/>
          </a:xfrm>
          <a:prstGeom prst="rect">
            <a:avLst/>
          </a:prstGeom>
          <a:noFill/>
          <a:ln>
            <a:noFill/>
          </a:ln>
          <a:effectLst>
            <a:innerShdw blurRad="63500" dist="50800" dir="162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7654" y="2583553"/>
            <a:ext cx="6848561" cy="4274447"/>
          </a:xfrm>
          <a:prstGeom prst="rect">
            <a:avLst/>
          </a:prstGeom>
          <a:noFill/>
          <a:ln>
            <a:noFill/>
          </a:ln>
          <a:effectLst>
            <a:innerShdw blurRad="63500" dist="50800" dir="162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763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r>
              <a:rPr lang="en-US" smtClean="0"/>
              <a:t>Outline</a:t>
            </a:r>
          </a:p>
        </p:txBody>
      </p:sp>
      <p:sp>
        <p:nvSpPr>
          <p:cNvPr id="10245" name="Rectangle 3"/>
          <p:cNvSpPr>
            <a:spLocks noGrp="1" noChangeArrowheads="1"/>
          </p:cNvSpPr>
          <p:nvPr>
            <p:ph idx="1"/>
          </p:nvPr>
        </p:nvSpPr>
        <p:spPr>
          <a:xfrm>
            <a:off x="530578" y="1825978"/>
            <a:ext cx="7772400" cy="4724400"/>
          </a:xfrm>
        </p:spPr>
        <p:txBody>
          <a:bodyPr/>
          <a:lstStyle/>
          <a:p>
            <a:r>
              <a:rPr lang="en-US" sz="2800" dirty="0" smtClean="0"/>
              <a:t>Review</a:t>
            </a:r>
            <a:br>
              <a:rPr lang="en-US" sz="2800" dirty="0" smtClean="0"/>
            </a:br>
            <a:endParaRPr lang="en-US" sz="2800" dirty="0" smtClean="0"/>
          </a:p>
          <a:p>
            <a:r>
              <a:rPr lang="en-US" sz="2800" dirty="0" smtClean="0"/>
              <a:t>Design Discovery</a:t>
            </a:r>
            <a:br>
              <a:rPr lang="en-US" sz="2800" dirty="0" smtClean="0"/>
            </a:br>
            <a:endParaRPr lang="en-US" sz="2800" dirty="0" smtClean="0"/>
          </a:p>
          <a:p>
            <a:r>
              <a:rPr lang="en-US" sz="2800" dirty="0" smtClean="0"/>
              <a:t>Contextual Inquiry</a:t>
            </a:r>
            <a:br>
              <a:rPr lang="en-US" sz="2800" dirty="0" smtClean="0"/>
            </a:br>
            <a:endParaRPr lang="en-US" sz="2800" dirty="0" smtClean="0"/>
          </a:p>
          <a:p>
            <a:r>
              <a:rPr lang="en-US" sz="2800" dirty="0" smtClean="0"/>
              <a:t>Break</a:t>
            </a:r>
            <a:br>
              <a:rPr lang="en-US" sz="2800" dirty="0" smtClean="0"/>
            </a:br>
            <a:endParaRPr lang="en-US" sz="2800" dirty="0" smtClean="0"/>
          </a:p>
          <a:p>
            <a:r>
              <a:rPr lang="en-US" sz="2800" dirty="0" smtClean="0"/>
              <a:t>Task Analysis</a:t>
            </a:r>
          </a:p>
        </p:txBody>
      </p:sp>
      <p:sp>
        <p:nvSpPr>
          <p:cNvPr id="20" name="Slide Number Placeholder 3"/>
          <p:cNvSpPr>
            <a:spLocks noGrp="1"/>
          </p:cNvSpPr>
          <p:nvPr>
            <p:ph type="sldNum" sz="quarter" idx="4"/>
          </p:nvPr>
        </p:nvSpPr>
        <p:spPr>
          <a:prstGeom prst="rect">
            <a:avLst/>
          </a:prstGeom>
        </p:spPr>
        <p:txBody>
          <a:bodyPr/>
          <a:lstStyle/>
          <a:p>
            <a:pPr>
              <a:defRPr/>
            </a:pPr>
            <a:fld id="{D71D7C31-5DB5-47AD-AB94-4B6B5EAB431F}" type="slidenum">
              <a:rPr lang="en-US" sz="1000">
                <a:solidFill>
                  <a:srgbClr val="6D6D6D"/>
                </a:solidFill>
                <a:latin typeface="Helvetica Light"/>
                <a:cs typeface="Helvetica Light"/>
              </a:rPr>
              <a:pPr>
                <a:defRPr/>
              </a:pPr>
              <a:t>5</a:t>
            </a:fld>
            <a:endParaRPr lang="en-US" sz="1000" dirty="0">
              <a:solidFill>
                <a:srgbClr val="6D6D6D"/>
              </a:solidFill>
              <a:latin typeface="Helvetica Light"/>
              <a:cs typeface="Helvetica Light"/>
            </a:endParaRPr>
          </a:p>
        </p:txBody>
      </p:sp>
      <p:pic>
        <p:nvPicPr>
          <p:cNvPr id="2" name="Picture 1"/>
          <p:cNvPicPr>
            <a:picLocks noChangeAspect="1"/>
          </p:cNvPicPr>
          <p:nvPr/>
        </p:nvPicPr>
        <p:blipFill rotWithShape="1">
          <a:blip r:embed="rId3"/>
          <a:srcRect l="24542" r="32257"/>
          <a:stretch/>
        </p:blipFill>
        <p:spPr>
          <a:xfrm>
            <a:off x="4487148" y="0"/>
            <a:ext cx="4656852" cy="6858000"/>
          </a:xfrm>
          <a:prstGeom prst="rect">
            <a:avLst/>
          </a:prstGeom>
          <a:effectLst>
            <a:innerShdw blurRad="63500" dist="50800" dir="10800000">
              <a:prstClr val="black">
                <a:alpha val="50000"/>
              </a:prstClr>
            </a:inn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479425" y="39032"/>
            <a:ext cx="8664575" cy="1143000"/>
          </a:xfrm>
        </p:spPr>
        <p:txBody>
          <a:bodyPr/>
          <a:lstStyle/>
          <a:p>
            <a:pPr eaLnBrk="1" hangingPunct="1"/>
            <a:r>
              <a:rPr lang="en-US" dirty="0" smtClean="0">
                <a:ea typeface="ＭＳ Ｐゴシック" pitchFamily="34" charset="-128"/>
              </a:rPr>
              <a:t>What Should Tasks Look Like?</a:t>
            </a:r>
          </a:p>
        </p:txBody>
      </p:sp>
      <p:sp>
        <p:nvSpPr>
          <p:cNvPr id="128002" name="Rectangle 3"/>
          <p:cNvSpPr>
            <a:spLocks noGrp="1" noChangeArrowheads="1"/>
          </p:cNvSpPr>
          <p:nvPr>
            <p:ph idx="1"/>
          </p:nvPr>
        </p:nvSpPr>
        <p:spPr>
          <a:xfrm>
            <a:off x="527961" y="1209638"/>
            <a:ext cx="8077200" cy="4724400"/>
          </a:xfrm>
        </p:spPr>
        <p:txBody>
          <a:bodyPr/>
          <a:lstStyle/>
          <a:p>
            <a:pPr eaLnBrk="1" hangingPunct="1">
              <a:lnSpc>
                <a:spcPct val="90000"/>
              </a:lnSpc>
            </a:pPr>
            <a:r>
              <a:rPr lang="en-US" sz="2800" dirty="0" smtClean="0">
                <a:ea typeface="ＭＳ Ｐゴシック" pitchFamily="34" charset="-128"/>
              </a:rPr>
              <a:t>Say what customer wants to do, but not how </a:t>
            </a:r>
          </a:p>
          <a:p>
            <a:pPr lvl="1" eaLnBrk="1" hangingPunct="1">
              <a:lnSpc>
                <a:spcPct val="90000"/>
              </a:lnSpc>
            </a:pPr>
            <a:r>
              <a:rPr lang="en-US" sz="2400" dirty="0" smtClean="0">
                <a:ea typeface="ＭＳ Ｐゴシック" pitchFamily="34" charset="-128"/>
              </a:rPr>
              <a:t>allows comparing different design alternatives</a:t>
            </a:r>
            <a:br>
              <a:rPr lang="en-US" sz="2400" dirty="0" smtClean="0">
                <a:ea typeface="ＭＳ Ｐゴシック" pitchFamily="34" charset="-128"/>
              </a:rPr>
            </a:br>
            <a:endParaRPr lang="en-US" sz="2400" dirty="0" smtClean="0">
              <a:ea typeface="ＭＳ Ｐゴシック" pitchFamily="34" charset="-128"/>
            </a:endParaRPr>
          </a:p>
          <a:p>
            <a:pPr eaLnBrk="1" hangingPunct="1">
              <a:lnSpc>
                <a:spcPct val="90000"/>
              </a:lnSpc>
            </a:pPr>
            <a:r>
              <a:rPr lang="en-US" sz="2800" dirty="0" smtClean="0">
                <a:ea typeface="ＭＳ Ｐゴシック" pitchFamily="34" charset="-128"/>
              </a:rPr>
              <a:t>Be very specific – stories based on facts!</a:t>
            </a:r>
          </a:p>
          <a:p>
            <a:pPr lvl="1" eaLnBrk="1" hangingPunct="1">
              <a:lnSpc>
                <a:spcPct val="90000"/>
              </a:lnSpc>
            </a:pPr>
            <a:r>
              <a:rPr lang="en-US" sz="2400" dirty="0" smtClean="0">
                <a:ea typeface="ＭＳ Ｐゴシック" pitchFamily="34" charset="-128"/>
              </a:rPr>
              <a:t>say who customers are (use personas or profiles)</a:t>
            </a:r>
          </a:p>
          <a:p>
            <a:pPr lvl="2" eaLnBrk="1" hangingPunct="1">
              <a:lnSpc>
                <a:spcPct val="90000"/>
              </a:lnSpc>
            </a:pPr>
            <a:r>
              <a:rPr lang="en-US" sz="2000" dirty="0" smtClean="0">
                <a:ea typeface="ＭＳ Ｐゴシック" pitchFamily="34" charset="-128"/>
              </a:rPr>
              <a:t>design can really differ depending on who</a:t>
            </a:r>
          </a:p>
          <a:p>
            <a:pPr lvl="2" eaLnBrk="1" hangingPunct="1">
              <a:lnSpc>
                <a:spcPct val="90000"/>
              </a:lnSpc>
            </a:pPr>
            <a:r>
              <a:rPr lang="en-US" sz="2000" dirty="0" smtClean="0">
                <a:ea typeface="ＭＳ Ｐゴシック" pitchFamily="34" charset="-128"/>
              </a:rPr>
              <a:t>name names (allows getting more info later)</a:t>
            </a:r>
          </a:p>
          <a:p>
            <a:pPr lvl="2" eaLnBrk="1" hangingPunct="1">
              <a:lnSpc>
                <a:spcPct val="90000"/>
              </a:lnSpc>
            </a:pPr>
            <a:r>
              <a:rPr lang="en-US" sz="2000" dirty="0" smtClean="0">
                <a:ea typeface="ＭＳ Ｐゴシック" pitchFamily="34" charset="-128"/>
              </a:rPr>
              <a:t>characteristics of customers (job, expertise, etc.)</a:t>
            </a:r>
          </a:p>
          <a:p>
            <a:pPr lvl="1" eaLnBrk="1" hangingPunct="1">
              <a:lnSpc>
                <a:spcPct val="90000"/>
              </a:lnSpc>
            </a:pPr>
            <a:r>
              <a:rPr lang="en-US" sz="2400" dirty="0" smtClean="0">
                <a:ea typeface="ＭＳ Ｐゴシック" pitchFamily="34" charset="-128"/>
              </a:rPr>
              <a:t>forces us to fill out description w/ relevant details</a:t>
            </a:r>
          </a:p>
          <a:p>
            <a:pPr lvl="2" eaLnBrk="1" hangingPunct="1">
              <a:lnSpc>
                <a:spcPct val="90000"/>
              </a:lnSpc>
            </a:pPr>
            <a:r>
              <a:rPr lang="en-US" sz="2000" dirty="0" smtClean="0">
                <a:ea typeface="ＭＳ Ｐゴシック" pitchFamily="34" charset="-128"/>
              </a:rPr>
              <a:t>example: file browser story</a:t>
            </a:r>
            <a:br>
              <a:rPr lang="en-US" sz="2000" dirty="0" smtClean="0">
                <a:ea typeface="ＭＳ Ｐゴシック" pitchFamily="34" charset="-128"/>
              </a:rPr>
            </a:b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Some should describe a complete job</a:t>
            </a:r>
          </a:p>
          <a:p>
            <a:pPr lvl="1" eaLnBrk="1" hangingPunct="1">
              <a:lnSpc>
                <a:spcPct val="90000"/>
              </a:lnSpc>
            </a:pPr>
            <a:r>
              <a:rPr lang="en-US" sz="2400" dirty="0" smtClean="0">
                <a:ea typeface="ＭＳ Ｐゴシック" pitchFamily="34" charset="-128"/>
              </a:rPr>
              <a:t>forces us to consider how features work together</a:t>
            </a:r>
          </a:p>
          <a:p>
            <a:pPr lvl="2" eaLnBrk="1" hangingPunct="1">
              <a:lnSpc>
                <a:spcPct val="90000"/>
              </a:lnSpc>
            </a:pPr>
            <a:r>
              <a:rPr lang="en-US" sz="2000" dirty="0" smtClean="0">
                <a:ea typeface="ＭＳ Ｐゴシック" pitchFamily="34" charset="-128"/>
              </a:rPr>
              <a:t>example: phone-in bank functions</a:t>
            </a:r>
          </a:p>
        </p:txBody>
      </p:sp>
    </p:spTree>
    <p:extLst>
      <p:ext uri="{BB962C8B-B14F-4D97-AF65-F5344CB8AC3E}">
        <p14:creationId xmlns:p14="http://schemas.microsoft.com/office/powerpoint/2010/main" val="767247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Using Tasks in Design</a:t>
            </a:r>
          </a:p>
        </p:txBody>
      </p:sp>
      <p:sp>
        <p:nvSpPr>
          <p:cNvPr id="130051" name="Rectangle 4"/>
          <p:cNvSpPr>
            <a:spLocks noGrp="1" noChangeArrowheads="1"/>
          </p:cNvSpPr>
          <p:nvPr>
            <p:ph idx="1"/>
          </p:nvPr>
        </p:nvSpPr>
        <p:spPr/>
        <p:txBody>
          <a:bodyPr/>
          <a:lstStyle/>
          <a:p>
            <a:pPr eaLnBrk="1" hangingPunct="1"/>
            <a:r>
              <a:rPr lang="en-US" sz="2800" smtClean="0">
                <a:ea typeface="ＭＳ Ｐゴシック" pitchFamily="34" charset="-128"/>
              </a:rPr>
              <a:t>Write up a description of tasks</a:t>
            </a:r>
          </a:p>
          <a:p>
            <a:pPr lvl="1" eaLnBrk="1" hangingPunct="1"/>
            <a:r>
              <a:rPr lang="en-US" sz="2400" smtClean="0">
                <a:ea typeface="ＭＳ Ｐゴシック" pitchFamily="34" charset="-128"/>
              </a:rPr>
              <a:t>formally or informally</a:t>
            </a:r>
          </a:p>
          <a:p>
            <a:pPr lvl="1" eaLnBrk="1" hangingPunct="1"/>
            <a:r>
              <a:rPr lang="en-US" sz="2400" smtClean="0">
                <a:ea typeface="ＭＳ Ｐゴシック" pitchFamily="34" charset="-128"/>
              </a:rPr>
              <a:t>run by customers and rest of the design team</a:t>
            </a:r>
          </a:p>
          <a:p>
            <a:pPr lvl="1" eaLnBrk="1" hangingPunct="1"/>
            <a:r>
              <a:rPr lang="en-US" sz="2400" smtClean="0">
                <a:ea typeface="ＭＳ Ｐゴシック" pitchFamily="34" charset="-128"/>
              </a:rPr>
              <a:t>get more information where needed</a:t>
            </a:r>
          </a:p>
          <a:p>
            <a:pPr eaLnBrk="1" hangingPunct="1"/>
            <a:endParaRPr lang="en-US" sz="2800" smtClean="0">
              <a:ea typeface="ＭＳ Ｐゴシック" pitchFamily="34" charset="-128"/>
            </a:endParaRPr>
          </a:p>
        </p:txBody>
      </p:sp>
      <p:sp>
        <p:nvSpPr>
          <p:cNvPr id="9"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8" name="Footer Placeholder 7"/>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51</a:t>
            </a:fld>
            <a:endParaRPr lang="en-US" sz="1100" smtClean="0">
              <a:solidFill>
                <a:schemeClr val="tx1">
                  <a:lumMod val="50000"/>
                </a:schemeClr>
              </a:solidFill>
              <a:latin typeface="Helvetica Light"/>
            </a:endParaRPr>
          </a:p>
        </p:txBody>
      </p:sp>
      <p:sp>
        <p:nvSpPr>
          <p:cNvPr id="411651" name="Text Box 3"/>
          <p:cNvSpPr txBox="1">
            <a:spLocks noChangeArrowheads="1"/>
          </p:cNvSpPr>
          <p:nvPr/>
        </p:nvSpPr>
        <p:spPr bwMode="auto">
          <a:xfrm>
            <a:off x="1066800" y="3992563"/>
            <a:ext cx="7407275" cy="2282825"/>
          </a:xfrm>
          <a:prstGeom prst="rect">
            <a:avLst/>
          </a:prstGeom>
          <a:solidFill>
            <a:schemeClr val="folHlink">
              <a:alpha val="50195"/>
            </a:schemeClr>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spcBef>
                <a:spcPct val="50000"/>
              </a:spcBef>
            </a:pPr>
            <a:r>
              <a:rPr lang="en-US">
                <a:latin typeface="Tahoma" pitchFamily="34" charset="0"/>
              </a:rPr>
              <a:t>Manny is in the city at a club and would like to call his girlfriend, Sherry, to see when she will be arriving a the club.  She called from a friends house while he was on BART, so he couldn</a:t>
            </a:r>
            <a:r>
              <a:rPr lang="ja-JP" altLang="en-US">
                <a:latin typeface="Tahoma" pitchFamily="34" charset="0"/>
              </a:rPr>
              <a:t>’</a:t>
            </a:r>
            <a:r>
              <a:rPr lang="en-US" altLang="ja-JP">
                <a:latin typeface="Tahoma" pitchFamily="34" charset="0"/>
              </a:rPr>
              <a:t>t answer the phone. He would like to check his missed calls and find the number so that he can call her back. </a:t>
            </a:r>
            <a:endParaRPr lang="en-US">
              <a:latin typeface="Tahoma" pitchFamily="34" charset="0"/>
            </a:endParaRPr>
          </a:p>
        </p:txBody>
      </p:sp>
    </p:spTree>
    <p:extLst>
      <p:ext uri="{BB962C8B-B14F-4D97-AF65-F5344CB8AC3E}">
        <p14:creationId xmlns:p14="http://schemas.microsoft.com/office/powerpoint/2010/main" val="1115641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1651"/>
                                        </p:tgtEl>
                                        <p:attrNameLst>
                                          <p:attrName>style.visibility</p:attrName>
                                        </p:attrNameLst>
                                      </p:cBhvr>
                                      <p:to>
                                        <p:strVal val="visible"/>
                                      </p:to>
                                    </p:set>
                                    <p:animEffect transition="in" filter="dissolve">
                                      <p:cBhvr>
                                        <p:cTn id="7" dur="500"/>
                                        <p:tgtEl>
                                          <p:spTgt spid="411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Using Tasks in Design (cont.)</a:t>
            </a:r>
          </a:p>
        </p:txBody>
      </p:sp>
      <p:sp>
        <p:nvSpPr>
          <p:cNvPr id="413699" name="Rectangle 3"/>
          <p:cNvSpPr>
            <a:spLocks noGrp="1" noChangeArrowheads="1"/>
          </p:cNvSpPr>
          <p:nvPr>
            <p:ph idx="1"/>
          </p:nvPr>
        </p:nvSpPr>
        <p:spPr>
          <a:xfrm>
            <a:off x="685800" y="1600200"/>
            <a:ext cx="8169275" cy="4724400"/>
          </a:xfrm>
        </p:spPr>
        <p:txBody>
          <a:bodyPr/>
          <a:lstStyle/>
          <a:p>
            <a:pPr eaLnBrk="1" hangingPunct="1"/>
            <a:r>
              <a:rPr lang="en-US" sz="2800" dirty="0" smtClean="0">
                <a:ea typeface="ＭＳ Ｐゴシック" pitchFamily="34" charset="-128"/>
              </a:rPr>
              <a:t>Rough out an interface design</a:t>
            </a:r>
          </a:p>
          <a:p>
            <a:pPr lvl="1" eaLnBrk="1" hangingPunct="1"/>
            <a:r>
              <a:rPr lang="en-US" sz="2400" dirty="0" smtClean="0">
                <a:ea typeface="ＭＳ Ｐゴシック" pitchFamily="34" charset="-128"/>
              </a:rPr>
              <a:t>discard features that don’</a:t>
            </a:r>
            <a:r>
              <a:rPr lang="en-US" altLang="ja-JP" sz="2400" dirty="0" smtClean="0">
                <a:ea typeface="ＭＳ Ｐゴシック" pitchFamily="34" charset="-128"/>
              </a:rPr>
              <a:t>t support your tasks </a:t>
            </a:r>
          </a:p>
          <a:p>
            <a:pPr lvl="2" eaLnBrk="1" hangingPunct="1"/>
            <a:r>
              <a:rPr lang="en-US" dirty="0" smtClean="0">
                <a:ea typeface="ＭＳ Ｐゴシック" pitchFamily="34" charset="-128"/>
              </a:rPr>
              <a:t>or add a real task that exercises that feature </a:t>
            </a:r>
          </a:p>
          <a:p>
            <a:pPr lvl="1" eaLnBrk="1" hangingPunct="1"/>
            <a:r>
              <a:rPr lang="en-US" sz="2400" dirty="0" smtClean="0">
                <a:ea typeface="ＭＳ Ｐゴシック" pitchFamily="34" charset="-128"/>
              </a:rPr>
              <a:t>major screens &amp; functions (not too detailed)</a:t>
            </a:r>
          </a:p>
          <a:p>
            <a:pPr lvl="1" eaLnBrk="1" hangingPunct="1"/>
            <a:r>
              <a:rPr lang="en-US" sz="2400" dirty="0" smtClean="0">
                <a:ea typeface="ＭＳ Ｐゴシック" pitchFamily="34" charset="-128"/>
              </a:rPr>
              <a:t>hand sketched</a:t>
            </a:r>
          </a:p>
          <a:p>
            <a:pPr lvl="1" eaLnBrk="1" hangingPunct="1"/>
            <a:r>
              <a:rPr lang="en-US" sz="2400" dirty="0" smtClean="0">
                <a:ea typeface="ＭＳ Ｐゴシック" pitchFamily="34" charset="-128"/>
              </a:rPr>
              <a:t>at </a:t>
            </a:r>
            <a:r>
              <a:rPr lang="en-US" sz="2400" i="1" dirty="0" smtClean="0">
                <a:solidFill>
                  <a:srgbClr val="C00000"/>
                </a:solidFill>
                <a:ea typeface="ＭＳ Ｐゴシック" pitchFamily="34" charset="-128"/>
              </a:rPr>
              <a:t>least 30 sketches </a:t>
            </a:r>
            <a:r>
              <a:rPr lang="en-US" sz="2400" dirty="0" smtClean="0">
                <a:ea typeface="ＭＳ Ｐゴシック" pitchFamily="34" charset="-128"/>
              </a:rPr>
              <a:t>on the current assignment!</a:t>
            </a:r>
          </a:p>
          <a:p>
            <a:pPr eaLnBrk="1" hangingPunct="1"/>
            <a:r>
              <a:rPr lang="en-US" sz="2800" dirty="0" smtClean="0">
                <a:ea typeface="ＭＳ Ｐゴシック" pitchFamily="34" charset="-128"/>
              </a:rPr>
              <a:t>Produce scenarios for each task</a:t>
            </a:r>
          </a:p>
          <a:p>
            <a:pPr lvl="1" eaLnBrk="1" hangingPunct="1"/>
            <a:r>
              <a:rPr lang="en-US" sz="2400" dirty="0" smtClean="0">
                <a:ea typeface="ＭＳ Ｐゴシック" pitchFamily="34" charset="-128"/>
              </a:rPr>
              <a:t>what customer has to do &amp; what they would see</a:t>
            </a:r>
          </a:p>
          <a:p>
            <a:pPr lvl="1" eaLnBrk="1" hangingPunct="1"/>
            <a:r>
              <a:rPr lang="en-US" sz="2400" dirty="0" smtClean="0">
                <a:ea typeface="ＭＳ Ｐゴシック" pitchFamily="34" charset="-128"/>
              </a:rPr>
              <a:t>step-by-step performance of task</a:t>
            </a:r>
          </a:p>
          <a:p>
            <a:pPr lvl="1" eaLnBrk="1" hangingPunct="1"/>
            <a:r>
              <a:rPr lang="en-US" sz="2400" dirty="0" smtClean="0">
                <a:ea typeface="ＭＳ Ｐゴシック" pitchFamily="34" charset="-128"/>
              </a:rPr>
              <a:t>illustrate using storyboards</a:t>
            </a:r>
          </a:p>
          <a:p>
            <a:pPr lvl="2" eaLnBrk="1" hangingPunct="1"/>
            <a:r>
              <a:rPr lang="en-US" sz="2000" dirty="0" smtClean="0">
                <a:ea typeface="ＭＳ Ｐゴシック" pitchFamily="34" charset="-128"/>
              </a:rPr>
              <a:t>sequences of sketches showing screens &amp; transitions</a:t>
            </a:r>
          </a:p>
        </p:txBody>
      </p:sp>
      <p:sp>
        <p:nvSpPr>
          <p:cNvPr id="2" name="Date Placeholder 1"/>
          <p:cNvSpPr>
            <a:spLocks noGrp="1"/>
          </p:cNvSpPr>
          <p:nvPr>
            <p:ph type="dt" sz="half" idx="10"/>
          </p:nvPr>
        </p:nvSpPr>
        <p:spPr/>
        <p:txBody>
          <a:bodyPr/>
          <a:lstStyle/>
          <a:p>
            <a:pPr>
              <a:defRPr/>
            </a:pPr>
            <a:r>
              <a:rPr lang="en-US" smtClean="0"/>
              <a:t>Summer 2012</a:t>
            </a:r>
            <a:endParaRPr lang="de-DE" dirty="0"/>
          </a:p>
        </p:txBody>
      </p:sp>
      <p:sp>
        <p:nvSpPr>
          <p:cNvPr id="7" name="Footer Placeholder 6"/>
          <p:cNvSpPr>
            <a:spLocks noGrp="1"/>
          </p:cNvSpPr>
          <p:nvPr>
            <p:ph type="ftr" sz="quarter" idx="11"/>
          </p:nvPr>
        </p:nvSpPr>
        <p:spPr/>
        <p:txBody>
          <a:bodyPr/>
          <a:lstStyle/>
          <a:p>
            <a:pPr>
              <a:defRPr/>
            </a:pPr>
            <a:r>
              <a:rPr lang="en-US" smtClean="0"/>
              <a:t>World Lab Summer Institute</a:t>
            </a:r>
            <a:endParaRPr lang="en-US"/>
          </a:p>
        </p:txBody>
      </p:sp>
      <p:sp>
        <p:nvSpPr>
          <p:cNvPr id="13210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DA2E52B-91EC-41CB-99AD-3683CD5687F3}" type="slidenum">
              <a:rPr lang="en-US" sz="1100">
                <a:solidFill>
                  <a:srgbClr val="D4E8F4"/>
                </a:solidFill>
                <a:latin typeface="Arial" pitchFamily="34" charset="0"/>
              </a:rPr>
              <a:pPr eaLnBrk="1" hangingPunct="1"/>
              <a:t>52</a:t>
            </a:fld>
            <a:endParaRPr lang="en-US" sz="1100">
              <a:solidFill>
                <a:srgbClr val="D4E8F4"/>
              </a:solidFill>
              <a:latin typeface="Arial" pitchFamily="34" charset="0"/>
            </a:endParaRPr>
          </a:p>
        </p:txBody>
      </p:sp>
    </p:spTree>
    <p:extLst>
      <p:ext uri="{BB962C8B-B14F-4D97-AF65-F5344CB8AC3E}">
        <p14:creationId xmlns:p14="http://schemas.microsoft.com/office/powerpoint/2010/main" val="1801810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369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69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369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3699">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6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Scenarios (cont.)</a:t>
            </a:r>
          </a:p>
        </p:txBody>
      </p:sp>
      <p:sp>
        <p:nvSpPr>
          <p:cNvPr id="134147" name="Rectangle 4"/>
          <p:cNvSpPr>
            <a:spLocks noGrp="1" noChangeArrowheads="1"/>
          </p:cNvSpPr>
          <p:nvPr>
            <p:ph type="body" sz="half" idx="1"/>
          </p:nvPr>
        </p:nvSpPr>
        <p:spPr>
          <a:xfrm>
            <a:off x="685800" y="1600200"/>
            <a:ext cx="4891088" cy="4724400"/>
          </a:xfrm>
        </p:spPr>
        <p:txBody>
          <a:bodyPr/>
          <a:lstStyle/>
          <a:p>
            <a:pPr eaLnBrk="1" hangingPunct="1"/>
            <a:r>
              <a:rPr lang="en-US" sz="2800" dirty="0" smtClean="0">
                <a:ea typeface="ＭＳ Ｐゴシック" pitchFamily="34" charset="-128"/>
              </a:rPr>
              <a:t>Scenarios are </a:t>
            </a:r>
            <a:r>
              <a:rPr lang="en-US" sz="2800" i="1" dirty="0" smtClean="0">
                <a:solidFill>
                  <a:srgbClr val="C00000"/>
                </a:solidFill>
                <a:ea typeface="ＭＳ Ｐゴシック" pitchFamily="34" charset="-128"/>
              </a:rPr>
              <a:t>design specific</a:t>
            </a:r>
            <a:r>
              <a:rPr lang="en-US" sz="2800" dirty="0" smtClean="0">
                <a:ea typeface="ＭＳ Ｐゴシック" pitchFamily="34" charset="-128"/>
              </a:rPr>
              <a:t>, tasks aren’</a:t>
            </a:r>
            <a:r>
              <a:rPr lang="en-US" altLang="ja-JP" sz="2800" dirty="0" smtClean="0">
                <a:ea typeface="ＭＳ Ｐゴシック" pitchFamily="34" charset="-128"/>
              </a:rPr>
              <a:t>t</a:t>
            </a:r>
          </a:p>
          <a:p>
            <a:pPr eaLnBrk="1" hangingPunct="1"/>
            <a:r>
              <a:rPr lang="en-US" sz="2800" dirty="0" smtClean="0">
                <a:ea typeface="ＭＳ Ｐゴシック" pitchFamily="34" charset="-128"/>
              </a:rPr>
              <a:t>Scenarios force us to </a:t>
            </a:r>
          </a:p>
          <a:p>
            <a:pPr lvl="1" eaLnBrk="1" hangingPunct="1"/>
            <a:r>
              <a:rPr lang="en-US" sz="2400" dirty="0" smtClean="0">
                <a:ea typeface="ＭＳ Ｐゴシック" pitchFamily="34" charset="-128"/>
              </a:rPr>
              <a:t>show how various features will work together</a:t>
            </a:r>
          </a:p>
          <a:p>
            <a:pPr lvl="1" eaLnBrk="1" hangingPunct="1"/>
            <a:r>
              <a:rPr lang="en-US" sz="2400" dirty="0" smtClean="0">
                <a:ea typeface="ＭＳ Ｐゴシック" pitchFamily="34" charset="-128"/>
              </a:rPr>
              <a:t>settle design arguments by seeing examples</a:t>
            </a:r>
          </a:p>
          <a:p>
            <a:pPr lvl="2" eaLnBrk="1" hangingPunct="1"/>
            <a:r>
              <a:rPr lang="en-US" sz="2000" dirty="0" smtClean="0">
                <a:ea typeface="ＭＳ Ｐゴシック" pitchFamily="34" charset="-128"/>
              </a:rPr>
              <a:t>only examples </a:t>
            </a:r>
            <a:r>
              <a:rPr lang="en-US" sz="2000" dirty="0" smtClean="0">
                <a:latin typeface="Symbol" pitchFamily="18" charset="2"/>
                <a:ea typeface="ＭＳ Ｐゴシック" pitchFamily="34" charset="-128"/>
                <a:sym typeface="Symbol" pitchFamily="18" charset="2"/>
              </a:rPr>
              <a:t></a:t>
            </a:r>
            <a:r>
              <a:rPr lang="en-US" sz="2000" dirty="0" smtClean="0">
                <a:ea typeface="ＭＳ Ｐゴシック" pitchFamily="34" charset="-128"/>
              </a:rPr>
              <a:t> sometimes need to look beyond</a:t>
            </a:r>
          </a:p>
          <a:p>
            <a:pPr eaLnBrk="1" hangingPunct="1"/>
            <a:r>
              <a:rPr lang="en-US" sz="2800" dirty="0" smtClean="0">
                <a:ea typeface="ＭＳ Ｐゴシック" pitchFamily="34" charset="-128"/>
              </a:rPr>
              <a:t>Show users storyboards</a:t>
            </a:r>
          </a:p>
          <a:p>
            <a:pPr lvl="1" eaLnBrk="1" hangingPunct="1"/>
            <a:r>
              <a:rPr lang="en-US" sz="2400" dirty="0" smtClean="0">
                <a:ea typeface="ＭＳ Ｐゴシック" pitchFamily="34" charset="-128"/>
              </a:rPr>
              <a:t>get feedback</a:t>
            </a:r>
          </a:p>
          <a:p>
            <a:pPr eaLnBrk="1" hangingPunct="1"/>
            <a:endParaRPr lang="en-US" sz="2800" dirty="0" smtClean="0">
              <a:ea typeface="ＭＳ Ｐゴシック" pitchFamily="34" charset="-128"/>
            </a:endParaRPr>
          </a:p>
        </p:txBody>
      </p:sp>
      <p:sp>
        <p:nvSpPr>
          <p:cNvPr id="2" name="Date Placeholder 1"/>
          <p:cNvSpPr>
            <a:spLocks noGrp="1"/>
          </p:cNvSpPr>
          <p:nvPr>
            <p:ph type="dt" sz="half" idx="10"/>
          </p:nvPr>
        </p:nvSpPr>
        <p:spPr/>
        <p:txBody>
          <a:bodyPr/>
          <a:lstStyle/>
          <a:p>
            <a:pPr>
              <a:defRPr/>
            </a:pPr>
            <a:r>
              <a:rPr lang="en-US" smtClean="0"/>
              <a:t>Summer 2012</a:t>
            </a:r>
            <a:endParaRPr lang="de-DE"/>
          </a:p>
        </p:txBody>
      </p:sp>
      <p:sp>
        <p:nvSpPr>
          <p:cNvPr id="8" name="Footer Placeholder 7"/>
          <p:cNvSpPr>
            <a:spLocks noGrp="1"/>
          </p:cNvSpPr>
          <p:nvPr>
            <p:ph type="ftr" sz="quarter" idx="11"/>
          </p:nvPr>
        </p:nvSpPr>
        <p:spPr/>
        <p:txBody>
          <a:bodyPr/>
          <a:lstStyle/>
          <a:p>
            <a:pPr>
              <a:defRPr/>
            </a:pPr>
            <a:r>
              <a:rPr lang="en-US" smtClean="0"/>
              <a:t>World Lab Summer Institute</a:t>
            </a:r>
            <a:endParaRPr lang="en-US"/>
          </a:p>
        </p:txBody>
      </p:sp>
      <p:sp>
        <p:nvSpPr>
          <p:cNvPr id="13415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7955FBD-B253-45CC-8F4C-E3E7F9AA818B}" type="slidenum">
              <a:rPr lang="en-US" sz="1100">
                <a:solidFill>
                  <a:srgbClr val="D4E8F4"/>
                </a:solidFill>
                <a:latin typeface="Arial" pitchFamily="34" charset="0"/>
              </a:rPr>
              <a:pPr eaLnBrk="1" hangingPunct="1"/>
              <a:t>53</a:t>
            </a:fld>
            <a:endParaRPr lang="en-US" sz="1100">
              <a:solidFill>
                <a:srgbClr val="D4E8F4"/>
              </a:solidFill>
              <a:latin typeface="Arial" pitchFamily="34" charset="0"/>
            </a:endParaRPr>
          </a:p>
        </p:txBody>
      </p:sp>
      <p:pic>
        <p:nvPicPr>
          <p:cNvPr id="134146" name="Picture 3" descr="stor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875" y="1724025"/>
            <a:ext cx="354012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667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479425" y="63500"/>
            <a:ext cx="7772400" cy="1143000"/>
          </a:xfrm>
        </p:spPr>
        <p:txBody>
          <a:bodyPr/>
          <a:lstStyle/>
          <a:p>
            <a:pPr eaLnBrk="1" hangingPunct="1"/>
            <a:r>
              <a:rPr lang="en-US" smtClean="0">
                <a:ea typeface="ＭＳ Ｐゴシック" pitchFamily="34" charset="-128"/>
              </a:rPr>
              <a:t>Caveats of User-Centered Design Techniques</a:t>
            </a:r>
          </a:p>
        </p:txBody>
      </p:sp>
      <p:sp>
        <p:nvSpPr>
          <p:cNvPr id="417795" name="Rectangle 3"/>
          <p:cNvSpPr>
            <a:spLocks noGrp="1" noChangeArrowheads="1"/>
          </p:cNvSpPr>
          <p:nvPr>
            <p:ph idx="1"/>
          </p:nvPr>
        </p:nvSpPr>
        <p:spPr>
          <a:xfrm>
            <a:off x="777875" y="1272487"/>
            <a:ext cx="8366125" cy="5166679"/>
          </a:xfrm>
        </p:spPr>
        <p:txBody>
          <a:bodyPr/>
          <a:lstStyle/>
          <a:p>
            <a:pPr eaLnBrk="1" hangingPunct="1">
              <a:lnSpc>
                <a:spcPct val="90000"/>
              </a:lnSpc>
            </a:pPr>
            <a:r>
              <a:rPr lang="en-US" sz="2800" dirty="0" smtClean="0">
                <a:ea typeface="ＭＳ Ｐゴシック" pitchFamily="34" charset="-128"/>
              </a:rPr>
              <a:t>Politics</a:t>
            </a:r>
          </a:p>
          <a:p>
            <a:pPr lvl="1" eaLnBrk="1" hangingPunct="1">
              <a:lnSpc>
                <a:spcPct val="90000"/>
              </a:lnSpc>
            </a:pPr>
            <a:r>
              <a:rPr lang="ja-JP" altLang="en-US" sz="2400" dirty="0" smtClean="0">
                <a:ea typeface="ＭＳ Ｐゴシック" pitchFamily="34" charset="-128"/>
              </a:rPr>
              <a:t>“</a:t>
            </a:r>
            <a:r>
              <a:rPr lang="en-US" altLang="ja-JP" sz="2400" dirty="0" smtClean="0">
                <a:ea typeface="ＭＳ Ｐゴシック" pitchFamily="34" charset="-128"/>
              </a:rPr>
              <a:t>agents of change</a:t>
            </a:r>
            <a:r>
              <a:rPr lang="ja-JP" altLang="en-US" sz="2400" dirty="0" smtClean="0">
                <a:ea typeface="ＭＳ Ｐゴシック" pitchFamily="34" charset="-128"/>
              </a:rPr>
              <a:t>”</a:t>
            </a:r>
            <a:r>
              <a:rPr lang="en-US" altLang="ja-JP" sz="2400" dirty="0" smtClean="0">
                <a:ea typeface="ＭＳ Ｐゴシック" pitchFamily="34" charset="-128"/>
              </a:rPr>
              <a:t> can cause controversy</a:t>
            </a:r>
          </a:p>
          <a:p>
            <a:pPr lvl="1" eaLnBrk="1" hangingPunct="1">
              <a:lnSpc>
                <a:spcPct val="90000"/>
              </a:lnSpc>
            </a:pPr>
            <a:r>
              <a:rPr lang="en-US" sz="2400" dirty="0" smtClean="0">
                <a:ea typeface="ＭＳ Ｐゴシック" pitchFamily="34" charset="-128"/>
              </a:rPr>
              <a:t>get a sense of organization &amp; bond w/ interviewee</a:t>
            </a:r>
          </a:p>
          <a:p>
            <a:pPr lvl="1" eaLnBrk="1" hangingPunct="1">
              <a:lnSpc>
                <a:spcPct val="90000"/>
              </a:lnSpc>
            </a:pPr>
            <a:r>
              <a:rPr lang="en-US" sz="2400" dirty="0" smtClean="0">
                <a:ea typeface="ＭＳ Ｐゴシック" pitchFamily="34" charset="-128"/>
              </a:rPr>
              <a:t>important to get buy-in from all those involved</a:t>
            </a:r>
          </a:p>
          <a:p>
            <a:pPr eaLnBrk="1" hangingPunct="1">
              <a:lnSpc>
                <a:spcPct val="90000"/>
              </a:lnSpc>
            </a:pPr>
            <a:r>
              <a:rPr lang="en-US" sz="2800" dirty="0" smtClean="0">
                <a:ea typeface="ＭＳ Ｐゴシック" pitchFamily="34" charset="-128"/>
              </a:rPr>
              <a:t>Customers are not always right</a:t>
            </a:r>
          </a:p>
          <a:p>
            <a:pPr lvl="1" eaLnBrk="1" hangingPunct="1">
              <a:lnSpc>
                <a:spcPct val="90000"/>
              </a:lnSpc>
            </a:pPr>
            <a:r>
              <a:rPr lang="en-US" sz="2400" dirty="0" smtClean="0">
                <a:ea typeface="ＭＳ Ｐゴシック" pitchFamily="34" charset="-128"/>
              </a:rPr>
              <a:t>cannot anticipate new technology accurately</a:t>
            </a:r>
          </a:p>
          <a:p>
            <a:pPr lvl="1" eaLnBrk="1" hangingPunct="1">
              <a:lnSpc>
                <a:spcPct val="90000"/>
              </a:lnSpc>
            </a:pPr>
            <a:r>
              <a:rPr lang="en-US" sz="2400" dirty="0" smtClean="0">
                <a:ea typeface="ＭＳ Ｐゴシック" pitchFamily="34" charset="-128"/>
              </a:rPr>
              <a:t>job is to build system customers will want</a:t>
            </a:r>
          </a:p>
          <a:p>
            <a:pPr lvl="2" eaLnBrk="1" hangingPunct="1">
              <a:lnSpc>
                <a:spcPct val="90000"/>
              </a:lnSpc>
            </a:pPr>
            <a:r>
              <a:rPr lang="en-US" dirty="0" smtClean="0">
                <a:ea typeface="ＭＳ Ｐゴシック" pitchFamily="34" charset="-128"/>
              </a:rPr>
              <a:t>not system customers </a:t>
            </a:r>
            <a:r>
              <a:rPr lang="en-US" i="1" dirty="0" smtClean="0">
                <a:solidFill>
                  <a:srgbClr val="C00000"/>
                </a:solidFill>
                <a:ea typeface="ＭＳ Ｐゴシック" pitchFamily="34" charset="-128"/>
              </a:rPr>
              <a:t>say</a:t>
            </a:r>
            <a:r>
              <a:rPr lang="en-US" dirty="0" smtClean="0">
                <a:solidFill>
                  <a:srgbClr val="C00000"/>
                </a:solidFill>
                <a:ea typeface="ＭＳ Ｐゴシック" pitchFamily="34" charset="-128"/>
              </a:rPr>
              <a:t> </a:t>
            </a:r>
            <a:r>
              <a:rPr lang="en-US" dirty="0" smtClean="0">
                <a:ea typeface="ＭＳ Ｐゴシック" pitchFamily="34" charset="-128"/>
              </a:rPr>
              <a:t>they want</a:t>
            </a:r>
          </a:p>
          <a:p>
            <a:pPr lvl="2" eaLnBrk="1" hangingPunct="1">
              <a:lnSpc>
                <a:spcPct val="90000"/>
              </a:lnSpc>
            </a:pPr>
            <a:r>
              <a:rPr lang="en-US" dirty="0" smtClean="0">
                <a:ea typeface="ＭＳ Ｐゴシック" pitchFamily="34" charset="-128"/>
              </a:rPr>
              <a:t>be very careful about this (you are outsider)</a:t>
            </a:r>
          </a:p>
          <a:p>
            <a:pPr lvl="3" eaLnBrk="1" hangingPunct="1">
              <a:lnSpc>
                <a:spcPct val="90000"/>
              </a:lnSpc>
            </a:pPr>
            <a:r>
              <a:rPr lang="en-US" sz="1800" dirty="0" smtClean="0">
                <a:ea typeface="ＭＳ Ｐゴシック" pitchFamily="34" charset="-128"/>
              </a:rPr>
              <a:t>if you can’</a:t>
            </a:r>
            <a:r>
              <a:rPr lang="en-US" altLang="ja-JP" sz="1800" dirty="0" smtClean="0">
                <a:ea typeface="ＭＳ Ｐゴシック" pitchFamily="34" charset="-128"/>
              </a:rPr>
              <a:t>t get customers interested in your hot idea, you’re probably missing something</a:t>
            </a:r>
          </a:p>
          <a:p>
            <a:pPr eaLnBrk="1" hangingPunct="1">
              <a:lnSpc>
                <a:spcPct val="90000"/>
              </a:lnSpc>
            </a:pPr>
            <a:r>
              <a:rPr lang="en-US" sz="2800" dirty="0" smtClean="0">
                <a:ea typeface="ＭＳ Ｐゴシック" pitchFamily="34" charset="-128"/>
              </a:rPr>
              <a:t>Design/observe forever without prototyping</a:t>
            </a:r>
          </a:p>
          <a:p>
            <a:pPr lvl="1" eaLnBrk="1" hangingPunct="1">
              <a:lnSpc>
                <a:spcPct val="90000"/>
              </a:lnSpc>
            </a:pPr>
            <a:r>
              <a:rPr lang="en-US" sz="2400" dirty="0" smtClean="0">
                <a:ea typeface="ＭＳ Ｐゴシック" pitchFamily="34" charset="-128"/>
              </a:rPr>
              <a:t>rapid prototyping, evaluation, &amp; iteration is key</a:t>
            </a:r>
          </a:p>
        </p:txBody>
      </p:sp>
      <p:sp>
        <p:nvSpPr>
          <p:cNvPr id="2" name="Date Placeholder 1"/>
          <p:cNvSpPr>
            <a:spLocks noGrp="1"/>
          </p:cNvSpPr>
          <p:nvPr>
            <p:ph type="dt" sz="half" idx="10"/>
          </p:nvPr>
        </p:nvSpPr>
        <p:spPr/>
        <p:txBody>
          <a:bodyPr/>
          <a:lstStyle/>
          <a:p>
            <a:pPr>
              <a:defRPr/>
            </a:pPr>
            <a:r>
              <a:rPr lang="en-US" smtClean="0"/>
              <a:t>Summer 2012</a:t>
            </a:r>
            <a:endParaRPr lang="de-DE" dirty="0"/>
          </a:p>
        </p:txBody>
      </p:sp>
      <p:sp>
        <p:nvSpPr>
          <p:cNvPr id="7" name="Footer Placeholder 6"/>
          <p:cNvSpPr>
            <a:spLocks noGrp="1"/>
          </p:cNvSpPr>
          <p:nvPr>
            <p:ph type="ftr" sz="quarter" idx="11"/>
          </p:nvPr>
        </p:nvSpPr>
        <p:spPr/>
        <p:txBody>
          <a:bodyPr/>
          <a:lstStyle/>
          <a:p>
            <a:pPr>
              <a:defRPr/>
            </a:pPr>
            <a:r>
              <a:rPr lang="en-US" smtClean="0"/>
              <a:t>World Lab Summer Institute</a:t>
            </a:r>
            <a:endParaRPr lang="en-US"/>
          </a:p>
        </p:txBody>
      </p:sp>
      <p:sp>
        <p:nvSpPr>
          <p:cNvPr id="13619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0D5E4015-6D17-4609-808B-322DD4DD4C6C}" type="slidenum">
              <a:rPr lang="en-US" sz="1100">
                <a:solidFill>
                  <a:srgbClr val="D4E8F4"/>
                </a:solidFill>
                <a:latin typeface="Arial" pitchFamily="34" charset="0"/>
              </a:rPr>
              <a:pPr eaLnBrk="1" hangingPunct="1"/>
              <a:t>54</a:t>
            </a:fld>
            <a:endParaRPr lang="en-US" sz="1100">
              <a:solidFill>
                <a:srgbClr val="D4E8F4"/>
              </a:solidFill>
              <a:latin typeface="Arial" pitchFamily="34" charset="0"/>
            </a:endParaRPr>
          </a:p>
        </p:txBody>
      </p:sp>
    </p:spTree>
    <p:extLst>
      <p:ext uri="{BB962C8B-B14F-4D97-AF65-F5344CB8AC3E}">
        <p14:creationId xmlns:p14="http://schemas.microsoft.com/office/powerpoint/2010/main" val="249233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77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779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779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779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779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7795">
                                            <p:txEl>
                                              <p:pRg st="9" end="9"/>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7795">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7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79425" y="489303"/>
            <a:ext cx="8504238" cy="1143000"/>
          </a:xfrm>
        </p:spPr>
        <p:txBody>
          <a:bodyPr/>
          <a:lstStyle/>
          <a:p>
            <a:pPr eaLnBrk="1" hangingPunct="1"/>
            <a:r>
              <a:rPr lang="en-US" sz="3300" dirty="0" smtClean="0"/>
              <a:t>Further Reading</a:t>
            </a:r>
            <a:br>
              <a:rPr lang="en-US" sz="3300" dirty="0" smtClean="0"/>
            </a:br>
            <a:r>
              <a:rPr lang="en-US" sz="3300" dirty="0" smtClean="0"/>
              <a:t> </a:t>
            </a:r>
            <a:r>
              <a:rPr lang="en-US" sz="2500" i="1" dirty="0" smtClean="0"/>
              <a:t>Task Analysis &amp; Personas</a:t>
            </a:r>
          </a:p>
        </p:txBody>
      </p:sp>
      <p:sp>
        <p:nvSpPr>
          <p:cNvPr id="39939" name="Rectangle 3"/>
          <p:cNvSpPr>
            <a:spLocks noGrp="1" noChangeArrowheads="1"/>
          </p:cNvSpPr>
          <p:nvPr>
            <p:ph idx="1"/>
          </p:nvPr>
        </p:nvSpPr>
        <p:spPr>
          <a:xfrm>
            <a:off x="467960" y="1928813"/>
            <a:ext cx="8182151" cy="5086350"/>
          </a:xfrm>
        </p:spPr>
        <p:txBody>
          <a:bodyPr/>
          <a:lstStyle/>
          <a:p>
            <a:pPr eaLnBrk="1" hangingPunct="1">
              <a:lnSpc>
                <a:spcPct val="90000"/>
              </a:lnSpc>
            </a:pPr>
            <a:r>
              <a:rPr lang="en-US" sz="2400" dirty="0" smtClean="0"/>
              <a:t>Books</a:t>
            </a:r>
          </a:p>
          <a:p>
            <a:pPr lvl="1" eaLnBrk="1" hangingPunct="1">
              <a:lnSpc>
                <a:spcPct val="90000"/>
              </a:lnSpc>
            </a:pPr>
            <a:r>
              <a:rPr lang="en-US" sz="2000" i="1" dirty="0" smtClean="0"/>
              <a:t>User and Task Analysis for Interface Design</a:t>
            </a:r>
            <a:r>
              <a:rPr lang="en-US" sz="2000" dirty="0" smtClean="0"/>
              <a:t> by </a:t>
            </a:r>
            <a:br>
              <a:rPr lang="en-US" sz="2000" dirty="0" smtClean="0"/>
            </a:br>
            <a:r>
              <a:rPr lang="en-US" sz="2000" dirty="0" smtClean="0"/>
              <a:t>Joann T. </a:t>
            </a:r>
            <a:r>
              <a:rPr lang="en-US" sz="2000" dirty="0" err="1" smtClean="0"/>
              <a:t>Hackos</a:t>
            </a:r>
            <a:r>
              <a:rPr lang="en-US" sz="2000" dirty="0" smtClean="0"/>
              <a:t>, Janice C. </a:t>
            </a:r>
            <a:r>
              <a:rPr lang="en-US" sz="2000" dirty="0" err="1" smtClean="0"/>
              <a:t>Redish</a:t>
            </a:r>
            <a:endParaRPr lang="en-US" sz="2000" dirty="0" smtClean="0"/>
          </a:p>
          <a:p>
            <a:pPr lvl="1" eaLnBrk="1" hangingPunct="1">
              <a:lnSpc>
                <a:spcPct val="90000"/>
              </a:lnSpc>
            </a:pPr>
            <a:r>
              <a:rPr lang="en-US" sz="2000" i="1" dirty="0" smtClean="0"/>
              <a:t>The Inmates are Running the Asylum</a:t>
            </a:r>
            <a:r>
              <a:rPr lang="en-US" sz="2000" dirty="0" smtClean="0"/>
              <a:t> by Alan Cooper</a:t>
            </a:r>
          </a:p>
        </p:txBody>
      </p:sp>
      <p:sp>
        <p:nvSpPr>
          <p:cNvPr id="39941" name="Date Placeholder 7"/>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rgbClr val="D4E8F4"/>
                </a:solidFill>
                <a:latin typeface="Georgia" pitchFamily="18" charset="0"/>
              </a:rPr>
              <a:t>Summer 2012</a:t>
            </a:r>
            <a:endParaRPr lang="en-US" sz="1100">
              <a:solidFill>
                <a:srgbClr val="D4E8F4"/>
              </a:solidFill>
              <a:latin typeface="Georgia" pitchFamily="18" charset="0"/>
            </a:endParaRPr>
          </a:p>
        </p:txBody>
      </p:sp>
      <p:sp>
        <p:nvSpPr>
          <p:cNvPr id="7" name="Footer Placeholder 6"/>
          <p:cNvSpPr>
            <a:spLocks noGrp="1"/>
          </p:cNvSpPr>
          <p:nvPr>
            <p:ph type="ftr" sz="quarter" idx="11"/>
          </p:nvPr>
        </p:nvSpPr>
        <p:spPr/>
        <p:txBody>
          <a:bodyPr/>
          <a:lstStyle/>
          <a:p>
            <a:pPr>
              <a:defRPr/>
            </a:pPr>
            <a:r>
              <a:rPr lang="en-US" smtClean="0"/>
              <a:t>World Lab Summer Institute</a:t>
            </a:r>
            <a:endParaRPr lang="en-US"/>
          </a:p>
        </p:txBody>
      </p:sp>
      <p:sp>
        <p:nvSpPr>
          <p:cNvPr id="399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93D6BF4-5FAA-4906-B786-595382BAA50B}" type="slidenum">
              <a:rPr lang="en-US" sz="1100" smtClean="0">
                <a:solidFill>
                  <a:srgbClr val="D4E8F4"/>
                </a:solidFill>
                <a:latin typeface="Georgia" pitchFamily="18" charset="0"/>
              </a:rPr>
              <a:pPr eaLnBrk="1" hangingPunct="1"/>
              <a:t>55</a:t>
            </a:fld>
            <a:endParaRPr lang="en-US" sz="1100" smtClean="0">
              <a:solidFill>
                <a:srgbClr val="D4E8F4"/>
              </a:solidFill>
              <a:latin typeface="Georgia" pitchFamily="18" charset="0"/>
            </a:endParaRPr>
          </a:p>
        </p:txBody>
      </p:sp>
    </p:spTree>
    <p:extLst>
      <p:ext uri="{BB962C8B-B14F-4D97-AF65-F5344CB8AC3E}">
        <p14:creationId xmlns:p14="http://schemas.microsoft.com/office/powerpoint/2010/main" val="777156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479425" y="347663"/>
            <a:ext cx="8664575" cy="1143000"/>
          </a:xfrm>
        </p:spPr>
        <p:txBody>
          <a:bodyPr/>
          <a:lstStyle/>
          <a:p>
            <a:pPr eaLnBrk="1" hangingPunct="1"/>
            <a:r>
              <a:rPr lang="en-US" smtClean="0">
                <a:ea typeface="ＭＳ Ｐゴシック" pitchFamily="34" charset="-128"/>
              </a:rPr>
              <a:t>Summary</a:t>
            </a:r>
          </a:p>
        </p:txBody>
      </p:sp>
      <p:sp>
        <p:nvSpPr>
          <p:cNvPr id="419843" name="Rectangle 3"/>
          <p:cNvSpPr>
            <a:spLocks noGrp="1" noChangeArrowheads="1"/>
          </p:cNvSpPr>
          <p:nvPr>
            <p:ph idx="1"/>
          </p:nvPr>
        </p:nvSpPr>
        <p:spPr>
          <a:xfrm>
            <a:off x="466725" y="1414463"/>
            <a:ext cx="8842375" cy="4999037"/>
          </a:xfrm>
        </p:spPr>
        <p:txBody>
          <a:bodyPr/>
          <a:lstStyle/>
          <a:p>
            <a:pPr eaLnBrk="1" hangingPunct="1">
              <a:lnSpc>
                <a:spcPct val="90000"/>
              </a:lnSpc>
            </a:pPr>
            <a:r>
              <a:rPr lang="en-US" sz="2800" dirty="0" smtClean="0">
                <a:ea typeface="ＭＳ Ｐゴシック" pitchFamily="34" charset="-128"/>
              </a:rPr>
              <a:t>Know thy user &amp; involve them in design</a:t>
            </a:r>
            <a:br>
              <a:rPr lang="en-US" sz="2800" dirty="0" smtClean="0">
                <a:ea typeface="ＭＳ Ｐゴシック" pitchFamily="34" charset="-128"/>
              </a:rPr>
            </a:br>
            <a:endParaRPr lang="en-US" sz="2800" dirty="0" smtClean="0">
              <a:ea typeface="ＭＳ Ｐゴシック" pitchFamily="34" charset="-128"/>
            </a:endParaRPr>
          </a:p>
          <a:p>
            <a:pPr eaLnBrk="1" hangingPunct="1">
              <a:lnSpc>
                <a:spcPct val="90000"/>
              </a:lnSpc>
            </a:pPr>
            <a:r>
              <a:rPr lang="en-US" sz="2800" dirty="0" smtClean="0">
                <a:ea typeface="ＭＳ Ｐゴシック" pitchFamily="34" charset="-128"/>
              </a:rPr>
              <a:t>Contextual inquiry</a:t>
            </a:r>
          </a:p>
          <a:p>
            <a:pPr lvl="1" eaLnBrk="1" hangingPunct="1">
              <a:lnSpc>
                <a:spcPct val="90000"/>
              </a:lnSpc>
            </a:pPr>
            <a:r>
              <a:rPr lang="en-US" sz="2400" dirty="0" smtClean="0">
                <a:ea typeface="ＭＳ Ｐゴシック" pitchFamily="34" charset="-128"/>
              </a:rPr>
              <a:t>way to answer the task analysis questions</a:t>
            </a:r>
          </a:p>
          <a:p>
            <a:pPr lvl="1" eaLnBrk="1" hangingPunct="1">
              <a:lnSpc>
                <a:spcPct val="90000"/>
              </a:lnSpc>
            </a:pPr>
            <a:r>
              <a:rPr lang="en-US" sz="2400" dirty="0" smtClean="0">
                <a:ea typeface="ＭＳ Ｐゴシック" pitchFamily="34" charset="-128"/>
              </a:rPr>
              <a:t>interview &amp; observe real customers</a:t>
            </a:r>
          </a:p>
          <a:p>
            <a:pPr lvl="1" eaLnBrk="1" hangingPunct="1">
              <a:lnSpc>
                <a:spcPct val="90000"/>
              </a:lnSpc>
            </a:pPr>
            <a:r>
              <a:rPr lang="en-US" sz="2400" dirty="0" smtClean="0">
                <a:ea typeface="ＭＳ Ｐゴシック" pitchFamily="34" charset="-128"/>
              </a:rPr>
              <a:t>use what model to get them to teach you?</a:t>
            </a:r>
          </a:p>
          <a:p>
            <a:pPr lvl="2" eaLnBrk="1" hangingPunct="1">
              <a:lnSpc>
                <a:spcPct val="90000"/>
              </a:lnSpc>
            </a:pPr>
            <a:r>
              <a:rPr lang="en-US" sz="2000" dirty="0" smtClean="0">
                <a:ea typeface="ＭＳ Ｐゴシック" pitchFamily="34" charset="-128"/>
              </a:rPr>
              <a:t>the master-apprentice model to get them to teach you</a:t>
            </a:r>
            <a:br>
              <a:rPr lang="en-US" sz="2000" dirty="0" smtClean="0">
                <a:ea typeface="ＭＳ Ｐゴシック" pitchFamily="34" charset="-128"/>
              </a:rPr>
            </a:br>
            <a:endParaRPr lang="en-US" sz="2000" dirty="0" smtClean="0">
              <a:ea typeface="ＭＳ Ｐゴシック" pitchFamily="34" charset="-128"/>
            </a:endParaRPr>
          </a:p>
          <a:p>
            <a:pPr eaLnBrk="1" hangingPunct="1">
              <a:lnSpc>
                <a:spcPct val="90000"/>
              </a:lnSpc>
            </a:pPr>
            <a:r>
              <a:rPr lang="en-US" sz="2800" dirty="0" smtClean="0">
                <a:ea typeface="ＭＳ Ｐゴシック" pitchFamily="34" charset="-128"/>
              </a:rPr>
              <a:t>Experience Sampling Method (ESM)</a:t>
            </a:r>
          </a:p>
          <a:p>
            <a:pPr lvl="1" eaLnBrk="1" hangingPunct="1">
              <a:lnSpc>
                <a:spcPct val="90000"/>
              </a:lnSpc>
            </a:pPr>
            <a:r>
              <a:rPr lang="en-US" sz="2400" dirty="0" smtClean="0">
                <a:ea typeface="ＭＳ Ｐゴシック" pitchFamily="34" charset="-128"/>
              </a:rPr>
              <a:t>way to get self-report data where?</a:t>
            </a:r>
          </a:p>
          <a:p>
            <a:pPr lvl="2" eaLnBrk="1" hangingPunct="1">
              <a:lnSpc>
                <a:spcPct val="90000"/>
              </a:lnSpc>
            </a:pPr>
            <a:r>
              <a:rPr lang="en-US" sz="2000" i="1" dirty="0" smtClean="0">
                <a:ea typeface="ＭＳ Ｐゴシック" pitchFamily="34" charset="-128"/>
              </a:rPr>
              <a:t>in situ</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56</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2339368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4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8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4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984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1984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4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198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479425" y="0"/>
            <a:ext cx="8664575" cy="1143000"/>
          </a:xfrm>
        </p:spPr>
        <p:txBody>
          <a:bodyPr/>
          <a:lstStyle/>
          <a:p>
            <a:pPr eaLnBrk="1" hangingPunct="1"/>
            <a:r>
              <a:rPr lang="en-US" dirty="0" smtClean="0">
                <a:ea typeface="ＭＳ Ｐゴシック" pitchFamily="34" charset="-128"/>
              </a:rPr>
              <a:t>Summary</a:t>
            </a:r>
          </a:p>
        </p:txBody>
      </p:sp>
      <p:sp>
        <p:nvSpPr>
          <p:cNvPr id="419843" name="Rectangle 3"/>
          <p:cNvSpPr>
            <a:spLocks noGrp="1" noChangeArrowheads="1"/>
          </p:cNvSpPr>
          <p:nvPr>
            <p:ph idx="1"/>
          </p:nvPr>
        </p:nvSpPr>
        <p:spPr>
          <a:xfrm>
            <a:off x="315913" y="1185333"/>
            <a:ext cx="8993187" cy="5228167"/>
          </a:xfrm>
        </p:spPr>
        <p:txBody>
          <a:bodyPr/>
          <a:lstStyle/>
          <a:p>
            <a:pPr eaLnBrk="1" hangingPunct="1">
              <a:lnSpc>
                <a:spcPct val="70000"/>
              </a:lnSpc>
            </a:pPr>
            <a:r>
              <a:rPr lang="en-US" sz="2400" dirty="0" smtClean="0">
                <a:ea typeface="ＭＳ Ｐゴシック" pitchFamily="34" charset="-128"/>
              </a:rPr>
              <a:t>Task Analysis questions </a:t>
            </a:r>
            <a:r>
              <a:rPr lang="en-US" sz="1500" dirty="0" smtClean="0">
                <a:ea typeface="ＭＳ Ｐゴシック" pitchFamily="34" charset="-128"/>
              </a:rPr>
              <a:t>?</a:t>
            </a:r>
          </a:p>
          <a:p>
            <a:pPr lvl="1" eaLnBrk="1" hangingPunct="1">
              <a:lnSpc>
                <a:spcPct val="80000"/>
              </a:lnSpc>
            </a:pPr>
            <a:r>
              <a:rPr lang="en-US" sz="2000" dirty="0" smtClean="0">
                <a:ea typeface="ＭＳ Ｐゴシック" pitchFamily="34" charset="-128"/>
              </a:rPr>
              <a:t>Who is going to use the system?</a:t>
            </a:r>
          </a:p>
          <a:p>
            <a:pPr lvl="1" eaLnBrk="1" hangingPunct="1">
              <a:lnSpc>
                <a:spcPct val="80000"/>
              </a:lnSpc>
            </a:pPr>
            <a:r>
              <a:rPr lang="en-US" sz="2000" dirty="0" smtClean="0">
                <a:ea typeface="ＭＳ Ｐゴシック" pitchFamily="34" charset="-128"/>
              </a:rPr>
              <a:t>What tasks do they now perform?</a:t>
            </a:r>
          </a:p>
          <a:p>
            <a:pPr lvl="1" eaLnBrk="1" hangingPunct="1">
              <a:lnSpc>
                <a:spcPct val="80000"/>
              </a:lnSpc>
            </a:pPr>
            <a:r>
              <a:rPr lang="en-US" sz="2000" dirty="0" smtClean="0">
                <a:ea typeface="ＭＳ Ｐゴシック" pitchFamily="34" charset="-128"/>
              </a:rPr>
              <a:t>What tasks are desired?</a:t>
            </a:r>
          </a:p>
          <a:p>
            <a:pPr lvl="1" eaLnBrk="1" hangingPunct="1">
              <a:lnSpc>
                <a:spcPct val="80000"/>
              </a:lnSpc>
            </a:pPr>
            <a:r>
              <a:rPr lang="en-US" sz="2000" dirty="0" smtClean="0">
                <a:ea typeface="ＭＳ Ｐゴシック" pitchFamily="34" charset="-128"/>
              </a:rPr>
              <a:t>How are the tasks learned?</a:t>
            </a:r>
          </a:p>
          <a:p>
            <a:pPr lvl="1" eaLnBrk="1" hangingPunct="1">
              <a:lnSpc>
                <a:spcPct val="80000"/>
              </a:lnSpc>
            </a:pPr>
            <a:r>
              <a:rPr lang="en-US" sz="2000" dirty="0" smtClean="0">
                <a:ea typeface="ＭＳ Ｐゴシック" pitchFamily="34" charset="-128"/>
              </a:rPr>
              <a:t>Where are the tasks performed?</a:t>
            </a:r>
          </a:p>
          <a:p>
            <a:pPr lvl="1" eaLnBrk="1" hangingPunct="1">
              <a:lnSpc>
                <a:spcPct val="80000"/>
              </a:lnSpc>
            </a:pPr>
            <a:r>
              <a:rPr lang="en-US" sz="2000" dirty="0" smtClean="0">
                <a:ea typeface="ＭＳ Ｐゴシック" pitchFamily="34" charset="-128"/>
              </a:rPr>
              <a:t>What</a:t>
            </a:r>
            <a:r>
              <a:rPr lang="ja-JP" altLang="en-US" sz="2000" dirty="0" smtClean="0">
                <a:ea typeface="ＭＳ Ｐゴシック" pitchFamily="34" charset="-128"/>
              </a:rPr>
              <a:t>’</a:t>
            </a:r>
            <a:r>
              <a:rPr lang="en-US" altLang="ja-JP" sz="2000" dirty="0" smtClean="0">
                <a:ea typeface="ＭＳ Ｐゴシック" pitchFamily="34" charset="-128"/>
              </a:rPr>
              <a:t>s the relationship between customer &amp; data?</a:t>
            </a:r>
          </a:p>
          <a:p>
            <a:pPr lvl="1" eaLnBrk="1" hangingPunct="1">
              <a:lnSpc>
                <a:spcPct val="80000"/>
              </a:lnSpc>
            </a:pPr>
            <a:r>
              <a:rPr lang="en-US" sz="2000" dirty="0" smtClean="0">
                <a:ea typeface="ＭＳ Ｐゴシック" pitchFamily="34" charset="-128"/>
              </a:rPr>
              <a:t>What other tools does the customer have?</a:t>
            </a:r>
          </a:p>
          <a:p>
            <a:pPr lvl="1" eaLnBrk="1" hangingPunct="1">
              <a:lnSpc>
                <a:spcPct val="80000"/>
              </a:lnSpc>
            </a:pPr>
            <a:r>
              <a:rPr lang="en-US" sz="2000" dirty="0" smtClean="0">
                <a:ea typeface="ＭＳ Ｐゴシック" pitchFamily="34" charset="-128"/>
              </a:rPr>
              <a:t>How do users communicate with each other?</a:t>
            </a:r>
          </a:p>
          <a:p>
            <a:pPr lvl="1" eaLnBrk="1" hangingPunct="1">
              <a:lnSpc>
                <a:spcPct val="80000"/>
              </a:lnSpc>
            </a:pPr>
            <a:r>
              <a:rPr lang="en-US" sz="2000" dirty="0" smtClean="0">
                <a:ea typeface="ＭＳ Ｐゴシック" pitchFamily="34" charset="-128"/>
              </a:rPr>
              <a:t>How often are the tasks performed? </a:t>
            </a:r>
          </a:p>
          <a:p>
            <a:pPr lvl="1" eaLnBrk="1" hangingPunct="1">
              <a:lnSpc>
                <a:spcPct val="80000"/>
              </a:lnSpc>
            </a:pPr>
            <a:r>
              <a:rPr lang="en-US" sz="2000" dirty="0" smtClean="0">
                <a:ea typeface="ＭＳ Ｐゴシック" pitchFamily="34" charset="-128"/>
              </a:rPr>
              <a:t>What are the time constraints on the tasks?</a:t>
            </a:r>
          </a:p>
          <a:p>
            <a:pPr lvl="1" eaLnBrk="1" hangingPunct="1">
              <a:lnSpc>
                <a:spcPct val="80000"/>
              </a:lnSpc>
            </a:pPr>
            <a:r>
              <a:rPr lang="en-US" sz="2000" dirty="0" smtClean="0">
                <a:ea typeface="ＭＳ Ｐゴシック" pitchFamily="34" charset="-128"/>
              </a:rPr>
              <a:t>What happens when things go wrong?</a:t>
            </a:r>
            <a:br>
              <a:rPr lang="en-US" sz="2000" dirty="0" smtClean="0">
                <a:ea typeface="ＭＳ Ｐゴシック" pitchFamily="34" charset="-128"/>
              </a:rPr>
            </a:br>
            <a:endParaRPr lang="en-US" sz="2400" dirty="0" smtClean="0">
              <a:ea typeface="ＭＳ Ｐゴシック" pitchFamily="34" charset="-128"/>
            </a:endParaRPr>
          </a:p>
          <a:p>
            <a:pPr eaLnBrk="1" hangingPunct="1">
              <a:lnSpc>
                <a:spcPct val="70000"/>
              </a:lnSpc>
            </a:pPr>
            <a:r>
              <a:rPr lang="en-US" sz="2400" dirty="0" smtClean="0">
                <a:ea typeface="ＭＳ Ｐゴシック" pitchFamily="34" charset="-128"/>
              </a:rPr>
              <a:t>Selecting tasks </a:t>
            </a:r>
            <a:r>
              <a:rPr lang="en-US" sz="900" dirty="0" smtClean="0">
                <a:ea typeface="ＭＳ Ｐゴシック" pitchFamily="34" charset="-128"/>
              </a:rPr>
              <a:t>?</a:t>
            </a:r>
          </a:p>
          <a:p>
            <a:pPr lvl="1" eaLnBrk="1" hangingPunct="1">
              <a:lnSpc>
                <a:spcPct val="70000"/>
              </a:lnSpc>
            </a:pPr>
            <a:r>
              <a:rPr lang="en-US" sz="2000" dirty="0" smtClean="0">
                <a:ea typeface="ＭＳ Ｐゴシック" pitchFamily="34" charset="-128"/>
              </a:rPr>
              <a:t>real tasks with reasonable functionality coverage</a:t>
            </a:r>
          </a:p>
          <a:p>
            <a:pPr lvl="1" eaLnBrk="1" hangingPunct="1">
              <a:lnSpc>
                <a:spcPct val="70000"/>
              </a:lnSpc>
            </a:pPr>
            <a:r>
              <a:rPr lang="en-US" sz="2000" dirty="0" smtClean="0">
                <a:ea typeface="ＭＳ Ｐゴシック" pitchFamily="34" charset="-128"/>
              </a:rPr>
              <a:t>complete, specific tasks of what customer wants to do</a:t>
            </a:r>
          </a:p>
        </p:txBody>
      </p:sp>
      <p:sp>
        <p:nvSpPr>
          <p:cNvPr id="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7" name="Footer Placeholder 6"/>
          <p:cNvSpPr>
            <a:spLocks noGrp="1"/>
          </p:cNvSpPr>
          <p:nvPr>
            <p:ph type="ftr" sz="quarter" idx="11"/>
          </p:nvPr>
        </p:nvSpPr>
        <p:spPr/>
        <p:txBody>
          <a:bodyPr/>
          <a:lstStyle/>
          <a:p>
            <a:pPr>
              <a:defRPr/>
            </a:pPr>
            <a:r>
              <a:rPr lang="en-US" smtClean="0"/>
              <a:t>CSE 440: User Interface Design, Prototyping, and Evaluation</a:t>
            </a:r>
            <a:endParaRPr lang="en-US" dirty="0"/>
          </a:p>
        </p:txBody>
      </p:sp>
      <p:sp>
        <p:nvSpPr>
          <p:cNvPr id="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57</a:t>
            </a:fld>
            <a:endParaRPr lang="en-US" sz="1100" smtClean="0">
              <a:solidFill>
                <a:schemeClr val="tx1">
                  <a:lumMod val="50000"/>
                </a:schemeClr>
              </a:solidFill>
              <a:latin typeface="Helvetica Light"/>
            </a:endParaRPr>
          </a:p>
        </p:txBody>
      </p:sp>
      <p:pic>
        <p:nvPicPr>
          <p:cNvPr id="10" name="Picture 9"/>
          <p:cNvPicPr>
            <a:picLocks noChangeAspect="1"/>
          </p:cNvPicPr>
          <p:nvPr/>
        </p:nvPicPr>
        <p:blipFill>
          <a:blip r:embed="rId3"/>
          <a:stretch>
            <a:fillRect/>
          </a:stretch>
        </p:blipFill>
        <p:spPr>
          <a:xfrm>
            <a:off x="6843888" y="366890"/>
            <a:ext cx="1873578" cy="18819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4047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9843">
                                            <p:txEl>
                                              <p:pRg st="1" end="1"/>
                                            </p:txEl>
                                          </p:spTgt>
                                        </p:tgtEl>
                                        <p:attrNameLst>
                                          <p:attrName>style.visibility</p:attrName>
                                        </p:attrNameLst>
                                      </p:cBhvr>
                                      <p:to>
                                        <p:strVal val="visible"/>
                                      </p:to>
                                    </p:set>
                                    <p:animEffect transition="in" filter="dissolve">
                                      <p:cBhvr>
                                        <p:cTn id="7" dur="500"/>
                                        <p:tgtEl>
                                          <p:spTgt spid="41984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19843">
                                            <p:txEl>
                                              <p:pRg st="2" end="2"/>
                                            </p:txEl>
                                          </p:spTgt>
                                        </p:tgtEl>
                                        <p:attrNameLst>
                                          <p:attrName>style.visibility</p:attrName>
                                        </p:attrNameLst>
                                      </p:cBhvr>
                                      <p:to>
                                        <p:strVal val="visible"/>
                                      </p:to>
                                    </p:set>
                                    <p:animEffect transition="in" filter="dissolve">
                                      <p:cBhvr>
                                        <p:cTn id="10" dur="500"/>
                                        <p:tgtEl>
                                          <p:spTgt spid="41984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19843">
                                            <p:txEl>
                                              <p:pRg st="3" end="3"/>
                                            </p:txEl>
                                          </p:spTgt>
                                        </p:tgtEl>
                                        <p:attrNameLst>
                                          <p:attrName>style.visibility</p:attrName>
                                        </p:attrNameLst>
                                      </p:cBhvr>
                                      <p:to>
                                        <p:strVal val="visible"/>
                                      </p:to>
                                    </p:set>
                                    <p:animEffect transition="in" filter="dissolve">
                                      <p:cBhvr>
                                        <p:cTn id="13" dur="500"/>
                                        <p:tgtEl>
                                          <p:spTgt spid="41984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19843">
                                            <p:txEl>
                                              <p:pRg st="4" end="4"/>
                                            </p:txEl>
                                          </p:spTgt>
                                        </p:tgtEl>
                                        <p:attrNameLst>
                                          <p:attrName>style.visibility</p:attrName>
                                        </p:attrNameLst>
                                      </p:cBhvr>
                                      <p:to>
                                        <p:strVal val="visible"/>
                                      </p:to>
                                    </p:set>
                                    <p:animEffect transition="in" filter="dissolve">
                                      <p:cBhvr>
                                        <p:cTn id="16" dur="500"/>
                                        <p:tgtEl>
                                          <p:spTgt spid="41984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19843">
                                            <p:txEl>
                                              <p:pRg st="5" end="5"/>
                                            </p:txEl>
                                          </p:spTgt>
                                        </p:tgtEl>
                                        <p:attrNameLst>
                                          <p:attrName>style.visibility</p:attrName>
                                        </p:attrNameLst>
                                      </p:cBhvr>
                                      <p:to>
                                        <p:strVal val="visible"/>
                                      </p:to>
                                    </p:set>
                                    <p:animEffect transition="in" filter="dissolve">
                                      <p:cBhvr>
                                        <p:cTn id="19" dur="500"/>
                                        <p:tgtEl>
                                          <p:spTgt spid="419843">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19843">
                                            <p:txEl>
                                              <p:pRg st="6" end="6"/>
                                            </p:txEl>
                                          </p:spTgt>
                                        </p:tgtEl>
                                        <p:attrNameLst>
                                          <p:attrName>style.visibility</p:attrName>
                                        </p:attrNameLst>
                                      </p:cBhvr>
                                      <p:to>
                                        <p:strVal val="visible"/>
                                      </p:to>
                                    </p:set>
                                    <p:animEffect transition="in" filter="dissolve">
                                      <p:cBhvr>
                                        <p:cTn id="22" dur="500"/>
                                        <p:tgtEl>
                                          <p:spTgt spid="419843">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419843">
                                            <p:txEl>
                                              <p:pRg st="7" end="7"/>
                                            </p:txEl>
                                          </p:spTgt>
                                        </p:tgtEl>
                                        <p:attrNameLst>
                                          <p:attrName>style.visibility</p:attrName>
                                        </p:attrNameLst>
                                      </p:cBhvr>
                                      <p:to>
                                        <p:strVal val="visible"/>
                                      </p:to>
                                    </p:set>
                                    <p:animEffect transition="in" filter="dissolve">
                                      <p:cBhvr>
                                        <p:cTn id="25" dur="500"/>
                                        <p:tgtEl>
                                          <p:spTgt spid="419843">
                                            <p:txEl>
                                              <p:pRg st="7" end="7"/>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19843">
                                            <p:txEl>
                                              <p:pRg st="8" end="8"/>
                                            </p:txEl>
                                          </p:spTgt>
                                        </p:tgtEl>
                                        <p:attrNameLst>
                                          <p:attrName>style.visibility</p:attrName>
                                        </p:attrNameLst>
                                      </p:cBhvr>
                                      <p:to>
                                        <p:strVal val="visible"/>
                                      </p:to>
                                    </p:set>
                                    <p:animEffect transition="in" filter="dissolve">
                                      <p:cBhvr>
                                        <p:cTn id="28" dur="500"/>
                                        <p:tgtEl>
                                          <p:spTgt spid="419843">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419843">
                                            <p:txEl>
                                              <p:pRg st="9" end="9"/>
                                            </p:txEl>
                                          </p:spTgt>
                                        </p:tgtEl>
                                        <p:attrNameLst>
                                          <p:attrName>style.visibility</p:attrName>
                                        </p:attrNameLst>
                                      </p:cBhvr>
                                      <p:to>
                                        <p:strVal val="visible"/>
                                      </p:to>
                                    </p:set>
                                    <p:animEffect transition="in" filter="dissolve">
                                      <p:cBhvr>
                                        <p:cTn id="31" dur="500"/>
                                        <p:tgtEl>
                                          <p:spTgt spid="419843">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419843">
                                            <p:txEl>
                                              <p:pRg st="10" end="10"/>
                                            </p:txEl>
                                          </p:spTgt>
                                        </p:tgtEl>
                                        <p:attrNameLst>
                                          <p:attrName>style.visibility</p:attrName>
                                        </p:attrNameLst>
                                      </p:cBhvr>
                                      <p:to>
                                        <p:strVal val="visible"/>
                                      </p:to>
                                    </p:set>
                                    <p:animEffect transition="in" filter="dissolve">
                                      <p:cBhvr>
                                        <p:cTn id="34" dur="500"/>
                                        <p:tgtEl>
                                          <p:spTgt spid="419843">
                                            <p:txEl>
                                              <p:pRg st="10" end="10"/>
                                            </p:txEl>
                                          </p:spTgt>
                                        </p:tgtEl>
                                      </p:cBhvr>
                                    </p:animEffect>
                                  </p:childTnLst>
                                </p:cTn>
                              </p:par>
                              <p:par>
                                <p:cTn id="35" presetID="9" presetClass="entr" presetSubtype="0" fill="hold" nodeType="withEffect">
                                  <p:stCondLst>
                                    <p:cond delay="0"/>
                                  </p:stCondLst>
                                  <p:childTnLst>
                                    <p:set>
                                      <p:cBhvr>
                                        <p:cTn id="36" dur="1" fill="hold">
                                          <p:stCondLst>
                                            <p:cond delay="0"/>
                                          </p:stCondLst>
                                        </p:cTn>
                                        <p:tgtEl>
                                          <p:spTgt spid="419843">
                                            <p:txEl>
                                              <p:pRg st="11" end="11"/>
                                            </p:txEl>
                                          </p:spTgt>
                                        </p:tgtEl>
                                        <p:attrNameLst>
                                          <p:attrName>style.visibility</p:attrName>
                                        </p:attrNameLst>
                                      </p:cBhvr>
                                      <p:to>
                                        <p:strVal val="visible"/>
                                      </p:to>
                                    </p:set>
                                    <p:animEffect transition="in" filter="dissolve">
                                      <p:cBhvr>
                                        <p:cTn id="37" dur="500"/>
                                        <p:tgtEl>
                                          <p:spTgt spid="419843">
                                            <p:txEl>
                                              <p:pRg st="11" end="1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419843">
                                            <p:txEl>
                                              <p:pRg st="12" end="12"/>
                                            </p:txEl>
                                          </p:spTgt>
                                        </p:tgtEl>
                                        <p:attrNameLst>
                                          <p:attrName>style.visibility</p:attrName>
                                        </p:attrNameLst>
                                      </p:cBhvr>
                                      <p:to>
                                        <p:strVal val="visible"/>
                                      </p:to>
                                    </p:set>
                                    <p:animEffect transition="in" filter="dissolve">
                                      <p:cBhvr>
                                        <p:cTn id="42" dur="500"/>
                                        <p:tgtEl>
                                          <p:spTgt spid="419843">
                                            <p:txEl>
                                              <p:pRg st="12" end="1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19843">
                                            <p:txEl>
                                              <p:pRg st="13" end="13"/>
                                            </p:txEl>
                                          </p:spTgt>
                                        </p:tgtEl>
                                        <p:attrNameLst>
                                          <p:attrName>style.visibility</p:attrName>
                                        </p:attrNameLst>
                                      </p:cBhvr>
                                      <p:to>
                                        <p:strVal val="visible"/>
                                      </p:to>
                                    </p:set>
                                    <p:animEffect transition="in" filter="dissolve">
                                      <p:cBhvr>
                                        <p:cTn id="47" dur="500"/>
                                        <p:tgtEl>
                                          <p:spTgt spid="419843">
                                            <p:txEl>
                                              <p:pRg st="13" end="13"/>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419843">
                                            <p:txEl>
                                              <p:pRg st="14" end="14"/>
                                            </p:txEl>
                                          </p:spTgt>
                                        </p:tgtEl>
                                        <p:attrNameLst>
                                          <p:attrName>style.visibility</p:attrName>
                                        </p:attrNameLst>
                                      </p:cBhvr>
                                      <p:to>
                                        <p:strVal val="visible"/>
                                      </p:to>
                                    </p:set>
                                    <p:animEffect transition="in" filter="dissolve">
                                      <p:cBhvr>
                                        <p:cTn id="50" dur="500"/>
                                        <p:tgtEl>
                                          <p:spTgt spid="41984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457200" y="1646061"/>
            <a:ext cx="8178800" cy="4692650"/>
          </a:xfrm>
        </p:spPr>
        <p:txBody>
          <a:bodyPr/>
          <a:lstStyle/>
          <a:p>
            <a:r>
              <a:rPr lang="en-US" dirty="0"/>
              <a:t>Lecture</a:t>
            </a:r>
          </a:p>
          <a:p>
            <a:pPr lvl="1"/>
            <a:r>
              <a:rPr lang="en-US" dirty="0"/>
              <a:t>Design </a:t>
            </a:r>
            <a:r>
              <a:rPr lang="en-US" dirty="0" smtClean="0"/>
              <a:t>Exploration</a:t>
            </a:r>
            <a:br>
              <a:rPr lang="en-US" dirty="0" smtClean="0"/>
            </a:br>
            <a:endParaRPr lang="en-US" dirty="0"/>
          </a:p>
          <a:p>
            <a:pPr eaLnBrk="1" hangingPunct="1"/>
            <a:r>
              <a:rPr lang="en-US" dirty="0" smtClean="0"/>
              <a:t>Readings</a:t>
            </a:r>
          </a:p>
          <a:p>
            <a:pPr lvl="1" eaLnBrk="1" hangingPunct="1"/>
            <a:r>
              <a:rPr lang="en-US" dirty="0" smtClean="0"/>
              <a:t>Pg. 35-51 from Buxton’s </a:t>
            </a:r>
            <a:r>
              <a:rPr lang="en-US" i="1" dirty="0" smtClean="0">
                <a:hlinkClick r:id="rId3"/>
              </a:rPr>
              <a:t>Sketching User Experiences</a:t>
            </a:r>
            <a:endParaRPr lang="en-US" i="1" dirty="0" smtClean="0"/>
          </a:p>
          <a:p>
            <a:pPr lvl="1"/>
            <a:r>
              <a:rPr lang="en-US" dirty="0">
                <a:hlinkClick r:id="rId4"/>
              </a:rPr>
              <a:t>Tips for Working Successfully in a Group</a:t>
            </a:r>
            <a:r>
              <a:rPr lang="en-US" dirty="0"/>
              <a:t> by Randy </a:t>
            </a:r>
            <a:r>
              <a:rPr lang="en-US" dirty="0" err="1"/>
              <a:t>Pausch</a:t>
            </a:r>
            <a:endParaRPr lang="en-US" dirty="0" smtClean="0"/>
          </a:p>
          <a:p>
            <a:pPr lvl="1" eaLnBrk="1" hangingPunct="1"/>
            <a:endParaRPr lang="en-US" dirty="0" smtClean="0"/>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58</a:t>
            </a:fld>
            <a:endParaRPr lang="en-US" sz="1100" smtClean="0">
              <a:solidFill>
                <a:schemeClr val="tx1">
                  <a:lumMod val="50000"/>
                </a:schemeClr>
              </a:solidFill>
              <a:latin typeface="Helvetica Ligh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noFill/>
        </p:spPr>
        <p:txBody>
          <a:bodyPr lIns="92075" tIns="46038" rIns="92075" bIns="46038"/>
          <a:lstStyle/>
          <a:p>
            <a:pPr eaLnBrk="1" hangingPunct="1"/>
            <a:r>
              <a:rPr lang="en-US" smtClean="0"/>
              <a:t>Review</a:t>
            </a:r>
          </a:p>
        </p:txBody>
      </p:sp>
      <p:sp>
        <p:nvSpPr>
          <p:cNvPr id="5" name="Content Placeholder 4"/>
          <p:cNvSpPr>
            <a:spLocks noGrp="1"/>
          </p:cNvSpPr>
          <p:nvPr>
            <p:ph idx="1"/>
          </p:nvPr>
        </p:nvSpPr>
        <p:spPr>
          <a:xfrm>
            <a:off x="502355" y="1261695"/>
            <a:ext cx="7772400" cy="5211588"/>
          </a:xfrm>
        </p:spPr>
        <p:txBody>
          <a:bodyPr>
            <a:normAutofit fontScale="70000" lnSpcReduction="20000"/>
          </a:bodyPr>
          <a:lstStyle/>
          <a:p>
            <a:pPr marL="0" indent="0">
              <a:buNone/>
            </a:pPr>
            <a:r>
              <a:rPr lang="en-US" dirty="0" smtClean="0"/>
              <a:t>Characteristics of teams?</a:t>
            </a:r>
            <a:br>
              <a:rPr lang="en-US" dirty="0" smtClean="0"/>
            </a:br>
            <a:endParaRPr lang="en-US" dirty="0"/>
          </a:p>
          <a:p>
            <a:pPr>
              <a:buFont typeface="Arial"/>
              <a:buChar char="•"/>
            </a:pPr>
            <a:r>
              <a:rPr lang="en-US" dirty="0"/>
              <a:t>shared leadership</a:t>
            </a:r>
          </a:p>
          <a:p>
            <a:pPr>
              <a:buFont typeface="Arial"/>
              <a:buChar char="•"/>
            </a:pPr>
            <a:r>
              <a:rPr lang="en-US" dirty="0"/>
              <a:t>individual &amp; mutual </a:t>
            </a:r>
            <a:r>
              <a:rPr lang="en-US" dirty="0" smtClean="0"/>
              <a:t/>
            </a:r>
            <a:br>
              <a:rPr lang="en-US" dirty="0" smtClean="0"/>
            </a:br>
            <a:r>
              <a:rPr lang="en-US" dirty="0" smtClean="0"/>
              <a:t>accountability</a:t>
            </a:r>
            <a:endParaRPr lang="en-US" dirty="0"/>
          </a:p>
          <a:p>
            <a:pPr>
              <a:buFont typeface="Arial"/>
              <a:buChar char="•"/>
            </a:pPr>
            <a:r>
              <a:rPr lang="en-US" dirty="0"/>
              <a:t>specific team purpose</a:t>
            </a:r>
          </a:p>
          <a:p>
            <a:pPr>
              <a:buFont typeface="Arial"/>
              <a:buChar char="•"/>
            </a:pPr>
            <a:r>
              <a:rPr lang="en-US" dirty="0"/>
              <a:t>collective work products</a:t>
            </a:r>
          </a:p>
          <a:p>
            <a:pPr>
              <a:buFont typeface="Arial"/>
              <a:buChar char="•"/>
            </a:pPr>
            <a:r>
              <a:rPr lang="en-US" dirty="0"/>
              <a:t>open-ended meetings</a:t>
            </a:r>
          </a:p>
          <a:p>
            <a:pPr>
              <a:buFont typeface="Arial"/>
              <a:buChar char="•"/>
            </a:pPr>
            <a:r>
              <a:rPr lang="en-US" dirty="0"/>
              <a:t>measures performance </a:t>
            </a:r>
            <a:r>
              <a:rPr lang="en-US" dirty="0" smtClean="0"/>
              <a:t/>
            </a:r>
            <a:br>
              <a:rPr lang="en-US" dirty="0" smtClean="0"/>
            </a:br>
            <a:r>
              <a:rPr lang="en-US" dirty="0" smtClean="0"/>
              <a:t>from </a:t>
            </a:r>
            <a:r>
              <a:rPr lang="en-US" dirty="0"/>
              <a:t>work products</a:t>
            </a:r>
          </a:p>
          <a:p>
            <a:pPr>
              <a:buFont typeface="Arial"/>
              <a:buChar char="•"/>
            </a:pPr>
            <a:r>
              <a:rPr lang="en-US" dirty="0"/>
              <a:t>does real work </a:t>
            </a:r>
            <a:r>
              <a:rPr lang="en-US" dirty="0" smtClean="0"/>
              <a:t>together</a:t>
            </a:r>
            <a:br>
              <a:rPr lang="en-US" dirty="0" smtClean="0"/>
            </a:br>
            <a:endParaRPr lang="en-US" dirty="0" smtClean="0"/>
          </a:p>
          <a:p>
            <a:pPr marL="0" indent="0">
              <a:buNone/>
            </a:pPr>
            <a:endParaRPr lang="en-US" dirty="0" smtClean="0"/>
          </a:p>
          <a:p>
            <a:pPr marL="0" indent="0">
              <a:buNone/>
            </a:pPr>
            <a:r>
              <a:rPr lang="en-US" dirty="0" smtClean="0"/>
              <a:t>What is the model or relationship between the interviewer and the interviewee in Contextual Inquiry?</a:t>
            </a:r>
          </a:p>
          <a:p>
            <a:r>
              <a:rPr lang="en-US" dirty="0" smtClean="0"/>
              <a:t>Master - Apprentice</a:t>
            </a:r>
            <a:endParaRPr lang="en-US" dirty="0"/>
          </a:p>
          <a:p>
            <a:pPr lvl="1"/>
            <a:endParaRPr lang="en-US" dirty="0"/>
          </a:p>
        </p:txBody>
      </p:sp>
      <p:sp>
        <p:nvSpPr>
          <p:cNvPr id="2" name="Date Placeholder 1"/>
          <p:cNvSpPr>
            <a:spLocks noGrp="1"/>
          </p:cNvSpPr>
          <p:nvPr>
            <p:ph type="dt" sz="half" idx="10"/>
          </p:nvPr>
        </p:nvSpPr>
        <p:spPr/>
        <p:txBody>
          <a:bodyPr/>
          <a:lstStyle/>
          <a:p>
            <a:pPr>
              <a:defRPr/>
            </a:pPr>
            <a:r>
              <a:rPr lang="en-US" smtClean="0"/>
              <a:t>10/4/2012</a:t>
            </a:r>
            <a:endParaRPr lang="en-US" dirty="0"/>
          </a:p>
        </p:txBody>
      </p:sp>
      <p:sp>
        <p:nvSpPr>
          <p:cNvPr id="3" name="Footer Placeholder 2"/>
          <p:cNvSpPr>
            <a:spLocks noGrp="1"/>
          </p:cNvSpPr>
          <p:nvPr>
            <p:ph type="ftr" sz="quarter" idx="11"/>
          </p:nvPr>
        </p:nvSpPr>
        <p:spPr/>
        <p:txBody>
          <a:bodyPr/>
          <a:lstStyle/>
          <a:p>
            <a:pPr>
              <a:defRPr/>
            </a:pPr>
            <a:r>
              <a:rPr lang="en-US" dirty="0" smtClean="0"/>
              <a:t>CSE 440: User Interface Design, Prototyping, and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6</a:t>
            </a:fld>
            <a:endParaRPr lang="en-US" dirty="0"/>
          </a:p>
        </p:txBody>
      </p:sp>
      <p:pic>
        <p:nvPicPr>
          <p:cNvPr id="1026" name="Picture 2" descr="http://worldlab.cs.washington.edu/img/photos/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9" r="10555"/>
          <a:stretch/>
        </p:blipFill>
        <p:spPr bwMode="auto">
          <a:xfrm>
            <a:off x="4684890" y="1298220"/>
            <a:ext cx="4459112" cy="39598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479426" y="508256"/>
            <a:ext cx="5316094" cy="1143000"/>
          </a:xfrm>
          <a:noFill/>
        </p:spPr>
        <p:txBody>
          <a:bodyPr lIns="92075" tIns="46038" rIns="92075" bIns="46038"/>
          <a:lstStyle/>
          <a:p>
            <a:pPr eaLnBrk="1" hangingPunct="1">
              <a:tabLst>
                <a:tab pos="287338" algn="l"/>
              </a:tabLst>
            </a:pPr>
            <a:r>
              <a:rPr lang="ja-JP" altLang="en-US" dirty="0" smtClean="0">
                <a:ea typeface="ＭＳ Ｐゴシック" pitchFamily="34" charset="-128"/>
              </a:rPr>
              <a:t>“</a:t>
            </a:r>
            <a:r>
              <a:rPr lang="en-US" altLang="ja-JP" dirty="0">
                <a:ea typeface="ＭＳ Ｐゴシック" pitchFamily="34" charset="-128"/>
              </a:rPr>
              <a:t>	</a:t>
            </a:r>
            <a:r>
              <a:rPr lang="en-US" altLang="ja-JP" dirty="0" smtClean="0">
                <a:ea typeface="ＭＳ Ｐゴシック" pitchFamily="34" charset="-128"/>
              </a:rPr>
              <a:t>You Are Not the   	Customer</a:t>
            </a:r>
            <a:r>
              <a:rPr lang="ja-JP" altLang="en-US" dirty="0" smtClean="0">
                <a:ea typeface="ＭＳ Ｐゴシック" pitchFamily="34" charset="-128"/>
              </a:rPr>
              <a:t>”</a:t>
            </a:r>
            <a:endParaRPr lang="en-US" dirty="0" smtClean="0">
              <a:ea typeface="ＭＳ Ｐゴシック" pitchFamily="34" charset="-128"/>
            </a:endParaRPr>
          </a:p>
        </p:txBody>
      </p:sp>
      <p:sp>
        <p:nvSpPr>
          <p:cNvPr id="40962" name="Rectangle 3"/>
          <p:cNvSpPr>
            <a:spLocks noGrp="1" noChangeArrowheads="1"/>
          </p:cNvSpPr>
          <p:nvPr>
            <p:ph idx="1"/>
          </p:nvPr>
        </p:nvSpPr>
        <p:spPr>
          <a:xfrm>
            <a:off x="510621" y="2292085"/>
            <a:ext cx="8359775" cy="4455890"/>
          </a:xfrm>
        </p:spPr>
        <p:txBody>
          <a:bodyPr lIns="92075" tIns="46038" rIns="92075" bIns="46038"/>
          <a:lstStyle/>
          <a:p>
            <a:pPr eaLnBrk="1" hangingPunct="1">
              <a:buSzPct val="75000"/>
            </a:pPr>
            <a:r>
              <a:rPr lang="en-US" dirty="0" smtClean="0">
                <a:ea typeface="ＭＳ Ｐゴシック" pitchFamily="34" charset="-128"/>
              </a:rPr>
              <a:t>Seems obvious, but…</a:t>
            </a:r>
          </a:p>
          <a:p>
            <a:pPr lvl="1" eaLnBrk="1" hangingPunct="1">
              <a:buSzPct val="75000"/>
            </a:pPr>
            <a:r>
              <a:rPr lang="en-US" dirty="0" smtClean="0">
                <a:ea typeface="ＭＳ Ｐゴシック" pitchFamily="34" charset="-128"/>
              </a:rPr>
              <a:t>different experiences</a:t>
            </a:r>
          </a:p>
          <a:p>
            <a:pPr lvl="1" eaLnBrk="1" hangingPunct="1">
              <a:buSzPct val="75000"/>
            </a:pPr>
            <a:r>
              <a:rPr lang="en-US" dirty="0" smtClean="0">
                <a:ea typeface="ＭＳ Ｐゴシック" pitchFamily="34" charset="-128"/>
              </a:rPr>
              <a:t>different terminology</a:t>
            </a:r>
          </a:p>
          <a:p>
            <a:pPr lvl="1" eaLnBrk="1" hangingPunct="1">
              <a:buSzPct val="75000"/>
            </a:pPr>
            <a:r>
              <a:rPr lang="en-US" dirty="0" smtClean="0">
                <a:ea typeface="ＭＳ Ｐゴシック" pitchFamily="34" charset="-128"/>
              </a:rPr>
              <a:t>different ways of looking at the world</a:t>
            </a:r>
          </a:p>
          <a:p>
            <a:pPr eaLnBrk="1" hangingPunct="1">
              <a:buSzPct val="75000"/>
            </a:pPr>
            <a:endParaRPr lang="en-US" dirty="0" smtClean="0">
              <a:ea typeface="ＭＳ Ｐゴシック" pitchFamily="34" charset="-128"/>
            </a:endParaRPr>
          </a:p>
          <a:p>
            <a:pPr eaLnBrk="1" hangingPunct="1">
              <a:buSzPct val="75000"/>
            </a:pPr>
            <a:r>
              <a:rPr lang="en-US" dirty="0" smtClean="0">
                <a:ea typeface="ＭＳ Ｐゴシック" pitchFamily="34" charset="-128"/>
              </a:rPr>
              <a:t>Easy to think of self as typical customer</a:t>
            </a:r>
          </a:p>
          <a:p>
            <a:pPr eaLnBrk="1" hangingPunct="1">
              <a:buSzPct val="75000"/>
            </a:pPr>
            <a:r>
              <a:rPr lang="en-US" dirty="0" smtClean="0">
                <a:ea typeface="ＭＳ Ｐゴシック" pitchFamily="34" charset="-128"/>
              </a:rPr>
              <a:t>Easy to make mistaken assumptions</a:t>
            </a:r>
          </a:p>
          <a:p>
            <a:pPr eaLnBrk="1" hangingPunct="1">
              <a:buSzPct val="75000"/>
            </a:pPr>
            <a:endParaRPr lang="en-US" dirty="0" smtClean="0">
              <a:ea typeface="ＭＳ Ｐゴシック" pitchFamily="34" charset="-128"/>
            </a:endParaRP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7</a:t>
            </a:fld>
            <a:endParaRPr lang="en-US" sz="1100" smtClean="0">
              <a:solidFill>
                <a:schemeClr val="tx1">
                  <a:lumMod val="50000"/>
                </a:schemeClr>
              </a:solidFill>
              <a:latin typeface="Helvetica Light"/>
            </a:endParaRPr>
          </a:p>
        </p:txBody>
      </p:sp>
      <p:pic>
        <p:nvPicPr>
          <p:cNvPr id="6" name="Picture 5"/>
          <p:cNvPicPr>
            <a:picLocks noChangeAspect="1"/>
          </p:cNvPicPr>
          <p:nvPr/>
        </p:nvPicPr>
        <p:blipFill>
          <a:blip r:embed="rId3"/>
          <a:stretch>
            <a:fillRect/>
          </a:stretch>
        </p:blipFill>
        <p:spPr>
          <a:xfrm>
            <a:off x="2962471" y="-775663"/>
            <a:ext cx="7174216" cy="5359829"/>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10026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smtClean="0">
                <a:ea typeface="ＭＳ Ｐゴシック" pitchFamily="34" charset="-128"/>
              </a:rPr>
              <a:t>Design Process: Discovery</a:t>
            </a:r>
          </a:p>
        </p:txBody>
      </p:sp>
      <p:sp>
        <p:nvSpPr>
          <p:cNvPr id="43011" name="Rectangle 3"/>
          <p:cNvSpPr>
            <a:spLocks noGrp="1" noChangeArrowheads="1"/>
          </p:cNvSpPr>
          <p:nvPr>
            <p:ph idx="1"/>
          </p:nvPr>
        </p:nvSpPr>
        <p:spPr>
          <a:xfrm>
            <a:off x="4782201" y="1349321"/>
            <a:ext cx="3637609" cy="4724400"/>
          </a:xfrm>
          <a:solidFill>
            <a:srgbClr val="808080"/>
          </a:solidFill>
          <a:ln w="38100">
            <a:solidFill>
              <a:schemeClr val="tx1"/>
            </a:solidFill>
            <a:miter lim="800000"/>
            <a:headEnd/>
            <a:tailEnd/>
          </a:ln>
        </p:spPr>
        <p:txBody>
          <a:bodyPr/>
          <a:lstStyle/>
          <a:p>
            <a:pPr eaLnBrk="1" hangingPunct="1">
              <a:buFontTx/>
              <a:buNone/>
            </a:pPr>
            <a:r>
              <a:rPr lang="en-US" sz="2800" dirty="0" smtClean="0">
                <a:ea typeface="ＭＳ Ｐゴシック" pitchFamily="34" charset="-128"/>
              </a:rPr>
              <a:t> Assess needs</a:t>
            </a:r>
            <a:br>
              <a:rPr lang="en-US" sz="2800" dirty="0" smtClean="0">
                <a:ea typeface="ＭＳ Ｐゴシック" pitchFamily="34" charset="-128"/>
              </a:rPr>
            </a:br>
            <a:endParaRPr lang="en-US" sz="2800" dirty="0" smtClean="0">
              <a:ea typeface="ＭＳ Ｐゴシック" pitchFamily="34" charset="-128"/>
            </a:endParaRPr>
          </a:p>
          <a:p>
            <a:pPr eaLnBrk="1" hangingPunct="1">
              <a:buClr>
                <a:schemeClr val="tx1"/>
              </a:buClr>
            </a:pPr>
            <a:r>
              <a:rPr lang="en-US" sz="2400" dirty="0" smtClean="0">
                <a:ea typeface="ＭＳ Ｐゴシック" pitchFamily="34" charset="-128"/>
              </a:rPr>
              <a:t>understand client’</a:t>
            </a:r>
            <a:r>
              <a:rPr lang="en-US" altLang="ja-JP" sz="2400" dirty="0" smtClean="0">
                <a:ea typeface="ＭＳ Ｐゴシック" pitchFamily="34" charset="-128"/>
              </a:rPr>
              <a:t>s expectations</a:t>
            </a:r>
          </a:p>
          <a:p>
            <a:pPr eaLnBrk="1" hangingPunct="1">
              <a:buClr>
                <a:schemeClr val="tx1"/>
              </a:buClr>
            </a:pPr>
            <a:r>
              <a:rPr lang="en-US" sz="2400" dirty="0" smtClean="0">
                <a:ea typeface="ＭＳ Ｐゴシック" pitchFamily="34" charset="-128"/>
              </a:rPr>
              <a:t>determine scope </a:t>
            </a:r>
            <a:br>
              <a:rPr lang="en-US" sz="2400" dirty="0" smtClean="0">
                <a:ea typeface="ＭＳ Ｐゴシック" pitchFamily="34" charset="-128"/>
              </a:rPr>
            </a:br>
            <a:r>
              <a:rPr lang="en-US" sz="2400" dirty="0" smtClean="0">
                <a:ea typeface="ＭＳ Ｐゴシック" pitchFamily="34" charset="-128"/>
              </a:rPr>
              <a:t>of project</a:t>
            </a:r>
          </a:p>
          <a:p>
            <a:pPr eaLnBrk="1" hangingPunct="1">
              <a:buClr>
                <a:schemeClr val="tx1"/>
              </a:buClr>
            </a:pPr>
            <a:r>
              <a:rPr lang="en-US" sz="2400" dirty="0" smtClean="0">
                <a:ea typeface="ＭＳ Ｐゴシック" pitchFamily="34" charset="-128"/>
              </a:rPr>
              <a:t>characteristics of customers &amp; tasks</a:t>
            </a:r>
          </a:p>
          <a:p>
            <a:pPr eaLnBrk="1" hangingPunct="1">
              <a:buClr>
                <a:schemeClr val="tx1"/>
              </a:buClr>
            </a:pPr>
            <a:r>
              <a:rPr lang="en-US" sz="2400" dirty="0" smtClean="0">
                <a:ea typeface="ＭＳ Ｐゴシック" pitchFamily="34" charset="-128"/>
              </a:rPr>
              <a:t>evaluate existing practices &amp; products</a:t>
            </a:r>
          </a:p>
        </p:txBody>
      </p:sp>
      <p:sp>
        <p:nvSpPr>
          <p:cNvPr id="16"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14" name="Footer Placeholder 3"/>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8</a:t>
            </a:fld>
            <a:endParaRPr lang="en-US" sz="1100" smtClean="0">
              <a:solidFill>
                <a:schemeClr val="tx1">
                  <a:lumMod val="50000"/>
                </a:schemeClr>
              </a:solidFill>
              <a:latin typeface="Helvetica Light"/>
            </a:endParaRPr>
          </a:p>
        </p:txBody>
      </p:sp>
      <p:sp>
        <p:nvSpPr>
          <p:cNvPr id="43012" name="Line 4"/>
          <p:cNvSpPr>
            <a:spLocks noChangeShapeType="1"/>
          </p:cNvSpPr>
          <p:nvPr/>
        </p:nvSpPr>
        <p:spPr bwMode="auto">
          <a:xfrm>
            <a:off x="3596645" y="2289121"/>
            <a:ext cx="1185558" cy="377900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3" name="Line 5"/>
          <p:cNvSpPr>
            <a:spLocks noChangeShapeType="1"/>
          </p:cNvSpPr>
          <p:nvPr/>
        </p:nvSpPr>
        <p:spPr bwMode="auto">
          <a:xfrm flipV="1">
            <a:off x="3596645" y="1348472"/>
            <a:ext cx="1177718" cy="25484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4" name="Rectangle 6"/>
          <p:cNvSpPr>
            <a:spLocks noChangeArrowheads="1"/>
          </p:cNvSpPr>
          <p:nvPr/>
        </p:nvSpPr>
        <p:spPr bwMode="auto">
          <a:xfrm>
            <a:off x="929644" y="45179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929644" y="354642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929644" y="2574871"/>
            <a:ext cx="2667000" cy="685800"/>
          </a:xfrm>
          <a:prstGeom prst="rect">
            <a:avLst/>
          </a:prstGeom>
          <a:solidFill>
            <a:srgbClr val="CEC0B2"/>
          </a:solidFill>
          <a:ln w="9525">
            <a:solidFill>
              <a:schemeClr val="tx1"/>
            </a:solidFill>
            <a:miter lim="800000"/>
            <a:headEnd/>
            <a:tailEnd/>
          </a:ln>
        </p:spPr>
        <p:txBody>
          <a:bodyPr wrap="none"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929644" y="1603321"/>
            <a:ext cx="2667000" cy="685800"/>
          </a:xfrm>
          <a:prstGeom prst="rect">
            <a:avLst/>
          </a:prstGeom>
          <a:solidFill>
            <a:srgbClr val="808080"/>
          </a:solidFill>
          <a:ln w="28575">
            <a:solidFill>
              <a:schemeClr val="tx1"/>
            </a:solidFill>
            <a:miter lim="800000"/>
            <a:headEnd/>
            <a:tailEnd/>
          </a:ln>
        </p:spPr>
        <p:txBody>
          <a:bodyPr wrap="none"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2148844" y="23557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19" name="AutoShape 11"/>
          <p:cNvSpPr>
            <a:spLocks noChangeArrowheads="1"/>
          </p:cNvSpPr>
          <p:nvPr/>
        </p:nvSpPr>
        <p:spPr bwMode="auto">
          <a:xfrm>
            <a:off x="2148844" y="332734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
        <p:nvSpPr>
          <p:cNvPr id="43020" name="AutoShape 12"/>
          <p:cNvSpPr>
            <a:spLocks noChangeArrowheads="1"/>
          </p:cNvSpPr>
          <p:nvPr/>
        </p:nvSpPr>
        <p:spPr bwMode="auto">
          <a:xfrm>
            <a:off x="2148844" y="4298896"/>
            <a:ext cx="228600" cy="152400"/>
          </a:xfrm>
          <a:prstGeom prst="downArrow">
            <a:avLst>
              <a:gd name="adj1" fmla="val 50000"/>
              <a:gd name="adj2" fmla="val 25000"/>
            </a:avLst>
          </a:prstGeom>
          <a:solidFill>
            <a:schemeClr val="tx1">
              <a:lumMod val="65000"/>
            </a:schemeClr>
          </a:solidFill>
          <a:ln>
            <a:noFill/>
          </a:ln>
          <a:extLst/>
        </p:spPr>
        <p:txBody>
          <a:bodyPr wrap="none" anchor="ctr"/>
          <a:lstStyle/>
          <a:p>
            <a:endParaRPr lang="en-US"/>
          </a:p>
        </p:txBody>
      </p:sp>
    </p:spTree>
    <p:extLst>
      <p:ext uri="{BB962C8B-B14F-4D97-AF65-F5344CB8AC3E}">
        <p14:creationId xmlns:p14="http://schemas.microsoft.com/office/powerpoint/2010/main" val="1147263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pPr eaLnBrk="1" hangingPunct="1"/>
            <a:r>
              <a:rPr lang="en-US" smtClean="0">
                <a:ea typeface="ＭＳ Ｐゴシック" pitchFamily="34" charset="-128"/>
              </a:rPr>
              <a:t>Understanding the Customer</a:t>
            </a:r>
          </a:p>
        </p:txBody>
      </p:sp>
      <p:sp>
        <p:nvSpPr>
          <p:cNvPr id="340995" name="Rectangle 3"/>
          <p:cNvSpPr>
            <a:spLocks noGrp="1" noChangeArrowheads="1"/>
          </p:cNvSpPr>
          <p:nvPr>
            <p:ph idx="1"/>
          </p:nvPr>
        </p:nvSpPr>
        <p:spPr/>
        <p:txBody>
          <a:bodyPr/>
          <a:lstStyle/>
          <a:p>
            <a:pPr eaLnBrk="1" hangingPunct="1"/>
            <a:r>
              <a:rPr lang="en-US" sz="2800" smtClean="0">
                <a:ea typeface="ＭＳ Ｐゴシック" pitchFamily="34" charset="-128"/>
              </a:rPr>
              <a:t>How do your customers work?</a:t>
            </a:r>
          </a:p>
          <a:p>
            <a:pPr lvl="1" eaLnBrk="1" hangingPunct="1"/>
            <a:r>
              <a:rPr lang="en-US" sz="2400" smtClean="0">
                <a:ea typeface="ＭＳ Ｐゴシック" pitchFamily="34" charset="-128"/>
              </a:rPr>
              <a:t>task analysis, interviews, self report, experience sampling (ESM), &amp; observation</a:t>
            </a:r>
          </a:p>
          <a:p>
            <a:pPr eaLnBrk="1" hangingPunct="1"/>
            <a:r>
              <a:rPr lang="en-US" sz="2800" smtClean="0">
                <a:ea typeface="ＭＳ Ｐゴシック" pitchFamily="34" charset="-128"/>
              </a:rPr>
              <a:t>How do your customers think?</a:t>
            </a:r>
          </a:p>
          <a:p>
            <a:pPr lvl="1" eaLnBrk="1" hangingPunct="1"/>
            <a:r>
              <a:rPr lang="en-US" sz="2400" smtClean="0">
                <a:ea typeface="ＭＳ Ｐゴシック" pitchFamily="34" charset="-128"/>
              </a:rPr>
              <a:t>understand human cognition</a:t>
            </a:r>
          </a:p>
          <a:p>
            <a:pPr lvl="1" eaLnBrk="1" hangingPunct="1"/>
            <a:r>
              <a:rPr lang="en-US" sz="2400" smtClean="0">
                <a:ea typeface="ＭＳ Ｐゴシック" pitchFamily="34" charset="-128"/>
              </a:rPr>
              <a:t>observe users performing tasks</a:t>
            </a:r>
          </a:p>
          <a:p>
            <a:pPr eaLnBrk="1" hangingPunct="1"/>
            <a:r>
              <a:rPr lang="en-US" sz="2800" smtClean="0">
                <a:ea typeface="ＭＳ Ｐゴシック" pitchFamily="34" charset="-128"/>
              </a:rPr>
              <a:t>How do your customers interact with UIs?</a:t>
            </a:r>
          </a:p>
          <a:p>
            <a:pPr lvl="1" eaLnBrk="1" hangingPunct="1"/>
            <a:r>
              <a:rPr lang="en-US" sz="2400" smtClean="0">
                <a:ea typeface="ＭＳ Ｐゴシック" pitchFamily="34" charset="-128"/>
              </a:rPr>
              <a:t>observe!</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100" smtClean="0">
                <a:solidFill>
                  <a:schemeClr val="tx1">
                    <a:lumMod val="50000"/>
                  </a:schemeClr>
                </a:solidFill>
                <a:latin typeface="Helvetica Light"/>
              </a:rPr>
              <a:t>10/4/2012</a:t>
            </a:r>
            <a:endParaRPr lang="en-US" sz="1100" dirty="0">
              <a:solidFill>
                <a:schemeClr val="tx1">
                  <a:lumMod val="50000"/>
                </a:schemeClr>
              </a:solidFill>
              <a:latin typeface="Helvetica Light"/>
            </a:endParaRPr>
          </a:p>
        </p:txBody>
      </p:sp>
      <p:sp>
        <p:nvSpPr>
          <p:cNvPr id="5" name="Footer Placeholder 4"/>
          <p:cNvSpPr>
            <a:spLocks noGrp="1"/>
          </p:cNvSpPr>
          <p:nvPr>
            <p:ph type="ftr" sz="quarter" idx="11"/>
          </p:nvPr>
        </p:nvSpPr>
        <p:spPr/>
        <p:txBody>
          <a:bodyPr/>
          <a:lstStyle/>
          <a:p>
            <a:pPr>
              <a:defRPr/>
            </a:pPr>
            <a:r>
              <a:rPr lang="en-US" smtClean="0"/>
              <a:t>CSE 440: User Interface Design, Prototyping, and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100" smtClean="0">
                <a:solidFill>
                  <a:schemeClr val="tx1">
                    <a:lumMod val="50000"/>
                  </a:schemeClr>
                </a:solidFill>
                <a:latin typeface="Helvetica Light"/>
              </a:rPr>
              <a:pPr eaLnBrk="1" hangingPunct="1"/>
              <a:t>9</a:t>
            </a:fld>
            <a:endParaRPr lang="en-US" sz="1100" smtClean="0">
              <a:solidFill>
                <a:schemeClr val="tx1">
                  <a:lumMod val="50000"/>
                </a:schemeClr>
              </a:solidFill>
              <a:latin typeface="Helvetica Light"/>
            </a:endParaRPr>
          </a:p>
        </p:txBody>
      </p:sp>
    </p:spTree>
    <p:extLst>
      <p:ext uri="{BB962C8B-B14F-4D97-AF65-F5344CB8AC3E}">
        <p14:creationId xmlns:p14="http://schemas.microsoft.com/office/powerpoint/2010/main" val="75619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40995">
                                            <p:txEl>
                                              <p:pRg st="1" end="1"/>
                                            </p:txEl>
                                          </p:spTgt>
                                        </p:tgtEl>
                                        <p:attrNameLst>
                                          <p:attrName>style.visibility</p:attrName>
                                        </p:attrNameLst>
                                      </p:cBhvr>
                                      <p:to>
                                        <p:strVal val="visible"/>
                                      </p:to>
                                    </p:set>
                                    <p:animEffect transition="in" filter="dissolve">
                                      <p:cBhvr>
                                        <p:cTn id="7" dur="500"/>
                                        <p:tgtEl>
                                          <p:spTgt spid="34099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40995">
                                            <p:txEl>
                                              <p:pRg st="2" end="2"/>
                                            </p:txEl>
                                          </p:spTgt>
                                        </p:tgtEl>
                                        <p:attrNameLst>
                                          <p:attrName>style.visibility</p:attrName>
                                        </p:attrNameLst>
                                      </p:cBhvr>
                                      <p:to>
                                        <p:strVal val="visible"/>
                                      </p:to>
                                    </p:set>
                                    <p:animEffect transition="in" filter="dissolve">
                                      <p:cBhvr>
                                        <p:cTn id="10" dur="500"/>
                                        <p:tgtEl>
                                          <p:spTgt spid="340995">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40995">
                                            <p:txEl>
                                              <p:pRg st="3" end="3"/>
                                            </p:txEl>
                                          </p:spTgt>
                                        </p:tgtEl>
                                        <p:attrNameLst>
                                          <p:attrName>style.visibility</p:attrName>
                                        </p:attrNameLst>
                                      </p:cBhvr>
                                      <p:to>
                                        <p:strVal val="visible"/>
                                      </p:to>
                                    </p:set>
                                    <p:animEffect transition="in" filter="dissolve">
                                      <p:cBhvr>
                                        <p:cTn id="15" dur="500"/>
                                        <p:tgtEl>
                                          <p:spTgt spid="340995">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40995">
                                            <p:txEl>
                                              <p:pRg st="4" end="4"/>
                                            </p:txEl>
                                          </p:spTgt>
                                        </p:tgtEl>
                                        <p:attrNameLst>
                                          <p:attrName>style.visibility</p:attrName>
                                        </p:attrNameLst>
                                      </p:cBhvr>
                                      <p:to>
                                        <p:strVal val="visible"/>
                                      </p:to>
                                    </p:set>
                                    <p:animEffect transition="in" filter="dissolve">
                                      <p:cBhvr>
                                        <p:cTn id="18" dur="500"/>
                                        <p:tgtEl>
                                          <p:spTgt spid="340995">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40995">
                                            <p:txEl>
                                              <p:pRg st="5" end="5"/>
                                            </p:txEl>
                                          </p:spTgt>
                                        </p:tgtEl>
                                        <p:attrNameLst>
                                          <p:attrName>style.visibility</p:attrName>
                                        </p:attrNameLst>
                                      </p:cBhvr>
                                      <p:to>
                                        <p:strVal val="visible"/>
                                      </p:to>
                                    </p:set>
                                    <p:animEffect transition="in" filter="dissolve">
                                      <p:cBhvr>
                                        <p:cTn id="21" dur="500"/>
                                        <p:tgtEl>
                                          <p:spTgt spid="340995">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40995">
                                            <p:txEl>
                                              <p:pRg st="6" end="6"/>
                                            </p:txEl>
                                          </p:spTgt>
                                        </p:tgtEl>
                                        <p:attrNameLst>
                                          <p:attrName>style.visibility</p:attrName>
                                        </p:attrNameLst>
                                      </p:cBhvr>
                                      <p:to>
                                        <p:strVal val="visible"/>
                                      </p:to>
                                    </p:set>
                                    <p:animEffect transition="in" filter="dissolve">
                                      <p:cBhvr>
                                        <p:cTn id="26" dur="500"/>
                                        <p:tgtEl>
                                          <p:spTgt spid="3409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4">
      <a:dk1>
        <a:srgbClr val="414141"/>
      </a:dk1>
      <a:lt1>
        <a:srgbClr val="FFFFFF"/>
      </a:lt1>
      <a:dk2>
        <a:srgbClr val="282A2A"/>
      </a:dk2>
      <a:lt2>
        <a:srgbClr val="D0D0D0"/>
      </a:lt2>
      <a:accent1>
        <a:srgbClr val="E87A40"/>
      </a:accent1>
      <a:accent2>
        <a:srgbClr val="EAC632"/>
      </a:accent2>
      <a:accent3>
        <a:srgbClr val="D1B2AD"/>
      </a:accent3>
      <a:accent4>
        <a:srgbClr val="DADADA"/>
      </a:accent4>
      <a:accent5>
        <a:srgbClr val="E8B887"/>
      </a:accent5>
      <a:accent6>
        <a:srgbClr val="8E8E8E"/>
      </a:accent6>
      <a:hlink>
        <a:srgbClr val="FFFFFF"/>
      </a:hlink>
      <a:folHlink>
        <a:srgbClr val="FFFFFF"/>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10085</TotalTime>
  <Words>3375</Words>
  <Application>Microsoft Office PowerPoint</Application>
  <PresentationFormat>On-screen Show (4:3)</PresentationFormat>
  <Paragraphs>676</Paragraphs>
  <Slides>58</Slides>
  <Notes>55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Arial</vt:lpstr>
      <vt:lpstr>Arial Black</vt:lpstr>
      <vt:lpstr>ＭＳ Ｐゴシック</vt:lpstr>
      <vt:lpstr>Tahoma</vt:lpstr>
      <vt:lpstr>Times New Roman</vt:lpstr>
      <vt:lpstr>Helvetica Light</vt:lpstr>
      <vt:lpstr>Verdana</vt:lpstr>
      <vt:lpstr>Helvetica</vt:lpstr>
      <vt:lpstr>Symbol</vt:lpstr>
      <vt:lpstr>Calibri</vt:lpstr>
      <vt:lpstr>Georgia</vt:lpstr>
      <vt:lpstr>Default Theme</vt:lpstr>
      <vt:lpstr>Design Discovery:  Contextual Inquiry &amp;  Task Analysis</vt:lpstr>
      <vt:lpstr>Interface Hall of Shame or Fame?</vt:lpstr>
      <vt:lpstr>Interface Hall of Fame!</vt:lpstr>
      <vt:lpstr>Design Discovery:  Contextual Inquiry &amp;  Task Analysis</vt:lpstr>
      <vt:lpstr>Outline</vt:lpstr>
      <vt:lpstr>Review</vt:lpstr>
      <vt:lpstr>“ You Are Not the    Customer”</vt:lpstr>
      <vt:lpstr>Design Process: Discovery</vt:lpstr>
      <vt:lpstr>Understanding the Customer</vt:lpstr>
      <vt:lpstr>Example of Design Failure</vt:lpstr>
      <vt:lpstr>PowerPoint Presentation</vt:lpstr>
      <vt:lpstr>PowerPoint Presentation</vt:lpstr>
      <vt:lpstr>Example of Design Failure: Problems?</vt:lpstr>
      <vt:lpstr>Lessons from the BART machine</vt:lpstr>
      <vt:lpstr>A Better BART Machine</vt:lpstr>
      <vt:lpstr>Contextual Inquiry</vt:lpstr>
      <vt:lpstr>Principles</vt:lpstr>
      <vt:lpstr>Principles (cont.)</vt:lpstr>
      <vt:lpstr>PowerPoint Presentation</vt:lpstr>
      <vt:lpstr>Users: Unique or One of Many?</vt:lpstr>
      <vt:lpstr>Talk to Them</vt:lpstr>
      <vt:lpstr> Thoughts on Interviews</vt:lpstr>
      <vt:lpstr>What Customers Might Say</vt:lpstr>
      <vt:lpstr>In Situ (“in place”)</vt:lpstr>
      <vt:lpstr>Experience Sampling Method (ESM)</vt:lpstr>
      <vt:lpstr>Why is esm Interesting?</vt:lpstr>
      <vt:lpstr>Computerized ESM</vt:lpstr>
      <vt:lpstr>PowerPoint Presentation</vt:lpstr>
      <vt:lpstr>Context-Triggered Sampling</vt:lpstr>
      <vt:lpstr>Using the Data</vt:lpstr>
      <vt:lpstr>PowerPoint Presentation</vt:lpstr>
      <vt:lpstr>Contextual Inquiry Assignment</vt:lpstr>
      <vt:lpstr>Task Analysis</vt:lpstr>
      <vt:lpstr>Task Analysis Questions</vt:lpstr>
      <vt:lpstr>Task Analysis Questions (cont.)</vt:lpstr>
      <vt:lpstr>Who?</vt:lpstr>
      <vt:lpstr>Sound Transit Link Light Rail</vt:lpstr>
      <vt:lpstr>Who (Link)?</vt:lpstr>
      <vt:lpstr>What Tasks?</vt:lpstr>
      <vt:lpstr>How are Tasks Learned?</vt:lpstr>
      <vt:lpstr>Where is the Task Performed?</vt:lpstr>
      <vt:lpstr>What is the Relationship Between Customers &amp; Data?</vt:lpstr>
      <vt:lpstr>What Other Tools Does  the Customer Have?</vt:lpstr>
      <vt:lpstr>How Do Customers Communicate with Each Other?</vt:lpstr>
      <vt:lpstr>How Often Do Customers Perform the Tasks?</vt:lpstr>
      <vt:lpstr>What are the Time Constraints on the Task?</vt:lpstr>
      <vt:lpstr>What Happens When Things Go Wrong?</vt:lpstr>
      <vt:lpstr>Selecting Tasks</vt:lpstr>
      <vt:lpstr>What Should Tasks Look Like?</vt:lpstr>
      <vt:lpstr>What Should Tasks Look Like?</vt:lpstr>
      <vt:lpstr>Using Tasks in Design</vt:lpstr>
      <vt:lpstr>Using Tasks in Design (cont.)</vt:lpstr>
      <vt:lpstr>Scenarios (cont.)</vt:lpstr>
      <vt:lpstr>Caveats of User-Centered Design Techniques</vt:lpstr>
      <vt:lpstr>Further Reading  Task Analysis &amp; Personas</vt:lpstr>
      <vt:lpstr>Summary</vt:lpstr>
      <vt:lpstr>Summary</vt:lpstr>
      <vt:lpstr>Next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discovery</dc:title>
  <dc:subject>design discovery - contextual inquiry and task analysis</dc:subject>
  <dc:creator>landay</dc:creator>
  <cp:lastModifiedBy>James A. Landay</cp:lastModifiedBy>
  <cp:revision>400</cp:revision>
  <cp:lastPrinted>1999-09-03T16:31:05Z</cp:lastPrinted>
  <dcterms:created xsi:type="dcterms:W3CDTF">1995-06-02T21:27:28Z</dcterms:created>
  <dcterms:modified xsi:type="dcterms:W3CDTF">2012-10-04T20:31:52Z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http://bmrc.berkeley.edu/courseware/cs160/fall99/</vt:lpwstr>
  </property>
  <property fmtid="{D5CDD505-2E9C-101B-9397-08002B2CF9AE}" pid="9" name="Other">
    <vt:lpwstr>CS 160, Fall 1999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J:\courseware\cs160\fall99\lectures</vt:lpwstr>
  </property>
</Properties>
</file>