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ink/ink3.xml" ContentType="application/inkml+xml"/>
  <Override PartName="/ppt/notesSlides/notesSlide18.xml" ContentType="application/vnd.openxmlformats-officedocument.presentationml.notesSlide+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20"/>
  </p:notesMasterIdLst>
  <p:handoutMasterIdLst>
    <p:handoutMasterId r:id="rId21"/>
  </p:handoutMasterIdLst>
  <p:sldIdLst>
    <p:sldId id="369" r:id="rId2"/>
    <p:sldId id="698" r:id="rId3"/>
    <p:sldId id="717" r:id="rId4"/>
    <p:sldId id="697" r:id="rId5"/>
    <p:sldId id="719" r:id="rId6"/>
    <p:sldId id="692" r:id="rId7"/>
    <p:sldId id="695" r:id="rId8"/>
    <p:sldId id="713" r:id="rId9"/>
    <p:sldId id="720" r:id="rId10"/>
    <p:sldId id="721" r:id="rId11"/>
    <p:sldId id="722" r:id="rId12"/>
    <p:sldId id="728" r:id="rId13"/>
    <p:sldId id="723" r:id="rId14"/>
    <p:sldId id="716" r:id="rId15"/>
    <p:sldId id="691" r:id="rId16"/>
    <p:sldId id="724" r:id="rId17"/>
    <p:sldId id="729" r:id="rId18"/>
    <p:sldId id="730" r:id="rId19"/>
  </p:sldIdLst>
  <p:sldSz cx="9144000" cy="6858000" type="screen4x3"/>
  <p:notesSz cx="7315200" cy="9601200"/>
  <p:embeddedFontLst>
    <p:embeddedFont>
      <p:font typeface="ＭＳ Ｐゴシック" panose="020B0600070205080204" pitchFamily="34" charset="-128"/>
      <p:regular r:id="rId22"/>
    </p:embeddedFont>
    <p:embeddedFont>
      <p:font typeface="Arial Black" panose="020B0A04020102020204" pitchFamily="34" charset="0"/>
      <p:bold r:id="rId23"/>
    </p:embeddedFont>
    <p:embeddedFont>
      <p:font typeface="Cambria Math" panose="02040503050406030204" pitchFamily="18" charset="0"/>
      <p:regular r:id="rId24"/>
    </p:embeddedFont>
    <p:embeddedFont>
      <p:font typeface="Comic Sans MS" panose="030F0702030302020204" pitchFamily="66" charset="0"/>
      <p:regular r:id="rId25"/>
      <p:bold r:id="rId26"/>
      <p:italic r:id="rId27"/>
      <p:boldItalic r:id="rId28"/>
    </p:embeddedFont>
    <p:embeddedFont>
      <p:font typeface="Helvetica" panose="020B0604020202020204" pitchFamily="34" charset="0"/>
      <p:regular r:id="rId29"/>
      <p:bold r:id="rId30"/>
      <p:italic r:id="rId31"/>
      <p:boldItalic r:id="rId32"/>
    </p:embeddedFont>
    <p:embeddedFont>
      <p:font typeface="MT Extra" panose="05050102010205020202" pitchFamily="18" charset="2"/>
      <p:regular r:id="rId33"/>
    </p:embeddedFont>
    <p:embeddedFont>
      <p:font typeface="Tahoma" panose="020B0604030504040204" pitchFamily="34" charset="0"/>
      <p:regular r:id="rId34"/>
      <p:bold r:id="rId35"/>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3" clrIdx="0">
    <p:extLst>
      <p:ext uri="{19B8F6BF-5375-455C-9EA6-DF929625EA0E}">
        <p15:presenceInfo xmlns:p15="http://schemas.microsoft.com/office/powerpoint/2012/main" userId="53db6fd9924b9b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9FF"/>
    <a:srgbClr val="0033CC"/>
    <a:srgbClr val="FF0000"/>
    <a:srgbClr val="006600"/>
    <a:srgbClr val="6699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5791" autoAdjust="0"/>
  </p:normalViewPr>
  <p:slideViewPr>
    <p:cSldViewPr snapToGrid="0">
      <p:cViewPr varScale="1">
        <p:scale>
          <a:sx n="112" d="100"/>
          <a:sy n="112" d="100"/>
        </p:scale>
        <p:origin x="1452" y="120"/>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14T22:04:56.051"/>
    </inkml:context>
    <inkml:brush xml:id="br0">
      <inkml:brushProperty name="width" value="0.05292" units="cm"/>
      <inkml:brushProperty name="height" value="0.05292" units="cm"/>
      <inkml:brushProperty name="color" value="#FF0000"/>
    </inkml:brush>
  </inkml:definitions>
  <inkml:trace contextRef="#ctx0" brushRef="#br0">2064 15319 0,'0'16'63,"63"-16"-63,1 0 15,31 0-15,-31 0 16,15 0-16,-15 0 16,31 0-16,79 0 31,-126 0-15</inkml:trace>
  <inkml:trace contextRef="#ctx0" brushRef="#br0" timeOffset="639.982">2429 15097 0,'16'32'63,"16"-16"-63,-1 16 16,-15-32-16,0 31 15,16-31-15,0 32 16,-1 0-1,-15-32 1,0 32 0,-16-17 15,0 17-15,0-16-1,0 32 1,0-1-1,-16-31-15,0 0 16,-15 16 0,15-32 31,0 0-32,-16 32 1,16-17-1,-15 1 1,15 0 15</inkml:trace>
  <inkml:trace contextRef="#ctx0" brushRef="#br0" timeOffset="1638.807">11716 14811 0,'32'0'47,"63"0"-47,16 0 16,16 0-16,64 0 15,269 48 1,0 31 0,-110-31-1,-65-16 1,-237-16-1</inkml:trace>
  <inkml:trace contextRef="#ctx0" brushRef="#br0" timeOffset="49848.575">18907 9843 0,'-31'0'125,"-17"0"-109,16 0-1,-15 0-15,15 0 16,-16 0 0,1 0-1,-1 0 1,0 0 0,32 0-1,1 0-15,-1 0 16</inkml:trace>
  <inkml:trace contextRef="#ctx0" brushRef="#br0" timeOffset="51615.411">18923 9795 0,'-16'0'140,"-31"0"-140,31-16 16,-48 16-16,1 0 16,-1 0-1,-110 0 1,15 16-1,80 0 1,63 0 125,16 31-141,0 33 15,0 47-15,0 16 16,0 15 0,0 239-1,0 127 1,0 127-1,0-48 1,0-31 0,0-302-16,0 174 15,0-15 1,-32-64 0,32-143-1,-16-63 1,0-16-1,0 47 1,-15 32 15,15-31-15,16-64 0,0 0-1,0 0 1,0-48-1,0-15 1,0 15 0,0-15-1,0-33 1,0-15 0,0 32-1,0 31 1,0 1-1,0 31 1,0-32 15,0-63 47,16-16-62,47 0-16,48 0 16,0 0-16,16-63 15,64-17 1,-1 64 0,-94 16-1,-1 0 1,-48 0-1,-15 0 1,-16 0 0</inkml:trace>
  <inkml:trace contextRef="#ctx0" brushRef="#br0" timeOffset="52567.59">19098 11811 0,'-16'0'78,"32"0"-62,31 0-1,1 0-15,79 0 16,0 16-1,-63-16 17,-33 0-17</inkml:trace>
  <inkml:trace contextRef="#ctx0" brushRef="#br0" timeOffset="52949.53">19431 11684 0,'16'16'16,"0"0"-1,16 31-15,-16-31 16,15 0-16,-31 0 15,0 32 1,0 15 0,0 32-1,0-15 1,-63-1 0,-17 32-1,65-95 1</inkml:trace>
  <inkml:trace contextRef="#ctx0" brushRef="#br0" timeOffset="53767.94">19161 14462 0,'48'0'62,"15"0"-46,17 0-16,-1 0 16,-31 0-16,31 0 15</inkml:trace>
  <inkml:trace contextRef="#ctx0" brushRef="#br0" timeOffset="54216.448">19399 14176 0,'0'16'62,"48"16"-62,0 0 16,15 15-16,-15-15 16,-16 16-1,-32-32 1,0 15-1,0 1 1,0-16 0,-16 32-1,0-32 1,-48-1 0,1 33-1,47-48-15,0 16 31,16 0-31</inkml:trace>
  <inkml:trace contextRef="#ctx0" brushRef="#br0" timeOffset="82351.538">17574 4810 0,'32'0'125,"31"0"-110,1 0-15,-1 0 16,32 0-16,16 16 15,16-16 1,-15 0 0,-81 0-1,-31 16 110,0 0-125,0 31 16,0 1-16,0 16 16,0 63-1,0-16 1,32 0-1,-32-16 1,0-16 0,0-31-1,0 0 1,-32-48 203,-31 0-204,-1 0-15,1 0 16,-32 0-16,-32 0 16,0 0-1,47 0 1,1 0-1,-16 0 17,-17 0-17,33 0 1,0 0 0</inkml:trace>
  <inkml:trace contextRef="#ctx0" brushRef="#br0" timeOffset="85311.531">19558 4350 0,'-95'79'31,"0"1"-15,-1 15-16,-15-32 15,-32 48 1,-95 48 0,0 63-1,32-95 1,158-63-16,1-32 16,31-32-1</inkml:trace>
  <inkml:trace contextRef="#ctx0" brushRef="#br0" timeOffset="85895.897">18177 5096 0,'0'16'62,"-16"16"-62,16 15 16,0 1-16,0-32 15,-16 47 1,16-31 0,0-16 62,16 16-63,48-17-15,15-15 16,-15 0-16,142 16 16,0 16-1,-63-32 16,-95 0-15,-32 0 0</inkml:trace>
  <inkml:trace contextRef="#ctx0" brushRef="#br0" timeOffset="88079.528">10811 2143 0,'0'16'63,"64"0"-48,-1-16-15,32 16 16,48 16-16,-32-17 15,127 17 1,-63 0-16,190-32 16,48 0-1,158 0 1,33 0 15,-160 0-15,-158 16-1,-127-16 1,-143 16 0</inkml:trace>
  <inkml:trace contextRef="#ctx0" brushRef="#br0" timeOffset="143463.546">6477 15446 0,'0'32'109,"0"0"-93,0 16-16,0-17 15,0 1 1,0 16 0,0-17-1,0-15 173,16-16-173,0 0 1,16 16-16,-1-16 16,1 0-1,79 48 1,-15-48-1,31 0 1,-32 0 0,-79 0-16,47 0 15,-31 0 1,-16 0 15,16 0-15,-17 0-1,17 0 1,-16 0 15,0 0-15,0 0 0,31 0-1,112-16 1,-79 16-16,31-16 15,-48 16 1,-31 0 0,-16 0-1,0 0 17,0 0-17,15 0 1,1 0-1,0 0 1,-16 0 15,31 0-15,-31 0 0,0 0-1,16-16 1,0 0-1,-1 16 32,-15-16 156,0 16-171,0 0-1,0 0-15,-16-15 171,0-1-171,0 0-16,0-16 15,0 16 17,0 0-1</inkml:trace>
  <inkml:trace contextRef="#ctx0" brushRef="#br0" timeOffset="154095.449">7446 16288 0,'-16'-16'94,"16"-32"-78,0 1-16,-16-17 15,16 32-15,0-15 16,0 15 0,0 16-16,-16 16 171,-16 48-155,32-16-16,-32-1 16,17-15-16,15 32 15,-32-32 1</inkml:trace>
  <inkml:trace contextRef="#ctx0" brushRef="#br0" timeOffset="154535.979">7414 15907 0,'16'0'31,"31"0"-31,-15 0 16,0 16-16,15 31 16,-15-15-1,0 0 1,16 0-1,-33-17 17</inkml:trace>
  <inkml:trace contextRef="#ctx0" brushRef="#br0" timeOffset="158602.009">8525 15558 0,'-16'0'110,"16"15"-95,0 17-15,0-16 32,0 0-17,0 0 16,0 0-31,0 0 32,16-16 140,32 0-172,-1 0 15,33 15-15,-33-15 16,80 0-1,-31 0 1,-49 0 0,1 0-1,-16 0 1,15 0 0,-31 0-1,63 0 1,1 0-1,-48 0 1,15 0 0,33 0-1,-17 0 1,1 0 0,15 0-1,-31 0 1,-17 16-1,1-16 1,0 0 0,15 0-1,1 16 32,-16-16-31,-16 0-1,0 0 1,15 0 0,-15 0-1,0 0 1,0 0 15,0 0 125,-16-16-156,0 0 16,0-31 0,0 15-1,0 16-15,0-31 16,0 31 0</inkml:trace>
  <inkml:trace contextRef="#ctx0" brushRef="#br0" timeOffset="160112.506">9446 16383 0,'0'-16'78,"0"-47"-62,0 15-16,0 16 16,0-15-16,0 15 15,0-32 1,0 49 0,0-17-1,0 16 1,0 0-1,-16 16 110,-16 0-109,16 16-16,-15 0 16,31 16-16,-16-32 15,16 15 1,-16-15 0</inkml:trace>
  <inkml:trace contextRef="#ctx0" brushRef="#br0" timeOffset="160422.183">9382 16002 0,'16'0'15,"16"0"1,-16 0-16,0 0 15,0 32-15,-1-32 16,1 0-16,-16 16 16,16 0-1,16-1 17,0 1-32</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14T22:07:56.835"/>
    </inkml:context>
    <inkml:brush xml:id="br0">
      <inkml:brushProperty name="width" value="0.05292" units="cm"/>
      <inkml:brushProperty name="height" value="0.05292" units="cm"/>
      <inkml:brushProperty name="color" value="#FF0000"/>
    </inkml:brush>
  </inkml:definitions>
  <inkml:trace contextRef="#ctx0" brushRef="#br0">2286 7874 0,'16'0'47,"32"0"-32,31 0 1,0 0-16,48 0 16,-15 0-16,94 0 31,-127 0-15</inkml:trace>
  <inkml:trace contextRef="#ctx0" brushRef="#br0" timeOffset="503.657">2874 7572 0,'15'0'31,"1"0"-31,48 48 16,-48-16-16,31 15 15,-31-31-15,16 64 16,-16-80-1,-16 31 1,0-15 0,0 32 15,0 15-15,-32-47-1,16-16 1,0 32-1,0-32 17,1 16-1</inkml:trace>
  <inkml:trace contextRef="#ctx0" brushRef="#br0" timeOffset="25308.617">17336 9239 0,'-32'-16'110,"16"1"-95,-16 15 17,16-16-32,1 0 15,-1 16-15,-16 0 16,0-16 15,0 16-15,17 0-1,-17 0 1,16 0 0,0 0-1,-16 0 1,16 16-1,-15 0 1,31 31 0,0-31-1,-16 48 1,0-17 0,16 1-1,0-16 1,0-1-1,0 17 17,0-16-17,0 15 1,16-31-16,0 0 16,15 16 15,1-16-16,16 16 1,-32-17 0,15 1-1,-15 0 1,16 0 0,-16-16-1,0 0 1,47 0 15,1 0-15,-32 0-1,-17 0 1,1 0 0,0 0-1,16 0 1,0-48-1,-32 33 1,16-33 0,-16 0-1,0 1 1,0-17 0,0 48 15,0 0-16,-16 1 1,16-1 0,-32 0-1,0-16 1,0 0 0,1 32-1,-1-16 1,16 16-1,0-31 1,0 31-16,0 0 47,16-16-31,-15 16-1,-1 0 1,0-32-1</inkml:trace>
  <inkml:trace contextRef="#ctx0" brushRef="#br0" timeOffset="36191.722">7763 9938 0,'32'0'63,"15"0"-48,17 0-15,15 0 16,32 0-16,1 0 16,62 0-1,-31-16 1,0 16 0,47 0-1,17 0 1,63 16-1,-16-16 1,0 0 15,-64 16-15,-79-16-16,16 0 16,0 16-1,-16-16 1,-15 0-1,-17 0 1,-15 0 0,63 0-1,-16 0 1,0 0 0,-16 0-1,16 0 1,16 0-1,80 31 17,-17-15-17,-15 0 1,63-16 0,0 0-1,-32 0 1,1 0-1,-49 0 1,1 0 0,32 0-1,31 16 1,-47 16 0,63-32-1,-143 0 1,-32 0-1,1 0 17,47 0-17,16 0 1,16 0 0,0 0-1,-48 0 1,-16 0-1,-15 0 1,63 0 0,-48 0-1,-31 0 1,-32 0 0,0 0-1,0 0 110,-1 0-109,1 0-16,16 0 15,-16 0-15,16 0 16,-16 0 0,15 0-1,-15 0 1,16 0 125,-16 0-126,16 0-15,-17 0 16,33 0-16,-32 0 15,47 0 1,-47 0 0,0 0-1,0 0 1,0 0 0,0 0-1,16 0 1,31 0-1,-31 0 17,-16 0-17,47 0 1,-31 0 0,-16 0-1,0 0 1,15 0-1,1 0 1,16 0 0,-32 0-1,0 0 1,-1 0 0,1 0-1,16 0 1,-16 0-1,0 0 17,0 0-17,0 0 1,-1 0 0,1 0-1,48 0 1,-48 0-1,0 0-15,-1 0 16,17 0 0,-16 0-1,16 0 1,-16 0 0,31 0-1,-15 0 1,-16 0-1,16 0 17,-16 0-17,15 0 1,-15 0 0,0 0-1,0 0 1,0 0 140</inkml:trace>
  <inkml:trace contextRef="#ctx0" brushRef="#br0" timeOffset="40847.879">7779 9192 0,'-16'0'62,"0"0"-62,-16 0 16,1 0 0,-33 0-1,32 0 1,17 0-1,-1 0 1,-16 0 0,16 0-1,-16 0 1,1 31 15,15 1-15,0-16-1,-16 16 1,32 0 0,0 15-1,-16 33 1,16-17 0,0 16-1,0-15 1,0-16-16,0 31 15,0-47 1,0 15 0,16-31 15,16 16-15,15-16-1,65 0 1,-1-16-1,16 0 1,-64 0 0,1 0-1,-17-16 1,17-48 0,-17-15-1,1 31 1,-48 1-1,0 31 1,0 0 0,0-48 15,-16 17-15,-31-33-1,-1 17 1,-31-1-1,-1-47 1,64 95 0,0 1-1</inkml:trace>
  <inkml:trace contextRef="#ctx0" brushRef="#br0" timeOffset="43631.584">8033 9223 0,'32'0'109,"31"0"-93,1 0-16,-17 0 16,33 0-16,-1 0 15,96-47 1,142 15-1,17-16 1,15-15 0,0 15-1,-47 1 1,-80 15 0,-47 0-1,-144 16-15,80-47 16,-47 15-1,15 1 17,17-1-17,15 16 1,0-15 0,32-1-1,-48-31 1,-16 31-1,-15 0 1,-48 17 15,0-1-15,-1 0 0,-15 16 15,16 0-16,0 0 32,0 1-31,-16-1 0,-16 16 93,-47 31-109,-17 1 16,-15 32-16,47-33 15,-31 17-15,63-16 16,0-32-1,0 16 64</inkml:trace>
  <inkml:trace contextRef="#ctx0" brushRef="#br0" timeOffset="44006.32">11700 8144 0,'32'16'31,"-16"16"-15,0 15-16,15 48 16,1-31-1,0-1 1,-16-31-1,0-32 1,-16 16 0</inkml:trace>
  <inkml:trace contextRef="#ctx0" brushRef="#br0" timeOffset="47911.942">12827 10668 0,'-16'0'63</inkml:trace>
  <inkml:trace contextRef="#ctx0" brushRef="#br0" timeOffset="50015.562">8287 9716 0,'0'15'78,"0"1"-78,-16 0 16,16 16 78,0-16-94,0 16 109,16-17-78,0-15-15,16 0-16,15 16 15,17-16 1,94 32 0,144 0-1,-159-32-15,333 0 32,-333 0-32,159 0 15,-144 0 1,1 0-1,0 47 1,16-31 0,79-16 15,47 16-15,33-16-1,-33 0 1,-15 48-1,238 47 1,-96-95 0,-31 16-1,48-16 1,-96 0 0,16 0-1,32 16 1,32 47-1,-1-63 1,-15 0 0,-111 0 15,-96 0-15,-142 0-1,-33 0 1,17 0 31,-16 0-32,-16 0 1,-1 0 78,-30 0-79,-1 0 1,16-16 0,-16 1-16,0 15 15,16-16 1,0-48-1,0-31 1,0 16 0,0-1-1,0 48 1,0 17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14T22:10:16.946"/>
    </inkml:context>
    <inkml:brush xml:id="br0">
      <inkml:brushProperty name="width" value="0.05292" units="cm"/>
      <inkml:brushProperty name="height" value="0.05292" units="cm"/>
      <inkml:brushProperty name="color" value="#FF0000"/>
    </inkml:brush>
  </inkml:definitions>
  <inkml:trace contextRef="#ctx0" brushRef="#br0">7430 9747 0,'0'32'78,"0"-16"-62,0 32-16,-16-1 15,16-15 1,0-16 0,0 0-1,0 0 17,0-1-1,32-15 109,-1 0-124,17 0-16,0 0 16,15 0-16,-15 0 15,47 0 1,0 0 0,16 0-1,-31 0 1,-1 0-1,-15 0 1,-17 0 0,17 0-1,-48 0 1,63 0 15,0 0-15,32 0-1,-31 0 1,15 0 0,-16 0-1,1 0 1,47 0 0,47 0-1,-15 0 1,32 0-1,-64 0 1,0 0 0,95 0-1,-32 0 1,33 0 15,-17 0-15,-47 0-1,47 0 1,-63 0 0,0 0-1,47-15 1,-126-1 0,-32 16-1,-1 0 1,49 0-1,15 0 1,0 0 0,16 0-1,-95 0 1,32 0 0,-16 0 15,15 0-16,112 0 1,-48 0 0,-16 0-1,17-16 1,-33 16 0,16 0-1,32 0 1,0 0-1,48 0 1,-48 0 0,32 0-1,-48-16 1,95 16 15,-15-16-15,15 16-1,32 0 1,32 0 0,-16 0-1,-16 0 1,0 0 0,0 0-1,-15 0 1,-33 16-1,-47-16 1,16 0 0,-96 0-1,32 0 1,-31 0 15,-16 0-15,15 0-1,16 0 1,48 0 0,16 0-1,64 16 1,-80-16 0,-16 16-1,-16 15 1,-47-31-1,-17 0 1,-46 0 265,-1-15-265,16-1-16,0 0 16,0-32-16,0 16 15,0 1 1,0-17-1,0 32-15,0-31 16,0 15 0,0-48-1,0 49 1,0-1 0</inkml:trace>
  <inkml:trace contextRef="#ctx0" brushRef="#br0" timeOffset="5809.361">12954 2397 0,'0'-16'62,"16"16"-62,48 0 16,-1 0-16,96 0 16,158 0-1,223 0 1,794 0-1,-33 0 1,-348-31 0,-525-17-1,-380 48 1</inkml:trace>
  <inkml:trace contextRef="#ctx0" brushRef="#br0" timeOffset="7288.356">14954 8271 0,'0'32'63,"0"15"-48,0 17 1,0-32-16,0 15 16,0 80-1,0-63 1,-15 47 0,-1-64-1,0 1 1,16 16 187,0-49-187,0 1-16,-16 0 15,16 16 32,0 31-47,0 1 16,0 47-16,-16-16 15,0-31 1</inkml:trace>
  <inkml:trace contextRef="#ctx0" brushRef="#br0" timeOffset="8208.98">14748 9065 0,'0'63'63,"16"-15"-48,-16-16-15,0-1 16,16 1-16,0 0 15,15 31 1,-31-47 0,16 0-1,0 0 32,0 0-16,0-16 63,32 0-94,-17-16 16,17-16-16,31-15 15,1-1-15,15 0 16,-47 17 0,-33 31-1</inkml:trace>
  <inkml:trace contextRef="#ctx0" brushRef="#br0" timeOffset="15254.675">17113 9176 0,'0'-16'16,"0"-16"-16,0 16 15,48-63 1,0 47-1,-32 32 1,-1 0 0,17 0-1,16 0 1,15 0 0,-31 0-1,16 16 1,-1 16-1,-47-16-15,32 31 32,-16 1-1,-16-32-15,0 31-1,0 1 1,0-16-1,0-16 1,0 31 0,-16 1-1,0 0 1,-16 15 0,17-47-16,-49 63 15,48-63 1,0 0 15,-15 0-15,15-16-1,-16 16 1,0-16 0,0 16-1,17-16 1,-17 0 15,0 0-15,0-16-1,-47-64 1,63 49 0,16-33-1,-32 1 1,32 15-1,0-15 1,0 31 15,0-16-15,0 32 0,16-31-1,16-1 1,-16 48-16,-16-16 15,32 0 1,-1-15 0,17 15-1,-16 0 1,15 16 0,17 0-1,-1 0 1,-31 0 15,16 0-15,-1 0 15,-31 0-15,0 16-1,0 0 1,-16 15-1,16 1 1,-16 16 0,0-1-1,0 1 1,0 0 0,0-1-1,0 1 1,0-16-1,-16-1 17,0-15-17,16 16 79,0-16-78,0 16-1,-16-17 1,16 1-16,-16-16 16,0 16-1,16 0 1,0 0-1,-15 0 1,-1-16 0,0 16-1,16 0 1,-16-16 0,0 0-1,-16 0 1,16 0-1,-31 31 1,-1-31 0,32 0 15,-31 0-31,15 0 16,0-31-1,0-1 1,1 0-1,-1-31 17,32-1-17,0 1 1,-16 15 0,16 0-16,0-15 15,16-1 1,16-63-1,15 48 1,-15 31 0,-16 48-1,0-16 1,0 1 0,0 15 15,31 0 0,-15 0-15,0 0-16,15 0 15,-15 0 1,0 0 0,-16 15-1,0-15 1,15 16-1,-15 0 1,-16 16 0,0-16-1</inkml:trace>
  <inkml:trace contextRef="#ctx0" brushRef="#br0" timeOffset="16638.15">7477 9144 0,'-31'16'0,"31"63"16,-16 64-16,16 127 16,0-16-1,0-48 16,0-126-15,0-64 0</inkml:trace>
  <inkml:trace contextRef="#ctx0" brushRef="#br0" timeOffset="18640.596">7430 9112 0,'31'0'78,"33"0"-62,31 0-16,16 0 16,-15 16-16,46 0 15,224-16 16,-81 0-31,287 0 16,-112 0 0,-79 0-1,-47 0 1,-33 0 0,-47 0-1,0 0 1,16 0-1,-79 0 1,31 16 0,16 47-1,238-47 1,-127-16 0,-31 0 15,-48 0-16,-32 0 1,16 64 0,-111-48-1,158-16 1,-47 0 0,48 0-1,-48-32 1,64 32-1,190 0 1,-191 0 0,1 0-1,-49-32 1,-126 32 0,-111 0 15,0 0 16,15 0-32,65 0 1,-17 0 0,-48 0-16,1 0 15,-16 0 95,-16 0-95,0 0 1,-1 0-16,1 0 15,0 0 1,0 0 0,0 0-1,0 0 1,-16 32 140,0 16-156,0-1 16,0-15-16,0 31 15,-16 33 1,16-17 0,-16 0-1,16-47 1,0-16 0,0 16-1,0 0 1,0 15-1,0-15 1,0 16 0,-16-33 327,-16-15-327,-31 0-16,15 0 16,-15 0-16,15 0 15,16 0 1,-79 0 0</inkml:trace>
  <inkml:trace contextRef="#ctx0" brushRef="#br0" timeOffset="28564.962">17018 9065 0,'0'31'32,"0"49"-32,0-17 15,0 33 1,0 126-1,0-95-15,0 32 16,0-96 0,16-15-1,0 15 1,-16-31 0,0-16-1</inkml:trace>
  <inkml:trace contextRef="#ctx0" brushRef="#br0" timeOffset="31248.099">17018 9176 0,'32'0'63,"63"-16"-63,-15 16 15,47-32 1,349 32-1,127 0 1,0 0 0,64-16-1,-48 16 1,-95 0 0,-318 16-16,160 48 15,-49-33 1,-31-15-1,-80-16 1,-15 0 0,47 0-1,0 48 1,-16-16 15,-31-1-15,-48-31-1,-64 0 1,48 0 0,-79 0-1,15 0 1,1 0 0,-1-15-1,48-17 1,-31 32-1,110 0 1,1 0 0,-112 0-1,-31-16 1,-33 0 62,-15 48 125,0 31-187,0-15-16,0 15 15,0 17 1,-15 31 0,-1-32-1,16-47 1,0-16 0,0 16 202,0-1-202,-16 1-16,16-16 16,0 16-1,0 0-15,-16-1 16,0-31-1,-16 16 157,-47-16-172,0 0 16,-223 0 0,32 0-1,-47 0 1,47 0-1,-48 0 1,32 0 0,96 0-1,-112 0 17,96 0-17,-48 0 1,0 0-1,16 0 1,47 0 0,17 0-1,-17 0 1,-31 0 0,0 0-1,15 48 1,33-48-1,47 0 1,95 0-16,-79 0 16,-48 0 15,-31-16-15,15 16-1,48 0 1,32-16-1,47 16 1,32 0 0,-16 0-1,1 0 1,-49 0 0,1 0-1,31 0 1,-15-16-1,-64-16 1,-16 17 0,48-17 15,47 16-15,-15 16-1,-17-16 1,-31 0-1,32 16 1,-1 0 0,64 0 62,-15-16-63,15 16 17</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14T22:11:19.307"/>
    </inkml:context>
    <inkml:brush xml:id="br0">
      <inkml:brushProperty name="width" value="0.05292" units="cm"/>
      <inkml:brushProperty name="height" value="0.05292" units="cm"/>
      <inkml:brushProperty name="color" value="#FF0000"/>
    </inkml:brush>
  </inkml:definitions>
  <inkml:trace contextRef="#ctx0" brushRef="#br0">8716 6382 0,'15'0'47,"17"0"-47,48 0 16,47 0-16,15 0 15,65 47 1,444 33-1,381-80 1,95 0 0,111 0-1,-32 0 1,-110 32 0,-144-32-1,33 0 1,-589 0-1,-157 0 1,-192 15 0,-15-15 15</inkml:trace>
  <inkml:trace contextRef="#ctx0" brushRef="#br0" timeOffset="35077.972">12287 11335 0,'-15'0'32,"62"0"-17,17-16-15,-48 16 16,15 0-16,33 0 16,-17 0 15,-15 0-16,16 0 1,15 0 0,17 0-1,-64 0 1</inkml:trace>
  <inkml:trace contextRef="#ctx0" brushRef="#br0" timeOffset="37232.396">3096 10271 0,'0'16'47,"79"0"-31,48 16-16,0-16 15,48-1 1,158 49-1,-111-48 1,-110 0 0,-49-16-1,1 0 1,-33 0 0,1 0-1,-16 0 1,0-16-16,0 16 62,-16-16-46,16 16 0,-1-32 46,1-47-46,0-32-16,16 31 15,-32 17 1,0-80 0,0 79-1,0 17 1,0-17-1,0 33 1,-32 31 109,16 0-125,-15 0 16,-1 0-16,-32 0 15,-126 0 1,-64 0 0,16 0-1,31 15 1,144-15-1,15 32 1,32-32 15,-15 0-31,-17 0 16,-16 0 15,1 0-15,31 0-1,0 0 1,-15 0 0,31-16-1,0 16 1,0 0 93,-16 0-93,17 0 0,-17 0-1,16 16 95,16 48-110,0 15 15,0 16-15,0-63 16,0 16-16,-16 31 15,16-31 1,0-32 0,0 15-1</inkml:trace>
  <inkml:trace contextRef="#ctx0" brushRef="#br0" timeOffset="51047.849">2858 9589 0,'0'15'16,"16"1"-16,-1 0 16,-15 0-1,16 0-15,-16 0 16,16 79 0,-16 32-1,0 48 1,0-1-1,0-47 1,0-111-16,0 32 31,0-32-15</inkml:trace>
  <inkml:trace contextRef="#ctx0" brushRef="#br0" timeOffset="52583.388">2810 9557 0,'32'0'62,"15"0"-62,33 0 16,15 0-16,48 0 16,32 0-1,158 0 1,-16 0 0,-142 0-1,-111-16 1,-49 16 46,1 0-46,16 0 0,-16 0-1,32 0 1,47 0-1,0 0 1,0 0 15,-79 0-15,0 48 140,-16 15-156,0 1 16,0 15-16,0 48 15,0-32-15,0 143 32,0-142-17,0-81 1,0 1 78,-32-16-79,-15 0-15,-17 0 16,17 0-16,-17 0 16,1 0-16,-112 16 15,-79 32 1,32-32-1,31 15 17,112-31-17,-1 0 1,49 0 0,-33-15-1,17-1 1,-1 16-1,0 0 1,32 0-16,-63 0 16,63 0-1,-16 0 1,17 0 15</inkml:trace>
  <inkml:trace contextRef="#ctx0" brushRef="#br0" timeOffset="53855.845">2889 8684 0,'0'31'62,"0"33"-62,0-16 16,-15 15-16,-1 32 16,0 96-1,0-64 1,-16-48 0,32-47-1,0-16 1</inkml:trace>
  <inkml:trace contextRef="#ctx0" brushRef="#br0" timeOffset="55767.473">2699 8461 0,'48'-15'78,"63"15"-78,16 0 16,-32 0-16,64 0 15,-32 0 1,127 31 0,31-15-1,-126-16 1,-111 0-16,-32 0 15,31 0 79,-31 0-94,0 0 16,0 0-16,0 0 15,0 0 17,15 0-17,33 0 1,-16 0 0,-33 0 140,1 0-156,-16 32 15,0 0 1,0 31-16,0 1 16,16 94-1,0-46 1,16-17 0,-32-16-1,16 16 1,15-15-1,1-1 1,-32-63 0,16 0 156,0-16-157,-48 0 329,16 0-344,-31 0 16,31 0-16,-32 0 15,32 0 1,-31 0-1,-1 0 1,-15 0 0,-1 0-16,-79 0 15,-79 0 1,16 0 0,31 0-1,96 0 1,15 0-1,48 0 1,-16 0 0,17 0 15</inkml:trace>
  <inkml:trace contextRef="#ctx0" brushRef="#br0" timeOffset="61501.055">953 9176 0,'0'-16'31,"31"0"-15,33 16-1,142 0 1,-47 0 0,-48 0-1,-95 0 1,0 0-1,0-16 1</inkml:trace>
  <inkml:trace contextRef="#ctx0" brushRef="#br0" timeOffset="61887.482">1461 8906 0,'63'0'46,"1"16"-46,-33 0 16,-15 0-16,16 15 16,-16-15-1,32 32 1,-33-16 0,-15 47-1,-15 32 1,-49-47-1,32-33 1,16-15 15</inkml:trace>
  <inkml:trace contextRef="#ctx0" brushRef="#br0" timeOffset="62344.479">1096 9970 0,'47'15'47,"48"1"-31,-15-16-16,15 16 15,32-16 1,-48 0 0,-47 0-1</inkml:trace>
  <inkml:trace contextRef="#ctx0" brushRef="#br0" timeOffset="62785.225">1540 9795 0,'32'0'62,"31"16"-62,-15 16 16,-32-1-16,0-31 16,-16 16-1,31 16 1,-15 16 0,-16-1-1,-16 1 1,-47 15-1,-1-31 1,1 0 0,63-16-16,-16-16 15</inkml:trace>
  <inkml:trace contextRef="#ctx0" brushRef="#br0" timeOffset="80000.002">2445 7636 0,'32'32'16,"47"111"0,-47-1-16,111 160 31,-80-175-15,-47-95-1,0-16 1</inkml:trace>
  <inkml:trace contextRef="#ctx0" brushRef="#br0" timeOffset="80656.088">2429 8080 0,'-16'0'15,"16"32"48,16-16-48,32 16-15,-17-16 16,1 15-16,-16-15 16,48 32-1,-33-32 1,-15-16 31,0 0-32,0-16 1,16 0-16,15-63 16,49-64-1,-1 0 1,-63 95-1</inkml:trace>
  <inkml:trace contextRef="#ctx0" brushRef="#br0" timeOffset="91568.287">22813 1842 0,'-48'0'63,"-47"0"-47,-64 0-16,0 0 15,-15 0 1,-17 0-16,-63 0 15,48 0 1,47 0 0,32 0-1,32 0 17,31 0-17,32 0 1,17 0-1,15 15 157,0 65-156,0 15-16,0-16 16,15 33-16,1 15 15,32 222 1,-32 48-1,0 31 1,0 1 0,15 0-1,-15-96 1,0-31 0,-16-48-1,0-80 1,0-94-16,0 94 15,0-15 1,0-16 0,0 0 15,0-32-15,0 0-1,0-48 1,0-15-1,0 16 1,0-33 0,0-15 46,0 0-46,0 0-16,0 0 15,0 0 1,0 31 0,0 49 15,0-17-15,0-47-1,0-16 1,48-1 46,63 17-62,16-32 16,47 0-16,-15 0 16,175 0-1,-65-16 1,-126 16-1,-32 0 1,-63 0 0,-32 0 15,0 0-15,0 0-1,0 0 1,-1 0-1,1 0 1,0 0 0,0 0-1,0 0 1,0 0 0,0-31-1,0 15 1,-1-16-1,1-32 1,0-110 0,0 63 15,0-16-15,32-80-1,-48-31 1,47-79-1,1-48 1,-1-80 0,-47-47-1,0 95 1,0 48 0,0 31-1,0 160-15,0-160 16,0 64-1,0 32 1,0 63 15,0 64-15,16 31 0,-16-31-1,0 63 1,0 16 15,0-15-15,0 15-1,0 0-15,-16-32 16</inkml:trace>
  <inkml:trace contextRef="#ctx0" brushRef="#br0" timeOffset="95680.712">21114 2731 0,'0'-16'63,"0"0"-48,48 16 1,15 0 0,-31 0-16,31 0 15,17 0-15,-17 0 16,80 0-1,16 0 1,-32 0 0,16-16-1,-48 0 1,0-16 0,-15 32-1,-49 0 16,-15 0-31,32 0 16,-16 0 0,15 0-1,-15 0 1,0 0 0,-1 0-1,-15 0 1,32 0-1,-32 0 1,16 0 0,-1 0-1,1 0 1,0 0 0,-16 0-1,0 0 16,-1 0-15,17 0 0,-16 0-1,0 0 1,16 0 0,-16 0 15,15 0-16,-15 0 1,32-16 0,-16 16 15,-17 0-15,1 0-1,0 0 1,0 0 15</inkml:trace>
  <inkml:trace contextRef="#ctx0" brushRef="#br0" timeOffset="97775.644">21003 1889 0,'0'-16'188,"-16"16"-188,0 0 15,0 0-15,-16 0 16,-31 0 0,-32-16-1,-48 1 1,48 15-1,-1 0 1,33 0 0,15 0-1,32 0 235,32 15-250,-16 17 16,16-16-16,16 48 16,-32-17-16,16 33 31,-16-33-16,0 1 1,16-1 0,-1 17-1,-15-16 1,0-33 0,0 17-1,0 0 1,0-16-16,0 0 15,0 0 1,0 15 0,0-15-1,0 0 17,0 0-1,0 16-16,16-16 110,0-16-93,0 0-17,0 0 1,16 0 0,-16 0-1,15 0 1,-15 0-1,16 0 1,-16 0-16,16-16 16,-17 16-1,33 0 1,0 0 0,-32 0-1,-1 0 1</inkml:trace>
  <inkml:trace contextRef="#ctx0" brushRef="#br0" timeOffset="100024.37">17479 1746 0,'15'16'46,"-15"16"-46,0-16 16,0 31-16,0 65 16,0 15 15,0-16-15,0-48-1,0-47 1,16 0-1,-16 0 1,16-16 15,-16 16-15,16-16 0,-16 16-1,32-1 1,0-15-1,15 0 1,33 0 0,15 0 15,-16 0-15,48 0-1,-47 0 1,-65 0-1</inkml:trace>
  <inkml:trace contextRef="#ctx0" brushRef="#br0" timeOffset="100432.571">18336 1905 0,'0'16'31,"0"79"-15,0 16-16,0-47 15,0 47 1,16-63-1,0-33 1</inkml:trace>
  <inkml:trace contextRef="#ctx0" brushRef="#br0" timeOffset="100816.531">18637 1873 0,'0'32'47,"0"63"-32,0 1-15,-15 15 16,15-48-16,-16 1 16,16 15-1,0-63 1</inkml:trace>
  <inkml:trace contextRef="#ctx0" brushRef="#br0" timeOffset="101083.578">18590 1984 0,'0'-15'15,"0"-1"1,0 0 0,32 0-16,-1 16 15,65 0 1,15 0 0,-64 0-1,-15 0 1</inkml:trace>
  <inkml:trace contextRef="#ctx0" brushRef="#br0" timeOffset="101400.676">18749 2270 0,'15'0'47,"33"0"-47,-16 0 15,31 0-15,1 0 16,-1 0 0,-31 0-1,16 0-15,-32 0 16,15 0-16</inkml:trace>
  <inkml:trace contextRef="#ctx0" brushRef="#br0" timeOffset="102150.545">19622 1969 0,'-32'0'47,"16"0"-47,0 15 15,16 17 1,-32 16 0,17-16-1,15-1 1,0 1-16,0-16 16,15 32-1,-15-33 1,32 1-1,-16 0 1,16-16 15,15 16-15,-15-16 0,16 0-1,-1-127 1,17-16-1,-48 48 1,-32 79 31,0 16-31,-32 0-16,-15-16 15,15 0 1,32 0 31</inkml:trace>
  <inkml:trace contextRef="#ctx0" brushRef="#br0" timeOffset="103776.781">21019 3159 0,'-32'0'78,"-16"0"-63,-15 0-15,-17 0 16,-2460 0 0,4795-32-1,-2335 17 1,33 15 0,47 63 155,47 16-155,-31-15-16,16-1 16,-32-15-16,16-32 15,0 47 1,-16 1 0,16-1-1,-16 17 1,0 15-1,0-63 1,0 0 0,0-17-1,31 17 1,-31-16 0,0 0-1,16-16 251,32 0-266,15 0 15,-15 0-15,15 0 16,17 0 0,15 0-1,-31 0 1,-49 0 0,17 0-1</inkml:trace>
  <inkml:trace contextRef="#ctx0" brushRef="#br0" timeOffset="104640.565">17590 3159 0,'0'48'15,"0"15"1,0 1 0,0 79-1,16 0 1,-16-48 0,0-32-1,0-31 1,15-16-1,1 0 1,0 0 0,0-16-1,127 0 1,63 0 0,32 0-1,-174 0 1</inkml:trace>
  <inkml:trace contextRef="#ctx0" brushRef="#br0" timeOffset="105002.417">18526 3254 0,'16'0'15,"-16"16"1,0 48 0,0 47-1,0-63-15,0 31 16,0-16-1,0-31 1</inkml:trace>
  <inkml:trace contextRef="#ctx0" brushRef="#br0" timeOffset="105586.546">18463 3159 0,'16'-16'16,"15"16"-1,17 0-15,-32 0 16,47 0-16,1 0 15,63 0 1,-48 0 0,-63 16-1,0-16 1,-16 32 0,0 16-1,0-17-15,-63 33 31,-64-17-15,47 1 0,33 0-1,47-32 63,15-1-78,81 49 16,-33-32-16,48 31 16,64-15-1,-127-32-15,-33 0 16,1-16 15,-16 15 0</inkml:trace>
  <inkml:trace contextRef="#ctx0" brushRef="#br0" timeOffset="106247.584">19384 3223 0,'0'47'46,"0"33"-30,-16 47-16,16-64 16,0-31-16,0 16 15,0-17 1,0-15 0,0 16-1,31-32 1,1 0-1,0 0 1,47 0 0,17-79-1,-33-80 1,-31 64 0,-32 79-1,0 32 95,0 47-110,0 1 15,0-17-15,0 1 16,0-16-16,0-17 15</inkml:trace>
  <inkml:trace contextRef="#ctx0" brushRef="#br0" timeOffset="107287.709">23654 1588 0,'48'0'16,"-33"0"-16,33 0 16,63 0-1,-47 0 1,-17-16-1</inkml:trace>
  <inkml:trace contextRef="#ctx0" brushRef="#br0" timeOffset="107856.848">23892 1651 0,'-16'16'0,"16"16"15,0 15 1,-32 1-16,17 95 16,-17 127-1,-16 158 1,32 223 0,16 127 15,64-95-16,-48-318 1,-16-64 0,0-110-1,0 79 1,0-32 0,0-175-16,0 96 15,0-64 1,0 1-1,0 62 1,0 1 0,16-64-1,-1-79 1</inkml:trace>
  <inkml:trace contextRef="#ctx0" brushRef="#br0" timeOffset="108155.142">23638 6969 0,'79'0'47,"33"0"-47,-33 0 15,80 0-15,-96 0 16,-15 0 0,-32-16-1,0 0 1,-16-15 0</inkml:trace>
  <inkml:trace contextRef="#ctx0" brushRef="#br0" timeOffset="108506.409">24416 5318 0,'0'-16'47,"-48"64"-32,-15 95-15,15-64 16,16 1-16,-15 62 15,47-94 1,0-32 0</inkml:trace>
  <inkml:trace contextRef="#ctx0" brushRef="#br0" timeOffset="109006.16">24384 5715 0,'0'79'78,"-16"-47"-78,16 32 15,-31-33-15,31 17 16,0-16 0,31 47-1,17-31 1,31-32-1,-47-16-15,16 0 16,-48-143 0,0-48-1,0 96 1,-16 95 0,0 0 15,-16 0-16,16 0 1,0 0 0</inkml:trace>
  <inkml:trace contextRef="#ctx0" brushRef="#br0" timeOffset="109507.212">24765 5890 0,'16'16'31,"-16"15"-15,-16 17-16,-31 15 16,31 1-1,16 15 17,0-31-17,31-16 1,17-32-1,-16 0 1,15-48 0,-47-95-1,0 0 1,-15 96 0,-1 47-1,-32 0 1,-15 0 15,63 31-15,0-15-16,0 16 15</inkml:trace>
  <inkml:trace contextRef="#ctx0" brushRef="#br0" timeOffset="109975.602">25019 6191 0,'0'0'0,"0"32"16,0-16-1,0 0 1,-16 0 0,16 0-1,16-1 1,-16 17 0,48 16-1,-1-16 1,-31-32-1,48-48 1,-64-143 0,0 80-1,-32 32 1,-16 79 0,-15-16-1,31 16 1,16 0-1</inkml:trace>
  <inkml:trace contextRef="#ctx0" brushRef="#br0" timeOffset="111072.774">23479 1794 0,'16'0'94,"32"0"-94,-1 0 16,-15 0-16,-16 0 15,0 0 48,-32 48-47,0-17-16,-47 33 15,31 47-15,0 0 16,16 143-1,16 48 1,0-223 0,0-31-1,-16-48 63,-63 0-78,0-16 16,-17 16-16,33 0 16,47 0-16</inkml:trace>
  <inkml:trace contextRef="#ctx0" brushRef="#br0" timeOffset="112225.128">24114 2080 0,'16'0'63,"48"0"-48,-33 0-15,33 0 16,-48 47-16,0-15 31,-32 32-15,-48-1 0,-63-15-1,-16 15 1,112-47-1,15-16 17,16 32-17,16-16 1,111 31 0,143 1-1,-239-48 1,-15 0-1</inkml:trace>
  <inkml:trace contextRef="#ctx0" brushRef="#br0" timeOffset="112709.531">24654 2350 0,'-16'15'47,"16"17"-31,0 16-16,0-16 15,0-1 1,48 49 0,-16-80-1,-1 0 1,33-64-1,-32-126 1,-17 63 0,-46 127 15,-17 0-15,-111 95-1,96-47 1</inkml:trace>
  <inkml:trace contextRef="#ctx0" brushRef="#br0" timeOffset="113560.395">23638 3064 0,'32'0'78,"15"0"-63,-31 0-15,0 0 16,0 0 62,-16 16-78,-16 63 16,0-15-16,-31 31 15,31 0 1,-48 80 0,64-1-1,0-94 1,0-1-1,0-31-15,0 15 16,0-15 0,-31-48 31,-1 0-32,-16-16-15,-111-63 16,112 63-1,15 16 17,80-32 46</inkml:trace>
  <inkml:trace contextRef="#ctx0" brushRef="#br0" timeOffset="114111.178">24019 3429 0,'0'0'0,"0"-16"31,32 16-31,-16 0 16,31 0-1,-31 0 1,0 0 15,-16 32-15,0-16-1,-16 79 1,-63 0 0,31-47-1,80-48 110,-16 0-109,16 0-16,-1 0 15,49 0 1,-33 0-16</inkml:trace>
  <inkml:trace contextRef="#ctx0" brushRef="#br0" timeOffset="114695.17">24543 3524 0,'0'16'125,"0"0"-109,-16 16-16,16 15 15,0-31-15,0 16 16,0 0-16,0 47 31,16 32-15,32-63-1,-33-48 1,33 0-16,16 0 16,-1-127-1,-63-48 1,-16 64-1,-47 32 1,31 63 0,16 16-1,-16 0 1,16 0 0,1 0-1,-17 0 1</inkml:trace>
  <inkml:trace contextRef="#ctx0" brushRef="#br0" timeOffset="120891.304">17002 2032 0,'16'0'47,"32"0"-31,15 0-16,17 16 15,-33-16-15,17 0 16,-32 0-1,-17 0 48</inkml:trace>
  <inkml:trace contextRef="#ctx0" brushRef="#br0" timeOffset="121284.294">17240 1857 0,'0'-15'46,"32"15"-46,32 15 16,-1 17-16,17 16 31,-17-16-15,-47-1 0,32 1-1,-48 0 1,-32 15-1,-127-47 1,-16 16 0,112 16-1,31-16 1,16 0 0</inkml:trace>
  <inkml:trace contextRef="#ctx0" brushRef="#br0" timeOffset="121833.415">16653 3588 0,'32'0'31,"31"0"-16,1 0-15,-17 0 16,80 0 0,32 0-1,-111 0-15,-32 0 16,0 0-16,-1 0 16,1 0 30</inkml:trace>
  <inkml:trace contextRef="#ctx0" brushRef="#br0" timeOffset="122250.651">17113 3381 0,'32'0'31,"32"16"-15,-33 16-16,65 63 15,-65-63 17,-15-32-17,-16 16 1,0 0 0,-47 79-1,-17-63-15,-47 31 16,63-47-1,17 16 1</inkml:trace>
  <inkml:trace contextRef="#ctx0" brushRef="#br0" timeOffset="126704.753">19193 1588 0,'0'-16'31,"-32"0"-15,-47-16-1,-48-31 1,-111-33-1,-48 65 1,80 31 0,15 0-1,32 0 1,-15 15 0,79 33-1,-32-16 16,15 31-15,81-31-16,-33 32 16,32-17-1,32 33 1,0 31 0,80 16-1,-1-16 1,112 16-1,15-32 1,16 0 0,64-31-1,190 15 1,-142-79 0,-17 0-1,-110-111 16,-33 16-15,-79 47 0,-47 32-1,31-15 1,1-1 0,-1-48-1,-15 1 1,-64 31-1,0-15 1,-64-64 0,1 95-1,-96-47 1,0-1 0,-95-15 15,-16 16-16,0 47 1,96 0 0,79 32-1,31 0 1,48 0 0,0 0-1</inkml:trace>
  <inkml:trace contextRef="#ctx0" brushRef="#br0" timeOffset="128103.747">21225 4001 0,'16'0'47,"0"0"-47,31 0 15,17 15 1,158 17-1,32 0 1,-111-16-16,270 47 16,-64-31-1,-190-32 1,-112 0 0,-15 0 30,-16 0-46,32 0 16,15 0 0</inkml:trace>
  <inkml:trace contextRef="#ctx0" brushRef="#br0" timeOffset="129339.382">22479 4334 0,'-16'-16'32,"-31"16"-32,-1 64 15,-15-17-15,-1 17 16,-63-1-1,0 48 1,64-79 0,110-32 31,33 0-32,-1 0-15,16-16 16,16-16-1,-79 32 1,-48 64 47,-79 47-63,16-47 15,-17 31 1,-31 48-1,96-64 1,31-47 0,47 15-1,64 17 1,48-48 0,16 16-1,-159-32 1,-1 15-1,-15 1 17,-31 64-32,-33 31 15,-126 127 17,63-32-17,127-174 1,0 16-1,16 15 1,95 17 0,111-17-1,16-47 1,-174-16 0,-49 0 30,-15 16-46,0 47 16,-158 64 0,94-79-1,1 31 1,31-47 15,16 0-15,0 0-1</inkml:trace>
  <inkml:trace contextRef="#ctx0" brushRef="#br0" timeOffset="130128.276">21400 5620 0,'0'0'0,"-16"0"15,0 0 17,-16 0-32,0 16 15,-126 47 1,-192-15 0,-62-48-1,-271 0 1,-301-80-1,79-47 1,238 0 0,318-15-1,190-1 1,64-64 15,31-31-15,64-143-1,0 143 1,16 0 0,16 16-1,32 47 1,-1 64 0,1 32-1,-1 31 1,64 0-1,32-47 1,-32 16 0,-2524 47-1,4857 32 17</inkml:trace>
  <inkml:trace contextRef="#ctx0" brushRef="#br0" timeOffset="130648.745">17050 2429 0,'16'0'47,"63"0"-32,-15 0-15,31 0 16,32 0 0,-64 0-16,33 0 15,-80 0 1,-1 0 31,-15 48-32,-15-17 1,-33 49 0,-143 142-1,-15 0 1,63-47-1,111-112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10</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111194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745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438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156A9EC-FC09-47B4-A8FA-E822B26C9B55}" type="slidenum">
              <a:rPr lang="en-US" altLang="en-US" sz="1400">
                <a:latin typeface="Comic Sans MS" panose="030F0702030302020204" pitchFamily="66" charset="0"/>
              </a:rPr>
              <a:pPr/>
              <a:t>14</a:t>
            </a:fld>
            <a:endParaRPr lang="en-US" altLang="en-US" sz="1400">
              <a:latin typeface="Comic Sans MS" panose="030F0702030302020204"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0570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9118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5517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0558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707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5517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59114E3-8EC4-4671-ABA3-85307266D739}" type="slidenum">
              <a:rPr lang="en-US" altLang="en-US" sz="1400">
                <a:latin typeface="Comic Sans MS" panose="030F0702030302020204" pitchFamily="66" charset="0"/>
              </a:rPr>
              <a:pPr/>
              <a:t>3</a:t>
            </a:fld>
            <a:endParaRPr lang="en-US" altLang="en-US" sz="1400">
              <a:latin typeface="Comic Sans MS" panose="030F0702030302020204" pitchFamily="66"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marL="228600" indent="-228600" eaLnBrk="1" hangingPunct="1">
              <a:buAutoNum type="arabicParenR"/>
            </a:pPr>
            <a:r>
              <a:rPr lang="en-US" altLang="en-US" dirty="0"/>
              <a:t>If we still have lots of time, we shouldn’t do the homework yet</a:t>
            </a:r>
          </a:p>
          <a:p>
            <a:pPr marL="228600" indent="-228600" eaLnBrk="1" hangingPunct="1">
              <a:buAutoNum type="arabicParenR"/>
            </a:pPr>
            <a:endParaRPr lang="en-US" altLang="en-US" dirty="0"/>
          </a:p>
          <a:p>
            <a:pPr marL="228600" indent="-228600" eaLnBrk="1" hangingPunct="1">
              <a:buAutoNum type="arabicParenR"/>
            </a:pPr>
            <a:r>
              <a:rPr lang="en-US" altLang="en-US" dirty="0"/>
              <a:t>d – t is the last time we can do without being late. But doing according to this is bad. It is better to late for some very difficult homework.</a:t>
            </a:r>
          </a:p>
        </p:txBody>
      </p:sp>
    </p:spTree>
    <p:extLst>
      <p:ext uri="{BB962C8B-B14F-4D97-AF65-F5344CB8AC3E}">
        <p14:creationId xmlns:p14="http://schemas.microsoft.com/office/powerpoint/2010/main" val="141027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21831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5685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3991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4520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707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6975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customXml" Target="../ink/ink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239096" cy="2366963"/>
          </a:xfrm>
        </p:spPr>
        <p:txBody>
          <a:bodyPr/>
          <a:lstStyle/>
          <a:p>
            <a:pPr eaLnBrk="1" hangingPunct="1"/>
            <a:r>
              <a:rPr lang="en-US" altLang="en-US" b="1" dirty="0">
                <a:solidFill>
                  <a:schemeClr val="tx2"/>
                </a:solidFill>
              </a:rPr>
              <a:t>Greedy Algorithms / Minimizing Lateness</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685800" y="493120"/>
            <a:ext cx="7772400" cy="1470025"/>
          </a:xfrm>
        </p:spPr>
        <p:txBody>
          <a:bodyPr/>
          <a:lstStyle/>
          <a:p>
            <a:pPr>
              <a:defRPr/>
            </a:pPr>
            <a:r>
              <a:rPr lang="en-US" altLang="en-US" sz="3600" dirty="0"/>
              <a:t>Optimal schedules and inversions</a:t>
            </a:r>
            <a:endParaRPr kumimoji="0" lang="en-US" sz="3600" dirty="0">
              <a:cs typeface="+mj-cs"/>
            </a:endParaRPr>
          </a:p>
        </p:txBody>
      </p:sp>
      <mc:AlternateContent xmlns:mc="http://schemas.openxmlformats.org/markup-compatibility/2006" xmlns:a14="http://schemas.microsoft.com/office/drawing/2010/main">
        <mc:Choice Requires="a14">
          <p:sp>
            <p:nvSpPr>
              <p:cNvPr id="2" name="Rectangle 1"/>
              <p:cNvSpPr/>
              <p:nvPr/>
            </p:nvSpPr>
            <p:spPr>
              <a:xfrm>
                <a:off x="493613" y="1690063"/>
                <a:ext cx="8375258" cy="5632311"/>
              </a:xfrm>
              <a:prstGeom prst="rect">
                <a:avLst/>
              </a:prstGeom>
            </p:spPr>
            <p:txBody>
              <a:bodyPr wrap="square">
                <a:spAutoFit/>
              </a:bodyPr>
              <a:lstStyle/>
              <a:p>
                <a:pPr algn="l" eaLnBrk="1" hangingPunct="1"/>
                <a:r>
                  <a:rPr lang="en-US" altLang="en-US" sz="2400" dirty="0">
                    <a:solidFill>
                      <a:schemeClr val="accent2"/>
                    </a:solidFill>
                  </a:rPr>
                  <a:t>Claim:</a:t>
                </a:r>
                <a:r>
                  <a:rPr lang="en-US" altLang="en-US" sz="2400" dirty="0"/>
                  <a:t> There is an optimal schedule with no idle time and no inversions</a:t>
                </a:r>
              </a:p>
              <a:p>
                <a:pPr algn="l" eaLnBrk="1" hangingPunct="1"/>
                <a:r>
                  <a:rPr lang="en-US" altLang="en-US" sz="2400" dirty="0">
                    <a:solidFill>
                      <a:schemeClr val="hlink"/>
                    </a:solidFill>
                  </a:rPr>
                  <a:t>Proof:</a:t>
                </a:r>
              </a:p>
              <a:p>
                <a:pPr marL="342900" indent="-342900" algn="l" eaLnBrk="1" hangingPunct="1">
                  <a:buFont typeface="Arial" panose="020B0604020202020204" pitchFamily="34" charset="0"/>
                  <a:buChar char="•"/>
                </a:pPr>
                <a:r>
                  <a:rPr lang="en-US" altLang="en-US" sz="2400" dirty="0"/>
                  <a:t>By previous argument there is an optimal schedule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with no idle time</a:t>
                </a:r>
              </a:p>
              <a:p>
                <a:pPr marL="342900" indent="-342900" algn="l" eaLnBrk="1" hangingPunct="1">
                  <a:buFont typeface="Arial" panose="020B0604020202020204" pitchFamily="34" charset="0"/>
                  <a:buChar char="•"/>
                </a:pPr>
                <a:r>
                  <a:rPr lang="en-US" altLang="en-US" sz="2400" dirty="0"/>
                  <a:t>If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has an inversion then it has a </a:t>
                </a:r>
                <a:r>
                  <a:rPr lang="en-US" altLang="en-US" sz="2400" b="1" dirty="0"/>
                  <a:t>consecutive</a:t>
                </a:r>
                <a:r>
                  <a:rPr lang="en-US" altLang="en-US" sz="2400" dirty="0"/>
                  <a:t> pair of requests in its schedule that are inverted and can be swapped without increasing lateness</a:t>
                </a:r>
              </a:p>
              <a:p>
                <a:pPr marL="342900" indent="-342900" algn="l" eaLnBrk="1" hangingPunct="1">
                  <a:buFont typeface="Arial" panose="020B0604020202020204" pitchFamily="34" charset="0"/>
                  <a:buChar char="•"/>
                </a:pPr>
                <a:r>
                  <a:rPr lang="en-US" altLang="en-US" sz="2400" dirty="0"/>
                  <a:t>Eventually these swaps will produce an optimal schedule with no inversions</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Each swap decreases the number of inversions by </a:t>
                </a:r>
                <a:r>
                  <a:rPr lang="en-US" altLang="en-US" sz="2400" b="1" dirty="0">
                    <a:solidFill>
                      <a:srgbClr val="0033CC"/>
                    </a:solidFill>
                    <a:sym typeface="Symbol" panose="05050102010706020507" pitchFamily="18" charset="2"/>
                  </a:rPr>
                  <a:t>1</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There are at most  </a:t>
                </a:r>
                <a14:m>
                  <m:oMath xmlns:m="http://schemas.openxmlformats.org/officeDocument/2006/math">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b="1"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𝟐</m:t>
                    </m:r>
                  </m:oMath>
                </a14:m>
                <a:r>
                  <a:rPr lang="en-US" altLang="en-US" sz="2400" dirty="0">
                    <a:sym typeface="Symbol" panose="05050102010706020507" pitchFamily="18" charset="2"/>
                  </a:rPr>
                  <a:t> inversions. </a:t>
                </a:r>
                <a:br>
                  <a:rPr lang="en-US" altLang="en-US" sz="2400" dirty="0">
                    <a:sym typeface="Symbol" panose="05050102010706020507" pitchFamily="18" charset="2"/>
                  </a:rPr>
                </a:br>
                <a:r>
                  <a:rPr lang="en-US" altLang="en-US" sz="2400" dirty="0">
                    <a:sym typeface="Symbol" panose="05050102010706020507" pitchFamily="18" charset="2"/>
                  </a:rPr>
                  <a:t>(we only care that this is finite.)</a:t>
                </a:r>
              </a:p>
              <a:p>
                <a:pPr marL="800100" lvl="1" indent="-342900" algn="l" eaLnBrk="1" hangingPunct="1">
                  <a:buFont typeface="Arial" panose="020B0604020202020204" pitchFamily="34" charset="0"/>
                  <a:buChar char="•"/>
                </a:pPr>
                <a:endParaRPr lang="en-US" altLang="en-US" sz="2400" dirty="0"/>
              </a:p>
              <a:p>
                <a:pPr marL="800100" lvl="1" indent="-342900" algn="l" eaLnBrk="1" hangingPunct="1">
                  <a:buFont typeface="Arial" panose="020B0604020202020204" pitchFamily="34" charset="0"/>
                  <a:buChar char="•"/>
                </a:pPr>
                <a:endParaRPr lang="en-US" alt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93613" y="1690063"/>
                <a:ext cx="8375258" cy="5632311"/>
              </a:xfrm>
              <a:prstGeom prst="rect">
                <a:avLst/>
              </a:prstGeom>
              <a:blipFill>
                <a:blip r:embed="rId3"/>
                <a:stretch>
                  <a:fillRect l="-1164" t="-758" r="-1383"/>
                </a:stretch>
              </a:blipFill>
            </p:spPr>
            <p:txBody>
              <a:bodyPr/>
              <a:lstStyle/>
              <a:p>
                <a:r>
                  <a:rPr lang="en-US">
                    <a:noFill/>
                  </a:rPr>
                  <a:t> </a:t>
                </a:r>
              </a:p>
            </p:txBody>
          </p:sp>
        </mc:Fallback>
      </mc:AlternateContent>
      <p:sp>
        <p:nvSpPr>
          <p:cNvPr id="4" name="Slide Number Placeholder 5"/>
          <p:cNvSpPr>
            <a:spLocks noGrp="1"/>
          </p:cNvSpPr>
          <p:nvPr>
            <p:ph type="sldNum" sz="quarter" idx="12"/>
          </p:nvPr>
        </p:nvSpPr>
        <p:spPr>
          <a:xfrm>
            <a:off x="6553200" y="6245225"/>
            <a:ext cx="2133600" cy="476250"/>
          </a:xfr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Tahoma" panose="020B0604030504040204" pitchFamily="34" charset="0"/>
              </a:rPr>
              <a:t>14</a:t>
            </a:r>
          </a:p>
        </p:txBody>
      </p:sp>
    </p:spTree>
    <p:extLst>
      <p:ext uri="{BB962C8B-B14F-4D97-AF65-F5344CB8AC3E}">
        <p14:creationId xmlns:p14="http://schemas.microsoft.com/office/powerpoint/2010/main" val="6790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99591" y="201612"/>
            <a:ext cx="8685390" cy="1143000"/>
          </a:xfrm>
        </p:spPr>
        <p:txBody>
          <a:bodyPr/>
          <a:lstStyle/>
          <a:p>
            <a:pPr eaLnBrk="1" hangingPunct="1"/>
            <a:r>
              <a:rPr lang="en-US" altLang="en-US" sz="3600" dirty="0"/>
              <a:t>Idleness and Inversions are </a:t>
            </a:r>
            <a:br>
              <a:rPr lang="en-US" altLang="en-US" sz="3600" dirty="0"/>
            </a:br>
            <a:r>
              <a:rPr lang="en-US" altLang="en-US" sz="3600" dirty="0"/>
              <a:t>the only issue</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49612" y="1611589"/>
                <a:ext cx="8011761" cy="4856714"/>
              </a:xfrm>
              <a:prstGeom prst="rect">
                <a:avLst/>
              </a:prstGeom>
            </p:spPr>
            <p:txBody>
              <a:bodyPr wrap="square">
                <a:spAutoFit/>
              </a:bodyPr>
              <a:lstStyle/>
              <a:p>
                <a:pPr algn="l" eaLnBrk="1" hangingPunct="1">
                  <a:lnSpc>
                    <a:spcPct val="90000"/>
                  </a:lnSpc>
                </a:pPr>
                <a:r>
                  <a:rPr lang="en-US" altLang="en-US" sz="2800" dirty="0">
                    <a:solidFill>
                      <a:schemeClr val="accent2"/>
                    </a:solidFill>
                    <a:sym typeface="Symbol" panose="05050102010706020507" pitchFamily="18" charset="2"/>
                  </a:rPr>
                  <a:t>Claim:</a:t>
                </a:r>
                <a:r>
                  <a:rPr lang="en-US" altLang="en-US" sz="2800" dirty="0">
                    <a:sym typeface="Symbol" panose="05050102010706020507" pitchFamily="18" charset="2"/>
                  </a:rPr>
                  <a:t> All schedules with no inversions and no idle time have the same maximum lateness</a:t>
                </a:r>
              </a:p>
              <a:p>
                <a:pPr algn="l" eaLnBrk="1" hangingPunct="1">
                  <a:lnSpc>
                    <a:spcPct val="90000"/>
                  </a:lnSpc>
                </a:pPr>
                <a:r>
                  <a:rPr lang="en-US" altLang="en-US" sz="2800" b="1" dirty="0">
                    <a:solidFill>
                      <a:srgbClr val="0033CC"/>
                    </a:solidFill>
                    <a:sym typeface="Symbol" panose="05050102010706020507" pitchFamily="18" charset="2"/>
                  </a:rPr>
                  <a:t>Proof:</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Schedules can differ only in how they order requests with equal deadlines</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Consider all requests having some common deadline </a:t>
                </a:r>
                <a14:m>
                  <m:oMath xmlns:m="http://schemas.openxmlformats.org/officeDocument/2006/math">
                    <m:r>
                      <a:rPr lang="en-US" altLang="en-US" sz="2400" b="1" i="1" dirty="0" smtClean="0">
                        <a:solidFill>
                          <a:srgbClr val="0033CC"/>
                        </a:solidFill>
                        <a:latin typeface="Cambria Math" panose="02040503050406030204" pitchFamily="18" charset="0"/>
                        <a:sym typeface="Symbol" panose="05050102010706020507" pitchFamily="18" charset="2"/>
                      </a:rPr>
                      <m:t>𝒅</m:t>
                    </m:r>
                  </m:oMath>
                </a14:m>
                <a:endParaRPr lang="en-US" altLang="en-US" sz="2400" dirty="0">
                  <a:sym typeface="Symbol" panose="05050102010706020507" pitchFamily="18" charset="2"/>
                </a:endParaRP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Maximum lateness of these jobs is based only on the finish time of the last of these jobs but the set of these requests occupies the same time segment in both schedules</a:t>
                </a:r>
              </a:p>
              <a:p>
                <a:pPr marL="1257300" lvl="2"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Last of these requests finishes at the same time in any such schedule.</a:t>
                </a:r>
              </a:p>
              <a:p>
                <a:pPr lvl="1" algn="l" eaLnBrk="1" hangingPunct="1">
                  <a:lnSpc>
                    <a:spcPct val="90000"/>
                  </a:lnSpc>
                </a:pPr>
                <a:endParaRPr lang="en-US" altLang="en-US" dirty="0">
                  <a:sym typeface="Symbol" panose="05050102010706020507" pitchFamily="18" charset="2"/>
                </a:endParaRPr>
              </a:p>
            </p:txBody>
          </p:sp>
        </mc:Choice>
        <mc:Fallback xmlns="">
          <p:sp>
            <p:nvSpPr>
              <p:cNvPr id="2" name="Rectangle 1"/>
              <p:cNvSpPr>
                <a:spLocks noRot="1" noChangeAspect="1" noMove="1" noResize="1" noEditPoints="1" noAdjustHandles="1" noChangeArrowheads="1" noChangeShapeType="1" noTextEdit="1"/>
              </p:cNvSpPr>
              <p:nvPr/>
            </p:nvSpPr>
            <p:spPr>
              <a:xfrm>
                <a:off x="549612" y="1611589"/>
                <a:ext cx="8011761" cy="4856714"/>
              </a:xfrm>
              <a:prstGeom prst="rect">
                <a:avLst/>
              </a:prstGeom>
              <a:blipFill>
                <a:blip r:embed="rId3"/>
                <a:stretch>
                  <a:fillRect l="-1522" t="-2133" r="-1218"/>
                </a:stretch>
              </a:blipFill>
            </p:spPr>
            <p:txBody>
              <a:bodyPr/>
              <a:lstStyle/>
              <a:p>
                <a:r>
                  <a:rPr lang="en-US">
                    <a:noFill/>
                  </a:rPr>
                  <a:t> </a:t>
                </a:r>
              </a:p>
            </p:txBody>
          </p:sp>
        </mc:Fallback>
      </mc:AlternateContent>
    </p:spTree>
    <p:extLst>
      <p:ext uri="{BB962C8B-B14F-4D97-AF65-F5344CB8AC3E}">
        <p14:creationId xmlns:p14="http://schemas.microsoft.com/office/powerpoint/2010/main" val="19385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Why Exchange Argument?</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15" name="Rectangle 3"/>
              <p:cNvSpPr txBox="1">
                <a:spLocks noChangeArrowheads="1"/>
              </p:cNvSpPr>
              <p:nvPr/>
            </p:nvSpPr>
            <p:spPr>
              <a:xfrm>
                <a:off x="457200" y="1626499"/>
                <a:ext cx="8336422" cy="466317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pPr>
                <a:r>
                  <a:rPr lang="en-US" altLang="en-US" sz="2400" kern="0" dirty="0"/>
                  <a:t>Greedy cannot handle problems with many local minimum.</a:t>
                </a:r>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t>Let </a:t>
                </a:r>
                <a14:m>
                  <m:oMath xmlns:m="http://schemas.openxmlformats.org/officeDocument/2006/math">
                    <m:r>
                      <a:rPr lang="en-US" altLang="en-US" sz="2400" b="0" i="1" kern="0" smtClean="0">
                        <a:latin typeface="Cambria Math" panose="02040503050406030204" pitchFamily="18" charset="0"/>
                      </a:rPr>
                      <m:t>𝑆</m:t>
                    </m:r>
                  </m:oMath>
                </a14:m>
                <a:r>
                  <a:rPr lang="en-US" altLang="en-US" sz="2400" kern="0" dirty="0"/>
                  <a:t> be any solution and </a:t>
                </a:r>
                <a14:m>
                  <m:oMath xmlns:m="http://schemas.openxmlformats.org/officeDocument/2006/math">
                    <m:r>
                      <a:rPr lang="en-US" altLang="en-US" sz="2400" b="0" i="1" kern="0" smtClean="0">
                        <a:latin typeface="Cambria Math" panose="02040503050406030204" pitchFamily="18" charset="0"/>
                      </a:rPr>
                      <m:t>𝐴</m:t>
                    </m:r>
                  </m:oMath>
                </a14:m>
                <a:r>
                  <a:rPr lang="en-US" altLang="en-US" sz="2400" kern="0" dirty="0"/>
                  <a:t> be the solution given by greedy.</a:t>
                </a:r>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t>Exchange argument gives a sequence</a:t>
                </a:r>
              </a:p>
              <a:p>
                <a:pPr marL="0" indent="0" eaLnBrk="1" hangingPunct="1">
                  <a:lnSpc>
                    <a:spcPct val="80000"/>
                  </a:lnSpc>
                  <a:buNone/>
                </a:pPr>
                <a:endParaRPr lang="en-US" altLang="en-US" sz="2400" kern="0" dirty="0"/>
              </a:p>
              <a:p>
                <a:pPr marL="0" indent="0" eaLnBrk="1" hangingPunct="1">
                  <a:lnSpc>
                    <a:spcPct val="80000"/>
                  </a:lnSpc>
                  <a:buNone/>
                </a:pPr>
                <a14:m>
                  <m:oMathPara xmlns:m="http://schemas.openxmlformats.org/officeDocument/2006/math">
                    <m:oMathParaPr>
                      <m:jc m:val="centerGroup"/>
                    </m:oMathParaPr>
                    <m:oMath xmlns:m="http://schemas.openxmlformats.org/officeDocument/2006/math">
                      <m:r>
                        <a:rPr lang="en-US" altLang="en-US" sz="2400" b="0" i="1" kern="0" smtClean="0">
                          <a:latin typeface="Cambria Math" panose="02040503050406030204" pitchFamily="18" charset="0"/>
                        </a:rPr>
                        <m:t>𝑆</m:t>
                      </m:r>
                      <m:r>
                        <a:rPr lang="en-US" altLang="en-US" sz="2400" b="0" i="1" kern="0" smtClean="0">
                          <a:latin typeface="Cambria Math" panose="02040503050406030204" pitchFamily="18" charset="0"/>
                        </a:rPr>
                        <m:t>→</m:t>
                      </m:r>
                      <m:sSub>
                        <m:sSubPr>
                          <m:ctrlPr>
                            <a:rPr lang="en-US" altLang="en-US" sz="2400" b="0" i="1" kern="0" smtClean="0">
                              <a:latin typeface="Cambria Math" panose="02040503050406030204" pitchFamily="18" charset="0"/>
                            </a:rPr>
                          </m:ctrlPr>
                        </m:sSubPr>
                        <m:e>
                          <m:r>
                            <a:rPr lang="en-US" altLang="en-US" sz="2400" b="0" i="1" kern="0" smtClean="0">
                              <a:latin typeface="Cambria Math" panose="02040503050406030204" pitchFamily="18" charset="0"/>
                            </a:rPr>
                            <m:t>𝑆</m:t>
                          </m:r>
                        </m:e>
                        <m:sub>
                          <m:r>
                            <a:rPr lang="en-US" altLang="en-US" sz="2400" b="0" i="1" kern="0" smtClean="0">
                              <a:latin typeface="Cambria Math" panose="02040503050406030204" pitchFamily="18" charset="0"/>
                            </a:rPr>
                            <m:t>1</m:t>
                          </m:r>
                        </m:sub>
                      </m:sSub>
                      <m:r>
                        <a:rPr lang="en-US" altLang="en-US" sz="2400" b="0" i="1" kern="0" smtClean="0">
                          <a:latin typeface="Cambria Math" panose="02040503050406030204" pitchFamily="18" charset="0"/>
                        </a:rPr>
                        <m:t>→</m:t>
                      </m:r>
                      <m:sSub>
                        <m:sSubPr>
                          <m:ctrlPr>
                            <a:rPr lang="en-US" altLang="en-US" sz="2400" b="0" i="1" kern="0" smtClean="0">
                              <a:latin typeface="Cambria Math" panose="02040503050406030204" pitchFamily="18" charset="0"/>
                            </a:rPr>
                          </m:ctrlPr>
                        </m:sSubPr>
                        <m:e>
                          <m:r>
                            <a:rPr lang="en-US" altLang="en-US" sz="2400" b="0" i="1" kern="0" smtClean="0">
                              <a:latin typeface="Cambria Math" panose="02040503050406030204" pitchFamily="18" charset="0"/>
                            </a:rPr>
                            <m:t>𝑆</m:t>
                          </m:r>
                        </m:e>
                        <m:sub>
                          <m:r>
                            <a:rPr lang="en-US" altLang="en-US" sz="2400" b="0" i="1" kern="0" smtClean="0">
                              <a:latin typeface="Cambria Math" panose="02040503050406030204" pitchFamily="18" charset="0"/>
                            </a:rPr>
                            <m:t>2</m:t>
                          </m:r>
                        </m:sub>
                      </m:sSub>
                      <m:r>
                        <a:rPr lang="en-US" altLang="en-US" sz="2400" b="0" i="1" kern="0" smtClean="0">
                          <a:latin typeface="Cambria Math" panose="02040503050406030204" pitchFamily="18" charset="0"/>
                        </a:rPr>
                        <m:t>→</m:t>
                      </m:r>
                      <m:sSub>
                        <m:sSubPr>
                          <m:ctrlPr>
                            <a:rPr lang="en-US" altLang="en-US" sz="2400" b="0" i="1" kern="0" smtClean="0">
                              <a:latin typeface="Cambria Math" panose="02040503050406030204" pitchFamily="18" charset="0"/>
                            </a:rPr>
                          </m:ctrlPr>
                        </m:sSubPr>
                        <m:e>
                          <m:r>
                            <a:rPr lang="en-US" altLang="en-US" sz="2400" b="0" i="1" kern="0" smtClean="0">
                              <a:latin typeface="Cambria Math" panose="02040503050406030204" pitchFamily="18" charset="0"/>
                            </a:rPr>
                            <m:t>𝑆</m:t>
                          </m:r>
                        </m:e>
                        <m:sub>
                          <m:r>
                            <a:rPr lang="en-US" altLang="en-US" sz="2400" b="0" i="1" kern="0" smtClean="0">
                              <a:latin typeface="Cambria Math" panose="02040503050406030204" pitchFamily="18" charset="0"/>
                            </a:rPr>
                            <m:t>3</m:t>
                          </m:r>
                        </m:sub>
                      </m:sSub>
                      <m:r>
                        <a:rPr lang="en-US" altLang="en-US" sz="2400" b="0" i="1" kern="0" smtClean="0">
                          <a:latin typeface="Cambria Math" panose="02040503050406030204" pitchFamily="18" charset="0"/>
                        </a:rPr>
                        <m:t>→⋯→</m:t>
                      </m:r>
                      <m:r>
                        <a:rPr lang="en-US" altLang="en-US" sz="2400" b="0" i="1" kern="0" smtClean="0">
                          <a:latin typeface="Cambria Math" panose="02040503050406030204" pitchFamily="18" charset="0"/>
                        </a:rPr>
                        <m:t>𝐴</m:t>
                      </m:r>
                    </m:oMath>
                  </m:oMathPara>
                </a14:m>
                <a:endParaRPr lang="en-US" altLang="en-US" sz="2400" kern="0" dirty="0"/>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t>such that </a:t>
                </a:r>
              </a:p>
              <a:p>
                <a:pPr eaLnBrk="1" hangingPunct="1">
                  <a:lnSpc>
                    <a:spcPct val="80000"/>
                  </a:lnSpc>
                </a:pPr>
                <a:r>
                  <a:rPr lang="en-US" altLang="en-US" sz="2400" kern="0" dirty="0"/>
                  <a:t>each solution is “close to” the another solution </a:t>
                </a:r>
              </a:p>
              <a:p>
                <a:pPr eaLnBrk="1" hangingPunct="1">
                  <a:lnSpc>
                    <a:spcPct val="80000"/>
                  </a:lnSpc>
                </a:pPr>
                <a:r>
                  <a:rPr lang="en-US" altLang="en-US" sz="2400" kern="0" dirty="0"/>
                  <a:t>the solution is improving.</a:t>
                </a:r>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t>It basically proves that there is no local min.</a:t>
                </a:r>
              </a:p>
            </p:txBody>
          </p:sp>
        </mc:Choice>
        <mc:Fallback xmlns="">
          <p:sp>
            <p:nvSpPr>
              <p:cNvPr id="15" name="Rectangle 3"/>
              <p:cNvSpPr txBox="1">
                <a:spLocks noRot="1" noChangeAspect="1" noMove="1" noResize="1" noEditPoints="1" noAdjustHandles="1" noChangeArrowheads="1" noChangeShapeType="1" noTextEdit="1"/>
              </p:cNvSpPr>
              <p:nvPr/>
            </p:nvSpPr>
            <p:spPr>
              <a:xfrm>
                <a:off x="457200" y="1626499"/>
                <a:ext cx="8336422" cy="4663176"/>
              </a:xfrm>
              <a:prstGeom prst="rect">
                <a:avLst/>
              </a:prstGeom>
              <a:blipFill>
                <a:blip r:embed="rId3"/>
                <a:stretch>
                  <a:fillRect l="-1096" t="-2484" r="-219" b="-3922"/>
                </a:stretch>
              </a:blipFill>
            </p:spPr>
            <p:txBody>
              <a:bodyPr/>
              <a:lstStyle/>
              <a:p>
                <a:r>
                  <a:rPr lang="en-US">
                    <a:noFill/>
                  </a:rPr>
                  <a:t> </a:t>
                </a:r>
              </a:p>
            </p:txBody>
          </p:sp>
        </mc:Fallback>
      </mc:AlternateContent>
    </p:spTree>
    <p:extLst>
      <p:ext uri="{BB962C8B-B14F-4D97-AF65-F5344CB8AC3E}">
        <p14:creationId xmlns:p14="http://schemas.microsoft.com/office/powerpoint/2010/main" val="39127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Greedy Algorithms / Caching Problem</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13</a:t>
            </a:fld>
            <a:endParaRPr lang="en-US" altLang="en-US" sz="1400">
              <a:solidFill>
                <a:schemeClr val="bg2"/>
              </a:solidFill>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558113-9E20-41FC-8393-94EC7E15CB87}" type="slidenum">
              <a:rPr lang="en-US" altLang="en-US" sz="1400">
                <a:latin typeface="Tahoma" panose="020B0604030504040204" pitchFamily="34" charset="0"/>
              </a:rPr>
              <a:pPr/>
              <a:t>14</a:t>
            </a:fld>
            <a:endParaRPr lang="en-US" altLang="en-US" sz="1400">
              <a:latin typeface="Tahoma" panose="020B0604030504040204" pitchFamily="34" charset="0"/>
            </a:endParaRPr>
          </a:p>
        </p:txBody>
      </p:sp>
      <p:sp>
        <p:nvSpPr>
          <p:cNvPr id="5123" name="Rectangle 2"/>
          <p:cNvSpPr>
            <a:spLocks noGrp="1" noChangeArrowheads="1"/>
          </p:cNvSpPr>
          <p:nvPr>
            <p:ph type="title"/>
          </p:nvPr>
        </p:nvSpPr>
        <p:spPr/>
        <p:txBody>
          <a:bodyPr/>
          <a:lstStyle/>
          <a:p>
            <a:pPr eaLnBrk="1" hangingPunct="1"/>
            <a:r>
              <a:rPr lang="en-US" altLang="en-US" sz="3600" dirty="0"/>
              <a:t>Optimal Caching/Paging</a:t>
            </a:r>
          </a:p>
        </p:txBody>
      </p:sp>
      <mc:AlternateContent xmlns:mc="http://schemas.openxmlformats.org/markup-compatibility/2006" xmlns:a14="http://schemas.microsoft.com/office/drawing/2010/main">
        <mc:Choice Requires="a14">
          <p:sp>
            <p:nvSpPr>
              <p:cNvPr id="5124" name="Rectangle 3"/>
              <p:cNvSpPr>
                <a:spLocks noGrp="1" noChangeArrowheads="1"/>
              </p:cNvSpPr>
              <p:nvPr>
                <p:ph type="body" idx="1"/>
              </p:nvPr>
            </p:nvSpPr>
            <p:spPr>
              <a:xfrm>
                <a:off x="457200" y="1157162"/>
                <a:ext cx="8229600" cy="4969002"/>
              </a:xfrm>
            </p:spPr>
            <p:txBody>
              <a:bodyPr/>
              <a:lstStyle/>
              <a:p>
                <a:pPr marL="0" indent="0" eaLnBrk="1" hangingPunct="1">
                  <a:lnSpc>
                    <a:spcPct val="80000"/>
                  </a:lnSpc>
                  <a:buNone/>
                </a:pPr>
                <a:r>
                  <a:rPr lang="en-US" altLang="en-US" sz="2800" dirty="0"/>
                  <a:t>Memory systems </a:t>
                </a:r>
              </a:p>
              <a:p>
                <a:pPr marL="800100" lvl="1" indent="-342900" eaLnBrk="1" hangingPunct="1">
                  <a:lnSpc>
                    <a:spcPct val="80000"/>
                  </a:lnSpc>
                  <a:buFont typeface="Arial" panose="020B0604020202020204" pitchFamily="34" charset="0"/>
                  <a:buChar char="•"/>
                </a:pPr>
                <a:r>
                  <a:rPr lang="en-US" altLang="en-US" sz="2400" dirty="0"/>
                  <a:t>Many levels of storage with different access times</a:t>
                </a:r>
              </a:p>
              <a:p>
                <a:pPr marL="800100" lvl="1" indent="-342900" eaLnBrk="1" hangingPunct="1">
                  <a:lnSpc>
                    <a:spcPct val="80000"/>
                  </a:lnSpc>
                  <a:buFont typeface="Arial" panose="020B0604020202020204" pitchFamily="34" charset="0"/>
                  <a:buChar char="•"/>
                </a:pPr>
                <a:r>
                  <a:rPr lang="en-US" altLang="en-US" sz="2400" dirty="0"/>
                  <a:t>Smaller storage has shorter access time</a:t>
                </a:r>
              </a:p>
              <a:p>
                <a:pPr marL="800100" lvl="1" indent="-342900" eaLnBrk="1" hangingPunct="1">
                  <a:lnSpc>
                    <a:spcPct val="80000"/>
                  </a:lnSpc>
                  <a:buFont typeface="Arial" panose="020B0604020202020204" pitchFamily="34" charset="0"/>
                  <a:buChar char="•"/>
                </a:pPr>
                <a:r>
                  <a:rPr lang="en-US" altLang="en-US" sz="2400" dirty="0"/>
                  <a:t>To access an item it must be brought to the lowest level of the memory system</a:t>
                </a:r>
              </a:p>
              <a:p>
                <a:pPr marL="457200" lvl="1" indent="0" eaLnBrk="1" hangingPunct="1">
                  <a:lnSpc>
                    <a:spcPct val="80000"/>
                  </a:lnSpc>
                </a:pPr>
                <a:endParaRPr lang="en-US" altLang="en-US" sz="2400" dirty="0"/>
              </a:p>
              <a:p>
                <a:pPr marL="0" lvl="1" indent="0" eaLnBrk="1" hangingPunct="1">
                  <a:lnSpc>
                    <a:spcPct val="80000"/>
                  </a:lnSpc>
                </a:pPr>
                <a:r>
                  <a:rPr lang="en-US" altLang="en-US" sz="2800" dirty="0"/>
                  <a:t>Consider the problem between 2 levels</a:t>
                </a:r>
              </a:p>
              <a:p>
                <a:pPr marL="800100" lvl="1" indent="-342900" eaLnBrk="1" hangingPunct="1">
                  <a:lnSpc>
                    <a:spcPct val="80000"/>
                  </a:lnSpc>
                  <a:buFont typeface="Arial" panose="020B0604020202020204" pitchFamily="34" charset="0"/>
                  <a:buChar char="•"/>
                </a:pPr>
                <a:r>
                  <a:rPr lang="en-US" altLang="en-US" sz="2400" dirty="0">
                    <a:solidFill>
                      <a:schemeClr val="accent2"/>
                    </a:solidFill>
                  </a:rPr>
                  <a:t>Main memory</a:t>
                </a:r>
                <a:r>
                  <a:rPr lang="en-US" altLang="en-US" sz="2400" dirty="0"/>
                  <a:t> with </a:t>
                </a:r>
                <a14:m>
                  <m:oMath xmlns:m="http://schemas.openxmlformats.org/officeDocument/2006/math">
                    <m:r>
                      <a:rPr lang="en-US" altLang="en-US" sz="2400" b="1" i="1" dirty="0" smtClean="0">
                        <a:solidFill>
                          <a:srgbClr val="0033CC"/>
                        </a:solidFill>
                        <a:latin typeface="Cambria Math" panose="02040503050406030204" pitchFamily="18" charset="0"/>
                      </a:rPr>
                      <m:t>𝒏</m:t>
                    </m:r>
                  </m:oMath>
                </a14:m>
                <a:r>
                  <a:rPr lang="en-US" altLang="en-US" sz="2400" dirty="0"/>
                  <a:t> data items</a:t>
                </a:r>
              </a:p>
              <a:p>
                <a:pPr marL="800100" lvl="1" indent="-342900" eaLnBrk="1" hangingPunct="1">
                  <a:lnSpc>
                    <a:spcPct val="80000"/>
                  </a:lnSpc>
                  <a:buFont typeface="Arial" panose="020B0604020202020204" pitchFamily="34" charset="0"/>
                  <a:buChar char="•"/>
                </a:pPr>
                <a:r>
                  <a:rPr lang="en-US" altLang="en-US" sz="2400" dirty="0">
                    <a:solidFill>
                      <a:schemeClr val="accent2"/>
                    </a:solidFill>
                  </a:rPr>
                  <a:t>Cache</a:t>
                </a:r>
                <a:r>
                  <a:rPr lang="en-US" altLang="en-US" sz="2400" dirty="0"/>
                  <a:t> can hold </a:t>
                </a:r>
                <a14:m>
                  <m:oMath xmlns:m="http://schemas.openxmlformats.org/officeDocument/2006/math">
                    <m:r>
                      <a:rPr lang="en-US" altLang="en-US" sz="2400" b="1" i="1" smtClean="0">
                        <a:solidFill>
                          <a:srgbClr val="0033CC"/>
                        </a:solidFill>
                        <a:latin typeface="Cambria Math" panose="02040503050406030204" pitchFamily="18" charset="0"/>
                      </a:rPr>
                      <m:t>𝒌</m:t>
                    </m:r>
                    <m:r>
                      <a:rPr lang="en-US" altLang="en-US" sz="2400" b="1" i="1" smtClean="0">
                        <a:solidFill>
                          <a:srgbClr val="0033CC"/>
                        </a:solidFill>
                        <a:latin typeface="Cambria Math" panose="02040503050406030204" pitchFamily="18" charset="0"/>
                      </a:rPr>
                      <m:t>&lt;</m:t>
                    </m:r>
                    <m:r>
                      <a:rPr lang="en-US" altLang="en-US" sz="2400" b="1" i="1" smtClean="0">
                        <a:solidFill>
                          <a:srgbClr val="0033CC"/>
                        </a:solidFill>
                        <a:latin typeface="Cambria Math" panose="02040503050406030204" pitchFamily="18" charset="0"/>
                      </a:rPr>
                      <m:t>𝒏</m:t>
                    </m:r>
                  </m:oMath>
                </a14:m>
                <a:r>
                  <a:rPr lang="en-US" altLang="en-US" sz="2400" dirty="0"/>
                  <a:t> items</a:t>
                </a:r>
              </a:p>
              <a:p>
                <a:pPr marL="800100" lvl="1" indent="-342900" eaLnBrk="1" hangingPunct="1">
                  <a:lnSpc>
                    <a:spcPct val="80000"/>
                  </a:lnSpc>
                  <a:buFont typeface="Arial" panose="020B0604020202020204" pitchFamily="34" charset="0"/>
                  <a:buChar char="•"/>
                </a:pPr>
                <a:r>
                  <a:rPr lang="en-US" altLang="en-US" sz="2400" dirty="0"/>
                  <a:t>Assume no restrictions about where items can be</a:t>
                </a:r>
              </a:p>
              <a:p>
                <a:pPr marL="800100" lvl="1" indent="-342900" eaLnBrk="1" hangingPunct="1">
                  <a:lnSpc>
                    <a:spcPct val="80000"/>
                  </a:lnSpc>
                  <a:buFont typeface="Arial" panose="020B0604020202020204" pitchFamily="34" charset="0"/>
                  <a:buChar char="•"/>
                </a:pPr>
                <a:r>
                  <a:rPr lang="en-US" altLang="en-US" sz="2400" dirty="0"/>
                  <a:t>Suppose cache is full initially</a:t>
                </a:r>
              </a:p>
              <a:p>
                <a:pPr lvl="2" eaLnBrk="1" hangingPunct="1">
                  <a:lnSpc>
                    <a:spcPct val="80000"/>
                  </a:lnSpc>
                  <a:buFont typeface="Wingdings" panose="05000000000000000000" pitchFamily="2" charset="2"/>
                  <a:buChar char="Ø"/>
                </a:pPr>
                <a:r>
                  <a:rPr lang="en-US" altLang="en-US" dirty="0"/>
                  <a:t>Holds </a:t>
                </a:r>
                <a14:m>
                  <m:oMath xmlns:m="http://schemas.openxmlformats.org/officeDocument/2006/math">
                    <m:r>
                      <a:rPr lang="en-US" altLang="en-US" b="1" i="1" dirty="0" smtClean="0">
                        <a:solidFill>
                          <a:srgbClr val="0033CC"/>
                        </a:solidFill>
                        <a:latin typeface="Cambria Math" panose="02040503050406030204" pitchFamily="18" charset="0"/>
                      </a:rPr>
                      <m:t>𝒌</m:t>
                    </m:r>
                  </m:oMath>
                </a14:m>
                <a:r>
                  <a:rPr lang="en-US" altLang="en-US" dirty="0"/>
                  <a:t> data items to start with</a:t>
                </a:r>
              </a:p>
            </p:txBody>
          </p:sp>
        </mc:Choice>
        <mc:Fallback xmlns="">
          <p:sp>
            <p:nvSpPr>
              <p:cNvPr id="5124" name="Rectangle 3"/>
              <p:cNvSpPr>
                <a:spLocks noGrp="1" noRot="1" noChangeAspect="1" noMove="1" noResize="1" noEditPoints="1" noAdjustHandles="1" noChangeArrowheads="1" noChangeShapeType="1" noTextEdit="1"/>
              </p:cNvSpPr>
              <p:nvPr>
                <p:ph type="body" idx="1"/>
              </p:nvPr>
            </p:nvSpPr>
            <p:spPr>
              <a:xfrm>
                <a:off x="457200" y="1157162"/>
                <a:ext cx="8229600" cy="4969002"/>
              </a:xfrm>
              <a:blipFill>
                <a:blip r:embed="rId3"/>
                <a:stretch>
                  <a:fillRect l="-1481" t="-3067"/>
                </a:stretch>
              </a:blipFill>
            </p:spPr>
            <p:txBody>
              <a:bodyPr/>
              <a:lstStyle/>
              <a:p>
                <a:r>
                  <a:rPr lang="en-US">
                    <a:noFill/>
                  </a:rPr>
                  <a:t> </a:t>
                </a:r>
              </a:p>
            </p:txBody>
          </p:sp>
        </mc:Fallback>
      </mc:AlternateContent>
    </p:spTree>
    <p:extLst>
      <p:ext uri="{BB962C8B-B14F-4D97-AF65-F5344CB8AC3E}">
        <p14:creationId xmlns:p14="http://schemas.microsoft.com/office/powerpoint/2010/main" val="800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Optimal Offline Caching</a:t>
            </a:r>
            <a:endParaRPr lang="en-US" altLang="en-US" sz="3600" dirty="0">
              <a:solidFill>
                <a:srgbClr val="002060"/>
              </a:solidFill>
            </a:endParaRPr>
          </a:p>
        </p:txBody>
      </p:sp>
      <p:sp>
        <p:nvSpPr>
          <p:cNvPr id="5122" name="Slide Number Placeholder 5"/>
          <p:cNvSpPr>
            <a:spLocks noGrp="1"/>
          </p:cNvSpPr>
          <p:nvPr>
            <p:ph type="sldNum" sz="quarter" idx="12"/>
          </p:nvPr>
        </p:nvSpPr>
        <p:spPr>
          <a:xfrm>
            <a:off x="6553200" y="6286500"/>
            <a:ext cx="2133600" cy="476250"/>
          </a:xfr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24" name="Rectangle 3"/>
              <p:cNvSpPr txBox="1">
                <a:spLocks noChangeArrowheads="1"/>
              </p:cNvSpPr>
              <p:nvPr/>
            </p:nvSpPr>
            <p:spPr>
              <a:xfrm>
                <a:off x="566441" y="995320"/>
                <a:ext cx="7954471" cy="53973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solidFill>
                      <a:schemeClr val="accent2"/>
                    </a:solidFill>
                  </a:rPr>
                  <a:t>Caching</a:t>
                </a:r>
              </a:p>
              <a:p>
                <a:pPr marL="800100" lvl="1" indent="-342900" eaLnBrk="1" hangingPunct="1">
                  <a:lnSpc>
                    <a:spcPct val="90000"/>
                  </a:lnSpc>
                  <a:buFont typeface="Arial" panose="020B0604020202020204" pitchFamily="34" charset="0"/>
                  <a:buChar char="•"/>
                </a:pPr>
                <a:r>
                  <a:rPr lang="en-US" altLang="en-US" sz="2000" kern="0" dirty="0"/>
                  <a:t>Cache with capacity to store </a:t>
                </a:r>
                <a14:m>
                  <m:oMath xmlns:m="http://schemas.openxmlformats.org/officeDocument/2006/math">
                    <m:r>
                      <a:rPr lang="en-US" altLang="en-US" sz="2000" b="1" i="1" kern="0" dirty="0" smtClean="0">
                        <a:solidFill>
                          <a:srgbClr val="0033CC"/>
                        </a:solidFill>
                        <a:latin typeface="Cambria Math" panose="02040503050406030204" pitchFamily="18" charset="0"/>
                      </a:rPr>
                      <m:t>𝒌</m:t>
                    </m:r>
                  </m:oMath>
                </a14:m>
                <a:r>
                  <a:rPr lang="en-US" altLang="en-US" sz="2000" kern="0" dirty="0"/>
                  <a:t> items.</a:t>
                </a:r>
              </a:p>
              <a:p>
                <a:pPr marL="800100" lvl="1" indent="-342900" eaLnBrk="1" hangingPunct="1">
                  <a:lnSpc>
                    <a:spcPct val="90000"/>
                  </a:lnSpc>
                  <a:buFont typeface="Arial" panose="020B0604020202020204" pitchFamily="34" charset="0"/>
                  <a:buChar char="•"/>
                </a:pPr>
                <a:r>
                  <a:rPr lang="en-US" altLang="en-US" sz="2000" kern="0" dirty="0"/>
                  <a:t>Sequence of </a:t>
                </a:r>
                <a14:m>
                  <m:oMath xmlns:m="http://schemas.openxmlformats.org/officeDocument/2006/math">
                    <m:r>
                      <a:rPr lang="en-US" altLang="en-US" sz="2000" b="1" i="1" kern="0" dirty="0" smtClean="0">
                        <a:solidFill>
                          <a:srgbClr val="0033CC"/>
                        </a:solidFill>
                        <a:latin typeface="Cambria Math" panose="02040503050406030204" pitchFamily="18" charset="0"/>
                      </a:rPr>
                      <m:t>𝒎</m:t>
                    </m:r>
                  </m:oMath>
                </a14:m>
                <a:r>
                  <a:rPr lang="en-US" altLang="en-US" sz="2000" kern="0" dirty="0"/>
                  <a:t> item requests </a:t>
                </a:r>
                <a14:m>
                  <m:oMath xmlns:m="http://schemas.openxmlformats.org/officeDocument/2006/math">
                    <m:sSub>
                      <m:sSubPr>
                        <m:ctrlPr>
                          <a:rPr lang="en-US" altLang="en-US" sz="2000" b="1" i="1" kern="0" smtClean="0">
                            <a:solidFill>
                              <a:srgbClr val="0033CC"/>
                            </a:solidFill>
                            <a:latin typeface="Cambria Math" panose="02040503050406030204" pitchFamily="18" charset="0"/>
                          </a:rPr>
                        </m:ctrlPr>
                      </m:sSubPr>
                      <m:e>
                        <m:r>
                          <a:rPr lang="en-US" altLang="en-US" sz="2000" b="1" i="1" kern="0" smtClean="0">
                            <a:solidFill>
                              <a:srgbClr val="0033CC"/>
                            </a:solidFill>
                            <a:latin typeface="Cambria Math" panose="02040503050406030204" pitchFamily="18" charset="0"/>
                          </a:rPr>
                          <m:t>𝒅</m:t>
                        </m:r>
                      </m:e>
                      <m:sub>
                        <m:r>
                          <a:rPr lang="en-US" altLang="en-US" sz="2000" b="1" i="1" kern="0" smtClean="0">
                            <a:solidFill>
                              <a:srgbClr val="0033CC"/>
                            </a:solidFill>
                            <a:latin typeface="Cambria Math" panose="02040503050406030204" pitchFamily="18" charset="0"/>
                          </a:rPr>
                          <m:t>𝟏</m:t>
                        </m:r>
                      </m:sub>
                    </m:sSub>
                    <m:r>
                      <a:rPr lang="en-US" altLang="en-US" sz="2000" b="1" i="1" kern="0" smtClean="0">
                        <a:solidFill>
                          <a:srgbClr val="0033CC"/>
                        </a:solidFill>
                        <a:latin typeface="Cambria Math" panose="02040503050406030204" pitchFamily="18" charset="0"/>
                      </a:rPr>
                      <m:t>,</m:t>
                    </m:r>
                    <m:sSub>
                      <m:sSubPr>
                        <m:ctrlPr>
                          <a:rPr lang="en-US" altLang="en-US" sz="2000" b="1" i="1" kern="0" smtClean="0">
                            <a:solidFill>
                              <a:srgbClr val="0033CC"/>
                            </a:solidFill>
                            <a:latin typeface="Cambria Math" panose="02040503050406030204" pitchFamily="18" charset="0"/>
                          </a:rPr>
                        </m:ctrlPr>
                      </m:sSubPr>
                      <m:e>
                        <m:r>
                          <a:rPr lang="en-US" altLang="en-US" sz="2000" b="1" i="1" kern="0" smtClean="0">
                            <a:solidFill>
                              <a:srgbClr val="0033CC"/>
                            </a:solidFill>
                            <a:latin typeface="Cambria Math" panose="02040503050406030204" pitchFamily="18" charset="0"/>
                          </a:rPr>
                          <m:t>𝒅</m:t>
                        </m:r>
                      </m:e>
                      <m:sub>
                        <m:r>
                          <a:rPr lang="en-US" altLang="en-US" sz="2000" b="1" i="1" kern="0" smtClean="0">
                            <a:solidFill>
                              <a:srgbClr val="0033CC"/>
                            </a:solidFill>
                            <a:latin typeface="Cambria Math" panose="02040503050406030204" pitchFamily="18" charset="0"/>
                          </a:rPr>
                          <m:t>𝟐</m:t>
                        </m:r>
                      </m:sub>
                    </m:sSub>
                    <m:r>
                      <a:rPr lang="en-US" altLang="en-US" sz="2000" b="1" i="1" kern="0" smtClean="0">
                        <a:solidFill>
                          <a:srgbClr val="0033CC"/>
                        </a:solidFill>
                        <a:latin typeface="Cambria Math" panose="02040503050406030204" pitchFamily="18" charset="0"/>
                      </a:rPr>
                      <m:t>,⋯,</m:t>
                    </m:r>
                    <m:sSub>
                      <m:sSubPr>
                        <m:ctrlPr>
                          <a:rPr lang="en-US" altLang="en-US" sz="2000" b="1" i="1" kern="0" smtClean="0">
                            <a:solidFill>
                              <a:srgbClr val="0033CC"/>
                            </a:solidFill>
                            <a:latin typeface="Cambria Math" panose="02040503050406030204" pitchFamily="18" charset="0"/>
                          </a:rPr>
                        </m:ctrlPr>
                      </m:sSubPr>
                      <m:e>
                        <m:r>
                          <a:rPr lang="en-US" altLang="en-US" sz="2000" b="1" i="1" kern="0" smtClean="0">
                            <a:solidFill>
                              <a:srgbClr val="0033CC"/>
                            </a:solidFill>
                            <a:latin typeface="Cambria Math" panose="02040503050406030204" pitchFamily="18" charset="0"/>
                          </a:rPr>
                          <m:t>𝒅</m:t>
                        </m:r>
                      </m:e>
                      <m:sub>
                        <m:r>
                          <a:rPr lang="en-US" altLang="en-US" sz="2000" b="1" i="1" kern="0" smtClean="0">
                            <a:solidFill>
                              <a:srgbClr val="0033CC"/>
                            </a:solidFill>
                            <a:latin typeface="Cambria Math" panose="02040503050406030204" pitchFamily="18" charset="0"/>
                          </a:rPr>
                          <m:t>𝒎</m:t>
                        </m:r>
                      </m:sub>
                    </m:sSub>
                  </m:oMath>
                </a14:m>
                <a:r>
                  <a:rPr lang="en-US" altLang="en-US" sz="2000" kern="0" dirty="0"/>
                  <a:t>.</a:t>
                </a:r>
              </a:p>
              <a:p>
                <a:pPr marL="800100" lvl="1" indent="-342900" eaLnBrk="1" hangingPunct="1">
                  <a:lnSpc>
                    <a:spcPct val="90000"/>
                  </a:lnSpc>
                  <a:buFont typeface="Arial" panose="020B0604020202020204" pitchFamily="34" charset="0"/>
                  <a:buChar char="•"/>
                </a:pPr>
                <a:r>
                  <a:rPr lang="en-US" altLang="en-US" sz="2000" kern="0" dirty="0">
                    <a:solidFill>
                      <a:schemeClr val="accent2"/>
                    </a:solidFill>
                  </a:rPr>
                  <a:t>Cache hit:</a:t>
                </a:r>
                <a:r>
                  <a:rPr lang="en-US" altLang="en-US" sz="2000" kern="0" dirty="0"/>
                  <a:t>  item already in cache when requested.</a:t>
                </a:r>
              </a:p>
              <a:p>
                <a:pPr marL="800100" lvl="1" indent="-342900" eaLnBrk="1" hangingPunct="1">
                  <a:lnSpc>
                    <a:spcPct val="90000"/>
                  </a:lnSpc>
                  <a:buFont typeface="Arial" panose="020B0604020202020204" pitchFamily="34" charset="0"/>
                  <a:buChar char="•"/>
                </a:pPr>
                <a:r>
                  <a:rPr lang="en-US" altLang="en-US" sz="2000" kern="0" dirty="0">
                    <a:solidFill>
                      <a:schemeClr val="accent2"/>
                    </a:solidFill>
                  </a:rPr>
                  <a:t>Cache miss:</a:t>
                </a:r>
                <a:r>
                  <a:rPr lang="en-US" altLang="en-US" sz="2000" kern="0" dirty="0"/>
                  <a:t>  item not already in cache when requested:  must bring requested item into cache, and </a:t>
                </a:r>
                <a:r>
                  <a:rPr lang="en-US" altLang="en-US" sz="2000" kern="0" dirty="0">
                    <a:solidFill>
                      <a:schemeClr val="hlink"/>
                    </a:solidFill>
                  </a:rPr>
                  <a:t>evict</a:t>
                </a:r>
                <a:r>
                  <a:rPr lang="en-US" altLang="en-US" sz="2000" kern="0" dirty="0"/>
                  <a:t> some existing item, if full.</a:t>
                </a:r>
              </a:p>
              <a:p>
                <a:pPr marL="0" indent="0" eaLnBrk="1" hangingPunct="1">
                  <a:lnSpc>
                    <a:spcPct val="90000"/>
                  </a:lnSpc>
                  <a:buNone/>
                </a:pPr>
                <a:endParaRPr lang="en-US" altLang="en-US" sz="2000" kern="0" dirty="0"/>
              </a:p>
              <a:p>
                <a:pPr marL="0" indent="0" eaLnBrk="1" hangingPunct="1">
                  <a:lnSpc>
                    <a:spcPct val="90000"/>
                  </a:lnSpc>
                  <a:buNone/>
                </a:pPr>
                <a:r>
                  <a:rPr lang="en-US" altLang="en-US" sz="2000" kern="0" dirty="0">
                    <a:solidFill>
                      <a:srgbClr val="006600"/>
                    </a:solidFill>
                  </a:rPr>
                  <a:t>Goal</a:t>
                </a:r>
                <a:r>
                  <a:rPr lang="en-US" altLang="en-US" sz="2000" kern="0" dirty="0"/>
                  <a:t>  </a:t>
                </a:r>
              </a:p>
              <a:p>
                <a:pPr eaLnBrk="1" hangingPunct="1">
                  <a:lnSpc>
                    <a:spcPct val="90000"/>
                  </a:lnSpc>
                </a:pPr>
                <a:r>
                  <a:rPr lang="en-US" altLang="en-US" sz="2000" kern="0" dirty="0"/>
                  <a:t>Eviction schedule that minimizes number                         	   </a:t>
                </a:r>
              </a:p>
              <a:p>
                <a:pPr marL="0" indent="0" eaLnBrk="1" hangingPunct="1">
                  <a:lnSpc>
                    <a:spcPct val="90000"/>
                  </a:lnSpc>
                  <a:buNone/>
                </a:pPr>
                <a:r>
                  <a:rPr lang="en-US" altLang="en-US" sz="2000" kern="0" dirty="0"/>
                  <a:t>     of evictions.</a:t>
                </a:r>
              </a:p>
              <a:p>
                <a:pPr marL="0" indent="0" eaLnBrk="1" hangingPunct="1">
                  <a:lnSpc>
                    <a:spcPct val="90000"/>
                  </a:lnSpc>
                  <a:buNone/>
                </a:pPr>
                <a:endParaRPr lang="en-US" altLang="en-US" sz="2000" kern="0" dirty="0"/>
              </a:p>
              <a:p>
                <a:pPr marL="0" indent="0" eaLnBrk="1" hangingPunct="1">
                  <a:lnSpc>
                    <a:spcPct val="90000"/>
                  </a:lnSpc>
                  <a:buNone/>
                </a:pPr>
                <a:r>
                  <a:rPr lang="en-US" altLang="en-US" sz="2000" kern="0" dirty="0">
                    <a:solidFill>
                      <a:schemeClr val="hlink"/>
                    </a:solidFill>
                  </a:rPr>
                  <a:t>Example:</a:t>
                </a:r>
                <a:r>
                  <a:rPr lang="en-US" altLang="en-US" sz="2400" kern="0" dirty="0"/>
                  <a:t>  </a:t>
                </a:r>
                <a14:m>
                  <m:oMath xmlns:m="http://schemas.openxmlformats.org/officeDocument/2006/math">
                    <m:r>
                      <a:rPr lang="en-US" altLang="en-US" sz="2000" b="1" i="1" kern="0" smtClean="0">
                        <a:solidFill>
                          <a:srgbClr val="0033CC"/>
                        </a:solidFill>
                        <a:latin typeface="Cambria Math" panose="02040503050406030204" pitchFamily="18" charset="0"/>
                      </a:rPr>
                      <m:t>𝒌</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𝟐</m:t>
                    </m:r>
                  </m:oMath>
                </a14:m>
                <a:r>
                  <a:rPr lang="en-US" altLang="en-US" sz="2000" kern="0" dirty="0"/>
                  <a:t>, initial cache </a:t>
                </a:r>
                <a14:m>
                  <m:oMath xmlns:m="http://schemas.openxmlformats.org/officeDocument/2006/math">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𝒂</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𝒃</m:t>
                    </m:r>
                  </m:oMath>
                </a14:m>
                <a:r>
                  <a:rPr lang="en-US" altLang="en-US" sz="2000" kern="0" dirty="0"/>
                  <a:t>,</a:t>
                </a:r>
                <a:br>
                  <a:rPr lang="en-US" altLang="en-US" sz="2000" kern="0" dirty="0"/>
                </a:br>
                <a:r>
                  <a:rPr lang="en-US" altLang="en-US" sz="2000" kern="0" dirty="0"/>
                  <a:t>       requests:  </a:t>
                </a:r>
                <a14:m>
                  <m:oMath xmlns:m="http://schemas.openxmlformats.org/officeDocument/2006/math">
                    <m:r>
                      <a:rPr lang="en-US" altLang="en-US" sz="2000" b="1" i="1" kern="0" smtClean="0">
                        <a:solidFill>
                          <a:srgbClr val="0033CC"/>
                        </a:solidFill>
                        <a:latin typeface="Cambria Math" panose="02040503050406030204" pitchFamily="18" charset="0"/>
                      </a:rPr>
                      <m:t>𝒂</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𝒃</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𝒄</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𝒃</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𝒄</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𝒂</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𝒂</m:t>
                    </m:r>
                    <m:r>
                      <a:rPr lang="en-US" altLang="en-US" sz="2000" b="1" i="1" kern="0" smtClean="0">
                        <a:solidFill>
                          <a:srgbClr val="0033CC"/>
                        </a:solidFill>
                        <a:latin typeface="Cambria Math" panose="02040503050406030204" pitchFamily="18" charset="0"/>
                      </a:rPr>
                      <m:t>,</m:t>
                    </m:r>
                    <m:r>
                      <a:rPr lang="en-US" altLang="en-US" sz="2000" b="1" i="1" kern="0" smtClean="0">
                        <a:solidFill>
                          <a:srgbClr val="0033CC"/>
                        </a:solidFill>
                        <a:latin typeface="Cambria Math" panose="02040503050406030204" pitchFamily="18" charset="0"/>
                      </a:rPr>
                      <m:t>𝒃</m:t>
                    </m:r>
                  </m:oMath>
                </a14:m>
                <a:r>
                  <a:rPr lang="en-US" altLang="en-US" sz="2000" kern="0" dirty="0"/>
                  <a:t>.</a:t>
                </a:r>
              </a:p>
              <a:p>
                <a:pPr marL="0" indent="0" eaLnBrk="1" hangingPunct="1">
                  <a:lnSpc>
                    <a:spcPct val="90000"/>
                  </a:lnSpc>
                  <a:buNone/>
                </a:pPr>
                <a:endParaRPr lang="en-US" altLang="en-US" sz="2000" kern="0" dirty="0"/>
              </a:p>
              <a:p>
                <a:pPr marL="0" indent="0" eaLnBrk="1" hangingPunct="1">
                  <a:lnSpc>
                    <a:spcPct val="90000"/>
                  </a:lnSpc>
                  <a:buNone/>
                </a:pPr>
                <a:r>
                  <a:rPr lang="en-US" altLang="en-US" sz="2000" kern="0" dirty="0"/>
                  <a:t>Optimal eviction schedule:  </a:t>
                </a:r>
                <a14:m>
                  <m:oMath xmlns:m="http://schemas.openxmlformats.org/officeDocument/2006/math">
                    <m:r>
                      <a:rPr lang="en-US" altLang="en-US" sz="2000" b="1" i="1" kern="0" smtClean="0">
                        <a:solidFill>
                          <a:srgbClr val="0033CC"/>
                        </a:solidFill>
                        <a:latin typeface="Cambria Math" panose="02040503050406030204" pitchFamily="18" charset="0"/>
                      </a:rPr>
                      <m:t>𝟐</m:t>
                    </m:r>
                  </m:oMath>
                </a14:m>
                <a:r>
                  <a:rPr lang="en-US" altLang="en-US" sz="2000" kern="0" dirty="0"/>
                  <a:t> cache misses.</a:t>
                </a:r>
              </a:p>
            </p:txBody>
          </p:sp>
        </mc:Choice>
        <mc:Fallback xmlns="">
          <p:sp>
            <p:nvSpPr>
              <p:cNvPr id="24" name="Rectangle 3"/>
              <p:cNvSpPr txBox="1">
                <a:spLocks noRot="1" noChangeAspect="1" noMove="1" noResize="1" noEditPoints="1" noAdjustHandles="1" noChangeArrowheads="1" noChangeShapeType="1" noTextEdit="1"/>
              </p:cNvSpPr>
              <p:nvPr/>
            </p:nvSpPr>
            <p:spPr>
              <a:xfrm>
                <a:off x="566441" y="995320"/>
                <a:ext cx="7954471" cy="5397387"/>
              </a:xfrm>
              <a:prstGeom prst="rect">
                <a:avLst/>
              </a:prstGeom>
              <a:blipFill>
                <a:blip r:embed="rId3"/>
                <a:stretch>
                  <a:fillRect l="-1226" t="-1467" r="-1149" b="-903"/>
                </a:stretch>
              </a:blipFill>
            </p:spPr>
            <p:txBody>
              <a:bodyPr/>
              <a:lstStyle/>
              <a:p>
                <a:r>
                  <a:rPr lang="en-US">
                    <a:noFill/>
                  </a:rPr>
                  <a:t> </a:t>
                </a:r>
              </a:p>
            </p:txBody>
          </p:sp>
        </mc:Fallback>
      </mc:AlternateContent>
      <p:sp>
        <p:nvSpPr>
          <p:cNvPr id="25" name="Rectangle 4"/>
          <p:cNvSpPr>
            <a:spLocks noChangeArrowheads="1"/>
          </p:cNvSpPr>
          <p:nvPr/>
        </p:nvSpPr>
        <p:spPr bwMode="auto">
          <a:xfrm>
            <a:off x="7463554" y="35385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a</a:t>
            </a:r>
          </a:p>
        </p:txBody>
      </p:sp>
      <p:sp>
        <p:nvSpPr>
          <p:cNvPr id="26" name="Rectangle 5"/>
          <p:cNvSpPr>
            <a:spLocks noChangeArrowheads="1"/>
          </p:cNvSpPr>
          <p:nvPr/>
        </p:nvSpPr>
        <p:spPr bwMode="auto">
          <a:xfrm>
            <a:off x="7768354" y="35385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b</a:t>
            </a:r>
          </a:p>
        </p:txBody>
      </p:sp>
      <p:sp>
        <p:nvSpPr>
          <p:cNvPr id="27" name="Rectangle 6"/>
          <p:cNvSpPr>
            <a:spLocks noChangeArrowheads="1"/>
          </p:cNvSpPr>
          <p:nvPr/>
        </p:nvSpPr>
        <p:spPr bwMode="auto">
          <a:xfrm>
            <a:off x="7463554" y="38433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a</a:t>
            </a:r>
          </a:p>
        </p:txBody>
      </p:sp>
      <p:sp>
        <p:nvSpPr>
          <p:cNvPr id="28" name="Rectangle 7"/>
          <p:cNvSpPr>
            <a:spLocks noChangeArrowheads="1"/>
          </p:cNvSpPr>
          <p:nvPr/>
        </p:nvSpPr>
        <p:spPr bwMode="auto">
          <a:xfrm>
            <a:off x="7768354" y="38433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29" name="Rectangle 8"/>
          <p:cNvSpPr>
            <a:spLocks noChangeArrowheads="1"/>
          </p:cNvSpPr>
          <p:nvPr/>
        </p:nvSpPr>
        <p:spPr bwMode="auto">
          <a:xfrm>
            <a:off x="7463554" y="4148138"/>
            <a:ext cx="304800" cy="304800"/>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solidFill>
                  <a:schemeClr val="bg1"/>
                </a:solidFill>
              </a:rPr>
              <a:t>c</a:t>
            </a:r>
          </a:p>
        </p:txBody>
      </p:sp>
      <p:sp>
        <p:nvSpPr>
          <p:cNvPr id="30" name="Rectangle 9"/>
          <p:cNvSpPr>
            <a:spLocks noChangeArrowheads="1"/>
          </p:cNvSpPr>
          <p:nvPr/>
        </p:nvSpPr>
        <p:spPr bwMode="auto">
          <a:xfrm>
            <a:off x="7768354" y="41481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31" name="Rectangle 10"/>
          <p:cNvSpPr>
            <a:spLocks noChangeArrowheads="1"/>
          </p:cNvSpPr>
          <p:nvPr/>
        </p:nvSpPr>
        <p:spPr bwMode="auto">
          <a:xfrm>
            <a:off x="7463554" y="44529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c</a:t>
            </a:r>
          </a:p>
        </p:txBody>
      </p:sp>
      <p:sp>
        <p:nvSpPr>
          <p:cNvPr id="32" name="Rectangle 11"/>
          <p:cNvSpPr>
            <a:spLocks noChangeArrowheads="1"/>
          </p:cNvSpPr>
          <p:nvPr/>
        </p:nvSpPr>
        <p:spPr bwMode="auto">
          <a:xfrm>
            <a:off x="7768354" y="44529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b</a:t>
            </a:r>
          </a:p>
        </p:txBody>
      </p:sp>
      <p:sp>
        <p:nvSpPr>
          <p:cNvPr id="33" name="Rectangle 12"/>
          <p:cNvSpPr>
            <a:spLocks noChangeArrowheads="1"/>
          </p:cNvSpPr>
          <p:nvPr/>
        </p:nvSpPr>
        <p:spPr bwMode="auto">
          <a:xfrm>
            <a:off x="7463554" y="47577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c</a:t>
            </a:r>
          </a:p>
        </p:txBody>
      </p:sp>
      <p:sp>
        <p:nvSpPr>
          <p:cNvPr id="34" name="Rectangle 13"/>
          <p:cNvSpPr>
            <a:spLocks noChangeArrowheads="1"/>
          </p:cNvSpPr>
          <p:nvPr/>
        </p:nvSpPr>
        <p:spPr bwMode="auto">
          <a:xfrm>
            <a:off x="7768354" y="47577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35" name="Rectangle 14"/>
          <p:cNvSpPr>
            <a:spLocks noChangeArrowheads="1"/>
          </p:cNvSpPr>
          <p:nvPr/>
        </p:nvSpPr>
        <p:spPr bwMode="auto">
          <a:xfrm>
            <a:off x="7463554" y="5062538"/>
            <a:ext cx="304800" cy="304800"/>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solidFill>
                  <a:schemeClr val="bg1"/>
                </a:solidFill>
              </a:rPr>
              <a:t>a</a:t>
            </a:r>
          </a:p>
        </p:txBody>
      </p:sp>
      <p:sp>
        <p:nvSpPr>
          <p:cNvPr id="36" name="Rectangle 15"/>
          <p:cNvSpPr>
            <a:spLocks noChangeArrowheads="1"/>
          </p:cNvSpPr>
          <p:nvPr/>
        </p:nvSpPr>
        <p:spPr bwMode="auto">
          <a:xfrm>
            <a:off x="7768354" y="50625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b</a:t>
            </a:r>
          </a:p>
        </p:txBody>
      </p:sp>
      <p:sp>
        <p:nvSpPr>
          <p:cNvPr id="38" name="Rectangle 17"/>
          <p:cNvSpPr>
            <a:spLocks noChangeArrowheads="1"/>
          </p:cNvSpPr>
          <p:nvPr/>
        </p:nvSpPr>
        <p:spPr bwMode="auto">
          <a:xfrm>
            <a:off x="7006354" y="38433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b</a:t>
            </a:r>
          </a:p>
        </p:txBody>
      </p:sp>
      <p:sp>
        <p:nvSpPr>
          <p:cNvPr id="39" name="Rectangle 18"/>
          <p:cNvSpPr>
            <a:spLocks noChangeArrowheads="1"/>
          </p:cNvSpPr>
          <p:nvPr/>
        </p:nvSpPr>
        <p:spPr bwMode="auto">
          <a:xfrm>
            <a:off x="7006354" y="41481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c</a:t>
            </a:r>
          </a:p>
        </p:txBody>
      </p:sp>
      <p:sp>
        <p:nvSpPr>
          <p:cNvPr id="40" name="Rectangle 19"/>
          <p:cNvSpPr>
            <a:spLocks noChangeArrowheads="1"/>
          </p:cNvSpPr>
          <p:nvPr/>
        </p:nvSpPr>
        <p:spPr bwMode="auto">
          <a:xfrm>
            <a:off x="7006354" y="44529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b</a:t>
            </a:r>
          </a:p>
        </p:txBody>
      </p:sp>
      <p:sp>
        <p:nvSpPr>
          <p:cNvPr id="41" name="Rectangle 20"/>
          <p:cNvSpPr>
            <a:spLocks noChangeArrowheads="1"/>
          </p:cNvSpPr>
          <p:nvPr/>
        </p:nvSpPr>
        <p:spPr bwMode="auto">
          <a:xfrm>
            <a:off x="7006354" y="47577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c</a:t>
            </a:r>
          </a:p>
        </p:txBody>
      </p:sp>
      <p:sp>
        <p:nvSpPr>
          <p:cNvPr id="42" name="Rectangle 21"/>
          <p:cNvSpPr>
            <a:spLocks noChangeArrowheads="1"/>
          </p:cNvSpPr>
          <p:nvPr/>
        </p:nvSpPr>
        <p:spPr bwMode="auto">
          <a:xfrm>
            <a:off x="7006354" y="50625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a</a:t>
            </a:r>
          </a:p>
        </p:txBody>
      </p:sp>
      <p:sp>
        <p:nvSpPr>
          <p:cNvPr id="43" name="Rectangle 22"/>
          <p:cNvSpPr>
            <a:spLocks noChangeArrowheads="1"/>
          </p:cNvSpPr>
          <p:nvPr/>
        </p:nvSpPr>
        <p:spPr bwMode="auto">
          <a:xfrm>
            <a:off x="7463554" y="53673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t>a</a:t>
            </a:r>
          </a:p>
        </p:txBody>
      </p:sp>
      <p:sp>
        <p:nvSpPr>
          <p:cNvPr id="44" name="Rectangle 23"/>
          <p:cNvSpPr>
            <a:spLocks noChangeArrowheads="1"/>
          </p:cNvSpPr>
          <p:nvPr/>
        </p:nvSpPr>
        <p:spPr bwMode="auto">
          <a:xfrm>
            <a:off x="7768354" y="53673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63" name="Rectangle 24"/>
          <p:cNvSpPr>
            <a:spLocks noChangeArrowheads="1"/>
          </p:cNvSpPr>
          <p:nvPr/>
        </p:nvSpPr>
        <p:spPr bwMode="auto">
          <a:xfrm>
            <a:off x="7006354" y="53673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a</a:t>
            </a:r>
          </a:p>
        </p:txBody>
      </p:sp>
      <p:sp>
        <p:nvSpPr>
          <p:cNvPr id="64" name="Rectangle 25"/>
          <p:cNvSpPr>
            <a:spLocks noChangeArrowheads="1"/>
          </p:cNvSpPr>
          <p:nvPr/>
        </p:nvSpPr>
        <p:spPr bwMode="auto">
          <a:xfrm>
            <a:off x="7463554" y="56721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a</a:t>
            </a:r>
          </a:p>
        </p:txBody>
      </p:sp>
      <p:sp>
        <p:nvSpPr>
          <p:cNvPr id="65" name="Rectangle 26"/>
          <p:cNvSpPr>
            <a:spLocks noChangeArrowheads="1"/>
          </p:cNvSpPr>
          <p:nvPr/>
        </p:nvSpPr>
        <p:spPr bwMode="auto">
          <a:xfrm>
            <a:off x="7768354" y="5672138"/>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66" name="Rectangle 27"/>
          <p:cNvSpPr>
            <a:spLocks noChangeArrowheads="1"/>
          </p:cNvSpPr>
          <p:nvPr/>
        </p:nvSpPr>
        <p:spPr bwMode="auto">
          <a:xfrm>
            <a:off x="7006354" y="5672138"/>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b</a:t>
            </a:r>
          </a:p>
        </p:txBody>
      </p:sp>
      <p:sp>
        <p:nvSpPr>
          <p:cNvPr id="67" name="Text Box 28"/>
          <p:cNvSpPr txBox="1">
            <a:spLocks noChangeArrowheads="1"/>
          </p:cNvSpPr>
          <p:nvPr/>
        </p:nvSpPr>
        <p:spPr bwMode="auto">
          <a:xfrm>
            <a:off x="7414341" y="5962650"/>
            <a:ext cx="658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cache</a:t>
            </a:r>
          </a:p>
        </p:txBody>
      </p:sp>
      <p:sp>
        <p:nvSpPr>
          <p:cNvPr id="68" name="Text Box 29"/>
          <p:cNvSpPr txBox="1">
            <a:spLocks noChangeArrowheads="1"/>
          </p:cNvSpPr>
          <p:nvPr/>
        </p:nvSpPr>
        <p:spPr bwMode="auto">
          <a:xfrm>
            <a:off x="6453257" y="5953991"/>
            <a:ext cx="90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requests</a:t>
            </a:r>
          </a:p>
        </p:txBody>
      </p:sp>
      <p:sp>
        <p:nvSpPr>
          <p:cNvPr id="45" name="Rectangle 17">
            <a:extLst>
              <a:ext uri="{FF2B5EF4-FFF2-40B4-BE49-F238E27FC236}">
                <a16:creationId xmlns:a16="http://schemas.microsoft.com/office/drawing/2014/main" id="{E6F551CC-F7B7-4F32-BB71-BDA38F65B869}"/>
              </a:ext>
            </a:extLst>
          </p:cNvPr>
          <p:cNvSpPr>
            <a:spLocks noChangeArrowheads="1"/>
          </p:cNvSpPr>
          <p:nvPr/>
        </p:nvSpPr>
        <p:spPr bwMode="auto">
          <a:xfrm>
            <a:off x="7006354" y="3536157"/>
            <a:ext cx="304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b="1" dirty="0">
                <a:solidFill>
                  <a:srgbClr val="0033CC"/>
                </a:solidFill>
              </a:rPr>
              <a:t>a</a:t>
            </a:r>
          </a:p>
        </p:txBody>
      </p:sp>
      <mc:AlternateContent xmlns:mc="http://schemas.openxmlformats.org/markup-compatibility/2006" xmlns:a14="http://schemas.microsoft.com/office/drawing/2010/main">
        <mc:Choice Requires="a14">
          <p:sp>
            <p:nvSpPr>
              <p:cNvPr id="2" name="TextBox 1"/>
              <p:cNvSpPr txBox="1"/>
              <p:nvPr/>
            </p:nvSpPr>
            <p:spPr>
              <a:xfrm>
                <a:off x="115076" y="6357099"/>
                <a:ext cx="248744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Why </a:t>
                </a:r>
                <a14:m>
                  <m:oMath xmlns:m="http://schemas.openxmlformats.org/officeDocument/2006/math">
                    <m:r>
                      <a:rPr lang="en-US" b="0" i="1" smtClean="0">
                        <a:latin typeface="Cambria Math" panose="02040503050406030204" pitchFamily="18" charset="0"/>
                      </a:rPr>
                      <m:t>2</m:t>
                    </m:r>
                  </m:oMath>
                </a14:m>
                <a:r>
                  <a:rPr lang="en-US" dirty="0"/>
                  <a:t> is optimal?</a:t>
                </a:r>
              </a:p>
            </p:txBody>
          </p:sp>
        </mc:Choice>
        <mc:Fallback xmlns="">
          <p:sp>
            <p:nvSpPr>
              <p:cNvPr id="2" name="TextBox 1"/>
              <p:cNvSpPr txBox="1">
                <a:spLocks noRot="1" noChangeAspect="1" noMove="1" noResize="1" noEditPoints="1" noAdjustHandles="1" noChangeArrowheads="1" noChangeShapeType="1" noTextEdit="1"/>
              </p:cNvSpPr>
              <p:nvPr/>
            </p:nvSpPr>
            <p:spPr>
              <a:xfrm>
                <a:off x="115076" y="6357099"/>
                <a:ext cx="2487447" cy="400110"/>
              </a:xfrm>
              <a:prstGeom prst="rect">
                <a:avLst/>
              </a:prstGeom>
              <a:blipFill>
                <a:blip r:embed="rId4"/>
                <a:stretch>
                  <a:fillRect t="-4348" b="-246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91462F9-1B4E-491C-AEEE-E4E9BAA953CF}"/>
                  </a:ext>
                </a:extLst>
              </p14:cNvPr>
              <p14:cNvContentPartPr/>
              <p14:nvPr/>
            </p14:nvContentPartPr>
            <p14:xfrm>
              <a:off x="743040" y="771480"/>
              <a:ext cx="6327000" cy="5309640"/>
            </p14:xfrm>
          </p:contentPart>
        </mc:Choice>
        <mc:Fallback xmlns="">
          <p:pic>
            <p:nvPicPr>
              <p:cNvPr id="3" name="Ink 2">
                <a:extLst>
                  <a:ext uri="{FF2B5EF4-FFF2-40B4-BE49-F238E27FC236}">
                    <a16:creationId xmlns:a16="http://schemas.microsoft.com/office/drawing/2014/main" id="{B91462F9-1B4E-491C-AEEE-E4E9BAA953CF}"/>
                  </a:ext>
                </a:extLst>
              </p:cNvPr>
              <p:cNvPicPr/>
              <p:nvPr/>
            </p:nvPicPr>
            <p:blipFill>
              <a:blip r:embed="rId6"/>
              <a:stretch>
                <a:fillRect/>
              </a:stretch>
            </p:blipFill>
            <p:spPr>
              <a:xfrm>
                <a:off x="733680" y="762120"/>
                <a:ext cx="6345720" cy="5328360"/>
              </a:xfrm>
              <a:prstGeom prst="rect">
                <a:avLst/>
              </a:prstGeom>
            </p:spPr>
          </p:pic>
        </mc:Fallback>
      </mc:AlternateContent>
    </p:spTree>
    <p:extLst>
      <p:ext uri="{BB962C8B-B14F-4D97-AF65-F5344CB8AC3E}">
        <p14:creationId xmlns:p14="http://schemas.microsoft.com/office/powerpoint/2010/main" val="297112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63" grpId="0" animBg="1"/>
      <p:bldP spid="64" grpId="0" animBg="1"/>
      <p:bldP spid="65" grpId="0" animBg="1"/>
      <p:bldP spid="66" grpId="0" animBg="1"/>
      <p:bldP spid="67" grpId="0"/>
      <p:bldP spid="68" grpId="0"/>
      <p:bldP spid="4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Optimal Offline Caching:  </a:t>
            </a:r>
            <a:br>
              <a:rPr lang="en-US" altLang="en-US" sz="3600" dirty="0"/>
            </a:br>
            <a:r>
              <a:rPr lang="en-US" altLang="en-US" sz="3600" dirty="0"/>
              <a:t>Farthest-In-Future</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sp>
        <p:nvSpPr>
          <p:cNvPr id="15" name="Rectangle 3"/>
          <p:cNvSpPr txBox="1">
            <a:spLocks noChangeArrowheads="1"/>
          </p:cNvSpPr>
          <p:nvPr/>
        </p:nvSpPr>
        <p:spPr>
          <a:xfrm>
            <a:off x="457200" y="1626499"/>
            <a:ext cx="8191500" cy="466317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pPr>
            <a:r>
              <a:rPr lang="en-US" altLang="en-US" sz="2400" kern="0" dirty="0">
                <a:solidFill>
                  <a:schemeClr val="accent2"/>
                </a:solidFill>
              </a:rPr>
              <a:t>Farthest-in-future</a:t>
            </a:r>
            <a:endParaRPr lang="en-US" altLang="en-US" sz="2400" kern="0" dirty="0"/>
          </a:p>
          <a:p>
            <a:pPr eaLnBrk="1" hangingPunct="1">
              <a:lnSpc>
                <a:spcPct val="80000"/>
              </a:lnSpc>
            </a:pPr>
            <a:r>
              <a:rPr lang="en-US" altLang="en-US" sz="2400" kern="0" dirty="0"/>
              <a:t>Evict item in the cache that is not requested until farthest in the future.</a:t>
            </a:r>
          </a:p>
          <a:p>
            <a:pPr eaLnBrk="1" hangingPunct="1">
              <a:lnSpc>
                <a:spcPct val="80000"/>
              </a:lnSpc>
            </a:pPr>
            <a:endParaRPr lang="en-US" altLang="en-US" sz="2400" kern="0" dirty="0"/>
          </a:p>
          <a:p>
            <a:pPr eaLnBrk="1" hangingPunct="1">
              <a:lnSpc>
                <a:spcPct val="80000"/>
              </a:lnSpc>
            </a:pPr>
            <a:endParaRPr lang="en-US" altLang="en-US" sz="2400" kern="0" dirty="0"/>
          </a:p>
          <a:p>
            <a:pPr eaLnBrk="1" hangingPunct="1">
              <a:lnSpc>
                <a:spcPct val="80000"/>
              </a:lnSpc>
            </a:pPr>
            <a:endParaRPr lang="en-US" altLang="en-US" sz="2400" kern="0" dirty="0"/>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solidFill>
                  <a:schemeClr val="accent2"/>
                </a:solidFill>
              </a:rPr>
              <a:t>Theorem</a:t>
            </a:r>
          </a:p>
          <a:p>
            <a:pPr eaLnBrk="1" hangingPunct="1">
              <a:lnSpc>
                <a:spcPct val="80000"/>
              </a:lnSpc>
              <a:buClr>
                <a:schemeClr val="tx1"/>
              </a:buClr>
            </a:pPr>
            <a:r>
              <a:rPr lang="en-US" altLang="en-US" sz="2400" kern="0" dirty="0">
                <a:solidFill>
                  <a:schemeClr val="hlink"/>
                </a:solidFill>
              </a:rPr>
              <a:t>[</a:t>
            </a:r>
            <a:r>
              <a:rPr lang="en-US" altLang="en-US" sz="2400" kern="0" dirty="0" err="1">
                <a:solidFill>
                  <a:schemeClr val="hlink"/>
                </a:solidFill>
              </a:rPr>
              <a:t>Bellady</a:t>
            </a:r>
            <a:r>
              <a:rPr lang="en-US" altLang="en-US" sz="2400" kern="0" dirty="0">
                <a:solidFill>
                  <a:schemeClr val="hlink"/>
                </a:solidFill>
              </a:rPr>
              <a:t>, 1960s]</a:t>
            </a:r>
            <a:r>
              <a:rPr lang="en-US" altLang="en-US" sz="2400" kern="0" dirty="0"/>
              <a:t>  FIF is an optimal eviction schedule.</a:t>
            </a:r>
          </a:p>
          <a:p>
            <a:pPr eaLnBrk="1" hangingPunct="1">
              <a:lnSpc>
                <a:spcPct val="80000"/>
              </a:lnSpc>
            </a:pPr>
            <a:endParaRPr lang="en-US" altLang="en-US" sz="2400" kern="0" dirty="0"/>
          </a:p>
          <a:p>
            <a:pPr marL="0" indent="0" eaLnBrk="1" hangingPunct="1">
              <a:buNone/>
            </a:pPr>
            <a:r>
              <a:rPr lang="en-US" altLang="en-US" sz="2400" dirty="0"/>
              <a:t>Exchange Argument</a:t>
            </a:r>
          </a:p>
          <a:p>
            <a:pPr marL="400050" eaLnBrk="1" hangingPunct="1">
              <a:buFont typeface="Arial" panose="020B0604020202020204" pitchFamily="34" charset="0"/>
              <a:buChar char="•"/>
            </a:pPr>
            <a:r>
              <a:rPr lang="en-US" altLang="en-US" sz="2400" dirty="0"/>
              <a:t>We can swap choices to convert other schedules to Farthest-In-Future without losing quality</a:t>
            </a:r>
          </a:p>
          <a:p>
            <a:pPr marL="0" indent="0" eaLnBrk="1" hangingPunct="1">
              <a:lnSpc>
                <a:spcPct val="80000"/>
              </a:lnSpc>
              <a:buNone/>
            </a:pPr>
            <a:endParaRPr lang="en-US" altLang="en-US" sz="2400" kern="0" dirty="0"/>
          </a:p>
        </p:txBody>
      </p:sp>
      <p:sp>
        <p:nvSpPr>
          <p:cNvPr id="19" name="Rectangle 6"/>
          <p:cNvSpPr>
            <a:spLocks noChangeArrowheads="1"/>
          </p:cNvSpPr>
          <p:nvPr/>
        </p:nvSpPr>
        <p:spPr bwMode="auto">
          <a:xfrm>
            <a:off x="2628900" y="3282950"/>
            <a:ext cx="6019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600" b="1" dirty="0">
                <a:latin typeface="Courier New" panose="02070309020205020404" pitchFamily="49" charset="0"/>
              </a:rPr>
              <a:t>g a b c e d a b </a:t>
            </a:r>
            <a:r>
              <a:rPr kumimoji="1" lang="en-US" altLang="en-US" sz="1600" b="1" dirty="0" err="1">
                <a:latin typeface="Courier New" panose="02070309020205020404" pitchFamily="49" charset="0"/>
              </a:rPr>
              <a:t>b</a:t>
            </a:r>
            <a:r>
              <a:rPr kumimoji="1" lang="en-US" altLang="en-US" sz="1600" b="1" dirty="0">
                <a:latin typeface="Courier New" panose="02070309020205020404" pitchFamily="49" charset="0"/>
              </a:rPr>
              <a:t> a c d e a f a d e f g h ... </a:t>
            </a:r>
          </a:p>
        </p:txBody>
      </p:sp>
      <p:grpSp>
        <p:nvGrpSpPr>
          <p:cNvPr id="2" name="Group 1">
            <a:extLst>
              <a:ext uri="{FF2B5EF4-FFF2-40B4-BE49-F238E27FC236}">
                <a16:creationId xmlns:a16="http://schemas.microsoft.com/office/drawing/2014/main" id="{EF9DC794-CBB6-491E-82FB-FD659B52822E}"/>
              </a:ext>
            </a:extLst>
          </p:cNvPr>
          <p:cNvGrpSpPr/>
          <p:nvPr/>
        </p:nvGrpSpPr>
        <p:grpSpPr>
          <a:xfrm>
            <a:off x="1104900" y="2673350"/>
            <a:ext cx="3352800" cy="304800"/>
            <a:chOff x="1104900" y="2673350"/>
            <a:chExt cx="3352800" cy="304800"/>
          </a:xfrm>
        </p:grpSpPr>
        <p:sp>
          <p:nvSpPr>
            <p:cNvPr id="17" name="Rectangle 4"/>
            <p:cNvSpPr>
              <a:spLocks noChangeArrowheads="1"/>
            </p:cNvSpPr>
            <p:nvPr/>
          </p:nvSpPr>
          <p:spPr bwMode="auto">
            <a:xfrm>
              <a:off x="26289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a</a:t>
              </a:r>
            </a:p>
          </p:txBody>
        </p:sp>
        <p:sp>
          <p:nvSpPr>
            <p:cNvPr id="18" name="Rectangle 5"/>
            <p:cNvSpPr>
              <a:spLocks noChangeArrowheads="1"/>
            </p:cNvSpPr>
            <p:nvPr/>
          </p:nvSpPr>
          <p:spPr bwMode="auto">
            <a:xfrm>
              <a:off x="29337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20" name="Rectangle 7"/>
            <p:cNvSpPr>
              <a:spLocks noChangeArrowheads="1"/>
            </p:cNvSpPr>
            <p:nvPr/>
          </p:nvSpPr>
          <p:spPr bwMode="auto">
            <a:xfrm>
              <a:off x="1104900" y="2673350"/>
              <a:ext cx="12954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current cache:</a:t>
              </a:r>
            </a:p>
          </p:txBody>
        </p:sp>
        <p:sp>
          <p:nvSpPr>
            <p:cNvPr id="21" name="Rectangle 8"/>
            <p:cNvSpPr>
              <a:spLocks noChangeArrowheads="1"/>
            </p:cNvSpPr>
            <p:nvPr/>
          </p:nvSpPr>
          <p:spPr bwMode="auto">
            <a:xfrm>
              <a:off x="32385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c</a:t>
              </a:r>
            </a:p>
          </p:txBody>
        </p:sp>
        <p:sp>
          <p:nvSpPr>
            <p:cNvPr id="22" name="Rectangle 9"/>
            <p:cNvSpPr>
              <a:spLocks noChangeArrowheads="1"/>
            </p:cNvSpPr>
            <p:nvPr/>
          </p:nvSpPr>
          <p:spPr bwMode="auto">
            <a:xfrm>
              <a:off x="35433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d</a:t>
              </a:r>
            </a:p>
          </p:txBody>
        </p:sp>
        <p:sp>
          <p:nvSpPr>
            <p:cNvPr id="23" name="Rectangle 10"/>
            <p:cNvSpPr>
              <a:spLocks noChangeArrowheads="1"/>
            </p:cNvSpPr>
            <p:nvPr/>
          </p:nvSpPr>
          <p:spPr bwMode="auto">
            <a:xfrm>
              <a:off x="38481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e</a:t>
              </a:r>
            </a:p>
          </p:txBody>
        </p:sp>
        <p:sp>
          <p:nvSpPr>
            <p:cNvPr id="24" name="Rectangle 11"/>
            <p:cNvSpPr>
              <a:spLocks noChangeArrowheads="1"/>
            </p:cNvSpPr>
            <p:nvPr/>
          </p:nvSpPr>
          <p:spPr bwMode="auto">
            <a:xfrm>
              <a:off x="41529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f</a:t>
              </a:r>
            </a:p>
          </p:txBody>
        </p:sp>
      </p:grpSp>
      <p:sp>
        <p:nvSpPr>
          <p:cNvPr id="25" name="Rectangle 12"/>
          <p:cNvSpPr>
            <a:spLocks noChangeArrowheads="1"/>
          </p:cNvSpPr>
          <p:nvPr/>
        </p:nvSpPr>
        <p:spPr bwMode="auto">
          <a:xfrm>
            <a:off x="1104900" y="3282950"/>
            <a:ext cx="12954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future queries:</a:t>
            </a:r>
          </a:p>
        </p:txBody>
      </p:sp>
      <p:sp>
        <p:nvSpPr>
          <p:cNvPr id="26" name="Text Box 13"/>
          <p:cNvSpPr txBox="1">
            <a:spLocks noChangeArrowheads="1"/>
          </p:cNvSpPr>
          <p:nvPr/>
        </p:nvSpPr>
        <p:spPr bwMode="auto">
          <a:xfrm>
            <a:off x="2493963" y="3795713"/>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cache miss</a:t>
            </a:r>
            <a:endParaRPr kumimoji="1" lang="en-US" altLang="en-US" sz="1200">
              <a:latin typeface="Comic Sans MS" panose="030F0702030302020204" pitchFamily="66" charset="0"/>
              <a:sym typeface="Symbol" panose="05050102010706020507" pitchFamily="18" charset="2"/>
            </a:endParaRPr>
          </a:p>
        </p:txBody>
      </p:sp>
      <p:sp>
        <p:nvSpPr>
          <p:cNvPr id="27" name="Line 14"/>
          <p:cNvSpPr>
            <a:spLocks noChangeShapeType="1"/>
          </p:cNvSpPr>
          <p:nvPr/>
        </p:nvSpPr>
        <p:spPr bwMode="auto">
          <a:xfrm rot="10800000" flipH="1">
            <a:off x="2778125" y="3611563"/>
            <a:ext cx="0" cy="155575"/>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8" name="Text Box 15"/>
          <p:cNvSpPr txBox="1">
            <a:spLocks noChangeArrowheads="1"/>
          </p:cNvSpPr>
          <p:nvPr/>
        </p:nvSpPr>
        <p:spPr bwMode="auto">
          <a:xfrm>
            <a:off x="5910263" y="3771900"/>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eject this one</a:t>
            </a:r>
            <a:endParaRPr kumimoji="1" lang="en-US" altLang="en-US" sz="1200" dirty="0">
              <a:latin typeface="Comic Sans MS" panose="030F0702030302020204" pitchFamily="66" charset="0"/>
              <a:sym typeface="Symbol" panose="05050102010706020507" pitchFamily="18" charset="2"/>
            </a:endParaRPr>
          </a:p>
        </p:txBody>
      </p:sp>
      <p:sp>
        <p:nvSpPr>
          <p:cNvPr id="29" name="Line 16"/>
          <p:cNvSpPr>
            <a:spLocks noChangeShapeType="1"/>
          </p:cNvSpPr>
          <p:nvPr/>
        </p:nvSpPr>
        <p:spPr bwMode="auto">
          <a:xfrm rot="10800000" flipH="1">
            <a:off x="6194425" y="3587750"/>
            <a:ext cx="0" cy="155575"/>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0" name="TextBox 29">
            <a:extLst>
              <a:ext uri="{FF2B5EF4-FFF2-40B4-BE49-F238E27FC236}">
                <a16:creationId xmlns:a16="http://schemas.microsoft.com/office/drawing/2014/main" id="{BB441943-53EA-4BDD-B199-FC20522D0D86}"/>
              </a:ext>
            </a:extLst>
          </p:cNvPr>
          <p:cNvSpPr txBox="1"/>
          <p:nvPr/>
        </p:nvSpPr>
        <p:spPr>
          <a:xfrm>
            <a:off x="4862790" y="1401733"/>
            <a:ext cx="3685625" cy="400110"/>
          </a:xfrm>
          <a:prstGeom prst="rect">
            <a:avLst/>
          </a:prstGeom>
          <a:noFill/>
        </p:spPr>
        <p:txBody>
          <a:bodyPr wrap="none" rtlCol="0">
            <a:spAutoFit/>
          </a:bodyPr>
          <a:lstStyle/>
          <a:p>
            <a:r>
              <a:rPr lang="en-US" b="1" dirty="0">
                <a:solidFill>
                  <a:schemeClr val="accent2"/>
                </a:solidFill>
              </a:rPr>
              <a:t>Which item we should evict?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9654AF9-E3D3-4CFB-9E07-059B1DDA2602}"/>
                  </a:ext>
                </a:extLst>
              </p14:cNvPr>
              <p14:cNvContentPartPr/>
              <p14:nvPr/>
            </p14:nvContentPartPr>
            <p14:xfrm>
              <a:off x="822960" y="2725920"/>
              <a:ext cx="5469840" cy="1114920"/>
            </p14:xfrm>
          </p:contentPart>
        </mc:Choice>
        <mc:Fallback xmlns="">
          <p:pic>
            <p:nvPicPr>
              <p:cNvPr id="3" name="Ink 2">
                <a:extLst>
                  <a:ext uri="{FF2B5EF4-FFF2-40B4-BE49-F238E27FC236}">
                    <a16:creationId xmlns:a16="http://schemas.microsoft.com/office/drawing/2014/main" id="{49654AF9-E3D3-4CFB-9E07-059B1DDA2602}"/>
                  </a:ext>
                </a:extLst>
              </p:cNvPr>
              <p:cNvPicPr/>
              <p:nvPr/>
            </p:nvPicPr>
            <p:blipFill>
              <a:blip r:embed="rId4"/>
              <a:stretch>
                <a:fillRect/>
              </a:stretch>
            </p:blipFill>
            <p:spPr>
              <a:xfrm>
                <a:off x="813600" y="2716560"/>
                <a:ext cx="5488560" cy="1133640"/>
              </a:xfrm>
              <a:prstGeom prst="rect">
                <a:avLst/>
              </a:prstGeom>
            </p:spPr>
          </p:pic>
        </mc:Fallback>
      </mc:AlternateContent>
    </p:spTree>
    <p:extLst>
      <p:ext uri="{BB962C8B-B14F-4D97-AF65-F5344CB8AC3E}">
        <p14:creationId xmlns:p14="http://schemas.microsoft.com/office/powerpoint/2010/main" val="2481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9" grpId="0" animBg="1"/>
      <p:bldP spid="25" grpId="0" animBg="1"/>
      <p:bldP spid="26" grpId="0"/>
      <p:bldP spid="27" grpId="0" animBg="1"/>
      <p:bldP spid="28" grpId="0"/>
      <p:bldP spid="29" grpId="0" animBg="1"/>
      <p:bldP spid="30" grpId="0"/>
      <p:bldP spid="3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3" name="Rectangle 2"/>
              <p:cNvSpPr>
                <a:spLocks noGrp="1" noChangeArrowheads="1"/>
              </p:cNvSpPr>
              <p:nvPr>
                <p:ph type="title"/>
              </p:nvPr>
            </p:nvSpPr>
            <p:spPr/>
            <p:txBody>
              <a:bodyPr/>
              <a:lstStyle/>
              <a:p>
                <a:pPr eaLnBrk="1" hangingPunct="1"/>
                <a:r>
                  <a:rPr lang="en-US" altLang="en-US" sz="3600" dirty="0"/>
                  <a:t>Warm up (</a:t>
                </a:r>
                <a14:m>
                  <m:oMath xmlns:m="http://schemas.openxmlformats.org/officeDocument/2006/math">
                    <m:r>
                      <a:rPr lang="en-US" altLang="en-US" sz="3600" b="0" i="1" smtClean="0">
                        <a:latin typeface="Cambria Math" panose="02040503050406030204" pitchFamily="18" charset="0"/>
                      </a:rPr>
                      <m:t>𝑛</m:t>
                    </m:r>
                    <m:r>
                      <a:rPr lang="en-US" altLang="en-US" sz="3600" b="0" i="1" smtClean="0">
                        <a:latin typeface="Cambria Math" panose="02040503050406030204" pitchFamily="18" charset="0"/>
                      </a:rPr>
                      <m:t>=</m:t>
                    </m:r>
                    <m:r>
                      <a:rPr lang="en-US" altLang="en-US" sz="3600" b="0" i="1" smtClean="0">
                        <a:latin typeface="Cambria Math" panose="02040503050406030204" pitchFamily="18" charset="0"/>
                      </a:rPr>
                      <m:t>𝑘</m:t>
                    </m:r>
                    <m:r>
                      <a:rPr lang="en-US" altLang="en-US" sz="3600" b="0" i="1" smtClean="0">
                        <a:latin typeface="Cambria Math" panose="02040503050406030204" pitchFamily="18" charset="0"/>
                      </a:rPr>
                      <m:t>+1</m:t>
                    </m:r>
                  </m:oMath>
                </a14:m>
                <a:r>
                  <a:rPr lang="en-US" altLang="en-US" sz="3600" dirty="0">
                    <a:solidFill>
                      <a:srgbClr val="002060"/>
                    </a:solidFill>
                  </a:rPr>
                  <a:t>)</a:t>
                </a:r>
              </a:p>
            </p:txBody>
          </p:sp>
        </mc:Choice>
        <mc:Fallback xmlns="">
          <p:sp>
            <p:nvSpPr>
              <p:cNvPr id="5123" name="Rectangle 2"/>
              <p:cNvSpPr>
                <a:spLocks noGrp="1" noRot="1" noChangeAspect="1" noMove="1" noResize="1" noEditPoints="1" noAdjustHandles="1" noChangeArrowheads="1" noChangeShapeType="1" noTextEdit="1"/>
              </p:cNvSpPr>
              <p:nvPr>
                <p:ph type="title"/>
              </p:nvPr>
            </p:nvSpPr>
            <p:spPr>
              <a:blipFill>
                <a:blip r:embed="rId3"/>
                <a:stretch>
                  <a:fillRect t="-797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3"/>
              <p:cNvSpPr txBox="1">
                <a:spLocks noChangeArrowheads="1"/>
              </p:cNvSpPr>
              <p:nvPr/>
            </p:nvSpPr>
            <p:spPr>
              <a:xfrm>
                <a:off x="457200" y="1626498"/>
                <a:ext cx="8191500" cy="500290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pPr>
                <a:r>
                  <a:rPr lang="en-US" altLang="en-US" sz="2400" kern="0" dirty="0">
                    <a:solidFill>
                      <a:schemeClr val="accent2"/>
                    </a:solidFill>
                  </a:rPr>
                  <a:t>Farthest-in-future</a:t>
                </a:r>
                <a:endParaRPr lang="en-US" altLang="en-US" sz="2400" kern="0" dirty="0"/>
              </a:p>
              <a:p>
                <a:pPr eaLnBrk="1" hangingPunct="1">
                  <a:lnSpc>
                    <a:spcPct val="80000"/>
                  </a:lnSpc>
                </a:pPr>
                <a:r>
                  <a:rPr lang="en-US" altLang="en-US" sz="2400" kern="0" dirty="0"/>
                  <a:t>Evict item in the cache that is not requested until farthest in the future.</a:t>
                </a:r>
              </a:p>
              <a:p>
                <a:pPr eaLnBrk="1" hangingPunct="1">
                  <a:lnSpc>
                    <a:spcPct val="80000"/>
                  </a:lnSpc>
                </a:pPr>
                <a:endParaRPr lang="en-US" altLang="en-US" sz="2400" kern="0" dirty="0"/>
              </a:p>
              <a:p>
                <a:pPr eaLnBrk="1" hangingPunct="1">
                  <a:lnSpc>
                    <a:spcPct val="80000"/>
                  </a:lnSpc>
                </a:pPr>
                <a:endParaRPr lang="en-US" altLang="en-US" sz="2400" kern="0" dirty="0"/>
              </a:p>
              <a:p>
                <a:pPr eaLnBrk="1" hangingPunct="1">
                  <a:lnSpc>
                    <a:spcPct val="80000"/>
                  </a:lnSpc>
                </a:pPr>
                <a:endParaRPr lang="en-US" altLang="en-US" sz="2400" kern="0" dirty="0"/>
              </a:p>
              <a:p>
                <a:pPr marL="0" indent="0" eaLnBrk="1" hangingPunct="1">
                  <a:lnSpc>
                    <a:spcPct val="80000"/>
                  </a:lnSpc>
                  <a:buNone/>
                </a:pPr>
                <a:endParaRPr lang="en-US" altLang="en-US" sz="2400" kern="0" dirty="0"/>
              </a:p>
              <a:p>
                <a:pPr marL="0" indent="0" eaLnBrk="1" hangingPunct="1">
                  <a:lnSpc>
                    <a:spcPct val="80000"/>
                  </a:lnSpc>
                  <a:buNone/>
                </a:pPr>
                <a:r>
                  <a:rPr lang="en-US" altLang="en-US" sz="2400" kern="0" dirty="0"/>
                  <a:t>When </a:t>
                </a:r>
                <a14:m>
                  <m:oMath xmlns:m="http://schemas.openxmlformats.org/officeDocument/2006/math">
                    <m:r>
                      <a:rPr lang="en-US" altLang="en-US" sz="2400" b="0" i="1" kern="0" smtClean="0">
                        <a:latin typeface="Cambria Math" panose="02040503050406030204" pitchFamily="18" charset="0"/>
                      </a:rPr>
                      <m:t>𝑛</m:t>
                    </m:r>
                    <m:r>
                      <a:rPr lang="en-US" altLang="en-US" sz="2400" b="0" i="1" kern="0" smtClean="0">
                        <a:latin typeface="Cambria Math" panose="02040503050406030204" pitchFamily="18" charset="0"/>
                      </a:rPr>
                      <m:t>=</m:t>
                    </m:r>
                    <m:r>
                      <a:rPr lang="en-US" altLang="en-US" sz="2400" b="0" i="1" kern="0" smtClean="0">
                        <a:latin typeface="Cambria Math" panose="02040503050406030204" pitchFamily="18" charset="0"/>
                      </a:rPr>
                      <m:t>𝑘</m:t>
                    </m:r>
                    <m:r>
                      <a:rPr lang="en-US" altLang="en-US" sz="2400" b="0" i="1" kern="0" smtClean="0">
                        <a:latin typeface="Cambria Math" panose="02040503050406030204" pitchFamily="18" charset="0"/>
                      </a:rPr>
                      <m:t>+1</m:t>
                    </m:r>
                  </m:oMath>
                </a14:m>
                <a:r>
                  <a:rPr lang="en-US" altLang="en-US" sz="2400" kern="0" dirty="0"/>
                  <a:t>,</a:t>
                </a:r>
              </a:p>
              <a:p>
                <a:pPr marL="0" indent="0" eaLnBrk="1" hangingPunct="1">
                  <a:lnSpc>
                    <a:spcPct val="80000"/>
                  </a:lnSpc>
                  <a:buNone/>
                </a:pPr>
                <a:r>
                  <a:rPr lang="en-US" altLang="en-US" sz="2400" kern="0" dirty="0"/>
                  <a:t>between the cache miss and the farthest-item in the future,</a:t>
                </a:r>
              </a:p>
              <a:p>
                <a:pPr marL="0" indent="0" eaLnBrk="1" hangingPunct="1">
                  <a:lnSpc>
                    <a:spcPct val="80000"/>
                  </a:lnSpc>
                  <a:buNone/>
                </a:pPr>
                <a:r>
                  <a:rPr lang="en-US" altLang="en-US" sz="2400" kern="0" dirty="0"/>
                  <a:t>“</a:t>
                </a:r>
                <a:r>
                  <a:rPr kumimoji="1" lang="en-US" altLang="en-US" sz="2400" b="1" dirty="0">
                    <a:latin typeface="Courier New" panose="02070309020205020404" pitchFamily="49" charset="0"/>
                  </a:rPr>
                  <a:t>g a b c e d a b </a:t>
                </a:r>
                <a:r>
                  <a:rPr kumimoji="1" lang="en-US" altLang="en-US" sz="2400" b="1" dirty="0" err="1">
                    <a:latin typeface="Courier New" panose="02070309020205020404" pitchFamily="49" charset="0"/>
                  </a:rPr>
                  <a:t>b</a:t>
                </a:r>
                <a:r>
                  <a:rPr kumimoji="1" lang="en-US" altLang="en-US" sz="2400" b="1" dirty="0">
                    <a:latin typeface="Courier New" panose="02070309020205020404" pitchFamily="49" charset="0"/>
                  </a:rPr>
                  <a:t> a c d e a f”</a:t>
                </a:r>
              </a:p>
              <a:p>
                <a:pPr marL="0" indent="0" eaLnBrk="1" hangingPunct="1">
                  <a:lnSpc>
                    <a:spcPct val="80000"/>
                  </a:lnSpc>
                  <a:buNone/>
                </a:pPr>
                <a:r>
                  <a:rPr lang="en-US" altLang="en-US" sz="2400" kern="0" dirty="0"/>
                  <a:t>contains all the item. </a:t>
                </a:r>
              </a:p>
              <a:p>
                <a:pPr marL="0" indent="0" eaLnBrk="1" hangingPunct="1">
                  <a:lnSpc>
                    <a:spcPct val="80000"/>
                  </a:lnSpc>
                  <a:buNone/>
                </a:pPr>
                <a:r>
                  <a:rPr lang="en-US" altLang="en-US" sz="2400" kern="0" dirty="0"/>
                  <a:t>Hence, any algorithm must miss once.</a:t>
                </a:r>
              </a:p>
            </p:txBody>
          </p:sp>
        </mc:Choice>
        <mc:Fallback xmlns="">
          <p:sp>
            <p:nvSpPr>
              <p:cNvPr id="11" name="Rectangle 3"/>
              <p:cNvSpPr txBox="1">
                <a:spLocks noRot="1" noChangeAspect="1" noMove="1" noResize="1" noEditPoints="1" noAdjustHandles="1" noChangeArrowheads="1" noChangeShapeType="1" noTextEdit="1"/>
              </p:cNvSpPr>
              <p:nvPr/>
            </p:nvSpPr>
            <p:spPr>
              <a:xfrm>
                <a:off x="457200" y="1626498"/>
                <a:ext cx="8191500" cy="5002901"/>
              </a:xfrm>
              <a:prstGeom prst="rect">
                <a:avLst/>
              </a:prstGeom>
              <a:blipFill>
                <a:blip r:embed="rId4"/>
                <a:stretch>
                  <a:fillRect l="-1116" t="-2317" r="-1786"/>
                </a:stretch>
              </a:blipFill>
            </p:spPr>
            <p:txBody>
              <a:bodyPr/>
              <a:lstStyle/>
              <a:p>
                <a:r>
                  <a:rPr lang="en-US">
                    <a:noFill/>
                  </a:rPr>
                  <a:t> </a:t>
                </a:r>
              </a:p>
            </p:txBody>
          </p:sp>
        </mc:Fallback>
      </mc:AlternateContent>
      <p:sp>
        <p:nvSpPr>
          <p:cNvPr id="12" name="Rectangle 6"/>
          <p:cNvSpPr>
            <a:spLocks noChangeArrowheads="1"/>
          </p:cNvSpPr>
          <p:nvPr/>
        </p:nvSpPr>
        <p:spPr bwMode="auto">
          <a:xfrm>
            <a:off x="2628900" y="3282950"/>
            <a:ext cx="60198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600" b="1" dirty="0">
                <a:latin typeface="Courier New" panose="02070309020205020404" pitchFamily="49" charset="0"/>
              </a:rPr>
              <a:t>g a b c e d a b </a:t>
            </a:r>
            <a:r>
              <a:rPr kumimoji="1" lang="en-US" altLang="en-US" sz="1600" b="1" dirty="0" err="1">
                <a:latin typeface="Courier New" panose="02070309020205020404" pitchFamily="49" charset="0"/>
              </a:rPr>
              <a:t>b</a:t>
            </a:r>
            <a:r>
              <a:rPr kumimoji="1" lang="en-US" altLang="en-US" sz="1600" b="1" dirty="0">
                <a:latin typeface="Courier New" panose="02070309020205020404" pitchFamily="49" charset="0"/>
              </a:rPr>
              <a:t> a c d e a f a d e f g h ... </a:t>
            </a:r>
          </a:p>
        </p:txBody>
      </p:sp>
      <p:grpSp>
        <p:nvGrpSpPr>
          <p:cNvPr id="13" name="Group 12">
            <a:extLst>
              <a:ext uri="{FF2B5EF4-FFF2-40B4-BE49-F238E27FC236}">
                <a16:creationId xmlns:a16="http://schemas.microsoft.com/office/drawing/2014/main" id="{EF9DC794-CBB6-491E-82FB-FD659B52822E}"/>
              </a:ext>
            </a:extLst>
          </p:cNvPr>
          <p:cNvGrpSpPr/>
          <p:nvPr/>
        </p:nvGrpSpPr>
        <p:grpSpPr>
          <a:xfrm>
            <a:off x="1104900" y="2673350"/>
            <a:ext cx="3352800" cy="304800"/>
            <a:chOff x="1104900" y="2673350"/>
            <a:chExt cx="3352800" cy="304800"/>
          </a:xfrm>
        </p:grpSpPr>
        <p:sp>
          <p:nvSpPr>
            <p:cNvPr id="14" name="Rectangle 4"/>
            <p:cNvSpPr>
              <a:spLocks noChangeArrowheads="1"/>
            </p:cNvSpPr>
            <p:nvPr/>
          </p:nvSpPr>
          <p:spPr bwMode="auto">
            <a:xfrm>
              <a:off x="26289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a</a:t>
              </a:r>
            </a:p>
          </p:txBody>
        </p:sp>
        <p:sp>
          <p:nvSpPr>
            <p:cNvPr id="15" name="Rectangle 5"/>
            <p:cNvSpPr>
              <a:spLocks noChangeArrowheads="1"/>
            </p:cNvSpPr>
            <p:nvPr/>
          </p:nvSpPr>
          <p:spPr bwMode="auto">
            <a:xfrm>
              <a:off x="29337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b</a:t>
              </a:r>
            </a:p>
          </p:txBody>
        </p:sp>
        <p:sp>
          <p:nvSpPr>
            <p:cNvPr id="16" name="Rectangle 7"/>
            <p:cNvSpPr>
              <a:spLocks noChangeArrowheads="1"/>
            </p:cNvSpPr>
            <p:nvPr/>
          </p:nvSpPr>
          <p:spPr bwMode="auto">
            <a:xfrm>
              <a:off x="1104900" y="2673350"/>
              <a:ext cx="12954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current cache:</a:t>
              </a:r>
            </a:p>
          </p:txBody>
        </p:sp>
        <p:sp>
          <p:nvSpPr>
            <p:cNvPr id="17" name="Rectangle 8"/>
            <p:cNvSpPr>
              <a:spLocks noChangeArrowheads="1"/>
            </p:cNvSpPr>
            <p:nvPr/>
          </p:nvSpPr>
          <p:spPr bwMode="auto">
            <a:xfrm>
              <a:off x="32385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c</a:t>
              </a:r>
            </a:p>
          </p:txBody>
        </p:sp>
        <p:sp>
          <p:nvSpPr>
            <p:cNvPr id="18" name="Rectangle 9"/>
            <p:cNvSpPr>
              <a:spLocks noChangeArrowheads="1"/>
            </p:cNvSpPr>
            <p:nvPr/>
          </p:nvSpPr>
          <p:spPr bwMode="auto">
            <a:xfrm>
              <a:off x="35433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d</a:t>
              </a:r>
            </a:p>
          </p:txBody>
        </p:sp>
        <p:sp>
          <p:nvSpPr>
            <p:cNvPr id="19" name="Rectangle 10"/>
            <p:cNvSpPr>
              <a:spLocks noChangeArrowheads="1"/>
            </p:cNvSpPr>
            <p:nvPr/>
          </p:nvSpPr>
          <p:spPr bwMode="auto">
            <a:xfrm>
              <a:off x="38481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e</a:t>
              </a:r>
            </a:p>
          </p:txBody>
        </p:sp>
        <p:sp>
          <p:nvSpPr>
            <p:cNvPr id="20" name="Rectangle 11"/>
            <p:cNvSpPr>
              <a:spLocks noChangeArrowheads="1"/>
            </p:cNvSpPr>
            <p:nvPr/>
          </p:nvSpPr>
          <p:spPr bwMode="auto">
            <a:xfrm>
              <a:off x="4152900" y="2673350"/>
              <a:ext cx="304800" cy="3048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a:t>f</a:t>
              </a:r>
            </a:p>
          </p:txBody>
        </p:sp>
      </p:grpSp>
      <p:sp>
        <p:nvSpPr>
          <p:cNvPr id="21" name="Rectangle 12"/>
          <p:cNvSpPr>
            <a:spLocks noChangeArrowheads="1"/>
          </p:cNvSpPr>
          <p:nvPr/>
        </p:nvSpPr>
        <p:spPr bwMode="auto">
          <a:xfrm>
            <a:off x="1104900" y="3282950"/>
            <a:ext cx="1295400" cy="30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future queries:</a:t>
            </a:r>
          </a:p>
        </p:txBody>
      </p:sp>
      <p:sp>
        <p:nvSpPr>
          <p:cNvPr id="22" name="Text Box 13"/>
          <p:cNvSpPr txBox="1">
            <a:spLocks noChangeArrowheads="1"/>
          </p:cNvSpPr>
          <p:nvPr/>
        </p:nvSpPr>
        <p:spPr bwMode="auto">
          <a:xfrm>
            <a:off x="2493963" y="3795713"/>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cache miss</a:t>
            </a:r>
            <a:endParaRPr kumimoji="1" lang="en-US" altLang="en-US" sz="1200">
              <a:latin typeface="Comic Sans MS" panose="030F0702030302020204" pitchFamily="66" charset="0"/>
              <a:sym typeface="Symbol" panose="05050102010706020507" pitchFamily="18" charset="2"/>
            </a:endParaRPr>
          </a:p>
        </p:txBody>
      </p:sp>
      <p:sp>
        <p:nvSpPr>
          <p:cNvPr id="23" name="Line 14"/>
          <p:cNvSpPr>
            <a:spLocks noChangeShapeType="1"/>
          </p:cNvSpPr>
          <p:nvPr/>
        </p:nvSpPr>
        <p:spPr bwMode="auto">
          <a:xfrm rot="10800000" flipH="1">
            <a:off x="2778125" y="3611563"/>
            <a:ext cx="0" cy="155575"/>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4" name="Text Box 15"/>
          <p:cNvSpPr txBox="1">
            <a:spLocks noChangeArrowheads="1"/>
          </p:cNvSpPr>
          <p:nvPr/>
        </p:nvSpPr>
        <p:spPr bwMode="auto">
          <a:xfrm>
            <a:off x="5910263" y="3771900"/>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eject this one</a:t>
            </a:r>
            <a:endParaRPr kumimoji="1" lang="en-US" altLang="en-US" sz="1200" dirty="0">
              <a:latin typeface="Comic Sans MS" panose="030F0702030302020204" pitchFamily="66" charset="0"/>
              <a:sym typeface="Symbol" panose="05050102010706020507" pitchFamily="18" charset="2"/>
            </a:endParaRPr>
          </a:p>
        </p:txBody>
      </p:sp>
      <p:sp>
        <p:nvSpPr>
          <p:cNvPr id="25" name="Line 16"/>
          <p:cNvSpPr>
            <a:spLocks noChangeShapeType="1"/>
          </p:cNvSpPr>
          <p:nvPr/>
        </p:nvSpPr>
        <p:spPr bwMode="auto">
          <a:xfrm rot="10800000" flipH="1">
            <a:off x="6194425" y="3587750"/>
            <a:ext cx="0" cy="155575"/>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02BA374-7A5D-4D82-9295-EF9429D10F46}"/>
                  </a:ext>
                </a:extLst>
              </p14:cNvPr>
              <p14:cNvContentPartPr/>
              <p14:nvPr/>
            </p14:nvContentPartPr>
            <p14:xfrm>
              <a:off x="2669040" y="828720"/>
              <a:ext cx="6189480" cy="2846520"/>
            </p14:xfrm>
          </p:contentPart>
        </mc:Choice>
        <mc:Fallback xmlns="">
          <p:pic>
            <p:nvPicPr>
              <p:cNvPr id="2" name="Ink 1">
                <a:extLst>
                  <a:ext uri="{FF2B5EF4-FFF2-40B4-BE49-F238E27FC236}">
                    <a16:creationId xmlns:a16="http://schemas.microsoft.com/office/drawing/2014/main" id="{D02BA374-7A5D-4D82-9295-EF9429D10F46}"/>
                  </a:ext>
                </a:extLst>
              </p:cNvPr>
              <p:cNvPicPr/>
              <p:nvPr/>
            </p:nvPicPr>
            <p:blipFill>
              <a:blip r:embed="rId6"/>
              <a:stretch>
                <a:fillRect/>
              </a:stretch>
            </p:blipFill>
            <p:spPr>
              <a:xfrm>
                <a:off x="2659680" y="819360"/>
                <a:ext cx="6208200" cy="2865240"/>
              </a:xfrm>
              <a:prstGeom prst="rect">
                <a:avLst/>
              </a:prstGeom>
            </p:spPr>
          </p:pic>
        </mc:Fallback>
      </mc:AlternateContent>
    </p:spTree>
    <p:extLst>
      <p:ext uri="{BB962C8B-B14F-4D97-AF65-F5344CB8AC3E}">
        <p14:creationId xmlns:p14="http://schemas.microsoft.com/office/powerpoint/2010/main" val="38681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Online Caching</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dirty="0">
              <a:latin typeface="Tahoma" panose="020B0604030504040204" pitchFamily="34" charset="0"/>
            </a:endParaRPr>
          </a:p>
        </p:txBody>
      </p:sp>
      <p:sp>
        <p:nvSpPr>
          <p:cNvPr id="5" name="Rectangle 3"/>
          <p:cNvSpPr txBox="1">
            <a:spLocks noChangeArrowheads="1"/>
          </p:cNvSpPr>
          <p:nvPr/>
        </p:nvSpPr>
        <p:spPr>
          <a:xfrm>
            <a:off x="673099" y="1417638"/>
            <a:ext cx="7872089" cy="48720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altLang="en-US" sz="2000" kern="0" dirty="0"/>
              <a:t>Online vs. offline algorithms.</a:t>
            </a:r>
          </a:p>
          <a:p>
            <a:pPr lvl="1" eaLnBrk="1" hangingPunct="1">
              <a:lnSpc>
                <a:spcPct val="80000"/>
              </a:lnSpc>
            </a:pPr>
            <a:r>
              <a:rPr lang="en-US" altLang="en-US" sz="1800" kern="0" dirty="0"/>
              <a:t>Offline:  full sequence of requests is known a priori.</a:t>
            </a:r>
          </a:p>
          <a:p>
            <a:pPr lvl="1" eaLnBrk="1" hangingPunct="1">
              <a:lnSpc>
                <a:spcPct val="80000"/>
              </a:lnSpc>
            </a:pPr>
            <a:r>
              <a:rPr lang="en-US" altLang="en-US" sz="1800" kern="0" dirty="0"/>
              <a:t>Online (reality):  requests are not known in advance.</a:t>
            </a:r>
          </a:p>
          <a:p>
            <a:pPr lvl="1" eaLnBrk="1" hangingPunct="1">
              <a:lnSpc>
                <a:spcPct val="80000"/>
              </a:lnSpc>
            </a:pPr>
            <a:r>
              <a:rPr lang="en-US" altLang="en-US" sz="1800" kern="0" dirty="0"/>
              <a:t>Caching is among most fundamental online problems in CS.</a:t>
            </a:r>
          </a:p>
          <a:p>
            <a:pPr eaLnBrk="1" hangingPunct="1">
              <a:lnSpc>
                <a:spcPct val="80000"/>
              </a:lnSpc>
            </a:pPr>
            <a:endParaRPr lang="en-US" altLang="en-US" sz="2000" kern="0" dirty="0"/>
          </a:p>
          <a:p>
            <a:pPr eaLnBrk="1" hangingPunct="1">
              <a:lnSpc>
                <a:spcPct val="80000"/>
              </a:lnSpc>
            </a:pPr>
            <a:endParaRPr lang="en-US" altLang="en-US" sz="2000" kern="0" dirty="0"/>
          </a:p>
          <a:p>
            <a:pPr eaLnBrk="1" hangingPunct="1">
              <a:lnSpc>
                <a:spcPct val="80000"/>
              </a:lnSpc>
            </a:pPr>
            <a:r>
              <a:rPr lang="en-US" altLang="en-US" sz="2000" kern="0" dirty="0"/>
              <a:t>LIFO.  Evict page brought in most recently.</a:t>
            </a:r>
          </a:p>
          <a:p>
            <a:pPr eaLnBrk="1" hangingPunct="1">
              <a:lnSpc>
                <a:spcPct val="80000"/>
              </a:lnSpc>
            </a:pPr>
            <a:r>
              <a:rPr lang="en-US" altLang="en-US" sz="2000" kern="0" dirty="0"/>
              <a:t>LRU.  Evict page whose most recent access was earliest.</a:t>
            </a:r>
          </a:p>
          <a:p>
            <a:pPr eaLnBrk="1" hangingPunct="1">
              <a:lnSpc>
                <a:spcPct val="80000"/>
              </a:lnSpc>
            </a:pPr>
            <a:endParaRPr lang="en-US" altLang="en-US" sz="2000" kern="0" dirty="0"/>
          </a:p>
          <a:p>
            <a:pPr eaLnBrk="1" hangingPunct="1">
              <a:lnSpc>
                <a:spcPct val="80000"/>
              </a:lnSpc>
            </a:pPr>
            <a:endParaRPr lang="en-US" altLang="en-US" sz="2000" kern="0" dirty="0"/>
          </a:p>
          <a:p>
            <a:pPr eaLnBrk="1" hangingPunct="1">
              <a:lnSpc>
                <a:spcPct val="80000"/>
              </a:lnSpc>
            </a:pPr>
            <a:r>
              <a:rPr lang="en-US" altLang="en-US" sz="2000" kern="0" dirty="0"/>
              <a:t>Theorem.  FIF is optimal offline eviction algorithm.</a:t>
            </a:r>
          </a:p>
          <a:p>
            <a:pPr lvl="1" eaLnBrk="1" hangingPunct="1">
              <a:lnSpc>
                <a:spcPct val="80000"/>
              </a:lnSpc>
            </a:pPr>
            <a:r>
              <a:rPr lang="en-US" altLang="en-US" sz="1800" kern="0" dirty="0"/>
              <a:t>Provides basis for understanding and analyzing online algorithms.</a:t>
            </a:r>
          </a:p>
          <a:p>
            <a:pPr lvl="1" eaLnBrk="1" hangingPunct="1">
              <a:lnSpc>
                <a:spcPct val="80000"/>
              </a:lnSpc>
            </a:pPr>
            <a:r>
              <a:rPr lang="en-US" altLang="en-US" sz="1800" kern="0" dirty="0"/>
              <a:t>LRU is k-competitive.  </a:t>
            </a:r>
            <a:r>
              <a:rPr lang="en-US" altLang="en-US" sz="1800" kern="0" dirty="0">
                <a:solidFill>
                  <a:schemeClr val="hlink"/>
                </a:solidFill>
              </a:rPr>
              <a:t>[Section 13.8]</a:t>
            </a:r>
          </a:p>
          <a:p>
            <a:pPr lvl="1" eaLnBrk="1" hangingPunct="1">
              <a:lnSpc>
                <a:spcPct val="80000"/>
              </a:lnSpc>
            </a:pPr>
            <a:r>
              <a:rPr lang="en-US" altLang="en-US" sz="1800" kern="0" dirty="0"/>
              <a:t>LIFO is arbitrarily bad.</a:t>
            </a:r>
            <a:endParaRPr lang="en-US" altLang="en-US" sz="1800" kern="0" dirty="0">
              <a:solidFill>
                <a:schemeClr val="hlink"/>
              </a:solidFill>
            </a:endParaRPr>
          </a:p>
        </p:txBody>
      </p:sp>
      <p:grpSp>
        <p:nvGrpSpPr>
          <p:cNvPr id="6" name="Group 6"/>
          <p:cNvGrpSpPr>
            <a:grpSpLocks/>
          </p:cNvGrpSpPr>
          <p:nvPr/>
        </p:nvGrpSpPr>
        <p:grpSpPr bwMode="auto">
          <a:xfrm>
            <a:off x="4705858" y="3736609"/>
            <a:ext cx="2801938" cy="479425"/>
            <a:chOff x="2884" y="2387"/>
            <a:chExt cx="1765" cy="302"/>
          </a:xfrm>
        </p:grpSpPr>
        <p:sp>
          <p:nvSpPr>
            <p:cNvPr id="7" name="Line 4"/>
            <p:cNvSpPr>
              <a:spLocks noChangeShapeType="1"/>
            </p:cNvSpPr>
            <p:nvPr/>
          </p:nvSpPr>
          <p:spPr bwMode="auto">
            <a:xfrm flipV="1">
              <a:off x="3470" y="2387"/>
              <a:ext cx="0" cy="144"/>
            </a:xfrm>
            <a:prstGeom prst="line">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8" name="Text Box 5"/>
            <p:cNvSpPr txBox="1">
              <a:spLocks noChangeArrowheads="1"/>
            </p:cNvSpPr>
            <p:nvPr/>
          </p:nvSpPr>
          <p:spPr bwMode="auto">
            <a:xfrm>
              <a:off x="2884" y="2514"/>
              <a:ext cx="1765" cy="175"/>
            </a:xfrm>
            <a:prstGeom prst="rect">
              <a:avLst/>
            </a:prstGeom>
            <a:noFill/>
            <a:ln w="9525">
              <a:solidFill>
                <a:schemeClr val="accent2"/>
              </a:solidFill>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a:solidFill>
                    <a:schemeClr val="accent2"/>
                  </a:solidFill>
                  <a:latin typeface="Comic Sans MS" panose="030F0702030302020204" pitchFamily="66" charset="0"/>
                </a:rPr>
                <a:t>FIF with direction of time reversed!</a:t>
              </a:r>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D6A227B-CC61-4270-8C17-68995AE84DAA}"/>
                  </a:ext>
                </a:extLst>
              </p14:cNvPr>
              <p14:cNvContentPartPr/>
              <p14:nvPr/>
            </p14:nvContentPartPr>
            <p14:xfrm>
              <a:off x="343080" y="480240"/>
              <a:ext cx="8727120" cy="3600720"/>
            </p14:xfrm>
          </p:contentPart>
        </mc:Choice>
        <mc:Fallback xmlns="">
          <p:pic>
            <p:nvPicPr>
              <p:cNvPr id="2" name="Ink 1">
                <a:extLst>
                  <a:ext uri="{FF2B5EF4-FFF2-40B4-BE49-F238E27FC236}">
                    <a16:creationId xmlns:a16="http://schemas.microsoft.com/office/drawing/2014/main" id="{ED6A227B-CC61-4270-8C17-68995AE84DAA}"/>
                  </a:ext>
                </a:extLst>
              </p:cNvPr>
              <p:cNvPicPr/>
              <p:nvPr/>
            </p:nvPicPr>
            <p:blipFill>
              <a:blip r:embed="rId4"/>
              <a:stretch>
                <a:fillRect/>
              </a:stretch>
            </p:blipFill>
            <p:spPr>
              <a:xfrm>
                <a:off x="333720" y="470880"/>
                <a:ext cx="8745840" cy="3619440"/>
              </a:xfrm>
              <a:prstGeom prst="rect">
                <a:avLst/>
              </a:prstGeom>
            </p:spPr>
          </p:pic>
        </mc:Fallback>
      </mc:AlternateContent>
      <p:sp>
        <p:nvSpPr>
          <p:cNvPr id="9" name="Rectangle 8">
            <a:extLst>
              <a:ext uri="{FF2B5EF4-FFF2-40B4-BE49-F238E27FC236}">
                <a16:creationId xmlns:a16="http://schemas.microsoft.com/office/drawing/2014/main" id="{19442E67-E5DA-4ACD-8C47-7B72BA640C4F}"/>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452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08000" y="527050"/>
            <a:ext cx="8229600" cy="1143000"/>
          </a:xfrm>
        </p:spPr>
        <p:txBody>
          <a:bodyPr/>
          <a:lstStyle/>
          <a:p>
            <a:pPr eaLnBrk="1" hangingPunct="1"/>
            <a:r>
              <a:rPr lang="en-US" altLang="en-US" sz="3600" dirty="0"/>
              <a:t>Scheduling to Minimizing Lateness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5140480"/>
              </a:xfrm>
            </p:spPr>
            <p:txBody>
              <a:bodyPr/>
              <a:lstStyle/>
              <a:p>
                <a:pPr marL="400050" eaLnBrk="1" hangingPunct="1">
                  <a:lnSpc>
                    <a:spcPct val="80000"/>
                  </a:lnSpc>
                  <a:buFont typeface="Arial" panose="020B0604020202020204" pitchFamily="34" charset="0"/>
                  <a:buChar char="•"/>
                </a:pPr>
                <a:r>
                  <a:rPr lang="en-US" altLang="en-US" sz="2400" dirty="0"/>
                  <a:t>Similar to interval scheduling.</a:t>
                </a:r>
              </a:p>
              <a:p>
                <a:pPr marL="400050" eaLnBrk="1" hangingPunct="1">
                  <a:lnSpc>
                    <a:spcPct val="80000"/>
                  </a:lnSpc>
                  <a:buFont typeface="Arial" panose="020B0604020202020204" pitchFamily="34" charset="0"/>
                  <a:buChar char="•"/>
                </a:pPr>
                <a:r>
                  <a:rPr lang="en-US" altLang="en-US" sz="2400" dirty="0"/>
                  <a:t>Instead of start and finish times, request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has</a:t>
                </a:r>
              </a:p>
              <a:p>
                <a:pPr lvl="1" eaLnBrk="1" hangingPunct="1">
                  <a:lnSpc>
                    <a:spcPct val="80000"/>
                  </a:lnSpc>
                  <a:buFont typeface="Wingdings" panose="05000000000000000000" pitchFamily="2" charset="2"/>
                  <a:buChar char="Ø"/>
                </a:pPr>
                <a:r>
                  <a:rPr lang="en-US" altLang="en-US" sz="2400" dirty="0"/>
                  <a:t>Time Requirement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smtClean="0">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oMath>
                </a14:m>
                <a:r>
                  <a:rPr lang="en-US" altLang="en-US" sz="2400" b="1" dirty="0"/>
                  <a:t> </a:t>
                </a:r>
                <a:r>
                  <a:rPr lang="en-US" altLang="en-US" sz="2400" dirty="0"/>
                  <a:t>which must be scheduled in a contiguous block</a:t>
                </a:r>
                <a:endParaRPr lang="en-US" altLang="en-US" sz="2400" b="1" dirty="0"/>
              </a:p>
              <a:p>
                <a:pPr lvl="1" eaLnBrk="1" hangingPunct="1">
                  <a:lnSpc>
                    <a:spcPct val="80000"/>
                  </a:lnSpc>
                  <a:buFont typeface="Wingdings" panose="05000000000000000000" pitchFamily="2" charset="2"/>
                  <a:buChar char="Ø"/>
                </a:pPr>
                <a:r>
                  <a:rPr lang="en-US" altLang="en-US" sz="2400" dirty="0"/>
                  <a:t>Deadline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𝒅</m:t>
                        </m:r>
                      </m:e>
                      <m:sub>
                        <m:r>
                          <a:rPr lang="en-US" altLang="en-US" sz="2400" b="1" i="1">
                            <a:solidFill>
                              <a:srgbClr val="0033CC"/>
                            </a:solidFill>
                            <a:latin typeface="Cambria Math" panose="02040503050406030204" pitchFamily="18" charset="0"/>
                          </a:rPr>
                          <m:t>𝒊</m:t>
                        </m:r>
                      </m:sub>
                    </m:sSub>
                  </m:oMath>
                </a14:m>
                <a:r>
                  <a:rPr lang="en-US" altLang="en-US" sz="2400" dirty="0"/>
                  <a:t> by which time the request would like to be finished</a:t>
                </a:r>
              </a:p>
              <a:p>
                <a:pPr eaLnBrk="1" hangingPunct="1">
                  <a:lnSpc>
                    <a:spcPct val="80000"/>
                  </a:lnSpc>
                  <a:buFont typeface="Arial" panose="020B0604020202020204" pitchFamily="34" charset="0"/>
                  <a:buChar char="•"/>
                </a:pPr>
                <a:r>
                  <a:rPr lang="en-US" altLang="en-US" sz="2400" dirty="0"/>
                  <a:t>Requests are scheduled into </a:t>
                </a:r>
                <a:br>
                  <a:rPr lang="en-US" altLang="en-US" sz="2400" dirty="0"/>
                </a:br>
                <a:r>
                  <a:rPr lang="en-US" altLang="en-US" sz="2400" dirty="0"/>
                  <a:t>time intervals </a:t>
                </a:r>
                <a14:m>
                  <m:oMath xmlns:m="http://schemas.openxmlformats.org/officeDocument/2006/math">
                    <m:r>
                      <a:rPr lang="en-US" altLang="en-US" sz="2400"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𝒔</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𝒇</m:t>
                        </m:r>
                      </m:e>
                      <m:sub>
                        <m:r>
                          <a:rPr lang="en-US" altLang="en-US" sz="2400" b="1" i="1" dirty="0">
                            <a:solidFill>
                              <a:srgbClr val="0033CC"/>
                            </a:solidFill>
                            <a:latin typeface="Cambria Math" panose="02040503050406030204" pitchFamily="18" charset="0"/>
                          </a:rPr>
                          <m:t>𝒊</m:t>
                        </m:r>
                      </m:sub>
                    </m:sSub>
                    <m:r>
                      <a:rPr lang="en-US" altLang="en-US" sz="2400" i="1" dirty="0">
                        <a:solidFill>
                          <a:srgbClr val="0033CC"/>
                        </a:solidFill>
                        <a:latin typeface="Cambria Math" panose="02040503050406030204" pitchFamily="18" charset="0"/>
                      </a:rPr>
                      <m:t>]</m:t>
                    </m:r>
                    <m:r>
                      <a:rPr lang="en-US" altLang="en-US" sz="2400" i="1" dirty="0">
                        <a:latin typeface="Cambria Math" panose="02040503050406030204" pitchFamily="18" charset="0"/>
                      </a:rPr>
                      <m:t> </m:t>
                    </m:r>
                  </m:oMath>
                </a14:m>
                <a:r>
                  <a:rPr lang="en-US" altLang="en-US" sz="2400" dirty="0" err="1"/>
                  <a:t>s.t.</a:t>
                </a:r>
                <a:r>
                  <a:rPr lang="en-US" altLang="en-US" sz="2400" dirty="0"/>
                  <a: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𝒇</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𝒔</m:t>
                        </m:r>
                      </m:e>
                      <m:sub>
                        <m:r>
                          <a:rPr lang="en-US" altLang="en-US" sz="2400" b="1" i="1">
                            <a:solidFill>
                              <a:srgbClr val="0033CC"/>
                            </a:solidFill>
                            <a:latin typeface="Cambria Math" panose="02040503050406030204" pitchFamily="18" charset="0"/>
                          </a:rPr>
                          <m:t>𝒊</m:t>
                        </m:r>
                      </m:sub>
                    </m:sSub>
                  </m:oMath>
                </a14:m>
                <a:r>
                  <a:rPr lang="en-US" altLang="en-US" sz="2400" dirty="0"/>
                  <a:t>.</a:t>
                </a:r>
              </a:p>
              <a:p>
                <a:pPr eaLnBrk="1" hangingPunct="1">
                  <a:lnSpc>
                    <a:spcPct val="80000"/>
                  </a:lnSpc>
                  <a:buFont typeface="Arial" panose="020B0604020202020204" pitchFamily="34" charset="0"/>
                  <a:buChar char="•"/>
                </a:pPr>
                <a:r>
                  <a:rPr lang="en-US" altLang="en-US" sz="2400" dirty="0"/>
                  <a:t>Lateness for request </a:t>
                </a:r>
                <a14:m>
                  <m:oMath xmlns:m="http://schemas.openxmlformats.org/officeDocument/2006/math">
                    <m:r>
                      <a:rPr lang="en-US" altLang="en-US" sz="2400" b="1" i="1" dirty="0">
                        <a:solidFill>
                          <a:srgbClr val="0033CC"/>
                        </a:solidFill>
                        <a:latin typeface="Cambria Math" panose="02040503050406030204" pitchFamily="18" charset="0"/>
                      </a:rPr>
                      <m:t>𝒊</m:t>
                    </m:r>
                    <m:r>
                      <a:rPr lang="en-US" altLang="en-US" sz="2400" i="1" dirty="0">
                        <a:latin typeface="Cambria Math" panose="02040503050406030204" pitchFamily="18" charset="0"/>
                      </a:rPr>
                      <m:t> </m:t>
                    </m:r>
                  </m:oMath>
                </a14:m>
                <a:r>
                  <a:rPr lang="en-US" altLang="en-US" sz="2400" dirty="0"/>
                  <a:t>is</a:t>
                </a:r>
              </a:p>
              <a:p>
                <a:pPr lvl="1" eaLnBrk="1" hangingPunct="1">
                  <a:lnSpc>
                    <a:spcPct val="80000"/>
                  </a:lnSpc>
                  <a:buFont typeface="Arial" panose="020B0604020202020204" pitchFamily="34" charset="0"/>
                  <a:buChar char="•"/>
                </a:pPr>
                <a:r>
                  <a:rPr lang="en-US" altLang="en-US" sz="2000" dirty="0"/>
                  <a:t>If </a:t>
                </a:r>
                <a14:m>
                  <m:oMath xmlns:m="http://schemas.openxmlformats.org/officeDocument/2006/math">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𝒅</m:t>
                        </m:r>
                      </m:e>
                      <m:sub>
                        <m:r>
                          <a:rPr lang="en-US" altLang="en-US" sz="2000" b="1" i="1">
                            <a:solidFill>
                              <a:srgbClr val="0033CC"/>
                            </a:solidFill>
                            <a:latin typeface="Cambria Math" panose="02040503050406030204" pitchFamily="18" charset="0"/>
                          </a:rPr>
                          <m:t>𝒊</m:t>
                        </m:r>
                      </m:sub>
                    </m:sSub>
                    <m:r>
                      <a:rPr lang="en-US" altLang="en-US" sz="2000" b="1" i="1">
                        <a:solidFill>
                          <a:srgbClr val="0033CC"/>
                        </a:solidFill>
                        <a:latin typeface="Cambria Math" panose="02040503050406030204" pitchFamily="18" charset="0"/>
                      </a:rPr>
                      <m:t>&lt;</m:t>
                    </m:r>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𝒇</m:t>
                        </m:r>
                      </m:e>
                      <m:sub>
                        <m:r>
                          <a:rPr lang="en-US" altLang="en-US" sz="2000" b="1" i="1">
                            <a:solidFill>
                              <a:srgbClr val="0033CC"/>
                            </a:solidFill>
                            <a:latin typeface="Cambria Math" panose="02040503050406030204" pitchFamily="18" charset="0"/>
                          </a:rPr>
                          <m:t>𝒊</m:t>
                        </m:r>
                      </m:sub>
                    </m:sSub>
                  </m:oMath>
                </a14:m>
                <a:r>
                  <a:rPr lang="en-US" altLang="en-US" sz="2000" b="1" dirty="0">
                    <a:solidFill>
                      <a:srgbClr val="0033CC"/>
                    </a:solidFill>
                    <a:sym typeface="Symbol" panose="05050102010706020507" pitchFamily="18" charset="2"/>
                  </a:rPr>
                  <a:t> </a:t>
                </a:r>
                <a:r>
                  <a:rPr lang="en-US" altLang="en-US" sz="2000" dirty="0">
                    <a:sym typeface="Symbol" panose="05050102010706020507" pitchFamily="18" charset="2"/>
                  </a:rPr>
                  <a:t>then request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is late by</a:t>
                </a:r>
                <a:r>
                  <a:rPr lang="en-US" altLang="en-US" sz="2000" b="1" dirty="0">
                    <a:solidFill>
                      <a:srgbClr val="0033CC"/>
                    </a:solidFill>
                    <a:sym typeface="Symbol" panose="05050102010706020507" pitchFamily="18" charset="2"/>
                  </a:rPr>
                  <a: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rPr>
                      <m:t>𝒇</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sSub>
                      <m:sSubPr>
                        <m:ctrlPr>
                          <a:rPr lang="en-US" altLang="en-US" sz="2000" i="1" dirty="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𝒅</m:t>
                        </m:r>
                      </m:e>
                      <m:sub>
                        <m:r>
                          <a:rPr lang="en-US" altLang="en-US" sz="2000" i="1" dirty="0">
                            <a:solidFill>
                              <a:srgbClr val="0033CC"/>
                            </a:solidFill>
                            <a:latin typeface="Cambria Math" panose="02040503050406030204" pitchFamily="18" charset="0"/>
                          </a:rPr>
                          <m:t>𝑖</m:t>
                        </m:r>
                      </m:sub>
                    </m:sSub>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otherwise its lateness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sym typeface="Symbol" panose="05050102010706020507" pitchFamily="18" charset="2"/>
                      </a:rPr>
                      <m:t>𝟎</m:t>
                    </m:r>
                  </m:oMath>
                </a14:m>
                <a:endParaRPr lang="en-US" altLang="en-US" sz="2000" b="1" dirty="0">
                  <a:solidFill>
                    <a:srgbClr val="0033CC"/>
                  </a:solidFill>
                  <a:sym typeface="Symbol" panose="05050102010706020507" pitchFamily="18" charset="2"/>
                </a:endParaRPr>
              </a:p>
              <a:p>
                <a:pPr eaLnBrk="1" hangingPunct="1">
                  <a:lnSpc>
                    <a:spcPct val="80000"/>
                  </a:lnSpc>
                  <a:buFont typeface="Arial" panose="020B0604020202020204" pitchFamily="34" charset="0"/>
                  <a:buChar char="•"/>
                </a:pPr>
                <a:r>
                  <a:rPr lang="en-US" altLang="en-US" sz="2400" b="1" dirty="0">
                    <a:solidFill>
                      <a:schemeClr val="accent2"/>
                    </a:solidFill>
                  </a:rPr>
                  <a:t>Goal:</a:t>
                </a:r>
                <a:r>
                  <a:rPr lang="en-US" altLang="en-US" sz="2400" dirty="0"/>
                  <a:t> Find a schedule that minimize the </a:t>
                </a:r>
                <a:br>
                  <a:rPr lang="en-US" altLang="en-US" sz="2400" dirty="0"/>
                </a:br>
                <a:r>
                  <a:rPr lang="en-US" altLang="en-US" sz="2400" dirty="0"/>
                  <a:t>Maximum lateness </a:t>
                </a:r>
                <a14:m>
                  <m:oMath xmlns:m="http://schemas.openxmlformats.org/officeDocument/2006/math">
                    <m:r>
                      <a:rPr lang="en-US" altLang="en-US" sz="2400" b="1" i="1" dirty="0">
                        <a:solidFill>
                          <a:srgbClr val="0033CC"/>
                        </a:solidFill>
                        <a:latin typeface="Cambria Math" panose="02040503050406030204" pitchFamily="18" charset="0"/>
                      </a:rPr>
                      <m:t>𝑳</m:t>
                    </m:r>
                    <m:r>
                      <a:rPr lang="en-US" altLang="en-US" sz="2400" b="1" i="1" dirty="0">
                        <a:solidFill>
                          <a:srgbClr val="0033CC"/>
                        </a:solidFill>
                        <a:latin typeface="Cambria Math" panose="02040503050406030204" pitchFamily="18" charset="0"/>
                      </a:rPr>
                      <m:t>=</m:t>
                    </m:r>
                    <m:func>
                      <m:funcPr>
                        <m:ctrlPr>
                          <a:rPr lang="en-US" altLang="en-US" sz="2400" b="1" i="1" dirty="0">
                            <a:solidFill>
                              <a:srgbClr val="0033CC"/>
                            </a:solidFill>
                            <a:latin typeface="Cambria Math" panose="02040503050406030204" pitchFamily="18" charset="0"/>
                          </a:rPr>
                        </m:ctrlPr>
                      </m:funcPr>
                      <m:fName>
                        <m:limLow>
                          <m:limLowPr>
                            <m:ctrlPr>
                              <a:rPr lang="en-US" altLang="en-US" sz="2400" b="1" i="1" dirty="0">
                                <a:solidFill>
                                  <a:srgbClr val="0033CC"/>
                                </a:solidFill>
                                <a:latin typeface="Cambria Math" panose="02040503050406030204" pitchFamily="18" charset="0"/>
                              </a:rPr>
                            </m:ctrlPr>
                          </m:limLowPr>
                          <m:e>
                            <m:r>
                              <a:rPr lang="en-US" altLang="en-US" sz="2400" b="1" i="1" dirty="0">
                                <a:solidFill>
                                  <a:srgbClr val="0033CC"/>
                                </a:solidFill>
                                <a:latin typeface="Cambria Math" panose="02040503050406030204" pitchFamily="18" charset="0"/>
                              </a:rPr>
                              <m:t>𝒎𝒂𝒙</m:t>
                            </m:r>
                          </m:e>
                          <m:lim>
                            <m:r>
                              <a:rPr lang="en-US" altLang="en-US" sz="2400" b="1" i="1" dirty="0">
                                <a:solidFill>
                                  <a:srgbClr val="0033CC"/>
                                </a:solidFill>
                                <a:latin typeface="Cambria Math" panose="02040503050406030204" pitchFamily="18" charset="0"/>
                              </a:rPr>
                              <m:t>𝒊</m:t>
                            </m:r>
                          </m:lim>
                        </m:limLow>
                      </m:fName>
                      <m:e>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𝑳</m:t>
                            </m:r>
                          </m:e>
                          <m:sub>
                            <m:r>
                              <a:rPr lang="en-US" altLang="en-US" sz="2400" b="1" i="1" dirty="0">
                                <a:solidFill>
                                  <a:srgbClr val="0033CC"/>
                                </a:solidFill>
                                <a:latin typeface="Cambria Math" panose="02040503050406030204" pitchFamily="18" charset="0"/>
                              </a:rPr>
                              <m:t>𝒊</m:t>
                            </m:r>
                          </m:sub>
                        </m:sSub>
                      </m:e>
                    </m:func>
                  </m:oMath>
                </a14:m>
                <a:endParaRPr lang="en-US" altLang="en-US" sz="2400" b="1" i="1" dirty="0"/>
              </a:p>
              <a:p>
                <a:pPr eaLnBrk="1" hangingPunct="1">
                  <a:lnSpc>
                    <a:spcPct val="80000"/>
                  </a:lnSpc>
                  <a:buFont typeface="Arial" panose="020B0604020202020204" pitchFamily="34" charset="0"/>
                  <a:buChar cha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5140480"/>
              </a:xfrm>
              <a:blipFill>
                <a:blip r:embed="rId3"/>
                <a:stretch>
                  <a:fillRect l="-963" t="-2254"/>
                </a:stretch>
              </a:blipFill>
            </p:spPr>
            <p:txBody>
              <a:bodyPr/>
              <a:lstStyle/>
              <a:p>
                <a:r>
                  <a:rPr lang="en-US">
                    <a:noFill/>
                  </a:rPr>
                  <a:t> </a:t>
                </a:r>
              </a:p>
            </p:txBody>
          </p:sp>
        </mc:Fallback>
      </mc:AlternateContent>
      <p:grpSp>
        <p:nvGrpSpPr>
          <p:cNvPr id="14" name="Group 50"/>
          <p:cNvGrpSpPr>
            <a:grpSpLocks/>
          </p:cNvGrpSpPr>
          <p:nvPr/>
        </p:nvGrpSpPr>
        <p:grpSpPr bwMode="auto">
          <a:xfrm>
            <a:off x="5990030" y="3331758"/>
            <a:ext cx="3048000" cy="1066800"/>
            <a:chOff x="1728" y="2304"/>
            <a:chExt cx="1824" cy="576"/>
          </a:xfrm>
        </p:grpSpPr>
        <mc:AlternateContent xmlns:mc="http://schemas.openxmlformats.org/markup-compatibility/2006" xmlns:a14="http://schemas.microsoft.com/office/drawing/2010/main">
          <mc:Choice Requires="a14">
            <p:sp>
              <p:nvSpPr>
                <p:cNvPr id="15" name="Rectangle 51"/>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5" name="Rectangle 51"/>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6" name="Rectangle 52"/>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Rectangle 53"/>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7" name="Rectangle 53"/>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8" name="Rectangle 54"/>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19" name="Rectangle 55"/>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0" name="Rectangle 56"/>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21" name="Rectangle 57"/>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58"/>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23" name="Rectangle 59"/>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4" name="Rectangle 60"/>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5" name="Rectangle 61"/>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26" name="Rectangle 62"/>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7" name="Rectangle 63"/>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28" name="Rectangle 64"/>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29" name="Rectangle 65"/>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30" name="Rectangle 66"/>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31" name="Rectangle 67"/>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32" name="Rectangle 68"/>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33" name="Rectangle 69"/>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34" name="Rectangle 70"/>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
        <p:nvSpPr>
          <p:cNvPr id="35" name="Line 4"/>
          <p:cNvSpPr>
            <a:spLocks noChangeShapeType="1"/>
          </p:cNvSpPr>
          <p:nvPr/>
        </p:nvSpPr>
        <p:spPr bwMode="auto">
          <a:xfrm>
            <a:off x="6045200" y="6492175"/>
            <a:ext cx="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Text Box 5"/>
          <p:cNvSpPr txBox="1">
            <a:spLocks noChangeArrowheads="1"/>
          </p:cNvSpPr>
          <p:nvPr/>
        </p:nvSpPr>
        <p:spPr bwMode="auto">
          <a:xfrm>
            <a:off x="330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7" name="Line 6"/>
          <p:cNvSpPr>
            <a:spLocks noChangeShapeType="1"/>
          </p:cNvSpPr>
          <p:nvPr/>
        </p:nvSpPr>
        <p:spPr bwMode="auto">
          <a:xfrm rot="-5400000">
            <a:off x="787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8" name="Line 7"/>
          <p:cNvSpPr>
            <a:spLocks noChangeShapeType="1"/>
          </p:cNvSpPr>
          <p:nvPr/>
        </p:nvSpPr>
        <p:spPr bwMode="auto">
          <a:xfrm rot="-5400000">
            <a:off x="254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 name="Line 8"/>
          <p:cNvSpPr>
            <a:spLocks noChangeShapeType="1"/>
          </p:cNvSpPr>
          <p:nvPr/>
        </p:nvSpPr>
        <p:spPr bwMode="auto">
          <a:xfrm rot="-5400000">
            <a:off x="1854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0" name="Line 9"/>
          <p:cNvSpPr>
            <a:spLocks noChangeShapeType="1"/>
          </p:cNvSpPr>
          <p:nvPr/>
        </p:nvSpPr>
        <p:spPr bwMode="auto">
          <a:xfrm rot="-5400000">
            <a:off x="1320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1" name="Line 10"/>
          <p:cNvSpPr>
            <a:spLocks noChangeShapeType="1"/>
          </p:cNvSpPr>
          <p:nvPr/>
        </p:nvSpPr>
        <p:spPr bwMode="auto">
          <a:xfrm rot="-5400000">
            <a:off x="2921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2" name="Line 11"/>
          <p:cNvSpPr>
            <a:spLocks noChangeShapeType="1"/>
          </p:cNvSpPr>
          <p:nvPr/>
        </p:nvSpPr>
        <p:spPr bwMode="auto">
          <a:xfrm rot="-5400000">
            <a:off x="2387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3" name="Line 12"/>
          <p:cNvSpPr>
            <a:spLocks noChangeShapeType="1"/>
          </p:cNvSpPr>
          <p:nvPr/>
        </p:nvSpPr>
        <p:spPr bwMode="auto">
          <a:xfrm rot="-5400000">
            <a:off x="3987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4" name="Line 13"/>
          <p:cNvSpPr>
            <a:spLocks noChangeShapeType="1"/>
          </p:cNvSpPr>
          <p:nvPr/>
        </p:nvSpPr>
        <p:spPr bwMode="auto">
          <a:xfrm rot="-5400000">
            <a:off x="3454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5" name="Line 14"/>
          <p:cNvSpPr>
            <a:spLocks noChangeShapeType="1"/>
          </p:cNvSpPr>
          <p:nvPr/>
        </p:nvSpPr>
        <p:spPr bwMode="auto">
          <a:xfrm rot="-5400000">
            <a:off x="5054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15"/>
          <p:cNvSpPr>
            <a:spLocks noChangeShapeType="1"/>
          </p:cNvSpPr>
          <p:nvPr/>
        </p:nvSpPr>
        <p:spPr bwMode="auto">
          <a:xfrm rot="-5400000">
            <a:off x="4521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16"/>
          <p:cNvSpPr>
            <a:spLocks noChangeShapeType="1"/>
          </p:cNvSpPr>
          <p:nvPr/>
        </p:nvSpPr>
        <p:spPr bwMode="auto">
          <a:xfrm rot="-5400000">
            <a:off x="6121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Line 17"/>
          <p:cNvSpPr>
            <a:spLocks noChangeShapeType="1"/>
          </p:cNvSpPr>
          <p:nvPr/>
        </p:nvSpPr>
        <p:spPr bwMode="auto">
          <a:xfrm rot="-5400000">
            <a:off x="5588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9" name="Text Box 18"/>
          <p:cNvSpPr txBox="1">
            <a:spLocks noChangeArrowheads="1"/>
          </p:cNvSpPr>
          <p:nvPr/>
        </p:nvSpPr>
        <p:spPr bwMode="auto">
          <a:xfrm>
            <a:off x="787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50" name="Text Box 19"/>
          <p:cNvSpPr txBox="1">
            <a:spLocks noChangeArrowheads="1"/>
          </p:cNvSpPr>
          <p:nvPr/>
        </p:nvSpPr>
        <p:spPr bwMode="auto">
          <a:xfrm>
            <a:off x="1320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51" name="Text Box 20"/>
          <p:cNvSpPr txBox="1">
            <a:spLocks noChangeArrowheads="1"/>
          </p:cNvSpPr>
          <p:nvPr/>
        </p:nvSpPr>
        <p:spPr bwMode="auto">
          <a:xfrm>
            <a:off x="1854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52" name="Text Box 21"/>
          <p:cNvSpPr txBox="1">
            <a:spLocks noChangeArrowheads="1"/>
          </p:cNvSpPr>
          <p:nvPr/>
        </p:nvSpPr>
        <p:spPr bwMode="auto">
          <a:xfrm>
            <a:off x="2387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53" name="Text Box 22"/>
          <p:cNvSpPr txBox="1">
            <a:spLocks noChangeArrowheads="1"/>
          </p:cNvSpPr>
          <p:nvPr/>
        </p:nvSpPr>
        <p:spPr bwMode="auto">
          <a:xfrm>
            <a:off x="29210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54" name="Text Box 23"/>
          <p:cNvSpPr txBox="1">
            <a:spLocks noChangeArrowheads="1"/>
          </p:cNvSpPr>
          <p:nvPr/>
        </p:nvSpPr>
        <p:spPr bwMode="auto">
          <a:xfrm>
            <a:off x="3454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55" name="Text Box 24"/>
          <p:cNvSpPr txBox="1">
            <a:spLocks noChangeArrowheads="1"/>
          </p:cNvSpPr>
          <p:nvPr/>
        </p:nvSpPr>
        <p:spPr bwMode="auto">
          <a:xfrm>
            <a:off x="3987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56" name="Text Box 25"/>
          <p:cNvSpPr txBox="1">
            <a:spLocks noChangeArrowheads="1"/>
          </p:cNvSpPr>
          <p:nvPr/>
        </p:nvSpPr>
        <p:spPr bwMode="auto">
          <a:xfrm>
            <a:off x="4521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7" name="Text Box 26"/>
          <p:cNvSpPr txBox="1">
            <a:spLocks noChangeArrowheads="1"/>
          </p:cNvSpPr>
          <p:nvPr/>
        </p:nvSpPr>
        <p:spPr bwMode="auto">
          <a:xfrm>
            <a:off x="5054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8" name="Text Box 27"/>
          <p:cNvSpPr txBox="1">
            <a:spLocks noChangeArrowheads="1"/>
          </p:cNvSpPr>
          <p:nvPr/>
        </p:nvSpPr>
        <p:spPr bwMode="auto">
          <a:xfrm>
            <a:off x="5511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9" name="Text Box 28"/>
          <p:cNvSpPr txBox="1">
            <a:spLocks noChangeArrowheads="1"/>
          </p:cNvSpPr>
          <p:nvPr/>
        </p:nvSpPr>
        <p:spPr bwMode="auto">
          <a:xfrm>
            <a:off x="6121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60" name="Line 29"/>
          <p:cNvSpPr>
            <a:spLocks noChangeShapeType="1"/>
          </p:cNvSpPr>
          <p:nvPr/>
        </p:nvSpPr>
        <p:spPr bwMode="auto">
          <a:xfrm>
            <a:off x="406400" y="6141338"/>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1" name="Line 30"/>
          <p:cNvSpPr>
            <a:spLocks noChangeShapeType="1"/>
          </p:cNvSpPr>
          <p:nvPr/>
        </p:nvSpPr>
        <p:spPr bwMode="auto">
          <a:xfrm rot="-5400000">
            <a:off x="71882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2" name="Line 31"/>
          <p:cNvSpPr>
            <a:spLocks noChangeShapeType="1"/>
          </p:cNvSpPr>
          <p:nvPr/>
        </p:nvSpPr>
        <p:spPr bwMode="auto">
          <a:xfrm rot="-5400000">
            <a:off x="66548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3" name="Line 32"/>
          <p:cNvSpPr>
            <a:spLocks noChangeShapeType="1"/>
          </p:cNvSpPr>
          <p:nvPr/>
        </p:nvSpPr>
        <p:spPr bwMode="auto">
          <a:xfrm rot="-5400000">
            <a:off x="82550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4" name="Line 33"/>
          <p:cNvSpPr>
            <a:spLocks noChangeShapeType="1"/>
          </p:cNvSpPr>
          <p:nvPr/>
        </p:nvSpPr>
        <p:spPr bwMode="auto">
          <a:xfrm rot="-5400000">
            <a:off x="77216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5" name="Text Box 34"/>
          <p:cNvSpPr txBox="1">
            <a:spLocks noChangeArrowheads="1"/>
          </p:cNvSpPr>
          <p:nvPr/>
        </p:nvSpPr>
        <p:spPr bwMode="auto">
          <a:xfrm>
            <a:off x="6654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66" name="Text Box 35"/>
          <p:cNvSpPr txBox="1">
            <a:spLocks noChangeArrowheads="1"/>
          </p:cNvSpPr>
          <p:nvPr/>
        </p:nvSpPr>
        <p:spPr bwMode="auto">
          <a:xfrm>
            <a:off x="71120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67" name="Text Box 36"/>
          <p:cNvSpPr txBox="1">
            <a:spLocks noChangeArrowheads="1"/>
          </p:cNvSpPr>
          <p:nvPr/>
        </p:nvSpPr>
        <p:spPr bwMode="auto">
          <a:xfrm>
            <a:off x="76454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68" name="Text Box 37"/>
          <p:cNvSpPr txBox="1">
            <a:spLocks noChangeArrowheads="1"/>
          </p:cNvSpPr>
          <p:nvPr/>
        </p:nvSpPr>
        <p:spPr bwMode="auto">
          <a:xfrm>
            <a:off x="8178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69" name="Line 38"/>
          <p:cNvSpPr>
            <a:spLocks noChangeShapeType="1"/>
          </p:cNvSpPr>
          <p:nvPr/>
        </p:nvSpPr>
        <p:spPr bwMode="auto">
          <a:xfrm>
            <a:off x="406400" y="6492175"/>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0" name="Rectangle 39"/>
          <p:cNvSpPr>
            <a:spLocks noChangeArrowheads="1"/>
          </p:cNvSpPr>
          <p:nvPr/>
        </p:nvSpPr>
        <p:spPr bwMode="auto">
          <a:xfrm>
            <a:off x="46736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5</a:t>
            </a:r>
            <a:r>
              <a:rPr kumimoji="1" lang="en-US" altLang="en-US" sz="1400">
                <a:latin typeface="Comic Sans MS" panose="030F0702030302020204" pitchFamily="66" charset="0"/>
              </a:rPr>
              <a:t> = 14</a:t>
            </a:r>
          </a:p>
        </p:txBody>
      </p:sp>
      <p:sp>
        <p:nvSpPr>
          <p:cNvPr id="71" name="Rectangle 40"/>
          <p:cNvSpPr>
            <a:spLocks noChangeArrowheads="1"/>
          </p:cNvSpPr>
          <p:nvPr/>
        </p:nvSpPr>
        <p:spPr bwMode="auto">
          <a:xfrm>
            <a:off x="9398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72" name="Rectangle 41"/>
          <p:cNvSpPr>
            <a:spLocks noChangeArrowheads="1"/>
          </p:cNvSpPr>
          <p:nvPr/>
        </p:nvSpPr>
        <p:spPr bwMode="auto">
          <a:xfrm>
            <a:off x="20066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73" name="Rectangle 42"/>
          <p:cNvSpPr>
            <a:spLocks noChangeArrowheads="1"/>
          </p:cNvSpPr>
          <p:nvPr/>
        </p:nvSpPr>
        <p:spPr bwMode="auto">
          <a:xfrm>
            <a:off x="30734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74" name="Rectangle 43"/>
          <p:cNvSpPr>
            <a:spLocks noChangeArrowheads="1"/>
          </p:cNvSpPr>
          <p:nvPr/>
        </p:nvSpPr>
        <p:spPr bwMode="auto">
          <a:xfrm>
            <a:off x="6273800" y="6111175"/>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4</a:t>
            </a:r>
            <a:r>
              <a:rPr kumimoji="1" lang="en-US" altLang="en-US" sz="1400">
                <a:latin typeface="Comic Sans MS" panose="030F0702030302020204" pitchFamily="66" charset="0"/>
              </a:rPr>
              <a:t> = 9</a:t>
            </a:r>
          </a:p>
        </p:txBody>
      </p:sp>
      <p:sp>
        <p:nvSpPr>
          <p:cNvPr id="75" name="Rectangle 44"/>
          <p:cNvSpPr>
            <a:spLocks noChangeArrowheads="1"/>
          </p:cNvSpPr>
          <p:nvPr/>
        </p:nvSpPr>
        <p:spPr bwMode="auto">
          <a:xfrm>
            <a:off x="406400" y="6111175"/>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3</a:t>
            </a:r>
            <a:r>
              <a:rPr kumimoji="1" lang="en-US" altLang="en-US" sz="1400">
                <a:latin typeface="Comic Sans MS" panose="030F0702030302020204" pitchFamily="66" charset="0"/>
              </a:rPr>
              <a:t> = 9</a:t>
            </a:r>
          </a:p>
        </p:txBody>
      </p:sp>
      <p:sp>
        <p:nvSpPr>
          <p:cNvPr id="76" name="Text Box 45"/>
          <p:cNvSpPr txBox="1">
            <a:spLocks noChangeArrowheads="1"/>
          </p:cNvSpPr>
          <p:nvPr/>
        </p:nvSpPr>
        <p:spPr bwMode="auto">
          <a:xfrm>
            <a:off x="57277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0</a:t>
            </a:r>
            <a:endParaRPr kumimoji="1" lang="en-US" altLang="en-US" sz="1200" dirty="0">
              <a:latin typeface="Comic Sans MS" panose="030F0702030302020204" pitchFamily="66" charset="0"/>
              <a:sym typeface="Symbol" panose="05050102010706020507" pitchFamily="18" charset="2"/>
            </a:endParaRPr>
          </a:p>
        </p:txBody>
      </p:sp>
      <p:sp>
        <p:nvSpPr>
          <p:cNvPr id="77" name="Line 46"/>
          <p:cNvSpPr>
            <a:spLocks noChangeShapeType="1"/>
          </p:cNvSpPr>
          <p:nvPr/>
        </p:nvSpPr>
        <p:spPr bwMode="auto">
          <a:xfrm>
            <a:off x="406400" y="6492175"/>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8" name="Text Box 47"/>
          <p:cNvSpPr txBox="1">
            <a:spLocks noChangeArrowheads="1"/>
          </p:cNvSpPr>
          <p:nvPr/>
        </p:nvSpPr>
        <p:spPr bwMode="auto">
          <a:xfrm>
            <a:off x="42799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2</a:t>
            </a:r>
            <a:endParaRPr kumimoji="1" lang="en-US" altLang="en-US" sz="1200" dirty="0">
              <a:latin typeface="Comic Sans MS" panose="030F0702030302020204" pitchFamily="66" charset="0"/>
              <a:sym typeface="Symbol" panose="05050102010706020507" pitchFamily="18" charset="2"/>
            </a:endParaRPr>
          </a:p>
        </p:txBody>
      </p:sp>
      <p:sp>
        <p:nvSpPr>
          <p:cNvPr id="79" name="Line 48"/>
          <p:cNvSpPr>
            <a:spLocks noChangeShapeType="1"/>
          </p:cNvSpPr>
          <p:nvPr/>
        </p:nvSpPr>
        <p:spPr bwMode="auto">
          <a:xfrm flipH="1">
            <a:off x="4695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80" name="Line 49"/>
          <p:cNvSpPr>
            <a:spLocks noChangeShapeType="1"/>
          </p:cNvSpPr>
          <p:nvPr/>
        </p:nvSpPr>
        <p:spPr bwMode="auto">
          <a:xfrm flipH="1">
            <a:off x="6273800"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0" name="Text Box 71"/>
          <p:cNvSpPr txBox="1">
            <a:spLocks noChangeArrowheads="1"/>
          </p:cNvSpPr>
          <p:nvPr/>
        </p:nvSpPr>
        <p:spPr bwMode="auto">
          <a:xfrm>
            <a:off x="7569200" y="5706566"/>
            <a:ext cx="1168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6</a:t>
            </a:r>
            <a:endParaRPr kumimoji="1" lang="en-US" altLang="en-US" sz="1200" dirty="0">
              <a:latin typeface="Comic Sans MS" panose="030F0702030302020204" pitchFamily="66" charset="0"/>
              <a:sym typeface="Symbol" panose="05050102010706020507" pitchFamily="18" charset="2"/>
            </a:endParaRPr>
          </a:p>
        </p:txBody>
      </p:sp>
      <p:sp>
        <p:nvSpPr>
          <p:cNvPr id="91" name="Line 72"/>
          <p:cNvSpPr>
            <a:spLocks noChangeShapeType="1"/>
          </p:cNvSpPr>
          <p:nvPr/>
        </p:nvSpPr>
        <p:spPr bwMode="auto">
          <a:xfrm flipH="1">
            <a:off x="8378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35078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12675">
                                            <p:txEl>
                                              <p:pRg st="5" end="5"/>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p:bldP spid="77" grpId="0" animBg="1"/>
      <p:bldP spid="78" grpId="0"/>
      <p:bldP spid="79" grpId="0" animBg="1"/>
      <p:bldP spid="80" grpId="0" animBg="1"/>
      <p:bldP spid="90" grpId="0"/>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5B37063D-09BC-4ACA-B916-59B0D686CA03}" type="slidenum">
              <a:rPr lang="en-US" altLang="en-US" sz="1400">
                <a:latin typeface="Tahoma" panose="020B0604030504040204" pitchFamily="34" charset="0"/>
              </a:rPr>
              <a:pPr/>
              <a:t>3</a:t>
            </a:fld>
            <a:endParaRPr lang="en-US" altLang="en-US" sz="1400" dirty="0">
              <a:latin typeface="Tahoma" panose="020B0604030504040204" pitchFamily="34" charset="0"/>
            </a:endParaRPr>
          </a:p>
        </p:txBody>
      </p:sp>
      <p:sp>
        <p:nvSpPr>
          <p:cNvPr id="6147" name="Rectangle 2"/>
          <p:cNvSpPr>
            <a:spLocks noGrp="1" noChangeArrowheads="1"/>
          </p:cNvSpPr>
          <p:nvPr>
            <p:ph type="title"/>
          </p:nvPr>
        </p:nvSpPr>
        <p:spPr/>
        <p:txBody>
          <a:bodyPr/>
          <a:lstStyle/>
          <a:p>
            <a:pPr eaLnBrk="1" hangingPunct="1"/>
            <a:r>
              <a:rPr lang="en-US" altLang="en-US" sz="3600" dirty="0"/>
              <a:t>Minimizing Lateness:  </a:t>
            </a:r>
            <a:br>
              <a:rPr lang="en-US" altLang="en-US" sz="3600" dirty="0"/>
            </a:br>
            <a:r>
              <a:rPr lang="en-US" altLang="en-US" sz="3600" dirty="0"/>
              <a:t>Greedy Algorithms</a:t>
            </a:r>
          </a:p>
        </p:txBody>
      </p:sp>
      <mc:AlternateContent xmlns:mc="http://schemas.openxmlformats.org/markup-compatibility/2006" xmlns:a14="http://schemas.microsoft.com/office/drawing/2010/main">
        <mc:Choice Requires="a14">
          <p:sp>
            <p:nvSpPr>
              <p:cNvPr id="583683" name="Rectangle 3"/>
              <p:cNvSpPr>
                <a:spLocks noGrp="1" noChangeArrowheads="1"/>
              </p:cNvSpPr>
              <p:nvPr>
                <p:ph type="body" idx="1"/>
              </p:nvPr>
            </p:nvSpPr>
            <p:spPr>
              <a:xfrm>
                <a:off x="273106" y="1719262"/>
                <a:ext cx="8597788" cy="4864100"/>
              </a:xfrm>
            </p:spPr>
            <p:txBody>
              <a:bodyPr>
                <a:normAutofit/>
              </a:bodyPr>
              <a:lstStyle/>
              <a:p>
                <a:pPr marL="0" indent="0" eaLnBrk="1" hangingPunct="1">
                  <a:lnSpc>
                    <a:spcPct val="90000"/>
                  </a:lnSpc>
                  <a:buNone/>
                </a:pPr>
                <a:r>
                  <a:rPr lang="en-US" altLang="en-US" sz="2400" dirty="0"/>
                  <a:t>Greedy template.  Consider jobs in some order. </a:t>
                </a:r>
                <a:endParaRPr lang="en-US" altLang="en-US" sz="28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[Shortest processing time first]</a:t>
                </a:r>
                <a:endParaRPr lang="en-US" altLang="en-US" sz="2400" dirty="0"/>
              </a:p>
              <a:p>
                <a:pPr marL="457200" lvl="1" indent="0" eaLnBrk="1" hangingPunct="1">
                  <a:lnSpc>
                    <a:spcPct val="90000"/>
                  </a:lnSpc>
                </a:pPr>
                <a:r>
                  <a:rPr lang="en-US" altLang="en-US" sz="2400" dirty="0"/>
                  <a:t>    Consider jobs in ascending order of processing time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𝒕</m:t>
                        </m:r>
                      </m:e>
                      <m:sub>
                        <m:r>
                          <a:rPr lang="en-US" altLang="en-US" sz="2400" b="1" i="1" dirty="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[Smallest slack]</a:t>
                </a:r>
                <a:r>
                  <a:rPr lang="en-US" altLang="en-US" sz="2400" dirty="0"/>
                  <a:t>  </a:t>
                </a:r>
              </a:p>
              <a:p>
                <a:pPr marL="457200" lvl="1" indent="0" eaLnBrk="1" hangingPunct="1">
                  <a:lnSpc>
                    <a:spcPct val="90000"/>
                  </a:lnSpc>
                  <a:buClr>
                    <a:schemeClr val="tx1"/>
                  </a:buClr>
                </a:pPr>
                <a:r>
                  <a:rPr lang="en-US" altLang="en-US" sz="2400" dirty="0"/>
                  <a:t>    Consider jobs in ascending order of slack </a:t>
                </a: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r>
                      <a:rPr lang="en-US" altLang="en-US" sz="2400" b="1" i="1" dirty="0" smtClean="0">
                        <a:solidFill>
                          <a:srgbClr val="0033CC"/>
                        </a:solidFill>
                        <a:latin typeface="Cambria Math" panose="02040503050406030204" pitchFamily="18" charset="0"/>
                      </a:rPr>
                      <m: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𝒕</m:t>
                        </m:r>
                      </m:e>
                      <m:sub>
                        <m:r>
                          <a:rPr lang="en-US" altLang="en-US" sz="2400" b="1" i="1" dirty="0" smtClean="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[Earliest deadline first]</a:t>
                </a:r>
                <a:r>
                  <a:rPr lang="en-US" altLang="en-US" sz="2400" dirty="0"/>
                  <a:t>  </a:t>
                </a:r>
              </a:p>
              <a:p>
                <a:pPr marL="457200" lvl="1" indent="0" eaLnBrk="1" hangingPunct="1">
                  <a:lnSpc>
                    <a:spcPct val="90000"/>
                  </a:lnSpc>
                  <a:buClr>
                    <a:schemeClr val="tx1"/>
                  </a:buClr>
                </a:pPr>
                <a:r>
                  <a:rPr lang="en-US" altLang="en-US" sz="2400" dirty="0"/>
                  <a:t>    Consider jobs in ascending order of deadline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dirty="0"/>
                  <a:t>.</a:t>
                </a:r>
              </a:p>
            </p:txBody>
          </p:sp>
        </mc:Choice>
        <mc:Fallback xmlns="">
          <p:sp>
            <p:nvSpPr>
              <p:cNvPr id="583683" name="Rectangle 3"/>
              <p:cNvSpPr>
                <a:spLocks noGrp="1" noRot="1" noChangeAspect="1" noMove="1" noResize="1" noEditPoints="1" noAdjustHandles="1" noChangeArrowheads="1" noChangeShapeType="1" noTextEdit="1"/>
              </p:cNvSpPr>
              <p:nvPr>
                <p:ph type="body" idx="1"/>
              </p:nvPr>
            </p:nvSpPr>
            <p:spPr>
              <a:xfrm>
                <a:off x="273106" y="1719262"/>
                <a:ext cx="8597788" cy="4864100"/>
              </a:xfrm>
              <a:blipFill>
                <a:blip r:embed="rId3"/>
                <a:stretch>
                  <a:fillRect l="-1135" t="-1629"/>
                </a:stretch>
              </a:blipFill>
            </p:spPr>
            <p:txBody>
              <a:bodyPr/>
              <a:lstStyle/>
              <a:p>
                <a:r>
                  <a:rPr lang="en-US">
                    <a:noFill/>
                  </a:rPr>
                  <a:t> </a:t>
                </a:r>
              </a:p>
            </p:txBody>
          </p:sp>
        </mc:Fallback>
      </mc:AlternateContent>
      <p:grpSp>
        <p:nvGrpSpPr>
          <p:cNvPr id="5" name="Group 24">
            <a:extLst>
              <a:ext uri="{FF2B5EF4-FFF2-40B4-BE49-F238E27FC236}">
                <a16:creationId xmlns:a16="http://schemas.microsoft.com/office/drawing/2014/main" id="{40EBA916-0316-4245-B4D3-DC51F0E7289D}"/>
              </a:ext>
            </a:extLst>
          </p:cNvPr>
          <p:cNvGrpSpPr>
            <a:grpSpLocks/>
          </p:cNvGrpSpPr>
          <p:nvPr/>
        </p:nvGrpSpPr>
        <p:grpSpPr bwMode="auto">
          <a:xfrm>
            <a:off x="4489407" y="3008764"/>
            <a:ext cx="3257550" cy="1068388"/>
            <a:chOff x="2117" y="1488"/>
            <a:chExt cx="2052" cy="673"/>
          </a:xfrm>
        </p:grpSpPr>
        <p:sp>
          <p:nvSpPr>
            <p:cNvPr id="6" name="Rectangle 3">
              <a:extLst>
                <a:ext uri="{FF2B5EF4-FFF2-40B4-BE49-F238E27FC236}">
                  <a16:creationId xmlns:a16="http://schemas.microsoft.com/office/drawing/2014/main" id="{5A29FE47-6BD1-4311-87B3-AEB05609B229}"/>
                </a:ext>
              </a:extLst>
            </p:cNvPr>
            <p:cNvSpPr>
              <a:spLocks noChangeArrowheads="1"/>
            </p:cNvSpPr>
            <p:nvPr/>
          </p:nvSpPr>
          <p:spPr bwMode="auto">
            <a:xfrm>
              <a:off x="3228" y="1969"/>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7" name="Rectangle 5">
              <a:extLst>
                <a:ext uri="{FF2B5EF4-FFF2-40B4-BE49-F238E27FC236}">
                  <a16:creationId xmlns:a16="http://schemas.microsoft.com/office/drawing/2014/main" id="{454A087E-1A03-475A-B476-6AC597A976E4}"/>
                </a:ext>
              </a:extLst>
            </p:cNvPr>
            <p:cNvSpPr>
              <a:spLocks noChangeArrowheads="1"/>
            </p:cNvSpPr>
            <p:nvPr/>
          </p:nvSpPr>
          <p:spPr bwMode="auto">
            <a:xfrm>
              <a:off x="2117" y="1936"/>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8" name="Rectangle 6">
              <a:extLst>
                <a:ext uri="{FF2B5EF4-FFF2-40B4-BE49-F238E27FC236}">
                  <a16:creationId xmlns:a16="http://schemas.microsoft.com/office/drawing/2014/main" id="{D79B0ABE-9C6D-4845-9F2A-15979782CCA7}"/>
                </a:ext>
              </a:extLst>
            </p:cNvPr>
            <p:cNvSpPr>
              <a:spLocks noChangeArrowheads="1"/>
            </p:cNvSpPr>
            <p:nvPr/>
          </p:nvSpPr>
          <p:spPr bwMode="auto">
            <a:xfrm>
              <a:off x="2117" y="171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9" name="Group 7">
              <a:extLst>
                <a:ext uri="{FF2B5EF4-FFF2-40B4-BE49-F238E27FC236}">
                  <a16:creationId xmlns:a16="http://schemas.microsoft.com/office/drawing/2014/main" id="{D85E6AF4-3CC2-49A4-B0D3-2B80C3BCEC1F}"/>
                </a:ext>
              </a:extLst>
            </p:cNvPr>
            <p:cNvGrpSpPr>
              <a:grpSpLocks/>
            </p:cNvGrpSpPr>
            <p:nvPr/>
          </p:nvGrpSpPr>
          <p:grpSpPr bwMode="auto">
            <a:xfrm>
              <a:off x="2521" y="1488"/>
              <a:ext cx="604" cy="672"/>
              <a:chOff x="1988" y="1344"/>
              <a:chExt cx="505" cy="672"/>
            </a:xfrm>
          </p:grpSpPr>
          <p:sp>
            <p:nvSpPr>
              <p:cNvPr id="10" name="Rectangle 8">
                <a:extLst>
                  <a:ext uri="{FF2B5EF4-FFF2-40B4-BE49-F238E27FC236}">
                    <a16:creationId xmlns:a16="http://schemas.microsoft.com/office/drawing/2014/main" id="{4FC745AC-8E23-472B-BC84-7CB163ED9049}"/>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100</a:t>
                </a:r>
                <a:endParaRPr lang="en-US" altLang="en-US" sz="1400" baseline="30000" dirty="0">
                  <a:latin typeface="Comic Sans MS" panose="030F0702030302020204" pitchFamily="66" charset="0"/>
                </a:endParaRPr>
              </a:p>
            </p:txBody>
          </p:sp>
          <p:sp>
            <p:nvSpPr>
              <p:cNvPr id="11" name="Rectangle 9">
                <a:extLst>
                  <a:ext uri="{FF2B5EF4-FFF2-40B4-BE49-F238E27FC236}">
                    <a16:creationId xmlns:a16="http://schemas.microsoft.com/office/drawing/2014/main" id="{33677400-8ADA-46CF-9937-901A99A987C8}"/>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12" name="Rectangle 10">
                <a:extLst>
                  <a:ext uri="{FF2B5EF4-FFF2-40B4-BE49-F238E27FC236}">
                    <a16:creationId xmlns:a16="http://schemas.microsoft.com/office/drawing/2014/main" id="{7AA0AFA8-507D-4D73-89DB-7731480EF409}"/>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13" name="Rectangle 11">
                <a:extLst>
                  <a:ext uri="{FF2B5EF4-FFF2-40B4-BE49-F238E27FC236}">
                    <a16:creationId xmlns:a16="http://schemas.microsoft.com/office/drawing/2014/main" id="{ADA10B94-2C10-41B3-A86B-1BBAB6501E81}"/>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4" name="Rectangle 12">
                <a:extLst>
                  <a:ext uri="{FF2B5EF4-FFF2-40B4-BE49-F238E27FC236}">
                    <a16:creationId xmlns:a16="http://schemas.microsoft.com/office/drawing/2014/main" id="{FBE2C196-057C-4E89-8C9C-5E38F28871B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5" name="Rectangle 13">
                <a:extLst>
                  <a:ext uri="{FF2B5EF4-FFF2-40B4-BE49-F238E27FC236}">
                    <a16:creationId xmlns:a16="http://schemas.microsoft.com/office/drawing/2014/main" id="{6DD62A9E-AF2E-43E0-A285-95D31BDED5D7}"/>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grpSp>
        <p:nvGrpSpPr>
          <p:cNvPr id="16" name="Group 25">
            <a:extLst>
              <a:ext uri="{FF2B5EF4-FFF2-40B4-BE49-F238E27FC236}">
                <a16:creationId xmlns:a16="http://schemas.microsoft.com/office/drawing/2014/main" id="{FFFC97F9-87F5-463B-BE13-60F42772BF14}"/>
              </a:ext>
            </a:extLst>
          </p:cNvPr>
          <p:cNvGrpSpPr>
            <a:grpSpLocks/>
          </p:cNvGrpSpPr>
          <p:nvPr/>
        </p:nvGrpSpPr>
        <p:grpSpPr bwMode="auto">
          <a:xfrm>
            <a:off x="4489407" y="4564548"/>
            <a:ext cx="3319463" cy="1104900"/>
            <a:chOff x="2410" y="3012"/>
            <a:chExt cx="2091" cy="696"/>
          </a:xfrm>
        </p:grpSpPr>
        <p:sp>
          <p:nvSpPr>
            <p:cNvPr id="17" name="Rectangle 4">
              <a:extLst>
                <a:ext uri="{FF2B5EF4-FFF2-40B4-BE49-F238E27FC236}">
                  <a16:creationId xmlns:a16="http://schemas.microsoft.com/office/drawing/2014/main" id="{406B428A-66D4-47A2-A628-FF5B37869EF9}"/>
                </a:ext>
              </a:extLst>
            </p:cNvPr>
            <p:cNvSpPr>
              <a:spLocks noChangeArrowheads="1"/>
            </p:cNvSpPr>
            <p:nvPr/>
          </p:nvSpPr>
          <p:spPr bwMode="auto">
            <a:xfrm>
              <a:off x="3560" y="3516"/>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18" name="Rectangle 14">
              <a:extLst>
                <a:ext uri="{FF2B5EF4-FFF2-40B4-BE49-F238E27FC236}">
                  <a16:creationId xmlns:a16="http://schemas.microsoft.com/office/drawing/2014/main" id="{28CA557E-144A-4182-A149-1E3F2680ACD7}"/>
                </a:ext>
              </a:extLst>
            </p:cNvPr>
            <p:cNvSpPr>
              <a:spLocks noChangeArrowheads="1"/>
            </p:cNvSpPr>
            <p:nvPr/>
          </p:nvSpPr>
          <p:spPr bwMode="auto">
            <a:xfrm>
              <a:off x="2410" y="3460"/>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19" name="Rectangle 15">
              <a:extLst>
                <a:ext uri="{FF2B5EF4-FFF2-40B4-BE49-F238E27FC236}">
                  <a16:creationId xmlns:a16="http://schemas.microsoft.com/office/drawing/2014/main" id="{421FC458-B8AF-4B37-BD80-EBCCD93AE77B}"/>
                </a:ext>
              </a:extLst>
            </p:cNvPr>
            <p:cNvSpPr>
              <a:spLocks noChangeArrowheads="1"/>
            </p:cNvSpPr>
            <p:nvPr/>
          </p:nvSpPr>
          <p:spPr bwMode="auto">
            <a:xfrm>
              <a:off x="2410" y="324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20" name="Group 16">
              <a:extLst>
                <a:ext uri="{FF2B5EF4-FFF2-40B4-BE49-F238E27FC236}">
                  <a16:creationId xmlns:a16="http://schemas.microsoft.com/office/drawing/2014/main" id="{CD680C91-0AD0-4051-BC5C-4884BA13F997}"/>
                </a:ext>
              </a:extLst>
            </p:cNvPr>
            <p:cNvGrpSpPr>
              <a:grpSpLocks/>
            </p:cNvGrpSpPr>
            <p:nvPr/>
          </p:nvGrpSpPr>
          <p:grpSpPr bwMode="auto">
            <a:xfrm>
              <a:off x="2820" y="3012"/>
              <a:ext cx="604" cy="672"/>
              <a:chOff x="1988" y="1344"/>
              <a:chExt cx="505" cy="672"/>
            </a:xfrm>
          </p:grpSpPr>
          <p:sp>
            <p:nvSpPr>
              <p:cNvPr id="21" name="Rectangle 17">
                <a:extLst>
                  <a:ext uri="{FF2B5EF4-FFF2-40B4-BE49-F238E27FC236}">
                    <a16:creationId xmlns:a16="http://schemas.microsoft.com/office/drawing/2014/main" id="{435F32EB-E242-45D1-A827-C7A54ED87C32}"/>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18">
                <a:extLst>
                  <a:ext uri="{FF2B5EF4-FFF2-40B4-BE49-F238E27FC236}">
                    <a16:creationId xmlns:a16="http://schemas.microsoft.com/office/drawing/2014/main" id="{8E63F3C2-B171-46DA-873F-18A6E3068759}"/>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3" name="Rectangle 19">
                <a:extLst>
                  <a:ext uri="{FF2B5EF4-FFF2-40B4-BE49-F238E27FC236}">
                    <a16:creationId xmlns:a16="http://schemas.microsoft.com/office/drawing/2014/main" id="{88B4339C-8889-45BC-8B06-74BFE36A094B}"/>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4" name="Rectangle 20">
                <a:extLst>
                  <a:ext uri="{FF2B5EF4-FFF2-40B4-BE49-F238E27FC236}">
                    <a16:creationId xmlns:a16="http://schemas.microsoft.com/office/drawing/2014/main" id="{1999B75D-6DBD-43BE-B275-01F392C65763}"/>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a:t>
                </a:r>
                <a:endParaRPr lang="en-US" altLang="en-US" sz="1400" baseline="30000" dirty="0">
                  <a:latin typeface="Comic Sans MS" panose="030F0702030302020204" pitchFamily="66" charset="0"/>
                </a:endParaRPr>
              </a:p>
            </p:txBody>
          </p:sp>
          <p:sp>
            <p:nvSpPr>
              <p:cNvPr id="25" name="Rectangle 21">
                <a:extLst>
                  <a:ext uri="{FF2B5EF4-FFF2-40B4-BE49-F238E27FC236}">
                    <a16:creationId xmlns:a16="http://schemas.microsoft.com/office/drawing/2014/main" id="{CEE40188-342F-426A-997F-7164978A6B6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26" name="Rectangle 22">
                <a:extLst>
                  <a:ext uri="{FF2B5EF4-FFF2-40B4-BE49-F238E27FC236}">
                    <a16:creationId xmlns:a16="http://schemas.microsoft.com/office/drawing/2014/main" id="{D60ABE3A-D21E-4C96-BD4C-06796393791D}"/>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spTree>
    <p:extLst>
      <p:ext uri="{BB962C8B-B14F-4D97-AF65-F5344CB8AC3E}">
        <p14:creationId xmlns:p14="http://schemas.microsoft.com/office/powerpoint/2010/main" val="1906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68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68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Greedy Algorithm:                     </a:t>
            </a:r>
            <a:br>
              <a:rPr lang="en-US" altLang="en-US" sz="3600" dirty="0"/>
            </a:br>
            <a:r>
              <a:rPr lang="en-US" altLang="en-US" sz="3600" dirty="0"/>
              <a:t>Earliest Deadline First</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sp>
        <p:nvSpPr>
          <p:cNvPr id="34" name="Text Box 2"/>
          <p:cNvSpPr txBox="1">
            <a:spLocks noChangeArrowheads="1"/>
          </p:cNvSpPr>
          <p:nvPr/>
        </p:nvSpPr>
        <p:spPr bwMode="auto">
          <a:xfrm>
            <a:off x="3124200" y="5743575"/>
            <a:ext cx="175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endParaRPr kumimoji="1" lang="en-US" altLang="en-US" sz="1400">
              <a:latin typeface="Comic Sans MS" panose="030F0702030302020204" pitchFamily="66" charset="0"/>
            </a:endParaRPr>
          </a:p>
        </p:txBody>
      </p:sp>
      <p:sp>
        <p:nvSpPr>
          <p:cNvPr id="35" name="Text Box 3"/>
          <p:cNvSpPr txBox="1">
            <a:spLocks noChangeArrowheads="1"/>
          </p:cNvSpPr>
          <p:nvPr/>
        </p:nvSpPr>
        <p:spPr bwMode="auto">
          <a:xfrm>
            <a:off x="381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6" name="Text Box 4"/>
          <p:cNvSpPr txBox="1">
            <a:spLocks noChangeArrowheads="1"/>
          </p:cNvSpPr>
          <p:nvPr/>
        </p:nvSpPr>
        <p:spPr bwMode="auto">
          <a:xfrm>
            <a:off x="838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7" name="Text Box 5"/>
          <p:cNvSpPr txBox="1">
            <a:spLocks noChangeArrowheads="1"/>
          </p:cNvSpPr>
          <p:nvPr/>
        </p:nvSpPr>
        <p:spPr bwMode="auto">
          <a:xfrm>
            <a:off x="1371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8" name="Text Box 6"/>
          <p:cNvSpPr txBox="1">
            <a:spLocks noChangeArrowheads="1"/>
          </p:cNvSpPr>
          <p:nvPr/>
        </p:nvSpPr>
        <p:spPr bwMode="auto">
          <a:xfrm>
            <a:off x="1905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39" name="Text Box 7"/>
          <p:cNvSpPr txBox="1">
            <a:spLocks noChangeArrowheads="1"/>
          </p:cNvSpPr>
          <p:nvPr/>
        </p:nvSpPr>
        <p:spPr bwMode="auto">
          <a:xfrm>
            <a:off x="2438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0" name="Text Box 8"/>
          <p:cNvSpPr txBox="1">
            <a:spLocks noChangeArrowheads="1"/>
          </p:cNvSpPr>
          <p:nvPr/>
        </p:nvSpPr>
        <p:spPr bwMode="auto">
          <a:xfrm>
            <a:off x="29718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1" name="Text Box 9"/>
          <p:cNvSpPr txBox="1">
            <a:spLocks noChangeArrowheads="1"/>
          </p:cNvSpPr>
          <p:nvPr/>
        </p:nvSpPr>
        <p:spPr bwMode="auto">
          <a:xfrm>
            <a:off x="3505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2" name="Text Box 10"/>
          <p:cNvSpPr txBox="1">
            <a:spLocks noChangeArrowheads="1"/>
          </p:cNvSpPr>
          <p:nvPr/>
        </p:nvSpPr>
        <p:spPr bwMode="auto">
          <a:xfrm>
            <a:off x="4038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3" name="Text Box 11"/>
          <p:cNvSpPr txBox="1">
            <a:spLocks noChangeArrowheads="1"/>
          </p:cNvSpPr>
          <p:nvPr/>
        </p:nvSpPr>
        <p:spPr bwMode="auto">
          <a:xfrm>
            <a:off x="4572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44" name="Text Box 12"/>
          <p:cNvSpPr txBox="1">
            <a:spLocks noChangeArrowheads="1"/>
          </p:cNvSpPr>
          <p:nvPr/>
        </p:nvSpPr>
        <p:spPr bwMode="auto">
          <a:xfrm>
            <a:off x="5105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45" name="Text Box 13"/>
          <p:cNvSpPr txBox="1">
            <a:spLocks noChangeArrowheads="1"/>
          </p:cNvSpPr>
          <p:nvPr/>
        </p:nvSpPr>
        <p:spPr bwMode="auto">
          <a:xfrm>
            <a:off x="5562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46" name="Text Box 14"/>
          <p:cNvSpPr txBox="1">
            <a:spLocks noChangeArrowheads="1"/>
          </p:cNvSpPr>
          <p:nvPr/>
        </p:nvSpPr>
        <p:spPr bwMode="auto">
          <a:xfrm>
            <a:off x="6172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47" name="Text Box 15"/>
          <p:cNvSpPr txBox="1">
            <a:spLocks noChangeArrowheads="1"/>
          </p:cNvSpPr>
          <p:nvPr/>
        </p:nvSpPr>
        <p:spPr bwMode="auto">
          <a:xfrm>
            <a:off x="6705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48" name="Text Box 16"/>
          <p:cNvSpPr txBox="1">
            <a:spLocks noChangeArrowheads="1"/>
          </p:cNvSpPr>
          <p:nvPr/>
        </p:nvSpPr>
        <p:spPr bwMode="auto">
          <a:xfrm>
            <a:off x="71628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49" name="Text Box 17"/>
          <p:cNvSpPr txBox="1">
            <a:spLocks noChangeArrowheads="1"/>
          </p:cNvSpPr>
          <p:nvPr/>
        </p:nvSpPr>
        <p:spPr bwMode="auto">
          <a:xfrm>
            <a:off x="76962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50" name="Text Box 18"/>
          <p:cNvSpPr txBox="1">
            <a:spLocks noChangeArrowheads="1"/>
          </p:cNvSpPr>
          <p:nvPr/>
        </p:nvSpPr>
        <p:spPr bwMode="auto">
          <a:xfrm>
            <a:off x="8229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56" name="Rectangle 24"/>
          <p:cNvSpPr>
            <a:spLocks noChangeArrowheads="1"/>
          </p:cNvSpPr>
          <p:nvPr/>
        </p:nvSpPr>
        <p:spPr bwMode="auto">
          <a:xfrm>
            <a:off x="3657600" y="5562600"/>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4</a:t>
            </a:r>
            <a:r>
              <a:rPr kumimoji="1" lang="en-US" altLang="en-US" sz="1400" dirty="0">
                <a:latin typeface="Comic Sans MS" panose="030F0702030302020204" pitchFamily="66" charset="0"/>
              </a:rPr>
              <a:t> = 9</a:t>
            </a:r>
          </a:p>
        </p:txBody>
      </p:sp>
      <p:sp>
        <p:nvSpPr>
          <p:cNvPr id="52" name="Rectangle 20"/>
          <p:cNvSpPr>
            <a:spLocks noChangeArrowheads="1"/>
          </p:cNvSpPr>
          <p:nvPr/>
        </p:nvSpPr>
        <p:spPr bwMode="auto">
          <a:xfrm>
            <a:off x="5791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5</a:t>
            </a:r>
            <a:r>
              <a:rPr kumimoji="1" lang="en-US" altLang="en-US" sz="1400" dirty="0">
                <a:latin typeface="Comic Sans MS" panose="030F0702030302020204" pitchFamily="66" charset="0"/>
              </a:rPr>
              <a:t> = 14</a:t>
            </a:r>
          </a:p>
        </p:txBody>
      </p:sp>
      <p:sp>
        <p:nvSpPr>
          <p:cNvPr id="53" name="Rectangle 21"/>
          <p:cNvSpPr>
            <a:spLocks noChangeArrowheads="1"/>
          </p:cNvSpPr>
          <p:nvPr/>
        </p:nvSpPr>
        <p:spPr bwMode="auto">
          <a:xfrm>
            <a:off x="2057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54" name="Rectangle 22"/>
          <p:cNvSpPr>
            <a:spLocks noChangeArrowheads="1"/>
          </p:cNvSpPr>
          <p:nvPr/>
        </p:nvSpPr>
        <p:spPr bwMode="auto">
          <a:xfrm>
            <a:off x="7391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55" name="Rectangle 23"/>
          <p:cNvSpPr>
            <a:spLocks noChangeArrowheads="1"/>
          </p:cNvSpPr>
          <p:nvPr/>
        </p:nvSpPr>
        <p:spPr bwMode="auto">
          <a:xfrm>
            <a:off x="457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57" name="Rectangle 25"/>
          <p:cNvSpPr>
            <a:spLocks noChangeArrowheads="1"/>
          </p:cNvSpPr>
          <p:nvPr/>
        </p:nvSpPr>
        <p:spPr bwMode="auto">
          <a:xfrm>
            <a:off x="3124200" y="5562600"/>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3</a:t>
            </a:r>
            <a:r>
              <a:rPr kumimoji="1" lang="en-US" altLang="en-US" sz="1400" dirty="0">
                <a:latin typeface="Comic Sans MS" panose="030F0702030302020204" pitchFamily="66" charset="0"/>
              </a:rPr>
              <a:t> = 9</a:t>
            </a:r>
          </a:p>
        </p:txBody>
      </p:sp>
      <p:sp>
        <p:nvSpPr>
          <p:cNvPr id="58" name="Line 26"/>
          <p:cNvSpPr>
            <a:spLocks noChangeShapeType="1"/>
          </p:cNvSpPr>
          <p:nvPr/>
        </p:nvSpPr>
        <p:spPr bwMode="auto">
          <a:xfrm>
            <a:off x="457200" y="5943600"/>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59" name="Text Box 27"/>
          <p:cNvSpPr txBox="1">
            <a:spLocks noChangeArrowheads="1"/>
          </p:cNvSpPr>
          <p:nvPr/>
        </p:nvSpPr>
        <p:spPr bwMode="auto">
          <a:xfrm>
            <a:off x="5181600" y="510540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1</a:t>
            </a:r>
            <a:endParaRPr kumimoji="1" lang="en-US" altLang="en-US" sz="1200" dirty="0">
              <a:latin typeface="Comic Sans MS" panose="030F0702030302020204" pitchFamily="66" charset="0"/>
              <a:sym typeface="Symbol" panose="05050102010706020507" pitchFamily="18" charset="2"/>
            </a:endParaRPr>
          </a:p>
        </p:txBody>
      </p:sp>
      <p:sp>
        <p:nvSpPr>
          <p:cNvPr id="60" name="Line 28"/>
          <p:cNvSpPr>
            <a:spLocks noChangeShapeType="1"/>
          </p:cNvSpPr>
          <p:nvPr/>
        </p:nvSpPr>
        <p:spPr bwMode="auto">
          <a:xfrm flipH="1">
            <a:off x="5803900" y="5364163"/>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mc:AlternateContent xmlns:mc="http://schemas.openxmlformats.org/markup-compatibility/2006" xmlns:a14="http://schemas.microsoft.com/office/drawing/2010/main">
        <mc:Choice Requires="a14">
          <p:sp>
            <p:nvSpPr>
              <p:cNvPr id="61" name="Text Box 29" descr="50%"/>
              <p:cNvSpPr txBox="1">
                <a:spLocks noChangeArrowheads="1"/>
              </p:cNvSpPr>
              <p:nvPr/>
            </p:nvSpPr>
            <p:spPr bwMode="auto">
              <a:xfrm>
                <a:off x="757988" y="1761326"/>
                <a:ext cx="6324600" cy="2154436"/>
              </a:xfrm>
              <a:prstGeom prst="rect">
                <a:avLst/>
              </a:prstGeom>
              <a:pattFill prst="pct50">
                <a:fgClr>
                  <a:schemeClr val="accent1"/>
                </a:fgClr>
                <a:bgClr>
                  <a:srgbClr val="FFFFFF"/>
                </a:bgClr>
              </a:patt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20000"/>
                  </a:spcBef>
                  <a:buClr>
                    <a:schemeClr val="folHlink"/>
                  </a:buClr>
                  <a:buSzPct val="60000"/>
                  <a:buFont typeface="Wingdings" panose="05000000000000000000" pitchFamily="2" charset="2"/>
                  <a:buNone/>
                </a:pPr>
                <a:r>
                  <a:rPr lang="en-US" altLang="en-US" sz="1600" dirty="0"/>
                  <a:t>Sort deadlines in increasing order  </a:t>
                </a:r>
                <a14:m>
                  <m:oMath xmlns:m="http://schemas.openxmlformats.org/officeDocument/2006/math">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𝟏</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𝟐</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𝒏</m:t>
                        </m:r>
                      </m:sub>
                    </m:sSub>
                    <m:r>
                      <a:rPr lang="en-US" altLang="en-US" sz="1600" b="1" i="1" smtClean="0">
                        <a:latin typeface="Cambria Math" panose="02040503050406030204" pitchFamily="18" charset="0"/>
                      </a:rPr>
                      <m:t>)</m:t>
                    </m:r>
                  </m:oMath>
                </a14:m>
                <a:endParaRPr lang="en-US" altLang="en-US" sz="1600" b="1" i="0" dirty="0">
                  <a:latin typeface="Cambria Math" panose="02040503050406030204" pitchFamily="18" charset="0"/>
                </a:endParaRPr>
              </a:p>
              <a:p>
                <a:pPr algn="l" eaLnBrk="1" hangingPunct="1">
                  <a:spcBef>
                    <a:spcPct val="20000"/>
                  </a:spcBef>
                  <a:buClr>
                    <a:schemeClr val="folHlink"/>
                  </a:buClr>
                  <a:buSzPct val="60000"/>
                  <a:buFont typeface="Wingdings" panose="05000000000000000000" pitchFamily="2" charset="2"/>
                  <a:buNone/>
                </a:pPr>
                <a14:m>
                  <m:oMathPara xmlns:m="http://schemas.openxmlformats.org/officeDocument/2006/math">
                    <m:oMathParaPr>
                      <m:jc m:val="left"/>
                    </m:oMathParaPr>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m:t>
                      </m:r>
                      <m:r>
                        <a:rPr lang="en-US" altLang="en-US" sz="1600"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𝟎</m:t>
                      </m:r>
                    </m:oMath>
                  </m:oMathPara>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for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𝟏</m:t>
                    </m:r>
                  </m:oMath>
                </a14:m>
                <a:r>
                  <a:rPr lang="en-US" altLang="en-US" sz="1600" dirty="0">
                    <a:sym typeface="Symbol" panose="05050102010706020507" pitchFamily="18" charset="2"/>
                  </a:rPr>
                  <a:t> to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𝒏</m:t>
                    </m:r>
                  </m:oMath>
                </a14:m>
                <a:r>
                  <a:rPr lang="en-US" altLang="en-US" sz="1600" dirty="0">
                    <a:sym typeface="Symbol" panose="05050102010706020507" pitchFamily="18" charset="2"/>
                  </a:rPr>
                  <a:t> to</a:t>
                </a: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 </m:t>
                    </m:r>
                    <m:r>
                      <a:rPr lang="en-US" altLang="en-US" sz="1600" b="1"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𝒇</m:t>
                    </m:r>
                  </m:oMath>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baseline="-25000"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𝒕</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𝒇</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end for</a:t>
                </a:r>
              </a:p>
            </p:txBody>
          </p:sp>
        </mc:Choice>
        <mc:Fallback xmlns="">
          <p:sp>
            <p:nvSpPr>
              <p:cNvPr id="61" name="Text Box 29" descr="50%"/>
              <p:cNvSpPr txBox="1">
                <a:spLocks noRot="1" noChangeAspect="1" noMove="1" noResize="1" noEditPoints="1" noAdjustHandles="1" noChangeArrowheads="1" noChangeShapeType="1" noTextEdit="1"/>
              </p:cNvSpPr>
              <p:nvPr/>
            </p:nvSpPr>
            <p:spPr bwMode="auto">
              <a:xfrm>
                <a:off x="757988" y="1761326"/>
                <a:ext cx="6324600" cy="2154436"/>
              </a:xfrm>
              <a:prstGeom prst="rect">
                <a:avLst/>
              </a:prstGeom>
              <a:blipFill>
                <a:blip r:embed="rId3"/>
                <a:stretch>
                  <a:fillRect b="-567"/>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2" name="Rectangle 31"/>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US" altLang="en-US" sz="2800" kern="0" dirty="0"/>
          </a:p>
        </p:txBody>
      </p:sp>
      <p:grpSp>
        <p:nvGrpSpPr>
          <p:cNvPr id="33" name="Group 50">
            <a:extLst>
              <a:ext uri="{FF2B5EF4-FFF2-40B4-BE49-F238E27FC236}">
                <a16:creationId xmlns:a16="http://schemas.microsoft.com/office/drawing/2014/main" id="{3722EBBC-29AD-4232-B16B-76570171DE57}"/>
              </a:ext>
            </a:extLst>
          </p:cNvPr>
          <p:cNvGrpSpPr>
            <a:grpSpLocks/>
          </p:cNvGrpSpPr>
          <p:nvPr/>
        </p:nvGrpSpPr>
        <p:grpSpPr bwMode="auto">
          <a:xfrm>
            <a:off x="5638800" y="3662561"/>
            <a:ext cx="3048000" cy="1066800"/>
            <a:chOff x="1728" y="2304"/>
            <a:chExt cx="1824" cy="576"/>
          </a:xfrm>
        </p:grpSpPr>
        <mc:AlternateContent xmlns:mc="http://schemas.openxmlformats.org/markup-compatibility/2006" xmlns:a14="http://schemas.microsoft.com/office/drawing/2010/main">
          <mc:Choice Requires="a14">
            <p:sp>
              <p:nvSpPr>
                <p:cNvPr id="63" name="Rectangle 51">
                  <a:extLst>
                    <a:ext uri="{FF2B5EF4-FFF2-40B4-BE49-F238E27FC236}">
                      <a16:creationId xmlns:a16="http://schemas.microsoft.com/office/drawing/2014/main" id="{FADD3180-1FD2-483E-9921-95AB6A75DE8A}"/>
                    </a:ext>
                  </a:extLst>
                </p:cNvPr>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3" name="Rectangle 51">
                  <a:extLst>
                    <a:ext uri="{FF2B5EF4-FFF2-40B4-BE49-F238E27FC236}">
                      <a16:creationId xmlns:a16="http://schemas.microsoft.com/office/drawing/2014/main" id="{FADD3180-1FD2-483E-9921-95AB6A75DE8A}"/>
                    </a:ext>
                  </a:extLst>
                </p:cNvPr>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4" name="Rectangle 52">
              <a:extLst>
                <a:ext uri="{FF2B5EF4-FFF2-40B4-BE49-F238E27FC236}">
                  <a16:creationId xmlns:a16="http://schemas.microsoft.com/office/drawing/2014/main" id="{20C23533-5493-4BDB-BCB4-9804BF392169}"/>
                </a:ext>
              </a:extLst>
            </p:cNvPr>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Rectangle 53">
                  <a:extLst>
                    <a:ext uri="{FF2B5EF4-FFF2-40B4-BE49-F238E27FC236}">
                      <a16:creationId xmlns:a16="http://schemas.microsoft.com/office/drawing/2014/main" id="{65C5AD06-CA01-44A1-B336-56C5E1FA391F}"/>
                    </a:ext>
                  </a:extLst>
                </p:cNvPr>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5" name="Rectangle 53">
                  <a:extLst>
                    <a:ext uri="{FF2B5EF4-FFF2-40B4-BE49-F238E27FC236}">
                      <a16:creationId xmlns:a16="http://schemas.microsoft.com/office/drawing/2014/main" id="{65C5AD06-CA01-44A1-B336-56C5E1FA391F}"/>
                    </a:ext>
                  </a:extLst>
                </p:cNvPr>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6" name="Rectangle 54">
              <a:extLst>
                <a:ext uri="{FF2B5EF4-FFF2-40B4-BE49-F238E27FC236}">
                  <a16:creationId xmlns:a16="http://schemas.microsoft.com/office/drawing/2014/main" id="{24B04E6E-92C1-46F3-9901-3C2144A17147}"/>
                </a:ext>
              </a:extLst>
            </p:cNvPr>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67" name="Rectangle 55">
              <a:extLst>
                <a:ext uri="{FF2B5EF4-FFF2-40B4-BE49-F238E27FC236}">
                  <a16:creationId xmlns:a16="http://schemas.microsoft.com/office/drawing/2014/main" id="{9C256DC2-F16F-42E2-9D0F-0F2D3205B70D}"/>
                </a:ext>
              </a:extLst>
            </p:cNvPr>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68" name="Rectangle 56">
              <a:extLst>
                <a:ext uri="{FF2B5EF4-FFF2-40B4-BE49-F238E27FC236}">
                  <a16:creationId xmlns:a16="http://schemas.microsoft.com/office/drawing/2014/main" id="{1EB13E5B-709D-4159-B71B-1A8FFA4FE263}"/>
                </a:ext>
              </a:extLst>
            </p:cNvPr>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69" name="Rectangle 57">
              <a:extLst>
                <a:ext uri="{FF2B5EF4-FFF2-40B4-BE49-F238E27FC236}">
                  <a16:creationId xmlns:a16="http://schemas.microsoft.com/office/drawing/2014/main" id="{E534C54F-C971-494D-BE5A-5F383B412DC7}"/>
                </a:ext>
              </a:extLst>
            </p:cNvPr>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70" name="Rectangle 58">
              <a:extLst>
                <a:ext uri="{FF2B5EF4-FFF2-40B4-BE49-F238E27FC236}">
                  <a16:creationId xmlns:a16="http://schemas.microsoft.com/office/drawing/2014/main" id="{89D0FF72-4CD4-4B5F-A7D3-6A5C3D2346B5}"/>
                </a:ext>
              </a:extLst>
            </p:cNvPr>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71" name="Rectangle 59">
              <a:extLst>
                <a:ext uri="{FF2B5EF4-FFF2-40B4-BE49-F238E27FC236}">
                  <a16:creationId xmlns:a16="http://schemas.microsoft.com/office/drawing/2014/main" id="{1CD0E0F7-902A-4E2C-88F4-AE54F78525F4}"/>
                </a:ext>
              </a:extLst>
            </p:cNvPr>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2" name="Rectangle 60">
              <a:extLst>
                <a:ext uri="{FF2B5EF4-FFF2-40B4-BE49-F238E27FC236}">
                  <a16:creationId xmlns:a16="http://schemas.microsoft.com/office/drawing/2014/main" id="{CDD3A0DF-DEA5-4906-88E5-03DF280D9620}"/>
                </a:ext>
              </a:extLst>
            </p:cNvPr>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73" name="Rectangle 61">
              <a:extLst>
                <a:ext uri="{FF2B5EF4-FFF2-40B4-BE49-F238E27FC236}">
                  <a16:creationId xmlns:a16="http://schemas.microsoft.com/office/drawing/2014/main" id="{28289E8D-A540-4F0C-A508-6AB733B7387C}"/>
                </a:ext>
              </a:extLst>
            </p:cNvPr>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74" name="Rectangle 62">
              <a:extLst>
                <a:ext uri="{FF2B5EF4-FFF2-40B4-BE49-F238E27FC236}">
                  <a16:creationId xmlns:a16="http://schemas.microsoft.com/office/drawing/2014/main" id="{B9578D50-150F-49CC-BC7A-C603303A9BC2}"/>
                </a:ext>
              </a:extLst>
            </p:cNvPr>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5" name="Rectangle 63">
              <a:extLst>
                <a:ext uri="{FF2B5EF4-FFF2-40B4-BE49-F238E27FC236}">
                  <a16:creationId xmlns:a16="http://schemas.microsoft.com/office/drawing/2014/main" id="{D6D3DCA7-8A85-4A5E-B339-0653AD16F02C}"/>
                </a:ext>
              </a:extLst>
            </p:cNvPr>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76" name="Rectangle 64">
              <a:extLst>
                <a:ext uri="{FF2B5EF4-FFF2-40B4-BE49-F238E27FC236}">
                  <a16:creationId xmlns:a16="http://schemas.microsoft.com/office/drawing/2014/main" id="{6774C3EC-387C-40D9-9706-E702772C852C}"/>
                </a:ext>
              </a:extLst>
            </p:cNvPr>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77" name="Rectangle 65">
              <a:extLst>
                <a:ext uri="{FF2B5EF4-FFF2-40B4-BE49-F238E27FC236}">
                  <a16:creationId xmlns:a16="http://schemas.microsoft.com/office/drawing/2014/main" id="{FA4DCB30-2382-4DFB-BFF5-A9524E9F6954}"/>
                </a:ext>
              </a:extLst>
            </p:cNvPr>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78" name="Rectangle 66">
              <a:extLst>
                <a:ext uri="{FF2B5EF4-FFF2-40B4-BE49-F238E27FC236}">
                  <a16:creationId xmlns:a16="http://schemas.microsoft.com/office/drawing/2014/main" id="{565356C6-678D-4736-9A33-FA585ACD7015}"/>
                </a:ext>
              </a:extLst>
            </p:cNvPr>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79" name="Rectangle 67">
              <a:extLst>
                <a:ext uri="{FF2B5EF4-FFF2-40B4-BE49-F238E27FC236}">
                  <a16:creationId xmlns:a16="http://schemas.microsoft.com/office/drawing/2014/main" id="{C39534EF-F494-4E5C-B1FB-3C75F3CD77E2}"/>
                </a:ext>
              </a:extLst>
            </p:cNvPr>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80" name="Rectangle 68">
              <a:extLst>
                <a:ext uri="{FF2B5EF4-FFF2-40B4-BE49-F238E27FC236}">
                  <a16:creationId xmlns:a16="http://schemas.microsoft.com/office/drawing/2014/main" id="{22864977-7841-4C7D-87B7-5CB1CF062BA1}"/>
                </a:ext>
              </a:extLst>
            </p:cNvPr>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81" name="Rectangle 69">
              <a:extLst>
                <a:ext uri="{FF2B5EF4-FFF2-40B4-BE49-F238E27FC236}">
                  <a16:creationId xmlns:a16="http://schemas.microsoft.com/office/drawing/2014/main" id="{E865A8CF-A171-41F2-A56A-922E6871CAFD}"/>
                </a:ext>
              </a:extLst>
            </p:cNvPr>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82" name="Rectangle 70">
              <a:extLst>
                <a:ext uri="{FF2B5EF4-FFF2-40B4-BE49-F238E27FC236}">
                  <a16:creationId xmlns:a16="http://schemas.microsoft.com/office/drawing/2014/main" id="{FAF65C49-8EE4-4094-9172-E0E079D8D439}"/>
                </a:ext>
              </a:extLst>
            </p:cNvPr>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2887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2" grpId="0" animBg="1"/>
      <p:bldP spid="53" grpId="0" animBg="1"/>
      <p:bldP spid="54" grpId="0" animBg="1"/>
      <p:bldP spid="55" grpId="0" animBg="1"/>
      <p:bldP spid="57" grpId="0" animBg="1"/>
      <p:bldP spid="59" grpId="0"/>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No Idle Time</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sp>
        <p:nvSpPr>
          <p:cNvPr id="7" name="Rectangle 3"/>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There exists an optimal schedule with no </a:t>
            </a:r>
            <a:r>
              <a:rPr lang="en-US" altLang="en-US" sz="2400" kern="0" dirty="0">
                <a:solidFill>
                  <a:srgbClr val="0070C0"/>
                </a:solidFill>
              </a:rPr>
              <a:t>idle time</a:t>
            </a:r>
            <a:r>
              <a:rPr lang="en-US" altLang="en-US" sz="2400" kern="0" dirty="0">
                <a:solidFill>
                  <a:schemeClr val="accent2"/>
                </a:solidFill>
              </a:rPr>
              <a:t>.</a:t>
            </a:r>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 greedy schedule has no idle time.</a:t>
            </a:r>
          </a:p>
          <a:p>
            <a:pPr eaLnBrk="1" hangingPunct="1">
              <a:lnSpc>
                <a:spcPct val="90000"/>
              </a:lnSpc>
            </a:pPr>
            <a:endParaRPr lang="en-US" altLang="en-US" sz="2400" kern="0" dirty="0"/>
          </a:p>
          <a:p>
            <a:pPr eaLnBrk="1" hangingPunct="1">
              <a:lnSpc>
                <a:spcPct val="90000"/>
              </a:lnSpc>
            </a:pPr>
            <a:endParaRPr lang="en-US" altLang="en-US" sz="2400" kern="0" dirty="0"/>
          </a:p>
        </p:txBody>
      </p:sp>
      <p:grpSp>
        <p:nvGrpSpPr>
          <p:cNvPr id="8" name="Group 50"/>
          <p:cNvGrpSpPr>
            <a:grpSpLocks/>
          </p:cNvGrpSpPr>
          <p:nvPr/>
        </p:nvGrpSpPr>
        <p:grpSpPr bwMode="auto">
          <a:xfrm>
            <a:off x="1543050" y="3016250"/>
            <a:ext cx="6248400" cy="1584325"/>
            <a:chOff x="912" y="1066"/>
            <a:chExt cx="3936" cy="998"/>
          </a:xfrm>
        </p:grpSpPr>
        <p:sp>
          <p:nvSpPr>
            <p:cNvPr id="9" name="Text Box 4"/>
            <p:cNvSpPr txBox="1">
              <a:spLocks noChangeArrowheads="1"/>
            </p:cNvSpPr>
            <p:nvPr/>
          </p:nvSpPr>
          <p:spPr bwMode="auto">
            <a:xfrm>
              <a:off x="91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10" name="Line 5"/>
            <p:cNvSpPr>
              <a:spLocks noChangeShapeType="1"/>
            </p:cNvSpPr>
            <p:nvPr/>
          </p:nvSpPr>
          <p:spPr bwMode="auto">
            <a:xfrm rot="-5400000">
              <a:off x="1200"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6"/>
            <p:cNvSpPr>
              <a:spLocks noChangeShapeType="1"/>
            </p:cNvSpPr>
            <p:nvPr/>
          </p:nvSpPr>
          <p:spPr bwMode="auto">
            <a:xfrm rot="-5400000">
              <a:off x="254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2" name="Line 7"/>
            <p:cNvSpPr>
              <a:spLocks noChangeShapeType="1"/>
            </p:cNvSpPr>
            <p:nvPr/>
          </p:nvSpPr>
          <p:spPr bwMode="auto">
            <a:xfrm rot="-5400000">
              <a:off x="220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3" name="Line 8"/>
            <p:cNvSpPr>
              <a:spLocks noChangeShapeType="1"/>
            </p:cNvSpPr>
            <p:nvPr/>
          </p:nvSpPr>
          <p:spPr bwMode="auto">
            <a:xfrm rot="-5400000">
              <a:off x="2256"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4" name="Text Box 9"/>
            <p:cNvSpPr txBox="1">
              <a:spLocks noChangeArrowheads="1"/>
            </p:cNvSpPr>
            <p:nvPr/>
          </p:nvSpPr>
          <p:spPr bwMode="auto">
            <a:xfrm>
              <a:off x="120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15" name="Text Box 10"/>
            <p:cNvSpPr txBox="1">
              <a:spLocks noChangeArrowheads="1"/>
            </p:cNvSpPr>
            <p:nvPr/>
          </p:nvSpPr>
          <p:spPr bwMode="auto">
            <a:xfrm>
              <a:off x="153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16" name="Text Box 11"/>
            <p:cNvSpPr txBox="1">
              <a:spLocks noChangeArrowheads="1"/>
            </p:cNvSpPr>
            <p:nvPr/>
          </p:nvSpPr>
          <p:spPr bwMode="auto">
            <a:xfrm>
              <a:off x="187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17" name="Text Box 12"/>
            <p:cNvSpPr txBox="1">
              <a:spLocks noChangeArrowheads="1"/>
            </p:cNvSpPr>
            <p:nvPr/>
          </p:nvSpPr>
          <p:spPr bwMode="auto">
            <a:xfrm>
              <a:off x="220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18" name="Text Box 13"/>
            <p:cNvSpPr txBox="1">
              <a:spLocks noChangeArrowheads="1"/>
            </p:cNvSpPr>
            <p:nvPr/>
          </p:nvSpPr>
          <p:spPr bwMode="auto">
            <a:xfrm>
              <a:off x="254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19" name="Text Box 14"/>
            <p:cNvSpPr txBox="1">
              <a:spLocks noChangeArrowheads="1"/>
            </p:cNvSpPr>
            <p:nvPr/>
          </p:nvSpPr>
          <p:spPr bwMode="auto">
            <a:xfrm>
              <a:off x="288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20" name="Rectangle 15"/>
            <p:cNvSpPr>
              <a:spLocks noChangeArrowheads="1"/>
            </p:cNvSpPr>
            <p:nvPr/>
          </p:nvSpPr>
          <p:spPr bwMode="auto">
            <a:xfrm>
              <a:off x="960" y="1066"/>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21" name="Rectangle 16"/>
            <p:cNvSpPr>
              <a:spLocks noChangeArrowheads="1"/>
            </p:cNvSpPr>
            <p:nvPr/>
          </p:nvSpPr>
          <p:spPr bwMode="auto">
            <a:xfrm>
              <a:off x="196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22" name="Line 17"/>
            <p:cNvSpPr>
              <a:spLocks noChangeShapeType="1"/>
            </p:cNvSpPr>
            <p:nvPr/>
          </p:nvSpPr>
          <p:spPr bwMode="auto">
            <a:xfrm rot="-5400000">
              <a:off x="422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3" name="Line 18"/>
            <p:cNvSpPr>
              <a:spLocks noChangeShapeType="1"/>
            </p:cNvSpPr>
            <p:nvPr/>
          </p:nvSpPr>
          <p:spPr bwMode="auto">
            <a:xfrm rot="-5400000">
              <a:off x="388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4" name="Text Box 19"/>
            <p:cNvSpPr txBox="1">
              <a:spLocks noChangeArrowheads="1"/>
            </p:cNvSpPr>
            <p:nvPr/>
          </p:nvSpPr>
          <p:spPr bwMode="auto">
            <a:xfrm>
              <a:off x="321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25" name="Text Box 20"/>
            <p:cNvSpPr txBox="1">
              <a:spLocks noChangeArrowheads="1"/>
            </p:cNvSpPr>
            <p:nvPr/>
          </p:nvSpPr>
          <p:spPr bwMode="auto">
            <a:xfrm>
              <a:off x="355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26" name="Text Box 21"/>
            <p:cNvSpPr txBox="1">
              <a:spLocks noChangeArrowheads="1"/>
            </p:cNvSpPr>
            <p:nvPr/>
          </p:nvSpPr>
          <p:spPr bwMode="auto">
            <a:xfrm>
              <a:off x="388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27" name="Text Box 22"/>
            <p:cNvSpPr txBox="1">
              <a:spLocks noChangeArrowheads="1"/>
            </p:cNvSpPr>
            <p:nvPr/>
          </p:nvSpPr>
          <p:spPr bwMode="auto">
            <a:xfrm>
              <a:off x="422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28" name="Text Box 23"/>
            <p:cNvSpPr txBox="1">
              <a:spLocks noChangeArrowheads="1"/>
            </p:cNvSpPr>
            <p:nvPr/>
          </p:nvSpPr>
          <p:spPr bwMode="auto">
            <a:xfrm>
              <a:off x="456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29" name="Rectangle 24"/>
            <p:cNvSpPr>
              <a:spLocks noChangeArrowheads="1"/>
            </p:cNvSpPr>
            <p:nvPr/>
          </p:nvSpPr>
          <p:spPr bwMode="auto">
            <a:xfrm>
              <a:off x="364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30" name="Text Box 25"/>
            <p:cNvSpPr txBox="1">
              <a:spLocks noChangeArrowheads="1"/>
            </p:cNvSpPr>
            <p:nvPr/>
          </p:nvSpPr>
          <p:spPr bwMode="auto">
            <a:xfrm>
              <a:off x="91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1" name="Line 26"/>
            <p:cNvSpPr>
              <a:spLocks noChangeShapeType="1"/>
            </p:cNvSpPr>
            <p:nvPr/>
          </p:nvSpPr>
          <p:spPr bwMode="auto">
            <a:xfrm rot="-5400000">
              <a:off x="1200"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2" name="Line 27"/>
            <p:cNvSpPr>
              <a:spLocks noChangeShapeType="1"/>
            </p:cNvSpPr>
            <p:nvPr/>
          </p:nvSpPr>
          <p:spPr bwMode="auto">
            <a:xfrm rot="-5400000">
              <a:off x="1872"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3" name="Line 28"/>
            <p:cNvSpPr>
              <a:spLocks noChangeShapeType="1"/>
            </p:cNvSpPr>
            <p:nvPr/>
          </p:nvSpPr>
          <p:spPr bwMode="auto">
            <a:xfrm rot="-5400000">
              <a:off x="153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4" name="Line 29"/>
            <p:cNvSpPr>
              <a:spLocks noChangeShapeType="1"/>
            </p:cNvSpPr>
            <p:nvPr/>
          </p:nvSpPr>
          <p:spPr bwMode="auto">
            <a:xfrm rot="-5400000">
              <a:off x="2544"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5" name="Line 30"/>
            <p:cNvSpPr>
              <a:spLocks noChangeShapeType="1"/>
            </p:cNvSpPr>
            <p:nvPr/>
          </p:nvSpPr>
          <p:spPr bwMode="auto">
            <a:xfrm rot="-5400000">
              <a:off x="2208"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Line 31"/>
            <p:cNvSpPr>
              <a:spLocks noChangeShapeType="1"/>
            </p:cNvSpPr>
            <p:nvPr/>
          </p:nvSpPr>
          <p:spPr bwMode="auto">
            <a:xfrm rot="-5400000">
              <a:off x="225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7" name="Text Box 32"/>
            <p:cNvSpPr txBox="1">
              <a:spLocks noChangeArrowheads="1"/>
            </p:cNvSpPr>
            <p:nvPr/>
          </p:nvSpPr>
          <p:spPr bwMode="auto">
            <a:xfrm>
              <a:off x="120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8" name="Text Box 33"/>
            <p:cNvSpPr txBox="1">
              <a:spLocks noChangeArrowheads="1"/>
            </p:cNvSpPr>
            <p:nvPr/>
          </p:nvSpPr>
          <p:spPr bwMode="auto">
            <a:xfrm>
              <a:off x="153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9" name="Text Box 34"/>
            <p:cNvSpPr txBox="1">
              <a:spLocks noChangeArrowheads="1"/>
            </p:cNvSpPr>
            <p:nvPr/>
          </p:nvSpPr>
          <p:spPr bwMode="auto">
            <a:xfrm>
              <a:off x="187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40" name="Text Box 35"/>
            <p:cNvSpPr txBox="1">
              <a:spLocks noChangeArrowheads="1"/>
            </p:cNvSpPr>
            <p:nvPr/>
          </p:nvSpPr>
          <p:spPr bwMode="auto">
            <a:xfrm>
              <a:off x="220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1" name="Text Box 36"/>
            <p:cNvSpPr txBox="1">
              <a:spLocks noChangeArrowheads="1"/>
            </p:cNvSpPr>
            <p:nvPr/>
          </p:nvSpPr>
          <p:spPr bwMode="auto">
            <a:xfrm>
              <a:off x="254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2" name="Text Box 37"/>
            <p:cNvSpPr txBox="1">
              <a:spLocks noChangeArrowheads="1"/>
            </p:cNvSpPr>
            <p:nvPr/>
          </p:nvSpPr>
          <p:spPr bwMode="auto">
            <a:xfrm>
              <a:off x="288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3" name="Rectangle 38"/>
            <p:cNvSpPr>
              <a:spLocks noChangeArrowheads="1"/>
            </p:cNvSpPr>
            <p:nvPr/>
          </p:nvSpPr>
          <p:spPr bwMode="auto">
            <a:xfrm>
              <a:off x="960" y="1690"/>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44" name="Rectangle 39"/>
            <p:cNvSpPr>
              <a:spLocks noChangeArrowheads="1"/>
            </p:cNvSpPr>
            <p:nvPr/>
          </p:nvSpPr>
          <p:spPr bwMode="auto">
            <a:xfrm>
              <a:off x="1632"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45" name="Line 40"/>
            <p:cNvSpPr>
              <a:spLocks noChangeShapeType="1"/>
            </p:cNvSpPr>
            <p:nvPr/>
          </p:nvSpPr>
          <p:spPr bwMode="auto">
            <a:xfrm rot="-5400000">
              <a:off x="4224"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41"/>
            <p:cNvSpPr>
              <a:spLocks noChangeShapeType="1"/>
            </p:cNvSpPr>
            <p:nvPr/>
          </p:nvSpPr>
          <p:spPr bwMode="auto">
            <a:xfrm rot="-5400000">
              <a:off x="3888"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42"/>
            <p:cNvSpPr>
              <a:spLocks noChangeShapeType="1"/>
            </p:cNvSpPr>
            <p:nvPr/>
          </p:nvSpPr>
          <p:spPr bwMode="auto">
            <a:xfrm rot="-5400000">
              <a:off x="4560"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Text Box 43"/>
            <p:cNvSpPr txBox="1">
              <a:spLocks noChangeArrowheads="1"/>
            </p:cNvSpPr>
            <p:nvPr/>
          </p:nvSpPr>
          <p:spPr bwMode="auto">
            <a:xfrm>
              <a:off x="321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9" name="Text Box 44"/>
            <p:cNvSpPr txBox="1">
              <a:spLocks noChangeArrowheads="1"/>
            </p:cNvSpPr>
            <p:nvPr/>
          </p:nvSpPr>
          <p:spPr bwMode="auto">
            <a:xfrm>
              <a:off x="355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0" name="Text Box 45"/>
            <p:cNvSpPr txBox="1">
              <a:spLocks noChangeArrowheads="1"/>
            </p:cNvSpPr>
            <p:nvPr/>
          </p:nvSpPr>
          <p:spPr bwMode="auto">
            <a:xfrm>
              <a:off x="388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1" name="Text Box 46"/>
            <p:cNvSpPr txBox="1">
              <a:spLocks noChangeArrowheads="1"/>
            </p:cNvSpPr>
            <p:nvPr/>
          </p:nvSpPr>
          <p:spPr bwMode="auto">
            <a:xfrm>
              <a:off x="422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2" name="Text Box 47"/>
            <p:cNvSpPr txBox="1">
              <a:spLocks noChangeArrowheads="1"/>
            </p:cNvSpPr>
            <p:nvPr/>
          </p:nvSpPr>
          <p:spPr bwMode="auto">
            <a:xfrm>
              <a:off x="456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53" name="Rectangle 48"/>
            <p:cNvSpPr>
              <a:spLocks noChangeArrowheads="1"/>
            </p:cNvSpPr>
            <p:nvPr/>
          </p:nvSpPr>
          <p:spPr bwMode="auto">
            <a:xfrm>
              <a:off x="2640"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54" name="Line 49"/>
            <p:cNvSpPr>
              <a:spLocks noChangeShapeType="1"/>
            </p:cNvSpPr>
            <p:nvPr/>
          </p:nvSpPr>
          <p:spPr bwMode="auto">
            <a:xfrm rot="-5400000">
              <a:off x="3216" y="1162"/>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spTree>
    <p:extLst>
      <p:ext uri="{BB962C8B-B14F-4D97-AF65-F5344CB8AC3E}">
        <p14:creationId xmlns:p14="http://schemas.microsoft.com/office/powerpoint/2010/main" val="345825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Proof for Greedy Algorithm: </a:t>
            </a:r>
            <a:br>
              <a:rPr lang="en-US" altLang="en-US" sz="3600" dirty="0"/>
            </a:br>
            <a:r>
              <a:rPr lang="en-US" altLang="en-US" sz="3600" dirty="0"/>
              <a:t>Exchange Argument</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893535"/>
                <a:ext cx="8611299" cy="4351689"/>
              </a:xfrm>
              <a:solidFill>
                <a:schemeClr val="bg1"/>
              </a:solidFill>
            </p:spPr>
            <p:txBody>
              <a:bodyPr/>
              <a:lstStyle/>
              <a:p>
                <a:pPr eaLnBrk="1" hangingPunct="1"/>
                <a:r>
                  <a:rPr lang="en-US" altLang="en-US" sz="2400" dirty="0"/>
                  <a:t>We will show that if there is another schedule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(think optimal schedule) then we can gradually change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so that </a:t>
                </a:r>
              </a:p>
              <a:p>
                <a:pPr marL="800100" lvl="1" indent="-342900" eaLnBrk="1" hangingPunct="1">
                  <a:buFont typeface="Arial" panose="020B0604020202020204" pitchFamily="34" charset="0"/>
                  <a:buChar char="•"/>
                </a:pPr>
                <a:r>
                  <a:rPr lang="en-US" altLang="en-US" sz="2400" dirty="0"/>
                  <a:t>at each step the maximum lateness in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never gets worse.</a:t>
                </a:r>
              </a:p>
              <a:p>
                <a:pPr marL="800100" lvl="1" indent="-342900" eaLnBrk="1" hangingPunct="1">
                  <a:buFont typeface="Arial" panose="020B0604020202020204" pitchFamily="34" charset="0"/>
                  <a:buChar char="•"/>
                </a:pPr>
                <a:r>
                  <a:rPr lang="en-US" altLang="en-US" sz="2400" dirty="0"/>
                  <a:t>it eventually becomes the same cost as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𝑨</m:t>
                    </m:r>
                  </m:oMath>
                </a14:m>
                <a:r>
                  <a:rPr lang="en-US" altLang="en-US" sz="2400" dirty="0"/>
                  <a:t> (by greedy).</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893535"/>
                <a:ext cx="8611299" cy="4351689"/>
              </a:xfrm>
              <a:blipFill>
                <a:blip r:embed="rId3"/>
                <a:stretch>
                  <a:fillRect l="-920" t="-98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spTree>
    <p:extLst>
      <p:ext uri="{BB962C8B-B14F-4D97-AF65-F5344CB8AC3E}">
        <p14:creationId xmlns:p14="http://schemas.microsoft.com/office/powerpoint/2010/main" val="55744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74638"/>
            <a:ext cx="8229600" cy="1143000"/>
          </a:xfrm>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
        <p:nvSpPr>
          <p:cNvPr id="80" name="Rectangle 4"/>
          <p:cNvSpPr>
            <a:spLocks noChangeArrowheads="1"/>
          </p:cNvSpPr>
          <p:nvPr/>
        </p:nvSpPr>
        <p:spPr bwMode="auto">
          <a:xfrm>
            <a:off x="6819525" y="4130847"/>
            <a:ext cx="7620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1" name="Rectangle 5"/>
          <p:cNvSpPr>
            <a:spLocks noChangeArrowheads="1"/>
          </p:cNvSpPr>
          <p:nvPr/>
        </p:nvSpPr>
        <p:spPr bwMode="auto">
          <a:xfrm>
            <a:off x="7581525" y="4130847"/>
            <a:ext cx="3810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2" name="Rectangle 6"/>
          <p:cNvSpPr>
            <a:spLocks noChangeArrowheads="1"/>
          </p:cNvSpPr>
          <p:nvPr/>
        </p:nvSpPr>
        <p:spPr bwMode="auto">
          <a:xfrm>
            <a:off x="2857125" y="4130847"/>
            <a:ext cx="9906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3" name="Rectangle 7"/>
          <p:cNvSpPr>
            <a:spLocks noChangeArrowheads="1"/>
          </p:cNvSpPr>
          <p:nvPr/>
        </p:nvSpPr>
        <p:spPr bwMode="auto">
          <a:xfrm>
            <a:off x="7962525" y="4130847"/>
            <a:ext cx="6858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4" name="Rectangle 8"/>
          <p:cNvSpPr>
            <a:spLocks noChangeArrowheads="1"/>
          </p:cNvSpPr>
          <p:nvPr/>
        </p:nvSpPr>
        <p:spPr bwMode="auto">
          <a:xfrm>
            <a:off x="2323725" y="4130847"/>
            <a:ext cx="5334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5" name="Rectangle 9"/>
          <p:cNvSpPr>
            <a:spLocks noChangeArrowheads="1"/>
          </p:cNvSpPr>
          <p:nvPr/>
        </p:nvSpPr>
        <p:spPr bwMode="auto">
          <a:xfrm>
            <a:off x="5219325" y="4130847"/>
            <a:ext cx="16002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86" name="Rectangle 10"/>
          <p:cNvSpPr>
            <a:spLocks noChangeArrowheads="1"/>
          </p:cNvSpPr>
          <p:nvPr/>
        </p:nvSpPr>
        <p:spPr bwMode="auto">
          <a:xfrm>
            <a:off x="3847725" y="4130847"/>
            <a:ext cx="1371600" cy="304800"/>
          </a:xfrm>
          <a:prstGeom prst="rect">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87" name="Rectangle 11"/>
          <p:cNvSpPr>
            <a:spLocks noChangeArrowheads="1"/>
          </p:cNvSpPr>
          <p:nvPr/>
        </p:nvSpPr>
        <p:spPr bwMode="auto">
          <a:xfrm>
            <a:off x="1333125" y="4130847"/>
            <a:ext cx="1057275" cy="274638"/>
          </a:xfrm>
          <a:prstGeom prst="rect">
            <a:avLst/>
          </a:prstGeom>
          <a:noFill/>
          <a:ln w="19050">
            <a:noFill/>
            <a:headEnd type="arrow" w="med" len="med"/>
            <a:tailEnd type="arrow" w="med" len="med"/>
          </a:ln>
        </p:spPr>
        <p:style>
          <a:lnRef idx="0">
            <a:scrgbClr r="0" g="0" b="0"/>
          </a:lnRef>
          <a:fillRef idx="0">
            <a:scrgbClr r="0" g="0" b="0"/>
          </a:fillRef>
          <a:effectRef idx="0">
            <a:scrgbClr r="0" g="0" b="0"/>
          </a:effectRef>
          <a:fontRef idx="minor">
            <a:schemeClr val="lt1"/>
          </a:fontRef>
        </p:style>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88" name="Text Box 12"/>
          <p:cNvSpPr txBox="1">
            <a:spLocks noChangeArrowheads="1"/>
          </p:cNvSpPr>
          <p:nvPr/>
        </p:nvSpPr>
        <p:spPr bwMode="auto">
          <a:xfrm>
            <a:off x="4475582" y="3523274"/>
            <a:ext cx="1600200" cy="308419"/>
          </a:xfrm>
          <a:prstGeom prst="rect">
            <a:avLst/>
          </a:prstGeom>
          <a:noFill/>
          <a:ln w="19050">
            <a:noFill/>
            <a:headEnd type="arrow" w="med" len="med"/>
            <a:tailEnd type="arrow" w="med" len="med"/>
          </a:ln>
        </p:spPr>
        <p:style>
          <a:lnRef idx="0">
            <a:scrgbClr r="0" g="0" b="0"/>
          </a:lnRef>
          <a:fillRef idx="0">
            <a:scrgbClr r="0" g="0" b="0"/>
          </a:fillRef>
          <a:effectRef idx="0">
            <a:scrgbClr r="0" g="0" b="0"/>
          </a:effectRef>
          <a:fontRef idx="minor">
            <a:schemeClr val="lt1"/>
          </a:fontRef>
        </p:style>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89" name="AutoShape 13"/>
          <p:cNvCxnSpPr>
            <a:cxnSpLocks noChangeShapeType="1"/>
            <a:stCxn id="86" idx="0"/>
            <a:endCxn id="85" idx="0"/>
          </p:cNvCxnSpPr>
          <p:nvPr/>
        </p:nvCxnSpPr>
        <p:spPr bwMode="auto">
          <a:xfrm rot="5400000" flipV="1">
            <a:off x="5274888" y="3389485"/>
            <a:ext cx="1588" cy="1485900"/>
          </a:xfrm>
          <a:prstGeom prst="bentConnector3">
            <a:avLst>
              <a:gd name="adj1" fmla="val -14400000"/>
            </a:avLst>
          </a:prstGeom>
          <a:solidFill>
            <a:schemeClr val="accent1"/>
          </a:solidFill>
          <a:ln w="19050">
            <a:solidFill>
              <a:schemeClr val="accent1">
                <a:lumMod val="75000"/>
              </a:schemeClr>
            </a:solidFill>
            <a:headEnd type="arrow" w="med" len="med"/>
            <a:tailEnd type="arrow" w="med" len="med"/>
          </a:ln>
        </p:spPr>
        <p:style>
          <a:lnRef idx="0">
            <a:scrgbClr r="0" g="0" b="0"/>
          </a:lnRef>
          <a:fillRef idx="0">
            <a:scrgbClr r="0" g="0" b="0"/>
          </a:fillRef>
          <a:effectRef idx="0">
            <a:scrgbClr r="0" g="0" b="0"/>
          </a:effectRef>
          <a:fontRef idx="minor">
            <a:schemeClr val="lt1"/>
          </a:fontRef>
        </p:style>
      </p:cxnSp>
      <mc:AlternateContent xmlns:mc="http://schemas.openxmlformats.org/markup-compatibility/2006" xmlns:a14="http://schemas.microsoft.com/office/drawing/2010/main">
        <mc:Choice Requires="a14">
          <p:sp>
            <p:nvSpPr>
              <p:cNvPr id="2" name="Rectangle 1"/>
              <p:cNvSpPr/>
              <p:nvPr/>
            </p:nvSpPr>
            <p:spPr>
              <a:xfrm>
                <a:off x="457200" y="1328474"/>
                <a:ext cx="8490231" cy="4721998"/>
              </a:xfrm>
              <a:prstGeom prst="rect">
                <a:avLst/>
              </a:prstGeom>
            </p:spPr>
            <p:txBody>
              <a:bodyPr wrap="square">
                <a:spAutoFit/>
              </a:bodyPr>
              <a:lstStyle/>
              <a:p>
                <a:pPr algn="l" eaLnBrk="1" hangingPunct="1">
                  <a:lnSpc>
                    <a:spcPct val="90000"/>
                  </a:lnSpc>
                </a:pPr>
                <a:r>
                  <a:rPr lang="en-US" altLang="en-US" sz="2400" dirty="0">
                    <a:solidFill>
                      <a:schemeClr val="accent2"/>
                    </a:solidFill>
                  </a:rPr>
                  <a:t>Definition</a:t>
                </a:r>
                <a:r>
                  <a:rPr lang="en-US" altLang="en-US" sz="2400" dirty="0"/>
                  <a:t>  </a:t>
                </a:r>
              </a:p>
              <a:p>
                <a:pPr marL="342900" indent="-342900" algn="l" eaLnBrk="1" hangingPunct="1">
                  <a:lnSpc>
                    <a:spcPct val="90000"/>
                  </a:lnSpc>
                  <a:buFont typeface="Arial" panose="020B0604020202020204" pitchFamily="34" charset="0"/>
                  <a:buChar char="•"/>
                </a:pPr>
                <a:r>
                  <a:rPr lang="en-US" altLang="en-US" sz="2400" dirty="0"/>
                  <a:t>An </a:t>
                </a:r>
                <a:r>
                  <a:rPr lang="en-US" altLang="en-US" sz="2400" dirty="0">
                    <a:solidFill>
                      <a:srgbClr val="C00000"/>
                    </a:solidFill>
                  </a:rPr>
                  <a:t>adjacent inversion </a:t>
                </a:r>
                <a:r>
                  <a:rPr lang="en-US" altLang="en-US" sz="2400" dirty="0"/>
                  <a:t>in schedule </a:t>
                </a:r>
                <a14:m>
                  <m:oMath xmlns:m="http://schemas.openxmlformats.org/officeDocument/2006/math">
                    <m:r>
                      <a:rPr lang="en-US" altLang="en-US" sz="2400" b="1" i="1" dirty="0" smtClean="0">
                        <a:solidFill>
                          <a:srgbClr val="0033CC"/>
                        </a:solidFill>
                        <a:latin typeface="Cambria Math" panose="02040503050406030204" pitchFamily="18" charset="0"/>
                      </a:rPr>
                      <m:t>𝑺</m:t>
                    </m:r>
                  </m:oMath>
                </a14:m>
                <a:r>
                  <a:rPr lang="en-US" altLang="en-US" sz="2400" dirty="0"/>
                  <a:t> is a pair of jobs</a:t>
                </a:r>
                <a:r>
                  <a:rPr lang="en-US" altLang="en-US" sz="2400" b="1" dirty="0">
                    <a:solidFill>
                      <a:srgbClr val="0033CC"/>
                    </a:solidFill>
                  </a:rPr>
                  <a:t> </a:t>
                </a:r>
                <a14:m>
                  <m:oMath xmlns:m="http://schemas.openxmlformats.org/officeDocument/2006/math">
                    <m:r>
                      <a:rPr lang="en-US" altLang="en-US" sz="2400" b="1" i="1" dirty="0" smtClean="0">
                        <a:solidFill>
                          <a:srgbClr val="0033CC"/>
                        </a:solidFill>
                        <a:latin typeface="Cambria Math" panose="02040503050406030204" pitchFamily="18" charset="0"/>
                      </a:rPr>
                      <m:t>𝒊</m:t>
                    </m:r>
                  </m:oMath>
                </a14:m>
                <a:r>
                  <a:rPr lang="en-US" altLang="en-US" sz="2400" dirty="0"/>
                  <a:t> and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such that</a:t>
                </a:r>
              </a:p>
              <a:p>
                <a:pPr marL="800100" lvl="1" indent="-342900" algn="l" eaLnBrk="1" hangingPunct="1">
                  <a:lnSpc>
                    <a:spcPct val="90000"/>
                  </a:lnSpc>
                  <a:buFont typeface="Arial" panose="020B0604020202020204" pitchFamily="34" charset="0"/>
                  <a:buChar char="•"/>
                </a:pP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𝒊</m:t>
                        </m:r>
                      </m:sub>
                    </m:sSub>
                    <m:r>
                      <a:rPr lang="en-US" altLang="en-US" sz="2400" b="1" i="1" dirty="0" smtClean="0">
                        <a:solidFill>
                          <a:srgbClr val="0033CC"/>
                        </a:solidFill>
                        <a:latin typeface="Cambria Math" panose="02040503050406030204" pitchFamily="18" charset="0"/>
                      </a:rPr>
                      <m:t>&lt;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oMath>
                </a14:m>
                <a:r>
                  <a:rPr lang="en-US" altLang="en-US" sz="2400" dirty="0"/>
                  <a:t> </a:t>
                </a:r>
              </a:p>
              <a:p>
                <a:pPr marL="800100" lvl="1" indent="-342900" algn="l" eaLnBrk="1" hangingPunct="1">
                  <a:lnSpc>
                    <a:spcPct val="90000"/>
                  </a:lnSpc>
                  <a:buFont typeface="Arial" panose="020B0604020202020204" pitchFamily="34" charset="0"/>
                  <a:buChar char="•"/>
                </a:pPr>
                <a:r>
                  <a:rPr lang="en-US" altLang="en-US" sz="2400" dirty="0"/>
                  <a:t>Job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is scheduled immediately after Job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a:t>
                </a:r>
              </a:p>
              <a:p>
                <a:pPr marL="800100" lvl="1" indent="-342900" algn="l" eaLnBrk="1" hangingPunct="1">
                  <a:lnSpc>
                    <a:spcPct val="90000"/>
                  </a:lnSpc>
                  <a:buFont typeface="Arial" panose="020B0604020202020204" pitchFamily="34" charset="0"/>
                  <a:buChar char="•"/>
                </a:pPr>
                <a:endParaRPr lang="en-US" altLang="en-US" sz="2400" dirty="0"/>
              </a:p>
              <a:p>
                <a:pPr eaLnBrk="1" hangingPunct="1">
                  <a:lnSpc>
                    <a:spcPct val="90000"/>
                  </a:lnSpc>
                </a:pPr>
                <a:endParaRPr lang="en-US" altLang="en-US" sz="2400" dirty="0"/>
              </a:p>
              <a:p>
                <a:pPr lvl="1" eaLnBrk="1" hangingPunct="1">
                  <a:lnSpc>
                    <a:spcPct val="90000"/>
                  </a:lnSpc>
                </a:pPr>
                <a:endParaRPr lang="en-US" altLang="en-US"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algn="l" eaLnBrk="1" hangingPunct="1">
                  <a:lnSpc>
                    <a:spcPct val="90000"/>
                  </a:lnSpc>
                </a:pPr>
                <a:r>
                  <a:rPr lang="en-US" altLang="en-US" sz="2400" dirty="0">
                    <a:solidFill>
                      <a:schemeClr val="hlink"/>
                    </a:solidFill>
                  </a:rPr>
                  <a:t>Observation</a:t>
                </a:r>
              </a:p>
              <a:p>
                <a:pPr marL="342900" indent="-342900" algn="l" eaLnBrk="1" hangingPunct="1">
                  <a:lnSpc>
                    <a:spcPct val="90000"/>
                  </a:lnSpc>
                  <a:buFont typeface="Arial" panose="020B0604020202020204" pitchFamily="34" charset="0"/>
                  <a:buChar char="•"/>
                </a:pPr>
                <a:r>
                  <a:rPr lang="en-US" altLang="en-US" sz="2400" dirty="0"/>
                  <a:t>Greedy schedule has no adjacent inversions.</a:t>
                </a:r>
              </a:p>
            </p:txBody>
          </p:sp>
        </mc:Choice>
        <mc:Fallback xmlns="">
          <p:sp>
            <p:nvSpPr>
              <p:cNvPr id="2" name="Rectangle 1"/>
              <p:cNvSpPr>
                <a:spLocks noRot="1" noChangeAspect="1" noMove="1" noResize="1" noEditPoints="1" noAdjustHandles="1" noChangeArrowheads="1" noChangeShapeType="1" noTextEdit="1"/>
              </p:cNvSpPr>
              <p:nvPr/>
            </p:nvSpPr>
            <p:spPr>
              <a:xfrm>
                <a:off x="457200" y="1328474"/>
                <a:ext cx="8490231" cy="4721998"/>
              </a:xfrm>
              <a:prstGeom prst="rect">
                <a:avLst/>
              </a:prstGeom>
              <a:blipFill>
                <a:blip r:embed="rId3"/>
                <a:stretch>
                  <a:fillRect l="-1077" t="-1677" r="-72" b="-2065"/>
                </a:stretch>
              </a:blipFill>
            </p:spPr>
            <p:txBody>
              <a:bodyPr/>
              <a:lstStyle/>
              <a:p>
                <a:r>
                  <a:rPr lang="en-US">
                    <a:noFill/>
                  </a:rPr>
                  <a:t> </a:t>
                </a:r>
              </a:p>
            </p:txBody>
          </p:sp>
        </mc:Fallback>
      </mc:AlternateContent>
    </p:spTree>
    <p:extLst>
      <p:ext uri="{BB962C8B-B14F-4D97-AF65-F5344CB8AC3E}">
        <p14:creationId xmlns:p14="http://schemas.microsoft.com/office/powerpoint/2010/main" val="246893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27" name="Rectangle 3"/>
              <p:cNvSpPr txBox="1">
                <a:spLocks noChangeArrowheads="1"/>
              </p:cNvSpPr>
              <p:nvPr/>
            </p:nvSpPr>
            <p:spPr>
              <a:xfrm>
                <a:off x="485774" y="1190625"/>
                <a:ext cx="8201025" cy="53984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2400" kern="0" dirty="0">
                    <a:solidFill>
                      <a:schemeClr val="accent2"/>
                    </a:solidFill>
                  </a:rPr>
                  <a:t>Definition</a:t>
                </a:r>
                <a:endParaRPr lang="en-US" altLang="en-US" sz="2400" kern="0" dirty="0"/>
              </a:p>
              <a:p>
                <a:pPr eaLnBrk="1" hangingPunct="1">
                  <a:lnSpc>
                    <a:spcPct val="90000"/>
                  </a:lnSpc>
                  <a:buFont typeface="Arial" panose="020B0604020202020204" pitchFamily="34" charset="0"/>
                  <a:buChar char="•"/>
                </a:pPr>
                <a:r>
                  <a:rPr lang="en-US" altLang="en-US" sz="2400" dirty="0"/>
                  <a:t>An </a:t>
                </a:r>
                <a:r>
                  <a:rPr lang="en-US" altLang="en-US" sz="2400" dirty="0">
                    <a:solidFill>
                      <a:srgbClr val="C00000"/>
                    </a:solidFill>
                  </a:rPr>
                  <a:t>adjacent inversion </a:t>
                </a:r>
                <a:r>
                  <a:rPr lang="en-US" altLang="en-US" sz="2400" dirty="0"/>
                  <a:t>in schedule </a:t>
                </a:r>
                <a14:m>
                  <m:oMath xmlns:m="http://schemas.openxmlformats.org/officeDocument/2006/math">
                    <m:r>
                      <a:rPr lang="en-US" altLang="en-US" sz="2400" b="1" i="1" dirty="0">
                        <a:solidFill>
                          <a:srgbClr val="0033CC"/>
                        </a:solidFill>
                        <a:latin typeface="Cambria Math" panose="02040503050406030204" pitchFamily="18" charset="0"/>
                      </a:rPr>
                      <m:t>𝑺</m:t>
                    </m:r>
                  </m:oMath>
                </a14:m>
                <a:r>
                  <a:rPr lang="en-US" altLang="en-US" sz="2400" dirty="0"/>
                  <a:t> is a pair of jobs</a:t>
                </a:r>
                <a:r>
                  <a:rPr lang="en-US" altLang="en-US" sz="2400" b="1" dirty="0">
                    <a:solidFill>
                      <a:srgbClr val="0033CC"/>
                    </a:solidFill>
                  </a:rPr>
                  <a:t>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and </a:t>
                </a:r>
                <a14:m>
                  <m:oMath xmlns:m="http://schemas.openxmlformats.org/officeDocument/2006/math">
                    <m:r>
                      <a:rPr lang="en-US" altLang="en-US" sz="2400" b="1" i="1" dirty="0">
                        <a:solidFill>
                          <a:srgbClr val="0033CC"/>
                        </a:solidFill>
                        <a:latin typeface="Cambria Math" panose="02040503050406030204" pitchFamily="18" charset="0"/>
                      </a:rPr>
                      <m:t>𝒋</m:t>
                    </m:r>
                  </m:oMath>
                </a14:m>
                <a:r>
                  <a:rPr lang="en-US" altLang="en-US" sz="2400" dirty="0"/>
                  <a:t> such that</a:t>
                </a:r>
              </a:p>
              <a:p>
                <a:pPr marL="800100" lvl="1" indent="-342900" eaLnBrk="1" hangingPunct="1">
                  <a:lnSpc>
                    <a:spcPct val="90000"/>
                  </a:lnSpc>
                  <a:buFont typeface="Arial" panose="020B0604020202020204" pitchFamily="34" charset="0"/>
                  <a:buChar char="•"/>
                </a:pP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&lt;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dirty="0"/>
                  <a:t> </a:t>
                </a:r>
              </a:p>
              <a:p>
                <a:pPr marL="800100" lvl="1" indent="-342900" eaLnBrk="1" hangingPunct="1">
                  <a:lnSpc>
                    <a:spcPct val="90000"/>
                  </a:lnSpc>
                  <a:buFont typeface="Arial" panose="020B0604020202020204" pitchFamily="34" charset="0"/>
                  <a:buChar char="•"/>
                </a:pPr>
                <a:r>
                  <a:rPr lang="en-US" altLang="en-US" sz="2400" dirty="0"/>
                  <a:t>Job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is scheduled immediately after Job </a:t>
                </a:r>
                <a14:m>
                  <m:oMath xmlns:m="http://schemas.openxmlformats.org/officeDocument/2006/math">
                    <m:r>
                      <a:rPr lang="en-US" altLang="en-US" sz="2400" b="1" i="1" dirty="0">
                        <a:solidFill>
                          <a:srgbClr val="0033CC"/>
                        </a:solidFill>
                        <a:latin typeface="Cambria Math" panose="02040503050406030204" pitchFamily="18" charset="0"/>
                      </a:rPr>
                      <m:t>𝒋</m:t>
                    </m:r>
                  </m:oMath>
                </a14:m>
                <a:r>
                  <a:rPr lang="en-US" altLang="en-US" sz="2400" dirty="0"/>
                  <a:t> </a:t>
                </a:r>
              </a:p>
              <a:p>
                <a:pPr eaLnBrk="1" hangingPunct="1"/>
                <a:endParaRPr lang="en-US" altLang="en-US" kern="0" dirty="0"/>
              </a:p>
              <a:p>
                <a:pPr marL="0" indent="0" eaLnBrk="1" hangingPunct="1">
                  <a:buNone/>
                </a:pPr>
                <a:endParaRPr lang="en-US" altLang="en-US" kern="0" dirty="0"/>
              </a:p>
              <a:p>
                <a:pPr eaLnBrk="1" hangingPunct="1"/>
                <a:endParaRPr lang="en-US" altLang="en-US" sz="2400" b="1" kern="0" dirty="0">
                  <a:solidFill>
                    <a:schemeClr val="accent2"/>
                  </a:solidFill>
                </a:endParaRPr>
              </a:p>
              <a:p>
                <a:pPr marL="0" indent="0" eaLnBrk="1" hangingPunct="1">
                  <a:buNone/>
                </a:pPr>
                <a:r>
                  <a:rPr lang="en-US" altLang="en-US" sz="2400" b="1" kern="0" dirty="0">
                    <a:solidFill>
                      <a:schemeClr val="accent2"/>
                    </a:solidFill>
                  </a:rPr>
                  <a:t>Claim</a:t>
                </a:r>
              </a:p>
              <a:p>
                <a:pPr eaLnBrk="1" hangingPunct="1"/>
                <a:r>
                  <a:rPr lang="en-US" altLang="en-US" sz="2400" kern="0" dirty="0"/>
                  <a:t>Swapping two adjacent, inverted jobs reduces the number of inversions by one and does not increase the max lateness.</a:t>
                </a:r>
              </a:p>
              <a:p>
                <a:pPr eaLnBrk="1" hangingPunct="1"/>
                <a:endParaRPr lang="en-US" altLang="en-US" sz="2400" kern="0" dirty="0"/>
              </a:p>
            </p:txBody>
          </p:sp>
        </mc:Choice>
        <mc:Fallback xmlns="">
          <p:sp>
            <p:nvSpPr>
              <p:cNvPr id="27" name="Rectangle 3"/>
              <p:cNvSpPr txBox="1">
                <a:spLocks noRot="1" noChangeAspect="1" noMove="1" noResize="1" noEditPoints="1" noAdjustHandles="1" noChangeArrowheads="1" noChangeShapeType="1" noTextEdit="1"/>
              </p:cNvSpPr>
              <p:nvPr/>
            </p:nvSpPr>
            <p:spPr>
              <a:xfrm>
                <a:off x="485774" y="1190625"/>
                <a:ext cx="8201025" cy="5398434"/>
              </a:xfrm>
              <a:prstGeom prst="rect">
                <a:avLst/>
              </a:prstGeom>
              <a:blipFill>
                <a:blip r:embed="rId3"/>
                <a:stretch>
                  <a:fillRect l="-1190" t="-790"/>
                </a:stretch>
              </a:blipFill>
            </p:spPr>
            <p:txBody>
              <a:bodyPr/>
              <a:lstStyle/>
              <a:p>
                <a:r>
                  <a:rPr lang="en-US">
                    <a:noFill/>
                  </a:rPr>
                  <a:t> </a:t>
                </a:r>
              </a:p>
            </p:txBody>
          </p:sp>
        </mc:Fallback>
      </mc:AlternateContent>
      <p:grpSp>
        <p:nvGrpSpPr>
          <p:cNvPr id="28" name="Group 15"/>
          <p:cNvGrpSpPr>
            <a:grpSpLocks/>
          </p:cNvGrpSpPr>
          <p:nvPr/>
        </p:nvGrpSpPr>
        <p:grpSpPr bwMode="auto">
          <a:xfrm>
            <a:off x="985204" y="3248818"/>
            <a:ext cx="7315200" cy="1692276"/>
            <a:chOff x="864" y="884"/>
            <a:chExt cx="4608" cy="1066"/>
          </a:xfrm>
          <a:solidFill>
            <a:schemeClr val="accent1"/>
          </a:solidFill>
        </p:grpSpPr>
        <p:sp>
          <p:nvSpPr>
            <p:cNvPr id="29" name="Rectangle 16"/>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0" name="Rectangle 17"/>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1" name="Rectangle 18"/>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2" name="Rectangle 19"/>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3" name="Rectangle 20"/>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4" name="Rectangle 21"/>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5" name="Rectangle 22"/>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6" name="Rectangle 23"/>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7" name="Rectangle 24"/>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8" name="Rectangle 25"/>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9" name="Rectangle 26"/>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0" name="Rectangle 27"/>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1" name="Rectangle 28"/>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2" name="Rectangle 29"/>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3" name="Rectangle 30"/>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44" name="Rectangle 31"/>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45" name="Rectangle 32"/>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45" name="Rectangle 32"/>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33"/>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46" name="Rectangle 33"/>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47" name="Text Box 34"/>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48" name="AutoShape 35"/>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58528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393001"/>
              </a:xfrm>
            </p:spPr>
            <p:txBody>
              <a:bodyPr/>
              <a:lstStyle/>
              <a:p>
                <a:pPr marL="0" indent="0" eaLnBrk="1" hangingPunct="1">
                  <a:buNone/>
                </a:pPr>
                <a:r>
                  <a:rPr lang="en-US" altLang="en-US" sz="2800" b="1" dirty="0">
                    <a:solidFill>
                      <a:srgbClr val="0033CC"/>
                    </a:solidFill>
                  </a:rPr>
                  <a:t>Lemma: </a:t>
                </a:r>
                <a:r>
                  <a:rPr lang="en-US" altLang="en-US" sz="2800" dirty="0"/>
                  <a:t>Swapping two adjacent, inverted jobs </a:t>
                </a:r>
                <a:r>
                  <a:rPr lang="en-US" altLang="en-US" sz="2800" dirty="0">
                    <a:sym typeface="Symbol" panose="05050102010706020507" pitchFamily="18" charset="2"/>
                  </a:rPr>
                  <a:t>does not increase the maximum lateness.</a:t>
                </a: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r>
                  <a:rPr lang="en-US" altLang="en-US" sz="2000" b="1" dirty="0">
                    <a:solidFill>
                      <a:srgbClr val="0033CC"/>
                    </a:solidFill>
                    <a:sym typeface="Symbol" panose="05050102010706020507" pitchFamily="18" charset="2"/>
                  </a:rPr>
                  <a:t>Proof: </a:t>
                </a:r>
                <a:r>
                  <a:rPr lang="en-US" altLang="en-US" sz="2000" dirty="0">
                    <a:sym typeface="Symbol" panose="05050102010706020507" pitchFamily="18" charset="2"/>
                  </a:rPr>
                  <a:t>Let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𝑶</m:t>
                    </m:r>
                    <m:r>
                      <a:rPr lang="en-US" altLang="en-US" sz="2000" b="1" i="1" dirty="0" smtClean="0">
                        <a:solidFill>
                          <a:srgbClr val="0033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be the schedule after swapping. </a:t>
                </a:r>
              </a:p>
              <a:p>
                <a:pPr marL="400050" eaLnBrk="1" hangingPunct="1">
                  <a:buFont typeface="Arial" panose="020B0604020202020204" pitchFamily="34" charset="0"/>
                  <a:buChar char="•"/>
                </a:pPr>
                <a:r>
                  <a:rPr lang="en-US" altLang="en-US" sz="2000" dirty="0"/>
                  <a:t>Lateness </a:t>
                </a:r>
                <a14:m>
                  <m:oMath xmlns:m="http://schemas.openxmlformats.org/officeDocument/2006/math">
                    <m:r>
                      <a:rPr lang="en-US" altLang="en-US" sz="2000" b="1" i="1" dirty="0" smtClean="0">
                        <a:solidFill>
                          <a:srgbClr val="0033CC"/>
                        </a:solidFill>
                        <a:latin typeface="Cambria Math" panose="02040503050406030204" pitchFamily="18" charset="0"/>
                      </a:rPr>
                      <m:t>𝑳</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m:t>
                    </m:r>
                    <m:sSub>
                      <m:sSubPr>
                        <m:ctrlPr>
                          <a:rPr lang="en-US" altLang="en-US" sz="2000" b="1" i="1" dirty="0" smtClean="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𝑳</m:t>
                        </m:r>
                      </m:e>
                      <m:sub>
                        <m:r>
                          <a:rPr lang="en-US" altLang="en-US" sz="2000" b="1" i="1" dirty="0" smtClean="0">
                            <a:solidFill>
                              <a:srgbClr val="0033CC"/>
                            </a:solidFill>
                            <a:latin typeface="Cambria Math" panose="02040503050406030204" pitchFamily="18" charset="0"/>
                          </a:rPr>
                          <m:t>𝒊</m:t>
                        </m:r>
                      </m:sub>
                    </m:sSub>
                  </m:oMath>
                </a14:m>
                <a:r>
                  <a:rPr lang="en-US" altLang="en-US" sz="2000" baseline="-25000" dirty="0"/>
                  <a:t> </a:t>
                </a:r>
                <a:r>
                  <a:rPr lang="en-US" altLang="en-US" sz="2000" dirty="0"/>
                  <a:t>since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is scheduled earlier in</a:t>
                </a:r>
                <a14:m>
                  <m:oMath xmlns:m="http://schemas.openxmlformats.org/officeDocument/2006/math">
                    <m:r>
                      <a:rPr lang="en-US" altLang="en-US" sz="2000" i="1" dirty="0" smtClean="0">
                        <a:latin typeface="Cambria Math" panose="02040503050406030204" pitchFamily="18" charset="0"/>
                      </a:rPr>
                      <m:t> </m:t>
                    </m:r>
                    <m:r>
                      <a:rPr lang="en-US" altLang="en-US" sz="2000" b="1" i="1" dirty="0">
                        <a:solidFill>
                          <a:srgbClr val="0033CC"/>
                        </a:solidFill>
                        <a:latin typeface="Cambria Math" panose="02040503050406030204" pitchFamily="18" charset="0"/>
                      </a:rPr>
                      <m:t>𝑶</m:t>
                    </m:r>
                    <m:r>
                      <a:rPr lang="en-US" altLang="en-US" sz="2000" b="1" i="1" dirty="0">
                        <a:solidFill>
                          <a:srgbClr val="0033CC"/>
                        </a:solidFill>
                        <a:latin typeface="Cambria Math" panose="02040503050406030204" pitchFamily="18" charset="0"/>
                      </a:rPr>
                      <m:t>’ </m:t>
                    </m:r>
                  </m:oMath>
                </a14:m>
                <a:r>
                  <a:rPr lang="en-US" altLang="en-US" sz="2000" dirty="0"/>
                  <a:t>than in </a:t>
                </a:r>
                <a14:m>
                  <m:oMath xmlns:m="http://schemas.openxmlformats.org/officeDocument/2006/math">
                    <m:r>
                      <a:rPr lang="en-US" altLang="en-US" sz="2000" b="1" i="1" dirty="0" smtClean="0">
                        <a:solidFill>
                          <a:srgbClr val="0033CC"/>
                        </a:solidFill>
                        <a:latin typeface="Cambria Math" panose="02040503050406030204" pitchFamily="18" charset="0"/>
                      </a:rPr>
                      <m:t>𝑶</m:t>
                    </m:r>
                  </m:oMath>
                </a14:m>
                <a:endParaRPr lang="en-US" altLang="en-US" sz="2000" b="1" dirty="0">
                  <a:solidFill>
                    <a:srgbClr val="0033CC"/>
                  </a:solidFill>
                </a:endParaRPr>
              </a:p>
              <a:p>
                <a:pPr marL="400050" eaLnBrk="1" hangingPunct="1">
                  <a:buFont typeface="Arial" panose="020B0604020202020204" pitchFamily="34" charset="0"/>
                  <a:buChar char="•"/>
                </a:pPr>
                <a:r>
                  <a:rPr lang="en-US" altLang="en-US" sz="2000" dirty="0"/>
                  <a:t>Requests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and </a:t>
                </a:r>
                <a14:m>
                  <m:oMath xmlns:m="http://schemas.openxmlformats.org/officeDocument/2006/math">
                    <m:r>
                      <a:rPr lang="en-US" altLang="en-US" sz="2000" b="1" i="1" dirty="0" smtClean="0">
                        <a:solidFill>
                          <a:srgbClr val="0033CC"/>
                        </a:solidFill>
                        <a:latin typeface="Cambria Math" panose="02040503050406030204" pitchFamily="18" charset="0"/>
                      </a:rPr>
                      <m:t>𝒋</m:t>
                    </m:r>
                  </m:oMath>
                </a14:m>
                <a:r>
                  <a:rPr lang="en-US" altLang="en-US" sz="2000" dirty="0"/>
                  <a:t> together occupy the same total time slot in both schedules</a:t>
                </a:r>
              </a:p>
              <a:p>
                <a:pPr lvl="2" eaLnBrk="1" hangingPunct="1"/>
                <a:r>
                  <a:rPr lang="en-US" altLang="en-US" sz="2000" dirty="0"/>
                  <a:t>All other requests </a:t>
                </a:r>
                <a14:m>
                  <m:oMath xmlns:m="http://schemas.openxmlformats.org/officeDocument/2006/math">
                    <m:r>
                      <a:rPr lang="en-US" altLang="en-US" sz="2000" b="1" i="1" dirty="0" smtClean="0">
                        <a:solidFill>
                          <a:srgbClr val="0033CC"/>
                        </a:solidFill>
                        <a:latin typeface="Cambria Math" panose="02040503050406030204" pitchFamily="18" charset="0"/>
                      </a:rPr>
                      <m:t>𝒌</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𝒊</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𝒋</m:t>
                    </m:r>
                  </m:oMath>
                </a14:m>
                <a:r>
                  <a:rPr lang="en-US" altLang="en-US" sz="2000" dirty="0">
                    <a:sym typeface="Symbol" panose="05050102010706020507" pitchFamily="18" charset="2"/>
                  </a:rPr>
                  <a:t> have </a:t>
                </a: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𝒌</m:t>
                    </m:r>
                    <m:r>
                      <a:rPr lang="en-US" altLang="en-US" sz="2000" b="1" i="1" dirty="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𝒌</m:t>
                        </m:r>
                      </m:sub>
                    </m:sSub>
                  </m:oMath>
                </a14:m>
                <a:endParaRPr lang="en-US" altLang="en-US" sz="2000" b="1" baseline="-25000" dirty="0">
                  <a:solidFill>
                    <a:srgbClr val="0033CC"/>
                  </a:solidFill>
                  <a:sym typeface="Symbol" panose="05050102010706020507" pitchFamily="18" charset="2"/>
                </a:endParaRPr>
              </a:p>
              <a:p>
                <a:pPr lvl="2" eaLnBrk="1" hangingPunct="1">
                  <a:buClr>
                    <a:schemeClr val="tx1"/>
                  </a:buClr>
                </a:pP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𝒋</m:t>
                    </m:r>
                    <m:r>
                      <a:rPr lang="en-US" altLang="en-US" sz="2000" b="1" i="1" dirty="0">
                        <a:solidFill>
                          <a:srgbClr val="0033CC"/>
                        </a:solidFill>
                        <a:latin typeface="Cambria Math" panose="02040503050406030204" pitchFamily="18" charset="0"/>
                        <a:sym typeface="Symbol" panose="05050102010706020507" pitchFamily="18" charset="2"/>
                      </a:rPr>
                      <m:t>’</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so </a:t>
                </a:r>
                <a14:m>
                  <m:oMath xmlns:m="http://schemas.openxmlformats.org/officeDocument/2006/math">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i="1" dirty="0">
                        <a:solidFill>
                          <a:srgbClr val="0033CC"/>
                        </a:solidFill>
                        <a:latin typeface="Cambria Math" panose="02040503050406030204" pitchFamily="18" charset="0"/>
                        <a:sym typeface="Symbol" panose="05050102010706020507" pitchFamily="18" charset="2"/>
                      </a:rPr>
                      <m:t>=</m:t>
                    </m:r>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&lt;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oMath>
                </a14:m>
                <a:endParaRPr lang="en-US" altLang="en-US" sz="2000" b="1" dirty="0">
                  <a:sym typeface="Symbol" panose="05050102010706020507" pitchFamily="18" charset="2"/>
                </a:endParaRPr>
              </a:p>
              <a:p>
                <a:pPr marL="400050" eaLnBrk="1" hangingPunct="1">
                  <a:buFont typeface="Arial" panose="020B0604020202020204" pitchFamily="34" charset="0"/>
                  <a:buChar char="•"/>
                </a:pPr>
                <a:r>
                  <a:rPr lang="en-US" altLang="en-US" sz="2000" dirty="0">
                    <a:sym typeface="Symbol" panose="05050102010706020507" pitchFamily="18" charset="2"/>
                  </a:rPr>
                  <a:t>Maximum lateness has not increased!</a:t>
                </a:r>
              </a:p>
              <a:p>
                <a:pPr marL="114300" lvl="1" indent="0">
                  <a:lnSpc>
                    <a:spcPts val="2600"/>
                  </a:lnSpc>
                  <a:spcBef>
                    <a:spcPct val="0"/>
                  </a:spcBef>
                  <a:buClr>
                    <a:srgbClr val="000000"/>
                  </a:buClr>
                  <a:buSzPct val="100000"/>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393001"/>
              </a:xfrm>
              <a:blipFill>
                <a:blip r:embed="rId3"/>
                <a:stretch>
                  <a:fillRect l="-1481" t="-124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dirty="0">
              <a:latin typeface="Tahoma" panose="020B0604030504040204" pitchFamily="34" charset="0"/>
            </a:endParaRPr>
          </a:p>
        </p:txBody>
      </p:sp>
      <p:grpSp>
        <p:nvGrpSpPr>
          <p:cNvPr id="5" name="Group 15">
            <a:extLst>
              <a:ext uri="{FF2B5EF4-FFF2-40B4-BE49-F238E27FC236}">
                <a16:creationId xmlns:a16="http://schemas.microsoft.com/office/drawing/2014/main" id="{9511F3B4-D957-4605-9768-D8ACCE7D02B9}"/>
              </a:ext>
            </a:extLst>
          </p:cNvPr>
          <p:cNvGrpSpPr>
            <a:grpSpLocks/>
          </p:cNvGrpSpPr>
          <p:nvPr/>
        </p:nvGrpSpPr>
        <p:grpSpPr bwMode="auto">
          <a:xfrm>
            <a:off x="1292167" y="2174176"/>
            <a:ext cx="7315200" cy="1692276"/>
            <a:chOff x="864" y="884"/>
            <a:chExt cx="4608" cy="1066"/>
          </a:xfrm>
          <a:solidFill>
            <a:schemeClr val="accent1"/>
          </a:solidFill>
        </p:grpSpPr>
        <p:sp>
          <p:nvSpPr>
            <p:cNvPr id="6" name="Rectangle 16">
              <a:extLst>
                <a:ext uri="{FF2B5EF4-FFF2-40B4-BE49-F238E27FC236}">
                  <a16:creationId xmlns:a16="http://schemas.microsoft.com/office/drawing/2014/main" id="{E196CD41-8104-4813-895D-0EC76A9610BE}"/>
                </a:ext>
              </a:extLst>
            </p:cNvPr>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7" name="Rectangle 17">
              <a:extLst>
                <a:ext uri="{FF2B5EF4-FFF2-40B4-BE49-F238E27FC236}">
                  <a16:creationId xmlns:a16="http://schemas.microsoft.com/office/drawing/2014/main" id="{671F6F76-308F-4549-B7DE-1A4B1FFAB8A1}"/>
                </a:ext>
              </a:extLst>
            </p:cNvPr>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 name="Rectangle 18">
              <a:extLst>
                <a:ext uri="{FF2B5EF4-FFF2-40B4-BE49-F238E27FC236}">
                  <a16:creationId xmlns:a16="http://schemas.microsoft.com/office/drawing/2014/main" id="{1F4F25EF-44FD-4FE6-978D-9C1C6B256F7E}"/>
                </a:ext>
              </a:extLst>
            </p:cNvPr>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9" name="Rectangle 19">
              <a:extLst>
                <a:ext uri="{FF2B5EF4-FFF2-40B4-BE49-F238E27FC236}">
                  <a16:creationId xmlns:a16="http://schemas.microsoft.com/office/drawing/2014/main" id="{998EFB7C-13C9-40AB-8F88-B844572F1660}"/>
                </a:ext>
              </a:extLst>
            </p:cNvPr>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0" name="Rectangle 20">
              <a:extLst>
                <a:ext uri="{FF2B5EF4-FFF2-40B4-BE49-F238E27FC236}">
                  <a16:creationId xmlns:a16="http://schemas.microsoft.com/office/drawing/2014/main" id="{4FEF58E4-3F45-4870-8A88-CB1405DCBFCB}"/>
                </a:ext>
              </a:extLst>
            </p:cNvPr>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1" name="Rectangle 21">
              <a:extLst>
                <a:ext uri="{FF2B5EF4-FFF2-40B4-BE49-F238E27FC236}">
                  <a16:creationId xmlns:a16="http://schemas.microsoft.com/office/drawing/2014/main" id="{3C431C49-885B-47AA-B2F3-586551F877F6}"/>
                </a:ext>
              </a:extLst>
            </p:cNvPr>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2" name="Rectangle 22">
              <a:extLst>
                <a:ext uri="{FF2B5EF4-FFF2-40B4-BE49-F238E27FC236}">
                  <a16:creationId xmlns:a16="http://schemas.microsoft.com/office/drawing/2014/main" id="{4CCD1231-EE76-4C84-856B-7F70265F3791}"/>
                </a:ext>
              </a:extLst>
            </p:cNvPr>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3" name="Rectangle 23">
              <a:extLst>
                <a:ext uri="{FF2B5EF4-FFF2-40B4-BE49-F238E27FC236}">
                  <a16:creationId xmlns:a16="http://schemas.microsoft.com/office/drawing/2014/main" id="{C9583D92-00BD-446F-9560-AE02FCD2ED7B}"/>
                </a:ext>
              </a:extLst>
            </p:cNvPr>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4" name="Rectangle 24">
              <a:extLst>
                <a:ext uri="{FF2B5EF4-FFF2-40B4-BE49-F238E27FC236}">
                  <a16:creationId xmlns:a16="http://schemas.microsoft.com/office/drawing/2014/main" id="{DA66D056-69A5-4430-9C49-1EEB8BC436A6}"/>
                </a:ext>
              </a:extLst>
            </p:cNvPr>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5" name="Rectangle 25">
              <a:extLst>
                <a:ext uri="{FF2B5EF4-FFF2-40B4-BE49-F238E27FC236}">
                  <a16:creationId xmlns:a16="http://schemas.microsoft.com/office/drawing/2014/main" id="{B5FCF625-5D39-4AFC-B860-28B5CCB78C15}"/>
                </a:ext>
              </a:extLst>
            </p:cNvPr>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6" name="Rectangle 26">
              <a:extLst>
                <a:ext uri="{FF2B5EF4-FFF2-40B4-BE49-F238E27FC236}">
                  <a16:creationId xmlns:a16="http://schemas.microsoft.com/office/drawing/2014/main" id="{DCBC298E-3DE6-4F4B-998C-ED65DD3F164C}"/>
                </a:ext>
              </a:extLst>
            </p:cNvPr>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7" name="Rectangle 27">
              <a:extLst>
                <a:ext uri="{FF2B5EF4-FFF2-40B4-BE49-F238E27FC236}">
                  <a16:creationId xmlns:a16="http://schemas.microsoft.com/office/drawing/2014/main" id="{9A74DF7C-69BA-46F7-8810-3E1F03EB15F6}"/>
                </a:ext>
              </a:extLst>
            </p:cNvPr>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8" name="Rectangle 28">
              <a:extLst>
                <a:ext uri="{FF2B5EF4-FFF2-40B4-BE49-F238E27FC236}">
                  <a16:creationId xmlns:a16="http://schemas.microsoft.com/office/drawing/2014/main" id="{FDB6101F-E342-42B0-9441-E7375B5E8A69}"/>
                </a:ext>
              </a:extLst>
            </p:cNvPr>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9" name="Rectangle 29">
              <a:extLst>
                <a:ext uri="{FF2B5EF4-FFF2-40B4-BE49-F238E27FC236}">
                  <a16:creationId xmlns:a16="http://schemas.microsoft.com/office/drawing/2014/main" id="{20239DD4-B4BE-4442-9B75-AE9D254F99AC}"/>
                </a:ext>
              </a:extLst>
            </p:cNvPr>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20" name="Rectangle 30">
              <a:extLst>
                <a:ext uri="{FF2B5EF4-FFF2-40B4-BE49-F238E27FC236}">
                  <a16:creationId xmlns:a16="http://schemas.microsoft.com/office/drawing/2014/main" id="{62A9DA8D-1543-4F56-A700-3437603ED1CE}"/>
                </a:ext>
              </a:extLst>
            </p:cNvPr>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21" name="Rectangle 31">
              <a:extLst>
                <a:ext uri="{FF2B5EF4-FFF2-40B4-BE49-F238E27FC236}">
                  <a16:creationId xmlns:a16="http://schemas.microsoft.com/office/drawing/2014/main" id="{2DD54553-6AF5-4936-9E68-B1316DA4E441}"/>
                </a:ext>
              </a:extLst>
            </p:cNvPr>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22" name="Rectangle 32">
                  <a:extLst>
                    <a:ext uri="{FF2B5EF4-FFF2-40B4-BE49-F238E27FC236}">
                      <a16:creationId xmlns:a16="http://schemas.microsoft.com/office/drawing/2014/main" id="{AAE4D459-D47E-403A-9F36-F0270592347B}"/>
                    </a:ext>
                  </a:extLst>
                </p:cNvPr>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22" name="Rectangle 32">
                  <a:extLst>
                    <a:ext uri="{FF2B5EF4-FFF2-40B4-BE49-F238E27FC236}">
                      <a16:creationId xmlns:a16="http://schemas.microsoft.com/office/drawing/2014/main" id="{AAE4D459-D47E-403A-9F36-F0270592347B}"/>
                    </a:ext>
                  </a:extLst>
                </p:cNvPr>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33">
                  <a:extLst>
                    <a:ext uri="{FF2B5EF4-FFF2-40B4-BE49-F238E27FC236}">
                      <a16:creationId xmlns:a16="http://schemas.microsoft.com/office/drawing/2014/main" id="{AAA93D11-B423-4E7C-BDCB-23A5866B1EA4}"/>
                    </a:ext>
                  </a:extLst>
                </p:cNvPr>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23" name="Rectangle 33">
                  <a:extLst>
                    <a:ext uri="{FF2B5EF4-FFF2-40B4-BE49-F238E27FC236}">
                      <a16:creationId xmlns:a16="http://schemas.microsoft.com/office/drawing/2014/main" id="{AAA93D11-B423-4E7C-BDCB-23A5866B1EA4}"/>
                    </a:ext>
                  </a:extLst>
                </p:cNvPr>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24" name="Text Box 34">
              <a:extLst>
                <a:ext uri="{FF2B5EF4-FFF2-40B4-BE49-F238E27FC236}">
                  <a16:creationId xmlns:a16="http://schemas.microsoft.com/office/drawing/2014/main" id="{F722CD3D-0F8C-4405-B0F2-32321120058B}"/>
                </a:ext>
              </a:extLst>
            </p:cNvPr>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25" name="AutoShape 35">
              <a:extLst>
                <a:ext uri="{FF2B5EF4-FFF2-40B4-BE49-F238E27FC236}">
                  <a16:creationId xmlns:a16="http://schemas.microsoft.com/office/drawing/2014/main" id="{06E892B7-C421-45DF-8AFD-2C1442257928}"/>
                </a:ext>
              </a:extLst>
            </p:cNvPr>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42054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65640</TotalTime>
  <Words>1585</Words>
  <Application>Microsoft Office PowerPoint</Application>
  <PresentationFormat>On-screen Show (4:3)</PresentationFormat>
  <Paragraphs>435</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Courier New</vt:lpstr>
      <vt:lpstr>Times New Roman</vt:lpstr>
      <vt:lpstr>Wingdings</vt:lpstr>
      <vt:lpstr>Arial</vt:lpstr>
      <vt:lpstr>MT Extra</vt:lpstr>
      <vt:lpstr>Cambria Math</vt:lpstr>
      <vt:lpstr>Helvetica</vt:lpstr>
      <vt:lpstr>Comic Sans MS</vt:lpstr>
      <vt:lpstr>Symbol</vt:lpstr>
      <vt:lpstr>Tahoma</vt:lpstr>
      <vt:lpstr>Monotype Sorts</vt:lpstr>
      <vt:lpstr>ＭＳ Ｐゴシック</vt:lpstr>
      <vt:lpstr>Arial Black</vt:lpstr>
      <vt:lpstr>Custom Design</vt:lpstr>
      <vt:lpstr>CSE 421</vt:lpstr>
      <vt:lpstr>Scheduling to Minimizing Lateness</vt:lpstr>
      <vt:lpstr>Minimizing Lateness:   Greedy Algorithms</vt:lpstr>
      <vt:lpstr>Greedy Algorithm:                      Earliest Deadline First</vt:lpstr>
      <vt:lpstr>Minimizing Lateness: No Idle Time</vt:lpstr>
      <vt:lpstr>Proof for Greedy Algorithm:  Exchange Argument</vt:lpstr>
      <vt:lpstr>Minimizing Lateness: Inversions</vt:lpstr>
      <vt:lpstr>Minimizing Lateness: Inversions</vt:lpstr>
      <vt:lpstr>Minimizing Lateness: Inversions</vt:lpstr>
      <vt:lpstr>Optimal schedules and inversions</vt:lpstr>
      <vt:lpstr>Idleness and Inversions are  the only issue</vt:lpstr>
      <vt:lpstr>Why Exchange Argument?</vt:lpstr>
      <vt:lpstr>CSE 421</vt:lpstr>
      <vt:lpstr>Optimal Caching/Paging</vt:lpstr>
      <vt:lpstr>Optimal Offline Caching</vt:lpstr>
      <vt:lpstr>Optimal Offline Caching:   Farthest-In-Future</vt:lpstr>
      <vt:lpstr>Warm up (n=k+1)</vt:lpstr>
      <vt:lpstr>Online Caching</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321</cp:revision>
  <cp:lastPrinted>2000-07-01T21:41:59Z</cp:lastPrinted>
  <dcterms:created xsi:type="dcterms:W3CDTF">1998-04-21T02:39:18Z</dcterms:created>
  <dcterms:modified xsi:type="dcterms:W3CDTF">2022-01-14T22:28:40Z</dcterms:modified>
</cp:coreProperties>
</file>