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369" r:id="rId2"/>
    <p:sldId id="998" r:id="rId3"/>
    <p:sldId id="999" r:id="rId4"/>
    <p:sldId id="1000" r:id="rId5"/>
    <p:sldId id="1001" r:id="rId6"/>
    <p:sldId id="991" r:id="rId7"/>
    <p:sldId id="997" r:id="rId8"/>
    <p:sldId id="1002" r:id="rId9"/>
    <p:sldId id="992" r:id="rId10"/>
    <p:sldId id="1012" r:id="rId11"/>
    <p:sldId id="1013" r:id="rId12"/>
    <p:sldId id="987" r:id="rId13"/>
    <p:sldId id="988" r:id="rId14"/>
    <p:sldId id="989" r:id="rId15"/>
    <p:sldId id="1006" r:id="rId16"/>
    <p:sldId id="1008" r:id="rId17"/>
    <p:sldId id="1009" r:id="rId18"/>
    <p:sldId id="1010" r:id="rId19"/>
    <p:sldId id="1011" r:id="rId20"/>
    <p:sldId id="546" r:id="rId21"/>
    <p:sldId id="615" r:id="rId22"/>
    <p:sldId id="616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629" r:id="rId31"/>
    <p:sldId id="630" r:id="rId32"/>
    <p:sldId id="990" r:id="rId3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5738" autoAdjust="0"/>
  </p:normalViewPr>
  <p:slideViewPr>
    <p:cSldViewPr snapToGrid="0">
      <p:cViewPr varScale="1">
        <p:scale>
          <a:sx n="112" d="100"/>
          <a:sy n="112" d="100"/>
        </p:scale>
        <p:origin x="816" y="1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06FA8-3876-42C7-A993-39E91A9D3AF7}" type="slidenum">
              <a:rPr lang="en-US" altLang="en-US" sz="1200">
                <a:latin typeface="Comic Sans MS" panose="030F0702030302020204" pitchFamily="66" charset="0"/>
              </a:rPr>
              <a:pPr/>
              <a:t>10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1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A919E-1C6D-4416-BC15-C050AC07B5E5}" type="slidenum">
              <a:rPr lang="en-US" altLang="en-US" sz="1200">
                <a:latin typeface="Comic Sans MS" panose="030F0702030302020204" pitchFamily="66" charset="0"/>
              </a:rPr>
              <a:pPr/>
              <a:t>11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1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38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76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504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71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68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27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29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3332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1448B-3AA4-43F8-9DC1-D4426E092476}" type="slidenum">
              <a:rPr lang="en-US" altLang="en-US" sz="1200">
                <a:latin typeface="Comic Sans MS" panose="030F0702030302020204" pitchFamily="66" charset="0"/>
              </a:rPr>
              <a:pPr/>
              <a:t>20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4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851A4-5FDA-40BE-AA9D-2133A9E66729}" type="slidenum">
              <a:rPr lang="en-US" altLang="en-US" sz="1200">
                <a:latin typeface="Comic Sans MS" panose="030F0702030302020204" pitchFamily="66" charset="0"/>
              </a:rPr>
              <a:pPr/>
              <a:t>21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480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AF79F-86A1-460E-A2FA-207B05A0DA4D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513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EA3F1-4E1C-49F5-B054-E7364B922DA1}" type="slidenum">
              <a:rPr lang="en-US" altLang="en-US" sz="1200">
                <a:latin typeface="Comic Sans MS" panose="030F0702030302020204" pitchFamily="66" charset="0"/>
              </a:rPr>
              <a:pPr/>
              <a:t>23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1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4CDC-B2B5-47E4-93F5-E201581A2D32}" type="slidenum">
              <a:rPr lang="en-US" altLang="en-US" sz="1200">
                <a:latin typeface="Comic Sans MS" panose="030F0702030302020204" pitchFamily="66" charset="0"/>
              </a:rPr>
              <a:pPr/>
              <a:t>24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67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DC877A-1596-4C30-BE16-A61C34AA344D}" type="slidenum">
              <a:rPr lang="en-US" altLang="en-US" sz="1200">
                <a:latin typeface="Comic Sans MS" panose="030F0702030302020204" pitchFamily="66" charset="0"/>
              </a:rPr>
              <a:pPr/>
              <a:t>25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379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3A15CF-CCE3-421F-9338-B8F2C48A18D1}" type="slidenum">
              <a:rPr lang="en-US" altLang="en-US" sz="1200">
                <a:latin typeface="Comic Sans MS" panose="030F0702030302020204" pitchFamily="66" charset="0"/>
              </a:rPr>
              <a:pPr/>
              <a:t>26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3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7A021-D330-4F7A-8E0C-74CE04B5A70D}" type="slidenum">
              <a:rPr lang="en-US" altLang="en-US" sz="1200">
                <a:latin typeface="Comic Sans MS" panose="030F0702030302020204" pitchFamily="66" charset="0"/>
              </a:rPr>
              <a:pPr/>
              <a:t>27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29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7BF10-C249-4D02-AF05-C43848758B12}" type="slidenum">
              <a:rPr lang="en-US" altLang="en-US" sz="1200">
                <a:latin typeface="Comic Sans MS" panose="030F0702030302020204" pitchFamily="66" charset="0"/>
              </a:rPr>
              <a:pPr/>
              <a:t>28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Any satisfying statement has a T. We can color the corresponding vertex in the gadget F and in the triangle O.</a:t>
            </a:r>
          </a:p>
          <a:p>
            <a:pPr eaLnBrk="1" hangingPunct="1"/>
            <a:r>
              <a:rPr lang="en-US" altLang="en-US" dirty="0"/>
              <a:t>Other two, we just use O in the gadget and T F in the triangle.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438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0AAEF-6223-47C5-8DFA-DA1FFDF7E07E}" type="slidenum">
              <a:rPr lang="en-US" altLang="en-US" sz="1200">
                <a:latin typeface="Comic Sans MS" panose="030F0702030302020204" pitchFamily="66" charset="0"/>
              </a:rPr>
              <a:pPr/>
              <a:t>29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1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033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DC7106-FDA6-4AB3-9302-7396B2968986}" type="slidenum">
              <a:rPr lang="en-US" altLang="en-US" sz="1200">
                <a:latin typeface="Comic Sans MS" panose="030F0702030302020204" pitchFamily="66" charset="0"/>
              </a:rPr>
              <a:pPr/>
              <a:t>30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omic Sans MS" panose="030F0702030302020204" pitchFamily="66" charset="0"/>
              </a:rPr>
              <a:pPr/>
              <a:t>31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4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1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08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68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50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53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3100" y="1489075"/>
            <a:ext cx="77724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C0509-5C3C-4AD0-BC99-A9BF9B30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25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0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4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NP-Completeness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1283E-B4AD-46BA-90FA-55CD8C5F2BF1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Steps to Proving</a:t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Problem B is NP-complete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Show </a:t>
            </a:r>
            <a:r>
              <a:rPr lang="en-US" altLang="en-US" sz="2200" b="1" dirty="0">
                <a:solidFill>
                  <a:srgbClr val="0033CC"/>
                </a:solidFill>
              </a:rPr>
              <a:t>B</a:t>
            </a:r>
            <a:r>
              <a:rPr lang="en-US" altLang="en-US" sz="2200" dirty="0"/>
              <a:t> is </a:t>
            </a:r>
            <a:r>
              <a:rPr lang="en-US" altLang="en-US" sz="2200" b="1" dirty="0">
                <a:solidFill>
                  <a:srgbClr val="0033CC"/>
                </a:solidFill>
              </a:rPr>
              <a:t>NP</a:t>
            </a:r>
            <a:r>
              <a:rPr lang="en-US" altLang="en-US" sz="2200" dirty="0"/>
              <a:t>-hard: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State which </a:t>
            </a:r>
            <a:r>
              <a:rPr lang="en-US" altLang="en-US" sz="2200" b="1" dirty="0">
                <a:solidFill>
                  <a:srgbClr val="0033CC"/>
                </a:solidFill>
              </a:rPr>
              <a:t>NP</a:t>
            </a:r>
            <a:r>
              <a:rPr lang="en-US" altLang="en-US" sz="2200" dirty="0">
                <a:solidFill>
                  <a:srgbClr val="0033CC"/>
                </a:solidFill>
              </a:rPr>
              <a:t>-</a:t>
            </a:r>
            <a:r>
              <a:rPr lang="en-US" altLang="en-US" sz="2200" dirty="0"/>
              <a:t>hard Problem </a:t>
            </a:r>
            <a:r>
              <a:rPr lang="en-US" altLang="en-US" sz="2200" b="1" dirty="0">
                <a:solidFill>
                  <a:srgbClr val="0033CC"/>
                </a:solidFill>
              </a:rPr>
              <a:t>A</a:t>
            </a:r>
            <a:r>
              <a:rPr lang="en-US" altLang="en-US" sz="2200" dirty="0"/>
              <a:t> you want to solve using </a:t>
            </a:r>
            <a:r>
              <a:rPr lang="en-US" altLang="en-US" sz="2200" b="1" dirty="0">
                <a:solidFill>
                  <a:srgbClr val="0033CC"/>
                </a:solidFill>
              </a:rPr>
              <a:t>B.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Show what the map </a:t>
            </a:r>
            <a:r>
              <a:rPr lang="en-US" altLang="en-US" sz="2200" b="1" dirty="0">
                <a:solidFill>
                  <a:srgbClr val="0033CC"/>
                </a:solidFill>
              </a:rPr>
              <a:t>f</a:t>
            </a:r>
            <a:r>
              <a:rPr lang="en-US" altLang="en-US" sz="2200" dirty="0"/>
              <a:t>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Argue that </a:t>
            </a:r>
            <a:r>
              <a:rPr lang="en-US" altLang="en-US" sz="2200" b="1" dirty="0">
                <a:solidFill>
                  <a:srgbClr val="0033CC"/>
                </a:solidFill>
              </a:rPr>
              <a:t>f</a:t>
            </a:r>
            <a:r>
              <a:rPr lang="en-US" altLang="en-US" sz="2200" dirty="0"/>
              <a:t> is polynomial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Argue correctness:  </a:t>
            </a:r>
            <a:r>
              <a:rPr lang="en-US" altLang="en-US" sz="2200" dirty="0">
                <a:solidFill>
                  <a:srgbClr val="FF0000"/>
                </a:solidFill>
              </a:rPr>
              <a:t>two directions</a:t>
            </a:r>
            <a:r>
              <a:rPr lang="en-US" altLang="en-US" sz="2200" dirty="0"/>
              <a:t> </a:t>
            </a:r>
            <a:br>
              <a:rPr lang="en-US" altLang="en-US" sz="2200" dirty="0"/>
            </a:br>
            <a:r>
              <a:rPr lang="en-US" altLang="en-US" sz="2200" dirty="0"/>
              <a:t>Yes for </a:t>
            </a:r>
            <a:r>
              <a:rPr lang="en-US" altLang="en-US" sz="2200" b="1" dirty="0">
                <a:solidFill>
                  <a:srgbClr val="0033CC"/>
                </a:solidFill>
              </a:rPr>
              <a:t>A</a:t>
            </a:r>
            <a:r>
              <a:rPr lang="en-US" altLang="en-US" sz="2200" dirty="0"/>
              <a:t> implies Yes for </a:t>
            </a:r>
            <a:r>
              <a:rPr lang="en-US" altLang="en-US" sz="2200" b="1" dirty="0">
                <a:solidFill>
                  <a:srgbClr val="0033CC"/>
                </a:solidFill>
              </a:rPr>
              <a:t>B</a:t>
            </a:r>
            <a:r>
              <a:rPr lang="en-US" altLang="en-US" sz="2200" dirty="0"/>
              <a:t> and vice versa.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Show </a:t>
            </a:r>
            <a:r>
              <a:rPr lang="en-US" altLang="en-US" sz="2200" b="1" dirty="0">
                <a:solidFill>
                  <a:srgbClr val="0033CC"/>
                </a:solidFill>
              </a:rPr>
              <a:t>B</a:t>
            </a:r>
            <a:r>
              <a:rPr lang="en-US" altLang="en-US" sz="2200" dirty="0"/>
              <a:t> is in </a:t>
            </a:r>
            <a:r>
              <a:rPr lang="en-US" altLang="en-US" sz="2200" b="1" dirty="0">
                <a:solidFill>
                  <a:srgbClr val="0033CC"/>
                </a:solidFill>
              </a:rPr>
              <a:t>NP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State what hint/certificate is and why it 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Argue that it is polynomial-time to check.</a:t>
            </a:r>
          </a:p>
        </p:txBody>
      </p:sp>
    </p:spTree>
    <p:extLst>
      <p:ext uri="{BB962C8B-B14F-4D97-AF65-F5344CB8AC3E}">
        <p14:creationId xmlns:p14="http://schemas.microsoft.com/office/powerpoint/2010/main" val="6663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19B19-F64C-4530-857B-7A8AD3AE4C5D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Is NP-complete as bad as it gets?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8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200" dirty="0"/>
                  <a:t>NO! 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NP</a:t>
                </a:r>
                <a:r>
                  <a:rPr lang="en-US" altLang="en-US" sz="2200" dirty="0"/>
                  <a:t>-complete problems are frequently encountered, but there are worse:</a:t>
                </a:r>
              </a:p>
              <a:p>
                <a:pPr eaLnBrk="1" hangingPunct="1"/>
                <a:endParaRPr lang="en-US" altLang="en-US" sz="2200" dirty="0"/>
              </a:p>
              <a:p>
                <a:pPr eaLnBrk="1" hangingPunct="1"/>
                <a:r>
                  <a:rPr lang="en-US" altLang="en-US" sz="2200" dirty="0"/>
                  <a:t>Some problems provably require exponential time.</a:t>
                </a:r>
              </a:p>
              <a:p>
                <a:pPr eaLnBrk="1" hangingPunct="1"/>
                <a:endParaRPr lang="en-US" altLang="en-US" sz="2200" dirty="0"/>
              </a:p>
              <a:p>
                <a:pPr eaLnBrk="1" hangingPunct="1"/>
                <a:r>
                  <a:rPr lang="en-US" altLang="en-US" sz="2200" dirty="0"/>
                  <a:t>Ex: Does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200" dirty="0"/>
                  <a:t> halt on input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x</a:t>
                </a:r>
                <a:r>
                  <a:rPr lang="en-US" altLang="en-US" sz="2200" dirty="0"/>
                  <a:t>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2</a:t>
                </a:r>
                <a:r>
                  <a:rPr lang="en-US" altLang="en-US" sz="2200" b="1" baseline="30000" dirty="0">
                    <a:solidFill>
                      <a:srgbClr val="0033CC"/>
                    </a:solidFill>
                  </a:rPr>
                  <a:t>|x|</a:t>
                </a:r>
                <a:r>
                  <a:rPr lang="en-US" altLang="en-US" sz="2200" dirty="0"/>
                  <a:t> steps?</a:t>
                </a:r>
              </a:p>
              <a:p>
                <a:pPr lvl="1" eaLnBrk="1" hangingPunct="1"/>
                <a:r>
                  <a:rPr lang="en-US" altLang="en-US" sz="2200" dirty="0"/>
                  <a:t>Some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altLang="en-US" sz="2200" dirty="0"/>
                  <a:t> steps</a:t>
                </a:r>
              </a:p>
              <a:p>
                <a:pPr lvl="1" eaLnBrk="1" hangingPunct="1"/>
                <a:r>
                  <a:rPr lang="en-US" altLang="en-US" sz="2200" dirty="0"/>
                  <a:t>And some are just plain </a:t>
                </a:r>
                <a:r>
                  <a:rPr lang="en-US" altLang="en-US" sz="2200" dirty="0" err="1"/>
                  <a:t>uncomputable</a:t>
                </a:r>
                <a:r>
                  <a:rPr lang="en-US" altLang="en-US" sz="2200" dirty="0"/>
                  <a:t>.</a:t>
                </a:r>
              </a:p>
              <a:p>
                <a:pPr lvl="1" eaLnBrk="1" hangingPunct="1"/>
                <a:endParaRPr lang="en-US" altLang="en-US" sz="2200" dirty="0"/>
              </a:p>
              <a:p>
                <a:pPr marL="40005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I was wrong last lecture. There are natural problems that is not in P. Go is EXP-COMPLETE.</a:t>
                </a:r>
              </a:p>
              <a:p>
                <a:pPr lvl="1" eaLnBrk="1" hangingPunct="1"/>
                <a:endParaRPr lang="en-US" altLang="en-US" sz="2200" dirty="0"/>
              </a:p>
            </p:txBody>
          </p:sp>
        </mc:Choice>
        <mc:Fallback xmlns="">
          <p:sp>
            <p:nvSpPr>
              <p:cNvPr id="757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4EA7719-C0D9-4C2B-91D6-99AF7C94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624294"/>
            <a:ext cx="1402105" cy="11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Independent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Map a 3-CNF to (</a:t>
                </a:r>
                <a:r>
                  <a:rPr lang="en-US" altLang="en-US" sz="2200" dirty="0" err="1">
                    <a:latin typeface="+mj-lt"/>
                    <a:sym typeface="Symbol" panose="05050102010706020507" pitchFamily="18" charset="2"/>
                  </a:rPr>
                  <a:t>G,k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). Say m is number of clauses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Create a vertex for each literal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Joint two literals if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They belong to the same clause (blue edges)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 literals are negations,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 (red edges)</a:t>
                </a:r>
              </a:p>
              <a:p>
                <a:pPr marL="117475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Set k be the # of clauses.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 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4469769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4283106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4283105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4469769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5363349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4469769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5176685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4283105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4283105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C0C671-54C3-40B1-B2E2-B27E45FEBCBD}"/>
              </a:ext>
            </a:extLst>
          </p:cNvPr>
          <p:cNvSpPr txBox="1"/>
          <p:nvPr/>
        </p:nvSpPr>
        <p:spPr>
          <a:xfrm>
            <a:off x="2866016" y="4470850"/>
            <a:ext cx="3313856" cy="400110"/>
          </a:xfrm>
          <a:prstGeom prst="rect">
            <a:avLst/>
          </a:prstGeom>
          <a:solidFill>
            <a:schemeClr val="bg1"/>
          </a:solidFill>
          <a:ln w="3492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Polynomial-Time Reduction</a:t>
            </a:r>
          </a:p>
        </p:txBody>
      </p:sp>
    </p:spTree>
    <p:extLst>
      <p:ext uri="{BB962C8B-B14F-4D97-AF65-F5344CB8AC3E}">
        <p14:creationId xmlns:p14="http://schemas.microsoft.com/office/powerpoint/2010/main" val="2803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F satisfiable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An independent of size k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 satisfying assignment, Choose one node from each clause where the literal is satisfied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8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exactly one node per clause =&gt; No blue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follows a truth-assignment =&gt; No red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one node per clause =&gt; |S|=k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 b="-1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3674625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3487962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3487961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3674625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4568205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3674625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4381541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3487961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3487961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An independent set of size k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an independent set S of size k.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has exactly one vertex per clause (because of blue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does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 (because of red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So, S gives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0587B-A1B4-4C9C-9ADB-726EEDF9501A}"/>
              </a:ext>
            </a:extLst>
          </p:cNvPr>
          <p:cNvGrpSpPr/>
          <p:nvPr/>
        </p:nvGrpSpPr>
        <p:grpSpPr>
          <a:xfrm>
            <a:off x="2605627" y="3034373"/>
            <a:ext cx="3947573" cy="2164149"/>
            <a:chOff x="2605627" y="3034373"/>
            <a:chExt cx="3947573" cy="216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A4F403EB-B1AE-4487-A0D5-2D8D096529BB}"/>
                </a:ext>
              </a:extLst>
            </p:cNvPr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2792291" y="3407701"/>
              <a:ext cx="190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7">
              <a:extLst>
                <a:ext uri="{FF2B5EF4-FFF2-40B4-BE49-F238E27FC236}">
                  <a16:creationId xmlns:a16="http://schemas.microsoft.com/office/drawing/2014/main" id="{AF886488-08A3-4FA5-B2BF-250D0409C9FD}"/>
                </a:ext>
              </a:extLst>
            </p:cNvPr>
            <p:cNvCxnSpPr>
              <a:cxnSpLocks noChangeShapeType="1"/>
              <a:stCxn id="7" idx="0"/>
              <a:endCxn id="6" idx="4"/>
            </p:cNvCxnSpPr>
            <p:nvPr/>
          </p:nvCxnSpPr>
          <p:spPr bwMode="auto">
            <a:xfrm flipV="1">
              <a:off x="2792291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F12D8C82-0D83-461A-B7C2-BA84D5EBE83A}"/>
                </a:ext>
              </a:extLst>
            </p:cNvPr>
            <p:cNvCxnSpPr>
              <a:cxnSpLocks noChangeShapeType="1"/>
              <a:stCxn id="7" idx="2"/>
              <a:endCxn id="5" idx="2"/>
            </p:cNvCxnSpPr>
            <p:nvPr/>
          </p:nvCxnSpPr>
          <p:spPr bwMode="auto">
            <a:xfrm rot="10800000" flipH="1">
              <a:off x="2605627" y="3221038"/>
              <a:ext cx="1900" cy="1787161"/>
            </a:xfrm>
            <a:prstGeom prst="curvedConnector3">
              <a:avLst>
                <a:gd name="adj1" fmla="val -12031579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446E6887-B72A-469F-9554-3F25F2A10D4A}"/>
                </a:ext>
              </a:extLst>
            </p:cNvPr>
            <p:cNvCxnSpPr>
              <a:cxnSpLocks noChangeShapeType="1"/>
              <a:stCxn id="13" idx="6"/>
              <a:endCxn id="11" idx="6"/>
            </p:cNvCxnSpPr>
            <p:nvPr/>
          </p:nvCxnSpPr>
          <p:spPr bwMode="auto">
            <a:xfrm flipV="1">
              <a:off x="6536068" y="3221037"/>
              <a:ext cx="17132" cy="1790821"/>
            </a:xfrm>
            <a:prstGeom prst="curvedConnector3">
              <a:avLst>
                <a:gd name="adj1" fmla="val 1434345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2177B78-C372-4416-85BB-6B3F302431D2}"/>
                </a:ext>
              </a:extLst>
            </p:cNvPr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6351709" y="3407701"/>
              <a:ext cx="14827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4226519A-F829-4CA1-9D06-14FE4F44B9DD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349404" y="4301281"/>
              <a:ext cx="2305" cy="5239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9A60FBF7-1235-4815-942E-01F188DFBF6B}"/>
                </a:ext>
              </a:extLst>
            </p:cNvPr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4572000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E27386C8-64A7-4356-91B9-3F33FFC91363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4572000" y="3407701"/>
              <a:ext cx="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>
              <a:extLst>
                <a:ext uri="{FF2B5EF4-FFF2-40B4-BE49-F238E27FC236}">
                  <a16:creationId xmlns:a16="http://schemas.microsoft.com/office/drawing/2014/main" id="{7B2D57F9-90FF-4E87-87A6-F2F1C51E2BC4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>
              <a:extLst>
                <a:ext uri="{FF2B5EF4-FFF2-40B4-BE49-F238E27FC236}">
                  <a16:creationId xmlns:a16="http://schemas.microsoft.com/office/drawing/2014/main" id="{1FFBAFE3-0161-4B8A-B0F5-8ABF74966AC0}"/>
                </a:ext>
              </a:extLst>
            </p:cNvPr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978955" y="4114617"/>
              <a:ext cx="3183785" cy="89724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">
              <a:extLst>
                <a:ext uri="{FF2B5EF4-FFF2-40B4-BE49-F238E27FC236}">
                  <a16:creationId xmlns:a16="http://schemas.microsoft.com/office/drawing/2014/main" id="{DD19F891-F08B-49F8-813D-F5EC7FBA52AF}"/>
                </a:ext>
              </a:extLst>
            </p:cNvPr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7FF24D89-7788-4425-97D9-778286CAACA8}"/>
                </a:ext>
              </a:extLst>
            </p:cNvPr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>
              <a:off x="2980855" y="3221037"/>
              <a:ext cx="3184190" cy="8935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>
              <a:extLst>
                <a:ext uri="{FF2B5EF4-FFF2-40B4-BE49-F238E27FC236}">
                  <a16:creationId xmlns:a16="http://schemas.microsoft.com/office/drawing/2014/main" id="{9E6D9630-5494-40F1-84B0-5C3F5227C7B2}"/>
                </a:ext>
              </a:extLst>
            </p:cNvPr>
            <p:cNvCxnSpPr>
              <a:cxnSpLocks noChangeShapeType="1"/>
              <a:stCxn id="8" idx="6"/>
              <a:endCxn id="9" idx="6"/>
            </p:cNvCxnSpPr>
            <p:nvPr/>
          </p:nvCxnSpPr>
          <p:spPr bwMode="auto">
            <a:xfrm>
              <a:off x="4758664" y="3221037"/>
              <a:ext cx="12700" cy="1787161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Yet another example of NP completeness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24" y="4211251"/>
            <a:ext cx="3261273" cy="1836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Prove that Super Mario Bros is NP-complete.</a:t>
                </a:r>
                <a:endParaRPr 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What do we need to show?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The problem is in NP.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Some NP complete problem is easier than Super Mario.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Approach: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200" dirty="0"/>
                  <a:t> Super Mario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64802"/>
            <a:ext cx="4664449" cy="17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Yet another example of NP completeness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3"/>
            <a:ext cx="8229600" cy="49167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We ignore the following issues: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Need to consider the “crossing” coz the level is 2-D.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Assume Mario can go both left or right.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07" y="1417638"/>
            <a:ext cx="6573585" cy="3450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017528"/>
            <a:ext cx="795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Given a 3SAT, we need to create a level.</a:t>
            </a:r>
          </a:p>
        </p:txBody>
      </p:sp>
    </p:spTree>
    <p:extLst>
      <p:ext uri="{BB962C8B-B14F-4D97-AF65-F5344CB8AC3E}">
        <p14:creationId xmlns:p14="http://schemas.microsoft.com/office/powerpoint/2010/main" val="3551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3"/>
            <a:ext cx="8229600" cy="49167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Question 1: How to create this part?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453" r="35681" b="58200"/>
          <a:stretch/>
        </p:blipFill>
        <p:spPr>
          <a:xfrm>
            <a:off x="797922" y="2799023"/>
            <a:ext cx="2246255" cy="2064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3942"/>
            <a:ext cx="2520745" cy="1322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537" y="2284225"/>
            <a:ext cx="37433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3"/>
            <a:ext cx="8229600" cy="49167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Question 2: How to create this part?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3942"/>
            <a:ext cx="2520745" cy="1322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5817" t="73762" r="49591" b="5192"/>
          <a:stretch/>
        </p:blipFill>
        <p:spPr>
          <a:xfrm>
            <a:off x="592651" y="3218329"/>
            <a:ext cx="2522404" cy="190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579" y="3003177"/>
            <a:ext cx="5318221" cy="2223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3750" l="5208" r="93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7820" y="3990620"/>
            <a:ext cx="248359" cy="2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3"/>
            <a:ext cx="8229600" cy="49167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So, what you need to prove?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If the 3SAT is </a:t>
            </a:r>
            <a:r>
              <a:rPr lang="en-US" sz="2200" dirty="0" err="1"/>
              <a:t>satisfiable</a:t>
            </a:r>
            <a:r>
              <a:rPr lang="en-US" sz="2200" dirty="0"/>
              <a:t>, then indeed the level is solvable.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Usually, this part is easy. This is basically due to the design of your reduction.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If the level is solvable, then the 3SAT is </a:t>
            </a:r>
            <a:r>
              <a:rPr lang="en-US" sz="2200" dirty="0" err="1"/>
              <a:t>satisfiable</a:t>
            </a: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/>
              <a:t>This part usually requires more argument. Need to prove no tricky way to solve the problem without solving the 3SAT.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59" y="4466755"/>
            <a:ext cx="4374776" cy="22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Latest News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317C8-EE59-474D-8F1C-B79CA119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20" y="1136397"/>
            <a:ext cx="5680559" cy="4585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3F081-E7BE-4429-97B1-0A1FC7409166}"/>
              </a:ext>
            </a:extLst>
          </p:cNvPr>
          <p:cNvSpPr txBox="1"/>
          <p:nvPr/>
        </p:nvSpPr>
        <p:spPr>
          <a:xfrm>
            <a:off x="2761218" y="5162081"/>
            <a:ext cx="373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Yesterday 5pm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FED06-D77A-4BCF-9393-B4B7E30D05E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B96DC-B79C-45B8-9860-4B5594BBEA12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More NP-completeness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Subset-Sum problem</a:t>
            </a:r>
            <a:br>
              <a:rPr lang="en-US" altLang="en-US" dirty="0">
                <a:solidFill>
                  <a:schemeClr val="hlink"/>
                </a:solidFill>
              </a:rPr>
            </a:br>
            <a:r>
              <a:rPr lang="en-US" altLang="en-US" dirty="0"/>
              <a:t>(Decision version of </a:t>
            </a:r>
            <a:r>
              <a:rPr lang="en-US" altLang="en-US" dirty="0">
                <a:solidFill>
                  <a:schemeClr val="hlink"/>
                </a:solidFill>
              </a:rPr>
              <a:t> Knapsack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/>
              <a:t>Given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integers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b="1" baseline="-25000" dirty="0">
                <a:solidFill>
                  <a:srgbClr val="0033CC"/>
                </a:solidFill>
              </a:rPr>
              <a:t>1</a:t>
            </a:r>
            <a:r>
              <a:rPr lang="en-US" altLang="en-US" dirty="0">
                <a:solidFill>
                  <a:srgbClr val="0033CC"/>
                </a:solidFill>
              </a:rPr>
              <a:t>,…,</a:t>
            </a:r>
            <a:r>
              <a:rPr lang="en-US" altLang="en-US" b="1" dirty="0" err="1">
                <a:solidFill>
                  <a:srgbClr val="0033CC"/>
                </a:solidFill>
              </a:rPr>
              <a:t>w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n</a:t>
            </a:r>
            <a:r>
              <a:rPr lang="en-US" altLang="en-US" dirty="0"/>
              <a:t> and integer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</a:p>
          <a:p>
            <a:pPr lvl="2" eaLnBrk="1" hangingPunct="1"/>
            <a:r>
              <a:rPr lang="en-US" altLang="en-US" dirty="0"/>
              <a:t>Is there a subset of the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input integers that adds up to exactly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dirty="0"/>
              <a:t>?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</a:rPr>
              <a:t>O</a:t>
            </a:r>
            <a:r>
              <a:rPr lang="en-US" altLang="en-US" sz="2800" dirty="0">
                <a:solidFill>
                  <a:srgbClr val="0033CC"/>
                </a:solidFill>
              </a:rPr>
              <a:t>(</a:t>
            </a:r>
            <a:r>
              <a:rPr lang="en-US" altLang="en-US" sz="2800" b="1" dirty="0" err="1">
                <a:solidFill>
                  <a:srgbClr val="0033CC"/>
                </a:solidFill>
              </a:rPr>
              <a:t>nW</a:t>
            </a:r>
            <a:r>
              <a:rPr lang="en-US" altLang="en-US" sz="2800" dirty="0">
                <a:solidFill>
                  <a:srgbClr val="0033CC"/>
                </a:solidFill>
              </a:rPr>
              <a:t>)</a:t>
            </a:r>
            <a:r>
              <a:rPr lang="en-US" altLang="en-US" sz="2800" dirty="0"/>
              <a:t> solution from dynamic programming but if </a:t>
            </a:r>
            <a:r>
              <a:rPr lang="en-US" altLang="en-US" sz="2800" b="1" dirty="0">
                <a:solidFill>
                  <a:srgbClr val="0033CC"/>
                </a:solidFill>
              </a:rPr>
              <a:t>W</a:t>
            </a:r>
            <a:r>
              <a:rPr lang="en-US" altLang="en-US" sz="2800" dirty="0"/>
              <a:t> and each </a:t>
            </a:r>
            <a:r>
              <a:rPr lang="en-US" altLang="en-US" sz="2800" b="1" dirty="0" err="1">
                <a:solidFill>
                  <a:srgbClr val="0033CC"/>
                </a:solidFill>
              </a:rPr>
              <a:t>w</a:t>
            </a:r>
            <a:r>
              <a:rPr lang="en-US" altLang="en-US" sz="2800" b="1" baseline="-25000" dirty="0" err="1">
                <a:solidFill>
                  <a:srgbClr val="0033CC"/>
                </a:solidFill>
              </a:rPr>
              <a:t>i</a:t>
            </a:r>
            <a:r>
              <a:rPr lang="en-US" altLang="en-US" sz="2800" dirty="0"/>
              <a:t> can be </a:t>
            </a:r>
            <a:r>
              <a:rPr lang="en-US" altLang="en-US" sz="2800" b="1" dirty="0">
                <a:solidFill>
                  <a:srgbClr val="0033CC"/>
                </a:solidFill>
              </a:rPr>
              <a:t>n</a:t>
            </a:r>
            <a:r>
              <a:rPr lang="en-US" altLang="en-US" sz="2800" dirty="0"/>
              <a:t> bits long then this is exponential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D5A5C9-C34D-40FA-BFEB-D6F6ACD24062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 err="1">
                <a:solidFill>
                  <a:srgbClr val="002060"/>
                </a:solidFill>
                <a:sym typeface="Symbol" panose="05050102010706020507" pitchFamily="18" charset="2"/>
              </a:rPr>
              <a:t>Subset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-Sum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Given a 3-CNF formula with </a:t>
            </a:r>
            <a:r>
              <a:rPr lang="en-US" altLang="en-US" b="1" dirty="0">
                <a:solidFill>
                  <a:srgbClr val="0033CC"/>
                </a:solidFill>
              </a:rPr>
              <a:t>m</a:t>
            </a:r>
            <a:r>
              <a:rPr lang="en-US" altLang="en-US" dirty="0"/>
              <a:t> clauses and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Will create </a:t>
            </a:r>
            <a:r>
              <a:rPr lang="en-US" altLang="en-US" dirty="0">
                <a:solidFill>
                  <a:srgbClr val="0033CC"/>
                </a:solidFill>
              </a:rPr>
              <a:t>2</a:t>
            </a:r>
            <a:r>
              <a:rPr lang="en-US" altLang="en-US" b="1" dirty="0">
                <a:solidFill>
                  <a:srgbClr val="0033CC"/>
                </a:solidFill>
              </a:rPr>
              <a:t>m</a:t>
            </a:r>
            <a:r>
              <a:rPr lang="en-US" altLang="en-US" dirty="0">
                <a:solidFill>
                  <a:srgbClr val="0033CC"/>
                </a:solidFill>
              </a:rPr>
              <a:t>+2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numbers that are </a:t>
            </a:r>
            <a:r>
              <a:rPr lang="en-US" altLang="en-US" b="1" dirty="0" err="1">
                <a:solidFill>
                  <a:srgbClr val="0033CC"/>
                </a:solidFill>
              </a:rPr>
              <a:t>m+n</a:t>
            </a:r>
            <a:r>
              <a:rPr lang="en-US" altLang="en-US" dirty="0"/>
              <a:t> digits 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Two numbers for each variable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t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i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baseline="-25000" dirty="0"/>
              <a:t>  </a:t>
            </a:r>
            <a:r>
              <a:rPr lang="en-US" altLang="en-US" dirty="0"/>
              <a:t>(corresponding to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dirty="0"/>
              <a:t> being true or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dirty="0"/>
              <a:t> being false)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Two extra numbers for each clause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u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 err="1">
                <a:solidFill>
                  <a:srgbClr val="0033CC"/>
                </a:solidFill>
              </a:rPr>
              <a:t>v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dirty="0"/>
              <a:t>  (filler variables to handle number of false literals in clause </a:t>
            </a:r>
            <a:r>
              <a:rPr lang="en-US" altLang="en-US" b="1" dirty="0" err="1">
                <a:solidFill>
                  <a:srgbClr val="0033CC"/>
                </a:solidFill>
              </a:rPr>
              <a:t>C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D44D78-889F-4732-9F2B-A4F0382A0AD4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 err="1">
                <a:solidFill>
                  <a:srgbClr val="002060"/>
                </a:solidFill>
                <a:sym typeface="Symbol" panose="05050102010706020507" pitchFamily="18" charset="2"/>
              </a:rPr>
              <a:t>Subset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-Sum</a:t>
            </a:r>
          </a:p>
        </p:txBody>
      </p:sp>
      <p:sp>
        <p:nvSpPr>
          <p:cNvPr id="65540" name="Text Box 396"/>
          <p:cNvSpPr txBox="1">
            <a:spLocks noChangeArrowheads="1"/>
          </p:cNvSpPr>
          <p:nvPr/>
        </p:nvSpPr>
        <p:spPr bwMode="auto">
          <a:xfrm>
            <a:off x="2195513" y="1820863"/>
            <a:ext cx="311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1 2 3 4 …  n  1 2 3 4 … m</a:t>
            </a:r>
          </a:p>
        </p:txBody>
      </p:sp>
      <p:sp>
        <p:nvSpPr>
          <p:cNvPr id="65541" name="Text Box 397"/>
          <p:cNvSpPr txBox="1">
            <a:spLocks noChangeArrowheads="1"/>
          </p:cNvSpPr>
          <p:nvPr/>
        </p:nvSpPr>
        <p:spPr bwMode="auto">
          <a:xfrm>
            <a:off x="2955925" y="1373188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i                   j</a:t>
            </a:r>
          </a:p>
        </p:txBody>
      </p:sp>
      <p:sp>
        <p:nvSpPr>
          <p:cNvPr id="65542" name="Rectangle 399"/>
          <p:cNvSpPr>
            <a:spLocks noChangeArrowheads="1"/>
          </p:cNvSpPr>
          <p:nvPr/>
        </p:nvSpPr>
        <p:spPr bwMode="auto">
          <a:xfrm>
            <a:off x="2187575" y="24685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0 0 0 …  0  0 0 1 0 … 1</a:t>
            </a:r>
          </a:p>
        </p:txBody>
      </p:sp>
      <p:sp>
        <p:nvSpPr>
          <p:cNvPr id="65543" name="Rectangle 400"/>
          <p:cNvSpPr>
            <a:spLocks noChangeArrowheads="1"/>
          </p:cNvSpPr>
          <p:nvPr/>
        </p:nvSpPr>
        <p:spPr bwMode="auto">
          <a:xfrm>
            <a:off x="2179638" y="28876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0 0 0 …  0  1 0 0 1 … 0</a:t>
            </a:r>
          </a:p>
        </p:txBody>
      </p:sp>
      <p:sp>
        <p:nvSpPr>
          <p:cNvPr id="65544" name="Rectangle 401"/>
          <p:cNvSpPr>
            <a:spLocks noChangeArrowheads="1"/>
          </p:cNvSpPr>
          <p:nvPr/>
        </p:nvSpPr>
        <p:spPr bwMode="auto">
          <a:xfrm>
            <a:off x="2198688" y="328771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1 0 0 …  0  0 1 0 0 … 1</a:t>
            </a:r>
          </a:p>
        </p:txBody>
      </p:sp>
      <p:sp>
        <p:nvSpPr>
          <p:cNvPr id="65545" name="Rectangle 402"/>
          <p:cNvSpPr>
            <a:spLocks noChangeArrowheads="1"/>
          </p:cNvSpPr>
          <p:nvPr/>
        </p:nvSpPr>
        <p:spPr bwMode="auto">
          <a:xfrm>
            <a:off x="2227263" y="44497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0 0 0 …  0  1 0 0 0 … 0</a:t>
            </a:r>
          </a:p>
        </p:txBody>
      </p:sp>
      <p:sp>
        <p:nvSpPr>
          <p:cNvPr id="65546" name="Rectangle 403"/>
          <p:cNvSpPr>
            <a:spLocks noChangeArrowheads="1"/>
          </p:cNvSpPr>
          <p:nvPr/>
        </p:nvSpPr>
        <p:spPr bwMode="auto">
          <a:xfrm>
            <a:off x="2217738" y="370681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1 0 0 …  0  0 0 1 1 … 0</a:t>
            </a:r>
          </a:p>
        </p:txBody>
      </p:sp>
      <p:sp>
        <p:nvSpPr>
          <p:cNvPr id="65547" name="Line 404"/>
          <p:cNvSpPr>
            <a:spLocks noChangeShapeType="1"/>
          </p:cNvSpPr>
          <p:nvPr/>
        </p:nvSpPr>
        <p:spPr bwMode="auto">
          <a:xfrm>
            <a:off x="2228850" y="1657350"/>
            <a:ext cx="0" cy="4076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8" name="Line 405"/>
          <p:cNvSpPr>
            <a:spLocks noChangeShapeType="1"/>
          </p:cNvSpPr>
          <p:nvPr/>
        </p:nvSpPr>
        <p:spPr bwMode="auto">
          <a:xfrm>
            <a:off x="2228850" y="2295525"/>
            <a:ext cx="3381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9" name="Text Box 406"/>
          <p:cNvSpPr txBox="1">
            <a:spLocks noChangeArrowheads="1"/>
          </p:cNvSpPr>
          <p:nvPr/>
        </p:nvSpPr>
        <p:spPr bwMode="auto">
          <a:xfrm>
            <a:off x="1790700" y="2476500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5550" name="Rectangle 407"/>
          <p:cNvSpPr>
            <a:spLocks noChangeArrowheads="1"/>
          </p:cNvSpPr>
          <p:nvPr/>
        </p:nvSpPr>
        <p:spPr bwMode="auto">
          <a:xfrm>
            <a:off x="1914525" y="36877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1" name="Rectangle 408"/>
          <p:cNvSpPr>
            <a:spLocks noChangeArrowheads="1"/>
          </p:cNvSpPr>
          <p:nvPr/>
        </p:nvSpPr>
        <p:spPr bwMode="auto">
          <a:xfrm>
            <a:off x="1885950" y="33067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t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2" name="Rectangle 409"/>
          <p:cNvSpPr>
            <a:spLocks noChangeArrowheads="1"/>
          </p:cNvSpPr>
          <p:nvPr/>
        </p:nvSpPr>
        <p:spPr bwMode="auto">
          <a:xfrm>
            <a:off x="1924050" y="29352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5553" name="Text Box 410"/>
          <p:cNvSpPr txBox="1">
            <a:spLocks noChangeArrowheads="1"/>
          </p:cNvSpPr>
          <p:nvPr/>
        </p:nvSpPr>
        <p:spPr bwMode="auto">
          <a:xfrm>
            <a:off x="5800725" y="1627188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C</a:t>
            </a:r>
            <a:r>
              <a:rPr lang="en-US" altLang="en-US" b="1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=(</a:t>
            </a:r>
            <a:r>
              <a:rPr lang="en-US" altLang="en-US" b="1">
                <a:solidFill>
                  <a:schemeClr val="accent2"/>
                </a:solidFill>
              </a:rPr>
              <a:t>x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</a:t>
            </a:r>
            <a:r>
              <a:rPr lang="en-US" altLang="en-US" b="1">
                <a:solidFill>
                  <a:schemeClr val="accent2"/>
                </a:solidFill>
              </a:rPr>
              <a:t> x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>
                <a:solidFill>
                  <a:schemeClr val="accent2"/>
                </a:solidFill>
              </a:rPr>
              <a:t> x</a:t>
            </a:r>
            <a:r>
              <a:rPr lang="en-US" altLang="en-US" b="1" baseline="-25000">
                <a:solidFill>
                  <a:schemeClr val="accent2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5554" name="Text Box 411"/>
          <p:cNvSpPr txBox="1">
            <a:spLocks noChangeArrowheads="1"/>
          </p:cNvSpPr>
          <p:nvPr/>
        </p:nvSpPr>
        <p:spPr bwMode="auto">
          <a:xfrm>
            <a:off x="2974975" y="4106863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…          ….</a:t>
            </a:r>
          </a:p>
        </p:txBody>
      </p:sp>
      <p:sp>
        <p:nvSpPr>
          <p:cNvPr id="65555" name="Rectangle 412"/>
          <p:cNvSpPr>
            <a:spLocks noChangeArrowheads="1"/>
          </p:cNvSpPr>
          <p:nvPr/>
        </p:nvSpPr>
        <p:spPr bwMode="auto">
          <a:xfrm>
            <a:off x="1395413" y="4430713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u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 b="1">
                <a:solidFill>
                  <a:schemeClr val="accent2"/>
                </a:solidFill>
              </a:rPr>
              <a:t>=v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65556" name="Rectangle 413"/>
          <p:cNvSpPr>
            <a:spLocks noChangeArrowheads="1"/>
          </p:cNvSpPr>
          <p:nvPr/>
        </p:nvSpPr>
        <p:spPr bwMode="auto">
          <a:xfrm>
            <a:off x="2227263" y="4821238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0 0 0 …  0  0 1 0 0 … 0</a:t>
            </a:r>
          </a:p>
        </p:txBody>
      </p:sp>
      <p:sp>
        <p:nvSpPr>
          <p:cNvPr id="65557" name="Rectangle 414"/>
          <p:cNvSpPr>
            <a:spLocks noChangeArrowheads="1"/>
          </p:cNvSpPr>
          <p:nvPr/>
        </p:nvSpPr>
        <p:spPr bwMode="auto">
          <a:xfrm>
            <a:off x="1439863" y="4735513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u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</a:rPr>
              <a:t>=v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8" name="Rectangle 415"/>
          <p:cNvSpPr>
            <a:spLocks noChangeArrowheads="1"/>
          </p:cNvSpPr>
          <p:nvPr/>
        </p:nvSpPr>
        <p:spPr bwMode="auto">
          <a:xfrm>
            <a:off x="3098800" y="5183188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…          ….</a:t>
            </a:r>
          </a:p>
        </p:txBody>
      </p:sp>
      <p:sp>
        <p:nvSpPr>
          <p:cNvPr id="65559" name="Rectangle 416"/>
          <p:cNvSpPr>
            <a:spLocks noChangeArrowheads="1"/>
          </p:cNvSpPr>
          <p:nvPr/>
        </p:nvSpPr>
        <p:spPr bwMode="auto">
          <a:xfrm>
            <a:off x="2246313" y="5754688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1 1 1 …  1  3 3 3 3 … 3</a:t>
            </a:r>
          </a:p>
        </p:txBody>
      </p:sp>
      <p:sp>
        <p:nvSpPr>
          <p:cNvPr id="65560" name="Line 417"/>
          <p:cNvSpPr>
            <a:spLocks noChangeShapeType="1"/>
          </p:cNvSpPr>
          <p:nvPr/>
        </p:nvSpPr>
        <p:spPr bwMode="auto">
          <a:xfrm flipV="1">
            <a:off x="2228850" y="5724525"/>
            <a:ext cx="323850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61" name="Text Box 418"/>
          <p:cNvSpPr txBox="1">
            <a:spLocks noChangeArrowheads="1"/>
          </p:cNvSpPr>
          <p:nvPr/>
        </p:nvSpPr>
        <p:spPr bwMode="auto">
          <a:xfrm>
            <a:off x="1598613" y="5716588"/>
            <a:ext cx="42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W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E7FF0-12A4-4B5E-BFEE-A2649097C247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Graph </a:t>
            </a:r>
            <a:r>
              <a:rPr lang="en-US" altLang="en-US" sz="3600" dirty="0" err="1">
                <a:solidFill>
                  <a:srgbClr val="002060"/>
                </a:solidFill>
              </a:rPr>
              <a:t>Colorability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628775"/>
            <a:ext cx="8178800" cy="470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009900"/>
                </a:solidFill>
              </a:rPr>
              <a:t>Defn</a:t>
            </a:r>
            <a:r>
              <a:rPr lang="en-US" altLang="en-US" sz="2800" dirty="0">
                <a:solidFill>
                  <a:srgbClr val="009900"/>
                </a:solidFill>
              </a:rPr>
              <a:t>:</a:t>
            </a:r>
            <a:r>
              <a:rPr lang="en-US" altLang="en-US" sz="2800" dirty="0"/>
              <a:t> Given a graph </a:t>
            </a:r>
            <a:r>
              <a:rPr lang="en-US" altLang="en-US" sz="2800" dirty="0">
                <a:solidFill>
                  <a:srgbClr val="0033CC"/>
                </a:solidFill>
              </a:rPr>
              <a:t>G=(V,E)</a:t>
            </a:r>
            <a:r>
              <a:rPr lang="en-US" altLang="en-US" sz="2800" dirty="0"/>
              <a:t>, and an integer </a:t>
            </a:r>
            <a:r>
              <a:rPr lang="en-US" altLang="en-US" sz="2800" dirty="0">
                <a:solidFill>
                  <a:srgbClr val="0033CC"/>
                </a:solidFill>
              </a:rPr>
              <a:t>k</a:t>
            </a:r>
            <a:r>
              <a:rPr lang="en-US" altLang="en-US" sz="2800" dirty="0"/>
              <a:t>, a </a:t>
            </a:r>
            <a:r>
              <a:rPr lang="en-US" altLang="en-US" sz="2800" dirty="0">
                <a:solidFill>
                  <a:srgbClr val="FF0000"/>
                </a:solidFill>
              </a:rPr>
              <a:t>k-coloring </a:t>
            </a:r>
            <a:r>
              <a:rPr lang="en-US" altLang="en-US" sz="2800" dirty="0"/>
              <a:t>of </a:t>
            </a:r>
            <a:r>
              <a:rPr lang="en-US" altLang="en-US" sz="2800" dirty="0">
                <a:solidFill>
                  <a:srgbClr val="0033CC"/>
                </a:solidFill>
              </a:rPr>
              <a:t>G</a:t>
            </a:r>
            <a:r>
              <a:rPr lang="en-US" altLang="en-US" sz="2800" dirty="0"/>
              <a:t>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an assignment of up to </a:t>
            </a:r>
            <a:r>
              <a:rPr lang="en-US" altLang="en-US" sz="2400" dirty="0">
                <a:solidFill>
                  <a:srgbClr val="0033CC"/>
                </a:solidFill>
              </a:rPr>
              <a:t>k </a:t>
            </a:r>
            <a:r>
              <a:rPr lang="en-US" altLang="en-US" sz="2400" dirty="0"/>
              <a:t>different colors to the vertices of </a:t>
            </a:r>
            <a:r>
              <a:rPr lang="en-US" altLang="en-US" sz="2400" dirty="0">
                <a:solidFill>
                  <a:srgbClr val="0033CC"/>
                </a:solidFill>
              </a:rPr>
              <a:t>G</a:t>
            </a:r>
            <a:r>
              <a:rPr lang="en-US" altLang="en-US" sz="2400" dirty="0"/>
              <a:t> so that the endpoints of each edge have different colors.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3-Color</a:t>
            </a:r>
            <a:r>
              <a:rPr lang="en-US" altLang="en-US" sz="2800" dirty="0">
                <a:solidFill>
                  <a:srgbClr val="009900"/>
                </a:solidFill>
              </a:rPr>
              <a:t>:</a:t>
            </a:r>
            <a:r>
              <a:rPr lang="en-US" altLang="en-US" sz="2800" dirty="0"/>
              <a:t>  Given a graph </a:t>
            </a:r>
            <a:r>
              <a:rPr lang="en-US" altLang="en-US" sz="2800" dirty="0">
                <a:solidFill>
                  <a:srgbClr val="0033CC"/>
                </a:solidFill>
              </a:rPr>
              <a:t>G=(V,E)</a:t>
            </a:r>
            <a:r>
              <a:rPr lang="en-US" altLang="en-US" sz="2800" dirty="0"/>
              <a:t>, does </a:t>
            </a:r>
            <a:r>
              <a:rPr lang="en-US" altLang="en-US" sz="2800" dirty="0">
                <a:solidFill>
                  <a:srgbClr val="0033CC"/>
                </a:solidFill>
              </a:rPr>
              <a:t>G</a:t>
            </a:r>
            <a:r>
              <a:rPr lang="en-US" altLang="en-US" sz="2800" dirty="0"/>
              <a:t> have a 3-coloring?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9900"/>
                </a:solidFill>
              </a:rPr>
              <a:t>Claim: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33CC"/>
                </a:solidFill>
              </a:rPr>
              <a:t>3-Color</a:t>
            </a:r>
            <a:r>
              <a:rPr lang="en-US" altLang="en-US" sz="2800" dirty="0"/>
              <a:t> is </a:t>
            </a:r>
            <a:r>
              <a:rPr lang="en-US" altLang="en-US" sz="2800" dirty="0">
                <a:solidFill>
                  <a:srgbClr val="0033CC"/>
                </a:solidFill>
              </a:rPr>
              <a:t>NP</a:t>
            </a:r>
            <a:r>
              <a:rPr lang="en-US" altLang="en-US" sz="2800" dirty="0"/>
              <a:t>-complete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9900"/>
                </a:solidFill>
              </a:rPr>
              <a:t>Proof: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33CC"/>
                </a:solidFill>
              </a:rPr>
              <a:t>3-Color</a:t>
            </a:r>
            <a:r>
              <a:rPr lang="en-US" altLang="en-US" sz="2800" dirty="0"/>
              <a:t> is in </a:t>
            </a:r>
            <a:r>
              <a:rPr lang="en-US" altLang="en-US" sz="2800" dirty="0">
                <a:solidFill>
                  <a:srgbClr val="0033CC"/>
                </a:solidFill>
              </a:rPr>
              <a:t>NP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Certificate is an assignment of </a:t>
            </a:r>
            <a:r>
              <a:rPr lang="en-US" altLang="en-US" sz="2400" dirty="0" err="1">
                <a:solidFill>
                  <a:srgbClr val="FF0000"/>
                </a:solidFill>
              </a:rPr>
              <a:t>red</a:t>
            </a:r>
            <a:r>
              <a:rPr lang="en-US" altLang="en-US" sz="2400" dirty="0" err="1"/>
              <a:t>,</a:t>
            </a:r>
            <a:r>
              <a:rPr lang="en-US" altLang="en-US" sz="2400" dirty="0" err="1">
                <a:solidFill>
                  <a:srgbClr val="009900"/>
                </a:solidFill>
              </a:rPr>
              <a:t>green</a:t>
            </a:r>
            <a:r>
              <a:rPr lang="en-US" altLang="en-US" sz="2400" dirty="0" err="1"/>
              <a:t>,</a:t>
            </a:r>
            <a:r>
              <a:rPr lang="en-US" altLang="en-US" sz="2400" dirty="0" err="1">
                <a:solidFill>
                  <a:srgbClr val="0033CC"/>
                </a:solidFill>
              </a:rPr>
              <a:t>blue</a:t>
            </a:r>
            <a:r>
              <a:rPr lang="en-US" altLang="en-US" sz="2400" dirty="0"/>
              <a:t> to the vertices of </a:t>
            </a:r>
            <a:r>
              <a:rPr lang="en-US" altLang="en-US" sz="2400" dirty="0">
                <a:solidFill>
                  <a:srgbClr val="0033CC"/>
                </a:solidFill>
              </a:rPr>
              <a:t>G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Easy to check that each edge is colored correctly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56677-3580-4C79-9129-8B5C35CC143C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Reduction:</a:t>
            </a:r>
          </a:p>
          <a:p>
            <a:pPr lvl="1" eaLnBrk="1" hangingPunct="1"/>
            <a:r>
              <a:rPr lang="en-US" altLang="en-US" dirty="0"/>
              <a:t>We want to map a 3-CNF formula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dirty="0"/>
              <a:t> to a graph </a:t>
            </a:r>
            <a:r>
              <a:rPr lang="en-US" altLang="en-US" b="1" dirty="0">
                <a:solidFill>
                  <a:srgbClr val="0033CC"/>
                </a:solidFill>
              </a:rPr>
              <a:t>G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so that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33CC"/>
                </a:solidFill>
              </a:rPr>
              <a:t>G</a:t>
            </a:r>
            <a:r>
              <a:rPr lang="en-US" altLang="en-US" dirty="0">
                <a:solidFill>
                  <a:srgbClr val="0033CC"/>
                </a:solidFill>
              </a:rPr>
              <a:t> i</a:t>
            </a:r>
            <a:r>
              <a:rPr lang="en-US" altLang="en-US" dirty="0"/>
              <a:t>s 3-colorable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dirty="0"/>
              <a:t> is satisfiable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4B3AD2-3EB2-4413-A78B-EBE43E7A044D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6324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4997450" y="5181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3200400" y="5837238"/>
            <a:ext cx="2382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Helvetica" panose="020B0604020202020204" pitchFamily="34" charset="0"/>
              </a:rPr>
              <a:t>Base Triangle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6329" name="Oval 8"/>
          <p:cNvSpPr>
            <a:spLocks noChangeArrowheads="1"/>
          </p:cNvSpPr>
          <p:nvPr/>
        </p:nvSpPr>
        <p:spPr bwMode="auto">
          <a:xfrm>
            <a:off x="3829050" y="5276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0" name="Oval 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48768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6AB447-84E6-41DE-BB67-088B5B2E9238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997450" y="5181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6" name="Line 21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7" name="Line 22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343400" y="1811338"/>
            <a:ext cx="48006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Variable Part: </a:t>
            </a:r>
          </a:p>
          <a:p>
            <a:pPr algn="l"/>
            <a:r>
              <a:rPr lang="en-US" alt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	</a:t>
            </a:r>
            <a:r>
              <a:rPr lang="en-US" altLang="en-US" sz="2800" dirty="0">
                <a:latin typeface="Helvetica" panose="020B0604020202020204" pitchFamily="34" charset="0"/>
              </a:rPr>
              <a:t>in 3-coloring, variable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colors correspond to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some truth assignment 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(same color as T or F)</a:t>
            </a:r>
            <a:endParaRPr lang="en-US" altLang="en-US" sz="28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57369" name="Oval 24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0" name="Oval 25"/>
          <p:cNvSpPr>
            <a:spLocks noChangeArrowheads="1"/>
          </p:cNvSpPr>
          <p:nvPr/>
        </p:nvSpPr>
        <p:spPr bwMode="auto">
          <a:xfrm>
            <a:off x="382905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1" name="Oval 26"/>
          <p:cNvSpPr>
            <a:spLocks noChangeArrowheads="1"/>
          </p:cNvSpPr>
          <p:nvPr/>
        </p:nvSpPr>
        <p:spPr bwMode="auto">
          <a:xfrm>
            <a:off x="4914900" y="53054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2" name="Oval 27"/>
          <p:cNvSpPr>
            <a:spLocks noChangeArrowheads="1"/>
          </p:cNvSpPr>
          <p:nvPr/>
        </p:nvSpPr>
        <p:spPr bwMode="auto">
          <a:xfrm>
            <a:off x="157162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3" name="Oval 28"/>
          <p:cNvSpPr>
            <a:spLocks noChangeArrowheads="1"/>
          </p:cNvSpPr>
          <p:nvPr/>
        </p:nvSpPr>
        <p:spPr bwMode="auto">
          <a:xfrm>
            <a:off x="156210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4" name="Oval 29"/>
          <p:cNvSpPr>
            <a:spLocks noChangeArrowheads="1"/>
          </p:cNvSpPr>
          <p:nvPr/>
        </p:nvSpPr>
        <p:spPr bwMode="auto">
          <a:xfrm>
            <a:off x="2105025" y="3000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5" name="Oval 30"/>
          <p:cNvSpPr>
            <a:spLocks noChangeArrowheads="1"/>
          </p:cNvSpPr>
          <p:nvPr/>
        </p:nvSpPr>
        <p:spPr bwMode="auto">
          <a:xfrm>
            <a:off x="2466975" y="25527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6" name="Oval 31"/>
          <p:cNvSpPr>
            <a:spLocks noChangeArrowheads="1"/>
          </p:cNvSpPr>
          <p:nvPr/>
        </p:nvSpPr>
        <p:spPr bwMode="auto">
          <a:xfrm>
            <a:off x="3438525" y="19335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7" name="Oval 32"/>
          <p:cNvSpPr>
            <a:spLocks noChangeArrowheads="1"/>
          </p:cNvSpPr>
          <p:nvPr/>
        </p:nvSpPr>
        <p:spPr bwMode="auto">
          <a:xfrm>
            <a:off x="4076700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517AE-DB84-4EBC-9855-FB11EA37F1AB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8386" name="Line 17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9" name="Line 20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0" name="Line 21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1" name="Line 22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2" name="Text Box 23"/>
          <p:cNvSpPr txBox="1">
            <a:spLocks noChangeArrowheads="1"/>
          </p:cNvSpPr>
          <p:nvPr/>
        </p:nvSpPr>
        <p:spPr bwMode="auto">
          <a:xfrm>
            <a:off x="2551113" y="5700713"/>
            <a:ext cx="56276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33CC"/>
                </a:solidFill>
                <a:latin typeface="Helvetica" panose="020B0604020202020204" pitchFamily="34" charset="0"/>
              </a:rPr>
              <a:t>Clause Part:  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Helvetica" panose="020B0604020202020204" pitchFamily="34" charset="0"/>
              </a:rPr>
              <a:t>Add one 6 vertex gadget per clause  connecting 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Helvetica" panose="020B0604020202020204" pitchFamily="34" charset="0"/>
              </a:rPr>
              <a:t>its ‘outer vertices’ to the literals in the clause</a:t>
            </a:r>
          </a:p>
          <a:p>
            <a:pPr algn="l"/>
            <a:r>
              <a:rPr lang="en-US" altLang="en-US" sz="2800">
                <a:solidFill>
                  <a:srgbClr val="FF0000"/>
                </a:solidFill>
                <a:latin typeface="Helvetica" panose="020B0604020202020204" pitchFamily="34" charset="0"/>
              </a:rPr>
              <a:t>	</a:t>
            </a:r>
          </a:p>
        </p:txBody>
      </p:sp>
      <p:sp>
        <p:nvSpPr>
          <p:cNvPr id="58393" name="AutoShape 24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94" name="Line 25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Line 26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Line 27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8397" name="Group 28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58433" name="AutoShape 29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4" name="Line 30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435" name="Line 31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436" name="Line 32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398" name="Line 33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Line 34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Line 35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Line 36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Line 37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Line 38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4" name="Rectangle 39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8405" name="Rectangle 40"/>
          <p:cNvSpPr>
            <a:spLocks noChangeArrowheads="1"/>
          </p:cNvSpPr>
          <p:nvPr/>
        </p:nvSpPr>
        <p:spPr bwMode="auto">
          <a:xfrm rot="2340921">
            <a:off x="7472363" y="2727325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8406" name="Line 41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7" name="Line 42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8" name="Line 43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9" name="Line 44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0" name="Line 45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1" name="Line 46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2" name="Oval 47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3" name="Oval 48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4" name="Oval 49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5" name="Oval 50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6" name="Oval 51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7" name="Oval 52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8" name="Oval 53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9" name="Oval 54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0" name="Oval 55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1" name="Oval 56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2" name="Oval 57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3" name="Oval 58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4" name="Oval 59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5" name="Oval 60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6" name="Oval 61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7" name="Oval 62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8" name="Oval 63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9" name="Oval 64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0" name="Oval 65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1" name="Oval 66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2" name="Oval 67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50747D-4AB3-4F77-8AF8-3BD94BFBAB0B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430338" y="5762625"/>
            <a:ext cx="6169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truth assignment satisfying the formula 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can be extended to a 3-coloring of the graph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5802313" y="15557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6324600" y="20129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6745288" y="242411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7848600" y="175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6538913" y="64135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3" name="AutoShape 10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5" name="Text Box 12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8" name="Line 15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0" name="Text Box 17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3" name="Rectangle 20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4" name="Text Box 21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9415" name="Rectangle 22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9" name="Line 26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0" name="Line 27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1" name="Line 28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2" name="Line 29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3" name="AutoShape 30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24" name="Line 31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5" name="Line 32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6" name="Line 33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9427" name="Group 34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59466" name="AutoShape 35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67" name="Line 36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68" name="Line 37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69" name="Line 38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9428" name="Line 39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9" name="Line 40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0" name="Line 41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1" name="Line 42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2" name="Line 43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3" name="Line 44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4" name="Rectangle 45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435" name="Line 46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6" name="Line 47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7" name="Line 48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8" name="Line 49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9" name="Line 50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0" name="Line 51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1" name="Oval 52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2" name="Oval 53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3" name="Oval 54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4" name="Oval 55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5" name="Oval 56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6" name="Oval 57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7" name="Oval 58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8" name="Oval 59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9" name="Oval 60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0" name="Oval 61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1" name="Oval 62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2" name="Oval 63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3" name="Oval 64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4" name="Oval 65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5" name="Oval 66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6" name="Oval 67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7" name="Oval 68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8" name="Oval 69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9" name="Oval 70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0" name="Oval 71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1" name="Oval 72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2" name="Rectangle 73"/>
          <p:cNvSpPr>
            <a:spLocks noChangeArrowheads="1"/>
          </p:cNvSpPr>
          <p:nvPr/>
        </p:nvSpPr>
        <p:spPr bwMode="auto">
          <a:xfrm rot="2674100">
            <a:off x="7519988" y="28511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463" name="Rectangle 7"/>
          <p:cNvSpPr>
            <a:spLocks noChangeArrowheads="1"/>
          </p:cNvSpPr>
          <p:nvPr/>
        </p:nvSpPr>
        <p:spPr bwMode="auto">
          <a:xfrm>
            <a:off x="4219575" y="12969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59464" name="Rectangle 7"/>
          <p:cNvSpPr>
            <a:spLocks noChangeArrowheads="1"/>
          </p:cNvSpPr>
          <p:nvPr/>
        </p:nvSpPr>
        <p:spPr bwMode="auto">
          <a:xfrm>
            <a:off x="1552575" y="2152650"/>
            <a:ext cx="644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F/T</a:t>
            </a:r>
          </a:p>
        </p:txBody>
      </p:sp>
      <p:sp>
        <p:nvSpPr>
          <p:cNvPr id="59465" name="Rectangle 7"/>
          <p:cNvSpPr>
            <a:spLocks noChangeArrowheads="1"/>
          </p:cNvSpPr>
          <p:nvPr/>
        </p:nvSpPr>
        <p:spPr bwMode="auto">
          <a:xfrm>
            <a:off x="1082675" y="5129213"/>
            <a:ext cx="644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F/T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488D3-3FF1-4A90-9A43-D6D24DBFD451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2060575" y="5759450"/>
            <a:ext cx="5256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colors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each gadget triangle using each color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7751763" y="155416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4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5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0436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0437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0438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39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0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1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2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3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4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45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6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7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0448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0484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85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86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87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449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0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1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2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3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4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5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0456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7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8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9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0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1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2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3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4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5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6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7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8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9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0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1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2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3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4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5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6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7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8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9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0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1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2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3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Rough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The algorithm has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200" dirty="0"/>
                  <a:t> iterations.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Each iterations send an approximate shortest path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They maintain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en-US" sz="2200" dirty="0"/>
                  <a:t> spanning tree-</a:t>
                </a:r>
                <a:r>
                  <a:rPr lang="en-US" altLang="en-US" sz="2200" dirty="0" err="1"/>
                  <a:t>ish</a:t>
                </a:r>
                <a:r>
                  <a:rPr lang="en-US" altLang="en-US" sz="2200" dirty="0"/>
                  <a:t> and use the shortest paths on these tree.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815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FF191-A066-40F8-B139-342762043C6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75C11-FFD2-4964-8670-094F478F4F97}"/>
              </a:ext>
            </a:extLst>
          </p:cNvPr>
          <p:cNvSpPr txBox="1"/>
          <p:nvPr/>
        </p:nvSpPr>
        <p:spPr>
          <a:xfrm>
            <a:off x="0" y="87330"/>
            <a:ext cx="309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quote me on this. This paper is 1-day new.</a:t>
            </a:r>
          </a:p>
          <a:p>
            <a:r>
              <a:rPr lang="en-US" dirty="0"/>
              <a:t>I haven’t really read it.</a:t>
            </a:r>
          </a:p>
        </p:txBody>
      </p:sp>
    </p:spTree>
    <p:extLst>
      <p:ext uri="{BB962C8B-B14F-4D97-AF65-F5344CB8AC3E}">
        <p14:creationId xmlns:p14="http://schemas.microsoft.com/office/powerpoint/2010/main" val="607028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E5D89-A711-4728-8E53-93674732E862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481138" y="5754688"/>
            <a:ext cx="64150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has an </a:t>
            </a:r>
            <a:r>
              <a:rPr lang="en-US" altLang="en-US" sz="2400">
                <a:solidFill>
                  <a:schemeClr val="hlink"/>
                </a:solidFill>
                <a:latin typeface="Helvetica" panose="020B0604020202020204" pitchFamily="34" charset="0"/>
              </a:rPr>
              <a:t>F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opposite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2400">
                <a:solidFill>
                  <a:schemeClr val="hlink"/>
                </a:solidFill>
                <a:latin typeface="Helvetica" panose="020B0604020202020204" pitchFamily="34" charset="0"/>
              </a:rPr>
              <a:t>O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color in the triangle of each gadget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7748588" y="1549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5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1456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7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8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9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1460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1461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1462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3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4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5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6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7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8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69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0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1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1472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1509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0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11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12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473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4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5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6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7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8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9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1480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1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2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3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4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5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6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7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8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9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0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1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2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3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4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5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6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7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8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9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0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1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2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3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4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5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6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7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1508" name="Rectangle 50"/>
          <p:cNvSpPr>
            <a:spLocks noChangeArrowheads="1"/>
          </p:cNvSpPr>
          <p:nvPr/>
        </p:nvSpPr>
        <p:spPr bwMode="auto">
          <a:xfrm>
            <a:off x="7208838" y="2590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890993-7878-4412-929F-0EE46870D245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1481138" y="5754688"/>
            <a:ext cx="64150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has </a:t>
            </a:r>
            <a:r>
              <a:rPr lang="en-US" altLang="en-US" sz="2400">
                <a:solidFill>
                  <a:srgbClr val="6699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at the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other end of the blue edge connected to the </a:t>
            </a:r>
            <a:r>
              <a:rPr lang="en-US" altLang="en-US" sz="2400">
                <a:solidFill>
                  <a:srgbClr val="66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7748588" y="1549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2480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2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2484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2485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2486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2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93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4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5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2496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2534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5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6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7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97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8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0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1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2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3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2504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5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7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8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1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2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3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4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5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6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9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0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1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2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3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4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5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6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7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8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9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30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31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2532" name="Rectangle 50"/>
          <p:cNvSpPr>
            <a:spLocks noChangeArrowheads="1"/>
          </p:cNvSpPr>
          <p:nvPr/>
        </p:nvSpPr>
        <p:spPr bwMode="auto">
          <a:xfrm>
            <a:off x="7208838" y="2590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533" name="Rectangle 51"/>
          <p:cNvSpPr>
            <a:spLocks noChangeArrowheads="1"/>
          </p:cNvSpPr>
          <p:nvPr/>
        </p:nvSpPr>
        <p:spPr bwMode="auto">
          <a:xfrm>
            <a:off x="1600200" y="488156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9510"/>
            <a:ext cx="8229600" cy="5216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If a problem is NP-hard it does not mean that all instances are hared, e.g., Vertex-cover has a polynomial-time algorithm in trees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We learned the crucial idea of polynomial-time reduction. This can be even used in algorithm design, e.g., we know how to solve max-flow so we reduce image segmentation to max-flow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NP-Complete problems are the hardest problem in NP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NP-hard problems may not necessarily belong to NP.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Polynomial-time reductions are transitive relations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410A2-F2E4-4A2D-9A5E-5BAFF91E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59" y="5164416"/>
            <a:ext cx="2492860" cy="14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Rough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Use data structure to send the flow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en-US" sz="2200" dirty="0"/>
                  <a:t> time.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The length is defined to be how saturated is an edge. It is selected to ensures only the 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en-US" sz="2200" dirty="0"/>
                  <a:t> edges changes sufficiently.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815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E96FD-BA72-4857-A595-0632B4AFA65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54387-F25C-495C-ACEB-07DAE7CA0B73}"/>
              </a:ext>
            </a:extLst>
          </p:cNvPr>
          <p:cNvSpPr txBox="1"/>
          <p:nvPr/>
        </p:nvSpPr>
        <p:spPr>
          <a:xfrm>
            <a:off x="0" y="87330"/>
            <a:ext cx="309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quote me on this. This paper is 1-day new.</a:t>
            </a:r>
          </a:p>
          <a:p>
            <a:r>
              <a:rPr lang="en-US" dirty="0"/>
              <a:t>I haven’t really read it.</a:t>
            </a:r>
          </a:p>
        </p:txBody>
      </p:sp>
    </p:spTree>
    <p:extLst>
      <p:ext uri="{BB962C8B-B14F-4D97-AF65-F5344CB8AC3E}">
        <p14:creationId xmlns:p14="http://schemas.microsoft.com/office/powerpoint/2010/main" val="46822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Rough Idea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To find the data structure efficiently, the recursively reduce # of edges and # of vertices.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69E9C-8210-4A4D-A802-D60CDEB5847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308EC-9F6B-459B-9481-2F6DC605754B}"/>
              </a:ext>
            </a:extLst>
          </p:cNvPr>
          <p:cNvSpPr txBox="1"/>
          <p:nvPr/>
        </p:nvSpPr>
        <p:spPr>
          <a:xfrm>
            <a:off x="0" y="87330"/>
            <a:ext cx="309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quote me on this. This paper is 1-day new.</a:t>
            </a:r>
          </a:p>
          <a:p>
            <a:r>
              <a:rPr lang="en-US" dirty="0"/>
              <a:t>I haven’t really read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1B49F-C16E-47E5-8712-D8599C92EC06}"/>
              </a:ext>
            </a:extLst>
          </p:cNvPr>
          <p:cNvSpPr txBox="1"/>
          <p:nvPr/>
        </p:nvSpPr>
        <p:spPr>
          <a:xfrm>
            <a:off x="5909066" y="193750"/>
            <a:ext cx="309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will “probably” have a 599 course on this next year.</a:t>
            </a:r>
          </a:p>
        </p:txBody>
      </p:sp>
    </p:spTree>
    <p:extLst>
      <p:ext uri="{BB962C8B-B14F-4D97-AF65-F5344CB8AC3E}">
        <p14:creationId xmlns:p14="http://schemas.microsoft.com/office/powerpoint/2010/main" val="15426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decision problem</a:t>
                </a:r>
                <a:r>
                  <a:rPr lang="en-US" altLang="en-US" sz="2200" dirty="0"/>
                  <a:t> is a computational problem where the answer is just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yes/no.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can define a problem by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 answer for the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is YES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lvl="1" indent="-742950"/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:  Algorithm C(s, t) is 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 for problem A if </a:t>
                </a:r>
              </a:p>
              <a:p>
                <a:pPr lvl="1" indent="-74295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 if and only if (There is a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𝑌𝐸𝑆</m:t>
                    </m:r>
                  </m:oMath>
                </a14:m>
                <a:r>
                  <a:rPr lang="en-US" altLang="en-US" sz="2200" dirty="0"/>
                  <a:t>))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</a:t>
                </a:r>
                <a:r>
                  <a:rPr lang="en-US" altLang="en-US" sz="2200" dirty="0"/>
                  <a:t>:  Set of all decision problems for which there exists a poly-time certifier.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3CNF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  <a:blipFill>
                <a:blip r:embed="rId3"/>
                <a:stretch>
                  <a:fillRect l="-963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(Draft. Take CSE 431 for more.):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there is a polytime certifier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such that 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 iff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2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solve the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, it suffices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is polytime, we can convert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to a poly size circuit (of AND OR NOT).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the given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𝑡.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Our goal is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to make </a:t>
                </a:r>
                <a:br>
                  <a:rPr lang="en-US" altLang="en-US" sz="2200" dirty="0"/>
                </a:br>
                <a:r>
                  <a:rPr lang="en-US" altLang="en-US" sz="2200" dirty="0"/>
                  <a:t>the output is TRUE.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409FD-945F-4308-8B5C-4CBABC5F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9" y="3947101"/>
            <a:ext cx="4312580" cy="2450791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4852D90A-E602-430F-B281-B2E66D22746F}"/>
              </a:ext>
            </a:extLst>
          </p:cNvPr>
          <p:cNvSpPr/>
          <p:nvPr/>
        </p:nvSpPr>
        <p:spPr bwMode="auto">
          <a:xfrm>
            <a:off x="4503269" y="4307660"/>
            <a:ext cx="447131" cy="1818504"/>
          </a:xfrm>
          <a:prstGeom prst="leftBrac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find an input such that output is true,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convert the circuit to 3CNF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An OR gate with input </a:t>
                </a:r>
                <a:r>
                  <a:rPr lang="en-US" altLang="en-US" sz="2200" dirty="0" err="1"/>
                  <a:t>a,b</a:t>
                </a:r>
                <a:r>
                  <a:rPr lang="en-US" altLang="en-US" sz="2200" dirty="0"/>
                  <a:t>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barPr>
                            <m:e>
                              <m: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</m:ba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)∧(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 NOT gate with input a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An AND gate can be represented by OR and NOT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X and Y = not ((not X) or (not Y))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find an input such that output is true,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convert the circuit to 3CNF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Suppose the circuit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For each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, we create a new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 relation between the inputs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 and its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 is a 3CNF.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write that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 whole formula is 3CNF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80390</TotalTime>
  <Words>2054</Words>
  <Application>Microsoft Office PowerPoint</Application>
  <PresentationFormat>On-screen Show (4:3)</PresentationFormat>
  <Paragraphs>454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Custom Design</vt:lpstr>
      <vt:lpstr>CSE 421</vt:lpstr>
      <vt:lpstr>Latest News</vt:lpstr>
      <vt:lpstr>Rough Idea</vt:lpstr>
      <vt:lpstr>Rough Idea</vt:lpstr>
      <vt:lpstr>Rough Idea</vt:lpstr>
      <vt:lpstr>Decision Problems</vt:lpstr>
      <vt:lpstr>Cook-Levin Theorem</vt:lpstr>
      <vt:lpstr>Cook-Levin Theorem</vt:lpstr>
      <vt:lpstr>Cook-Levin Theorem</vt:lpstr>
      <vt:lpstr>Steps to Proving Problem B is NP-complete</vt:lpstr>
      <vt:lpstr>Is NP-complete as bad as it gets?</vt:lpstr>
      <vt:lpstr>3-SAT ≤_p Independent Set</vt:lpstr>
      <vt:lpstr>Correctness of 3-SAT ≤_p Indep Set</vt:lpstr>
      <vt:lpstr>Correctness of 3-SAT ≤_p Indep Set </vt:lpstr>
      <vt:lpstr>Yet another example of NP completeness</vt:lpstr>
      <vt:lpstr>Yet another example of NP completeness</vt:lpstr>
      <vt:lpstr> </vt:lpstr>
      <vt:lpstr> </vt:lpstr>
      <vt:lpstr> </vt:lpstr>
      <vt:lpstr>More NP-completeness</vt:lpstr>
      <vt:lpstr>3-SAT PSubset-Sum</vt:lpstr>
      <vt:lpstr>3-SAT PSubset-Sum</vt:lpstr>
      <vt:lpstr>Graph Colorability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Summary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597</cp:revision>
  <cp:lastPrinted>2000-07-01T21:41:59Z</cp:lastPrinted>
  <dcterms:created xsi:type="dcterms:W3CDTF">1998-04-21T02:39:18Z</dcterms:created>
  <dcterms:modified xsi:type="dcterms:W3CDTF">2022-03-02T20:41:05Z</dcterms:modified>
</cp:coreProperties>
</file>