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28"/>
  </p:notesMasterIdLst>
  <p:handoutMasterIdLst>
    <p:handoutMasterId r:id="rId29"/>
  </p:handoutMasterIdLst>
  <p:sldIdLst>
    <p:sldId id="369" r:id="rId2"/>
    <p:sldId id="954" r:id="rId3"/>
    <p:sldId id="955" r:id="rId4"/>
    <p:sldId id="938" r:id="rId5"/>
    <p:sldId id="958" r:id="rId6"/>
    <p:sldId id="956" r:id="rId7"/>
    <p:sldId id="924" r:id="rId8"/>
    <p:sldId id="916" r:id="rId9"/>
    <p:sldId id="917" r:id="rId10"/>
    <p:sldId id="918" r:id="rId11"/>
    <p:sldId id="923" r:id="rId12"/>
    <p:sldId id="959" r:id="rId13"/>
    <p:sldId id="922" r:id="rId14"/>
    <p:sldId id="925" r:id="rId15"/>
    <p:sldId id="927" r:id="rId16"/>
    <p:sldId id="926" r:id="rId17"/>
    <p:sldId id="928" r:id="rId18"/>
    <p:sldId id="960" r:id="rId19"/>
    <p:sldId id="939" r:id="rId20"/>
    <p:sldId id="941" r:id="rId21"/>
    <p:sldId id="942" r:id="rId22"/>
    <p:sldId id="1016" r:id="rId23"/>
    <p:sldId id="961" r:id="rId24"/>
    <p:sldId id="1012" r:id="rId25"/>
    <p:sldId id="1014" r:id="rId26"/>
    <p:sldId id="1015" r:id="rId27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3300"/>
    <a:srgbClr val="5DBAFF"/>
    <a:srgbClr val="FF0000"/>
    <a:srgbClr val="669900"/>
    <a:srgbClr val="FFFFCC"/>
    <a:srgbClr val="FFFF00"/>
    <a:srgbClr val="DBF7C9"/>
    <a:srgbClr val="B0ED8B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84" autoAdjust="0"/>
    <p:restoredTop sz="78683" autoAdjust="0"/>
  </p:normalViewPr>
  <p:slideViewPr>
    <p:cSldViewPr snapToGrid="0">
      <p:cViewPr varScale="1">
        <p:scale>
          <a:sx n="103" d="100"/>
          <a:sy n="103" d="100"/>
        </p:scale>
        <p:origin x="378" y="96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 dirty="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215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456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7889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5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459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119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968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4834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4180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8579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 dirty="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36018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1878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5191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5833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722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5947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9714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7081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941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765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851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516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5150" y="3886200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Max Flow Problem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 dirty="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reeform 5">
            <a:extLst>
              <a:ext uri="{FF2B5EF4-FFF2-40B4-BE49-F238E27FC236}">
                <a16:creationId xmlns:a16="http://schemas.microsoft.com/office/drawing/2014/main" id="{87994A22-41F5-45B7-BF57-F0C217218F6F}"/>
              </a:ext>
            </a:extLst>
          </p:cNvPr>
          <p:cNvSpPr>
            <a:spLocks/>
          </p:cNvSpPr>
          <p:nvPr/>
        </p:nvSpPr>
        <p:spPr bwMode="auto">
          <a:xfrm>
            <a:off x="960438" y="4492625"/>
            <a:ext cx="5559425" cy="2260600"/>
          </a:xfrm>
          <a:custGeom>
            <a:avLst/>
            <a:gdLst>
              <a:gd name="T0" fmla="*/ 4600575 w 3502"/>
              <a:gd name="T1" fmla="*/ 1182688 h 1424"/>
              <a:gd name="T2" fmla="*/ 4691063 w 3502"/>
              <a:gd name="T3" fmla="*/ 1273175 h 1424"/>
              <a:gd name="T4" fmla="*/ 4986338 w 3502"/>
              <a:gd name="T5" fmla="*/ 1427163 h 1424"/>
              <a:gd name="T6" fmla="*/ 5076825 w 3502"/>
              <a:gd name="T7" fmla="*/ 1492250 h 1424"/>
              <a:gd name="T8" fmla="*/ 5257800 w 3502"/>
              <a:gd name="T9" fmla="*/ 1595438 h 1424"/>
              <a:gd name="T10" fmla="*/ 5359400 w 3502"/>
              <a:gd name="T11" fmla="*/ 1814513 h 1424"/>
              <a:gd name="T12" fmla="*/ 5399088 w 3502"/>
              <a:gd name="T13" fmla="*/ 1839913 h 1424"/>
              <a:gd name="T14" fmla="*/ 5437188 w 3502"/>
              <a:gd name="T15" fmla="*/ 1878013 h 1424"/>
              <a:gd name="T16" fmla="*/ 4845050 w 3502"/>
              <a:gd name="T17" fmla="*/ 2187575 h 1424"/>
              <a:gd name="T18" fmla="*/ 1793875 w 3502"/>
              <a:gd name="T19" fmla="*/ 2109788 h 1424"/>
              <a:gd name="T20" fmla="*/ 1562100 w 3502"/>
              <a:gd name="T21" fmla="*/ 2071688 h 1424"/>
              <a:gd name="T22" fmla="*/ 1292225 w 3502"/>
              <a:gd name="T23" fmla="*/ 1968500 h 1424"/>
              <a:gd name="T24" fmla="*/ 996950 w 3502"/>
              <a:gd name="T25" fmla="*/ 1839913 h 1424"/>
              <a:gd name="T26" fmla="*/ 944563 w 3502"/>
              <a:gd name="T27" fmla="*/ 1801813 h 1424"/>
              <a:gd name="T28" fmla="*/ 790575 w 3502"/>
              <a:gd name="T29" fmla="*/ 1724025 h 1424"/>
              <a:gd name="T30" fmla="*/ 661988 w 3502"/>
              <a:gd name="T31" fmla="*/ 1620838 h 1424"/>
              <a:gd name="T32" fmla="*/ 481013 w 3502"/>
              <a:gd name="T33" fmla="*/ 1557338 h 1424"/>
              <a:gd name="T34" fmla="*/ 390525 w 3502"/>
              <a:gd name="T35" fmla="*/ 1517650 h 1424"/>
              <a:gd name="T36" fmla="*/ 261938 w 3502"/>
              <a:gd name="T37" fmla="*/ 1363663 h 1424"/>
              <a:gd name="T38" fmla="*/ 236538 w 3502"/>
              <a:gd name="T39" fmla="*/ 1325563 h 1424"/>
              <a:gd name="T40" fmla="*/ 158750 w 3502"/>
              <a:gd name="T41" fmla="*/ 1119188 h 1424"/>
              <a:gd name="T42" fmla="*/ 57150 w 3502"/>
              <a:gd name="T43" fmla="*/ 784225 h 1424"/>
              <a:gd name="T44" fmla="*/ 17463 w 3502"/>
              <a:gd name="T45" fmla="*/ 617538 h 1424"/>
              <a:gd name="T46" fmla="*/ 146050 w 3502"/>
              <a:gd name="T47" fmla="*/ 204788 h 1424"/>
              <a:gd name="T48" fmla="*/ 365125 w 3502"/>
              <a:gd name="T49" fmla="*/ 76200 h 1424"/>
              <a:gd name="T50" fmla="*/ 584200 w 3502"/>
              <a:gd name="T51" fmla="*/ 0 h 1424"/>
              <a:gd name="T52" fmla="*/ 2438400 w 3502"/>
              <a:gd name="T53" fmla="*/ 50800 h 1424"/>
              <a:gd name="T54" fmla="*/ 3005138 w 3502"/>
              <a:gd name="T55" fmla="*/ 320675 h 1424"/>
              <a:gd name="T56" fmla="*/ 3184525 w 3502"/>
              <a:gd name="T57" fmla="*/ 488950 h 1424"/>
              <a:gd name="T58" fmla="*/ 3249613 w 3502"/>
              <a:gd name="T59" fmla="*/ 552450 h 1424"/>
              <a:gd name="T60" fmla="*/ 3481388 w 3502"/>
              <a:gd name="T61" fmla="*/ 693738 h 1424"/>
              <a:gd name="T62" fmla="*/ 3648075 w 3502"/>
              <a:gd name="T63" fmla="*/ 720725 h 1424"/>
              <a:gd name="T64" fmla="*/ 3854450 w 3502"/>
              <a:gd name="T65" fmla="*/ 758825 h 1424"/>
              <a:gd name="T66" fmla="*/ 4137025 w 3502"/>
              <a:gd name="T67" fmla="*/ 874713 h 1424"/>
              <a:gd name="T68" fmla="*/ 4252913 w 3502"/>
              <a:gd name="T69" fmla="*/ 912813 h 1424"/>
              <a:gd name="T70" fmla="*/ 4330700 w 3502"/>
              <a:gd name="T71" fmla="*/ 938213 h 1424"/>
              <a:gd name="T72" fmla="*/ 4368800 w 3502"/>
              <a:gd name="T73" fmla="*/ 965200 h 1424"/>
              <a:gd name="T74" fmla="*/ 4446588 w 3502"/>
              <a:gd name="T75" fmla="*/ 990600 h 1424"/>
              <a:gd name="T76" fmla="*/ 4522788 w 3502"/>
              <a:gd name="T77" fmla="*/ 1054100 h 1424"/>
              <a:gd name="T78" fmla="*/ 4535488 w 3502"/>
              <a:gd name="T79" fmla="*/ 1093788 h 1424"/>
              <a:gd name="T80" fmla="*/ 4587875 w 3502"/>
              <a:gd name="T81" fmla="*/ 1157288 h 1424"/>
              <a:gd name="T82" fmla="*/ 4600575 w 3502"/>
              <a:gd name="T83" fmla="*/ 1182688 h 142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502" h="1424">
                <a:moveTo>
                  <a:pt x="2898" y="745"/>
                </a:moveTo>
                <a:cubicBezTo>
                  <a:pt x="2909" y="779"/>
                  <a:pt x="2921" y="791"/>
                  <a:pt x="2955" y="802"/>
                </a:cubicBezTo>
                <a:cubicBezTo>
                  <a:pt x="3012" y="840"/>
                  <a:pt x="3080" y="869"/>
                  <a:pt x="3141" y="899"/>
                </a:cubicBezTo>
                <a:cubicBezTo>
                  <a:pt x="3153" y="905"/>
                  <a:pt x="3190" y="935"/>
                  <a:pt x="3198" y="940"/>
                </a:cubicBezTo>
                <a:cubicBezTo>
                  <a:pt x="3235" y="965"/>
                  <a:pt x="3275" y="981"/>
                  <a:pt x="3312" y="1005"/>
                </a:cubicBezTo>
                <a:cubicBezTo>
                  <a:pt x="3327" y="1051"/>
                  <a:pt x="3355" y="1099"/>
                  <a:pt x="3376" y="1143"/>
                </a:cubicBezTo>
                <a:cubicBezTo>
                  <a:pt x="3380" y="1152"/>
                  <a:pt x="3393" y="1153"/>
                  <a:pt x="3401" y="1159"/>
                </a:cubicBezTo>
                <a:cubicBezTo>
                  <a:pt x="3410" y="1166"/>
                  <a:pt x="3417" y="1175"/>
                  <a:pt x="3425" y="1183"/>
                </a:cubicBezTo>
                <a:cubicBezTo>
                  <a:pt x="3502" y="1424"/>
                  <a:pt x="3171" y="1374"/>
                  <a:pt x="3052" y="1378"/>
                </a:cubicBezTo>
                <a:cubicBezTo>
                  <a:pt x="2406" y="1371"/>
                  <a:pt x="1779" y="1335"/>
                  <a:pt x="1130" y="1329"/>
                </a:cubicBezTo>
                <a:cubicBezTo>
                  <a:pt x="1081" y="1319"/>
                  <a:pt x="1033" y="1312"/>
                  <a:pt x="984" y="1305"/>
                </a:cubicBezTo>
                <a:cubicBezTo>
                  <a:pt x="930" y="1278"/>
                  <a:pt x="872" y="1259"/>
                  <a:pt x="814" y="1240"/>
                </a:cubicBezTo>
                <a:cubicBezTo>
                  <a:pt x="751" y="1219"/>
                  <a:pt x="690" y="1184"/>
                  <a:pt x="628" y="1159"/>
                </a:cubicBezTo>
                <a:cubicBezTo>
                  <a:pt x="615" y="1154"/>
                  <a:pt x="607" y="1142"/>
                  <a:pt x="595" y="1135"/>
                </a:cubicBezTo>
                <a:cubicBezTo>
                  <a:pt x="564" y="1117"/>
                  <a:pt x="524" y="1111"/>
                  <a:pt x="498" y="1086"/>
                </a:cubicBezTo>
                <a:cubicBezTo>
                  <a:pt x="474" y="1063"/>
                  <a:pt x="444" y="1039"/>
                  <a:pt x="417" y="1021"/>
                </a:cubicBezTo>
                <a:cubicBezTo>
                  <a:pt x="385" y="1000"/>
                  <a:pt x="336" y="999"/>
                  <a:pt x="303" y="981"/>
                </a:cubicBezTo>
                <a:cubicBezTo>
                  <a:pt x="263" y="960"/>
                  <a:pt x="283" y="968"/>
                  <a:pt x="246" y="956"/>
                </a:cubicBezTo>
                <a:cubicBezTo>
                  <a:pt x="185" y="895"/>
                  <a:pt x="210" y="926"/>
                  <a:pt x="165" y="859"/>
                </a:cubicBezTo>
                <a:cubicBezTo>
                  <a:pt x="160" y="851"/>
                  <a:pt x="149" y="835"/>
                  <a:pt x="149" y="835"/>
                </a:cubicBezTo>
                <a:cubicBezTo>
                  <a:pt x="135" y="791"/>
                  <a:pt x="112" y="750"/>
                  <a:pt x="100" y="705"/>
                </a:cubicBezTo>
                <a:cubicBezTo>
                  <a:pt x="82" y="634"/>
                  <a:pt x="77" y="556"/>
                  <a:pt x="36" y="494"/>
                </a:cubicBezTo>
                <a:cubicBezTo>
                  <a:pt x="26" y="459"/>
                  <a:pt x="18" y="425"/>
                  <a:pt x="11" y="389"/>
                </a:cubicBezTo>
                <a:cubicBezTo>
                  <a:pt x="16" y="283"/>
                  <a:pt x="0" y="190"/>
                  <a:pt x="92" y="129"/>
                </a:cubicBezTo>
                <a:cubicBezTo>
                  <a:pt x="124" y="84"/>
                  <a:pt x="180" y="69"/>
                  <a:pt x="230" y="48"/>
                </a:cubicBezTo>
                <a:cubicBezTo>
                  <a:pt x="277" y="28"/>
                  <a:pt x="318" y="10"/>
                  <a:pt x="368" y="0"/>
                </a:cubicBezTo>
                <a:cubicBezTo>
                  <a:pt x="760" y="5"/>
                  <a:pt x="1145" y="18"/>
                  <a:pt x="1536" y="32"/>
                </a:cubicBezTo>
                <a:cubicBezTo>
                  <a:pt x="1668" y="58"/>
                  <a:pt x="1793" y="111"/>
                  <a:pt x="1893" y="202"/>
                </a:cubicBezTo>
                <a:cubicBezTo>
                  <a:pt x="1932" y="237"/>
                  <a:pt x="1967" y="274"/>
                  <a:pt x="2006" y="308"/>
                </a:cubicBezTo>
                <a:cubicBezTo>
                  <a:pt x="2020" y="321"/>
                  <a:pt x="2030" y="339"/>
                  <a:pt x="2047" y="348"/>
                </a:cubicBezTo>
                <a:cubicBezTo>
                  <a:pt x="2099" y="374"/>
                  <a:pt x="2145" y="402"/>
                  <a:pt x="2193" y="437"/>
                </a:cubicBezTo>
                <a:cubicBezTo>
                  <a:pt x="2222" y="458"/>
                  <a:pt x="2263" y="449"/>
                  <a:pt x="2298" y="454"/>
                </a:cubicBezTo>
                <a:cubicBezTo>
                  <a:pt x="2393" y="469"/>
                  <a:pt x="2368" y="463"/>
                  <a:pt x="2428" y="478"/>
                </a:cubicBezTo>
                <a:cubicBezTo>
                  <a:pt x="2486" y="507"/>
                  <a:pt x="2543" y="532"/>
                  <a:pt x="2606" y="551"/>
                </a:cubicBezTo>
                <a:cubicBezTo>
                  <a:pt x="2616" y="554"/>
                  <a:pt x="2662" y="569"/>
                  <a:pt x="2679" y="575"/>
                </a:cubicBezTo>
                <a:cubicBezTo>
                  <a:pt x="2695" y="580"/>
                  <a:pt x="2728" y="591"/>
                  <a:pt x="2728" y="591"/>
                </a:cubicBezTo>
                <a:cubicBezTo>
                  <a:pt x="2736" y="597"/>
                  <a:pt x="2743" y="604"/>
                  <a:pt x="2752" y="608"/>
                </a:cubicBezTo>
                <a:cubicBezTo>
                  <a:pt x="2768" y="615"/>
                  <a:pt x="2801" y="624"/>
                  <a:pt x="2801" y="624"/>
                </a:cubicBezTo>
                <a:cubicBezTo>
                  <a:pt x="2816" y="639"/>
                  <a:pt x="2836" y="648"/>
                  <a:pt x="2849" y="664"/>
                </a:cubicBezTo>
                <a:cubicBezTo>
                  <a:pt x="2854" y="671"/>
                  <a:pt x="2852" y="682"/>
                  <a:pt x="2857" y="689"/>
                </a:cubicBezTo>
                <a:cubicBezTo>
                  <a:pt x="2866" y="704"/>
                  <a:pt x="2880" y="715"/>
                  <a:pt x="2890" y="729"/>
                </a:cubicBezTo>
                <a:cubicBezTo>
                  <a:pt x="2899" y="757"/>
                  <a:pt x="2898" y="763"/>
                  <a:pt x="2898" y="745"/>
                </a:cubicBezTo>
                <a:close/>
              </a:path>
            </a:pathLst>
          </a:custGeom>
          <a:solidFill>
            <a:srgbClr val="92D050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Minimum s-t Cut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lvl="1" indent="0"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Given</a:t>
                </a:r>
                <a:r>
                  <a:rPr lang="en-US" sz="2200" dirty="0"/>
                  <a:t> a directed graph G = (V, E) = directed graph and two distinguished nodes:  s = source, t = sink.</a:t>
                </a:r>
              </a:p>
              <a:p>
                <a:pPr marL="0" lvl="1" indent="0">
                  <a:defRPr/>
                </a:pPr>
                <a:r>
                  <a:rPr lang="en-US" sz="2200" dirty="0"/>
                  <a:t>Suppose each directed edge e has a nonnegative capacity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Goal:</a:t>
                </a:r>
                <a:r>
                  <a:rPr lang="en-US" altLang="en-US" sz="2200" dirty="0"/>
                  <a:t> Find a s-t cut of minimum capacity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D40D5B9-1493-441C-91FC-33A572949A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7275" y="4668359"/>
            <a:ext cx="250825" cy="252412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s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A49AD93-6959-4A77-9840-E471F1350B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21650" y="3179284"/>
            <a:ext cx="250825" cy="2540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2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35C7143-6EC7-4421-888B-421BCC4EC5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21650" y="4668359"/>
            <a:ext cx="250825" cy="252412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902D29E-9B76-41B8-BB04-9DB26CAD7F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21650" y="6119334"/>
            <a:ext cx="250825" cy="2508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4</a:t>
            </a:r>
          </a:p>
        </p:txBody>
      </p:sp>
      <p:cxnSp>
        <p:nvCxnSpPr>
          <p:cNvPr id="51" name="AutoShape 54">
            <a:extLst>
              <a:ext uri="{FF2B5EF4-FFF2-40B4-BE49-F238E27FC236}">
                <a16:creationId xmlns:a16="http://schemas.microsoft.com/office/drawing/2014/main" id="{549F163D-00AA-460B-B633-D105CEA86565}"/>
              </a:ext>
            </a:extLst>
          </p:cNvPr>
          <p:cNvCxnSpPr>
            <a:cxnSpLocks noChangeShapeType="1"/>
            <a:stCxn id="47" idx="7"/>
            <a:endCxn id="48" idx="3"/>
          </p:cNvCxnSpPr>
          <p:nvPr/>
        </p:nvCxnSpPr>
        <p:spPr bwMode="auto">
          <a:xfrm flipV="1">
            <a:off x="1451588" y="3396771"/>
            <a:ext cx="1806575" cy="1308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2" name="AutoShape 55">
            <a:extLst>
              <a:ext uri="{FF2B5EF4-FFF2-40B4-BE49-F238E27FC236}">
                <a16:creationId xmlns:a16="http://schemas.microsoft.com/office/drawing/2014/main" id="{6ED761C1-0879-4890-989B-69AF4CA4EAA8}"/>
              </a:ext>
            </a:extLst>
          </p:cNvPr>
          <p:cNvCxnSpPr>
            <a:cxnSpLocks noChangeShapeType="1"/>
            <a:stCxn id="47" idx="6"/>
            <a:endCxn id="49" idx="2"/>
          </p:cNvCxnSpPr>
          <p:nvPr/>
        </p:nvCxnSpPr>
        <p:spPr bwMode="auto">
          <a:xfrm>
            <a:off x="1488100" y="4795359"/>
            <a:ext cx="17335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3" name="AutoShape 56">
            <a:extLst>
              <a:ext uri="{FF2B5EF4-FFF2-40B4-BE49-F238E27FC236}">
                <a16:creationId xmlns:a16="http://schemas.microsoft.com/office/drawing/2014/main" id="{EFCD66E1-FB9D-4856-81A7-B52E6C8D7CD5}"/>
              </a:ext>
            </a:extLst>
          </p:cNvPr>
          <p:cNvCxnSpPr>
            <a:cxnSpLocks noChangeShapeType="1"/>
            <a:stCxn id="47" idx="5"/>
            <a:endCxn id="50" idx="1"/>
          </p:cNvCxnSpPr>
          <p:nvPr/>
        </p:nvCxnSpPr>
        <p:spPr bwMode="auto">
          <a:xfrm>
            <a:off x="1451588" y="4884259"/>
            <a:ext cx="1806575" cy="127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4" name="AutoShape 57">
            <a:extLst>
              <a:ext uri="{FF2B5EF4-FFF2-40B4-BE49-F238E27FC236}">
                <a16:creationId xmlns:a16="http://schemas.microsoft.com/office/drawing/2014/main" id="{7A9E6F45-E58B-4849-BE93-FB12F5158E4C}"/>
              </a:ext>
            </a:extLst>
          </p:cNvPr>
          <p:cNvCxnSpPr>
            <a:cxnSpLocks noChangeShapeType="1"/>
            <a:stCxn id="49" idx="6"/>
            <a:endCxn id="61" idx="2"/>
          </p:cNvCxnSpPr>
          <p:nvPr/>
        </p:nvCxnSpPr>
        <p:spPr bwMode="auto">
          <a:xfrm>
            <a:off x="3472475" y="4795359"/>
            <a:ext cx="24034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5" name="AutoShape 58">
            <a:extLst>
              <a:ext uri="{FF2B5EF4-FFF2-40B4-BE49-F238E27FC236}">
                <a16:creationId xmlns:a16="http://schemas.microsoft.com/office/drawing/2014/main" id="{09C74F06-B7D9-419F-AB5A-A99FCB121FFC}"/>
              </a:ext>
            </a:extLst>
          </p:cNvPr>
          <p:cNvCxnSpPr>
            <a:cxnSpLocks noChangeShapeType="1"/>
            <a:stCxn id="49" idx="5"/>
            <a:endCxn id="62" idx="1"/>
          </p:cNvCxnSpPr>
          <p:nvPr/>
        </p:nvCxnSpPr>
        <p:spPr bwMode="auto">
          <a:xfrm>
            <a:off x="3435963" y="4884259"/>
            <a:ext cx="2476500" cy="127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6" name="AutoShape 59">
            <a:extLst>
              <a:ext uri="{FF2B5EF4-FFF2-40B4-BE49-F238E27FC236}">
                <a16:creationId xmlns:a16="http://schemas.microsoft.com/office/drawing/2014/main" id="{35113B19-55AE-4155-B419-B7BA6DE46FEC}"/>
              </a:ext>
            </a:extLst>
          </p:cNvPr>
          <p:cNvCxnSpPr>
            <a:cxnSpLocks noChangeShapeType="1"/>
            <a:stCxn id="49" idx="4"/>
            <a:endCxn id="50" idx="0"/>
          </p:cNvCxnSpPr>
          <p:nvPr/>
        </p:nvCxnSpPr>
        <p:spPr bwMode="auto">
          <a:xfrm>
            <a:off x="3347063" y="4920771"/>
            <a:ext cx="0" cy="11985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7" name="AutoShape 60">
            <a:extLst>
              <a:ext uri="{FF2B5EF4-FFF2-40B4-BE49-F238E27FC236}">
                <a16:creationId xmlns:a16="http://schemas.microsoft.com/office/drawing/2014/main" id="{62B003A8-E3A9-4271-90BB-8E4A198BC43D}"/>
              </a:ext>
            </a:extLst>
          </p:cNvPr>
          <p:cNvCxnSpPr>
            <a:cxnSpLocks noChangeShapeType="1"/>
            <a:stCxn id="48" idx="6"/>
            <a:endCxn id="60" idx="2"/>
          </p:cNvCxnSpPr>
          <p:nvPr/>
        </p:nvCxnSpPr>
        <p:spPr bwMode="auto">
          <a:xfrm>
            <a:off x="3472475" y="3306284"/>
            <a:ext cx="24034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8" name="AutoShape 61">
            <a:extLst>
              <a:ext uri="{FF2B5EF4-FFF2-40B4-BE49-F238E27FC236}">
                <a16:creationId xmlns:a16="http://schemas.microsoft.com/office/drawing/2014/main" id="{D5273620-57F2-4061-9B2A-B82A6538D313}"/>
              </a:ext>
            </a:extLst>
          </p:cNvPr>
          <p:cNvCxnSpPr>
            <a:cxnSpLocks noChangeShapeType="1"/>
            <a:stCxn id="50" idx="6"/>
            <a:endCxn id="62" idx="2"/>
          </p:cNvCxnSpPr>
          <p:nvPr/>
        </p:nvCxnSpPr>
        <p:spPr bwMode="auto">
          <a:xfrm>
            <a:off x="3472475" y="6244746"/>
            <a:ext cx="24034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9" name="AutoShape 62">
            <a:extLst>
              <a:ext uri="{FF2B5EF4-FFF2-40B4-BE49-F238E27FC236}">
                <a16:creationId xmlns:a16="http://schemas.microsoft.com/office/drawing/2014/main" id="{2D12415E-966B-4D28-A77C-44BE6F433701}"/>
              </a:ext>
            </a:extLst>
          </p:cNvPr>
          <p:cNvCxnSpPr>
            <a:cxnSpLocks noChangeShapeType="1"/>
            <a:stCxn id="48" idx="4"/>
            <a:endCxn id="49" idx="0"/>
          </p:cNvCxnSpPr>
          <p:nvPr/>
        </p:nvCxnSpPr>
        <p:spPr bwMode="auto">
          <a:xfrm>
            <a:off x="3347063" y="3433284"/>
            <a:ext cx="0" cy="12350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2C03FD6B-46DB-4A30-AA1F-8A00B8E74C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75950" y="3179284"/>
            <a:ext cx="250825" cy="2540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5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97AA2A3-C568-4825-962A-A4E3EBB1F7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75950" y="4668359"/>
            <a:ext cx="250825" cy="252412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6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3C318F9-9028-44B0-A105-614D6F2B1E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75950" y="6119334"/>
            <a:ext cx="250825" cy="2508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7</a:t>
            </a:r>
          </a:p>
        </p:txBody>
      </p:sp>
      <p:cxnSp>
        <p:nvCxnSpPr>
          <p:cNvPr id="63" name="AutoShape 66">
            <a:extLst>
              <a:ext uri="{FF2B5EF4-FFF2-40B4-BE49-F238E27FC236}">
                <a16:creationId xmlns:a16="http://schemas.microsoft.com/office/drawing/2014/main" id="{03E10DC8-183E-435D-B1BE-4A8D474A14C0}"/>
              </a:ext>
            </a:extLst>
          </p:cNvPr>
          <p:cNvCxnSpPr>
            <a:cxnSpLocks noChangeShapeType="1"/>
            <a:stCxn id="61" idx="4"/>
            <a:endCxn id="62" idx="0"/>
          </p:cNvCxnSpPr>
          <p:nvPr/>
        </p:nvCxnSpPr>
        <p:spPr bwMode="auto">
          <a:xfrm>
            <a:off x="6001363" y="4920771"/>
            <a:ext cx="0" cy="11985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4" name="AutoShape 67">
            <a:extLst>
              <a:ext uri="{FF2B5EF4-FFF2-40B4-BE49-F238E27FC236}">
                <a16:creationId xmlns:a16="http://schemas.microsoft.com/office/drawing/2014/main" id="{D2390A7E-4FC6-4372-8484-BB20274108CD}"/>
              </a:ext>
            </a:extLst>
          </p:cNvPr>
          <p:cNvCxnSpPr>
            <a:cxnSpLocks noChangeShapeType="1"/>
            <a:stCxn id="60" idx="4"/>
            <a:endCxn id="61" idx="0"/>
          </p:cNvCxnSpPr>
          <p:nvPr/>
        </p:nvCxnSpPr>
        <p:spPr bwMode="auto">
          <a:xfrm>
            <a:off x="6001363" y="3433284"/>
            <a:ext cx="0" cy="12350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5" name="AutoShape 68">
            <a:extLst>
              <a:ext uri="{FF2B5EF4-FFF2-40B4-BE49-F238E27FC236}">
                <a16:creationId xmlns:a16="http://schemas.microsoft.com/office/drawing/2014/main" id="{6A16CF7A-AFB9-45F5-82E5-F5C136260DAE}"/>
              </a:ext>
            </a:extLst>
          </p:cNvPr>
          <p:cNvCxnSpPr>
            <a:cxnSpLocks noChangeShapeType="1"/>
            <a:stCxn id="48" idx="5"/>
            <a:endCxn id="61" idx="1"/>
          </p:cNvCxnSpPr>
          <p:nvPr/>
        </p:nvCxnSpPr>
        <p:spPr bwMode="auto">
          <a:xfrm>
            <a:off x="3435963" y="3396771"/>
            <a:ext cx="2476500" cy="1308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16E8DF78-128D-4A8C-8ABB-6132FFF139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25400" y="4668359"/>
            <a:ext cx="250825" cy="252412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t</a:t>
            </a:r>
          </a:p>
        </p:txBody>
      </p:sp>
      <p:cxnSp>
        <p:nvCxnSpPr>
          <p:cNvPr id="67" name="AutoShape 70">
            <a:extLst>
              <a:ext uri="{FF2B5EF4-FFF2-40B4-BE49-F238E27FC236}">
                <a16:creationId xmlns:a16="http://schemas.microsoft.com/office/drawing/2014/main" id="{08B6E123-C87D-4B48-8006-C3833F9FEB79}"/>
              </a:ext>
            </a:extLst>
          </p:cNvPr>
          <p:cNvCxnSpPr>
            <a:cxnSpLocks noChangeShapeType="1"/>
            <a:stCxn id="60" idx="6"/>
            <a:endCxn id="66" idx="1"/>
          </p:cNvCxnSpPr>
          <p:nvPr/>
        </p:nvCxnSpPr>
        <p:spPr bwMode="auto">
          <a:xfrm>
            <a:off x="6126775" y="3306284"/>
            <a:ext cx="1735138" cy="1398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8" name="AutoShape 71">
            <a:extLst>
              <a:ext uri="{FF2B5EF4-FFF2-40B4-BE49-F238E27FC236}">
                <a16:creationId xmlns:a16="http://schemas.microsoft.com/office/drawing/2014/main" id="{91825913-BB6F-4DA7-A90D-B07A701BD0D0}"/>
              </a:ext>
            </a:extLst>
          </p:cNvPr>
          <p:cNvCxnSpPr>
            <a:cxnSpLocks noChangeShapeType="1"/>
            <a:stCxn id="61" idx="6"/>
            <a:endCxn id="66" idx="2"/>
          </p:cNvCxnSpPr>
          <p:nvPr/>
        </p:nvCxnSpPr>
        <p:spPr bwMode="auto">
          <a:xfrm>
            <a:off x="6126775" y="4795359"/>
            <a:ext cx="16986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9" name="AutoShape 72">
            <a:extLst>
              <a:ext uri="{FF2B5EF4-FFF2-40B4-BE49-F238E27FC236}">
                <a16:creationId xmlns:a16="http://schemas.microsoft.com/office/drawing/2014/main" id="{0557DFFF-6C91-4691-95E5-3BA3AB451E42}"/>
              </a:ext>
            </a:extLst>
          </p:cNvPr>
          <p:cNvCxnSpPr>
            <a:cxnSpLocks noChangeShapeType="1"/>
            <a:stCxn id="62" idx="7"/>
            <a:endCxn id="66" idx="4"/>
          </p:cNvCxnSpPr>
          <p:nvPr/>
        </p:nvCxnSpPr>
        <p:spPr bwMode="auto">
          <a:xfrm flipV="1">
            <a:off x="6090263" y="4920771"/>
            <a:ext cx="1860550" cy="12350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0" name="Text Box 73">
            <a:extLst>
              <a:ext uri="{FF2B5EF4-FFF2-40B4-BE49-F238E27FC236}">
                <a16:creationId xmlns:a16="http://schemas.microsoft.com/office/drawing/2014/main" id="{A5EFB549-412C-426B-AA3C-A66039231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4388" y="5493859"/>
            <a:ext cx="425450" cy="21431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15</a:t>
            </a:r>
          </a:p>
        </p:txBody>
      </p:sp>
      <p:sp>
        <p:nvSpPr>
          <p:cNvPr id="71" name="Text Box 74">
            <a:extLst>
              <a:ext uri="{FF2B5EF4-FFF2-40B4-BE49-F238E27FC236}">
                <a16:creationId xmlns:a16="http://schemas.microsoft.com/office/drawing/2014/main" id="{574823A5-998D-4ED9-A664-D3664D89E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7088" y="4666771"/>
            <a:ext cx="354012" cy="21431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5</a:t>
            </a:r>
          </a:p>
        </p:txBody>
      </p:sp>
      <p:sp>
        <p:nvSpPr>
          <p:cNvPr id="72" name="Text Box 75">
            <a:extLst>
              <a:ext uri="{FF2B5EF4-FFF2-40B4-BE49-F238E27FC236}">
                <a16:creationId xmlns:a16="http://schemas.microsoft.com/office/drawing/2014/main" id="{0E75873F-05C7-4857-A2DA-9DEC1E572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650" y="6124096"/>
            <a:ext cx="425450" cy="21431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30</a:t>
            </a:r>
          </a:p>
        </p:txBody>
      </p:sp>
      <p:sp>
        <p:nvSpPr>
          <p:cNvPr id="73" name="Text Box 76">
            <a:extLst>
              <a:ext uri="{FF2B5EF4-FFF2-40B4-BE49-F238E27FC236}">
                <a16:creationId xmlns:a16="http://schemas.microsoft.com/office/drawing/2014/main" id="{960A4902-6CF7-45F5-96C3-B3418B118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875" y="5341459"/>
            <a:ext cx="423863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15</a:t>
            </a:r>
          </a:p>
        </p:txBody>
      </p:sp>
      <p:sp>
        <p:nvSpPr>
          <p:cNvPr id="74" name="Text Box 77">
            <a:extLst>
              <a:ext uri="{FF2B5EF4-FFF2-40B4-BE49-F238E27FC236}">
                <a16:creationId xmlns:a16="http://schemas.microsoft.com/office/drawing/2014/main" id="{2BF6707B-490E-421B-A9A9-FF0F3EF4E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463" y="3839684"/>
            <a:ext cx="427037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  10</a:t>
            </a:r>
          </a:p>
        </p:txBody>
      </p:sp>
      <p:sp>
        <p:nvSpPr>
          <p:cNvPr id="75" name="Text Box 78">
            <a:extLst>
              <a:ext uri="{FF2B5EF4-FFF2-40B4-BE49-F238E27FC236}">
                <a16:creationId xmlns:a16="http://schemas.microsoft.com/office/drawing/2014/main" id="{A2D3994B-2D64-4523-AA8C-6EB63871A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3063" y="4679471"/>
            <a:ext cx="425450" cy="214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8</a:t>
            </a:r>
          </a:p>
        </p:txBody>
      </p:sp>
      <p:sp>
        <p:nvSpPr>
          <p:cNvPr id="76" name="Text Box 79">
            <a:extLst>
              <a:ext uri="{FF2B5EF4-FFF2-40B4-BE49-F238E27FC236}">
                <a16:creationId xmlns:a16="http://schemas.microsoft.com/office/drawing/2014/main" id="{A675E885-02FC-4E97-89BD-86AD11E4D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3538" y="3887309"/>
            <a:ext cx="425450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15</a:t>
            </a:r>
          </a:p>
        </p:txBody>
      </p:sp>
      <p:sp>
        <p:nvSpPr>
          <p:cNvPr id="77" name="Text Box 80">
            <a:extLst>
              <a:ext uri="{FF2B5EF4-FFF2-40B4-BE49-F238E27FC236}">
                <a16:creationId xmlns:a16="http://schemas.microsoft.com/office/drawing/2014/main" id="{6FC07803-8950-4161-9D36-CB91E368A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4175" y="3196746"/>
            <a:ext cx="425450" cy="214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9</a:t>
            </a:r>
          </a:p>
        </p:txBody>
      </p:sp>
      <p:sp>
        <p:nvSpPr>
          <p:cNvPr id="78" name="Text Box 81">
            <a:extLst>
              <a:ext uri="{FF2B5EF4-FFF2-40B4-BE49-F238E27FC236}">
                <a16:creationId xmlns:a16="http://schemas.microsoft.com/office/drawing/2014/main" id="{F3D60834-2AC8-4BF2-BCAD-BE8CF2C68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3063" y="5373209"/>
            <a:ext cx="425450" cy="21431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6</a:t>
            </a:r>
          </a:p>
        </p:txBody>
      </p:sp>
      <p:sp>
        <p:nvSpPr>
          <p:cNvPr id="79" name="Text Box 82">
            <a:extLst>
              <a:ext uri="{FF2B5EF4-FFF2-40B4-BE49-F238E27FC236}">
                <a16:creationId xmlns:a16="http://schemas.microsoft.com/office/drawing/2014/main" id="{23E6F9D3-1CFE-41AF-8BA7-47C32ACA7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1775" y="5424009"/>
            <a:ext cx="425450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10</a:t>
            </a:r>
          </a:p>
        </p:txBody>
      </p:sp>
      <p:sp>
        <p:nvSpPr>
          <p:cNvPr id="80" name="Text Box 83">
            <a:extLst>
              <a:ext uri="{FF2B5EF4-FFF2-40B4-BE49-F238E27FC236}">
                <a16:creationId xmlns:a16="http://schemas.microsoft.com/office/drawing/2014/main" id="{AD96CF83-0594-4518-9EA0-F45D80E43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1775" y="4692171"/>
            <a:ext cx="425450" cy="214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10</a:t>
            </a:r>
          </a:p>
        </p:txBody>
      </p:sp>
      <p:sp>
        <p:nvSpPr>
          <p:cNvPr id="81" name="Text Box 84">
            <a:extLst>
              <a:ext uri="{FF2B5EF4-FFF2-40B4-BE49-F238E27FC236}">
                <a16:creationId xmlns:a16="http://schemas.microsoft.com/office/drawing/2014/main" id="{D728BDF3-5288-4214-ABF5-C3CFD7141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4150" y="3909534"/>
            <a:ext cx="423863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  10</a:t>
            </a:r>
          </a:p>
        </p:txBody>
      </p:sp>
      <p:sp>
        <p:nvSpPr>
          <p:cNvPr id="82" name="Text Box 85">
            <a:extLst>
              <a:ext uri="{FF2B5EF4-FFF2-40B4-BE49-F238E27FC236}">
                <a16:creationId xmlns:a16="http://schemas.microsoft.com/office/drawing/2014/main" id="{748F3A75-B510-4128-AC09-D8EE04838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875" y="3882546"/>
            <a:ext cx="423863" cy="214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15</a:t>
            </a:r>
          </a:p>
        </p:txBody>
      </p:sp>
      <p:sp>
        <p:nvSpPr>
          <p:cNvPr id="83" name="Text Box 86">
            <a:extLst>
              <a:ext uri="{FF2B5EF4-FFF2-40B4-BE49-F238E27FC236}">
                <a16:creationId xmlns:a16="http://schemas.microsoft.com/office/drawing/2014/main" id="{7D74B97B-7B92-4EFB-B9E2-DDC2A1145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6400" y="3958746"/>
            <a:ext cx="425450" cy="214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4</a:t>
            </a:r>
          </a:p>
        </p:txBody>
      </p:sp>
      <p:sp>
        <p:nvSpPr>
          <p:cNvPr id="84" name="Text Box 87">
            <a:extLst>
              <a:ext uri="{FF2B5EF4-FFF2-40B4-BE49-F238E27FC236}">
                <a16:creationId xmlns:a16="http://schemas.microsoft.com/office/drawing/2014/main" id="{82595D88-4753-4719-B83D-FDAD07E5B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5288" y="5363684"/>
            <a:ext cx="425450" cy="21431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rPr>
              <a:t> 4</a:t>
            </a:r>
          </a:p>
        </p:txBody>
      </p:sp>
      <p:sp>
        <p:nvSpPr>
          <p:cNvPr id="85" name="Text Box 90">
            <a:extLst>
              <a:ext uri="{FF2B5EF4-FFF2-40B4-BE49-F238E27FC236}">
                <a16:creationId xmlns:a16="http://schemas.microsoft.com/office/drawing/2014/main" id="{6EE52E24-CD21-4D33-BC42-E608E4E53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925" y="5546246"/>
            <a:ext cx="876862" cy="30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b="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capacity</a:t>
            </a:r>
          </a:p>
        </p:txBody>
      </p:sp>
      <p:sp>
        <p:nvSpPr>
          <p:cNvPr id="86" name="Line 91">
            <a:extLst>
              <a:ext uri="{FF2B5EF4-FFF2-40B4-BE49-F238E27FC236}">
                <a16:creationId xmlns:a16="http://schemas.microsoft.com/office/drawing/2014/main" id="{FEA35EDB-CDB8-4C66-B94A-2275AB9196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8976" y="5608712"/>
            <a:ext cx="220663" cy="76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87" name="Text Box 93">
            <a:extLst>
              <a:ext uri="{FF2B5EF4-FFF2-40B4-BE49-F238E27FC236}">
                <a16:creationId xmlns:a16="http://schemas.microsoft.com/office/drawing/2014/main" id="{48238F89-1192-4423-8CD7-0DBE529E3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50" y="4612796"/>
            <a:ext cx="737402" cy="30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b="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source</a:t>
            </a:r>
          </a:p>
        </p:txBody>
      </p:sp>
      <p:sp>
        <p:nvSpPr>
          <p:cNvPr id="88" name="Text Box 94">
            <a:extLst>
              <a:ext uri="{FF2B5EF4-FFF2-40B4-BE49-F238E27FC236}">
                <a16:creationId xmlns:a16="http://schemas.microsoft.com/office/drawing/2014/main" id="{7879B838-AD42-4034-BC78-E7AE970D8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550" y="4622321"/>
            <a:ext cx="512981" cy="30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b="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sink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 Box 44">
                <a:extLst>
                  <a:ext uri="{FF2B5EF4-FFF2-40B4-BE49-F238E27FC236}">
                    <a16:creationId xmlns:a16="http://schemas.microsoft.com/office/drawing/2014/main" id="{F4B4499E-1B72-435C-AE83-FD0CC91314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29102" y="3048796"/>
                <a:ext cx="2445320" cy="595312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  <a:effectLst/>
              <a:extLs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387" tIns="91387" rIns="91387" bIns="91387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 </m:t>
                      </m:r>
                      <m:r>
                        <a:rPr kumimoji="1" lang="en-US" sz="1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𝐶𝑎𝑝𝑎𝑐𝑖𝑡𝑦</m:t>
                      </m:r>
                      <m:r>
                        <a:rPr kumimoji="1" lang="en-US" sz="1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=10+8+10=28</m:t>
                      </m:r>
                    </m:oMath>
                  </m:oMathPara>
                </a14:m>
                <a:endParaRPr kumimoji="1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90" name="Text Box 44">
                <a:extLst>
                  <a:ext uri="{FF2B5EF4-FFF2-40B4-BE49-F238E27FC236}">
                    <a16:creationId xmlns:a16="http://schemas.microsoft.com/office/drawing/2014/main" id="{F4B4499E-1B72-435C-AE83-FD0CC9131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29102" y="3048796"/>
                <a:ext cx="2445320" cy="5953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199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88534" y="28220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Soviet Rail Network</a:t>
            </a: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AC091562-FC4E-4E7A-9298-329DFEF4F9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667620"/>
              </p:ext>
            </p:extLst>
          </p:nvPr>
        </p:nvGraphicFramePr>
        <p:xfrm>
          <a:off x="1459119" y="1150938"/>
          <a:ext cx="6338887" cy="464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Photo Editor Photo" r:id="rId4" imgW="13590476" imgH="9952381" progId="MSPhotoEd.3">
                  <p:embed/>
                </p:oleObj>
              </mc:Choice>
              <mc:Fallback>
                <p:oleObj name="Photo Editor Photo" r:id="rId4" imgW="13590476" imgH="9952381" progId="MSPhotoEd.3">
                  <p:embed/>
                  <p:pic>
                    <p:nvPicPr>
                      <p:cNvPr id="17411" name="Object 3">
                        <a:extLst>
                          <a:ext uri="{FF2B5EF4-FFF2-40B4-BE49-F238E27FC236}">
                            <a16:creationId xmlns:a16="http://schemas.microsoft.com/office/drawing/2014/main" id="{94356A17-8B87-43D5-980A-67ECDADE58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9119" y="1150938"/>
                        <a:ext cx="6338887" cy="464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4">
            <a:extLst>
              <a:ext uri="{FF2B5EF4-FFF2-40B4-BE49-F238E27FC236}">
                <a16:creationId xmlns:a16="http://schemas.microsoft.com/office/drawing/2014/main" id="{806DDBD5-F4E6-4AF3-8D26-E978C4654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906" y="5921375"/>
            <a:ext cx="7366819" cy="33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2020" tIns="46011" rIns="92020" bIns="4601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/>
              <a:t>“Unclassified” on May 21, 1999.</a:t>
            </a:r>
            <a:endParaRPr lang="en-US" sz="1600" b="0" dirty="0"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753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Outline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5F1C25-DFF7-4950-B08A-EDEA0AAE4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Discuss how to prove a flow is optimal</a:t>
            </a:r>
          </a:p>
          <a:p>
            <a:pPr lvl="1"/>
            <a:r>
              <a:rPr lang="en-US" sz="1600" dirty="0"/>
              <a:t>via min s-t cut problem</a:t>
            </a:r>
          </a:p>
          <a:p>
            <a:r>
              <a:rPr lang="en-US" sz="2000" dirty="0">
                <a:solidFill>
                  <a:srgbClr val="0070C0"/>
                </a:solidFill>
              </a:rPr>
              <a:t>Relate two problems</a:t>
            </a:r>
          </a:p>
          <a:p>
            <a:r>
              <a:rPr lang="en-US" sz="2000" dirty="0"/>
              <a:t>Prove correctness of augmenting path</a:t>
            </a:r>
          </a:p>
          <a:p>
            <a:r>
              <a:rPr lang="en-US" sz="2000" dirty="0"/>
              <a:t>Some exercise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4381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B40A89B-5F8C-41AB-B5B6-09284F555347}"/>
              </a:ext>
            </a:extLst>
          </p:cNvPr>
          <p:cNvSpPr/>
          <p:nvPr/>
        </p:nvSpPr>
        <p:spPr bwMode="auto">
          <a:xfrm>
            <a:off x="971664" y="3053751"/>
            <a:ext cx="2892970" cy="3761117"/>
          </a:xfrm>
          <a:custGeom>
            <a:avLst/>
            <a:gdLst>
              <a:gd name="connsiteX0" fmla="*/ 245 w 2892970"/>
              <a:gd name="connsiteY0" fmla="*/ 1840302 h 3761117"/>
              <a:gd name="connsiteX1" fmla="*/ 29000 w 2892970"/>
              <a:gd name="connsiteY1" fmla="*/ 1834551 h 3761117"/>
              <a:gd name="connsiteX2" fmla="*/ 40502 w 2892970"/>
              <a:gd name="connsiteY2" fmla="*/ 1817298 h 3761117"/>
              <a:gd name="connsiteX3" fmla="*/ 29000 w 2892970"/>
              <a:gd name="connsiteY3" fmla="*/ 1748287 h 3761117"/>
              <a:gd name="connsiteX4" fmla="*/ 23249 w 2892970"/>
              <a:gd name="connsiteY4" fmla="*/ 1713781 h 3761117"/>
              <a:gd name="connsiteX5" fmla="*/ 29000 w 2892970"/>
              <a:gd name="connsiteY5" fmla="*/ 1610264 h 3761117"/>
              <a:gd name="connsiteX6" fmla="*/ 34751 w 2892970"/>
              <a:gd name="connsiteY6" fmla="*/ 1587260 h 3761117"/>
              <a:gd name="connsiteX7" fmla="*/ 52004 w 2892970"/>
              <a:gd name="connsiteY7" fmla="*/ 1558506 h 3761117"/>
              <a:gd name="connsiteX8" fmla="*/ 80759 w 2892970"/>
              <a:gd name="connsiteY8" fmla="*/ 1506747 h 3761117"/>
              <a:gd name="connsiteX9" fmla="*/ 92261 w 2892970"/>
              <a:gd name="connsiteY9" fmla="*/ 1489494 h 3761117"/>
              <a:gd name="connsiteX10" fmla="*/ 115264 w 2892970"/>
              <a:gd name="connsiteY10" fmla="*/ 1466491 h 3761117"/>
              <a:gd name="connsiteX11" fmla="*/ 132517 w 2892970"/>
              <a:gd name="connsiteY11" fmla="*/ 1431985 h 3761117"/>
              <a:gd name="connsiteX12" fmla="*/ 155521 w 2892970"/>
              <a:gd name="connsiteY12" fmla="*/ 1408981 h 3761117"/>
              <a:gd name="connsiteX13" fmla="*/ 172774 w 2892970"/>
              <a:gd name="connsiteY13" fmla="*/ 1385977 h 3761117"/>
              <a:gd name="connsiteX14" fmla="*/ 213030 w 2892970"/>
              <a:gd name="connsiteY14" fmla="*/ 1351472 h 3761117"/>
              <a:gd name="connsiteX15" fmla="*/ 230283 w 2892970"/>
              <a:gd name="connsiteY15" fmla="*/ 1328468 h 3761117"/>
              <a:gd name="connsiteX16" fmla="*/ 253287 w 2892970"/>
              <a:gd name="connsiteY16" fmla="*/ 1311215 h 3761117"/>
              <a:gd name="connsiteX17" fmla="*/ 305045 w 2892970"/>
              <a:gd name="connsiteY17" fmla="*/ 1259457 h 3761117"/>
              <a:gd name="connsiteX18" fmla="*/ 322298 w 2892970"/>
              <a:gd name="connsiteY18" fmla="*/ 1242204 h 3761117"/>
              <a:gd name="connsiteX19" fmla="*/ 397061 w 2892970"/>
              <a:gd name="connsiteY19" fmla="*/ 1190445 h 3761117"/>
              <a:gd name="connsiteX20" fmla="*/ 460321 w 2892970"/>
              <a:gd name="connsiteY20" fmla="*/ 1132936 h 3761117"/>
              <a:gd name="connsiteX21" fmla="*/ 483325 w 2892970"/>
              <a:gd name="connsiteY21" fmla="*/ 1109932 h 3761117"/>
              <a:gd name="connsiteX22" fmla="*/ 517830 w 2892970"/>
              <a:gd name="connsiteY22" fmla="*/ 1086928 h 3761117"/>
              <a:gd name="connsiteX23" fmla="*/ 540834 w 2892970"/>
              <a:gd name="connsiteY23" fmla="*/ 1046672 h 3761117"/>
              <a:gd name="connsiteX24" fmla="*/ 569589 w 2892970"/>
              <a:gd name="connsiteY24" fmla="*/ 1023668 h 3761117"/>
              <a:gd name="connsiteX25" fmla="*/ 592593 w 2892970"/>
              <a:gd name="connsiteY25" fmla="*/ 989162 h 3761117"/>
              <a:gd name="connsiteX26" fmla="*/ 661604 w 2892970"/>
              <a:gd name="connsiteY26" fmla="*/ 931653 h 3761117"/>
              <a:gd name="connsiteX27" fmla="*/ 684608 w 2892970"/>
              <a:gd name="connsiteY27" fmla="*/ 891396 h 3761117"/>
              <a:gd name="connsiteX28" fmla="*/ 701861 w 2892970"/>
              <a:gd name="connsiteY28" fmla="*/ 856891 h 3761117"/>
              <a:gd name="connsiteX29" fmla="*/ 730615 w 2892970"/>
              <a:gd name="connsiteY29" fmla="*/ 822385 h 3761117"/>
              <a:gd name="connsiteX30" fmla="*/ 765121 w 2892970"/>
              <a:gd name="connsiteY30" fmla="*/ 759124 h 3761117"/>
              <a:gd name="connsiteX31" fmla="*/ 811128 w 2892970"/>
              <a:gd name="connsiteY31" fmla="*/ 713117 h 3761117"/>
              <a:gd name="connsiteX32" fmla="*/ 862887 w 2892970"/>
              <a:gd name="connsiteY32" fmla="*/ 603849 h 3761117"/>
              <a:gd name="connsiteX33" fmla="*/ 874389 w 2892970"/>
              <a:gd name="connsiteY33" fmla="*/ 569343 h 3761117"/>
              <a:gd name="connsiteX34" fmla="*/ 897393 w 2892970"/>
              <a:gd name="connsiteY34" fmla="*/ 534838 h 3761117"/>
              <a:gd name="connsiteX35" fmla="*/ 908894 w 2892970"/>
              <a:gd name="connsiteY35" fmla="*/ 517585 h 3761117"/>
              <a:gd name="connsiteX36" fmla="*/ 943400 w 2892970"/>
              <a:gd name="connsiteY36" fmla="*/ 454324 h 3761117"/>
              <a:gd name="connsiteX37" fmla="*/ 1035415 w 2892970"/>
              <a:gd name="connsiteY37" fmla="*/ 385313 h 3761117"/>
              <a:gd name="connsiteX38" fmla="*/ 1058419 w 2892970"/>
              <a:gd name="connsiteY38" fmla="*/ 373811 h 3761117"/>
              <a:gd name="connsiteX39" fmla="*/ 1110178 w 2892970"/>
              <a:gd name="connsiteY39" fmla="*/ 339306 h 3761117"/>
              <a:gd name="connsiteX40" fmla="*/ 1167687 w 2892970"/>
              <a:gd name="connsiteY40" fmla="*/ 316302 h 3761117"/>
              <a:gd name="connsiteX41" fmla="*/ 1190691 w 2892970"/>
              <a:gd name="connsiteY41" fmla="*/ 304800 h 3761117"/>
              <a:gd name="connsiteX42" fmla="*/ 1219445 w 2892970"/>
              <a:gd name="connsiteY42" fmla="*/ 293298 h 3761117"/>
              <a:gd name="connsiteX43" fmla="*/ 1265453 w 2892970"/>
              <a:gd name="connsiteY43" fmla="*/ 270294 h 3761117"/>
              <a:gd name="connsiteX44" fmla="*/ 1288457 w 2892970"/>
              <a:gd name="connsiteY44" fmla="*/ 258792 h 3761117"/>
              <a:gd name="connsiteX45" fmla="*/ 1328713 w 2892970"/>
              <a:gd name="connsiteY45" fmla="*/ 247291 h 3761117"/>
              <a:gd name="connsiteX46" fmla="*/ 1397725 w 2892970"/>
              <a:gd name="connsiteY46" fmla="*/ 218536 h 3761117"/>
              <a:gd name="connsiteX47" fmla="*/ 1478238 w 2892970"/>
              <a:gd name="connsiteY47" fmla="*/ 195532 h 3761117"/>
              <a:gd name="connsiteX48" fmla="*/ 1587506 w 2892970"/>
              <a:gd name="connsiteY48" fmla="*/ 155275 h 3761117"/>
              <a:gd name="connsiteX49" fmla="*/ 1656517 w 2892970"/>
              <a:gd name="connsiteY49" fmla="*/ 120770 h 3761117"/>
              <a:gd name="connsiteX50" fmla="*/ 1679521 w 2892970"/>
              <a:gd name="connsiteY50" fmla="*/ 109268 h 3761117"/>
              <a:gd name="connsiteX51" fmla="*/ 1696774 w 2892970"/>
              <a:gd name="connsiteY51" fmla="*/ 97766 h 3761117"/>
              <a:gd name="connsiteX52" fmla="*/ 1725528 w 2892970"/>
              <a:gd name="connsiteY52" fmla="*/ 86264 h 3761117"/>
              <a:gd name="connsiteX53" fmla="*/ 1760034 w 2892970"/>
              <a:gd name="connsiteY53" fmla="*/ 63260 h 3761117"/>
              <a:gd name="connsiteX54" fmla="*/ 1783038 w 2892970"/>
              <a:gd name="connsiteY54" fmla="*/ 51758 h 3761117"/>
              <a:gd name="connsiteX55" fmla="*/ 1829045 w 2892970"/>
              <a:gd name="connsiteY55" fmla="*/ 23004 h 3761117"/>
              <a:gd name="connsiteX56" fmla="*/ 1875053 w 2892970"/>
              <a:gd name="connsiteY56" fmla="*/ 11502 h 3761117"/>
              <a:gd name="connsiteX57" fmla="*/ 1921061 w 2892970"/>
              <a:gd name="connsiteY57" fmla="*/ 0 h 3761117"/>
              <a:gd name="connsiteX58" fmla="*/ 2053332 w 2892970"/>
              <a:gd name="connsiteY58" fmla="*/ 5751 h 3761117"/>
              <a:gd name="connsiteX59" fmla="*/ 2082087 w 2892970"/>
              <a:gd name="connsiteY59" fmla="*/ 11502 h 3761117"/>
              <a:gd name="connsiteX60" fmla="*/ 2145347 w 2892970"/>
              <a:gd name="connsiteY60" fmla="*/ 17253 h 3761117"/>
              <a:gd name="connsiteX61" fmla="*/ 2208608 w 2892970"/>
              <a:gd name="connsiteY61" fmla="*/ 40257 h 3761117"/>
              <a:gd name="connsiteX62" fmla="*/ 2266117 w 2892970"/>
              <a:gd name="connsiteY62" fmla="*/ 57509 h 3761117"/>
              <a:gd name="connsiteX63" fmla="*/ 2317876 w 2892970"/>
              <a:gd name="connsiteY63" fmla="*/ 86264 h 3761117"/>
              <a:gd name="connsiteX64" fmla="*/ 2340879 w 2892970"/>
              <a:gd name="connsiteY64" fmla="*/ 97766 h 3761117"/>
              <a:gd name="connsiteX65" fmla="*/ 2358132 w 2892970"/>
              <a:gd name="connsiteY65" fmla="*/ 115019 h 3761117"/>
              <a:gd name="connsiteX66" fmla="*/ 2381136 w 2892970"/>
              <a:gd name="connsiteY66" fmla="*/ 126521 h 3761117"/>
              <a:gd name="connsiteX67" fmla="*/ 2444396 w 2892970"/>
              <a:gd name="connsiteY67" fmla="*/ 172528 h 3761117"/>
              <a:gd name="connsiteX68" fmla="*/ 2461649 w 2892970"/>
              <a:gd name="connsiteY68" fmla="*/ 189781 h 3761117"/>
              <a:gd name="connsiteX69" fmla="*/ 2473151 w 2892970"/>
              <a:gd name="connsiteY69" fmla="*/ 207034 h 3761117"/>
              <a:gd name="connsiteX70" fmla="*/ 2530661 w 2892970"/>
              <a:gd name="connsiteY70" fmla="*/ 258792 h 3761117"/>
              <a:gd name="connsiteX71" fmla="*/ 2542162 w 2892970"/>
              <a:gd name="connsiteY71" fmla="*/ 276045 h 3761117"/>
              <a:gd name="connsiteX72" fmla="*/ 2559415 w 2892970"/>
              <a:gd name="connsiteY72" fmla="*/ 281796 h 3761117"/>
              <a:gd name="connsiteX73" fmla="*/ 2593921 w 2892970"/>
              <a:gd name="connsiteY73" fmla="*/ 304800 h 3761117"/>
              <a:gd name="connsiteX74" fmla="*/ 2611174 w 2892970"/>
              <a:gd name="connsiteY74" fmla="*/ 316302 h 3761117"/>
              <a:gd name="connsiteX75" fmla="*/ 2628427 w 2892970"/>
              <a:gd name="connsiteY75" fmla="*/ 327804 h 3761117"/>
              <a:gd name="connsiteX76" fmla="*/ 2657181 w 2892970"/>
              <a:gd name="connsiteY76" fmla="*/ 362309 h 3761117"/>
              <a:gd name="connsiteX77" fmla="*/ 2680185 w 2892970"/>
              <a:gd name="connsiteY77" fmla="*/ 396815 h 3761117"/>
              <a:gd name="connsiteX78" fmla="*/ 2697438 w 2892970"/>
              <a:gd name="connsiteY78" fmla="*/ 431321 h 3761117"/>
              <a:gd name="connsiteX79" fmla="*/ 2703189 w 2892970"/>
              <a:gd name="connsiteY79" fmla="*/ 483079 h 3761117"/>
              <a:gd name="connsiteX80" fmla="*/ 2708940 w 2892970"/>
              <a:gd name="connsiteY80" fmla="*/ 506083 h 3761117"/>
              <a:gd name="connsiteX81" fmla="*/ 2714691 w 2892970"/>
              <a:gd name="connsiteY81" fmla="*/ 546340 h 3761117"/>
              <a:gd name="connsiteX82" fmla="*/ 2726193 w 2892970"/>
              <a:gd name="connsiteY82" fmla="*/ 580845 h 3761117"/>
              <a:gd name="connsiteX83" fmla="*/ 2731944 w 2892970"/>
              <a:gd name="connsiteY83" fmla="*/ 598098 h 3761117"/>
              <a:gd name="connsiteX84" fmla="*/ 2737694 w 2892970"/>
              <a:gd name="connsiteY84" fmla="*/ 615351 h 3761117"/>
              <a:gd name="connsiteX85" fmla="*/ 2760698 w 2892970"/>
              <a:gd name="connsiteY85" fmla="*/ 649857 h 3761117"/>
              <a:gd name="connsiteX86" fmla="*/ 2766449 w 2892970"/>
              <a:gd name="connsiteY86" fmla="*/ 667109 h 3761117"/>
              <a:gd name="connsiteX87" fmla="*/ 2800955 w 2892970"/>
              <a:gd name="connsiteY87" fmla="*/ 718868 h 3761117"/>
              <a:gd name="connsiteX88" fmla="*/ 2812457 w 2892970"/>
              <a:gd name="connsiteY88" fmla="*/ 736121 h 3761117"/>
              <a:gd name="connsiteX89" fmla="*/ 2835461 w 2892970"/>
              <a:gd name="connsiteY89" fmla="*/ 776377 h 3761117"/>
              <a:gd name="connsiteX90" fmla="*/ 2841211 w 2892970"/>
              <a:gd name="connsiteY90" fmla="*/ 793630 h 3761117"/>
              <a:gd name="connsiteX91" fmla="*/ 2858464 w 2892970"/>
              <a:gd name="connsiteY91" fmla="*/ 833887 h 3761117"/>
              <a:gd name="connsiteX92" fmla="*/ 2869966 w 2892970"/>
              <a:gd name="connsiteY92" fmla="*/ 891396 h 3761117"/>
              <a:gd name="connsiteX93" fmla="*/ 2881468 w 2892970"/>
              <a:gd name="connsiteY93" fmla="*/ 954657 h 3761117"/>
              <a:gd name="connsiteX94" fmla="*/ 2887219 w 2892970"/>
              <a:gd name="connsiteY94" fmla="*/ 1035170 h 3761117"/>
              <a:gd name="connsiteX95" fmla="*/ 2892970 w 2892970"/>
              <a:gd name="connsiteY95" fmla="*/ 1075426 h 3761117"/>
              <a:gd name="connsiteX96" fmla="*/ 2887219 w 2892970"/>
              <a:gd name="connsiteY96" fmla="*/ 1173192 h 3761117"/>
              <a:gd name="connsiteX97" fmla="*/ 2875717 w 2892970"/>
              <a:gd name="connsiteY97" fmla="*/ 1219200 h 3761117"/>
              <a:gd name="connsiteX98" fmla="*/ 2852713 w 2892970"/>
              <a:gd name="connsiteY98" fmla="*/ 1253706 h 3761117"/>
              <a:gd name="connsiteX99" fmla="*/ 2846962 w 2892970"/>
              <a:gd name="connsiteY99" fmla="*/ 1276709 h 3761117"/>
              <a:gd name="connsiteX100" fmla="*/ 2835461 w 2892970"/>
              <a:gd name="connsiteY100" fmla="*/ 1293962 h 3761117"/>
              <a:gd name="connsiteX101" fmla="*/ 2800955 w 2892970"/>
              <a:gd name="connsiteY101" fmla="*/ 1339970 h 3761117"/>
              <a:gd name="connsiteX102" fmla="*/ 2777951 w 2892970"/>
              <a:gd name="connsiteY102" fmla="*/ 1374475 h 3761117"/>
              <a:gd name="connsiteX103" fmla="*/ 2743445 w 2892970"/>
              <a:gd name="connsiteY103" fmla="*/ 1414732 h 3761117"/>
              <a:gd name="connsiteX104" fmla="*/ 2737694 w 2892970"/>
              <a:gd name="connsiteY104" fmla="*/ 1431985 h 3761117"/>
              <a:gd name="connsiteX105" fmla="*/ 2743445 w 2892970"/>
              <a:gd name="connsiteY105" fmla="*/ 1489494 h 3761117"/>
              <a:gd name="connsiteX106" fmla="*/ 2754947 w 2892970"/>
              <a:gd name="connsiteY106" fmla="*/ 1512498 h 3761117"/>
              <a:gd name="connsiteX107" fmla="*/ 2760698 w 2892970"/>
              <a:gd name="connsiteY107" fmla="*/ 1529751 h 3761117"/>
              <a:gd name="connsiteX108" fmla="*/ 2772200 w 2892970"/>
              <a:gd name="connsiteY108" fmla="*/ 1604513 h 3761117"/>
              <a:gd name="connsiteX109" fmla="*/ 2783702 w 2892970"/>
              <a:gd name="connsiteY109" fmla="*/ 1644770 h 3761117"/>
              <a:gd name="connsiteX110" fmla="*/ 2777951 w 2892970"/>
              <a:gd name="connsiteY110" fmla="*/ 1696528 h 3761117"/>
              <a:gd name="connsiteX111" fmla="*/ 2766449 w 2892970"/>
              <a:gd name="connsiteY111" fmla="*/ 1742536 h 3761117"/>
              <a:gd name="connsiteX112" fmla="*/ 2754947 w 2892970"/>
              <a:gd name="connsiteY112" fmla="*/ 1920815 h 3761117"/>
              <a:gd name="connsiteX113" fmla="*/ 2743445 w 2892970"/>
              <a:gd name="connsiteY113" fmla="*/ 1989826 h 3761117"/>
              <a:gd name="connsiteX114" fmla="*/ 2737694 w 2892970"/>
              <a:gd name="connsiteY114" fmla="*/ 2076091 h 3761117"/>
              <a:gd name="connsiteX115" fmla="*/ 2726193 w 2892970"/>
              <a:gd name="connsiteY115" fmla="*/ 2116347 h 3761117"/>
              <a:gd name="connsiteX116" fmla="*/ 2726193 w 2892970"/>
              <a:gd name="connsiteY116" fmla="*/ 2260121 h 3761117"/>
              <a:gd name="connsiteX117" fmla="*/ 2737694 w 2892970"/>
              <a:gd name="connsiteY117" fmla="*/ 2311879 h 3761117"/>
              <a:gd name="connsiteX118" fmla="*/ 2749196 w 2892970"/>
              <a:gd name="connsiteY118" fmla="*/ 2375140 h 3761117"/>
              <a:gd name="connsiteX119" fmla="*/ 2760698 w 2892970"/>
              <a:gd name="connsiteY119" fmla="*/ 2392392 h 3761117"/>
              <a:gd name="connsiteX120" fmla="*/ 2777951 w 2892970"/>
              <a:gd name="connsiteY120" fmla="*/ 2426898 h 3761117"/>
              <a:gd name="connsiteX121" fmla="*/ 2806706 w 2892970"/>
              <a:gd name="connsiteY121" fmla="*/ 2490158 h 3761117"/>
              <a:gd name="connsiteX122" fmla="*/ 2812457 w 2892970"/>
              <a:gd name="connsiteY122" fmla="*/ 2541917 h 3761117"/>
              <a:gd name="connsiteX123" fmla="*/ 2823959 w 2892970"/>
              <a:gd name="connsiteY123" fmla="*/ 2587924 h 3761117"/>
              <a:gd name="connsiteX124" fmla="*/ 2835461 w 2892970"/>
              <a:gd name="connsiteY124" fmla="*/ 2697192 h 3761117"/>
              <a:gd name="connsiteX125" fmla="*/ 2841211 w 2892970"/>
              <a:gd name="connsiteY125" fmla="*/ 2720196 h 3761117"/>
              <a:gd name="connsiteX126" fmla="*/ 2846962 w 2892970"/>
              <a:gd name="connsiteY126" fmla="*/ 2760453 h 3761117"/>
              <a:gd name="connsiteX127" fmla="*/ 2858464 w 2892970"/>
              <a:gd name="connsiteY127" fmla="*/ 2800709 h 3761117"/>
              <a:gd name="connsiteX128" fmla="*/ 2864215 w 2892970"/>
              <a:gd name="connsiteY128" fmla="*/ 2829464 h 3761117"/>
              <a:gd name="connsiteX129" fmla="*/ 2875717 w 2892970"/>
              <a:gd name="connsiteY129" fmla="*/ 2863970 h 3761117"/>
              <a:gd name="connsiteX130" fmla="*/ 2887219 w 2892970"/>
              <a:gd name="connsiteY130" fmla="*/ 2932981 h 3761117"/>
              <a:gd name="connsiteX131" fmla="*/ 2892970 w 2892970"/>
              <a:gd name="connsiteY131" fmla="*/ 2990491 h 3761117"/>
              <a:gd name="connsiteX132" fmla="*/ 2887219 w 2892970"/>
              <a:gd name="connsiteY132" fmla="*/ 3094007 h 3761117"/>
              <a:gd name="connsiteX133" fmla="*/ 2881468 w 2892970"/>
              <a:gd name="connsiteY133" fmla="*/ 3111260 h 3761117"/>
              <a:gd name="connsiteX134" fmla="*/ 2875717 w 2892970"/>
              <a:gd name="connsiteY134" fmla="*/ 3134264 h 3761117"/>
              <a:gd name="connsiteX135" fmla="*/ 2858464 w 2892970"/>
              <a:gd name="connsiteY135" fmla="*/ 3191774 h 3761117"/>
              <a:gd name="connsiteX136" fmla="*/ 2852713 w 2892970"/>
              <a:gd name="connsiteY136" fmla="*/ 3232030 h 3761117"/>
              <a:gd name="connsiteX137" fmla="*/ 2846962 w 2892970"/>
              <a:gd name="connsiteY137" fmla="*/ 3249283 h 3761117"/>
              <a:gd name="connsiteX138" fmla="*/ 2841211 w 2892970"/>
              <a:gd name="connsiteY138" fmla="*/ 3278038 h 3761117"/>
              <a:gd name="connsiteX139" fmla="*/ 2829710 w 2892970"/>
              <a:gd name="connsiteY139" fmla="*/ 3312543 h 3761117"/>
              <a:gd name="connsiteX140" fmla="*/ 2812457 w 2892970"/>
              <a:gd name="connsiteY140" fmla="*/ 3347049 h 3761117"/>
              <a:gd name="connsiteX141" fmla="*/ 2800955 w 2892970"/>
              <a:gd name="connsiteY141" fmla="*/ 3364302 h 3761117"/>
              <a:gd name="connsiteX142" fmla="*/ 2783702 w 2892970"/>
              <a:gd name="connsiteY142" fmla="*/ 3404558 h 3761117"/>
              <a:gd name="connsiteX143" fmla="*/ 2760698 w 2892970"/>
              <a:gd name="connsiteY143" fmla="*/ 3439064 h 3761117"/>
              <a:gd name="connsiteX144" fmla="*/ 2749196 w 2892970"/>
              <a:gd name="connsiteY144" fmla="*/ 3456317 h 3761117"/>
              <a:gd name="connsiteX145" fmla="*/ 2726193 w 2892970"/>
              <a:gd name="connsiteY145" fmla="*/ 3485072 h 3761117"/>
              <a:gd name="connsiteX146" fmla="*/ 2714691 w 2892970"/>
              <a:gd name="connsiteY146" fmla="*/ 3502324 h 3761117"/>
              <a:gd name="connsiteX147" fmla="*/ 2703189 w 2892970"/>
              <a:gd name="connsiteY147" fmla="*/ 3536830 h 3761117"/>
              <a:gd name="connsiteX148" fmla="*/ 2691687 w 2892970"/>
              <a:gd name="connsiteY148" fmla="*/ 3554083 h 3761117"/>
              <a:gd name="connsiteX149" fmla="*/ 2685936 w 2892970"/>
              <a:gd name="connsiteY149" fmla="*/ 3571336 h 3761117"/>
              <a:gd name="connsiteX150" fmla="*/ 2668683 w 2892970"/>
              <a:gd name="connsiteY150" fmla="*/ 3588589 h 3761117"/>
              <a:gd name="connsiteX151" fmla="*/ 2639928 w 2892970"/>
              <a:gd name="connsiteY151" fmla="*/ 3623094 h 3761117"/>
              <a:gd name="connsiteX152" fmla="*/ 2622676 w 2892970"/>
              <a:gd name="connsiteY152" fmla="*/ 3634596 h 3761117"/>
              <a:gd name="connsiteX153" fmla="*/ 2599672 w 2892970"/>
              <a:gd name="connsiteY153" fmla="*/ 3651849 h 3761117"/>
              <a:gd name="connsiteX154" fmla="*/ 2582419 w 2892970"/>
              <a:gd name="connsiteY154" fmla="*/ 3663351 h 3761117"/>
              <a:gd name="connsiteX155" fmla="*/ 2542162 w 2892970"/>
              <a:gd name="connsiteY155" fmla="*/ 3686355 h 3761117"/>
              <a:gd name="connsiteX156" fmla="*/ 2530661 w 2892970"/>
              <a:gd name="connsiteY156" fmla="*/ 3703607 h 3761117"/>
              <a:gd name="connsiteX157" fmla="*/ 2513408 w 2892970"/>
              <a:gd name="connsiteY157" fmla="*/ 3709358 h 3761117"/>
              <a:gd name="connsiteX158" fmla="*/ 2473151 w 2892970"/>
              <a:gd name="connsiteY158" fmla="*/ 3726611 h 3761117"/>
              <a:gd name="connsiteX159" fmla="*/ 2455898 w 2892970"/>
              <a:gd name="connsiteY159" fmla="*/ 3732362 h 3761117"/>
              <a:gd name="connsiteX160" fmla="*/ 2427144 w 2892970"/>
              <a:gd name="connsiteY160" fmla="*/ 3738113 h 3761117"/>
              <a:gd name="connsiteX161" fmla="*/ 2409891 w 2892970"/>
              <a:gd name="connsiteY161" fmla="*/ 3743864 h 3761117"/>
              <a:gd name="connsiteX162" fmla="*/ 2375385 w 2892970"/>
              <a:gd name="connsiteY162" fmla="*/ 3749615 h 3761117"/>
              <a:gd name="connsiteX163" fmla="*/ 2352381 w 2892970"/>
              <a:gd name="connsiteY163" fmla="*/ 3755366 h 3761117"/>
              <a:gd name="connsiteX164" fmla="*/ 2323627 w 2892970"/>
              <a:gd name="connsiteY164" fmla="*/ 3761117 h 3761117"/>
              <a:gd name="connsiteX165" fmla="*/ 2220110 w 2892970"/>
              <a:gd name="connsiteY165" fmla="*/ 3755366 h 3761117"/>
              <a:gd name="connsiteX166" fmla="*/ 2185604 w 2892970"/>
              <a:gd name="connsiteY166" fmla="*/ 3749615 h 3761117"/>
              <a:gd name="connsiteX167" fmla="*/ 2139596 w 2892970"/>
              <a:gd name="connsiteY167" fmla="*/ 3743864 h 3761117"/>
              <a:gd name="connsiteX168" fmla="*/ 2122344 w 2892970"/>
              <a:gd name="connsiteY168" fmla="*/ 3738113 h 3761117"/>
              <a:gd name="connsiteX169" fmla="*/ 2099340 w 2892970"/>
              <a:gd name="connsiteY169" fmla="*/ 3726611 h 3761117"/>
              <a:gd name="connsiteX170" fmla="*/ 2076336 w 2892970"/>
              <a:gd name="connsiteY170" fmla="*/ 3720860 h 3761117"/>
              <a:gd name="connsiteX171" fmla="*/ 2059083 w 2892970"/>
              <a:gd name="connsiteY171" fmla="*/ 3715109 h 3761117"/>
              <a:gd name="connsiteX172" fmla="*/ 2013076 w 2892970"/>
              <a:gd name="connsiteY172" fmla="*/ 3686355 h 3761117"/>
              <a:gd name="connsiteX173" fmla="*/ 1984321 w 2892970"/>
              <a:gd name="connsiteY173" fmla="*/ 3680604 h 3761117"/>
              <a:gd name="connsiteX174" fmla="*/ 1961317 w 2892970"/>
              <a:gd name="connsiteY174" fmla="*/ 3669102 h 3761117"/>
              <a:gd name="connsiteX175" fmla="*/ 1915310 w 2892970"/>
              <a:gd name="connsiteY175" fmla="*/ 3651849 h 3761117"/>
              <a:gd name="connsiteX176" fmla="*/ 1880804 w 2892970"/>
              <a:gd name="connsiteY176" fmla="*/ 3628845 h 3761117"/>
              <a:gd name="connsiteX177" fmla="*/ 1840547 w 2892970"/>
              <a:gd name="connsiteY177" fmla="*/ 3611592 h 3761117"/>
              <a:gd name="connsiteX178" fmla="*/ 1806042 w 2892970"/>
              <a:gd name="connsiteY178" fmla="*/ 3588589 h 3761117"/>
              <a:gd name="connsiteX179" fmla="*/ 1765785 w 2892970"/>
              <a:gd name="connsiteY179" fmla="*/ 3559834 h 3761117"/>
              <a:gd name="connsiteX180" fmla="*/ 1731279 w 2892970"/>
              <a:gd name="connsiteY180" fmla="*/ 3548332 h 3761117"/>
              <a:gd name="connsiteX181" fmla="*/ 1691023 w 2892970"/>
              <a:gd name="connsiteY181" fmla="*/ 3525328 h 3761117"/>
              <a:gd name="connsiteX182" fmla="*/ 1650766 w 2892970"/>
              <a:gd name="connsiteY182" fmla="*/ 3513826 h 3761117"/>
              <a:gd name="connsiteX183" fmla="*/ 1599008 w 2892970"/>
              <a:gd name="connsiteY183" fmla="*/ 3496574 h 3761117"/>
              <a:gd name="connsiteX184" fmla="*/ 1553000 w 2892970"/>
              <a:gd name="connsiteY184" fmla="*/ 3485072 h 3761117"/>
              <a:gd name="connsiteX185" fmla="*/ 1524245 w 2892970"/>
              <a:gd name="connsiteY185" fmla="*/ 3479321 h 3761117"/>
              <a:gd name="connsiteX186" fmla="*/ 1506993 w 2892970"/>
              <a:gd name="connsiteY186" fmla="*/ 3473570 h 3761117"/>
              <a:gd name="connsiteX187" fmla="*/ 1472487 w 2892970"/>
              <a:gd name="connsiteY187" fmla="*/ 3467819 h 3761117"/>
              <a:gd name="connsiteX188" fmla="*/ 1455234 w 2892970"/>
              <a:gd name="connsiteY188" fmla="*/ 3462068 h 3761117"/>
              <a:gd name="connsiteX189" fmla="*/ 1403476 w 2892970"/>
              <a:gd name="connsiteY189" fmla="*/ 3450566 h 3761117"/>
              <a:gd name="connsiteX190" fmla="*/ 1386223 w 2892970"/>
              <a:gd name="connsiteY190" fmla="*/ 3444815 h 3761117"/>
              <a:gd name="connsiteX191" fmla="*/ 1317211 w 2892970"/>
              <a:gd name="connsiteY191" fmla="*/ 3433313 h 3761117"/>
              <a:gd name="connsiteX192" fmla="*/ 1271204 w 2892970"/>
              <a:gd name="connsiteY192" fmla="*/ 3421811 h 3761117"/>
              <a:gd name="connsiteX193" fmla="*/ 1253951 w 2892970"/>
              <a:gd name="connsiteY193" fmla="*/ 3416060 h 3761117"/>
              <a:gd name="connsiteX194" fmla="*/ 1219445 w 2892970"/>
              <a:gd name="connsiteY194" fmla="*/ 3410309 h 3761117"/>
              <a:gd name="connsiteX195" fmla="*/ 1156185 w 2892970"/>
              <a:gd name="connsiteY195" fmla="*/ 3398807 h 3761117"/>
              <a:gd name="connsiteX196" fmla="*/ 1023913 w 2892970"/>
              <a:gd name="connsiteY196" fmla="*/ 3387306 h 3761117"/>
              <a:gd name="connsiteX197" fmla="*/ 966404 w 2892970"/>
              <a:gd name="connsiteY197" fmla="*/ 3375804 h 3761117"/>
              <a:gd name="connsiteX198" fmla="*/ 903144 w 2892970"/>
              <a:gd name="connsiteY198" fmla="*/ 3364302 h 3761117"/>
              <a:gd name="connsiteX199" fmla="*/ 868638 w 2892970"/>
              <a:gd name="connsiteY199" fmla="*/ 3352800 h 3761117"/>
              <a:gd name="connsiteX200" fmla="*/ 845634 w 2892970"/>
              <a:gd name="connsiteY200" fmla="*/ 3347049 h 3761117"/>
              <a:gd name="connsiteX201" fmla="*/ 811128 w 2892970"/>
              <a:gd name="connsiteY201" fmla="*/ 3329796 h 3761117"/>
              <a:gd name="connsiteX202" fmla="*/ 793876 w 2892970"/>
              <a:gd name="connsiteY202" fmla="*/ 3318294 h 3761117"/>
              <a:gd name="connsiteX203" fmla="*/ 747868 w 2892970"/>
              <a:gd name="connsiteY203" fmla="*/ 3301041 h 3761117"/>
              <a:gd name="connsiteX204" fmla="*/ 719113 w 2892970"/>
              <a:gd name="connsiteY204" fmla="*/ 3266536 h 3761117"/>
              <a:gd name="connsiteX205" fmla="*/ 684608 w 2892970"/>
              <a:gd name="connsiteY205" fmla="*/ 3232030 h 3761117"/>
              <a:gd name="connsiteX206" fmla="*/ 673106 w 2892970"/>
              <a:gd name="connsiteY206" fmla="*/ 3214777 h 3761117"/>
              <a:gd name="connsiteX207" fmla="*/ 650102 w 2892970"/>
              <a:gd name="connsiteY207" fmla="*/ 3203275 h 3761117"/>
              <a:gd name="connsiteX208" fmla="*/ 598344 w 2892970"/>
              <a:gd name="connsiteY208" fmla="*/ 3151517 h 3761117"/>
              <a:gd name="connsiteX209" fmla="*/ 581091 w 2892970"/>
              <a:gd name="connsiteY209" fmla="*/ 3134264 h 3761117"/>
              <a:gd name="connsiteX210" fmla="*/ 552336 w 2892970"/>
              <a:gd name="connsiteY210" fmla="*/ 3099758 h 3761117"/>
              <a:gd name="connsiteX211" fmla="*/ 535083 w 2892970"/>
              <a:gd name="connsiteY211" fmla="*/ 3094007 h 3761117"/>
              <a:gd name="connsiteX212" fmla="*/ 517830 w 2892970"/>
              <a:gd name="connsiteY212" fmla="*/ 3076755 h 3761117"/>
              <a:gd name="connsiteX213" fmla="*/ 494827 w 2892970"/>
              <a:gd name="connsiteY213" fmla="*/ 3059502 h 3761117"/>
              <a:gd name="connsiteX214" fmla="*/ 477574 w 2892970"/>
              <a:gd name="connsiteY214" fmla="*/ 3048000 h 3761117"/>
              <a:gd name="connsiteX215" fmla="*/ 443068 w 2892970"/>
              <a:gd name="connsiteY215" fmla="*/ 3024996 h 3761117"/>
              <a:gd name="connsiteX216" fmla="*/ 408562 w 2892970"/>
              <a:gd name="connsiteY216" fmla="*/ 2984740 h 3761117"/>
              <a:gd name="connsiteX217" fmla="*/ 391310 w 2892970"/>
              <a:gd name="connsiteY217" fmla="*/ 2961736 h 3761117"/>
              <a:gd name="connsiteX218" fmla="*/ 356804 w 2892970"/>
              <a:gd name="connsiteY218" fmla="*/ 2927230 h 3761117"/>
              <a:gd name="connsiteX219" fmla="*/ 339551 w 2892970"/>
              <a:gd name="connsiteY219" fmla="*/ 2909977 h 3761117"/>
              <a:gd name="connsiteX220" fmla="*/ 299294 w 2892970"/>
              <a:gd name="connsiteY220" fmla="*/ 2863970 h 3761117"/>
              <a:gd name="connsiteX221" fmla="*/ 270540 w 2892970"/>
              <a:gd name="connsiteY221" fmla="*/ 2823713 h 3761117"/>
              <a:gd name="connsiteX222" fmla="*/ 247536 w 2892970"/>
              <a:gd name="connsiteY222" fmla="*/ 2806460 h 3761117"/>
              <a:gd name="connsiteX223" fmla="*/ 207279 w 2892970"/>
              <a:gd name="connsiteY223" fmla="*/ 2760453 h 3761117"/>
              <a:gd name="connsiteX224" fmla="*/ 184276 w 2892970"/>
              <a:gd name="connsiteY224" fmla="*/ 2720196 h 3761117"/>
              <a:gd name="connsiteX225" fmla="*/ 178525 w 2892970"/>
              <a:gd name="connsiteY225" fmla="*/ 2702943 h 3761117"/>
              <a:gd name="connsiteX226" fmla="*/ 155521 w 2892970"/>
              <a:gd name="connsiteY226" fmla="*/ 2656936 h 3761117"/>
              <a:gd name="connsiteX227" fmla="*/ 149770 w 2892970"/>
              <a:gd name="connsiteY227" fmla="*/ 2633932 h 3761117"/>
              <a:gd name="connsiteX228" fmla="*/ 138268 w 2892970"/>
              <a:gd name="connsiteY228" fmla="*/ 2576423 h 3761117"/>
              <a:gd name="connsiteX229" fmla="*/ 121015 w 2892970"/>
              <a:gd name="connsiteY229" fmla="*/ 2455653 h 3761117"/>
              <a:gd name="connsiteX230" fmla="*/ 115264 w 2892970"/>
              <a:gd name="connsiteY230" fmla="*/ 2392392 h 3761117"/>
              <a:gd name="connsiteX231" fmla="*/ 121015 w 2892970"/>
              <a:gd name="connsiteY231" fmla="*/ 2306128 h 3761117"/>
              <a:gd name="connsiteX232" fmla="*/ 132517 w 2892970"/>
              <a:gd name="connsiteY232" fmla="*/ 2208362 h 3761117"/>
              <a:gd name="connsiteX233" fmla="*/ 121015 w 2892970"/>
              <a:gd name="connsiteY233" fmla="*/ 2070340 h 3761117"/>
              <a:gd name="connsiteX234" fmla="*/ 103762 w 2892970"/>
              <a:gd name="connsiteY234" fmla="*/ 1989826 h 3761117"/>
              <a:gd name="connsiteX235" fmla="*/ 92261 w 2892970"/>
              <a:gd name="connsiteY235" fmla="*/ 1972574 h 3761117"/>
              <a:gd name="connsiteX236" fmla="*/ 80759 w 2892970"/>
              <a:gd name="connsiteY236" fmla="*/ 1926566 h 3761117"/>
              <a:gd name="connsiteX237" fmla="*/ 75008 w 2892970"/>
              <a:gd name="connsiteY237" fmla="*/ 1897811 h 3761117"/>
              <a:gd name="connsiteX238" fmla="*/ 57755 w 2892970"/>
              <a:gd name="connsiteY238" fmla="*/ 1880558 h 3761117"/>
              <a:gd name="connsiteX239" fmla="*/ 46253 w 2892970"/>
              <a:gd name="connsiteY239" fmla="*/ 1863306 h 3761117"/>
              <a:gd name="connsiteX240" fmla="*/ 245 w 2892970"/>
              <a:gd name="connsiteY240" fmla="*/ 1840302 h 376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2892970" h="3761117">
                <a:moveTo>
                  <a:pt x="245" y="1840302"/>
                </a:moveTo>
                <a:cubicBezTo>
                  <a:pt x="-2630" y="1835510"/>
                  <a:pt x="20513" y="1839401"/>
                  <a:pt x="29000" y="1834551"/>
                </a:cubicBezTo>
                <a:cubicBezTo>
                  <a:pt x="35001" y="1831122"/>
                  <a:pt x="39928" y="1824186"/>
                  <a:pt x="40502" y="1817298"/>
                </a:cubicBezTo>
                <a:cubicBezTo>
                  <a:pt x="45179" y="1761174"/>
                  <a:pt x="36365" y="1781429"/>
                  <a:pt x="29000" y="1748287"/>
                </a:cubicBezTo>
                <a:cubicBezTo>
                  <a:pt x="26470" y="1736904"/>
                  <a:pt x="25166" y="1725283"/>
                  <a:pt x="23249" y="1713781"/>
                </a:cubicBezTo>
                <a:cubicBezTo>
                  <a:pt x="25166" y="1679275"/>
                  <a:pt x="25871" y="1644681"/>
                  <a:pt x="29000" y="1610264"/>
                </a:cubicBezTo>
                <a:cubicBezTo>
                  <a:pt x="29716" y="1602392"/>
                  <a:pt x="31541" y="1594483"/>
                  <a:pt x="34751" y="1587260"/>
                </a:cubicBezTo>
                <a:cubicBezTo>
                  <a:pt x="39291" y="1577046"/>
                  <a:pt x="46576" y="1568277"/>
                  <a:pt x="52004" y="1558506"/>
                </a:cubicBezTo>
                <a:cubicBezTo>
                  <a:pt x="79472" y="1509064"/>
                  <a:pt x="44796" y="1564288"/>
                  <a:pt x="80759" y="1506747"/>
                </a:cubicBezTo>
                <a:cubicBezTo>
                  <a:pt x="84422" y="1500886"/>
                  <a:pt x="87763" y="1494742"/>
                  <a:pt x="92261" y="1489494"/>
                </a:cubicBezTo>
                <a:cubicBezTo>
                  <a:pt x="99318" y="1481261"/>
                  <a:pt x="108207" y="1474724"/>
                  <a:pt x="115264" y="1466491"/>
                </a:cubicBezTo>
                <a:cubicBezTo>
                  <a:pt x="170947" y="1401528"/>
                  <a:pt x="88781" y="1493216"/>
                  <a:pt x="132517" y="1431985"/>
                </a:cubicBezTo>
                <a:cubicBezTo>
                  <a:pt x="138820" y="1423161"/>
                  <a:pt x="148380" y="1417142"/>
                  <a:pt x="155521" y="1408981"/>
                </a:cubicBezTo>
                <a:cubicBezTo>
                  <a:pt x="161833" y="1401768"/>
                  <a:pt x="166536" y="1393254"/>
                  <a:pt x="172774" y="1385977"/>
                </a:cubicBezTo>
                <a:cubicBezTo>
                  <a:pt x="210337" y="1342154"/>
                  <a:pt x="167573" y="1396929"/>
                  <a:pt x="213030" y="1351472"/>
                </a:cubicBezTo>
                <a:cubicBezTo>
                  <a:pt x="219808" y="1344694"/>
                  <a:pt x="223505" y="1335246"/>
                  <a:pt x="230283" y="1328468"/>
                </a:cubicBezTo>
                <a:cubicBezTo>
                  <a:pt x="237061" y="1321690"/>
                  <a:pt x="246244" y="1317716"/>
                  <a:pt x="253287" y="1311215"/>
                </a:cubicBezTo>
                <a:cubicBezTo>
                  <a:pt x="271215" y="1294666"/>
                  <a:pt x="287792" y="1276710"/>
                  <a:pt x="305045" y="1259457"/>
                </a:cubicBezTo>
                <a:cubicBezTo>
                  <a:pt x="310796" y="1253706"/>
                  <a:pt x="315531" y="1246715"/>
                  <a:pt x="322298" y="1242204"/>
                </a:cubicBezTo>
                <a:cubicBezTo>
                  <a:pt x="382032" y="1202381"/>
                  <a:pt x="357469" y="1220139"/>
                  <a:pt x="397061" y="1190445"/>
                </a:cubicBezTo>
                <a:cubicBezTo>
                  <a:pt x="428725" y="1142945"/>
                  <a:pt x="377682" y="1215575"/>
                  <a:pt x="460321" y="1132936"/>
                </a:cubicBezTo>
                <a:cubicBezTo>
                  <a:pt x="467989" y="1125268"/>
                  <a:pt x="474857" y="1116706"/>
                  <a:pt x="483325" y="1109932"/>
                </a:cubicBezTo>
                <a:cubicBezTo>
                  <a:pt x="494119" y="1101296"/>
                  <a:pt x="517830" y="1086928"/>
                  <a:pt x="517830" y="1086928"/>
                </a:cubicBezTo>
                <a:cubicBezTo>
                  <a:pt x="522341" y="1077905"/>
                  <a:pt x="532704" y="1054802"/>
                  <a:pt x="540834" y="1046672"/>
                </a:cubicBezTo>
                <a:cubicBezTo>
                  <a:pt x="549514" y="1037993"/>
                  <a:pt x="561378" y="1032792"/>
                  <a:pt x="569589" y="1023668"/>
                </a:cubicBezTo>
                <a:cubicBezTo>
                  <a:pt x="578837" y="1013393"/>
                  <a:pt x="583743" y="999782"/>
                  <a:pt x="592593" y="989162"/>
                </a:cubicBezTo>
                <a:cubicBezTo>
                  <a:pt x="620268" y="955952"/>
                  <a:pt x="627676" y="954272"/>
                  <a:pt x="661604" y="931653"/>
                </a:cubicBezTo>
                <a:cubicBezTo>
                  <a:pt x="669272" y="918234"/>
                  <a:pt x="677281" y="905004"/>
                  <a:pt x="684608" y="891396"/>
                </a:cubicBezTo>
                <a:cubicBezTo>
                  <a:pt x="690705" y="880074"/>
                  <a:pt x="694728" y="867591"/>
                  <a:pt x="701861" y="856891"/>
                </a:cubicBezTo>
                <a:cubicBezTo>
                  <a:pt x="710166" y="844433"/>
                  <a:pt x="721809" y="834494"/>
                  <a:pt x="730615" y="822385"/>
                </a:cubicBezTo>
                <a:cubicBezTo>
                  <a:pt x="752724" y="791984"/>
                  <a:pt x="744894" y="792835"/>
                  <a:pt x="765121" y="759124"/>
                </a:cubicBezTo>
                <a:cubicBezTo>
                  <a:pt x="780269" y="733878"/>
                  <a:pt x="787017" y="732406"/>
                  <a:pt x="811128" y="713117"/>
                </a:cubicBezTo>
                <a:cubicBezTo>
                  <a:pt x="830326" y="674721"/>
                  <a:pt x="847034" y="643480"/>
                  <a:pt x="862887" y="603849"/>
                </a:cubicBezTo>
                <a:cubicBezTo>
                  <a:pt x="867390" y="592592"/>
                  <a:pt x="868967" y="580187"/>
                  <a:pt x="874389" y="569343"/>
                </a:cubicBezTo>
                <a:cubicBezTo>
                  <a:pt x="880571" y="556979"/>
                  <a:pt x="889725" y="546340"/>
                  <a:pt x="897393" y="534838"/>
                </a:cubicBezTo>
                <a:cubicBezTo>
                  <a:pt x="901227" y="529087"/>
                  <a:pt x="906327" y="524002"/>
                  <a:pt x="908894" y="517585"/>
                </a:cubicBezTo>
                <a:cubicBezTo>
                  <a:pt x="916948" y="497451"/>
                  <a:pt x="926162" y="468688"/>
                  <a:pt x="943400" y="454324"/>
                </a:cubicBezTo>
                <a:cubicBezTo>
                  <a:pt x="982485" y="421754"/>
                  <a:pt x="986578" y="416708"/>
                  <a:pt x="1035415" y="385313"/>
                </a:cubicBezTo>
                <a:cubicBezTo>
                  <a:pt x="1042626" y="380677"/>
                  <a:pt x="1051149" y="378355"/>
                  <a:pt x="1058419" y="373811"/>
                </a:cubicBezTo>
                <a:cubicBezTo>
                  <a:pt x="1127584" y="330583"/>
                  <a:pt x="1029800" y="383960"/>
                  <a:pt x="1110178" y="339306"/>
                </a:cubicBezTo>
                <a:cubicBezTo>
                  <a:pt x="1144865" y="320036"/>
                  <a:pt x="1123861" y="333832"/>
                  <a:pt x="1167687" y="316302"/>
                </a:cubicBezTo>
                <a:cubicBezTo>
                  <a:pt x="1175647" y="313118"/>
                  <a:pt x="1182857" y="308282"/>
                  <a:pt x="1190691" y="304800"/>
                </a:cubicBezTo>
                <a:cubicBezTo>
                  <a:pt x="1200124" y="300607"/>
                  <a:pt x="1210072" y="297624"/>
                  <a:pt x="1219445" y="293298"/>
                </a:cubicBezTo>
                <a:cubicBezTo>
                  <a:pt x="1235013" y="286113"/>
                  <a:pt x="1250117" y="277962"/>
                  <a:pt x="1265453" y="270294"/>
                </a:cubicBezTo>
                <a:cubicBezTo>
                  <a:pt x="1273121" y="266460"/>
                  <a:pt x="1280214" y="261147"/>
                  <a:pt x="1288457" y="258792"/>
                </a:cubicBezTo>
                <a:cubicBezTo>
                  <a:pt x="1301876" y="254958"/>
                  <a:pt x="1315618" y="252115"/>
                  <a:pt x="1328713" y="247291"/>
                </a:cubicBezTo>
                <a:cubicBezTo>
                  <a:pt x="1352097" y="238676"/>
                  <a:pt x="1373763" y="225382"/>
                  <a:pt x="1397725" y="218536"/>
                </a:cubicBezTo>
                <a:lnTo>
                  <a:pt x="1478238" y="195532"/>
                </a:lnTo>
                <a:cubicBezTo>
                  <a:pt x="1524621" y="182279"/>
                  <a:pt x="1537460" y="180298"/>
                  <a:pt x="1587506" y="155275"/>
                </a:cubicBezTo>
                <a:lnTo>
                  <a:pt x="1656517" y="120770"/>
                </a:lnTo>
                <a:cubicBezTo>
                  <a:pt x="1664185" y="116936"/>
                  <a:pt x="1672388" y="114023"/>
                  <a:pt x="1679521" y="109268"/>
                </a:cubicBezTo>
                <a:cubicBezTo>
                  <a:pt x="1685272" y="105434"/>
                  <a:pt x="1690592" y="100857"/>
                  <a:pt x="1696774" y="97766"/>
                </a:cubicBezTo>
                <a:cubicBezTo>
                  <a:pt x="1706007" y="93149"/>
                  <a:pt x="1716465" y="91207"/>
                  <a:pt x="1725528" y="86264"/>
                </a:cubicBezTo>
                <a:cubicBezTo>
                  <a:pt x="1737664" y="79644"/>
                  <a:pt x="1748180" y="70372"/>
                  <a:pt x="1760034" y="63260"/>
                </a:cubicBezTo>
                <a:cubicBezTo>
                  <a:pt x="1767385" y="58849"/>
                  <a:pt x="1775768" y="56302"/>
                  <a:pt x="1783038" y="51758"/>
                </a:cubicBezTo>
                <a:cubicBezTo>
                  <a:pt x="1819062" y="29244"/>
                  <a:pt x="1791958" y="38899"/>
                  <a:pt x="1829045" y="23004"/>
                </a:cubicBezTo>
                <a:cubicBezTo>
                  <a:pt x="1847448" y="15117"/>
                  <a:pt x="1853451" y="16902"/>
                  <a:pt x="1875053" y="11502"/>
                </a:cubicBezTo>
                <a:cubicBezTo>
                  <a:pt x="1945790" y="-6182"/>
                  <a:pt x="1815075" y="21197"/>
                  <a:pt x="1921061" y="0"/>
                </a:cubicBezTo>
                <a:cubicBezTo>
                  <a:pt x="1965151" y="1917"/>
                  <a:pt x="2009312" y="2607"/>
                  <a:pt x="2053332" y="5751"/>
                </a:cubicBezTo>
                <a:cubicBezTo>
                  <a:pt x="2063082" y="6447"/>
                  <a:pt x="2072388" y="10290"/>
                  <a:pt x="2082087" y="11502"/>
                </a:cubicBezTo>
                <a:cubicBezTo>
                  <a:pt x="2103097" y="14128"/>
                  <a:pt x="2124260" y="15336"/>
                  <a:pt x="2145347" y="17253"/>
                </a:cubicBezTo>
                <a:cubicBezTo>
                  <a:pt x="2181513" y="41364"/>
                  <a:pt x="2142720" y="18296"/>
                  <a:pt x="2208608" y="40257"/>
                </a:cubicBezTo>
                <a:cubicBezTo>
                  <a:pt x="2290622" y="67594"/>
                  <a:pt x="2205266" y="40123"/>
                  <a:pt x="2266117" y="57509"/>
                </a:cubicBezTo>
                <a:cubicBezTo>
                  <a:pt x="2303223" y="68111"/>
                  <a:pt x="2262959" y="58804"/>
                  <a:pt x="2317876" y="86264"/>
                </a:cubicBezTo>
                <a:cubicBezTo>
                  <a:pt x="2325544" y="90098"/>
                  <a:pt x="2333903" y="92783"/>
                  <a:pt x="2340879" y="97766"/>
                </a:cubicBezTo>
                <a:cubicBezTo>
                  <a:pt x="2347497" y="102493"/>
                  <a:pt x="2351514" y="110292"/>
                  <a:pt x="2358132" y="115019"/>
                </a:cubicBezTo>
                <a:cubicBezTo>
                  <a:pt x="2365108" y="120002"/>
                  <a:pt x="2373692" y="122268"/>
                  <a:pt x="2381136" y="126521"/>
                </a:cubicBezTo>
                <a:cubicBezTo>
                  <a:pt x="2396121" y="135084"/>
                  <a:pt x="2443387" y="171519"/>
                  <a:pt x="2444396" y="172528"/>
                </a:cubicBezTo>
                <a:cubicBezTo>
                  <a:pt x="2450147" y="178279"/>
                  <a:pt x="2456442" y="183533"/>
                  <a:pt x="2461649" y="189781"/>
                </a:cubicBezTo>
                <a:cubicBezTo>
                  <a:pt x="2466074" y="195091"/>
                  <a:pt x="2468527" y="201896"/>
                  <a:pt x="2473151" y="207034"/>
                </a:cubicBezTo>
                <a:cubicBezTo>
                  <a:pt x="2507011" y="244656"/>
                  <a:pt x="2501727" y="239505"/>
                  <a:pt x="2530661" y="258792"/>
                </a:cubicBezTo>
                <a:cubicBezTo>
                  <a:pt x="2534495" y="264543"/>
                  <a:pt x="2536765" y="271727"/>
                  <a:pt x="2542162" y="276045"/>
                </a:cubicBezTo>
                <a:cubicBezTo>
                  <a:pt x="2546896" y="279832"/>
                  <a:pt x="2554116" y="278852"/>
                  <a:pt x="2559415" y="281796"/>
                </a:cubicBezTo>
                <a:cubicBezTo>
                  <a:pt x="2571499" y="288509"/>
                  <a:pt x="2582419" y="297132"/>
                  <a:pt x="2593921" y="304800"/>
                </a:cubicBezTo>
                <a:lnTo>
                  <a:pt x="2611174" y="316302"/>
                </a:lnTo>
                <a:lnTo>
                  <a:pt x="2628427" y="327804"/>
                </a:lnTo>
                <a:cubicBezTo>
                  <a:pt x="2669512" y="389436"/>
                  <a:pt x="2605538" y="295912"/>
                  <a:pt x="2657181" y="362309"/>
                </a:cubicBezTo>
                <a:cubicBezTo>
                  <a:pt x="2665668" y="373221"/>
                  <a:pt x="2675814" y="383701"/>
                  <a:pt x="2680185" y="396815"/>
                </a:cubicBezTo>
                <a:cubicBezTo>
                  <a:pt x="2688122" y="420625"/>
                  <a:pt x="2682573" y="409024"/>
                  <a:pt x="2697438" y="431321"/>
                </a:cubicBezTo>
                <a:cubicBezTo>
                  <a:pt x="2699355" y="448574"/>
                  <a:pt x="2700549" y="465922"/>
                  <a:pt x="2703189" y="483079"/>
                </a:cubicBezTo>
                <a:cubicBezTo>
                  <a:pt x="2704391" y="490891"/>
                  <a:pt x="2707526" y="498306"/>
                  <a:pt x="2708940" y="506083"/>
                </a:cubicBezTo>
                <a:cubicBezTo>
                  <a:pt x="2711365" y="519420"/>
                  <a:pt x="2711643" y="533132"/>
                  <a:pt x="2714691" y="546340"/>
                </a:cubicBezTo>
                <a:cubicBezTo>
                  <a:pt x="2717417" y="558153"/>
                  <a:pt x="2722359" y="569343"/>
                  <a:pt x="2726193" y="580845"/>
                </a:cubicBezTo>
                <a:lnTo>
                  <a:pt x="2731944" y="598098"/>
                </a:lnTo>
                <a:cubicBezTo>
                  <a:pt x="2733861" y="603849"/>
                  <a:pt x="2734331" y="610307"/>
                  <a:pt x="2737694" y="615351"/>
                </a:cubicBezTo>
                <a:cubicBezTo>
                  <a:pt x="2745362" y="626853"/>
                  <a:pt x="2756326" y="636743"/>
                  <a:pt x="2760698" y="649857"/>
                </a:cubicBezTo>
                <a:cubicBezTo>
                  <a:pt x="2762615" y="655608"/>
                  <a:pt x="2763505" y="661810"/>
                  <a:pt x="2766449" y="667109"/>
                </a:cubicBezTo>
                <a:lnTo>
                  <a:pt x="2800955" y="718868"/>
                </a:lnTo>
                <a:cubicBezTo>
                  <a:pt x="2804789" y="724619"/>
                  <a:pt x="2809366" y="729939"/>
                  <a:pt x="2812457" y="736121"/>
                </a:cubicBezTo>
                <a:cubicBezTo>
                  <a:pt x="2827050" y="765306"/>
                  <a:pt x="2819204" y="751991"/>
                  <a:pt x="2835461" y="776377"/>
                </a:cubicBezTo>
                <a:cubicBezTo>
                  <a:pt x="2837378" y="782128"/>
                  <a:pt x="2838823" y="788058"/>
                  <a:pt x="2841211" y="793630"/>
                </a:cubicBezTo>
                <a:cubicBezTo>
                  <a:pt x="2854358" y="824307"/>
                  <a:pt x="2850756" y="806909"/>
                  <a:pt x="2858464" y="833887"/>
                </a:cubicBezTo>
                <a:cubicBezTo>
                  <a:pt x="2866093" y="860588"/>
                  <a:pt x="2864317" y="860329"/>
                  <a:pt x="2869966" y="891396"/>
                </a:cubicBezTo>
                <a:cubicBezTo>
                  <a:pt x="2886039" y="979796"/>
                  <a:pt x="2864525" y="852998"/>
                  <a:pt x="2881468" y="954657"/>
                </a:cubicBezTo>
                <a:cubicBezTo>
                  <a:pt x="2883385" y="981495"/>
                  <a:pt x="2884668" y="1008385"/>
                  <a:pt x="2887219" y="1035170"/>
                </a:cubicBezTo>
                <a:cubicBezTo>
                  <a:pt x="2888504" y="1048664"/>
                  <a:pt x="2892970" y="1061871"/>
                  <a:pt x="2892970" y="1075426"/>
                </a:cubicBezTo>
                <a:cubicBezTo>
                  <a:pt x="2892970" y="1108071"/>
                  <a:pt x="2890175" y="1140681"/>
                  <a:pt x="2887219" y="1173192"/>
                </a:cubicBezTo>
                <a:cubicBezTo>
                  <a:pt x="2886665" y="1179288"/>
                  <a:pt x="2880599" y="1210413"/>
                  <a:pt x="2875717" y="1219200"/>
                </a:cubicBezTo>
                <a:cubicBezTo>
                  <a:pt x="2869004" y="1231284"/>
                  <a:pt x="2852713" y="1253706"/>
                  <a:pt x="2852713" y="1253706"/>
                </a:cubicBezTo>
                <a:cubicBezTo>
                  <a:pt x="2850796" y="1261374"/>
                  <a:pt x="2850075" y="1269444"/>
                  <a:pt x="2846962" y="1276709"/>
                </a:cubicBezTo>
                <a:cubicBezTo>
                  <a:pt x="2844239" y="1283062"/>
                  <a:pt x="2839526" y="1288372"/>
                  <a:pt x="2835461" y="1293962"/>
                </a:cubicBezTo>
                <a:cubicBezTo>
                  <a:pt x="2824186" y="1309466"/>
                  <a:pt x="2811589" y="1324020"/>
                  <a:pt x="2800955" y="1339970"/>
                </a:cubicBezTo>
                <a:cubicBezTo>
                  <a:pt x="2793287" y="1351472"/>
                  <a:pt x="2787726" y="1364700"/>
                  <a:pt x="2777951" y="1374475"/>
                </a:cubicBezTo>
                <a:cubicBezTo>
                  <a:pt x="2763801" y="1388625"/>
                  <a:pt x="2752204" y="1397215"/>
                  <a:pt x="2743445" y="1414732"/>
                </a:cubicBezTo>
                <a:cubicBezTo>
                  <a:pt x="2740734" y="1420154"/>
                  <a:pt x="2739611" y="1426234"/>
                  <a:pt x="2737694" y="1431985"/>
                </a:cubicBezTo>
                <a:cubicBezTo>
                  <a:pt x="2739611" y="1451155"/>
                  <a:pt x="2739408" y="1470656"/>
                  <a:pt x="2743445" y="1489494"/>
                </a:cubicBezTo>
                <a:cubicBezTo>
                  <a:pt x="2745241" y="1497877"/>
                  <a:pt x="2751570" y="1504618"/>
                  <a:pt x="2754947" y="1512498"/>
                </a:cubicBezTo>
                <a:cubicBezTo>
                  <a:pt x="2757335" y="1518070"/>
                  <a:pt x="2758781" y="1524000"/>
                  <a:pt x="2760698" y="1529751"/>
                </a:cubicBezTo>
                <a:cubicBezTo>
                  <a:pt x="2763460" y="1549084"/>
                  <a:pt x="2768211" y="1584566"/>
                  <a:pt x="2772200" y="1604513"/>
                </a:cubicBezTo>
                <a:cubicBezTo>
                  <a:pt x="2775811" y="1622566"/>
                  <a:pt x="2778221" y="1628326"/>
                  <a:pt x="2783702" y="1644770"/>
                </a:cubicBezTo>
                <a:cubicBezTo>
                  <a:pt x="2781785" y="1662023"/>
                  <a:pt x="2780968" y="1679433"/>
                  <a:pt x="2777951" y="1696528"/>
                </a:cubicBezTo>
                <a:cubicBezTo>
                  <a:pt x="2775204" y="1712095"/>
                  <a:pt x="2766449" y="1742536"/>
                  <a:pt x="2766449" y="1742536"/>
                </a:cubicBezTo>
                <a:cubicBezTo>
                  <a:pt x="2763135" y="1805494"/>
                  <a:pt x="2761417" y="1859355"/>
                  <a:pt x="2754947" y="1920815"/>
                </a:cubicBezTo>
                <a:cubicBezTo>
                  <a:pt x="2751776" y="1950935"/>
                  <a:pt x="2748997" y="1962067"/>
                  <a:pt x="2743445" y="1989826"/>
                </a:cubicBezTo>
                <a:cubicBezTo>
                  <a:pt x="2741528" y="2018581"/>
                  <a:pt x="2740711" y="2047430"/>
                  <a:pt x="2737694" y="2076091"/>
                </a:cubicBezTo>
                <a:cubicBezTo>
                  <a:pt x="2736583" y="2086649"/>
                  <a:pt x="2729758" y="2105653"/>
                  <a:pt x="2726193" y="2116347"/>
                </a:cubicBezTo>
                <a:cubicBezTo>
                  <a:pt x="2716451" y="2184542"/>
                  <a:pt x="2717405" y="2159063"/>
                  <a:pt x="2726193" y="2260121"/>
                </a:cubicBezTo>
                <a:cubicBezTo>
                  <a:pt x="2727737" y="2277877"/>
                  <a:pt x="2734229" y="2294553"/>
                  <a:pt x="2737694" y="2311879"/>
                </a:cubicBezTo>
                <a:cubicBezTo>
                  <a:pt x="2738617" y="2316492"/>
                  <a:pt x="2746553" y="2368092"/>
                  <a:pt x="2749196" y="2375140"/>
                </a:cubicBezTo>
                <a:cubicBezTo>
                  <a:pt x="2751623" y="2381611"/>
                  <a:pt x="2756864" y="2386641"/>
                  <a:pt x="2760698" y="2392392"/>
                </a:cubicBezTo>
                <a:cubicBezTo>
                  <a:pt x="2772360" y="2427377"/>
                  <a:pt x="2758839" y="2391860"/>
                  <a:pt x="2777951" y="2426898"/>
                </a:cubicBezTo>
                <a:cubicBezTo>
                  <a:pt x="2799992" y="2467306"/>
                  <a:pt x="2796832" y="2460536"/>
                  <a:pt x="2806706" y="2490158"/>
                </a:cubicBezTo>
                <a:cubicBezTo>
                  <a:pt x="2808623" y="2507411"/>
                  <a:pt x="2809440" y="2524822"/>
                  <a:pt x="2812457" y="2541917"/>
                </a:cubicBezTo>
                <a:cubicBezTo>
                  <a:pt x="2815204" y="2557484"/>
                  <a:pt x="2823959" y="2587924"/>
                  <a:pt x="2823959" y="2587924"/>
                </a:cubicBezTo>
                <a:cubicBezTo>
                  <a:pt x="2826519" y="2616087"/>
                  <a:pt x="2830434" y="2667027"/>
                  <a:pt x="2835461" y="2697192"/>
                </a:cubicBezTo>
                <a:cubicBezTo>
                  <a:pt x="2836760" y="2704988"/>
                  <a:pt x="2839797" y="2712420"/>
                  <a:pt x="2841211" y="2720196"/>
                </a:cubicBezTo>
                <a:cubicBezTo>
                  <a:pt x="2843636" y="2733533"/>
                  <a:pt x="2844537" y="2747116"/>
                  <a:pt x="2846962" y="2760453"/>
                </a:cubicBezTo>
                <a:cubicBezTo>
                  <a:pt x="2854135" y="2799903"/>
                  <a:pt x="2850251" y="2767856"/>
                  <a:pt x="2858464" y="2800709"/>
                </a:cubicBezTo>
                <a:cubicBezTo>
                  <a:pt x="2860835" y="2810192"/>
                  <a:pt x="2861643" y="2820034"/>
                  <a:pt x="2864215" y="2829464"/>
                </a:cubicBezTo>
                <a:cubicBezTo>
                  <a:pt x="2867405" y="2841161"/>
                  <a:pt x="2873339" y="2852081"/>
                  <a:pt x="2875717" y="2863970"/>
                </a:cubicBezTo>
                <a:cubicBezTo>
                  <a:pt x="2881922" y="2894995"/>
                  <a:pt x="2883143" y="2898332"/>
                  <a:pt x="2887219" y="2932981"/>
                </a:cubicBezTo>
                <a:cubicBezTo>
                  <a:pt x="2889470" y="2952115"/>
                  <a:pt x="2891053" y="2971321"/>
                  <a:pt x="2892970" y="2990491"/>
                </a:cubicBezTo>
                <a:cubicBezTo>
                  <a:pt x="2891053" y="3024996"/>
                  <a:pt x="2890496" y="3059604"/>
                  <a:pt x="2887219" y="3094007"/>
                </a:cubicBezTo>
                <a:cubicBezTo>
                  <a:pt x="2886644" y="3100042"/>
                  <a:pt x="2883133" y="3105431"/>
                  <a:pt x="2881468" y="3111260"/>
                </a:cubicBezTo>
                <a:cubicBezTo>
                  <a:pt x="2879297" y="3118860"/>
                  <a:pt x="2877988" y="3126693"/>
                  <a:pt x="2875717" y="3134264"/>
                </a:cubicBezTo>
                <a:cubicBezTo>
                  <a:pt x="2868791" y="3157350"/>
                  <a:pt x="2862543" y="3169341"/>
                  <a:pt x="2858464" y="3191774"/>
                </a:cubicBezTo>
                <a:cubicBezTo>
                  <a:pt x="2856039" y="3205110"/>
                  <a:pt x="2855371" y="3218738"/>
                  <a:pt x="2852713" y="3232030"/>
                </a:cubicBezTo>
                <a:cubicBezTo>
                  <a:pt x="2851524" y="3237974"/>
                  <a:pt x="2848432" y="3243402"/>
                  <a:pt x="2846962" y="3249283"/>
                </a:cubicBezTo>
                <a:cubicBezTo>
                  <a:pt x="2844591" y="3258766"/>
                  <a:pt x="2843783" y="3268608"/>
                  <a:pt x="2841211" y="3278038"/>
                </a:cubicBezTo>
                <a:cubicBezTo>
                  <a:pt x="2838021" y="3289735"/>
                  <a:pt x="2836435" y="3302455"/>
                  <a:pt x="2829710" y="3312543"/>
                </a:cubicBezTo>
                <a:cubicBezTo>
                  <a:pt x="2796747" y="3361988"/>
                  <a:pt x="2836267" y="3299429"/>
                  <a:pt x="2812457" y="3347049"/>
                </a:cubicBezTo>
                <a:cubicBezTo>
                  <a:pt x="2809366" y="3353231"/>
                  <a:pt x="2804046" y="3358120"/>
                  <a:pt x="2800955" y="3364302"/>
                </a:cubicBezTo>
                <a:cubicBezTo>
                  <a:pt x="2777157" y="3411897"/>
                  <a:pt x="2819602" y="3344725"/>
                  <a:pt x="2783702" y="3404558"/>
                </a:cubicBezTo>
                <a:cubicBezTo>
                  <a:pt x="2776590" y="3416412"/>
                  <a:pt x="2768366" y="3427562"/>
                  <a:pt x="2760698" y="3439064"/>
                </a:cubicBezTo>
                <a:cubicBezTo>
                  <a:pt x="2756864" y="3444815"/>
                  <a:pt x="2751382" y="3449760"/>
                  <a:pt x="2749196" y="3456317"/>
                </a:cubicBezTo>
                <a:cubicBezTo>
                  <a:pt x="2741259" y="3480127"/>
                  <a:pt x="2748489" y="3470207"/>
                  <a:pt x="2726193" y="3485072"/>
                </a:cubicBezTo>
                <a:cubicBezTo>
                  <a:pt x="2722359" y="3490823"/>
                  <a:pt x="2717498" y="3496008"/>
                  <a:pt x="2714691" y="3502324"/>
                </a:cubicBezTo>
                <a:cubicBezTo>
                  <a:pt x="2709767" y="3513403"/>
                  <a:pt x="2709914" y="3526742"/>
                  <a:pt x="2703189" y="3536830"/>
                </a:cubicBezTo>
                <a:cubicBezTo>
                  <a:pt x="2699355" y="3542581"/>
                  <a:pt x="2694778" y="3547901"/>
                  <a:pt x="2691687" y="3554083"/>
                </a:cubicBezTo>
                <a:cubicBezTo>
                  <a:pt x="2688976" y="3559505"/>
                  <a:pt x="2689299" y="3566292"/>
                  <a:pt x="2685936" y="3571336"/>
                </a:cubicBezTo>
                <a:cubicBezTo>
                  <a:pt x="2681425" y="3578103"/>
                  <a:pt x="2673890" y="3582341"/>
                  <a:pt x="2668683" y="3588589"/>
                </a:cubicBezTo>
                <a:cubicBezTo>
                  <a:pt x="2648120" y="3613264"/>
                  <a:pt x="2667422" y="3600182"/>
                  <a:pt x="2639928" y="3623094"/>
                </a:cubicBezTo>
                <a:cubicBezTo>
                  <a:pt x="2634618" y="3627519"/>
                  <a:pt x="2628300" y="3630579"/>
                  <a:pt x="2622676" y="3634596"/>
                </a:cubicBezTo>
                <a:cubicBezTo>
                  <a:pt x="2614876" y="3640167"/>
                  <a:pt x="2607472" y="3646278"/>
                  <a:pt x="2599672" y="3651849"/>
                </a:cubicBezTo>
                <a:cubicBezTo>
                  <a:pt x="2594048" y="3655866"/>
                  <a:pt x="2587729" y="3658926"/>
                  <a:pt x="2582419" y="3663351"/>
                </a:cubicBezTo>
                <a:cubicBezTo>
                  <a:pt x="2553051" y="3687825"/>
                  <a:pt x="2579399" y="3677046"/>
                  <a:pt x="2542162" y="3686355"/>
                </a:cubicBezTo>
                <a:cubicBezTo>
                  <a:pt x="2538328" y="3692106"/>
                  <a:pt x="2536058" y="3699290"/>
                  <a:pt x="2530661" y="3703607"/>
                </a:cubicBezTo>
                <a:cubicBezTo>
                  <a:pt x="2525927" y="3707394"/>
                  <a:pt x="2518830" y="3706647"/>
                  <a:pt x="2513408" y="3709358"/>
                </a:cubicBezTo>
                <a:cubicBezTo>
                  <a:pt x="2466714" y="3732705"/>
                  <a:pt x="2529007" y="3710652"/>
                  <a:pt x="2473151" y="3726611"/>
                </a:cubicBezTo>
                <a:cubicBezTo>
                  <a:pt x="2467322" y="3728276"/>
                  <a:pt x="2461779" y="3730892"/>
                  <a:pt x="2455898" y="3732362"/>
                </a:cubicBezTo>
                <a:cubicBezTo>
                  <a:pt x="2446415" y="3734733"/>
                  <a:pt x="2436627" y="3735742"/>
                  <a:pt x="2427144" y="3738113"/>
                </a:cubicBezTo>
                <a:cubicBezTo>
                  <a:pt x="2421263" y="3739583"/>
                  <a:pt x="2415809" y="3742549"/>
                  <a:pt x="2409891" y="3743864"/>
                </a:cubicBezTo>
                <a:cubicBezTo>
                  <a:pt x="2398508" y="3746394"/>
                  <a:pt x="2386819" y="3747328"/>
                  <a:pt x="2375385" y="3749615"/>
                </a:cubicBezTo>
                <a:cubicBezTo>
                  <a:pt x="2367634" y="3751165"/>
                  <a:pt x="2360097" y="3753651"/>
                  <a:pt x="2352381" y="3755366"/>
                </a:cubicBezTo>
                <a:cubicBezTo>
                  <a:pt x="2342839" y="3757486"/>
                  <a:pt x="2333212" y="3759200"/>
                  <a:pt x="2323627" y="3761117"/>
                </a:cubicBezTo>
                <a:cubicBezTo>
                  <a:pt x="2289121" y="3759200"/>
                  <a:pt x="2254549" y="3758236"/>
                  <a:pt x="2220110" y="3755366"/>
                </a:cubicBezTo>
                <a:cubicBezTo>
                  <a:pt x="2208490" y="3754398"/>
                  <a:pt x="2197147" y="3751264"/>
                  <a:pt x="2185604" y="3749615"/>
                </a:cubicBezTo>
                <a:cubicBezTo>
                  <a:pt x="2170304" y="3747429"/>
                  <a:pt x="2154932" y="3745781"/>
                  <a:pt x="2139596" y="3743864"/>
                </a:cubicBezTo>
                <a:cubicBezTo>
                  <a:pt x="2133845" y="3741947"/>
                  <a:pt x="2127916" y="3740501"/>
                  <a:pt x="2122344" y="3738113"/>
                </a:cubicBezTo>
                <a:cubicBezTo>
                  <a:pt x="2114464" y="3734736"/>
                  <a:pt x="2107367" y="3729621"/>
                  <a:pt x="2099340" y="3726611"/>
                </a:cubicBezTo>
                <a:cubicBezTo>
                  <a:pt x="2091939" y="3723836"/>
                  <a:pt x="2083936" y="3723031"/>
                  <a:pt x="2076336" y="3720860"/>
                </a:cubicBezTo>
                <a:cubicBezTo>
                  <a:pt x="2070507" y="3719195"/>
                  <a:pt x="2064834" y="3717026"/>
                  <a:pt x="2059083" y="3715109"/>
                </a:cubicBezTo>
                <a:cubicBezTo>
                  <a:pt x="2043345" y="3703306"/>
                  <a:pt x="2032019" y="3692669"/>
                  <a:pt x="2013076" y="3686355"/>
                </a:cubicBezTo>
                <a:cubicBezTo>
                  <a:pt x="2003803" y="3683264"/>
                  <a:pt x="1993906" y="3682521"/>
                  <a:pt x="1984321" y="3680604"/>
                </a:cubicBezTo>
                <a:cubicBezTo>
                  <a:pt x="1976653" y="3676770"/>
                  <a:pt x="1969197" y="3672479"/>
                  <a:pt x="1961317" y="3669102"/>
                </a:cubicBezTo>
                <a:cubicBezTo>
                  <a:pt x="1937358" y="3658834"/>
                  <a:pt x="1944435" y="3667736"/>
                  <a:pt x="1915310" y="3651849"/>
                </a:cubicBezTo>
                <a:cubicBezTo>
                  <a:pt x="1903174" y="3645229"/>
                  <a:pt x="1893168" y="3635027"/>
                  <a:pt x="1880804" y="3628845"/>
                </a:cubicBezTo>
                <a:cubicBezTo>
                  <a:pt x="1852378" y="3614632"/>
                  <a:pt x="1865933" y="3620054"/>
                  <a:pt x="1840547" y="3611592"/>
                </a:cubicBezTo>
                <a:cubicBezTo>
                  <a:pt x="1800395" y="3571442"/>
                  <a:pt x="1844882" y="3610784"/>
                  <a:pt x="1806042" y="3588589"/>
                </a:cubicBezTo>
                <a:cubicBezTo>
                  <a:pt x="1798608" y="3584341"/>
                  <a:pt x="1775798" y="3564284"/>
                  <a:pt x="1765785" y="3559834"/>
                </a:cubicBezTo>
                <a:cubicBezTo>
                  <a:pt x="1754706" y="3554910"/>
                  <a:pt x="1731279" y="3548332"/>
                  <a:pt x="1731279" y="3548332"/>
                </a:cubicBezTo>
                <a:cubicBezTo>
                  <a:pt x="1713952" y="3536780"/>
                  <a:pt x="1711455" y="3534084"/>
                  <a:pt x="1691023" y="3525328"/>
                </a:cubicBezTo>
                <a:cubicBezTo>
                  <a:pt x="1679472" y="3520378"/>
                  <a:pt x="1662439" y="3516744"/>
                  <a:pt x="1650766" y="3513826"/>
                </a:cubicBezTo>
                <a:cubicBezTo>
                  <a:pt x="1623045" y="3495345"/>
                  <a:pt x="1641623" y="3504322"/>
                  <a:pt x="1599008" y="3496574"/>
                </a:cubicBezTo>
                <a:cubicBezTo>
                  <a:pt x="1521299" y="3482446"/>
                  <a:pt x="1606199" y="3498372"/>
                  <a:pt x="1553000" y="3485072"/>
                </a:cubicBezTo>
                <a:cubicBezTo>
                  <a:pt x="1543517" y="3482701"/>
                  <a:pt x="1533728" y="3481692"/>
                  <a:pt x="1524245" y="3479321"/>
                </a:cubicBezTo>
                <a:cubicBezTo>
                  <a:pt x="1518364" y="3477851"/>
                  <a:pt x="1512910" y="3474885"/>
                  <a:pt x="1506993" y="3473570"/>
                </a:cubicBezTo>
                <a:cubicBezTo>
                  <a:pt x="1495610" y="3471040"/>
                  <a:pt x="1483870" y="3470349"/>
                  <a:pt x="1472487" y="3467819"/>
                </a:cubicBezTo>
                <a:cubicBezTo>
                  <a:pt x="1466569" y="3466504"/>
                  <a:pt x="1461063" y="3463733"/>
                  <a:pt x="1455234" y="3462068"/>
                </a:cubicBezTo>
                <a:cubicBezTo>
                  <a:pt x="1413908" y="3450260"/>
                  <a:pt x="1450912" y="3462425"/>
                  <a:pt x="1403476" y="3450566"/>
                </a:cubicBezTo>
                <a:cubicBezTo>
                  <a:pt x="1397595" y="3449096"/>
                  <a:pt x="1392104" y="3446285"/>
                  <a:pt x="1386223" y="3444815"/>
                </a:cubicBezTo>
                <a:cubicBezTo>
                  <a:pt x="1345070" y="3434527"/>
                  <a:pt x="1365905" y="3443052"/>
                  <a:pt x="1317211" y="3433313"/>
                </a:cubicBezTo>
                <a:cubicBezTo>
                  <a:pt x="1301710" y="3430213"/>
                  <a:pt x="1286200" y="3426810"/>
                  <a:pt x="1271204" y="3421811"/>
                </a:cubicBezTo>
                <a:cubicBezTo>
                  <a:pt x="1265453" y="3419894"/>
                  <a:pt x="1259869" y="3417375"/>
                  <a:pt x="1253951" y="3416060"/>
                </a:cubicBezTo>
                <a:cubicBezTo>
                  <a:pt x="1242568" y="3413530"/>
                  <a:pt x="1230947" y="3412226"/>
                  <a:pt x="1219445" y="3410309"/>
                </a:cubicBezTo>
                <a:cubicBezTo>
                  <a:pt x="1188807" y="3400096"/>
                  <a:pt x="1204955" y="3404225"/>
                  <a:pt x="1156185" y="3398807"/>
                </a:cubicBezTo>
                <a:cubicBezTo>
                  <a:pt x="1100603" y="3392632"/>
                  <a:pt x="1083118" y="3391860"/>
                  <a:pt x="1023913" y="3387306"/>
                </a:cubicBezTo>
                <a:cubicBezTo>
                  <a:pt x="1004743" y="3383472"/>
                  <a:pt x="985687" y="3379018"/>
                  <a:pt x="966404" y="3375804"/>
                </a:cubicBezTo>
                <a:cubicBezTo>
                  <a:pt x="955129" y="3373925"/>
                  <a:pt x="915777" y="3367747"/>
                  <a:pt x="903144" y="3364302"/>
                </a:cubicBezTo>
                <a:cubicBezTo>
                  <a:pt x="891447" y="3361112"/>
                  <a:pt x="880400" y="3355741"/>
                  <a:pt x="868638" y="3352800"/>
                </a:cubicBezTo>
                <a:lnTo>
                  <a:pt x="845634" y="3347049"/>
                </a:lnTo>
                <a:cubicBezTo>
                  <a:pt x="796185" y="3314083"/>
                  <a:pt x="858752" y="3353609"/>
                  <a:pt x="811128" y="3329796"/>
                </a:cubicBezTo>
                <a:cubicBezTo>
                  <a:pt x="804946" y="3326705"/>
                  <a:pt x="800229" y="3321017"/>
                  <a:pt x="793876" y="3318294"/>
                </a:cubicBezTo>
                <a:cubicBezTo>
                  <a:pt x="763771" y="3305391"/>
                  <a:pt x="776623" y="3321580"/>
                  <a:pt x="747868" y="3301041"/>
                </a:cubicBezTo>
                <a:cubicBezTo>
                  <a:pt x="723925" y="3283940"/>
                  <a:pt x="736658" y="3286274"/>
                  <a:pt x="719113" y="3266536"/>
                </a:cubicBezTo>
                <a:cubicBezTo>
                  <a:pt x="708307" y="3254378"/>
                  <a:pt x="693631" y="3245564"/>
                  <a:pt x="684608" y="3232030"/>
                </a:cubicBezTo>
                <a:cubicBezTo>
                  <a:pt x="680774" y="3226279"/>
                  <a:pt x="678416" y="3219202"/>
                  <a:pt x="673106" y="3214777"/>
                </a:cubicBezTo>
                <a:cubicBezTo>
                  <a:pt x="666520" y="3209289"/>
                  <a:pt x="656797" y="3208630"/>
                  <a:pt x="650102" y="3203275"/>
                </a:cubicBezTo>
                <a:cubicBezTo>
                  <a:pt x="650082" y="3203259"/>
                  <a:pt x="606979" y="3160153"/>
                  <a:pt x="598344" y="3151517"/>
                </a:cubicBezTo>
                <a:cubicBezTo>
                  <a:pt x="592593" y="3145766"/>
                  <a:pt x="585602" y="3141031"/>
                  <a:pt x="581091" y="3134264"/>
                </a:cubicBezTo>
                <a:cubicBezTo>
                  <a:pt x="572604" y="3121533"/>
                  <a:pt x="565620" y="3108614"/>
                  <a:pt x="552336" y="3099758"/>
                </a:cubicBezTo>
                <a:cubicBezTo>
                  <a:pt x="547292" y="3096395"/>
                  <a:pt x="540834" y="3095924"/>
                  <a:pt x="535083" y="3094007"/>
                </a:cubicBezTo>
                <a:cubicBezTo>
                  <a:pt x="529332" y="3088256"/>
                  <a:pt x="524005" y="3082048"/>
                  <a:pt x="517830" y="3076755"/>
                </a:cubicBezTo>
                <a:cubicBezTo>
                  <a:pt x="510553" y="3070517"/>
                  <a:pt x="502626" y="3065073"/>
                  <a:pt x="494827" y="3059502"/>
                </a:cubicBezTo>
                <a:cubicBezTo>
                  <a:pt x="489203" y="3055485"/>
                  <a:pt x="482884" y="3052425"/>
                  <a:pt x="477574" y="3048000"/>
                </a:cubicBezTo>
                <a:cubicBezTo>
                  <a:pt x="448855" y="3024067"/>
                  <a:pt x="473388" y="3035103"/>
                  <a:pt x="443068" y="3024996"/>
                </a:cubicBezTo>
                <a:cubicBezTo>
                  <a:pt x="418437" y="2988050"/>
                  <a:pt x="447614" y="3029371"/>
                  <a:pt x="408562" y="2984740"/>
                </a:cubicBezTo>
                <a:cubicBezTo>
                  <a:pt x="402250" y="2977527"/>
                  <a:pt x="397722" y="2968860"/>
                  <a:pt x="391310" y="2961736"/>
                </a:cubicBezTo>
                <a:cubicBezTo>
                  <a:pt x="380429" y="2949645"/>
                  <a:pt x="368306" y="2938732"/>
                  <a:pt x="356804" y="2927230"/>
                </a:cubicBezTo>
                <a:cubicBezTo>
                  <a:pt x="351053" y="2921479"/>
                  <a:pt x="344063" y="2916744"/>
                  <a:pt x="339551" y="2909977"/>
                </a:cubicBezTo>
                <a:cubicBezTo>
                  <a:pt x="312713" y="2869721"/>
                  <a:pt x="328049" y="2883140"/>
                  <a:pt x="299294" y="2863970"/>
                </a:cubicBezTo>
                <a:cubicBezTo>
                  <a:pt x="287227" y="2839835"/>
                  <a:pt x="290941" y="2841200"/>
                  <a:pt x="270540" y="2823713"/>
                </a:cubicBezTo>
                <a:cubicBezTo>
                  <a:pt x="263263" y="2817475"/>
                  <a:pt x="253904" y="2813624"/>
                  <a:pt x="247536" y="2806460"/>
                </a:cubicBezTo>
                <a:cubicBezTo>
                  <a:pt x="198740" y="2751565"/>
                  <a:pt x="247013" y="2786942"/>
                  <a:pt x="207279" y="2760453"/>
                </a:cubicBezTo>
                <a:cubicBezTo>
                  <a:pt x="195730" y="2743127"/>
                  <a:pt x="193031" y="2740624"/>
                  <a:pt x="184276" y="2720196"/>
                </a:cubicBezTo>
                <a:cubicBezTo>
                  <a:pt x="181888" y="2714624"/>
                  <a:pt x="181034" y="2708462"/>
                  <a:pt x="178525" y="2702943"/>
                </a:cubicBezTo>
                <a:cubicBezTo>
                  <a:pt x="171430" y="2687334"/>
                  <a:pt x="159679" y="2673570"/>
                  <a:pt x="155521" y="2656936"/>
                </a:cubicBezTo>
                <a:cubicBezTo>
                  <a:pt x="153604" y="2649268"/>
                  <a:pt x="151184" y="2641709"/>
                  <a:pt x="149770" y="2633932"/>
                </a:cubicBezTo>
                <a:cubicBezTo>
                  <a:pt x="139197" y="2575781"/>
                  <a:pt x="150079" y="2611853"/>
                  <a:pt x="138268" y="2576423"/>
                </a:cubicBezTo>
                <a:cubicBezTo>
                  <a:pt x="125554" y="2474708"/>
                  <a:pt x="132828" y="2514717"/>
                  <a:pt x="121015" y="2455653"/>
                </a:cubicBezTo>
                <a:cubicBezTo>
                  <a:pt x="119098" y="2434566"/>
                  <a:pt x="115264" y="2413566"/>
                  <a:pt x="115264" y="2392392"/>
                </a:cubicBezTo>
                <a:cubicBezTo>
                  <a:pt x="115264" y="2363574"/>
                  <a:pt x="118717" y="2334855"/>
                  <a:pt x="121015" y="2306128"/>
                </a:cubicBezTo>
                <a:cubicBezTo>
                  <a:pt x="124888" y="2257722"/>
                  <a:pt x="126312" y="2251795"/>
                  <a:pt x="132517" y="2208362"/>
                </a:cubicBezTo>
                <a:cubicBezTo>
                  <a:pt x="128683" y="2162355"/>
                  <a:pt x="126741" y="2116150"/>
                  <a:pt x="121015" y="2070340"/>
                </a:cubicBezTo>
                <a:cubicBezTo>
                  <a:pt x="118581" y="2050871"/>
                  <a:pt x="116369" y="2008738"/>
                  <a:pt x="103762" y="1989826"/>
                </a:cubicBezTo>
                <a:lnTo>
                  <a:pt x="92261" y="1972574"/>
                </a:lnTo>
                <a:cubicBezTo>
                  <a:pt x="88427" y="1957238"/>
                  <a:pt x="83859" y="1942067"/>
                  <a:pt x="80759" y="1926566"/>
                </a:cubicBezTo>
                <a:cubicBezTo>
                  <a:pt x="78842" y="1916981"/>
                  <a:pt x="79379" y="1906554"/>
                  <a:pt x="75008" y="1897811"/>
                </a:cubicBezTo>
                <a:cubicBezTo>
                  <a:pt x="71371" y="1890536"/>
                  <a:pt x="62962" y="1886806"/>
                  <a:pt x="57755" y="1880558"/>
                </a:cubicBezTo>
                <a:cubicBezTo>
                  <a:pt x="53330" y="1875248"/>
                  <a:pt x="50087" y="1869057"/>
                  <a:pt x="46253" y="1863306"/>
                </a:cubicBezTo>
                <a:cubicBezTo>
                  <a:pt x="39611" y="1823452"/>
                  <a:pt x="3120" y="1845094"/>
                  <a:pt x="245" y="1840302"/>
                </a:cubicBezTo>
                <a:close/>
              </a:path>
            </a:pathLst>
          </a:custGeom>
          <a:solidFill>
            <a:srgbClr val="92D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Flows and Cuts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000" dirty="0">
                    <a:solidFill>
                      <a:srgbClr val="0070C0"/>
                    </a:solidFill>
                  </a:rPr>
                  <a:t>Flow value lemma.</a:t>
                </a:r>
                <a:r>
                  <a:rPr lang="en-US" sz="2000" dirty="0"/>
                  <a:t>  Let f be any flow, and let (A, B) be any s-t cut.  Then, the net flow sent across the cut is equal to the amount leaving s.</a:t>
                </a:r>
              </a:p>
              <a:p>
                <a:pPr marL="0" indent="0">
                  <a:buFont typeface="Monotype Sorts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ut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  <m:brk m:alnAt="7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to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741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4" name="Text Box 44">
            <a:extLst>
              <a:ext uri="{FF2B5EF4-FFF2-40B4-BE49-F238E27FC236}">
                <a16:creationId xmlns:a16="http://schemas.microsoft.com/office/drawing/2014/main" id="{C58DEF66-2911-4D56-89D6-AE18EE00F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3706813"/>
            <a:ext cx="339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10</a:t>
            </a:r>
          </a:p>
        </p:txBody>
      </p:sp>
      <p:sp>
        <p:nvSpPr>
          <p:cNvPr id="65" name="Text Box 45">
            <a:extLst>
              <a:ext uri="{FF2B5EF4-FFF2-40B4-BE49-F238E27FC236}">
                <a16:creationId xmlns:a16="http://schemas.microsoft.com/office/drawing/2014/main" id="{6F6809CB-CAC8-4EBC-970A-38D9D1020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675" y="3116263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6</a:t>
            </a:r>
          </a:p>
        </p:txBody>
      </p:sp>
      <p:sp>
        <p:nvSpPr>
          <p:cNvPr id="66" name="Text Box 46">
            <a:extLst>
              <a:ext uri="{FF2B5EF4-FFF2-40B4-BE49-F238E27FC236}">
                <a16:creationId xmlns:a16="http://schemas.microsoft.com/office/drawing/2014/main" id="{CEDD91E4-84A3-4927-8E76-21D18A22D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13" y="376872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6</a:t>
            </a:r>
          </a:p>
        </p:txBody>
      </p:sp>
      <p:sp>
        <p:nvSpPr>
          <p:cNvPr id="67" name="Text Box 50">
            <a:extLst>
              <a:ext uri="{FF2B5EF4-FFF2-40B4-BE49-F238E27FC236}">
                <a16:creationId xmlns:a16="http://schemas.microsoft.com/office/drawing/2014/main" id="{510568D1-C76A-41CA-B994-D26CB0822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456247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3</a:t>
            </a:r>
          </a:p>
        </p:txBody>
      </p:sp>
      <p:sp>
        <p:nvSpPr>
          <p:cNvPr id="68" name="Text Box 51">
            <a:extLst>
              <a:ext uri="{FF2B5EF4-FFF2-40B4-BE49-F238E27FC236}">
                <a16:creationId xmlns:a16="http://schemas.microsoft.com/office/drawing/2014/main" id="{D188FED3-4769-4037-8F6D-FDC593D0E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63" y="4602163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8</a:t>
            </a:r>
          </a:p>
        </p:txBody>
      </p:sp>
      <p:sp>
        <p:nvSpPr>
          <p:cNvPr id="69" name="Text Box 53">
            <a:extLst>
              <a:ext uri="{FF2B5EF4-FFF2-40B4-BE49-F238E27FC236}">
                <a16:creationId xmlns:a16="http://schemas.microsoft.com/office/drawing/2014/main" id="{C5906D6E-055C-4047-A0C0-BC85DB7A8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63" y="3817938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70" name="Text Box 55">
            <a:extLst>
              <a:ext uri="{FF2B5EF4-FFF2-40B4-BE49-F238E27FC236}">
                <a16:creationId xmlns:a16="http://schemas.microsoft.com/office/drawing/2014/main" id="{3B148B85-5880-4ACD-A9DE-A31BE6454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5" y="405447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71" name="Text Box 58">
            <a:extLst>
              <a:ext uri="{FF2B5EF4-FFF2-40B4-BE49-F238E27FC236}">
                <a16:creationId xmlns:a16="http://schemas.microsoft.com/office/drawing/2014/main" id="{13191D94-27E3-4974-A46B-128EEB1B0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3725" y="5839153"/>
            <a:ext cx="1690688" cy="333375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387" tIns="91387" rIns="91387" bIns="91387" anchor="ctr"/>
          <a:lstStyle/>
          <a:p>
            <a:pPr>
              <a:spcBef>
                <a:spcPct val="50000"/>
              </a:spcBef>
              <a:defRPr/>
            </a:pPr>
            <a:r>
              <a:rPr kumimoji="1" lang="en-US" sz="1400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Value = 24</a:t>
            </a:r>
          </a:p>
        </p:txBody>
      </p:sp>
      <p:sp>
        <p:nvSpPr>
          <p:cNvPr id="72" name="Text Box 111">
            <a:extLst>
              <a:ext uri="{FF2B5EF4-FFF2-40B4-BE49-F238E27FC236}">
                <a16:creationId xmlns:a16="http://schemas.microsoft.com/office/drawing/2014/main" id="{77032323-6B4A-47D7-B6EC-CF30F11F2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5591175"/>
            <a:ext cx="869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en-US" sz="140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capacity</a:t>
            </a:r>
          </a:p>
        </p:txBody>
      </p:sp>
      <p:sp>
        <p:nvSpPr>
          <p:cNvPr id="73" name="Text Box 113">
            <a:extLst>
              <a:ext uri="{FF2B5EF4-FFF2-40B4-BE49-F238E27FC236}">
                <a16:creationId xmlns:a16="http://schemas.microsoft.com/office/drawing/2014/main" id="{E14613FF-1B94-4C9F-A135-B09558F74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5867400"/>
            <a:ext cx="543438" cy="30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en-US" sz="14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flow</a:t>
            </a:r>
          </a:p>
        </p:txBody>
      </p:sp>
      <p:grpSp>
        <p:nvGrpSpPr>
          <p:cNvPr id="74" name="Group 115">
            <a:extLst>
              <a:ext uri="{FF2B5EF4-FFF2-40B4-BE49-F238E27FC236}">
                <a16:creationId xmlns:a16="http://schemas.microsoft.com/office/drawing/2014/main" id="{D259515A-7F75-442E-8216-3AC0FCE0CF55}"/>
              </a:ext>
            </a:extLst>
          </p:cNvPr>
          <p:cNvGrpSpPr>
            <a:grpSpLocks/>
          </p:cNvGrpSpPr>
          <p:nvPr/>
        </p:nvGrpSpPr>
        <p:grpSpPr bwMode="auto">
          <a:xfrm>
            <a:off x="1177925" y="3336925"/>
            <a:ext cx="6838950" cy="3192463"/>
            <a:chOff x="742" y="2102"/>
            <a:chExt cx="4308" cy="2011"/>
          </a:xfrm>
        </p:grpSpPr>
        <p:sp>
          <p:nvSpPr>
            <p:cNvPr id="75" name="Oval 6">
              <a:extLst>
                <a:ext uri="{FF2B5EF4-FFF2-40B4-BE49-F238E27FC236}">
                  <a16:creationId xmlns:a16="http://schemas.microsoft.com/office/drawing/2014/main" id="{A654B92F-71A2-4571-B211-A5541700F7B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42" y="3041"/>
              <a:ext cx="158" cy="1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s</a:t>
              </a:r>
            </a:p>
          </p:txBody>
        </p:sp>
        <p:sp>
          <p:nvSpPr>
            <p:cNvPr id="76" name="Oval 7">
              <a:extLst>
                <a:ext uri="{FF2B5EF4-FFF2-40B4-BE49-F238E27FC236}">
                  <a16:creationId xmlns:a16="http://schemas.microsoft.com/office/drawing/2014/main" id="{FD48F7A5-9F27-47DA-8B50-5304BDB565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92" y="2102"/>
              <a:ext cx="158" cy="16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2</a:t>
              </a:r>
            </a:p>
          </p:txBody>
        </p:sp>
        <p:sp>
          <p:nvSpPr>
            <p:cNvPr id="77" name="Oval 8">
              <a:extLst>
                <a:ext uri="{FF2B5EF4-FFF2-40B4-BE49-F238E27FC236}">
                  <a16:creationId xmlns:a16="http://schemas.microsoft.com/office/drawing/2014/main" id="{0DBB371B-34C6-4BCC-8045-2DB50138CB1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92" y="3041"/>
              <a:ext cx="158" cy="1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3</a:t>
              </a:r>
            </a:p>
          </p:txBody>
        </p:sp>
        <p:sp>
          <p:nvSpPr>
            <p:cNvPr id="78" name="Oval 9">
              <a:extLst>
                <a:ext uri="{FF2B5EF4-FFF2-40B4-BE49-F238E27FC236}">
                  <a16:creationId xmlns:a16="http://schemas.microsoft.com/office/drawing/2014/main" id="{133FD0BA-7F94-44F2-8E98-2996F0ADCCC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92" y="3955"/>
              <a:ext cx="158" cy="15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4</a:t>
              </a:r>
            </a:p>
          </p:txBody>
        </p:sp>
        <p:cxnSp>
          <p:nvCxnSpPr>
            <p:cNvPr id="79" name="AutoShape 10">
              <a:extLst>
                <a:ext uri="{FF2B5EF4-FFF2-40B4-BE49-F238E27FC236}">
                  <a16:creationId xmlns:a16="http://schemas.microsoft.com/office/drawing/2014/main" id="{F1848760-9B29-424A-9999-9BB37072427D}"/>
                </a:ext>
              </a:extLst>
            </p:cNvPr>
            <p:cNvCxnSpPr>
              <a:cxnSpLocks noChangeShapeType="1"/>
              <a:stCxn id="75" idx="7"/>
              <a:endCxn id="76" idx="3"/>
            </p:cNvCxnSpPr>
            <p:nvPr/>
          </p:nvCxnSpPr>
          <p:spPr bwMode="auto">
            <a:xfrm flipV="1">
              <a:off x="877" y="2239"/>
              <a:ext cx="1138" cy="8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0" name="AutoShape 11">
              <a:extLst>
                <a:ext uri="{FF2B5EF4-FFF2-40B4-BE49-F238E27FC236}">
                  <a16:creationId xmlns:a16="http://schemas.microsoft.com/office/drawing/2014/main" id="{FCD2EC42-8C64-4C4C-9083-F2E1B9E2E644}"/>
                </a:ext>
              </a:extLst>
            </p:cNvPr>
            <p:cNvCxnSpPr>
              <a:cxnSpLocks noChangeShapeType="1"/>
              <a:stCxn id="75" idx="6"/>
              <a:endCxn id="77" idx="2"/>
            </p:cNvCxnSpPr>
            <p:nvPr/>
          </p:nvCxnSpPr>
          <p:spPr bwMode="auto">
            <a:xfrm>
              <a:off x="900" y="3121"/>
              <a:ext cx="1092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1" name="AutoShape 12">
              <a:extLst>
                <a:ext uri="{FF2B5EF4-FFF2-40B4-BE49-F238E27FC236}">
                  <a16:creationId xmlns:a16="http://schemas.microsoft.com/office/drawing/2014/main" id="{0BBCE948-8302-4B75-AA9E-728972F7623A}"/>
                </a:ext>
              </a:extLst>
            </p:cNvPr>
            <p:cNvCxnSpPr>
              <a:cxnSpLocks noChangeShapeType="1"/>
              <a:stCxn id="75" idx="5"/>
              <a:endCxn id="78" idx="1"/>
            </p:cNvCxnSpPr>
            <p:nvPr/>
          </p:nvCxnSpPr>
          <p:spPr bwMode="auto">
            <a:xfrm>
              <a:off x="877" y="3177"/>
              <a:ext cx="1138" cy="80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2" name="AutoShape 13">
              <a:extLst>
                <a:ext uri="{FF2B5EF4-FFF2-40B4-BE49-F238E27FC236}">
                  <a16:creationId xmlns:a16="http://schemas.microsoft.com/office/drawing/2014/main" id="{60CEC138-4A63-402C-B079-981E34FECEB6}"/>
                </a:ext>
              </a:extLst>
            </p:cNvPr>
            <p:cNvCxnSpPr>
              <a:cxnSpLocks noChangeShapeType="1"/>
              <a:stCxn id="77" idx="6"/>
              <a:endCxn id="89" idx="2"/>
            </p:cNvCxnSpPr>
            <p:nvPr/>
          </p:nvCxnSpPr>
          <p:spPr bwMode="auto">
            <a:xfrm>
              <a:off x="2150" y="3121"/>
              <a:ext cx="1514" cy="0"/>
            </a:xfrm>
            <a:prstGeom prst="straightConnector1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3" name="AutoShape 14">
              <a:extLst>
                <a:ext uri="{FF2B5EF4-FFF2-40B4-BE49-F238E27FC236}">
                  <a16:creationId xmlns:a16="http://schemas.microsoft.com/office/drawing/2014/main" id="{2C1B2F67-E1FE-45B3-A241-716B2B458C9B}"/>
                </a:ext>
              </a:extLst>
            </p:cNvPr>
            <p:cNvCxnSpPr>
              <a:cxnSpLocks noChangeShapeType="1"/>
              <a:stCxn id="77" idx="5"/>
              <a:endCxn id="90" idx="1"/>
            </p:cNvCxnSpPr>
            <p:nvPr/>
          </p:nvCxnSpPr>
          <p:spPr bwMode="auto">
            <a:xfrm>
              <a:off x="2127" y="3177"/>
              <a:ext cx="1560" cy="801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4" name="AutoShape 15">
              <a:extLst>
                <a:ext uri="{FF2B5EF4-FFF2-40B4-BE49-F238E27FC236}">
                  <a16:creationId xmlns:a16="http://schemas.microsoft.com/office/drawing/2014/main" id="{B8D0E273-392D-44F9-AC77-A246B465EC35}"/>
                </a:ext>
              </a:extLst>
            </p:cNvPr>
            <p:cNvCxnSpPr>
              <a:cxnSpLocks noChangeShapeType="1"/>
              <a:stCxn id="77" idx="4"/>
              <a:endCxn id="78" idx="0"/>
            </p:cNvCxnSpPr>
            <p:nvPr/>
          </p:nvCxnSpPr>
          <p:spPr bwMode="auto">
            <a:xfrm>
              <a:off x="2071" y="3200"/>
              <a:ext cx="0" cy="755"/>
            </a:xfrm>
            <a:prstGeom prst="straightConnector1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5" name="AutoShape 16">
              <a:extLst>
                <a:ext uri="{FF2B5EF4-FFF2-40B4-BE49-F238E27FC236}">
                  <a16:creationId xmlns:a16="http://schemas.microsoft.com/office/drawing/2014/main" id="{1AD7943E-132A-43E2-B14C-1433BDF1FE69}"/>
                </a:ext>
              </a:extLst>
            </p:cNvPr>
            <p:cNvCxnSpPr>
              <a:cxnSpLocks noChangeShapeType="1"/>
              <a:stCxn id="76" idx="6"/>
              <a:endCxn id="88" idx="2"/>
            </p:cNvCxnSpPr>
            <p:nvPr/>
          </p:nvCxnSpPr>
          <p:spPr bwMode="auto">
            <a:xfrm>
              <a:off x="2150" y="2182"/>
              <a:ext cx="1514" cy="0"/>
            </a:xfrm>
            <a:prstGeom prst="straightConnector1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6" name="AutoShape 17">
              <a:extLst>
                <a:ext uri="{FF2B5EF4-FFF2-40B4-BE49-F238E27FC236}">
                  <a16:creationId xmlns:a16="http://schemas.microsoft.com/office/drawing/2014/main" id="{15CFE9FB-8A24-4BF9-AC59-14952B80E875}"/>
                </a:ext>
              </a:extLst>
            </p:cNvPr>
            <p:cNvCxnSpPr>
              <a:cxnSpLocks noChangeShapeType="1"/>
              <a:stCxn id="78" idx="6"/>
              <a:endCxn id="90" idx="2"/>
            </p:cNvCxnSpPr>
            <p:nvPr/>
          </p:nvCxnSpPr>
          <p:spPr bwMode="auto">
            <a:xfrm>
              <a:off x="2150" y="4034"/>
              <a:ext cx="1514" cy="0"/>
            </a:xfrm>
            <a:prstGeom prst="straightConnector1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7" name="AutoShape 18">
              <a:extLst>
                <a:ext uri="{FF2B5EF4-FFF2-40B4-BE49-F238E27FC236}">
                  <a16:creationId xmlns:a16="http://schemas.microsoft.com/office/drawing/2014/main" id="{2D86915B-7B3A-457F-A535-192AC74D10E0}"/>
                </a:ext>
              </a:extLst>
            </p:cNvPr>
            <p:cNvCxnSpPr>
              <a:cxnSpLocks noChangeShapeType="1"/>
              <a:stCxn id="76" idx="4"/>
              <a:endCxn id="77" idx="0"/>
            </p:cNvCxnSpPr>
            <p:nvPr/>
          </p:nvCxnSpPr>
          <p:spPr bwMode="auto">
            <a:xfrm>
              <a:off x="2071" y="2262"/>
              <a:ext cx="0" cy="77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88" name="Oval 19">
              <a:extLst>
                <a:ext uri="{FF2B5EF4-FFF2-40B4-BE49-F238E27FC236}">
                  <a16:creationId xmlns:a16="http://schemas.microsoft.com/office/drawing/2014/main" id="{4A9A374B-1185-4044-8CB6-A6F732DCDB9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64" y="2102"/>
              <a:ext cx="158" cy="16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5</a:t>
              </a:r>
            </a:p>
          </p:txBody>
        </p:sp>
        <p:sp>
          <p:nvSpPr>
            <p:cNvPr id="89" name="Oval 20">
              <a:extLst>
                <a:ext uri="{FF2B5EF4-FFF2-40B4-BE49-F238E27FC236}">
                  <a16:creationId xmlns:a16="http://schemas.microsoft.com/office/drawing/2014/main" id="{93BB1D6E-996A-4CBD-9989-D5C7F1DEBF9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64" y="3041"/>
              <a:ext cx="158" cy="1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6</a:t>
              </a:r>
            </a:p>
          </p:txBody>
        </p:sp>
        <p:sp>
          <p:nvSpPr>
            <p:cNvPr id="90" name="Oval 21">
              <a:extLst>
                <a:ext uri="{FF2B5EF4-FFF2-40B4-BE49-F238E27FC236}">
                  <a16:creationId xmlns:a16="http://schemas.microsoft.com/office/drawing/2014/main" id="{326BDAD3-5E99-418E-895F-571353D66F6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64" y="3955"/>
              <a:ext cx="158" cy="15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7</a:t>
              </a:r>
            </a:p>
          </p:txBody>
        </p:sp>
        <p:cxnSp>
          <p:nvCxnSpPr>
            <p:cNvPr id="91" name="AutoShape 22">
              <a:extLst>
                <a:ext uri="{FF2B5EF4-FFF2-40B4-BE49-F238E27FC236}">
                  <a16:creationId xmlns:a16="http://schemas.microsoft.com/office/drawing/2014/main" id="{ED70A78B-7A9C-4690-8431-FA580DD74BF8}"/>
                </a:ext>
              </a:extLst>
            </p:cNvPr>
            <p:cNvCxnSpPr>
              <a:cxnSpLocks noChangeShapeType="1"/>
              <a:stCxn id="89" idx="4"/>
              <a:endCxn id="90" idx="0"/>
            </p:cNvCxnSpPr>
            <p:nvPr/>
          </p:nvCxnSpPr>
          <p:spPr bwMode="auto">
            <a:xfrm>
              <a:off x="3743" y="3200"/>
              <a:ext cx="0" cy="755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2" name="AutoShape 23">
              <a:extLst>
                <a:ext uri="{FF2B5EF4-FFF2-40B4-BE49-F238E27FC236}">
                  <a16:creationId xmlns:a16="http://schemas.microsoft.com/office/drawing/2014/main" id="{82638EBD-E38C-4D2C-80F5-59FEBE1F457E}"/>
                </a:ext>
              </a:extLst>
            </p:cNvPr>
            <p:cNvCxnSpPr>
              <a:cxnSpLocks noChangeShapeType="1"/>
              <a:stCxn id="88" idx="4"/>
              <a:endCxn id="89" idx="0"/>
            </p:cNvCxnSpPr>
            <p:nvPr/>
          </p:nvCxnSpPr>
          <p:spPr bwMode="auto">
            <a:xfrm>
              <a:off x="3743" y="2262"/>
              <a:ext cx="0" cy="779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3" name="AutoShape 24">
              <a:extLst>
                <a:ext uri="{FF2B5EF4-FFF2-40B4-BE49-F238E27FC236}">
                  <a16:creationId xmlns:a16="http://schemas.microsoft.com/office/drawing/2014/main" id="{410772AA-D966-4080-BAEE-4597A615180F}"/>
                </a:ext>
              </a:extLst>
            </p:cNvPr>
            <p:cNvCxnSpPr>
              <a:cxnSpLocks noChangeShapeType="1"/>
              <a:stCxn id="76" idx="5"/>
              <a:endCxn id="89" idx="1"/>
            </p:cNvCxnSpPr>
            <p:nvPr/>
          </p:nvCxnSpPr>
          <p:spPr bwMode="auto">
            <a:xfrm>
              <a:off x="2127" y="2239"/>
              <a:ext cx="1560" cy="825"/>
            </a:xfrm>
            <a:prstGeom prst="straightConnector1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94" name="Oval 25">
              <a:extLst>
                <a:ext uri="{FF2B5EF4-FFF2-40B4-BE49-F238E27FC236}">
                  <a16:creationId xmlns:a16="http://schemas.microsoft.com/office/drawing/2014/main" id="{A854ED28-3AD3-4949-8681-07BBFFB9A79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92" y="3041"/>
              <a:ext cx="158" cy="1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t</a:t>
              </a:r>
            </a:p>
          </p:txBody>
        </p:sp>
        <p:cxnSp>
          <p:nvCxnSpPr>
            <p:cNvPr id="95" name="AutoShape 26">
              <a:extLst>
                <a:ext uri="{FF2B5EF4-FFF2-40B4-BE49-F238E27FC236}">
                  <a16:creationId xmlns:a16="http://schemas.microsoft.com/office/drawing/2014/main" id="{CF3E6570-5759-42E9-9E99-47961FF841A4}"/>
                </a:ext>
              </a:extLst>
            </p:cNvPr>
            <p:cNvCxnSpPr>
              <a:cxnSpLocks noChangeShapeType="1"/>
              <a:stCxn id="88" idx="6"/>
              <a:endCxn id="94" idx="1"/>
            </p:cNvCxnSpPr>
            <p:nvPr/>
          </p:nvCxnSpPr>
          <p:spPr bwMode="auto">
            <a:xfrm>
              <a:off x="3822" y="2182"/>
              <a:ext cx="1093" cy="8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6" name="AutoShape 27">
              <a:extLst>
                <a:ext uri="{FF2B5EF4-FFF2-40B4-BE49-F238E27FC236}">
                  <a16:creationId xmlns:a16="http://schemas.microsoft.com/office/drawing/2014/main" id="{082DDCFA-9EB5-48D0-918F-F50226A4B8AA}"/>
                </a:ext>
              </a:extLst>
            </p:cNvPr>
            <p:cNvCxnSpPr>
              <a:cxnSpLocks noChangeShapeType="1"/>
              <a:stCxn id="89" idx="6"/>
              <a:endCxn id="94" idx="2"/>
            </p:cNvCxnSpPr>
            <p:nvPr/>
          </p:nvCxnSpPr>
          <p:spPr bwMode="auto">
            <a:xfrm>
              <a:off x="3822" y="3121"/>
              <a:ext cx="1070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7" name="AutoShape 28">
              <a:extLst>
                <a:ext uri="{FF2B5EF4-FFF2-40B4-BE49-F238E27FC236}">
                  <a16:creationId xmlns:a16="http://schemas.microsoft.com/office/drawing/2014/main" id="{D645AA6A-D9DC-49AF-A8C1-53A978695189}"/>
                </a:ext>
              </a:extLst>
            </p:cNvPr>
            <p:cNvCxnSpPr>
              <a:cxnSpLocks noChangeShapeType="1"/>
              <a:stCxn id="90" idx="7"/>
              <a:endCxn id="94" idx="4"/>
            </p:cNvCxnSpPr>
            <p:nvPr/>
          </p:nvCxnSpPr>
          <p:spPr bwMode="auto">
            <a:xfrm flipV="1">
              <a:off x="3799" y="3200"/>
              <a:ext cx="1172" cy="77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98" name="Text Box 29">
              <a:extLst>
                <a:ext uri="{FF2B5EF4-FFF2-40B4-BE49-F238E27FC236}">
                  <a16:creationId xmlns:a16="http://schemas.microsoft.com/office/drawing/2014/main" id="{F58E7A3D-6426-45DE-8649-C61C67D6A8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9" y="3560"/>
              <a:ext cx="269" cy="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15</a:t>
              </a:r>
            </a:p>
          </p:txBody>
        </p:sp>
        <p:sp>
          <p:nvSpPr>
            <p:cNvPr id="99" name="Text Box 30">
              <a:extLst>
                <a:ext uri="{FF2B5EF4-FFF2-40B4-BE49-F238E27FC236}">
                  <a16:creationId xmlns:a16="http://schemas.microsoft.com/office/drawing/2014/main" id="{AB5B69AF-93AB-43B0-8641-3BB4A1E216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8" y="3040"/>
              <a:ext cx="222" cy="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5</a:t>
              </a:r>
            </a:p>
          </p:txBody>
        </p:sp>
        <p:sp>
          <p:nvSpPr>
            <p:cNvPr id="100" name="Text Box 31">
              <a:extLst>
                <a:ext uri="{FF2B5EF4-FFF2-40B4-BE49-F238E27FC236}">
                  <a16:creationId xmlns:a16="http://schemas.microsoft.com/office/drawing/2014/main" id="{49D21C55-F2CB-4CB2-8C18-C7E0BE6A5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958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30</a:t>
              </a:r>
            </a:p>
          </p:txBody>
        </p:sp>
        <p:sp>
          <p:nvSpPr>
            <p:cNvPr id="101" name="Text Box 32">
              <a:extLst>
                <a:ext uri="{FF2B5EF4-FFF2-40B4-BE49-F238E27FC236}">
                  <a16:creationId xmlns:a16="http://schemas.microsoft.com/office/drawing/2014/main" id="{4ED9EDF2-26D0-4CCF-9363-0A3A8BD2E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3465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15</a:t>
              </a:r>
            </a:p>
          </p:txBody>
        </p:sp>
        <p:sp>
          <p:nvSpPr>
            <p:cNvPr id="102" name="Text Box 33">
              <a:extLst>
                <a:ext uri="{FF2B5EF4-FFF2-40B4-BE49-F238E27FC236}">
                  <a16:creationId xmlns:a16="http://schemas.microsoft.com/office/drawing/2014/main" id="{CB56F065-A48D-47BE-90FC-402BD7B521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" y="2518"/>
              <a:ext cx="268" cy="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  10</a:t>
              </a:r>
            </a:p>
          </p:txBody>
        </p:sp>
        <p:sp>
          <p:nvSpPr>
            <p:cNvPr id="103" name="Text Box 34">
              <a:extLst>
                <a:ext uri="{FF2B5EF4-FFF2-40B4-BE49-F238E27FC236}">
                  <a16:creationId xmlns:a16="http://schemas.microsoft.com/office/drawing/2014/main" id="{01645D42-2CF6-458F-B44A-8D4916BF46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1" y="3048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8</a:t>
              </a:r>
            </a:p>
          </p:txBody>
        </p:sp>
        <p:sp>
          <p:nvSpPr>
            <p:cNvPr id="104" name="Text Box 35">
              <a:extLst>
                <a:ext uri="{FF2B5EF4-FFF2-40B4-BE49-F238E27FC236}">
                  <a16:creationId xmlns:a16="http://schemas.microsoft.com/office/drawing/2014/main" id="{6A6C429D-0988-4850-ABC3-D28220BB46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6" y="2549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15</a:t>
              </a:r>
            </a:p>
          </p:txBody>
        </p:sp>
        <p:sp>
          <p:nvSpPr>
            <p:cNvPr id="105" name="Text Box 36">
              <a:extLst>
                <a:ext uri="{FF2B5EF4-FFF2-40B4-BE49-F238E27FC236}">
                  <a16:creationId xmlns:a16="http://schemas.microsoft.com/office/drawing/2014/main" id="{9E11C84E-6A9F-4D10-9411-2DD6F17692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8" y="2114"/>
              <a:ext cx="269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9</a:t>
              </a:r>
            </a:p>
          </p:txBody>
        </p:sp>
        <p:sp>
          <p:nvSpPr>
            <p:cNvPr id="106" name="Text Box 37">
              <a:extLst>
                <a:ext uri="{FF2B5EF4-FFF2-40B4-BE49-F238E27FC236}">
                  <a16:creationId xmlns:a16="http://schemas.microsoft.com/office/drawing/2014/main" id="{27D47B8B-904D-4C14-93AD-822824C8A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1" y="3485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6</a:t>
              </a:r>
            </a:p>
          </p:txBody>
        </p:sp>
        <p:sp>
          <p:nvSpPr>
            <p:cNvPr id="107" name="Text Box 38">
              <a:extLst>
                <a:ext uri="{FF2B5EF4-FFF2-40B4-BE49-F238E27FC236}">
                  <a16:creationId xmlns:a16="http://schemas.microsoft.com/office/drawing/2014/main" id="{6CBD775B-AAE4-42F1-A82B-1C7415C36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2" y="3516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10</a:t>
              </a:r>
            </a:p>
          </p:txBody>
        </p:sp>
        <p:sp>
          <p:nvSpPr>
            <p:cNvPr id="108" name="Text Box 39">
              <a:extLst>
                <a:ext uri="{FF2B5EF4-FFF2-40B4-BE49-F238E27FC236}">
                  <a16:creationId xmlns:a16="http://schemas.microsoft.com/office/drawing/2014/main" id="{4738E2D0-E6B0-4013-A671-71268D4669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2" y="3056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10</a:t>
              </a:r>
            </a:p>
          </p:txBody>
        </p:sp>
        <p:sp>
          <p:nvSpPr>
            <p:cNvPr id="109" name="Text Box 40">
              <a:extLst>
                <a:ext uri="{FF2B5EF4-FFF2-40B4-BE49-F238E27FC236}">
                  <a16:creationId xmlns:a16="http://schemas.microsoft.com/office/drawing/2014/main" id="{7D394BD4-A19A-4E06-B70C-629D1FD8DD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2" y="2562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  10</a:t>
              </a:r>
            </a:p>
          </p:txBody>
        </p:sp>
        <p:sp>
          <p:nvSpPr>
            <p:cNvPr id="110" name="Text Box 41">
              <a:extLst>
                <a:ext uri="{FF2B5EF4-FFF2-40B4-BE49-F238E27FC236}">
                  <a16:creationId xmlns:a16="http://schemas.microsoft.com/office/drawing/2014/main" id="{7B40E6EF-3B0D-4303-81C3-DBBA064A5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546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15</a:t>
              </a:r>
            </a:p>
          </p:txBody>
        </p:sp>
        <p:sp>
          <p:nvSpPr>
            <p:cNvPr id="111" name="Text Box 42">
              <a:extLst>
                <a:ext uri="{FF2B5EF4-FFF2-40B4-BE49-F238E27FC236}">
                  <a16:creationId xmlns:a16="http://schemas.microsoft.com/office/drawing/2014/main" id="{52CD23CF-4AF6-4255-BC11-6D3CE13AAB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2" y="2594"/>
              <a:ext cx="268" cy="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4</a:t>
              </a:r>
            </a:p>
          </p:txBody>
        </p:sp>
        <p:sp>
          <p:nvSpPr>
            <p:cNvPr id="112" name="Text Box 43">
              <a:extLst>
                <a:ext uri="{FF2B5EF4-FFF2-40B4-BE49-F238E27FC236}">
                  <a16:creationId xmlns:a16="http://schemas.microsoft.com/office/drawing/2014/main" id="{60D976B6-9575-491F-A85E-888918466A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6" y="3479"/>
              <a:ext cx="267" cy="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4</a:t>
              </a:r>
            </a:p>
          </p:txBody>
        </p:sp>
        <p:sp>
          <p:nvSpPr>
            <p:cNvPr id="113" name="Line 112">
              <a:extLst>
                <a:ext uri="{FF2B5EF4-FFF2-40B4-BE49-F238E27FC236}">
                  <a16:creationId xmlns:a16="http://schemas.microsoft.com/office/drawing/2014/main" id="{DB267A44-D9A3-4D18-AA91-EF84A6B526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3624"/>
              <a:ext cx="1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4" name="Line 114">
              <a:extLst>
                <a:ext uri="{FF2B5EF4-FFF2-40B4-BE49-F238E27FC236}">
                  <a16:creationId xmlns:a16="http://schemas.microsoft.com/office/drawing/2014/main" id="{007CED94-E42C-429B-9E43-CD70E8520A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9" y="3792"/>
              <a:ext cx="13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115" name="Text Box 117">
            <a:extLst>
              <a:ext uri="{FF2B5EF4-FFF2-40B4-BE49-F238E27FC236}">
                <a16:creationId xmlns:a16="http://schemas.microsoft.com/office/drawing/2014/main" id="{C7E3E9D8-0E16-4870-B974-E9D30D22C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975" y="41148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4</a:t>
            </a:r>
          </a:p>
        </p:txBody>
      </p:sp>
      <p:sp>
        <p:nvSpPr>
          <p:cNvPr id="116" name="Text Box 47">
            <a:extLst>
              <a:ext uri="{FF2B5EF4-FFF2-40B4-BE49-F238E27FC236}">
                <a16:creationId xmlns:a16="http://schemas.microsoft.com/office/drawing/2014/main" id="{6FA3B2BC-BF89-4561-8FBF-1B8598D51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73" y="5923227"/>
            <a:ext cx="3397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11</a:t>
            </a:r>
          </a:p>
        </p:txBody>
      </p:sp>
      <p:sp>
        <p:nvSpPr>
          <p:cNvPr id="117" name="Text Box 48">
            <a:extLst>
              <a:ext uri="{FF2B5EF4-FFF2-40B4-BE49-F238E27FC236}">
                <a16:creationId xmlns:a16="http://schemas.microsoft.com/office/drawing/2014/main" id="{0DC1DB87-834D-417C-A2D2-BAE701E42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921" y="5308478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</a:t>
            </a:r>
          </a:p>
        </p:txBody>
      </p:sp>
      <p:sp>
        <p:nvSpPr>
          <p:cNvPr id="118" name="Text Box 57">
            <a:extLst>
              <a:ext uri="{FF2B5EF4-FFF2-40B4-BE49-F238E27FC236}">
                <a16:creationId xmlns:a16="http://schemas.microsoft.com/office/drawing/2014/main" id="{BA4F5562-A2BB-4018-89F2-A15E4C33D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5540204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119" name="Text Box 49">
            <a:extLst>
              <a:ext uri="{FF2B5EF4-FFF2-40B4-BE49-F238E27FC236}">
                <a16:creationId xmlns:a16="http://schemas.microsoft.com/office/drawing/2014/main" id="{95A8EFC2-2800-4965-9700-8CDA0C81E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527" y="5337176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10</a:t>
            </a:r>
          </a:p>
        </p:txBody>
      </p:sp>
      <p:sp>
        <p:nvSpPr>
          <p:cNvPr id="120" name="Text Box 52">
            <a:extLst>
              <a:ext uri="{FF2B5EF4-FFF2-40B4-BE49-F238E27FC236}">
                <a16:creationId xmlns:a16="http://schemas.microsoft.com/office/drawing/2014/main" id="{63C63447-B628-4228-9F5C-16F5BD345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0626" y="4583114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8</a:t>
            </a:r>
          </a:p>
        </p:txBody>
      </p:sp>
      <p:sp>
        <p:nvSpPr>
          <p:cNvPr id="121" name="Text Box 56">
            <a:extLst>
              <a:ext uri="{FF2B5EF4-FFF2-40B4-BE49-F238E27FC236}">
                <a16:creationId xmlns:a16="http://schemas.microsoft.com/office/drawing/2014/main" id="{96DCBB9F-80EB-4C9F-B004-491DECAA2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4088" y="5492876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122" name="Text Box 59">
            <a:extLst>
              <a:ext uri="{FF2B5EF4-FFF2-40B4-BE49-F238E27FC236}">
                <a16:creationId xmlns:a16="http://schemas.microsoft.com/office/drawing/2014/main" id="{8525608F-0850-4F3F-A711-DD7BEE292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139" y="6043614"/>
            <a:ext cx="339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696019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Proof of Flow value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000" dirty="0">
                    <a:solidFill>
                      <a:srgbClr val="0070C0"/>
                    </a:solidFill>
                  </a:rPr>
                  <a:t>Flow value lemma.</a:t>
                </a:r>
                <a:r>
                  <a:rPr lang="en-US" sz="2000" dirty="0"/>
                  <a:t>  Let f be any flow, and let (A, B) be any s-t cut.  Then, the net flow sent across the cut is equal to the amount leaving s.</a:t>
                </a:r>
              </a:p>
              <a:p>
                <a:pPr marL="0" indent="0">
                  <a:buFont typeface="Monotype Sorts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ut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  <m:brk m:alnAt="7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to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000" dirty="0"/>
              </a:p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000" dirty="0">
                    <a:solidFill>
                      <a:srgbClr val="0070C0"/>
                    </a:solidFill>
                  </a:rPr>
                  <a:t>Proof. 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741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42D16B-7014-467A-9C19-09D8ACC8D303}"/>
                  </a:ext>
                </a:extLst>
              </p:cNvPr>
              <p:cNvSpPr txBox="1"/>
              <p:nvPr/>
            </p:nvSpPr>
            <p:spPr>
              <a:xfrm>
                <a:off x="2739225" y="3237275"/>
                <a:ext cx="2441438" cy="83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l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ut</m:t>
                          </m:r>
                          <m:r>
                            <a:rPr lang="en-US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brk m:alnAt="7"/>
                            </m:r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42D16B-7014-467A-9C19-09D8ACC8D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225" y="3237275"/>
                <a:ext cx="2441438" cy="8392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10F5A2-2B75-4A88-986A-5419F20B2BC9}"/>
                  </a:ext>
                </a:extLst>
              </p:cNvPr>
              <p:cNvSpPr txBox="1"/>
              <p:nvPr/>
            </p:nvSpPr>
            <p:spPr>
              <a:xfrm>
                <a:off x="3319585" y="4048439"/>
                <a:ext cx="4171398" cy="1390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ut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of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  <m:sup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to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  <m:sup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10F5A2-2B75-4A88-986A-5419F20B2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585" y="4048439"/>
                <a:ext cx="4171398" cy="13909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715457-CEAE-49A9-A761-E2895A444420}"/>
                  </a:ext>
                </a:extLst>
              </p:cNvPr>
              <p:cNvSpPr txBox="1"/>
              <p:nvPr/>
            </p:nvSpPr>
            <p:spPr>
              <a:xfrm>
                <a:off x="3319585" y="5183659"/>
                <a:ext cx="3455561" cy="83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ut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  <m:brk m:alnAt="7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to</m:t>
                              </m:r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715457-CEAE-49A9-A761-E2895A444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585" y="5183659"/>
                <a:ext cx="3455561" cy="8392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3D98B3C3-5E01-47E2-8F0C-774D0CDABE60}"/>
              </a:ext>
            </a:extLst>
          </p:cNvPr>
          <p:cNvGrpSpPr/>
          <p:nvPr/>
        </p:nvGrpSpPr>
        <p:grpSpPr>
          <a:xfrm>
            <a:off x="334478" y="4343808"/>
            <a:ext cx="2963834" cy="584775"/>
            <a:chOff x="334478" y="4343808"/>
            <a:chExt cx="2963834" cy="5847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6A0E8F-71BF-4EE6-B395-142B3A4AB14F}"/>
                </a:ext>
              </a:extLst>
            </p:cNvPr>
            <p:cNvSpPr txBox="1"/>
            <p:nvPr/>
          </p:nvSpPr>
          <p:spPr>
            <a:xfrm>
              <a:off x="334478" y="4343808"/>
              <a:ext cx="25314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By conservation of flow,</a:t>
              </a:r>
            </a:p>
            <a:p>
              <a:r>
                <a:rPr lang="en-US" sz="1600" dirty="0"/>
                <a:t>all terms except v=s are 0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6A8B0E1-68D7-45B8-A6EE-E1F0DB044B0B}"/>
                </a:ext>
              </a:extLst>
            </p:cNvPr>
            <p:cNvCxnSpPr>
              <a:cxnSpLocks/>
              <a:stCxn id="6" idx="3"/>
            </p:cNvCxnSpPr>
            <p:nvPr/>
          </p:nvCxnSpPr>
          <p:spPr bwMode="auto">
            <a:xfrm>
              <a:off x="2865940" y="4636196"/>
              <a:ext cx="43237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BFBCCD9-2028-4401-9D6F-B8119B76FAB0}"/>
              </a:ext>
            </a:extLst>
          </p:cNvPr>
          <p:cNvGrpSpPr/>
          <p:nvPr/>
        </p:nvGrpSpPr>
        <p:grpSpPr>
          <a:xfrm>
            <a:off x="381398" y="5299995"/>
            <a:ext cx="2938187" cy="584775"/>
            <a:chOff x="381398" y="5299995"/>
            <a:chExt cx="2938187" cy="584775"/>
          </a:xfrm>
        </p:grpSpPr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E9604F36-0847-4A6F-969D-F10BF137509B}"/>
                </a:ext>
              </a:extLst>
            </p:cNvPr>
            <p:cNvCxnSpPr>
              <a:cxnSpLocks/>
              <a:stCxn id="123" idx="3"/>
              <a:endCxn id="5" idx="1"/>
            </p:cNvCxnSpPr>
            <p:nvPr/>
          </p:nvCxnSpPr>
          <p:spPr bwMode="auto">
            <a:xfrm>
              <a:off x="2858359" y="5592383"/>
              <a:ext cx="461226" cy="1091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D30BDA6E-D216-449E-A52A-B3DE2EA1EEE0}"/>
                </a:ext>
              </a:extLst>
            </p:cNvPr>
            <p:cNvSpPr txBox="1"/>
            <p:nvPr/>
          </p:nvSpPr>
          <p:spPr>
            <a:xfrm>
              <a:off x="381398" y="5299995"/>
              <a:ext cx="24769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All contributions due to </a:t>
              </a:r>
            </a:p>
            <a:p>
              <a:r>
                <a:rPr lang="en-US" sz="1600" dirty="0"/>
                <a:t>internal edges cancel out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079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B40A89B-5F8C-41AB-B5B6-09284F555347}"/>
              </a:ext>
            </a:extLst>
          </p:cNvPr>
          <p:cNvSpPr/>
          <p:nvPr/>
        </p:nvSpPr>
        <p:spPr bwMode="auto">
          <a:xfrm>
            <a:off x="971664" y="3053751"/>
            <a:ext cx="2892970" cy="3761117"/>
          </a:xfrm>
          <a:custGeom>
            <a:avLst/>
            <a:gdLst>
              <a:gd name="connsiteX0" fmla="*/ 245 w 2892970"/>
              <a:gd name="connsiteY0" fmla="*/ 1840302 h 3761117"/>
              <a:gd name="connsiteX1" fmla="*/ 29000 w 2892970"/>
              <a:gd name="connsiteY1" fmla="*/ 1834551 h 3761117"/>
              <a:gd name="connsiteX2" fmla="*/ 40502 w 2892970"/>
              <a:gd name="connsiteY2" fmla="*/ 1817298 h 3761117"/>
              <a:gd name="connsiteX3" fmla="*/ 29000 w 2892970"/>
              <a:gd name="connsiteY3" fmla="*/ 1748287 h 3761117"/>
              <a:gd name="connsiteX4" fmla="*/ 23249 w 2892970"/>
              <a:gd name="connsiteY4" fmla="*/ 1713781 h 3761117"/>
              <a:gd name="connsiteX5" fmla="*/ 29000 w 2892970"/>
              <a:gd name="connsiteY5" fmla="*/ 1610264 h 3761117"/>
              <a:gd name="connsiteX6" fmla="*/ 34751 w 2892970"/>
              <a:gd name="connsiteY6" fmla="*/ 1587260 h 3761117"/>
              <a:gd name="connsiteX7" fmla="*/ 52004 w 2892970"/>
              <a:gd name="connsiteY7" fmla="*/ 1558506 h 3761117"/>
              <a:gd name="connsiteX8" fmla="*/ 80759 w 2892970"/>
              <a:gd name="connsiteY8" fmla="*/ 1506747 h 3761117"/>
              <a:gd name="connsiteX9" fmla="*/ 92261 w 2892970"/>
              <a:gd name="connsiteY9" fmla="*/ 1489494 h 3761117"/>
              <a:gd name="connsiteX10" fmla="*/ 115264 w 2892970"/>
              <a:gd name="connsiteY10" fmla="*/ 1466491 h 3761117"/>
              <a:gd name="connsiteX11" fmla="*/ 132517 w 2892970"/>
              <a:gd name="connsiteY11" fmla="*/ 1431985 h 3761117"/>
              <a:gd name="connsiteX12" fmla="*/ 155521 w 2892970"/>
              <a:gd name="connsiteY12" fmla="*/ 1408981 h 3761117"/>
              <a:gd name="connsiteX13" fmla="*/ 172774 w 2892970"/>
              <a:gd name="connsiteY13" fmla="*/ 1385977 h 3761117"/>
              <a:gd name="connsiteX14" fmla="*/ 213030 w 2892970"/>
              <a:gd name="connsiteY14" fmla="*/ 1351472 h 3761117"/>
              <a:gd name="connsiteX15" fmla="*/ 230283 w 2892970"/>
              <a:gd name="connsiteY15" fmla="*/ 1328468 h 3761117"/>
              <a:gd name="connsiteX16" fmla="*/ 253287 w 2892970"/>
              <a:gd name="connsiteY16" fmla="*/ 1311215 h 3761117"/>
              <a:gd name="connsiteX17" fmla="*/ 305045 w 2892970"/>
              <a:gd name="connsiteY17" fmla="*/ 1259457 h 3761117"/>
              <a:gd name="connsiteX18" fmla="*/ 322298 w 2892970"/>
              <a:gd name="connsiteY18" fmla="*/ 1242204 h 3761117"/>
              <a:gd name="connsiteX19" fmla="*/ 397061 w 2892970"/>
              <a:gd name="connsiteY19" fmla="*/ 1190445 h 3761117"/>
              <a:gd name="connsiteX20" fmla="*/ 460321 w 2892970"/>
              <a:gd name="connsiteY20" fmla="*/ 1132936 h 3761117"/>
              <a:gd name="connsiteX21" fmla="*/ 483325 w 2892970"/>
              <a:gd name="connsiteY21" fmla="*/ 1109932 h 3761117"/>
              <a:gd name="connsiteX22" fmla="*/ 517830 w 2892970"/>
              <a:gd name="connsiteY22" fmla="*/ 1086928 h 3761117"/>
              <a:gd name="connsiteX23" fmla="*/ 540834 w 2892970"/>
              <a:gd name="connsiteY23" fmla="*/ 1046672 h 3761117"/>
              <a:gd name="connsiteX24" fmla="*/ 569589 w 2892970"/>
              <a:gd name="connsiteY24" fmla="*/ 1023668 h 3761117"/>
              <a:gd name="connsiteX25" fmla="*/ 592593 w 2892970"/>
              <a:gd name="connsiteY25" fmla="*/ 989162 h 3761117"/>
              <a:gd name="connsiteX26" fmla="*/ 661604 w 2892970"/>
              <a:gd name="connsiteY26" fmla="*/ 931653 h 3761117"/>
              <a:gd name="connsiteX27" fmla="*/ 684608 w 2892970"/>
              <a:gd name="connsiteY27" fmla="*/ 891396 h 3761117"/>
              <a:gd name="connsiteX28" fmla="*/ 701861 w 2892970"/>
              <a:gd name="connsiteY28" fmla="*/ 856891 h 3761117"/>
              <a:gd name="connsiteX29" fmla="*/ 730615 w 2892970"/>
              <a:gd name="connsiteY29" fmla="*/ 822385 h 3761117"/>
              <a:gd name="connsiteX30" fmla="*/ 765121 w 2892970"/>
              <a:gd name="connsiteY30" fmla="*/ 759124 h 3761117"/>
              <a:gd name="connsiteX31" fmla="*/ 811128 w 2892970"/>
              <a:gd name="connsiteY31" fmla="*/ 713117 h 3761117"/>
              <a:gd name="connsiteX32" fmla="*/ 862887 w 2892970"/>
              <a:gd name="connsiteY32" fmla="*/ 603849 h 3761117"/>
              <a:gd name="connsiteX33" fmla="*/ 874389 w 2892970"/>
              <a:gd name="connsiteY33" fmla="*/ 569343 h 3761117"/>
              <a:gd name="connsiteX34" fmla="*/ 897393 w 2892970"/>
              <a:gd name="connsiteY34" fmla="*/ 534838 h 3761117"/>
              <a:gd name="connsiteX35" fmla="*/ 908894 w 2892970"/>
              <a:gd name="connsiteY35" fmla="*/ 517585 h 3761117"/>
              <a:gd name="connsiteX36" fmla="*/ 943400 w 2892970"/>
              <a:gd name="connsiteY36" fmla="*/ 454324 h 3761117"/>
              <a:gd name="connsiteX37" fmla="*/ 1035415 w 2892970"/>
              <a:gd name="connsiteY37" fmla="*/ 385313 h 3761117"/>
              <a:gd name="connsiteX38" fmla="*/ 1058419 w 2892970"/>
              <a:gd name="connsiteY38" fmla="*/ 373811 h 3761117"/>
              <a:gd name="connsiteX39" fmla="*/ 1110178 w 2892970"/>
              <a:gd name="connsiteY39" fmla="*/ 339306 h 3761117"/>
              <a:gd name="connsiteX40" fmla="*/ 1167687 w 2892970"/>
              <a:gd name="connsiteY40" fmla="*/ 316302 h 3761117"/>
              <a:gd name="connsiteX41" fmla="*/ 1190691 w 2892970"/>
              <a:gd name="connsiteY41" fmla="*/ 304800 h 3761117"/>
              <a:gd name="connsiteX42" fmla="*/ 1219445 w 2892970"/>
              <a:gd name="connsiteY42" fmla="*/ 293298 h 3761117"/>
              <a:gd name="connsiteX43" fmla="*/ 1265453 w 2892970"/>
              <a:gd name="connsiteY43" fmla="*/ 270294 h 3761117"/>
              <a:gd name="connsiteX44" fmla="*/ 1288457 w 2892970"/>
              <a:gd name="connsiteY44" fmla="*/ 258792 h 3761117"/>
              <a:gd name="connsiteX45" fmla="*/ 1328713 w 2892970"/>
              <a:gd name="connsiteY45" fmla="*/ 247291 h 3761117"/>
              <a:gd name="connsiteX46" fmla="*/ 1397725 w 2892970"/>
              <a:gd name="connsiteY46" fmla="*/ 218536 h 3761117"/>
              <a:gd name="connsiteX47" fmla="*/ 1478238 w 2892970"/>
              <a:gd name="connsiteY47" fmla="*/ 195532 h 3761117"/>
              <a:gd name="connsiteX48" fmla="*/ 1587506 w 2892970"/>
              <a:gd name="connsiteY48" fmla="*/ 155275 h 3761117"/>
              <a:gd name="connsiteX49" fmla="*/ 1656517 w 2892970"/>
              <a:gd name="connsiteY49" fmla="*/ 120770 h 3761117"/>
              <a:gd name="connsiteX50" fmla="*/ 1679521 w 2892970"/>
              <a:gd name="connsiteY50" fmla="*/ 109268 h 3761117"/>
              <a:gd name="connsiteX51" fmla="*/ 1696774 w 2892970"/>
              <a:gd name="connsiteY51" fmla="*/ 97766 h 3761117"/>
              <a:gd name="connsiteX52" fmla="*/ 1725528 w 2892970"/>
              <a:gd name="connsiteY52" fmla="*/ 86264 h 3761117"/>
              <a:gd name="connsiteX53" fmla="*/ 1760034 w 2892970"/>
              <a:gd name="connsiteY53" fmla="*/ 63260 h 3761117"/>
              <a:gd name="connsiteX54" fmla="*/ 1783038 w 2892970"/>
              <a:gd name="connsiteY54" fmla="*/ 51758 h 3761117"/>
              <a:gd name="connsiteX55" fmla="*/ 1829045 w 2892970"/>
              <a:gd name="connsiteY55" fmla="*/ 23004 h 3761117"/>
              <a:gd name="connsiteX56" fmla="*/ 1875053 w 2892970"/>
              <a:gd name="connsiteY56" fmla="*/ 11502 h 3761117"/>
              <a:gd name="connsiteX57" fmla="*/ 1921061 w 2892970"/>
              <a:gd name="connsiteY57" fmla="*/ 0 h 3761117"/>
              <a:gd name="connsiteX58" fmla="*/ 2053332 w 2892970"/>
              <a:gd name="connsiteY58" fmla="*/ 5751 h 3761117"/>
              <a:gd name="connsiteX59" fmla="*/ 2082087 w 2892970"/>
              <a:gd name="connsiteY59" fmla="*/ 11502 h 3761117"/>
              <a:gd name="connsiteX60" fmla="*/ 2145347 w 2892970"/>
              <a:gd name="connsiteY60" fmla="*/ 17253 h 3761117"/>
              <a:gd name="connsiteX61" fmla="*/ 2208608 w 2892970"/>
              <a:gd name="connsiteY61" fmla="*/ 40257 h 3761117"/>
              <a:gd name="connsiteX62" fmla="*/ 2266117 w 2892970"/>
              <a:gd name="connsiteY62" fmla="*/ 57509 h 3761117"/>
              <a:gd name="connsiteX63" fmla="*/ 2317876 w 2892970"/>
              <a:gd name="connsiteY63" fmla="*/ 86264 h 3761117"/>
              <a:gd name="connsiteX64" fmla="*/ 2340879 w 2892970"/>
              <a:gd name="connsiteY64" fmla="*/ 97766 h 3761117"/>
              <a:gd name="connsiteX65" fmla="*/ 2358132 w 2892970"/>
              <a:gd name="connsiteY65" fmla="*/ 115019 h 3761117"/>
              <a:gd name="connsiteX66" fmla="*/ 2381136 w 2892970"/>
              <a:gd name="connsiteY66" fmla="*/ 126521 h 3761117"/>
              <a:gd name="connsiteX67" fmla="*/ 2444396 w 2892970"/>
              <a:gd name="connsiteY67" fmla="*/ 172528 h 3761117"/>
              <a:gd name="connsiteX68" fmla="*/ 2461649 w 2892970"/>
              <a:gd name="connsiteY68" fmla="*/ 189781 h 3761117"/>
              <a:gd name="connsiteX69" fmla="*/ 2473151 w 2892970"/>
              <a:gd name="connsiteY69" fmla="*/ 207034 h 3761117"/>
              <a:gd name="connsiteX70" fmla="*/ 2530661 w 2892970"/>
              <a:gd name="connsiteY70" fmla="*/ 258792 h 3761117"/>
              <a:gd name="connsiteX71" fmla="*/ 2542162 w 2892970"/>
              <a:gd name="connsiteY71" fmla="*/ 276045 h 3761117"/>
              <a:gd name="connsiteX72" fmla="*/ 2559415 w 2892970"/>
              <a:gd name="connsiteY72" fmla="*/ 281796 h 3761117"/>
              <a:gd name="connsiteX73" fmla="*/ 2593921 w 2892970"/>
              <a:gd name="connsiteY73" fmla="*/ 304800 h 3761117"/>
              <a:gd name="connsiteX74" fmla="*/ 2611174 w 2892970"/>
              <a:gd name="connsiteY74" fmla="*/ 316302 h 3761117"/>
              <a:gd name="connsiteX75" fmla="*/ 2628427 w 2892970"/>
              <a:gd name="connsiteY75" fmla="*/ 327804 h 3761117"/>
              <a:gd name="connsiteX76" fmla="*/ 2657181 w 2892970"/>
              <a:gd name="connsiteY76" fmla="*/ 362309 h 3761117"/>
              <a:gd name="connsiteX77" fmla="*/ 2680185 w 2892970"/>
              <a:gd name="connsiteY77" fmla="*/ 396815 h 3761117"/>
              <a:gd name="connsiteX78" fmla="*/ 2697438 w 2892970"/>
              <a:gd name="connsiteY78" fmla="*/ 431321 h 3761117"/>
              <a:gd name="connsiteX79" fmla="*/ 2703189 w 2892970"/>
              <a:gd name="connsiteY79" fmla="*/ 483079 h 3761117"/>
              <a:gd name="connsiteX80" fmla="*/ 2708940 w 2892970"/>
              <a:gd name="connsiteY80" fmla="*/ 506083 h 3761117"/>
              <a:gd name="connsiteX81" fmla="*/ 2714691 w 2892970"/>
              <a:gd name="connsiteY81" fmla="*/ 546340 h 3761117"/>
              <a:gd name="connsiteX82" fmla="*/ 2726193 w 2892970"/>
              <a:gd name="connsiteY82" fmla="*/ 580845 h 3761117"/>
              <a:gd name="connsiteX83" fmla="*/ 2731944 w 2892970"/>
              <a:gd name="connsiteY83" fmla="*/ 598098 h 3761117"/>
              <a:gd name="connsiteX84" fmla="*/ 2737694 w 2892970"/>
              <a:gd name="connsiteY84" fmla="*/ 615351 h 3761117"/>
              <a:gd name="connsiteX85" fmla="*/ 2760698 w 2892970"/>
              <a:gd name="connsiteY85" fmla="*/ 649857 h 3761117"/>
              <a:gd name="connsiteX86" fmla="*/ 2766449 w 2892970"/>
              <a:gd name="connsiteY86" fmla="*/ 667109 h 3761117"/>
              <a:gd name="connsiteX87" fmla="*/ 2800955 w 2892970"/>
              <a:gd name="connsiteY87" fmla="*/ 718868 h 3761117"/>
              <a:gd name="connsiteX88" fmla="*/ 2812457 w 2892970"/>
              <a:gd name="connsiteY88" fmla="*/ 736121 h 3761117"/>
              <a:gd name="connsiteX89" fmla="*/ 2835461 w 2892970"/>
              <a:gd name="connsiteY89" fmla="*/ 776377 h 3761117"/>
              <a:gd name="connsiteX90" fmla="*/ 2841211 w 2892970"/>
              <a:gd name="connsiteY90" fmla="*/ 793630 h 3761117"/>
              <a:gd name="connsiteX91" fmla="*/ 2858464 w 2892970"/>
              <a:gd name="connsiteY91" fmla="*/ 833887 h 3761117"/>
              <a:gd name="connsiteX92" fmla="*/ 2869966 w 2892970"/>
              <a:gd name="connsiteY92" fmla="*/ 891396 h 3761117"/>
              <a:gd name="connsiteX93" fmla="*/ 2881468 w 2892970"/>
              <a:gd name="connsiteY93" fmla="*/ 954657 h 3761117"/>
              <a:gd name="connsiteX94" fmla="*/ 2887219 w 2892970"/>
              <a:gd name="connsiteY94" fmla="*/ 1035170 h 3761117"/>
              <a:gd name="connsiteX95" fmla="*/ 2892970 w 2892970"/>
              <a:gd name="connsiteY95" fmla="*/ 1075426 h 3761117"/>
              <a:gd name="connsiteX96" fmla="*/ 2887219 w 2892970"/>
              <a:gd name="connsiteY96" fmla="*/ 1173192 h 3761117"/>
              <a:gd name="connsiteX97" fmla="*/ 2875717 w 2892970"/>
              <a:gd name="connsiteY97" fmla="*/ 1219200 h 3761117"/>
              <a:gd name="connsiteX98" fmla="*/ 2852713 w 2892970"/>
              <a:gd name="connsiteY98" fmla="*/ 1253706 h 3761117"/>
              <a:gd name="connsiteX99" fmla="*/ 2846962 w 2892970"/>
              <a:gd name="connsiteY99" fmla="*/ 1276709 h 3761117"/>
              <a:gd name="connsiteX100" fmla="*/ 2835461 w 2892970"/>
              <a:gd name="connsiteY100" fmla="*/ 1293962 h 3761117"/>
              <a:gd name="connsiteX101" fmla="*/ 2800955 w 2892970"/>
              <a:gd name="connsiteY101" fmla="*/ 1339970 h 3761117"/>
              <a:gd name="connsiteX102" fmla="*/ 2777951 w 2892970"/>
              <a:gd name="connsiteY102" fmla="*/ 1374475 h 3761117"/>
              <a:gd name="connsiteX103" fmla="*/ 2743445 w 2892970"/>
              <a:gd name="connsiteY103" fmla="*/ 1414732 h 3761117"/>
              <a:gd name="connsiteX104" fmla="*/ 2737694 w 2892970"/>
              <a:gd name="connsiteY104" fmla="*/ 1431985 h 3761117"/>
              <a:gd name="connsiteX105" fmla="*/ 2743445 w 2892970"/>
              <a:gd name="connsiteY105" fmla="*/ 1489494 h 3761117"/>
              <a:gd name="connsiteX106" fmla="*/ 2754947 w 2892970"/>
              <a:gd name="connsiteY106" fmla="*/ 1512498 h 3761117"/>
              <a:gd name="connsiteX107" fmla="*/ 2760698 w 2892970"/>
              <a:gd name="connsiteY107" fmla="*/ 1529751 h 3761117"/>
              <a:gd name="connsiteX108" fmla="*/ 2772200 w 2892970"/>
              <a:gd name="connsiteY108" fmla="*/ 1604513 h 3761117"/>
              <a:gd name="connsiteX109" fmla="*/ 2783702 w 2892970"/>
              <a:gd name="connsiteY109" fmla="*/ 1644770 h 3761117"/>
              <a:gd name="connsiteX110" fmla="*/ 2777951 w 2892970"/>
              <a:gd name="connsiteY110" fmla="*/ 1696528 h 3761117"/>
              <a:gd name="connsiteX111" fmla="*/ 2766449 w 2892970"/>
              <a:gd name="connsiteY111" fmla="*/ 1742536 h 3761117"/>
              <a:gd name="connsiteX112" fmla="*/ 2754947 w 2892970"/>
              <a:gd name="connsiteY112" fmla="*/ 1920815 h 3761117"/>
              <a:gd name="connsiteX113" fmla="*/ 2743445 w 2892970"/>
              <a:gd name="connsiteY113" fmla="*/ 1989826 h 3761117"/>
              <a:gd name="connsiteX114" fmla="*/ 2737694 w 2892970"/>
              <a:gd name="connsiteY114" fmla="*/ 2076091 h 3761117"/>
              <a:gd name="connsiteX115" fmla="*/ 2726193 w 2892970"/>
              <a:gd name="connsiteY115" fmla="*/ 2116347 h 3761117"/>
              <a:gd name="connsiteX116" fmla="*/ 2726193 w 2892970"/>
              <a:gd name="connsiteY116" fmla="*/ 2260121 h 3761117"/>
              <a:gd name="connsiteX117" fmla="*/ 2737694 w 2892970"/>
              <a:gd name="connsiteY117" fmla="*/ 2311879 h 3761117"/>
              <a:gd name="connsiteX118" fmla="*/ 2749196 w 2892970"/>
              <a:gd name="connsiteY118" fmla="*/ 2375140 h 3761117"/>
              <a:gd name="connsiteX119" fmla="*/ 2760698 w 2892970"/>
              <a:gd name="connsiteY119" fmla="*/ 2392392 h 3761117"/>
              <a:gd name="connsiteX120" fmla="*/ 2777951 w 2892970"/>
              <a:gd name="connsiteY120" fmla="*/ 2426898 h 3761117"/>
              <a:gd name="connsiteX121" fmla="*/ 2806706 w 2892970"/>
              <a:gd name="connsiteY121" fmla="*/ 2490158 h 3761117"/>
              <a:gd name="connsiteX122" fmla="*/ 2812457 w 2892970"/>
              <a:gd name="connsiteY122" fmla="*/ 2541917 h 3761117"/>
              <a:gd name="connsiteX123" fmla="*/ 2823959 w 2892970"/>
              <a:gd name="connsiteY123" fmla="*/ 2587924 h 3761117"/>
              <a:gd name="connsiteX124" fmla="*/ 2835461 w 2892970"/>
              <a:gd name="connsiteY124" fmla="*/ 2697192 h 3761117"/>
              <a:gd name="connsiteX125" fmla="*/ 2841211 w 2892970"/>
              <a:gd name="connsiteY125" fmla="*/ 2720196 h 3761117"/>
              <a:gd name="connsiteX126" fmla="*/ 2846962 w 2892970"/>
              <a:gd name="connsiteY126" fmla="*/ 2760453 h 3761117"/>
              <a:gd name="connsiteX127" fmla="*/ 2858464 w 2892970"/>
              <a:gd name="connsiteY127" fmla="*/ 2800709 h 3761117"/>
              <a:gd name="connsiteX128" fmla="*/ 2864215 w 2892970"/>
              <a:gd name="connsiteY128" fmla="*/ 2829464 h 3761117"/>
              <a:gd name="connsiteX129" fmla="*/ 2875717 w 2892970"/>
              <a:gd name="connsiteY129" fmla="*/ 2863970 h 3761117"/>
              <a:gd name="connsiteX130" fmla="*/ 2887219 w 2892970"/>
              <a:gd name="connsiteY130" fmla="*/ 2932981 h 3761117"/>
              <a:gd name="connsiteX131" fmla="*/ 2892970 w 2892970"/>
              <a:gd name="connsiteY131" fmla="*/ 2990491 h 3761117"/>
              <a:gd name="connsiteX132" fmla="*/ 2887219 w 2892970"/>
              <a:gd name="connsiteY132" fmla="*/ 3094007 h 3761117"/>
              <a:gd name="connsiteX133" fmla="*/ 2881468 w 2892970"/>
              <a:gd name="connsiteY133" fmla="*/ 3111260 h 3761117"/>
              <a:gd name="connsiteX134" fmla="*/ 2875717 w 2892970"/>
              <a:gd name="connsiteY134" fmla="*/ 3134264 h 3761117"/>
              <a:gd name="connsiteX135" fmla="*/ 2858464 w 2892970"/>
              <a:gd name="connsiteY135" fmla="*/ 3191774 h 3761117"/>
              <a:gd name="connsiteX136" fmla="*/ 2852713 w 2892970"/>
              <a:gd name="connsiteY136" fmla="*/ 3232030 h 3761117"/>
              <a:gd name="connsiteX137" fmla="*/ 2846962 w 2892970"/>
              <a:gd name="connsiteY137" fmla="*/ 3249283 h 3761117"/>
              <a:gd name="connsiteX138" fmla="*/ 2841211 w 2892970"/>
              <a:gd name="connsiteY138" fmla="*/ 3278038 h 3761117"/>
              <a:gd name="connsiteX139" fmla="*/ 2829710 w 2892970"/>
              <a:gd name="connsiteY139" fmla="*/ 3312543 h 3761117"/>
              <a:gd name="connsiteX140" fmla="*/ 2812457 w 2892970"/>
              <a:gd name="connsiteY140" fmla="*/ 3347049 h 3761117"/>
              <a:gd name="connsiteX141" fmla="*/ 2800955 w 2892970"/>
              <a:gd name="connsiteY141" fmla="*/ 3364302 h 3761117"/>
              <a:gd name="connsiteX142" fmla="*/ 2783702 w 2892970"/>
              <a:gd name="connsiteY142" fmla="*/ 3404558 h 3761117"/>
              <a:gd name="connsiteX143" fmla="*/ 2760698 w 2892970"/>
              <a:gd name="connsiteY143" fmla="*/ 3439064 h 3761117"/>
              <a:gd name="connsiteX144" fmla="*/ 2749196 w 2892970"/>
              <a:gd name="connsiteY144" fmla="*/ 3456317 h 3761117"/>
              <a:gd name="connsiteX145" fmla="*/ 2726193 w 2892970"/>
              <a:gd name="connsiteY145" fmla="*/ 3485072 h 3761117"/>
              <a:gd name="connsiteX146" fmla="*/ 2714691 w 2892970"/>
              <a:gd name="connsiteY146" fmla="*/ 3502324 h 3761117"/>
              <a:gd name="connsiteX147" fmla="*/ 2703189 w 2892970"/>
              <a:gd name="connsiteY147" fmla="*/ 3536830 h 3761117"/>
              <a:gd name="connsiteX148" fmla="*/ 2691687 w 2892970"/>
              <a:gd name="connsiteY148" fmla="*/ 3554083 h 3761117"/>
              <a:gd name="connsiteX149" fmla="*/ 2685936 w 2892970"/>
              <a:gd name="connsiteY149" fmla="*/ 3571336 h 3761117"/>
              <a:gd name="connsiteX150" fmla="*/ 2668683 w 2892970"/>
              <a:gd name="connsiteY150" fmla="*/ 3588589 h 3761117"/>
              <a:gd name="connsiteX151" fmla="*/ 2639928 w 2892970"/>
              <a:gd name="connsiteY151" fmla="*/ 3623094 h 3761117"/>
              <a:gd name="connsiteX152" fmla="*/ 2622676 w 2892970"/>
              <a:gd name="connsiteY152" fmla="*/ 3634596 h 3761117"/>
              <a:gd name="connsiteX153" fmla="*/ 2599672 w 2892970"/>
              <a:gd name="connsiteY153" fmla="*/ 3651849 h 3761117"/>
              <a:gd name="connsiteX154" fmla="*/ 2582419 w 2892970"/>
              <a:gd name="connsiteY154" fmla="*/ 3663351 h 3761117"/>
              <a:gd name="connsiteX155" fmla="*/ 2542162 w 2892970"/>
              <a:gd name="connsiteY155" fmla="*/ 3686355 h 3761117"/>
              <a:gd name="connsiteX156" fmla="*/ 2530661 w 2892970"/>
              <a:gd name="connsiteY156" fmla="*/ 3703607 h 3761117"/>
              <a:gd name="connsiteX157" fmla="*/ 2513408 w 2892970"/>
              <a:gd name="connsiteY157" fmla="*/ 3709358 h 3761117"/>
              <a:gd name="connsiteX158" fmla="*/ 2473151 w 2892970"/>
              <a:gd name="connsiteY158" fmla="*/ 3726611 h 3761117"/>
              <a:gd name="connsiteX159" fmla="*/ 2455898 w 2892970"/>
              <a:gd name="connsiteY159" fmla="*/ 3732362 h 3761117"/>
              <a:gd name="connsiteX160" fmla="*/ 2427144 w 2892970"/>
              <a:gd name="connsiteY160" fmla="*/ 3738113 h 3761117"/>
              <a:gd name="connsiteX161" fmla="*/ 2409891 w 2892970"/>
              <a:gd name="connsiteY161" fmla="*/ 3743864 h 3761117"/>
              <a:gd name="connsiteX162" fmla="*/ 2375385 w 2892970"/>
              <a:gd name="connsiteY162" fmla="*/ 3749615 h 3761117"/>
              <a:gd name="connsiteX163" fmla="*/ 2352381 w 2892970"/>
              <a:gd name="connsiteY163" fmla="*/ 3755366 h 3761117"/>
              <a:gd name="connsiteX164" fmla="*/ 2323627 w 2892970"/>
              <a:gd name="connsiteY164" fmla="*/ 3761117 h 3761117"/>
              <a:gd name="connsiteX165" fmla="*/ 2220110 w 2892970"/>
              <a:gd name="connsiteY165" fmla="*/ 3755366 h 3761117"/>
              <a:gd name="connsiteX166" fmla="*/ 2185604 w 2892970"/>
              <a:gd name="connsiteY166" fmla="*/ 3749615 h 3761117"/>
              <a:gd name="connsiteX167" fmla="*/ 2139596 w 2892970"/>
              <a:gd name="connsiteY167" fmla="*/ 3743864 h 3761117"/>
              <a:gd name="connsiteX168" fmla="*/ 2122344 w 2892970"/>
              <a:gd name="connsiteY168" fmla="*/ 3738113 h 3761117"/>
              <a:gd name="connsiteX169" fmla="*/ 2099340 w 2892970"/>
              <a:gd name="connsiteY169" fmla="*/ 3726611 h 3761117"/>
              <a:gd name="connsiteX170" fmla="*/ 2076336 w 2892970"/>
              <a:gd name="connsiteY170" fmla="*/ 3720860 h 3761117"/>
              <a:gd name="connsiteX171" fmla="*/ 2059083 w 2892970"/>
              <a:gd name="connsiteY171" fmla="*/ 3715109 h 3761117"/>
              <a:gd name="connsiteX172" fmla="*/ 2013076 w 2892970"/>
              <a:gd name="connsiteY172" fmla="*/ 3686355 h 3761117"/>
              <a:gd name="connsiteX173" fmla="*/ 1984321 w 2892970"/>
              <a:gd name="connsiteY173" fmla="*/ 3680604 h 3761117"/>
              <a:gd name="connsiteX174" fmla="*/ 1961317 w 2892970"/>
              <a:gd name="connsiteY174" fmla="*/ 3669102 h 3761117"/>
              <a:gd name="connsiteX175" fmla="*/ 1915310 w 2892970"/>
              <a:gd name="connsiteY175" fmla="*/ 3651849 h 3761117"/>
              <a:gd name="connsiteX176" fmla="*/ 1880804 w 2892970"/>
              <a:gd name="connsiteY176" fmla="*/ 3628845 h 3761117"/>
              <a:gd name="connsiteX177" fmla="*/ 1840547 w 2892970"/>
              <a:gd name="connsiteY177" fmla="*/ 3611592 h 3761117"/>
              <a:gd name="connsiteX178" fmla="*/ 1806042 w 2892970"/>
              <a:gd name="connsiteY178" fmla="*/ 3588589 h 3761117"/>
              <a:gd name="connsiteX179" fmla="*/ 1765785 w 2892970"/>
              <a:gd name="connsiteY179" fmla="*/ 3559834 h 3761117"/>
              <a:gd name="connsiteX180" fmla="*/ 1731279 w 2892970"/>
              <a:gd name="connsiteY180" fmla="*/ 3548332 h 3761117"/>
              <a:gd name="connsiteX181" fmla="*/ 1691023 w 2892970"/>
              <a:gd name="connsiteY181" fmla="*/ 3525328 h 3761117"/>
              <a:gd name="connsiteX182" fmla="*/ 1650766 w 2892970"/>
              <a:gd name="connsiteY182" fmla="*/ 3513826 h 3761117"/>
              <a:gd name="connsiteX183" fmla="*/ 1599008 w 2892970"/>
              <a:gd name="connsiteY183" fmla="*/ 3496574 h 3761117"/>
              <a:gd name="connsiteX184" fmla="*/ 1553000 w 2892970"/>
              <a:gd name="connsiteY184" fmla="*/ 3485072 h 3761117"/>
              <a:gd name="connsiteX185" fmla="*/ 1524245 w 2892970"/>
              <a:gd name="connsiteY185" fmla="*/ 3479321 h 3761117"/>
              <a:gd name="connsiteX186" fmla="*/ 1506993 w 2892970"/>
              <a:gd name="connsiteY186" fmla="*/ 3473570 h 3761117"/>
              <a:gd name="connsiteX187" fmla="*/ 1472487 w 2892970"/>
              <a:gd name="connsiteY187" fmla="*/ 3467819 h 3761117"/>
              <a:gd name="connsiteX188" fmla="*/ 1455234 w 2892970"/>
              <a:gd name="connsiteY188" fmla="*/ 3462068 h 3761117"/>
              <a:gd name="connsiteX189" fmla="*/ 1403476 w 2892970"/>
              <a:gd name="connsiteY189" fmla="*/ 3450566 h 3761117"/>
              <a:gd name="connsiteX190" fmla="*/ 1386223 w 2892970"/>
              <a:gd name="connsiteY190" fmla="*/ 3444815 h 3761117"/>
              <a:gd name="connsiteX191" fmla="*/ 1317211 w 2892970"/>
              <a:gd name="connsiteY191" fmla="*/ 3433313 h 3761117"/>
              <a:gd name="connsiteX192" fmla="*/ 1271204 w 2892970"/>
              <a:gd name="connsiteY192" fmla="*/ 3421811 h 3761117"/>
              <a:gd name="connsiteX193" fmla="*/ 1253951 w 2892970"/>
              <a:gd name="connsiteY193" fmla="*/ 3416060 h 3761117"/>
              <a:gd name="connsiteX194" fmla="*/ 1219445 w 2892970"/>
              <a:gd name="connsiteY194" fmla="*/ 3410309 h 3761117"/>
              <a:gd name="connsiteX195" fmla="*/ 1156185 w 2892970"/>
              <a:gd name="connsiteY195" fmla="*/ 3398807 h 3761117"/>
              <a:gd name="connsiteX196" fmla="*/ 1023913 w 2892970"/>
              <a:gd name="connsiteY196" fmla="*/ 3387306 h 3761117"/>
              <a:gd name="connsiteX197" fmla="*/ 966404 w 2892970"/>
              <a:gd name="connsiteY197" fmla="*/ 3375804 h 3761117"/>
              <a:gd name="connsiteX198" fmla="*/ 903144 w 2892970"/>
              <a:gd name="connsiteY198" fmla="*/ 3364302 h 3761117"/>
              <a:gd name="connsiteX199" fmla="*/ 868638 w 2892970"/>
              <a:gd name="connsiteY199" fmla="*/ 3352800 h 3761117"/>
              <a:gd name="connsiteX200" fmla="*/ 845634 w 2892970"/>
              <a:gd name="connsiteY200" fmla="*/ 3347049 h 3761117"/>
              <a:gd name="connsiteX201" fmla="*/ 811128 w 2892970"/>
              <a:gd name="connsiteY201" fmla="*/ 3329796 h 3761117"/>
              <a:gd name="connsiteX202" fmla="*/ 793876 w 2892970"/>
              <a:gd name="connsiteY202" fmla="*/ 3318294 h 3761117"/>
              <a:gd name="connsiteX203" fmla="*/ 747868 w 2892970"/>
              <a:gd name="connsiteY203" fmla="*/ 3301041 h 3761117"/>
              <a:gd name="connsiteX204" fmla="*/ 719113 w 2892970"/>
              <a:gd name="connsiteY204" fmla="*/ 3266536 h 3761117"/>
              <a:gd name="connsiteX205" fmla="*/ 684608 w 2892970"/>
              <a:gd name="connsiteY205" fmla="*/ 3232030 h 3761117"/>
              <a:gd name="connsiteX206" fmla="*/ 673106 w 2892970"/>
              <a:gd name="connsiteY206" fmla="*/ 3214777 h 3761117"/>
              <a:gd name="connsiteX207" fmla="*/ 650102 w 2892970"/>
              <a:gd name="connsiteY207" fmla="*/ 3203275 h 3761117"/>
              <a:gd name="connsiteX208" fmla="*/ 598344 w 2892970"/>
              <a:gd name="connsiteY208" fmla="*/ 3151517 h 3761117"/>
              <a:gd name="connsiteX209" fmla="*/ 581091 w 2892970"/>
              <a:gd name="connsiteY209" fmla="*/ 3134264 h 3761117"/>
              <a:gd name="connsiteX210" fmla="*/ 552336 w 2892970"/>
              <a:gd name="connsiteY210" fmla="*/ 3099758 h 3761117"/>
              <a:gd name="connsiteX211" fmla="*/ 535083 w 2892970"/>
              <a:gd name="connsiteY211" fmla="*/ 3094007 h 3761117"/>
              <a:gd name="connsiteX212" fmla="*/ 517830 w 2892970"/>
              <a:gd name="connsiteY212" fmla="*/ 3076755 h 3761117"/>
              <a:gd name="connsiteX213" fmla="*/ 494827 w 2892970"/>
              <a:gd name="connsiteY213" fmla="*/ 3059502 h 3761117"/>
              <a:gd name="connsiteX214" fmla="*/ 477574 w 2892970"/>
              <a:gd name="connsiteY214" fmla="*/ 3048000 h 3761117"/>
              <a:gd name="connsiteX215" fmla="*/ 443068 w 2892970"/>
              <a:gd name="connsiteY215" fmla="*/ 3024996 h 3761117"/>
              <a:gd name="connsiteX216" fmla="*/ 408562 w 2892970"/>
              <a:gd name="connsiteY216" fmla="*/ 2984740 h 3761117"/>
              <a:gd name="connsiteX217" fmla="*/ 391310 w 2892970"/>
              <a:gd name="connsiteY217" fmla="*/ 2961736 h 3761117"/>
              <a:gd name="connsiteX218" fmla="*/ 356804 w 2892970"/>
              <a:gd name="connsiteY218" fmla="*/ 2927230 h 3761117"/>
              <a:gd name="connsiteX219" fmla="*/ 339551 w 2892970"/>
              <a:gd name="connsiteY219" fmla="*/ 2909977 h 3761117"/>
              <a:gd name="connsiteX220" fmla="*/ 299294 w 2892970"/>
              <a:gd name="connsiteY220" fmla="*/ 2863970 h 3761117"/>
              <a:gd name="connsiteX221" fmla="*/ 270540 w 2892970"/>
              <a:gd name="connsiteY221" fmla="*/ 2823713 h 3761117"/>
              <a:gd name="connsiteX222" fmla="*/ 247536 w 2892970"/>
              <a:gd name="connsiteY222" fmla="*/ 2806460 h 3761117"/>
              <a:gd name="connsiteX223" fmla="*/ 207279 w 2892970"/>
              <a:gd name="connsiteY223" fmla="*/ 2760453 h 3761117"/>
              <a:gd name="connsiteX224" fmla="*/ 184276 w 2892970"/>
              <a:gd name="connsiteY224" fmla="*/ 2720196 h 3761117"/>
              <a:gd name="connsiteX225" fmla="*/ 178525 w 2892970"/>
              <a:gd name="connsiteY225" fmla="*/ 2702943 h 3761117"/>
              <a:gd name="connsiteX226" fmla="*/ 155521 w 2892970"/>
              <a:gd name="connsiteY226" fmla="*/ 2656936 h 3761117"/>
              <a:gd name="connsiteX227" fmla="*/ 149770 w 2892970"/>
              <a:gd name="connsiteY227" fmla="*/ 2633932 h 3761117"/>
              <a:gd name="connsiteX228" fmla="*/ 138268 w 2892970"/>
              <a:gd name="connsiteY228" fmla="*/ 2576423 h 3761117"/>
              <a:gd name="connsiteX229" fmla="*/ 121015 w 2892970"/>
              <a:gd name="connsiteY229" fmla="*/ 2455653 h 3761117"/>
              <a:gd name="connsiteX230" fmla="*/ 115264 w 2892970"/>
              <a:gd name="connsiteY230" fmla="*/ 2392392 h 3761117"/>
              <a:gd name="connsiteX231" fmla="*/ 121015 w 2892970"/>
              <a:gd name="connsiteY231" fmla="*/ 2306128 h 3761117"/>
              <a:gd name="connsiteX232" fmla="*/ 132517 w 2892970"/>
              <a:gd name="connsiteY232" fmla="*/ 2208362 h 3761117"/>
              <a:gd name="connsiteX233" fmla="*/ 121015 w 2892970"/>
              <a:gd name="connsiteY233" fmla="*/ 2070340 h 3761117"/>
              <a:gd name="connsiteX234" fmla="*/ 103762 w 2892970"/>
              <a:gd name="connsiteY234" fmla="*/ 1989826 h 3761117"/>
              <a:gd name="connsiteX235" fmla="*/ 92261 w 2892970"/>
              <a:gd name="connsiteY235" fmla="*/ 1972574 h 3761117"/>
              <a:gd name="connsiteX236" fmla="*/ 80759 w 2892970"/>
              <a:gd name="connsiteY236" fmla="*/ 1926566 h 3761117"/>
              <a:gd name="connsiteX237" fmla="*/ 75008 w 2892970"/>
              <a:gd name="connsiteY237" fmla="*/ 1897811 h 3761117"/>
              <a:gd name="connsiteX238" fmla="*/ 57755 w 2892970"/>
              <a:gd name="connsiteY238" fmla="*/ 1880558 h 3761117"/>
              <a:gd name="connsiteX239" fmla="*/ 46253 w 2892970"/>
              <a:gd name="connsiteY239" fmla="*/ 1863306 h 3761117"/>
              <a:gd name="connsiteX240" fmla="*/ 245 w 2892970"/>
              <a:gd name="connsiteY240" fmla="*/ 1840302 h 376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2892970" h="3761117">
                <a:moveTo>
                  <a:pt x="245" y="1840302"/>
                </a:moveTo>
                <a:cubicBezTo>
                  <a:pt x="-2630" y="1835510"/>
                  <a:pt x="20513" y="1839401"/>
                  <a:pt x="29000" y="1834551"/>
                </a:cubicBezTo>
                <a:cubicBezTo>
                  <a:pt x="35001" y="1831122"/>
                  <a:pt x="39928" y="1824186"/>
                  <a:pt x="40502" y="1817298"/>
                </a:cubicBezTo>
                <a:cubicBezTo>
                  <a:pt x="45179" y="1761174"/>
                  <a:pt x="36365" y="1781429"/>
                  <a:pt x="29000" y="1748287"/>
                </a:cubicBezTo>
                <a:cubicBezTo>
                  <a:pt x="26470" y="1736904"/>
                  <a:pt x="25166" y="1725283"/>
                  <a:pt x="23249" y="1713781"/>
                </a:cubicBezTo>
                <a:cubicBezTo>
                  <a:pt x="25166" y="1679275"/>
                  <a:pt x="25871" y="1644681"/>
                  <a:pt x="29000" y="1610264"/>
                </a:cubicBezTo>
                <a:cubicBezTo>
                  <a:pt x="29716" y="1602392"/>
                  <a:pt x="31541" y="1594483"/>
                  <a:pt x="34751" y="1587260"/>
                </a:cubicBezTo>
                <a:cubicBezTo>
                  <a:pt x="39291" y="1577046"/>
                  <a:pt x="46576" y="1568277"/>
                  <a:pt x="52004" y="1558506"/>
                </a:cubicBezTo>
                <a:cubicBezTo>
                  <a:pt x="79472" y="1509064"/>
                  <a:pt x="44796" y="1564288"/>
                  <a:pt x="80759" y="1506747"/>
                </a:cubicBezTo>
                <a:cubicBezTo>
                  <a:pt x="84422" y="1500886"/>
                  <a:pt x="87763" y="1494742"/>
                  <a:pt x="92261" y="1489494"/>
                </a:cubicBezTo>
                <a:cubicBezTo>
                  <a:pt x="99318" y="1481261"/>
                  <a:pt x="108207" y="1474724"/>
                  <a:pt x="115264" y="1466491"/>
                </a:cubicBezTo>
                <a:cubicBezTo>
                  <a:pt x="170947" y="1401528"/>
                  <a:pt x="88781" y="1493216"/>
                  <a:pt x="132517" y="1431985"/>
                </a:cubicBezTo>
                <a:cubicBezTo>
                  <a:pt x="138820" y="1423161"/>
                  <a:pt x="148380" y="1417142"/>
                  <a:pt x="155521" y="1408981"/>
                </a:cubicBezTo>
                <a:cubicBezTo>
                  <a:pt x="161833" y="1401768"/>
                  <a:pt x="166536" y="1393254"/>
                  <a:pt x="172774" y="1385977"/>
                </a:cubicBezTo>
                <a:cubicBezTo>
                  <a:pt x="210337" y="1342154"/>
                  <a:pt x="167573" y="1396929"/>
                  <a:pt x="213030" y="1351472"/>
                </a:cubicBezTo>
                <a:cubicBezTo>
                  <a:pt x="219808" y="1344694"/>
                  <a:pt x="223505" y="1335246"/>
                  <a:pt x="230283" y="1328468"/>
                </a:cubicBezTo>
                <a:cubicBezTo>
                  <a:pt x="237061" y="1321690"/>
                  <a:pt x="246244" y="1317716"/>
                  <a:pt x="253287" y="1311215"/>
                </a:cubicBezTo>
                <a:cubicBezTo>
                  <a:pt x="271215" y="1294666"/>
                  <a:pt x="287792" y="1276710"/>
                  <a:pt x="305045" y="1259457"/>
                </a:cubicBezTo>
                <a:cubicBezTo>
                  <a:pt x="310796" y="1253706"/>
                  <a:pt x="315531" y="1246715"/>
                  <a:pt x="322298" y="1242204"/>
                </a:cubicBezTo>
                <a:cubicBezTo>
                  <a:pt x="382032" y="1202381"/>
                  <a:pt x="357469" y="1220139"/>
                  <a:pt x="397061" y="1190445"/>
                </a:cubicBezTo>
                <a:cubicBezTo>
                  <a:pt x="428725" y="1142945"/>
                  <a:pt x="377682" y="1215575"/>
                  <a:pt x="460321" y="1132936"/>
                </a:cubicBezTo>
                <a:cubicBezTo>
                  <a:pt x="467989" y="1125268"/>
                  <a:pt x="474857" y="1116706"/>
                  <a:pt x="483325" y="1109932"/>
                </a:cubicBezTo>
                <a:cubicBezTo>
                  <a:pt x="494119" y="1101296"/>
                  <a:pt x="517830" y="1086928"/>
                  <a:pt x="517830" y="1086928"/>
                </a:cubicBezTo>
                <a:cubicBezTo>
                  <a:pt x="522341" y="1077905"/>
                  <a:pt x="532704" y="1054802"/>
                  <a:pt x="540834" y="1046672"/>
                </a:cubicBezTo>
                <a:cubicBezTo>
                  <a:pt x="549514" y="1037993"/>
                  <a:pt x="561378" y="1032792"/>
                  <a:pt x="569589" y="1023668"/>
                </a:cubicBezTo>
                <a:cubicBezTo>
                  <a:pt x="578837" y="1013393"/>
                  <a:pt x="583743" y="999782"/>
                  <a:pt x="592593" y="989162"/>
                </a:cubicBezTo>
                <a:cubicBezTo>
                  <a:pt x="620268" y="955952"/>
                  <a:pt x="627676" y="954272"/>
                  <a:pt x="661604" y="931653"/>
                </a:cubicBezTo>
                <a:cubicBezTo>
                  <a:pt x="669272" y="918234"/>
                  <a:pt x="677281" y="905004"/>
                  <a:pt x="684608" y="891396"/>
                </a:cubicBezTo>
                <a:cubicBezTo>
                  <a:pt x="690705" y="880074"/>
                  <a:pt x="694728" y="867591"/>
                  <a:pt x="701861" y="856891"/>
                </a:cubicBezTo>
                <a:cubicBezTo>
                  <a:pt x="710166" y="844433"/>
                  <a:pt x="721809" y="834494"/>
                  <a:pt x="730615" y="822385"/>
                </a:cubicBezTo>
                <a:cubicBezTo>
                  <a:pt x="752724" y="791984"/>
                  <a:pt x="744894" y="792835"/>
                  <a:pt x="765121" y="759124"/>
                </a:cubicBezTo>
                <a:cubicBezTo>
                  <a:pt x="780269" y="733878"/>
                  <a:pt x="787017" y="732406"/>
                  <a:pt x="811128" y="713117"/>
                </a:cubicBezTo>
                <a:cubicBezTo>
                  <a:pt x="830326" y="674721"/>
                  <a:pt x="847034" y="643480"/>
                  <a:pt x="862887" y="603849"/>
                </a:cubicBezTo>
                <a:cubicBezTo>
                  <a:pt x="867390" y="592592"/>
                  <a:pt x="868967" y="580187"/>
                  <a:pt x="874389" y="569343"/>
                </a:cubicBezTo>
                <a:cubicBezTo>
                  <a:pt x="880571" y="556979"/>
                  <a:pt x="889725" y="546340"/>
                  <a:pt x="897393" y="534838"/>
                </a:cubicBezTo>
                <a:cubicBezTo>
                  <a:pt x="901227" y="529087"/>
                  <a:pt x="906327" y="524002"/>
                  <a:pt x="908894" y="517585"/>
                </a:cubicBezTo>
                <a:cubicBezTo>
                  <a:pt x="916948" y="497451"/>
                  <a:pt x="926162" y="468688"/>
                  <a:pt x="943400" y="454324"/>
                </a:cubicBezTo>
                <a:cubicBezTo>
                  <a:pt x="982485" y="421754"/>
                  <a:pt x="986578" y="416708"/>
                  <a:pt x="1035415" y="385313"/>
                </a:cubicBezTo>
                <a:cubicBezTo>
                  <a:pt x="1042626" y="380677"/>
                  <a:pt x="1051149" y="378355"/>
                  <a:pt x="1058419" y="373811"/>
                </a:cubicBezTo>
                <a:cubicBezTo>
                  <a:pt x="1127584" y="330583"/>
                  <a:pt x="1029800" y="383960"/>
                  <a:pt x="1110178" y="339306"/>
                </a:cubicBezTo>
                <a:cubicBezTo>
                  <a:pt x="1144865" y="320036"/>
                  <a:pt x="1123861" y="333832"/>
                  <a:pt x="1167687" y="316302"/>
                </a:cubicBezTo>
                <a:cubicBezTo>
                  <a:pt x="1175647" y="313118"/>
                  <a:pt x="1182857" y="308282"/>
                  <a:pt x="1190691" y="304800"/>
                </a:cubicBezTo>
                <a:cubicBezTo>
                  <a:pt x="1200124" y="300607"/>
                  <a:pt x="1210072" y="297624"/>
                  <a:pt x="1219445" y="293298"/>
                </a:cubicBezTo>
                <a:cubicBezTo>
                  <a:pt x="1235013" y="286113"/>
                  <a:pt x="1250117" y="277962"/>
                  <a:pt x="1265453" y="270294"/>
                </a:cubicBezTo>
                <a:cubicBezTo>
                  <a:pt x="1273121" y="266460"/>
                  <a:pt x="1280214" y="261147"/>
                  <a:pt x="1288457" y="258792"/>
                </a:cubicBezTo>
                <a:cubicBezTo>
                  <a:pt x="1301876" y="254958"/>
                  <a:pt x="1315618" y="252115"/>
                  <a:pt x="1328713" y="247291"/>
                </a:cubicBezTo>
                <a:cubicBezTo>
                  <a:pt x="1352097" y="238676"/>
                  <a:pt x="1373763" y="225382"/>
                  <a:pt x="1397725" y="218536"/>
                </a:cubicBezTo>
                <a:lnTo>
                  <a:pt x="1478238" y="195532"/>
                </a:lnTo>
                <a:cubicBezTo>
                  <a:pt x="1524621" y="182279"/>
                  <a:pt x="1537460" y="180298"/>
                  <a:pt x="1587506" y="155275"/>
                </a:cubicBezTo>
                <a:lnTo>
                  <a:pt x="1656517" y="120770"/>
                </a:lnTo>
                <a:cubicBezTo>
                  <a:pt x="1664185" y="116936"/>
                  <a:pt x="1672388" y="114023"/>
                  <a:pt x="1679521" y="109268"/>
                </a:cubicBezTo>
                <a:cubicBezTo>
                  <a:pt x="1685272" y="105434"/>
                  <a:pt x="1690592" y="100857"/>
                  <a:pt x="1696774" y="97766"/>
                </a:cubicBezTo>
                <a:cubicBezTo>
                  <a:pt x="1706007" y="93149"/>
                  <a:pt x="1716465" y="91207"/>
                  <a:pt x="1725528" y="86264"/>
                </a:cubicBezTo>
                <a:cubicBezTo>
                  <a:pt x="1737664" y="79644"/>
                  <a:pt x="1748180" y="70372"/>
                  <a:pt x="1760034" y="63260"/>
                </a:cubicBezTo>
                <a:cubicBezTo>
                  <a:pt x="1767385" y="58849"/>
                  <a:pt x="1775768" y="56302"/>
                  <a:pt x="1783038" y="51758"/>
                </a:cubicBezTo>
                <a:cubicBezTo>
                  <a:pt x="1819062" y="29244"/>
                  <a:pt x="1791958" y="38899"/>
                  <a:pt x="1829045" y="23004"/>
                </a:cubicBezTo>
                <a:cubicBezTo>
                  <a:pt x="1847448" y="15117"/>
                  <a:pt x="1853451" y="16902"/>
                  <a:pt x="1875053" y="11502"/>
                </a:cubicBezTo>
                <a:cubicBezTo>
                  <a:pt x="1945790" y="-6182"/>
                  <a:pt x="1815075" y="21197"/>
                  <a:pt x="1921061" y="0"/>
                </a:cubicBezTo>
                <a:cubicBezTo>
                  <a:pt x="1965151" y="1917"/>
                  <a:pt x="2009312" y="2607"/>
                  <a:pt x="2053332" y="5751"/>
                </a:cubicBezTo>
                <a:cubicBezTo>
                  <a:pt x="2063082" y="6447"/>
                  <a:pt x="2072388" y="10290"/>
                  <a:pt x="2082087" y="11502"/>
                </a:cubicBezTo>
                <a:cubicBezTo>
                  <a:pt x="2103097" y="14128"/>
                  <a:pt x="2124260" y="15336"/>
                  <a:pt x="2145347" y="17253"/>
                </a:cubicBezTo>
                <a:cubicBezTo>
                  <a:pt x="2181513" y="41364"/>
                  <a:pt x="2142720" y="18296"/>
                  <a:pt x="2208608" y="40257"/>
                </a:cubicBezTo>
                <a:cubicBezTo>
                  <a:pt x="2290622" y="67594"/>
                  <a:pt x="2205266" y="40123"/>
                  <a:pt x="2266117" y="57509"/>
                </a:cubicBezTo>
                <a:cubicBezTo>
                  <a:pt x="2303223" y="68111"/>
                  <a:pt x="2262959" y="58804"/>
                  <a:pt x="2317876" y="86264"/>
                </a:cubicBezTo>
                <a:cubicBezTo>
                  <a:pt x="2325544" y="90098"/>
                  <a:pt x="2333903" y="92783"/>
                  <a:pt x="2340879" y="97766"/>
                </a:cubicBezTo>
                <a:cubicBezTo>
                  <a:pt x="2347497" y="102493"/>
                  <a:pt x="2351514" y="110292"/>
                  <a:pt x="2358132" y="115019"/>
                </a:cubicBezTo>
                <a:cubicBezTo>
                  <a:pt x="2365108" y="120002"/>
                  <a:pt x="2373692" y="122268"/>
                  <a:pt x="2381136" y="126521"/>
                </a:cubicBezTo>
                <a:cubicBezTo>
                  <a:pt x="2396121" y="135084"/>
                  <a:pt x="2443387" y="171519"/>
                  <a:pt x="2444396" y="172528"/>
                </a:cubicBezTo>
                <a:cubicBezTo>
                  <a:pt x="2450147" y="178279"/>
                  <a:pt x="2456442" y="183533"/>
                  <a:pt x="2461649" y="189781"/>
                </a:cubicBezTo>
                <a:cubicBezTo>
                  <a:pt x="2466074" y="195091"/>
                  <a:pt x="2468527" y="201896"/>
                  <a:pt x="2473151" y="207034"/>
                </a:cubicBezTo>
                <a:cubicBezTo>
                  <a:pt x="2507011" y="244656"/>
                  <a:pt x="2501727" y="239505"/>
                  <a:pt x="2530661" y="258792"/>
                </a:cubicBezTo>
                <a:cubicBezTo>
                  <a:pt x="2534495" y="264543"/>
                  <a:pt x="2536765" y="271727"/>
                  <a:pt x="2542162" y="276045"/>
                </a:cubicBezTo>
                <a:cubicBezTo>
                  <a:pt x="2546896" y="279832"/>
                  <a:pt x="2554116" y="278852"/>
                  <a:pt x="2559415" y="281796"/>
                </a:cubicBezTo>
                <a:cubicBezTo>
                  <a:pt x="2571499" y="288509"/>
                  <a:pt x="2582419" y="297132"/>
                  <a:pt x="2593921" y="304800"/>
                </a:cubicBezTo>
                <a:lnTo>
                  <a:pt x="2611174" y="316302"/>
                </a:lnTo>
                <a:lnTo>
                  <a:pt x="2628427" y="327804"/>
                </a:lnTo>
                <a:cubicBezTo>
                  <a:pt x="2669512" y="389436"/>
                  <a:pt x="2605538" y="295912"/>
                  <a:pt x="2657181" y="362309"/>
                </a:cubicBezTo>
                <a:cubicBezTo>
                  <a:pt x="2665668" y="373221"/>
                  <a:pt x="2675814" y="383701"/>
                  <a:pt x="2680185" y="396815"/>
                </a:cubicBezTo>
                <a:cubicBezTo>
                  <a:pt x="2688122" y="420625"/>
                  <a:pt x="2682573" y="409024"/>
                  <a:pt x="2697438" y="431321"/>
                </a:cubicBezTo>
                <a:cubicBezTo>
                  <a:pt x="2699355" y="448574"/>
                  <a:pt x="2700549" y="465922"/>
                  <a:pt x="2703189" y="483079"/>
                </a:cubicBezTo>
                <a:cubicBezTo>
                  <a:pt x="2704391" y="490891"/>
                  <a:pt x="2707526" y="498306"/>
                  <a:pt x="2708940" y="506083"/>
                </a:cubicBezTo>
                <a:cubicBezTo>
                  <a:pt x="2711365" y="519420"/>
                  <a:pt x="2711643" y="533132"/>
                  <a:pt x="2714691" y="546340"/>
                </a:cubicBezTo>
                <a:cubicBezTo>
                  <a:pt x="2717417" y="558153"/>
                  <a:pt x="2722359" y="569343"/>
                  <a:pt x="2726193" y="580845"/>
                </a:cubicBezTo>
                <a:lnTo>
                  <a:pt x="2731944" y="598098"/>
                </a:lnTo>
                <a:cubicBezTo>
                  <a:pt x="2733861" y="603849"/>
                  <a:pt x="2734331" y="610307"/>
                  <a:pt x="2737694" y="615351"/>
                </a:cubicBezTo>
                <a:cubicBezTo>
                  <a:pt x="2745362" y="626853"/>
                  <a:pt x="2756326" y="636743"/>
                  <a:pt x="2760698" y="649857"/>
                </a:cubicBezTo>
                <a:cubicBezTo>
                  <a:pt x="2762615" y="655608"/>
                  <a:pt x="2763505" y="661810"/>
                  <a:pt x="2766449" y="667109"/>
                </a:cubicBezTo>
                <a:lnTo>
                  <a:pt x="2800955" y="718868"/>
                </a:lnTo>
                <a:cubicBezTo>
                  <a:pt x="2804789" y="724619"/>
                  <a:pt x="2809366" y="729939"/>
                  <a:pt x="2812457" y="736121"/>
                </a:cubicBezTo>
                <a:cubicBezTo>
                  <a:pt x="2827050" y="765306"/>
                  <a:pt x="2819204" y="751991"/>
                  <a:pt x="2835461" y="776377"/>
                </a:cubicBezTo>
                <a:cubicBezTo>
                  <a:pt x="2837378" y="782128"/>
                  <a:pt x="2838823" y="788058"/>
                  <a:pt x="2841211" y="793630"/>
                </a:cubicBezTo>
                <a:cubicBezTo>
                  <a:pt x="2854358" y="824307"/>
                  <a:pt x="2850756" y="806909"/>
                  <a:pt x="2858464" y="833887"/>
                </a:cubicBezTo>
                <a:cubicBezTo>
                  <a:pt x="2866093" y="860588"/>
                  <a:pt x="2864317" y="860329"/>
                  <a:pt x="2869966" y="891396"/>
                </a:cubicBezTo>
                <a:cubicBezTo>
                  <a:pt x="2886039" y="979796"/>
                  <a:pt x="2864525" y="852998"/>
                  <a:pt x="2881468" y="954657"/>
                </a:cubicBezTo>
                <a:cubicBezTo>
                  <a:pt x="2883385" y="981495"/>
                  <a:pt x="2884668" y="1008385"/>
                  <a:pt x="2887219" y="1035170"/>
                </a:cubicBezTo>
                <a:cubicBezTo>
                  <a:pt x="2888504" y="1048664"/>
                  <a:pt x="2892970" y="1061871"/>
                  <a:pt x="2892970" y="1075426"/>
                </a:cubicBezTo>
                <a:cubicBezTo>
                  <a:pt x="2892970" y="1108071"/>
                  <a:pt x="2890175" y="1140681"/>
                  <a:pt x="2887219" y="1173192"/>
                </a:cubicBezTo>
                <a:cubicBezTo>
                  <a:pt x="2886665" y="1179288"/>
                  <a:pt x="2880599" y="1210413"/>
                  <a:pt x="2875717" y="1219200"/>
                </a:cubicBezTo>
                <a:cubicBezTo>
                  <a:pt x="2869004" y="1231284"/>
                  <a:pt x="2852713" y="1253706"/>
                  <a:pt x="2852713" y="1253706"/>
                </a:cubicBezTo>
                <a:cubicBezTo>
                  <a:pt x="2850796" y="1261374"/>
                  <a:pt x="2850075" y="1269444"/>
                  <a:pt x="2846962" y="1276709"/>
                </a:cubicBezTo>
                <a:cubicBezTo>
                  <a:pt x="2844239" y="1283062"/>
                  <a:pt x="2839526" y="1288372"/>
                  <a:pt x="2835461" y="1293962"/>
                </a:cubicBezTo>
                <a:cubicBezTo>
                  <a:pt x="2824186" y="1309466"/>
                  <a:pt x="2811589" y="1324020"/>
                  <a:pt x="2800955" y="1339970"/>
                </a:cubicBezTo>
                <a:cubicBezTo>
                  <a:pt x="2793287" y="1351472"/>
                  <a:pt x="2787726" y="1364700"/>
                  <a:pt x="2777951" y="1374475"/>
                </a:cubicBezTo>
                <a:cubicBezTo>
                  <a:pt x="2763801" y="1388625"/>
                  <a:pt x="2752204" y="1397215"/>
                  <a:pt x="2743445" y="1414732"/>
                </a:cubicBezTo>
                <a:cubicBezTo>
                  <a:pt x="2740734" y="1420154"/>
                  <a:pt x="2739611" y="1426234"/>
                  <a:pt x="2737694" y="1431985"/>
                </a:cubicBezTo>
                <a:cubicBezTo>
                  <a:pt x="2739611" y="1451155"/>
                  <a:pt x="2739408" y="1470656"/>
                  <a:pt x="2743445" y="1489494"/>
                </a:cubicBezTo>
                <a:cubicBezTo>
                  <a:pt x="2745241" y="1497877"/>
                  <a:pt x="2751570" y="1504618"/>
                  <a:pt x="2754947" y="1512498"/>
                </a:cubicBezTo>
                <a:cubicBezTo>
                  <a:pt x="2757335" y="1518070"/>
                  <a:pt x="2758781" y="1524000"/>
                  <a:pt x="2760698" y="1529751"/>
                </a:cubicBezTo>
                <a:cubicBezTo>
                  <a:pt x="2763460" y="1549084"/>
                  <a:pt x="2768211" y="1584566"/>
                  <a:pt x="2772200" y="1604513"/>
                </a:cubicBezTo>
                <a:cubicBezTo>
                  <a:pt x="2775811" y="1622566"/>
                  <a:pt x="2778221" y="1628326"/>
                  <a:pt x="2783702" y="1644770"/>
                </a:cubicBezTo>
                <a:cubicBezTo>
                  <a:pt x="2781785" y="1662023"/>
                  <a:pt x="2780968" y="1679433"/>
                  <a:pt x="2777951" y="1696528"/>
                </a:cubicBezTo>
                <a:cubicBezTo>
                  <a:pt x="2775204" y="1712095"/>
                  <a:pt x="2766449" y="1742536"/>
                  <a:pt x="2766449" y="1742536"/>
                </a:cubicBezTo>
                <a:cubicBezTo>
                  <a:pt x="2763135" y="1805494"/>
                  <a:pt x="2761417" y="1859355"/>
                  <a:pt x="2754947" y="1920815"/>
                </a:cubicBezTo>
                <a:cubicBezTo>
                  <a:pt x="2751776" y="1950935"/>
                  <a:pt x="2748997" y="1962067"/>
                  <a:pt x="2743445" y="1989826"/>
                </a:cubicBezTo>
                <a:cubicBezTo>
                  <a:pt x="2741528" y="2018581"/>
                  <a:pt x="2740711" y="2047430"/>
                  <a:pt x="2737694" y="2076091"/>
                </a:cubicBezTo>
                <a:cubicBezTo>
                  <a:pt x="2736583" y="2086649"/>
                  <a:pt x="2729758" y="2105653"/>
                  <a:pt x="2726193" y="2116347"/>
                </a:cubicBezTo>
                <a:cubicBezTo>
                  <a:pt x="2716451" y="2184542"/>
                  <a:pt x="2717405" y="2159063"/>
                  <a:pt x="2726193" y="2260121"/>
                </a:cubicBezTo>
                <a:cubicBezTo>
                  <a:pt x="2727737" y="2277877"/>
                  <a:pt x="2734229" y="2294553"/>
                  <a:pt x="2737694" y="2311879"/>
                </a:cubicBezTo>
                <a:cubicBezTo>
                  <a:pt x="2738617" y="2316492"/>
                  <a:pt x="2746553" y="2368092"/>
                  <a:pt x="2749196" y="2375140"/>
                </a:cubicBezTo>
                <a:cubicBezTo>
                  <a:pt x="2751623" y="2381611"/>
                  <a:pt x="2756864" y="2386641"/>
                  <a:pt x="2760698" y="2392392"/>
                </a:cubicBezTo>
                <a:cubicBezTo>
                  <a:pt x="2772360" y="2427377"/>
                  <a:pt x="2758839" y="2391860"/>
                  <a:pt x="2777951" y="2426898"/>
                </a:cubicBezTo>
                <a:cubicBezTo>
                  <a:pt x="2799992" y="2467306"/>
                  <a:pt x="2796832" y="2460536"/>
                  <a:pt x="2806706" y="2490158"/>
                </a:cubicBezTo>
                <a:cubicBezTo>
                  <a:pt x="2808623" y="2507411"/>
                  <a:pt x="2809440" y="2524822"/>
                  <a:pt x="2812457" y="2541917"/>
                </a:cubicBezTo>
                <a:cubicBezTo>
                  <a:pt x="2815204" y="2557484"/>
                  <a:pt x="2823959" y="2587924"/>
                  <a:pt x="2823959" y="2587924"/>
                </a:cubicBezTo>
                <a:cubicBezTo>
                  <a:pt x="2826519" y="2616087"/>
                  <a:pt x="2830434" y="2667027"/>
                  <a:pt x="2835461" y="2697192"/>
                </a:cubicBezTo>
                <a:cubicBezTo>
                  <a:pt x="2836760" y="2704988"/>
                  <a:pt x="2839797" y="2712420"/>
                  <a:pt x="2841211" y="2720196"/>
                </a:cubicBezTo>
                <a:cubicBezTo>
                  <a:pt x="2843636" y="2733533"/>
                  <a:pt x="2844537" y="2747116"/>
                  <a:pt x="2846962" y="2760453"/>
                </a:cubicBezTo>
                <a:cubicBezTo>
                  <a:pt x="2854135" y="2799903"/>
                  <a:pt x="2850251" y="2767856"/>
                  <a:pt x="2858464" y="2800709"/>
                </a:cubicBezTo>
                <a:cubicBezTo>
                  <a:pt x="2860835" y="2810192"/>
                  <a:pt x="2861643" y="2820034"/>
                  <a:pt x="2864215" y="2829464"/>
                </a:cubicBezTo>
                <a:cubicBezTo>
                  <a:pt x="2867405" y="2841161"/>
                  <a:pt x="2873339" y="2852081"/>
                  <a:pt x="2875717" y="2863970"/>
                </a:cubicBezTo>
                <a:cubicBezTo>
                  <a:pt x="2881922" y="2894995"/>
                  <a:pt x="2883143" y="2898332"/>
                  <a:pt x="2887219" y="2932981"/>
                </a:cubicBezTo>
                <a:cubicBezTo>
                  <a:pt x="2889470" y="2952115"/>
                  <a:pt x="2891053" y="2971321"/>
                  <a:pt x="2892970" y="2990491"/>
                </a:cubicBezTo>
                <a:cubicBezTo>
                  <a:pt x="2891053" y="3024996"/>
                  <a:pt x="2890496" y="3059604"/>
                  <a:pt x="2887219" y="3094007"/>
                </a:cubicBezTo>
                <a:cubicBezTo>
                  <a:pt x="2886644" y="3100042"/>
                  <a:pt x="2883133" y="3105431"/>
                  <a:pt x="2881468" y="3111260"/>
                </a:cubicBezTo>
                <a:cubicBezTo>
                  <a:pt x="2879297" y="3118860"/>
                  <a:pt x="2877988" y="3126693"/>
                  <a:pt x="2875717" y="3134264"/>
                </a:cubicBezTo>
                <a:cubicBezTo>
                  <a:pt x="2868791" y="3157350"/>
                  <a:pt x="2862543" y="3169341"/>
                  <a:pt x="2858464" y="3191774"/>
                </a:cubicBezTo>
                <a:cubicBezTo>
                  <a:pt x="2856039" y="3205110"/>
                  <a:pt x="2855371" y="3218738"/>
                  <a:pt x="2852713" y="3232030"/>
                </a:cubicBezTo>
                <a:cubicBezTo>
                  <a:pt x="2851524" y="3237974"/>
                  <a:pt x="2848432" y="3243402"/>
                  <a:pt x="2846962" y="3249283"/>
                </a:cubicBezTo>
                <a:cubicBezTo>
                  <a:pt x="2844591" y="3258766"/>
                  <a:pt x="2843783" y="3268608"/>
                  <a:pt x="2841211" y="3278038"/>
                </a:cubicBezTo>
                <a:cubicBezTo>
                  <a:pt x="2838021" y="3289735"/>
                  <a:pt x="2836435" y="3302455"/>
                  <a:pt x="2829710" y="3312543"/>
                </a:cubicBezTo>
                <a:cubicBezTo>
                  <a:pt x="2796747" y="3361988"/>
                  <a:pt x="2836267" y="3299429"/>
                  <a:pt x="2812457" y="3347049"/>
                </a:cubicBezTo>
                <a:cubicBezTo>
                  <a:pt x="2809366" y="3353231"/>
                  <a:pt x="2804046" y="3358120"/>
                  <a:pt x="2800955" y="3364302"/>
                </a:cubicBezTo>
                <a:cubicBezTo>
                  <a:pt x="2777157" y="3411897"/>
                  <a:pt x="2819602" y="3344725"/>
                  <a:pt x="2783702" y="3404558"/>
                </a:cubicBezTo>
                <a:cubicBezTo>
                  <a:pt x="2776590" y="3416412"/>
                  <a:pt x="2768366" y="3427562"/>
                  <a:pt x="2760698" y="3439064"/>
                </a:cubicBezTo>
                <a:cubicBezTo>
                  <a:pt x="2756864" y="3444815"/>
                  <a:pt x="2751382" y="3449760"/>
                  <a:pt x="2749196" y="3456317"/>
                </a:cubicBezTo>
                <a:cubicBezTo>
                  <a:pt x="2741259" y="3480127"/>
                  <a:pt x="2748489" y="3470207"/>
                  <a:pt x="2726193" y="3485072"/>
                </a:cubicBezTo>
                <a:cubicBezTo>
                  <a:pt x="2722359" y="3490823"/>
                  <a:pt x="2717498" y="3496008"/>
                  <a:pt x="2714691" y="3502324"/>
                </a:cubicBezTo>
                <a:cubicBezTo>
                  <a:pt x="2709767" y="3513403"/>
                  <a:pt x="2709914" y="3526742"/>
                  <a:pt x="2703189" y="3536830"/>
                </a:cubicBezTo>
                <a:cubicBezTo>
                  <a:pt x="2699355" y="3542581"/>
                  <a:pt x="2694778" y="3547901"/>
                  <a:pt x="2691687" y="3554083"/>
                </a:cubicBezTo>
                <a:cubicBezTo>
                  <a:pt x="2688976" y="3559505"/>
                  <a:pt x="2689299" y="3566292"/>
                  <a:pt x="2685936" y="3571336"/>
                </a:cubicBezTo>
                <a:cubicBezTo>
                  <a:pt x="2681425" y="3578103"/>
                  <a:pt x="2673890" y="3582341"/>
                  <a:pt x="2668683" y="3588589"/>
                </a:cubicBezTo>
                <a:cubicBezTo>
                  <a:pt x="2648120" y="3613264"/>
                  <a:pt x="2667422" y="3600182"/>
                  <a:pt x="2639928" y="3623094"/>
                </a:cubicBezTo>
                <a:cubicBezTo>
                  <a:pt x="2634618" y="3627519"/>
                  <a:pt x="2628300" y="3630579"/>
                  <a:pt x="2622676" y="3634596"/>
                </a:cubicBezTo>
                <a:cubicBezTo>
                  <a:pt x="2614876" y="3640167"/>
                  <a:pt x="2607472" y="3646278"/>
                  <a:pt x="2599672" y="3651849"/>
                </a:cubicBezTo>
                <a:cubicBezTo>
                  <a:pt x="2594048" y="3655866"/>
                  <a:pt x="2587729" y="3658926"/>
                  <a:pt x="2582419" y="3663351"/>
                </a:cubicBezTo>
                <a:cubicBezTo>
                  <a:pt x="2553051" y="3687825"/>
                  <a:pt x="2579399" y="3677046"/>
                  <a:pt x="2542162" y="3686355"/>
                </a:cubicBezTo>
                <a:cubicBezTo>
                  <a:pt x="2538328" y="3692106"/>
                  <a:pt x="2536058" y="3699290"/>
                  <a:pt x="2530661" y="3703607"/>
                </a:cubicBezTo>
                <a:cubicBezTo>
                  <a:pt x="2525927" y="3707394"/>
                  <a:pt x="2518830" y="3706647"/>
                  <a:pt x="2513408" y="3709358"/>
                </a:cubicBezTo>
                <a:cubicBezTo>
                  <a:pt x="2466714" y="3732705"/>
                  <a:pt x="2529007" y="3710652"/>
                  <a:pt x="2473151" y="3726611"/>
                </a:cubicBezTo>
                <a:cubicBezTo>
                  <a:pt x="2467322" y="3728276"/>
                  <a:pt x="2461779" y="3730892"/>
                  <a:pt x="2455898" y="3732362"/>
                </a:cubicBezTo>
                <a:cubicBezTo>
                  <a:pt x="2446415" y="3734733"/>
                  <a:pt x="2436627" y="3735742"/>
                  <a:pt x="2427144" y="3738113"/>
                </a:cubicBezTo>
                <a:cubicBezTo>
                  <a:pt x="2421263" y="3739583"/>
                  <a:pt x="2415809" y="3742549"/>
                  <a:pt x="2409891" y="3743864"/>
                </a:cubicBezTo>
                <a:cubicBezTo>
                  <a:pt x="2398508" y="3746394"/>
                  <a:pt x="2386819" y="3747328"/>
                  <a:pt x="2375385" y="3749615"/>
                </a:cubicBezTo>
                <a:cubicBezTo>
                  <a:pt x="2367634" y="3751165"/>
                  <a:pt x="2360097" y="3753651"/>
                  <a:pt x="2352381" y="3755366"/>
                </a:cubicBezTo>
                <a:cubicBezTo>
                  <a:pt x="2342839" y="3757486"/>
                  <a:pt x="2333212" y="3759200"/>
                  <a:pt x="2323627" y="3761117"/>
                </a:cubicBezTo>
                <a:cubicBezTo>
                  <a:pt x="2289121" y="3759200"/>
                  <a:pt x="2254549" y="3758236"/>
                  <a:pt x="2220110" y="3755366"/>
                </a:cubicBezTo>
                <a:cubicBezTo>
                  <a:pt x="2208490" y="3754398"/>
                  <a:pt x="2197147" y="3751264"/>
                  <a:pt x="2185604" y="3749615"/>
                </a:cubicBezTo>
                <a:cubicBezTo>
                  <a:pt x="2170304" y="3747429"/>
                  <a:pt x="2154932" y="3745781"/>
                  <a:pt x="2139596" y="3743864"/>
                </a:cubicBezTo>
                <a:cubicBezTo>
                  <a:pt x="2133845" y="3741947"/>
                  <a:pt x="2127916" y="3740501"/>
                  <a:pt x="2122344" y="3738113"/>
                </a:cubicBezTo>
                <a:cubicBezTo>
                  <a:pt x="2114464" y="3734736"/>
                  <a:pt x="2107367" y="3729621"/>
                  <a:pt x="2099340" y="3726611"/>
                </a:cubicBezTo>
                <a:cubicBezTo>
                  <a:pt x="2091939" y="3723836"/>
                  <a:pt x="2083936" y="3723031"/>
                  <a:pt x="2076336" y="3720860"/>
                </a:cubicBezTo>
                <a:cubicBezTo>
                  <a:pt x="2070507" y="3719195"/>
                  <a:pt x="2064834" y="3717026"/>
                  <a:pt x="2059083" y="3715109"/>
                </a:cubicBezTo>
                <a:cubicBezTo>
                  <a:pt x="2043345" y="3703306"/>
                  <a:pt x="2032019" y="3692669"/>
                  <a:pt x="2013076" y="3686355"/>
                </a:cubicBezTo>
                <a:cubicBezTo>
                  <a:pt x="2003803" y="3683264"/>
                  <a:pt x="1993906" y="3682521"/>
                  <a:pt x="1984321" y="3680604"/>
                </a:cubicBezTo>
                <a:cubicBezTo>
                  <a:pt x="1976653" y="3676770"/>
                  <a:pt x="1969197" y="3672479"/>
                  <a:pt x="1961317" y="3669102"/>
                </a:cubicBezTo>
                <a:cubicBezTo>
                  <a:pt x="1937358" y="3658834"/>
                  <a:pt x="1944435" y="3667736"/>
                  <a:pt x="1915310" y="3651849"/>
                </a:cubicBezTo>
                <a:cubicBezTo>
                  <a:pt x="1903174" y="3645229"/>
                  <a:pt x="1893168" y="3635027"/>
                  <a:pt x="1880804" y="3628845"/>
                </a:cubicBezTo>
                <a:cubicBezTo>
                  <a:pt x="1852378" y="3614632"/>
                  <a:pt x="1865933" y="3620054"/>
                  <a:pt x="1840547" y="3611592"/>
                </a:cubicBezTo>
                <a:cubicBezTo>
                  <a:pt x="1800395" y="3571442"/>
                  <a:pt x="1844882" y="3610784"/>
                  <a:pt x="1806042" y="3588589"/>
                </a:cubicBezTo>
                <a:cubicBezTo>
                  <a:pt x="1798608" y="3584341"/>
                  <a:pt x="1775798" y="3564284"/>
                  <a:pt x="1765785" y="3559834"/>
                </a:cubicBezTo>
                <a:cubicBezTo>
                  <a:pt x="1754706" y="3554910"/>
                  <a:pt x="1731279" y="3548332"/>
                  <a:pt x="1731279" y="3548332"/>
                </a:cubicBezTo>
                <a:cubicBezTo>
                  <a:pt x="1713952" y="3536780"/>
                  <a:pt x="1711455" y="3534084"/>
                  <a:pt x="1691023" y="3525328"/>
                </a:cubicBezTo>
                <a:cubicBezTo>
                  <a:pt x="1679472" y="3520378"/>
                  <a:pt x="1662439" y="3516744"/>
                  <a:pt x="1650766" y="3513826"/>
                </a:cubicBezTo>
                <a:cubicBezTo>
                  <a:pt x="1623045" y="3495345"/>
                  <a:pt x="1641623" y="3504322"/>
                  <a:pt x="1599008" y="3496574"/>
                </a:cubicBezTo>
                <a:cubicBezTo>
                  <a:pt x="1521299" y="3482446"/>
                  <a:pt x="1606199" y="3498372"/>
                  <a:pt x="1553000" y="3485072"/>
                </a:cubicBezTo>
                <a:cubicBezTo>
                  <a:pt x="1543517" y="3482701"/>
                  <a:pt x="1533728" y="3481692"/>
                  <a:pt x="1524245" y="3479321"/>
                </a:cubicBezTo>
                <a:cubicBezTo>
                  <a:pt x="1518364" y="3477851"/>
                  <a:pt x="1512910" y="3474885"/>
                  <a:pt x="1506993" y="3473570"/>
                </a:cubicBezTo>
                <a:cubicBezTo>
                  <a:pt x="1495610" y="3471040"/>
                  <a:pt x="1483870" y="3470349"/>
                  <a:pt x="1472487" y="3467819"/>
                </a:cubicBezTo>
                <a:cubicBezTo>
                  <a:pt x="1466569" y="3466504"/>
                  <a:pt x="1461063" y="3463733"/>
                  <a:pt x="1455234" y="3462068"/>
                </a:cubicBezTo>
                <a:cubicBezTo>
                  <a:pt x="1413908" y="3450260"/>
                  <a:pt x="1450912" y="3462425"/>
                  <a:pt x="1403476" y="3450566"/>
                </a:cubicBezTo>
                <a:cubicBezTo>
                  <a:pt x="1397595" y="3449096"/>
                  <a:pt x="1392104" y="3446285"/>
                  <a:pt x="1386223" y="3444815"/>
                </a:cubicBezTo>
                <a:cubicBezTo>
                  <a:pt x="1345070" y="3434527"/>
                  <a:pt x="1365905" y="3443052"/>
                  <a:pt x="1317211" y="3433313"/>
                </a:cubicBezTo>
                <a:cubicBezTo>
                  <a:pt x="1301710" y="3430213"/>
                  <a:pt x="1286200" y="3426810"/>
                  <a:pt x="1271204" y="3421811"/>
                </a:cubicBezTo>
                <a:cubicBezTo>
                  <a:pt x="1265453" y="3419894"/>
                  <a:pt x="1259869" y="3417375"/>
                  <a:pt x="1253951" y="3416060"/>
                </a:cubicBezTo>
                <a:cubicBezTo>
                  <a:pt x="1242568" y="3413530"/>
                  <a:pt x="1230947" y="3412226"/>
                  <a:pt x="1219445" y="3410309"/>
                </a:cubicBezTo>
                <a:cubicBezTo>
                  <a:pt x="1188807" y="3400096"/>
                  <a:pt x="1204955" y="3404225"/>
                  <a:pt x="1156185" y="3398807"/>
                </a:cubicBezTo>
                <a:cubicBezTo>
                  <a:pt x="1100603" y="3392632"/>
                  <a:pt x="1083118" y="3391860"/>
                  <a:pt x="1023913" y="3387306"/>
                </a:cubicBezTo>
                <a:cubicBezTo>
                  <a:pt x="1004743" y="3383472"/>
                  <a:pt x="985687" y="3379018"/>
                  <a:pt x="966404" y="3375804"/>
                </a:cubicBezTo>
                <a:cubicBezTo>
                  <a:pt x="955129" y="3373925"/>
                  <a:pt x="915777" y="3367747"/>
                  <a:pt x="903144" y="3364302"/>
                </a:cubicBezTo>
                <a:cubicBezTo>
                  <a:pt x="891447" y="3361112"/>
                  <a:pt x="880400" y="3355741"/>
                  <a:pt x="868638" y="3352800"/>
                </a:cubicBezTo>
                <a:lnTo>
                  <a:pt x="845634" y="3347049"/>
                </a:lnTo>
                <a:cubicBezTo>
                  <a:pt x="796185" y="3314083"/>
                  <a:pt x="858752" y="3353609"/>
                  <a:pt x="811128" y="3329796"/>
                </a:cubicBezTo>
                <a:cubicBezTo>
                  <a:pt x="804946" y="3326705"/>
                  <a:pt x="800229" y="3321017"/>
                  <a:pt x="793876" y="3318294"/>
                </a:cubicBezTo>
                <a:cubicBezTo>
                  <a:pt x="763771" y="3305391"/>
                  <a:pt x="776623" y="3321580"/>
                  <a:pt x="747868" y="3301041"/>
                </a:cubicBezTo>
                <a:cubicBezTo>
                  <a:pt x="723925" y="3283940"/>
                  <a:pt x="736658" y="3286274"/>
                  <a:pt x="719113" y="3266536"/>
                </a:cubicBezTo>
                <a:cubicBezTo>
                  <a:pt x="708307" y="3254378"/>
                  <a:pt x="693631" y="3245564"/>
                  <a:pt x="684608" y="3232030"/>
                </a:cubicBezTo>
                <a:cubicBezTo>
                  <a:pt x="680774" y="3226279"/>
                  <a:pt x="678416" y="3219202"/>
                  <a:pt x="673106" y="3214777"/>
                </a:cubicBezTo>
                <a:cubicBezTo>
                  <a:pt x="666520" y="3209289"/>
                  <a:pt x="656797" y="3208630"/>
                  <a:pt x="650102" y="3203275"/>
                </a:cubicBezTo>
                <a:cubicBezTo>
                  <a:pt x="650082" y="3203259"/>
                  <a:pt x="606979" y="3160153"/>
                  <a:pt x="598344" y="3151517"/>
                </a:cubicBezTo>
                <a:cubicBezTo>
                  <a:pt x="592593" y="3145766"/>
                  <a:pt x="585602" y="3141031"/>
                  <a:pt x="581091" y="3134264"/>
                </a:cubicBezTo>
                <a:cubicBezTo>
                  <a:pt x="572604" y="3121533"/>
                  <a:pt x="565620" y="3108614"/>
                  <a:pt x="552336" y="3099758"/>
                </a:cubicBezTo>
                <a:cubicBezTo>
                  <a:pt x="547292" y="3096395"/>
                  <a:pt x="540834" y="3095924"/>
                  <a:pt x="535083" y="3094007"/>
                </a:cubicBezTo>
                <a:cubicBezTo>
                  <a:pt x="529332" y="3088256"/>
                  <a:pt x="524005" y="3082048"/>
                  <a:pt x="517830" y="3076755"/>
                </a:cubicBezTo>
                <a:cubicBezTo>
                  <a:pt x="510553" y="3070517"/>
                  <a:pt x="502626" y="3065073"/>
                  <a:pt x="494827" y="3059502"/>
                </a:cubicBezTo>
                <a:cubicBezTo>
                  <a:pt x="489203" y="3055485"/>
                  <a:pt x="482884" y="3052425"/>
                  <a:pt x="477574" y="3048000"/>
                </a:cubicBezTo>
                <a:cubicBezTo>
                  <a:pt x="448855" y="3024067"/>
                  <a:pt x="473388" y="3035103"/>
                  <a:pt x="443068" y="3024996"/>
                </a:cubicBezTo>
                <a:cubicBezTo>
                  <a:pt x="418437" y="2988050"/>
                  <a:pt x="447614" y="3029371"/>
                  <a:pt x="408562" y="2984740"/>
                </a:cubicBezTo>
                <a:cubicBezTo>
                  <a:pt x="402250" y="2977527"/>
                  <a:pt x="397722" y="2968860"/>
                  <a:pt x="391310" y="2961736"/>
                </a:cubicBezTo>
                <a:cubicBezTo>
                  <a:pt x="380429" y="2949645"/>
                  <a:pt x="368306" y="2938732"/>
                  <a:pt x="356804" y="2927230"/>
                </a:cubicBezTo>
                <a:cubicBezTo>
                  <a:pt x="351053" y="2921479"/>
                  <a:pt x="344063" y="2916744"/>
                  <a:pt x="339551" y="2909977"/>
                </a:cubicBezTo>
                <a:cubicBezTo>
                  <a:pt x="312713" y="2869721"/>
                  <a:pt x="328049" y="2883140"/>
                  <a:pt x="299294" y="2863970"/>
                </a:cubicBezTo>
                <a:cubicBezTo>
                  <a:pt x="287227" y="2839835"/>
                  <a:pt x="290941" y="2841200"/>
                  <a:pt x="270540" y="2823713"/>
                </a:cubicBezTo>
                <a:cubicBezTo>
                  <a:pt x="263263" y="2817475"/>
                  <a:pt x="253904" y="2813624"/>
                  <a:pt x="247536" y="2806460"/>
                </a:cubicBezTo>
                <a:cubicBezTo>
                  <a:pt x="198740" y="2751565"/>
                  <a:pt x="247013" y="2786942"/>
                  <a:pt x="207279" y="2760453"/>
                </a:cubicBezTo>
                <a:cubicBezTo>
                  <a:pt x="195730" y="2743127"/>
                  <a:pt x="193031" y="2740624"/>
                  <a:pt x="184276" y="2720196"/>
                </a:cubicBezTo>
                <a:cubicBezTo>
                  <a:pt x="181888" y="2714624"/>
                  <a:pt x="181034" y="2708462"/>
                  <a:pt x="178525" y="2702943"/>
                </a:cubicBezTo>
                <a:cubicBezTo>
                  <a:pt x="171430" y="2687334"/>
                  <a:pt x="159679" y="2673570"/>
                  <a:pt x="155521" y="2656936"/>
                </a:cubicBezTo>
                <a:cubicBezTo>
                  <a:pt x="153604" y="2649268"/>
                  <a:pt x="151184" y="2641709"/>
                  <a:pt x="149770" y="2633932"/>
                </a:cubicBezTo>
                <a:cubicBezTo>
                  <a:pt x="139197" y="2575781"/>
                  <a:pt x="150079" y="2611853"/>
                  <a:pt x="138268" y="2576423"/>
                </a:cubicBezTo>
                <a:cubicBezTo>
                  <a:pt x="125554" y="2474708"/>
                  <a:pt x="132828" y="2514717"/>
                  <a:pt x="121015" y="2455653"/>
                </a:cubicBezTo>
                <a:cubicBezTo>
                  <a:pt x="119098" y="2434566"/>
                  <a:pt x="115264" y="2413566"/>
                  <a:pt x="115264" y="2392392"/>
                </a:cubicBezTo>
                <a:cubicBezTo>
                  <a:pt x="115264" y="2363574"/>
                  <a:pt x="118717" y="2334855"/>
                  <a:pt x="121015" y="2306128"/>
                </a:cubicBezTo>
                <a:cubicBezTo>
                  <a:pt x="124888" y="2257722"/>
                  <a:pt x="126312" y="2251795"/>
                  <a:pt x="132517" y="2208362"/>
                </a:cubicBezTo>
                <a:cubicBezTo>
                  <a:pt x="128683" y="2162355"/>
                  <a:pt x="126741" y="2116150"/>
                  <a:pt x="121015" y="2070340"/>
                </a:cubicBezTo>
                <a:cubicBezTo>
                  <a:pt x="118581" y="2050871"/>
                  <a:pt x="116369" y="2008738"/>
                  <a:pt x="103762" y="1989826"/>
                </a:cubicBezTo>
                <a:lnTo>
                  <a:pt x="92261" y="1972574"/>
                </a:lnTo>
                <a:cubicBezTo>
                  <a:pt x="88427" y="1957238"/>
                  <a:pt x="83859" y="1942067"/>
                  <a:pt x="80759" y="1926566"/>
                </a:cubicBezTo>
                <a:cubicBezTo>
                  <a:pt x="78842" y="1916981"/>
                  <a:pt x="79379" y="1906554"/>
                  <a:pt x="75008" y="1897811"/>
                </a:cubicBezTo>
                <a:cubicBezTo>
                  <a:pt x="71371" y="1890536"/>
                  <a:pt x="62962" y="1886806"/>
                  <a:pt x="57755" y="1880558"/>
                </a:cubicBezTo>
                <a:cubicBezTo>
                  <a:pt x="53330" y="1875248"/>
                  <a:pt x="50087" y="1869057"/>
                  <a:pt x="46253" y="1863306"/>
                </a:cubicBezTo>
                <a:cubicBezTo>
                  <a:pt x="39611" y="1823452"/>
                  <a:pt x="3120" y="1845094"/>
                  <a:pt x="245" y="1840302"/>
                </a:cubicBezTo>
                <a:close/>
              </a:path>
            </a:pathLst>
          </a:custGeom>
          <a:solidFill>
            <a:srgbClr val="92D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Weak Duality of Flows and Cuts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Weak Duality.</a:t>
                </a:r>
                <a:r>
                  <a:rPr lang="en-US" sz="2200" dirty="0"/>
                  <a:t> Let f be any flow, and let (A, B) be any s-t cut.  Then the value of the flow is at most the capacity of the cut.</a:t>
                </a:r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800" dirty="0"/>
              </a:p>
              <a:p>
                <a:pPr marL="0" indent="0">
                  <a:buFont typeface="Monotype Sorts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𝑐𝑎𝑝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4" name="Text Box 44">
            <a:extLst>
              <a:ext uri="{FF2B5EF4-FFF2-40B4-BE49-F238E27FC236}">
                <a16:creationId xmlns:a16="http://schemas.microsoft.com/office/drawing/2014/main" id="{C58DEF66-2911-4D56-89D6-AE18EE00F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3706813"/>
            <a:ext cx="339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10</a:t>
            </a:r>
          </a:p>
        </p:txBody>
      </p:sp>
      <p:sp>
        <p:nvSpPr>
          <p:cNvPr id="65" name="Text Box 45">
            <a:extLst>
              <a:ext uri="{FF2B5EF4-FFF2-40B4-BE49-F238E27FC236}">
                <a16:creationId xmlns:a16="http://schemas.microsoft.com/office/drawing/2014/main" id="{6F6809CB-CAC8-4EBC-970A-38D9D1020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675" y="3116263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6</a:t>
            </a:r>
          </a:p>
        </p:txBody>
      </p:sp>
      <p:sp>
        <p:nvSpPr>
          <p:cNvPr id="66" name="Text Box 46">
            <a:extLst>
              <a:ext uri="{FF2B5EF4-FFF2-40B4-BE49-F238E27FC236}">
                <a16:creationId xmlns:a16="http://schemas.microsoft.com/office/drawing/2014/main" id="{CEDD91E4-84A3-4927-8E76-21D18A22D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13" y="376872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6</a:t>
            </a:r>
          </a:p>
        </p:txBody>
      </p:sp>
      <p:sp>
        <p:nvSpPr>
          <p:cNvPr id="67" name="Text Box 50">
            <a:extLst>
              <a:ext uri="{FF2B5EF4-FFF2-40B4-BE49-F238E27FC236}">
                <a16:creationId xmlns:a16="http://schemas.microsoft.com/office/drawing/2014/main" id="{510568D1-C76A-41CA-B994-D26CB0822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456247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3</a:t>
            </a:r>
          </a:p>
        </p:txBody>
      </p:sp>
      <p:sp>
        <p:nvSpPr>
          <p:cNvPr id="68" name="Text Box 51">
            <a:extLst>
              <a:ext uri="{FF2B5EF4-FFF2-40B4-BE49-F238E27FC236}">
                <a16:creationId xmlns:a16="http://schemas.microsoft.com/office/drawing/2014/main" id="{D188FED3-4769-4037-8F6D-FDC593D0E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63" y="4602163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8</a:t>
            </a:r>
          </a:p>
        </p:txBody>
      </p:sp>
      <p:sp>
        <p:nvSpPr>
          <p:cNvPr id="69" name="Text Box 53">
            <a:extLst>
              <a:ext uri="{FF2B5EF4-FFF2-40B4-BE49-F238E27FC236}">
                <a16:creationId xmlns:a16="http://schemas.microsoft.com/office/drawing/2014/main" id="{C5906D6E-055C-4047-A0C0-BC85DB7A8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63" y="3817938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70" name="Text Box 55">
            <a:extLst>
              <a:ext uri="{FF2B5EF4-FFF2-40B4-BE49-F238E27FC236}">
                <a16:creationId xmlns:a16="http://schemas.microsoft.com/office/drawing/2014/main" id="{3B148B85-5880-4ACD-A9DE-A31BE6454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5" y="405447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71" name="Text Box 58">
            <a:extLst>
              <a:ext uri="{FF2B5EF4-FFF2-40B4-BE49-F238E27FC236}">
                <a16:creationId xmlns:a16="http://schemas.microsoft.com/office/drawing/2014/main" id="{13191D94-27E3-4974-A46B-128EEB1B0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4441" y="2753518"/>
            <a:ext cx="3101047" cy="492919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387" tIns="91387" rIns="91387" bIns="91387" anchor="ctr"/>
          <a:lstStyle/>
          <a:p>
            <a:pPr>
              <a:spcBef>
                <a:spcPct val="50000"/>
              </a:spcBef>
              <a:defRPr/>
            </a:pPr>
            <a:r>
              <a:rPr kumimoji="1" lang="en-US" sz="1400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v(f)=24, capacity=9+15+8+30=62</a:t>
            </a:r>
          </a:p>
        </p:txBody>
      </p:sp>
      <p:sp>
        <p:nvSpPr>
          <p:cNvPr id="72" name="Text Box 111">
            <a:extLst>
              <a:ext uri="{FF2B5EF4-FFF2-40B4-BE49-F238E27FC236}">
                <a16:creationId xmlns:a16="http://schemas.microsoft.com/office/drawing/2014/main" id="{77032323-6B4A-47D7-B6EC-CF30F11F2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5591175"/>
            <a:ext cx="869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en-US" sz="140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capacity</a:t>
            </a:r>
          </a:p>
        </p:txBody>
      </p:sp>
      <p:sp>
        <p:nvSpPr>
          <p:cNvPr id="73" name="Text Box 113">
            <a:extLst>
              <a:ext uri="{FF2B5EF4-FFF2-40B4-BE49-F238E27FC236}">
                <a16:creationId xmlns:a16="http://schemas.microsoft.com/office/drawing/2014/main" id="{E14613FF-1B94-4C9F-A135-B09558F74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5867400"/>
            <a:ext cx="543438" cy="30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en-US" sz="14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flow</a:t>
            </a:r>
          </a:p>
        </p:txBody>
      </p:sp>
      <p:grpSp>
        <p:nvGrpSpPr>
          <p:cNvPr id="74" name="Group 115">
            <a:extLst>
              <a:ext uri="{FF2B5EF4-FFF2-40B4-BE49-F238E27FC236}">
                <a16:creationId xmlns:a16="http://schemas.microsoft.com/office/drawing/2014/main" id="{D259515A-7F75-442E-8216-3AC0FCE0CF55}"/>
              </a:ext>
            </a:extLst>
          </p:cNvPr>
          <p:cNvGrpSpPr>
            <a:grpSpLocks/>
          </p:cNvGrpSpPr>
          <p:nvPr/>
        </p:nvGrpSpPr>
        <p:grpSpPr bwMode="auto">
          <a:xfrm>
            <a:off x="1177925" y="3336925"/>
            <a:ext cx="6838950" cy="3192463"/>
            <a:chOff x="742" y="2102"/>
            <a:chExt cx="4308" cy="2011"/>
          </a:xfrm>
        </p:grpSpPr>
        <p:sp>
          <p:nvSpPr>
            <p:cNvPr id="75" name="Oval 6">
              <a:extLst>
                <a:ext uri="{FF2B5EF4-FFF2-40B4-BE49-F238E27FC236}">
                  <a16:creationId xmlns:a16="http://schemas.microsoft.com/office/drawing/2014/main" id="{A654B92F-71A2-4571-B211-A5541700F7B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42" y="3041"/>
              <a:ext cx="158" cy="1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s</a:t>
              </a:r>
            </a:p>
          </p:txBody>
        </p:sp>
        <p:sp>
          <p:nvSpPr>
            <p:cNvPr id="76" name="Oval 7">
              <a:extLst>
                <a:ext uri="{FF2B5EF4-FFF2-40B4-BE49-F238E27FC236}">
                  <a16:creationId xmlns:a16="http://schemas.microsoft.com/office/drawing/2014/main" id="{FD48F7A5-9F27-47DA-8B50-5304BDB565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92" y="2102"/>
              <a:ext cx="158" cy="16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2</a:t>
              </a:r>
            </a:p>
          </p:txBody>
        </p:sp>
        <p:sp>
          <p:nvSpPr>
            <p:cNvPr id="77" name="Oval 8">
              <a:extLst>
                <a:ext uri="{FF2B5EF4-FFF2-40B4-BE49-F238E27FC236}">
                  <a16:creationId xmlns:a16="http://schemas.microsoft.com/office/drawing/2014/main" id="{0DBB371B-34C6-4BCC-8045-2DB50138CB1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92" y="3041"/>
              <a:ext cx="158" cy="1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3</a:t>
              </a:r>
            </a:p>
          </p:txBody>
        </p:sp>
        <p:sp>
          <p:nvSpPr>
            <p:cNvPr id="78" name="Oval 9">
              <a:extLst>
                <a:ext uri="{FF2B5EF4-FFF2-40B4-BE49-F238E27FC236}">
                  <a16:creationId xmlns:a16="http://schemas.microsoft.com/office/drawing/2014/main" id="{133FD0BA-7F94-44F2-8E98-2996F0ADCCC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92" y="3955"/>
              <a:ext cx="158" cy="15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4</a:t>
              </a:r>
            </a:p>
          </p:txBody>
        </p:sp>
        <p:cxnSp>
          <p:nvCxnSpPr>
            <p:cNvPr id="79" name="AutoShape 10">
              <a:extLst>
                <a:ext uri="{FF2B5EF4-FFF2-40B4-BE49-F238E27FC236}">
                  <a16:creationId xmlns:a16="http://schemas.microsoft.com/office/drawing/2014/main" id="{F1848760-9B29-424A-9999-9BB37072427D}"/>
                </a:ext>
              </a:extLst>
            </p:cNvPr>
            <p:cNvCxnSpPr>
              <a:cxnSpLocks noChangeShapeType="1"/>
              <a:stCxn id="75" idx="7"/>
              <a:endCxn id="76" idx="3"/>
            </p:cNvCxnSpPr>
            <p:nvPr/>
          </p:nvCxnSpPr>
          <p:spPr bwMode="auto">
            <a:xfrm flipV="1">
              <a:off x="877" y="2239"/>
              <a:ext cx="1138" cy="825"/>
            </a:xfrm>
            <a:prstGeom prst="straightConnector1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0" name="AutoShape 11">
              <a:extLst>
                <a:ext uri="{FF2B5EF4-FFF2-40B4-BE49-F238E27FC236}">
                  <a16:creationId xmlns:a16="http://schemas.microsoft.com/office/drawing/2014/main" id="{FCD2EC42-8C64-4C4C-9083-F2E1B9E2E644}"/>
                </a:ext>
              </a:extLst>
            </p:cNvPr>
            <p:cNvCxnSpPr>
              <a:cxnSpLocks noChangeShapeType="1"/>
              <a:stCxn id="75" idx="6"/>
              <a:endCxn id="77" idx="2"/>
            </p:cNvCxnSpPr>
            <p:nvPr/>
          </p:nvCxnSpPr>
          <p:spPr bwMode="auto">
            <a:xfrm>
              <a:off x="900" y="3121"/>
              <a:ext cx="1092" cy="0"/>
            </a:xfrm>
            <a:prstGeom prst="straightConnector1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1" name="AutoShape 12">
              <a:extLst>
                <a:ext uri="{FF2B5EF4-FFF2-40B4-BE49-F238E27FC236}">
                  <a16:creationId xmlns:a16="http://schemas.microsoft.com/office/drawing/2014/main" id="{0BBCE948-8302-4B75-AA9E-728972F7623A}"/>
                </a:ext>
              </a:extLst>
            </p:cNvPr>
            <p:cNvCxnSpPr>
              <a:cxnSpLocks noChangeShapeType="1"/>
              <a:stCxn id="75" idx="5"/>
              <a:endCxn id="78" idx="1"/>
            </p:cNvCxnSpPr>
            <p:nvPr/>
          </p:nvCxnSpPr>
          <p:spPr bwMode="auto">
            <a:xfrm>
              <a:off x="877" y="3177"/>
              <a:ext cx="1138" cy="801"/>
            </a:xfrm>
            <a:prstGeom prst="straightConnector1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2" name="AutoShape 13">
              <a:extLst>
                <a:ext uri="{FF2B5EF4-FFF2-40B4-BE49-F238E27FC236}">
                  <a16:creationId xmlns:a16="http://schemas.microsoft.com/office/drawing/2014/main" id="{60CEC138-4A63-402C-B079-981E34FECEB6}"/>
                </a:ext>
              </a:extLst>
            </p:cNvPr>
            <p:cNvCxnSpPr>
              <a:cxnSpLocks noChangeShapeType="1"/>
              <a:stCxn id="77" idx="6"/>
              <a:endCxn id="89" idx="2"/>
            </p:cNvCxnSpPr>
            <p:nvPr/>
          </p:nvCxnSpPr>
          <p:spPr bwMode="auto">
            <a:xfrm>
              <a:off x="2150" y="3121"/>
              <a:ext cx="1514" cy="0"/>
            </a:xfrm>
            <a:prstGeom prst="straightConnector1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3" name="AutoShape 14">
              <a:extLst>
                <a:ext uri="{FF2B5EF4-FFF2-40B4-BE49-F238E27FC236}">
                  <a16:creationId xmlns:a16="http://schemas.microsoft.com/office/drawing/2014/main" id="{2C1B2F67-E1FE-45B3-A241-716B2B458C9B}"/>
                </a:ext>
              </a:extLst>
            </p:cNvPr>
            <p:cNvCxnSpPr>
              <a:cxnSpLocks noChangeShapeType="1"/>
              <a:stCxn id="77" idx="5"/>
              <a:endCxn id="90" idx="1"/>
            </p:cNvCxnSpPr>
            <p:nvPr/>
          </p:nvCxnSpPr>
          <p:spPr bwMode="auto">
            <a:xfrm>
              <a:off x="2127" y="3177"/>
              <a:ext cx="1560" cy="801"/>
            </a:xfrm>
            <a:prstGeom prst="straightConnector1">
              <a:avLst/>
            </a:prstGeom>
            <a:noFill/>
            <a:ln w="349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4" name="AutoShape 15">
              <a:extLst>
                <a:ext uri="{FF2B5EF4-FFF2-40B4-BE49-F238E27FC236}">
                  <a16:creationId xmlns:a16="http://schemas.microsoft.com/office/drawing/2014/main" id="{B8D0E273-392D-44F9-AC77-A246B465EC35}"/>
                </a:ext>
              </a:extLst>
            </p:cNvPr>
            <p:cNvCxnSpPr>
              <a:cxnSpLocks noChangeShapeType="1"/>
              <a:stCxn id="77" idx="4"/>
              <a:endCxn id="78" idx="0"/>
            </p:cNvCxnSpPr>
            <p:nvPr/>
          </p:nvCxnSpPr>
          <p:spPr bwMode="auto">
            <a:xfrm>
              <a:off x="2071" y="3200"/>
              <a:ext cx="0" cy="755"/>
            </a:xfrm>
            <a:prstGeom prst="straightConnector1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5" name="AutoShape 16">
              <a:extLst>
                <a:ext uri="{FF2B5EF4-FFF2-40B4-BE49-F238E27FC236}">
                  <a16:creationId xmlns:a16="http://schemas.microsoft.com/office/drawing/2014/main" id="{1AD7943E-132A-43E2-B14C-1433BDF1FE69}"/>
                </a:ext>
              </a:extLst>
            </p:cNvPr>
            <p:cNvCxnSpPr>
              <a:cxnSpLocks noChangeShapeType="1"/>
              <a:stCxn id="76" idx="6"/>
              <a:endCxn id="88" idx="2"/>
            </p:cNvCxnSpPr>
            <p:nvPr/>
          </p:nvCxnSpPr>
          <p:spPr bwMode="auto">
            <a:xfrm>
              <a:off x="2150" y="2182"/>
              <a:ext cx="1514" cy="0"/>
            </a:xfrm>
            <a:prstGeom prst="straightConnector1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6" name="AutoShape 17">
              <a:extLst>
                <a:ext uri="{FF2B5EF4-FFF2-40B4-BE49-F238E27FC236}">
                  <a16:creationId xmlns:a16="http://schemas.microsoft.com/office/drawing/2014/main" id="{15CFE9FB-8A24-4BF9-AC59-14952B80E875}"/>
                </a:ext>
              </a:extLst>
            </p:cNvPr>
            <p:cNvCxnSpPr>
              <a:cxnSpLocks noChangeShapeType="1"/>
              <a:stCxn id="78" idx="6"/>
              <a:endCxn id="90" idx="2"/>
            </p:cNvCxnSpPr>
            <p:nvPr/>
          </p:nvCxnSpPr>
          <p:spPr bwMode="auto">
            <a:xfrm>
              <a:off x="2150" y="4034"/>
              <a:ext cx="1514" cy="0"/>
            </a:xfrm>
            <a:prstGeom prst="straightConnector1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7" name="AutoShape 18">
              <a:extLst>
                <a:ext uri="{FF2B5EF4-FFF2-40B4-BE49-F238E27FC236}">
                  <a16:creationId xmlns:a16="http://schemas.microsoft.com/office/drawing/2014/main" id="{2D86915B-7B3A-457F-A535-192AC74D10E0}"/>
                </a:ext>
              </a:extLst>
            </p:cNvPr>
            <p:cNvCxnSpPr>
              <a:cxnSpLocks noChangeShapeType="1"/>
              <a:stCxn id="76" idx="4"/>
              <a:endCxn id="77" idx="0"/>
            </p:cNvCxnSpPr>
            <p:nvPr/>
          </p:nvCxnSpPr>
          <p:spPr bwMode="auto">
            <a:xfrm>
              <a:off x="2071" y="2262"/>
              <a:ext cx="0" cy="77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88" name="Oval 19">
              <a:extLst>
                <a:ext uri="{FF2B5EF4-FFF2-40B4-BE49-F238E27FC236}">
                  <a16:creationId xmlns:a16="http://schemas.microsoft.com/office/drawing/2014/main" id="{4A9A374B-1185-4044-8CB6-A6F732DCDB9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64" y="2102"/>
              <a:ext cx="158" cy="16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5</a:t>
              </a:r>
            </a:p>
          </p:txBody>
        </p:sp>
        <p:sp>
          <p:nvSpPr>
            <p:cNvPr id="89" name="Oval 20">
              <a:extLst>
                <a:ext uri="{FF2B5EF4-FFF2-40B4-BE49-F238E27FC236}">
                  <a16:creationId xmlns:a16="http://schemas.microsoft.com/office/drawing/2014/main" id="{93BB1D6E-996A-4CBD-9989-D5C7F1DEBF9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64" y="3041"/>
              <a:ext cx="158" cy="1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6</a:t>
              </a:r>
            </a:p>
          </p:txBody>
        </p:sp>
        <p:sp>
          <p:nvSpPr>
            <p:cNvPr id="90" name="Oval 21">
              <a:extLst>
                <a:ext uri="{FF2B5EF4-FFF2-40B4-BE49-F238E27FC236}">
                  <a16:creationId xmlns:a16="http://schemas.microsoft.com/office/drawing/2014/main" id="{326BDAD3-5E99-418E-895F-571353D66F6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64" y="3955"/>
              <a:ext cx="158" cy="15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7</a:t>
              </a:r>
            </a:p>
          </p:txBody>
        </p:sp>
        <p:cxnSp>
          <p:nvCxnSpPr>
            <p:cNvPr id="91" name="AutoShape 22">
              <a:extLst>
                <a:ext uri="{FF2B5EF4-FFF2-40B4-BE49-F238E27FC236}">
                  <a16:creationId xmlns:a16="http://schemas.microsoft.com/office/drawing/2014/main" id="{ED70A78B-7A9C-4690-8431-FA580DD74BF8}"/>
                </a:ext>
              </a:extLst>
            </p:cNvPr>
            <p:cNvCxnSpPr>
              <a:cxnSpLocks noChangeShapeType="1"/>
              <a:stCxn id="89" idx="4"/>
              <a:endCxn id="90" idx="0"/>
            </p:cNvCxnSpPr>
            <p:nvPr/>
          </p:nvCxnSpPr>
          <p:spPr bwMode="auto">
            <a:xfrm>
              <a:off x="3743" y="3200"/>
              <a:ext cx="0" cy="755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2" name="AutoShape 23">
              <a:extLst>
                <a:ext uri="{FF2B5EF4-FFF2-40B4-BE49-F238E27FC236}">
                  <a16:creationId xmlns:a16="http://schemas.microsoft.com/office/drawing/2014/main" id="{82638EBD-E38C-4D2C-80F5-59FEBE1F457E}"/>
                </a:ext>
              </a:extLst>
            </p:cNvPr>
            <p:cNvCxnSpPr>
              <a:cxnSpLocks noChangeShapeType="1"/>
              <a:stCxn id="88" idx="4"/>
              <a:endCxn id="89" idx="0"/>
            </p:cNvCxnSpPr>
            <p:nvPr/>
          </p:nvCxnSpPr>
          <p:spPr bwMode="auto">
            <a:xfrm>
              <a:off x="3743" y="2262"/>
              <a:ext cx="0" cy="779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3" name="AutoShape 24">
              <a:extLst>
                <a:ext uri="{FF2B5EF4-FFF2-40B4-BE49-F238E27FC236}">
                  <a16:creationId xmlns:a16="http://schemas.microsoft.com/office/drawing/2014/main" id="{410772AA-D966-4080-BAEE-4597A615180F}"/>
                </a:ext>
              </a:extLst>
            </p:cNvPr>
            <p:cNvCxnSpPr>
              <a:cxnSpLocks noChangeShapeType="1"/>
              <a:stCxn id="76" idx="5"/>
              <a:endCxn id="89" idx="1"/>
            </p:cNvCxnSpPr>
            <p:nvPr/>
          </p:nvCxnSpPr>
          <p:spPr bwMode="auto">
            <a:xfrm>
              <a:off x="2127" y="2239"/>
              <a:ext cx="1560" cy="825"/>
            </a:xfrm>
            <a:prstGeom prst="straightConnector1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94" name="Oval 25">
              <a:extLst>
                <a:ext uri="{FF2B5EF4-FFF2-40B4-BE49-F238E27FC236}">
                  <a16:creationId xmlns:a16="http://schemas.microsoft.com/office/drawing/2014/main" id="{A854ED28-3AD3-4949-8681-07BBFFB9A79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92" y="3041"/>
              <a:ext cx="158" cy="1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t</a:t>
              </a:r>
            </a:p>
          </p:txBody>
        </p:sp>
        <p:cxnSp>
          <p:nvCxnSpPr>
            <p:cNvPr id="95" name="AutoShape 26">
              <a:extLst>
                <a:ext uri="{FF2B5EF4-FFF2-40B4-BE49-F238E27FC236}">
                  <a16:creationId xmlns:a16="http://schemas.microsoft.com/office/drawing/2014/main" id="{CF3E6570-5759-42E9-9E99-47961FF841A4}"/>
                </a:ext>
              </a:extLst>
            </p:cNvPr>
            <p:cNvCxnSpPr>
              <a:cxnSpLocks noChangeShapeType="1"/>
              <a:stCxn id="88" idx="6"/>
              <a:endCxn id="94" idx="1"/>
            </p:cNvCxnSpPr>
            <p:nvPr/>
          </p:nvCxnSpPr>
          <p:spPr bwMode="auto">
            <a:xfrm>
              <a:off x="3822" y="2182"/>
              <a:ext cx="1093" cy="882"/>
            </a:xfrm>
            <a:prstGeom prst="straightConnector1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6" name="AutoShape 27">
              <a:extLst>
                <a:ext uri="{FF2B5EF4-FFF2-40B4-BE49-F238E27FC236}">
                  <a16:creationId xmlns:a16="http://schemas.microsoft.com/office/drawing/2014/main" id="{082DDCFA-9EB5-48D0-918F-F50226A4B8AA}"/>
                </a:ext>
              </a:extLst>
            </p:cNvPr>
            <p:cNvCxnSpPr>
              <a:cxnSpLocks noChangeShapeType="1"/>
              <a:stCxn id="89" idx="6"/>
              <a:endCxn id="94" idx="2"/>
            </p:cNvCxnSpPr>
            <p:nvPr/>
          </p:nvCxnSpPr>
          <p:spPr bwMode="auto">
            <a:xfrm>
              <a:off x="3822" y="3121"/>
              <a:ext cx="1070" cy="0"/>
            </a:xfrm>
            <a:prstGeom prst="straightConnector1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7" name="AutoShape 28">
              <a:extLst>
                <a:ext uri="{FF2B5EF4-FFF2-40B4-BE49-F238E27FC236}">
                  <a16:creationId xmlns:a16="http://schemas.microsoft.com/office/drawing/2014/main" id="{D645AA6A-D9DC-49AF-A8C1-53A978695189}"/>
                </a:ext>
              </a:extLst>
            </p:cNvPr>
            <p:cNvCxnSpPr>
              <a:cxnSpLocks noChangeShapeType="1"/>
              <a:stCxn id="90" idx="7"/>
              <a:endCxn id="94" idx="4"/>
            </p:cNvCxnSpPr>
            <p:nvPr/>
          </p:nvCxnSpPr>
          <p:spPr bwMode="auto">
            <a:xfrm flipV="1">
              <a:off x="3799" y="3200"/>
              <a:ext cx="1172" cy="778"/>
            </a:xfrm>
            <a:prstGeom prst="straightConnector1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98" name="Text Box 29">
              <a:extLst>
                <a:ext uri="{FF2B5EF4-FFF2-40B4-BE49-F238E27FC236}">
                  <a16:creationId xmlns:a16="http://schemas.microsoft.com/office/drawing/2014/main" id="{F58E7A3D-6426-45DE-8649-C61C67D6A8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9" y="3560"/>
              <a:ext cx="269" cy="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15</a:t>
              </a:r>
            </a:p>
          </p:txBody>
        </p:sp>
        <p:sp>
          <p:nvSpPr>
            <p:cNvPr id="99" name="Text Box 30">
              <a:extLst>
                <a:ext uri="{FF2B5EF4-FFF2-40B4-BE49-F238E27FC236}">
                  <a16:creationId xmlns:a16="http://schemas.microsoft.com/office/drawing/2014/main" id="{AB5B69AF-93AB-43B0-8641-3BB4A1E216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8" y="3040"/>
              <a:ext cx="222" cy="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5</a:t>
              </a:r>
            </a:p>
          </p:txBody>
        </p:sp>
        <p:sp>
          <p:nvSpPr>
            <p:cNvPr id="100" name="Text Box 31">
              <a:extLst>
                <a:ext uri="{FF2B5EF4-FFF2-40B4-BE49-F238E27FC236}">
                  <a16:creationId xmlns:a16="http://schemas.microsoft.com/office/drawing/2014/main" id="{49D21C55-F2CB-4CB2-8C18-C7E0BE6A5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958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30</a:t>
              </a:r>
            </a:p>
          </p:txBody>
        </p:sp>
        <p:sp>
          <p:nvSpPr>
            <p:cNvPr id="101" name="Text Box 32">
              <a:extLst>
                <a:ext uri="{FF2B5EF4-FFF2-40B4-BE49-F238E27FC236}">
                  <a16:creationId xmlns:a16="http://schemas.microsoft.com/office/drawing/2014/main" id="{4ED9EDF2-26D0-4CCF-9363-0A3A8BD2E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3465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15</a:t>
              </a:r>
            </a:p>
          </p:txBody>
        </p:sp>
        <p:sp>
          <p:nvSpPr>
            <p:cNvPr id="102" name="Text Box 33">
              <a:extLst>
                <a:ext uri="{FF2B5EF4-FFF2-40B4-BE49-F238E27FC236}">
                  <a16:creationId xmlns:a16="http://schemas.microsoft.com/office/drawing/2014/main" id="{CB56F065-A48D-47BE-90FC-402BD7B521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" y="2518"/>
              <a:ext cx="268" cy="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  10</a:t>
              </a:r>
            </a:p>
          </p:txBody>
        </p:sp>
        <p:sp>
          <p:nvSpPr>
            <p:cNvPr id="103" name="Text Box 34">
              <a:extLst>
                <a:ext uri="{FF2B5EF4-FFF2-40B4-BE49-F238E27FC236}">
                  <a16:creationId xmlns:a16="http://schemas.microsoft.com/office/drawing/2014/main" id="{01645D42-2CF6-458F-B44A-8D4916BF46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1" y="3048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8</a:t>
              </a:r>
            </a:p>
          </p:txBody>
        </p:sp>
        <p:sp>
          <p:nvSpPr>
            <p:cNvPr id="104" name="Text Box 35">
              <a:extLst>
                <a:ext uri="{FF2B5EF4-FFF2-40B4-BE49-F238E27FC236}">
                  <a16:creationId xmlns:a16="http://schemas.microsoft.com/office/drawing/2014/main" id="{6A6C429D-0988-4850-ABC3-D28220BB46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6" y="2549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15</a:t>
              </a:r>
            </a:p>
          </p:txBody>
        </p:sp>
        <p:sp>
          <p:nvSpPr>
            <p:cNvPr id="105" name="Text Box 36">
              <a:extLst>
                <a:ext uri="{FF2B5EF4-FFF2-40B4-BE49-F238E27FC236}">
                  <a16:creationId xmlns:a16="http://schemas.microsoft.com/office/drawing/2014/main" id="{9E11C84E-6A9F-4D10-9411-2DD6F17692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8" y="2114"/>
              <a:ext cx="269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9</a:t>
              </a:r>
            </a:p>
          </p:txBody>
        </p:sp>
        <p:sp>
          <p:nvSpPr>
            <p:cNvPr id="106" name="Text Box 37">
              <a:extLst>
                <a:ext uri="{FF2B5EF4-FFF2-40B4-BE49-F238E27FC236}">
                  <a16:creationId xmlns:a16="http://schemas.microsoft.com/office/drawing/2014/main" id="{27D47B8B-904D-4C14-93AD-822824C8A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1" y="3485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6</a:t>
              </a:r>
            </a:p>
          </p:txBody>
        </p:sp>
        <p:sp>
          <p:nvSpPr>
            <p:cNvPr id="107" name="Text Box 38">
              <a:extLst>
                <a:ext uri="{FF2B5EF4-FFF2-40B4-BE49-F238E27FC236}">
                  <a16:creationId xmlns:a16="http://schemas.microsoft.com/office/drawing/2014/main" id="{6CBD775B-AAE4-42F1-A82B-1C7415C36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2" y="3516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10</a:t>
              </a:r>
            </a:p>
          </p:txBody>
        </p:sp>
        <p:sp>
          <p:nvSpPr>
            <p:cNvPr id="108" name="Text Box 39">
              <a:extLst>
                <a:ext uri="{FF2B5EF4-FFF2-40B4-BE49-F238E27FC236}">
                  <a16:creationId xmlns:a16="http://schemas.microsoft.com/office/drawing/2014/main" id="{4738E2D0-E6B0-4013-A671-71268D4669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2" y="3056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10</a:t>
              </a:r>
            </a:p>
          </p:txBody>
        </p:sp>
        <p:sp>
          <p:nvSpPr>
            <p:cNvPr id="109" name="Text Box 40">
              <a:extLst>
                <a:ext uri="{FF2B5EF4-FFF2-40B4-BE49-F238E27FC236}">
                  <a16:creationId xmlns:a16="http://schemas.microsoft.com/office/drawing/2014/main" id="{7D394BD4-A19A-4E06-B70C-629D1FD8DD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2" y="2562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  10</a:t>
              </a:r>
            </a:p>
          </p:txBody>
        </p:sp>
        <p:sp>
          <p:nvSpPr>
            <p:cNvPr id="110" name="Text Box 41">
              <a:extLst>
                <a:ext uri="{FF2B5EF4-FFF2-40B4-BE49-F238E27FC236}">
                  <a16:creationId xmlns:a16="http://schemas.microsoft.com/office/drawing/2014/main" id="{7B40E6EF-3B0D-4303-81C3-DBBA064A5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546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15</a:t>
              </a:r>
            </a:p>
          </p:txBody>
        </p:sp>
        <p:sp>
          <p:nvSpPr>
            <p:cNvPr id="111" name="Text Box 42">
              <a:extLst>
                <a:ext uri="{FF2B5EF4-FFF2-40B4-BE49-F238E27FC236}">
                  <a16:creationId xmlns:a16="http://schemas.microsoft.com/office/drawing/2014/main" id="{52CD23CF-4AF6-4255-BC11-6D3CE13AAB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2" y="2594"/>
              <a:ext cx="268" cy="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4</a:t>
              </a:r>
            </a:p>
          </p:txBody>
        </p:sp>
        <p:sp>
          <p:nvSpPr>
            <p:cNvPr id="112" name="Text Box 43">
              <a:extLst>
                <a:ext uri="{FF2B5EF4-FFF2-40B4-BE49-F238E27FC236}">
                  <a16:creationId xmlns:a16="http://schemas.microsoft.com/office/drawing/2014/main" id="{60D976B6-9575-491F-A85E-888918466A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6" y="3479"/>
              <a:ext cx="267" cy="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4</a:t>
              </a:r>
            </a:p>
          </p:txBody>
        </p:sp>
        <p:sp>
          <p:nvSpPr>
            <p:cNvPr id="113" name="Line 112">
              <a:extLst>
                <a:ext uri="{FF2B5EF4-FFF2-40B4-BE49-F238E27FC236}">
                  <a16:creationId xmlns:a16="http://schemas.microsoft.com/office/drawing/2014/main" id="{DB267A44-D9A3-4D18-AA91-EF84A6B526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3624"/>
              <a:ext cx="1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4" name="Line 114">
              <a:extLst>
                <a:ext uri="{FF2B5EF4-FFF2-40B4-BE49-F238E27FC236}">
                  <a16:creationId xmlns:a16="http://schemas.microsoft.com/office/drawing/2014/main" id="{007CED94-E42C-429B-9E43-CD70E8520A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9" y="3792"/>
              <a:ext cx="13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115" name="Text Box 117">
            <a:extLst>
              <a:ext uri="{FF2B5EF4-FFF2-40B4-BE49-F238E27FC236}">
                <a16:creationId xmlns:a16="http://schemas.microsoft.com/office/drawing/2014/main" id="{C7E3E9D8-0E16-4870-B974-E9D30D22C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975" y="41148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4</a:t>
            </a:r>
          </a:p>
        </p:txBody>
      </p:sp>
      <p:sp>
        <p:nvSpPr>
          <p:cNvPr id="116" name="Text Box 47">
            <a:extLst>
              <a:ext uri="{FF2B5EF4-FFF2-40B4-BE49-F238E27FC236}">
                <a16:creationId xmlns:a16="http://schemas.microsoft.com/office/drawing/2014/main" id="{6FA3B2BC-BF89-4561-8FBF-1B8598D51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73" y="5923227"/>
            <a:ext cx="3397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11</a:t>
            </a:r>
          </a:p>
        </p:txBody>
      </p:sp>
      <p:sp>
        <p:nvSpPr>
          <p:cNvPr id="117" name="Text Box 48">
            <a:extLst>
              <a:ext uri="{FF2B5EF4-FFF2-40B4-BE49-F238E27FC236}">
                <a16:creationId xmlns:a16="http://schemas.microsoft.com/office/drawing/2014/main" id="{0DC1DB87-834D-417C-A2D2-BAE701E42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921" y="5308478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</a:t>
            </a:r>
          </a:p>
        </p:txBody>
      </p:sp>
      <p:sp>
        <p:nvSpPr>
          <p:cNvPr id="118" name="Text Box 57">
            <a:extLst>
              <a:ext uri="{FF2B5EF4-FFF2-40B4-BE49-F238E27FC236}">
                <a16:creationId xmlns:a16="http://schemas.microsoft.com/office/drawing/2014/main" id="{BA4F5562-A2BB-4018-89F2-A15E4C33D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5540204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119" name="Text Box 49">
            <a:extLst>
              <a:ext uri="{FF2B5EF4-FFF2-40B4-BE49-F238E27FC236}">
                <a16:creationId xmlns:a16="http://schemas.microsoft.com/office/drawing/2014/main" id="{95A8EFC2-2800-4965-9700-8CDA0C81E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527" y="5337176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10</a:t>
            </a:r>
          </a:p>
        </p:txBody>
      </p:sp>
      <p:sp>
        <p:nvSpPr>
          <p:cNvPr id="120" name="Text Box 52">
            <a:extLst>
              <a:ext uri="{FF2B5EF4-FFF2-40B4-BE49-F238E27FC236}">
                <a16:creationId xmlns:a16="http://schemas.microsoft.com/office/drawing/2014/main" id="{63C63447-B628-4228-9F5C-16F5BD345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0626" y="4583114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8</a:t>
            </a:r>
          </a:p>
        </p:txBody>
      </p:sp>
      <p:sp>
        <p:nvSpPr>
          <p:cNvPr id="121" name="Text Box 56">
            <a:extLst>
              <a:ext uri="{FF2B5EF4-FFF2-40B4-BE49-F238E27FC236}">
                <a16:creationId xmlns:a16="http://schemas.microsoft.com/office/drawing/2014/main" id="{96DCBB9F-80EB-4C9F-B004-491DECAA2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4088" y="5492876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122" name="Text Box 59">
            <a:extLst>
              <a:ext uri="{FF2B5EF4-FFF2-40B4-BE49-F238E27FC236}">
                <a16:creationId xmlns:a16="http://schemas.microsoft.com/office/drawing/2014/main" id="{8525608F-0850-4F3F-A711-DD7BEE292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139" y="6043614"/>
            <a:ext cx="339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856208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Weak Duality of Flows and Cuts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000" dirty="0">
                    <a:solidFill>
                      <a:srgbClr val="0070C0"/>
                    </a:solidFill>
                  </a:rPr>
                  <a:t>Weak Duality.</a:t>
                </a:r>
                <a:r>
                  <a:rPr lang="en-US" sz="2000" dirty="0"/>
                  <a:t> Let f be any flow, and let (A, B) be any s-t cut.  Then the value of the flow is at most the capacity of the cut.</a:t>
                </a:r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700" dirty="0"/>
              </a:p>
              <a:p>
                <a:pPr marL="0" indent="0">
                  <a:buFont typeface="Monotype Sorts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𝑐𝑎𝑝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000" dirty="0">
                    <a:solidFill>
                      <a:srgbClr val="0070C0"/>
                    </a:solidFill>
                  </a:rPr>
                  <a:t>Proof. </a:t>
                </a:r>
                <a:r>
                  <a:rPr lang="en-US" sz="2000" dirty="0"/>
                  <a:t> </a:t>
                </a:r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741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148D58-86B7-4CD1-84AA-C5B31995CF67}"/>
                  </a:ext>
                </a:extLst>
              </p:cNvPr>
              <p:cNvSpPr txBox="1"/>
              <p:nvPr/>
            </p:nvSpPr>
            <p:spPr>
              <a:xfrm>
                <a:off x="415408" y="3076794"/>
                <a:ext cx="4124655" cy="8740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𝑡𝑜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148D58-86B7-4CD1-84AA-C5B31995C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08" y="3076794"/>
                <a:ext cx="4124655" cy="8740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7192DB9-F846-4665-8FB3-9473587C1F86}"/>
                  </a:ext>
                </a:extLst>
              </p:cNvPr>
              <p:cNvSpPr txBox="1"/>
              <p:nvPr/>
            </p:nvSpPr>
            <p:spPr>
              <a:xfrm>
                <a:off x="987476" y="4130630"/>
                <a:ext cx="1957972" cy="8740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7192DB9-F846-4665-8FB3-9473587C1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476" y="4130630"/>
                <a:ext cx="1957972" cy="8740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D943A7F-AFD5-497A-9DDF-F5E1450FA8FC}"/>
                  </a:ext>
                </a:extLst>
              </p:cNvPr>
              <p:cNvSpPr txBox="1"/>
              <p:nvPr/>
            </p:nvSpPr>
            <p:spPr>
              <a:xfrm>
                <a:off x="987476" y="5184466"/>
                <a:ext cx="3326232" cy="8740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𝑐𝑎𝑝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D943A7F-AFD5-497A-9DDF-F5E1450FA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476" y="5184466"/>
                <a:ext cx="3326232" cy="8740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" name="Freeform 28">
            <a:extLst>
              <a:ext uri="{FF2B5EF4-FFF2-40B4-BE49-F238E27FC236}">
                <a16:creationId xmlns:a16="http://schemas.microsoft.com/office/drawing/2014/main" id="{4CEEA5DE-D676-47EE-8A16-FD55BAC59EF0}"/>
              </a:ext>
            </a:extLst>
          </p:cNvPr>
          <p:cNvSpPr>
            <a:spLocks/>
          </p:cNvSpPr>
          <p:nvPr/>
        </p:nvSpPr>
        <p:spPr bwMode="auto">
          <a:xfrm>
            <a:off x="7440716" y="3424239"/>
            <a:ext cx="1395412" cy="1995487"/>
          </a:xfrm>
          <a:custGeom>
            <a:avLst/>
            <a:gdLst>
              <a:gd name="T0" fmla="*/ 49212 w 879"/>
              <a:gd name="T1" fmla="*/ 149225 h 1257"/>
              <a:gd name="T2" fmla="*/ 77787 w 879"/>
              <a:gd name="T3" fmla="*/ 139700 h 1257"/>
              <a:gd name="T4" fmla="*/ 96837 w 879"/>
              <a:gd name="T5" fmla="*/ 117475 h 1257"/>
              <a:gd name="T6" fmla="*/ 225425 w 879"/>
              <a:gd name="T7" fmla="*/ 63500 h 1257"/>
              <a:gd name="T8" fmla="*/ 412750 w 879"/>
              <a:gd name="T9" fmla="*/ 0 h 1257"/>
              <a:gd name="T10" fmla="*/ 923925 w 879"/>
              <a:gd name="T11" fmla="*/ 9525 h 1257"/>
              <a:gd name="T12" fmla="*/ 1022350 w 879"/>
              <a:gd name="T13" fmla="*/ 53975 h 1257"/>
              <a:gd name="T14" fmla="*/ 1238250 w 879"/>
              <a:gd name="T15" fmla="*/ 106362 h 1257"/>
              <a:gd name="T16" fmla="*/ 1346200 w 879"/>
              <a:gd name="T17" fmla="*/ 244475 h 1257"/>
              <a:gd name="T18" fmla="*/ 1385887 w 879"/>
              <a:gd name="T19" fmla="*/ 339725 h 1257"/>
              <a:gd name="T20" fmla="*/ 1327150 w 879"/>
              <a:gd name="T21" fmla="*/ 1254125 h 1257"/>
              <a:gd name="T22" fmla="*/ 1316037 w 879"/>
              <a:gd name="T23" fmla="*/ 1392237 h 1257"/>
              <a:gd name="T24" fmla="*/ 1198562 w 879"/>
              <a:gd name="T25" fmla="*/ 1614487 h 1257"/>
              <a:gd name="T26" fmla="*/ 1109662 w 879"/>
              <a:gd name="T27" fmla="*/ 1797050 h 1257"/>
              <a:gd name="T28" fmla="*/ 977900 w 879"/>
              <a:gd name="T29" fmla="*/ 1968500 h 1257"/>
              <a:gd name="T30" fmla="*/ 265112 w 879"/>
              <a:gd name="T31" fmla="*/ 1957387 h 1257"/>
              <a:gd name="T32" fmla="*/ 157162 w 879"/>
              <a:gd name="T33" fmla="*/ 1860550 h 1257"/>
              <a:gd name="T34" fmla="*/ 136525 w 879"/>
              <a:gd name="T35" fmla="*/ 1827212 h 1257"/>
              <a:gd name="T36" fmla="*/ 107950 w 879"/>
              <a:gd name="T37" fmla="*/ 1808162 h 1257"/>
              <a:gd name="T38" fmla="*/ 68262 w 879"/>
              <a:gd name="T39" fmla="*/ 1744662 h 1257"/>
              <a:gd name="T40" fmla="*/ 0 w 879"/>
              <a:gd name="T41" fmla="*/ 903287 h 1257"/>
              <a:gd name="T42" fmla="*/ 9525 w 879"/>
              <a:gd name="T43" fmla="*/ 436562 h 1257"/>
              <a:gd name="T44" fmla="*/ 49212 w 879"/>
              <a:gd name="T45" fmla="*/ 203200 h 1257"/>
              <a:gd name="T46" fmla="*/ 49212 w 879"/>
              <a:gd name="T47" fmla="*/ 149225 h 125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879" h="1257">
                <a:moveTo>
                  <a:pt x="31" y="94"/>
                </a:moveTo>
                <a:cubicBezTo>
                  <a:pt x="37" y="92"/>
                  <a:pt x="44" y="91"/>
                  <a:pt x="49" y="88"/>
                </a:cubicBezTo>
                <a:cubicBezTo>
                  <a:pt x="54" y="84"/>
                  <a:pt x="56" y="77"/>
                  <a:pt x="61" y="74"/>
                </a:cubicBezTo>
                <a:cubicBezTo>
                  <a:pt x="78" y="64"/>
                  <a:pt x="121" y="48"/>
                  <a:pt x="142" y="40"/>
                </a:cubicBezTo>
                <a:cubicBezTo>
                  <a:pt x="182" y="25"/>
                  <a:pt x="221" y="21"/>
                  <a:pt x="260" y="0"/>
                </a:cubicBezTo>
                <a:cubicBezTo>
                  <a:pt x="367" y="2"/>
                  <a:pt x="475" y="2"/>
                  <a:pt x="582" y="6"/>
                </a:cubicBezTo>
                <a:cubicBezTo>
                  <a:pt x="602" y="8"/>
                  <a:pt x="626" y="26"/>
                  <a:pt x="644" y="34"/>
                </a:cubicBezTo>
                <a:cubicBezTo>
                  <a:pt x="686" y="50"/>
                  <a:pt x="736" y="59"/>
                  <a:pt x="780" y="67"/>
                </a:cubicBezTo>
                <a:cubicBezTo>
                  <a:pt x="799" y="98"/>
                  <a:pt x="818" y="133"/>
                  <a:pt x="848" y="154"/>
                </a:cubicBezTo>
                <a:cubicBezTo>
                  <a:pt x="855" y="176"/>
                  <a:pt x="866" y="192"/>
                  <a:pt x="873" y="214"/>
                </a:cubicBezTo>
                <a:cubicBezTo>
                  <a:pt x="878" y="415"/>
                  <a:pt x="879" y="597"/>
                  <a:pt x="836" y="790"/>
                </a:cubicBezTo>
                <a:cubicBezTo>
                  <a:pt x="834" y="820"/>
                  <a:pt x="832" y="848"/>
                  <a:pt x="829" y="877"/>
                </a:cubicBezTo>
                <a:cubicBezTo>
                  <a:pt x="825" y="909"/>
                  <a:pt x="774" y="988"/>
                  <a:pt x="755" y="1017"/>
                </a:cubicBezTo>
                <a:cubicBezTo>
                  <a:pt x="733" y="1059"/>
                  <a:pt x="721" y="1102"/>
                  <a:pt x="699" y="1132"/>
                </a:cubicBezTo>
                <a:cubicBezTo>
                  <a:pt x="672" y="1151"/>
                  <a:pt x="645" y="1228"/>
                  <a:pt x="616" y="1240"/>
                </a:cubicBezTo>
                <a:cubicBezTo>
                  <a:pt x="527" y="1257"/>
                  <a:pt x="255" y="1238"/>
                  <a:pt x="167" y="1233"/>
                </a:cubicBezTo>
                <a:cubicBezTo>
                  <a:pt x="141" y="1204"/>
                  <a:pt x="130" y="1189"/>
                  <a:pt x="99" y="1172"/>
                </a:cubicBezTo>
                <a:cubicBezTo>
                  <a:pt x="95" y="1166"/>
                  <a:pt x="91" y="1157"/>
                  <a:pt x="86" y="1151"/>
                </a:cubicBezTo>
                <a:cubicBezTo>
                  <a:pt x="81" y="1146"/>
                  <a:pt x="73" y="1144"/>
                  <a:pt x="68" y="1139"/>
                </a:cubicBezTo>
                <a:cubicBezTo>
                  <a:pt x="58" y="1127"/>
                  <a:pt x="43" y="1099"/>
                  <a:pt x="43" y="1099"/>
                </a:cubicBezTo>
                <a:cubicBezTo>
                  <a:pt x="12" y="924"/>
                  <a:pt x="26" y="745"/>
                  <a:pt x="0" y="569"/>
                </a:cubicBezTo>
                <a:cubicBezTo>
                  <a:pt x="2" y="470"/>
                  <a:pt x="3" y="373"/>
                  <a:pt x="6" y="275"/>
                </a:cubicBezTo>
                <a:cubicBezTo>
                  <a:pt x="7" y="239"/>
                  <a:pt x="3" y="156"/>
                  <a:pt x="31" y="128"/>
                </a:cubicBezTo>
                <a:cubicBezTo>
                  <a:pt x="37" y="92"/>
                  <a:pt x="48" y="94"/>
                  <a:pt x="31" y="94"/>
                </a:cubicBez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149" name="Freeform 29">
            <a:extLst>
              <a:ext uri="{FF2B5EF4-FFF2-40B4-BE49-F238E27FC236}">
                <a16:creationId xmlns:a16="http://schemas.microsoft.com/office/drawing/2014/main" id="{3CA3B707-CBFB-44BA-B134-E0A99E90BBA0}"/>
              </a:ext>
            </a:extLst>
          </p:cNvPr>
          <p:cNvSpPr>
            <a:spLocks/>
          </p:cNvSpPr>
          <p:nvPr/>
        </p:nvSpPr>
        <p:spPr bwMode="auto">
          <a:xfrm>
            <a:off x="4940319" y="3422651"/>
            <a:ext cx="1747838" cy="2193925"/>
          </a:xfrm>
          <a:custGeom>
            <a:avLst/>
            <a:gdLst>
              <a:gd name="T0" fmla="*/ 759855 w 1019"/>
              <a:gd name="T1" fmla="*/ 7375 h 1190"/>
              <a:gd name="T2" fmla="*/ 1078891 w 1019"/>
              <a:gd name="T3" fmla="*/ 42404 h 1190"/>
              <a:gd name="T4" fmla="*/ 1226403 w 1019"/>
              <a:gd name="T5" fmla="*/ 121680 h 1190"/>
              <a:gd name="T6" fmla="*/ 1312165 w 1019"/>
              <a:gd name="T7" fmla="*/ 156709 h 1190"/>
              <a:gd name="T8" fmla="*/ 1418510 w 1019"/>
              <a:gd name="T9" fmla="*/ 213862 h 1190"/>
              <a:gd name="T10" fmla="*/ 1514564 w 1019"/>
              <a:gd name="T11" fmla="*/ 271014 h 1190"/>
              <a:gd name="T12" fmla="*/ 1598611 w 1019"/>
              <a:gd name="T13" fmla="*/ 361352 h 1190"/>
              <a:gd name="T14" fmla="*/ 1651784 w 1019"/>
              <a:gd name="T15" fmla="*/ 475658 h 1190"/>
              <a:gd name="T16" fmla="*/ 1662076 w 1019"/>
              <a:gd name="T17" fmla="*/ 510687 h 1190"/>
              <a:gd name="T18" fmla="*/ 1535147 w 1019"/>
              <a:gd name="T19" fmla="*/ 1675864 h 1190"/>
              <a:gd name="T20" fmla="*/ 1396212 w 1019"/>
              <a:gd name="T21" fmla="*/ 1994812 h 1190"/>
              <a:gd name="T22" fmla="*/ 1120057 w 1019"/>
              <a:gd name="T23" fmla="*/ 2098056 h 1190"/>
              <a:gd name="T24" fmla="*/ 684384 w 1019"/>
              <a:gd name="T25" fmla="*/ 2155209 h 1190"/>
              <a:gd name="T26" fmla="*/ 526581 w 1019"/>
              <a:gd name="T27" fmla="*/ 2131241 h 1190"/>
              <a:gd name="T28" fmla="*/ 493992 w 1019"/>
              <a:gd name="T29" fmla="*/ 2109118 h 1190"/>
              <a:gd name="T30" fmla="*/ 451110 w 1019"/>
              <a:gd name="T31" fmla="*/ 2098056 h 1190"/>
              <a:gd name="T32" fmla="*/ 291592 w 1019"/>
              <a:gd name="T33" fmla="*/ 2005874 h 1190"/>
              <a:gd name="T34" fmla="*/ 197254 w 1019"/>
              <a:gd name="T35" fmla="*/ 1869445 h 1190"/>
              <a:gd name="T36" fmla="*/ 154372 w 1019"/>
              <a:gd name="T37" fmla="*/ 1801231 h 1190"/>
              <a:gd name="T38" fmla="*/ 78901 w 1019"/>
              <a:gd name="T39" fmla="*/ 1605806 h 1190"/>
              <a:gd name="T40" fmla="*/ 48027 w 1019"/>
              <a:gd name="T41" fmla="*/ 1526529 h 1190"/>
              <a:gd name="T42" fmla="*/ 25729 w 1019"/>
              <a:gd name="T43" fmla="*/ 1379039 h 1190"/>
              <a:gd name="T44" fmla="*/ 78901 w 1019"/>
              <a:gd name="T45" fmla="*/ 682145 h 1190"/>
              <a:gd name="T46" fmla="*/ 101200 w 1019"/>
              <a:gd name="T47" fmla="*/ 601025 h 1190"/>
              <a:gd name="T48" fmla="*/ 281301 w 1019"/>
              <a:gd name="T49" fmla="*/ 453534 h 1190"/>
              <a:gd name="T50" fmla="*/ 387646 w 1019"/>
              <a:gd name="T51" fmla="*/ 304200 h 1190"/>
              <a:gd name="T52" fmla="*/ 526581 w 1019"/>
              <a:gd name="T53" fmla="*/ 134585 h 1190"/>
              <a:gd name="T54" fmla="*/ 631211 w 1019"/>
              <a:gd name="T55" fmla="*/ 31342 h 1190"/>
              <a:gd name="T56" fmla="*/ 759855 w 1019"/>
              <a:gd name="T57" fmla="*/ 7375 h 11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019" h="1190">
                <a:moveTo>
                  <a:pt x="443" y="4"/>
                </a:moveTo>
                <a:cubicBezTo>
                  <a:pt x="617" y="18"/>
                  <a:pt x="557" y="0"/>
                  <a:pt x="629" y="23"/>
                </a:cubicBezTo>
                <a:cubicBezTo>
                  <a:pt x="660" y="44"/>
                  <a:pt x="679" y="57"/>
                  <a:pt x="715" y="66"/>
                </a:cubicBezTo>
                <a:cubicBezTo>
                  <a:pt x="741" y="92"/>
                  <a:pt x="714" y="70"/>
                  <a:pt x="765" y="85"/>
                </a:cubicBezTo>
                <a:cubicBezTo>
                  <a:pt x="788" y="92"/>
                  <a:pt x="804" y="109"/>
                  <a:pt x="827" y="116"/>
                </a:cubicBezTo>
                <a:cubicBezTo>
                  <a:pt x="870" y="145"/>
                  <a:pt x="850" y="137"/>
                  <a:pt x="883" y="147"/>
                </a:cubicBezTo>
                <a:cubicBezTo>
                  <a:pt x="901" y="165"/>
                  <a:pt x="918" y="175"/>
                  <a:pt x="932" y="196"/>
                </a:cubicBezTo>
                <a:cubicBezTo>
                  <a:pt x="939" y="219"/>
                  <a:pt x="950" y="238"/>
                  <a:pt x="963" y="258"/>
                </a:cubicBezTo>
                <a:cubicBezTo>
                  <a:pt x="965" y="264"/>
                  <a:pt x="969" y="270"/>
                  <a:pt x="969" y="277"/>
                </a:cubicBezTo>
                <a:cubicBezTo>
                  <a:pt x="969" y="326"/>
                  <a:pt x="1019" y="774"/>
                  <a:pt x="895" y="909"/>
                </a:cubicBezTo>
                <a:cubicBezTo>
                  <a:pt x="875" y="969"/>
                  <a:pt x="833" y="1020"/>
                  <a:pt x="814" y="1082"/>
                </a:cubicBezTo>
                <a:cubicBezTo>
                  <a:pt x="774" y="1120"/>
                  <a:pt x="722" y="1124"/>
                  <a:pt x="653" y="1138"/>
                </a:cubicBezTo>
                <a:cubicBezTo>
                  <a:pt x="549" y="1190"/>
                  <a:pt x="639" y="1162"/>
                  <a:pt x="399" y="1169"/>
                </a:cubicBezTo>
                <a:cubicBezTo>
                  <a:pt x="384" y="1167"/>
                  <a:pt x="326" y="1163"/>
                  <a:pt x="307" y="1156"/>
                </a:cubicBezTo>
                <a:cubicBezTo>
                  <a:pt x="300" y="1154"/>
                  <a:pt x="295" y="1147"/>
                  <a:pt x="288" y="1144"/>
                </a:cubicBezTo>
                <a:cubicBezTo>
                  <a:pt x="280" y="1141"/>
                  <a:pt x="271" y="1140"/>
                  <a:pt x="263" y="1138"/>
                </a:cubicBezTo>
                <a:cubicBezTo>
                  <a:pt x="239" y="1121"/>
                  <a:pt x="198" y="1097"/>
                  <a:pt x="170" y="1088"/>
                </a:cubicBezTo>
                <a:cubicBezTo>
                  <a:pt x="148" y="1066"/>
                  <a:pt x="132" y="1040"/>
                  <a:pt x="115" y="1014"/>
                </a:cubicBezTo>
                <a:cubicBezTo>
                  <a:pt x="107" y="1002"/>
                  <a:pt x="90" y="977"/>
                  <a:pt x="90" y="977"/>
                </a:cubicBezTo>
                <a:cubicBezTo>
                  <a:pt x="79" y="941"/>
                  <a:pt x="73" y="898"/>
                  <a:pt x="46" y="871"/>
                </a:cubicBezTo>
                <a:cubicBezTo>
                  <a:pt x="41" y="856"/>
                  <a:pt x="32" y="843"/>
                  <a:pt x="28" y="828"/>
                </a:cubicBezTo>
                <a:cubicBezTo>
                  <a:pt x="22" y="802"/>
                  <a:pt x="15" y="748"/>
                  <a:pt x="15" y="748"/>
                </a:cubicBezTo>
                <a:cubicBezTo>
                  <a:pt x="17" y="683"/>
                  <a:pt x="0" y="438"/>
                  <a:pt x="46" y="370"/>
                </a:cubicBezTo>
                <a:cubicBezTo>
                  <a:pt x="50" y="355"/>
                  <a:pt x="51" y="339"/>
                  <a:pt x="59" y="326"/>
                </a:cubicBezTo>
                <a:cubicBezTo>
                  <a:pt x="73" y="304"/>
                  <a:pt x="136" y="265"/>
                  <a:pt x="164" y="246"/>
                </a:cubicBezTo>
                <a:cubicBezTo>
                  <a:pt x="174" y="214"/>
                  <a:pt x="198" y="184"/>
                  <a:pt x="226" y="165"/>
                </a:cubicBezTo>
                <a:cubicBezTo>
                  <a:pt x="239" y="125"/>
                  <a:pt x="278" y="101"/>
                  <a:pt x="307" y="73"/>
                </a:cubicBezTo>
                <a:cubicBezTo>
                  <a:pt x="326" y="55"/>
                  <a:pt x="344" y="29"/>
                  <a:pt x="368" y="17"/>
                </a:cubicBezTo>
                <a:cubicBezTo>
                  <a:pt x="387" y="8"/>
                  <a:pt x="430" y="6"/>
                  <a:pt x="443" y="4"/>
                </a:cubicBezTo>
                <a:close/>
              </a:path>
            </a:pathLst>
          </a:custGeom>
          <a:solidFill>
            <a:srgbClr val="92D050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150" name="Oval 6">
            <a:extLst>
              <a:ext uri="{FF2B5EF4-FFF2-40B4-BE49-F238E27FC236}">
                <a16:creationId xmlns:a16="http://schemas.microsoft.com/office/drawing/2014/main" id="{5092DEA8-00D6-43AF-9210-34EF6A8B70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03109" y="4645487"/>
            <a:ext cx="247650" cy="24765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924" tIns="45963" rIns="91924" bIns="4596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charset="0"/>
              </a:rPr>
              <a:t>s</a:t>
            </a:r>
          </a:p>
        </p:txBody>
      </p:sp>
      <p:sp>
        <p:nvSpPr>
          <p:cNvPr id="151" name="Oval 7">
            <a:extLst>
              <a:ext uri="{FF2B5EF4-FFF2-40B4-BE49-F238E27FC236}">
                <a16:creationId xmlns:a16="http://schemas.microsoft.com/office/drawing/2014/main" id="{A922C8DE-4F4E-4C32-970C-7BAD28BD0D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19891" y="4271964"/>
            <a:ext cx="247650" cy="24765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924" tIns="45963" rIns="91924" bIns="4596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52" name="Oval 8">
            <a:extLst>
              <a:ext uri="{FF2B5EF4-FFF2-40B4-BE49-F238E27FC236}">
                <a16:creationId xmlns:a16="http://schemas.microsoft.com/office/drawing/2014/main" id="{70243F66-9544-4E99-9F11-44AC1E056D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38753" y="4125531"/>
            <a:ext cx="247650" cy="24765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924" tIns="45963" rIns="91924" bIns="4596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53" name="Oval 9">
            <a:extLst>
              <a:ext uri="{FF2B5EF4-FFF2-40B4-BE49-F238E27FC236}">
                <a16:creationId xmlns:a16="http://schemas.microsoft.com/office/drawing/2014/main" id="{D5A4CF3E-DAE1-462E-B445-401E3593BB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48441" y="4987926"/>
            <a:ext cx="247650" cy="24765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924" tIns="45963" rIns="91924" bIns="4596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54" name="Oval 10">
            <a:extLst>
              <a:ext uri="{FF2B5EF4-FFF2-40B4-BE49-F238E27FC236}">
                <a16:creationId xmlns:a16="http://schemas.microsoft.com/office/drawing/2014/main" id="{60FEE84C-C7FC-4687-9263-81E23B5D34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70703" y="3773489"/>
            <a:ext cx="247650" cy="24765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924" tIns="45963" rIns="91924" bIns="4596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55" name="Oval 12">
            <a:extLst>
              <a:ext uri="{FF2B5EF4-FFF2-40B4-BE49-F238E27FC236}">
                <a16:creationId xmlns:a16="http://schemas.microsoft.com/office/drawing/2014/main" id="{3FAA886C-2D32-48F9-8FDB-A92CC39176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56628" y="4086529"/>
            <a:ext cx="247650" cy="24765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924" tIns="45963" rIns="91924" bIns="4596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56" name="Oval 13">
            <a:extLst>
              <a:ext uri="{FF2B5EF4-FFF2-40B4-BE49-F238E27FC236}">
                <a16:creationId xmlns:a16="http://schemas.microsoft.com/office/drawing/2014/main" id="{B039448B-860F-453F-A279-C611AC939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07491" y="3927476"/>
            <a:ext cx="247650" cy="24765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924" tIns="45963" rIns="91924" bIns="4596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t</a:t>
            </a:r>
          </a:p>
        </p:txBody>
      </p:sp>
      <p:sp>
        <p:nvSpPr>
          <p:cNvPr id="157" name="Oval 14">
            <a:extLst>
              <a:ext uri="{FF2B5EF4-FFF2-40B4-BE49-F238E27FC236}">
                <a16:creationId xmlns:a16="http://schemas.microsoft.com/office/drawing/2014/main" id="{68268804-FBAB-4854-A70F-68E4F88219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89991" y="4986339"/>
            <a:ext cx="247650" cy="24765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924" tIns="45963" rIns="91924" bIns="4596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58" name="Oval 15">
            <a:extLst>
              <a:ext uri="{FF2B5EF4-FFF2-40B4-BE49-F238E27FC236}">
                <a16:creationId xmlns:a16="http://schemas.microsoft.com/office/drawing/2014/main" id="{AE4287FF-419D-408B-AEDA-C2F5A8D14F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39191" y="4597401"/>
            <a:ext cx="247650" cy="24765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924" tIns="45963" rIns="91924" bIns="4596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cxnSp>
        <p:nvCxnSpPr>
          <p:cNvPr id="159" name="AutoShape 16">
            <a:extLst>
              <a:ext uri="{FF2B5EF4-FFF2-40B4-BE49-F238E27FC236}">
                <a16:creationId xmlns:a16="http://schemas.microsoft.com/office/drawing/2014/main" id="{DD710587-1EAD-4705-87A9-54577FF0B767}"/>
              </a:ext>
            </a:extLst>
          </p:cNvPr>
          <p:cNvCxnSpPr>
            <a:cxnSpLocks noChangeShapeType="1"/>
            <a:stCxn id="151" idx="6"/>
            <a:endCxn id="155" idx="3"/>
          </p:cNvCxnSpPr>
          <p:nvPr/>
        </p:nvCxnSpPr>
        <p:spPr bwMode="auto">
          <a:xfrm flipV="1">
            <a:off x="6167541" y="4297911"/>
            <a:ext cx="1625355" cy="9787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60" name="AutoShape 17">
            <a:extLst>
              <a:ext uri="{FF2B5EF4-FFF2-40B4-BE49-F238E27FC236}">
                <a16:creationId xmlns:a16="http://schemas.microsoft.com/office/drawing/2014/main" id="{FF00034C-AAA0-4F5F-81DD-AD9A59A18664}"/>
              </a:ext>
            </a:extLst>
          </p:cNvPr>
          <p:cNvCxnSpPr>
            <a:cxnSpLocks noChangeShapeType="1"/>
            <a:stCxn id="151" idx="4"/>
            <a:endCxn id="153" idx="0"/>
          </p:cNvCxnSpPr>
          <p:nvPr/>
        </p:nvCxnSpPr>
        <p:spPr bwMode="auto">
          <a:xfrm flipH="1">
            <a:off x="5872266" y="4519614"/>
            <a:ext cx="171450" cy="4683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61" name="AutoShape 18">
            <a:extLst>
              <a:ext uri="{FF2B5EF4-FFF2-40B4-BE49-F238E27FC236}">
                <a16:creationId xmlns:a16="http://schemas.microsoft.com/office/drawing/2014/main" id="{585B08C6-8736-4AE9-8FD6-3AA78C11A715}"/>
              </a:ext>
            </a:extLst>
          </p:cNvPr>
          <p:cNvCxnSpPr>
            <a:cxnSpLocks noChangeShapeType="1"/>
            <a:stCxn id="152" idx="6"/>
            <a:endCxn id="151" idx="2"/>
          </p:cNvCxnSpPr>
          <p:nvPr/>
        </p:nvCxnSpPr>
        <p:spPr bwMode="auto">
          <a:xfrm>
            <a:off x="5486403" y="4249356"/>
            <a:ext cx="433488" cy="14643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63" name="Text Box 20">
            <a:extLst>
              <a:ext uri="{FF2B5EF4-FFF2-40B4-BE49-F238E27FC236}">
                <a16:creationId xmlns:a16="http://schemas.microsoft.com/office/drawing/2014/main" id="{8E62063F-E65D-4EC7-8E95-A94F2D48A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0675" y="3050031"/>
            <a:ext cx="528638" cy="36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1924" tIns="45963" rIns="91924" bIns="45963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en-US" sz="1800" dirty="0">
                <a:solidFill>
                  <a:srgbClr val="FF0000"/>
                </a:solidFill>
                <a:latin typeface="+mj-lt"/>
                <a:ea typeface="ＭＳ Ｐゴシック" charset="0"/>
              </a:rPr>
              <a:t>A</a:t>
            </a:r>
          </a:p>
        </p:txBody>
      </p:sp>
      <p:sp>
        <p:nvSpPr>
          <p:cNvPr id="164" name="Text Box 21">
            <a:extLst>
              <a:ext uri="{FF2B5EF4-FFF2-40B4-BE49-F238E27FC236}">
                <a16:creationId xmlns:a16="http://schemas.microsoft.com/office/drawing/2014/main" id="{DB2B82C1-3CA1-4408-AF7F-20CC0D052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4597" y="3101977"/>
            <a:ext cx="344488" cy="36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924" tIns="45963" rIns="91924" bIns="45963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en-US" sz="1800" dirty="0">
                <a:solidFill>
                  <a:srgbClr val="FF0000"/>
                </a:solidFill>
                <a:latin typeface="+mj-lt"/>
                <a:ea typeface="ＭＳ Ｐゴシック" charset="0"/>
              </a:rPr>
              <a:t>B</a:t>
            </a:r>
          </a:p>
        </p:txBody>
      </p:sp>
      <p:cxnSp>
        <p:nvCxnSpPr>
          <p:cNvPr id="165" name="AutoShape 22">
            <a:extLst>
              <a:ext uri="{FF2B5EF4-FFF2-40B4-BE49-F238E27FC236}">
                <a16:creationId xmlns:a16="http://schemas.microsoft.com/office/drawing/2014/main" id="{BF52C7FA-0699-4DA7-BEA1-DFBE9E7F8282}"/>
              </a:ext>
            </a:extLst>
          </p:cNvPr>
          <p:cNvCxnSpPr>
            <a:cxnSpLocks noChangeShapeType="1"/>
            <a:stCxn id="154" idx="6"/>
            <a:endCxn id="155" idx="1"/>
          </p:cNvCxnSpPr>
          <p:nvPr/>
        </p:nvCxnSpPr>
        <p:spPr bwMode="auto">
          <a:xfrm>
            <a:off x="6318353" y="3897314"/>
            <a:ext cx="1474543" cy="22548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66" name="AutoShape 23">
            <a:extLst>
              <a:ext uri="{FF2B5EF4-FFF2-40B4-BE49-F238E27FC236}">
                <a16:creationId xmlns:a16="http://schemas.microsoft.com/office/drawing/2014/main" id="{D3FF44B2-F487-4882-9364-C51790A1C6CA}"/>
              </a:ext>
            </a:extLst>
          </p:cNvPr>
          <p:cNvCxnSpPr>
            <a:cxnSpLocks noChangeShapeType="1"/>
            <a:stCxn id="157" idx="2"/>
            <a:endCxn id="153" idx="6"/>
          </p:cNvCxnSpPr>
          <p:nvPr/>
        </p:nvCxnSpPr>
        <p:spPr bwMode="auto">
          <a:xfrm flipH="1">
            <a:off x="5996091" y="5110164"/>
            <a:ext cx="1993900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67" name="Text Box 24">
            <a:extLst>
              <a:ext uri="{FF2B5EF4-FFF2-40B4-BE49-F238E27FC236}">
                <a16:creationId xmlns:a16="http://schemas.microsoft.com/office/drawing/2014/main" id="{3178E1C7-91F1-48B7-B81D-8A2B200CB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103" y="5005389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7</a:t>
            </a:r>
          </a:p>
        </p:txBody>
      </p:sp>
      <p:sp>
        <p:nvSpPr>
          <p:cNvPr id="168" name="Text Box 25">
            <a:extLst>
              <a:ext uri="{FF2B5EF4-FFF2-40B4-BE49-F238E27FC236}">
                <a16:creationId xmlns:a16="http://schemas.microsoft.com/office/drawing/2014/main" id="{14312BEC-0A8E-44A7-AFFA-C3F101AA5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1531" y="5267429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CC0000"/>
                </a:solidFill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169" name="Text Box 26">
            <a:extLst>
              <a:ext uri="{FF2B5EF4-FFF2-40B4-BE49-F238E27FC236}">
                <a16:creationId xmlns:a16="http://schemas.microsoft.com/office/drawing/2014/main" id="{E5C26F07-D756-4094-9D36-8A8FC07A3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087" y="3868535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8</a:t>
            </a:r>
          </a:p>
        </p:txBody>
      </p:sp>
      <p:sp>
        <p:nvSpPr>
          <p:cNvPr id="170" name="Text Box 27">
            <a:extLst>
              <a:ext uri="{FF2B5EF4-FFF2-40B4-BE49-F238E27FC236}">
                <a16:creationId xmlns:a16="http://schemas.microsoft.com/office/drawing/2014/main" id="{FAB1EC6E-8E2A-4D2B-A0A3-23148F6D5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978" y="3575051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CC0000"/>
                </a:solidFill>
                <a:latin typeface="+mj-lt"/>
                <a:ea typeface="ＭＳ Ｐゴシック" charset="0"/>
              </a:rPr>
              <a:t>4</a:t>
            </a:r>
          </a:p>
        </p:txBody>
      </p:sp>
      <p:cxnSp>
        <p:nvCxnSpPr>
          <p:cNvPr id="171" name="AutoShape 18">
            <a:extLst>
              <a:ext uri="{FF2B5EF4-FFF2-40B4-BE49-F238E27FC236}">
                <a16:creationId xmlns:a16="http://schemas.microsoft.com/office/drawing/2014/main" id="{F84DD068-0A08-4CAF-BC57-0596B54A1838}"/>
              </a:ext>
            </a:extLst>
          </p:cNvPr>
          <p:cNvCxnSpPr>
            <a:cxnSpLocks noChangeShapeType="1"/>
            <a:stCxn id="150" idx="0"/>
            <a:endCxn id="152" idx="4"/>
          </p:cNvCxnSpPr>
          <p:nvPr/>
        </p:nvCxnSpPr>
        <p:spPr bwMode="auto">
          <a:xfrm flipV="1">
            <a:off x="5326934" y="4373181"/>
            <a:ext cx="35644" cy="27230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72" name="Text Box 24">
            <a:extLst>
              <a:ext uri="{FF2B5EF4-FFF2-40B4-BE49-F238E27FC236}">
                <a16:creationId xmlns:a16="http://schemas.microsoft.com/office/drawing/2014/main" id="{53A1CBE9-F3E8-4833-81C4-525B04CA1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6021" y="4221269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6</a:t>
            </a:r>
          </a:p>
        </p:txBody>
      </p:sp>
      <p:sp>
        <p:nvSpPr>
          <p:cNvPr id="173" name="Text Box 25">
            <a:extLst>
              <a:ext uri="{FF2B5EF4-FFF2-40B4-BE49-F238E27FC236}">
                <a16:creationId xmlns:a16="http://schemas.microsoft.com/office/drawing/2014/main" id="{CE8D2BF2-49AD-474A-B8AC-36269A3FF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2081" y="446971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CC0000"/>
                </a:solidFill>
                <a:latin typeface="+mj-lt"/>
                <a:ea typeface="ＭＳ Ｐゴシック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3074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121">
            <a:extLst>
              <a:ext uri="{FF2B5EF4-FFF2-40B4-BE49-F238E27FC236}">
                <a16:creationId xmlns:a16="http://schemas.microsoft.com/office/drawing/2014/main" id="{227DFE14-B111-40F1-8ABC-76D292F50C19}"/>
              </a:ext>
            </a:extLst>
          </p:cNvPr>
          <p:cNvSpPr>
            <a:spLocks/>
          </p:cNvSpPr>
          <p:nvPr/>
        </p:nvSpPr>
        <p:spPr bwMode="auto">
          <a:xfrm>
            <a:off x="960438" y="4492625"/>
            <a:ext cx="5559425" cy="2260600"/>
          </a:xfrm>
          <a:custGeom>
            <a:avLst/>
            <a:gdLst>
              <a:gd name="T0" fmla="*/ 4600575 w 3502"/>
              <a:gd name="T1" fmla="*/ 1182688 h 1424"/>
              <a:gd name="T2" fmla="*/ 4691063 w 3502"/>
              <a:gd name="T3" fmla="*/ 1273175 h 1424"/>
              <a:gd name="T4" fmla="*/ 4986338 w 3502"/>
              <a:gd name="T5" fmla="*/ 1427163 h 1424"/>
              <a:gd name="T6" fmla="*/ 5076825 w 3502"/>
              <a:gd name="T7" fmla="*/ 1492250 h 1424"/>
              <a:gd name="T8" fmla="*/ 5257800 w 3502"/>
              <a:gd name="T9" fmla="*/ 1595438 h 1424"/>
              <a:gd name="T10" fmla="*/ 5359400 w 3502"/>
              <a:gd name="T11" fmla="*/ 1814513 h 1424"/>
              <a:gd name="T12" fmla="*/ 5399088 w 3502"/>
              <a:gd name="T13" fmla="*/ 1839913 h 1424"/>
              <a:gd name="T14" fmla="*/ 5437188 w 3502"/>
              <a:gd name="T15" fmla="*/ 1878013 h 1424"/>
              <a:gd name="T16" fmla="*/ 4845050 w 3502"/>
              <a:gd name="T17" fmla="*/ 2187575 h 1424"/>
              <a:gd name="T18" fmla="*/ 1793875 w 3502"/>
              <a:gd name="T19" fmla="*/ 2109788 h 1424"/>
              <a:gd name="T20" fmla="*/ 1562100 w 3502"/>
              <a:gd name="T21" fmla="*/ 2071688 h 1424"/>
              <a:gd name="T22" fmla="*/ 1292225 w 3502"/>
              <a:gd name="T23" fmla="*/ 1968500 h 1424"/>
              <a:gd name="T24" fmla="*/ 996950 w 3502"/>
              <a:gd name="T25" fmla="*/ 1839913 h 1424"/>
              <a:gd name="T26" fmla="*/ 944563 w 3502"/>
              <a:gd name="T27" fmla="*/ 1801813 h 1424"/>
              <a:gd name="T28" fmla="*/ 790575 w 3502"/>
              <a:gd name="T29" fmla="*/ 1724025 h 1424"/>
              <a:gd name="T30" fmla="*/ 661988 w 3502"/>
              <a:gd name="T31" fmla="*/ 1620838 h 1424"/>
              <a:gd name="T32" fmla="*/ 481013 w 3502"/>
              <a:gd name="T33" fmla="*/ 1557338 h 1424"/>
              <a:gd name="T34" fmla="*/ 390525 w 3502"/>
              <a:gd name="T35" fmla="*/ 1517650 h 1424"/>
              <a:gd name="T36" fmla="*/ 261938 w 3502"/>
              <a:gd name="T37" fmla="*/ 1363663 h 1424"/>
              <a:gd name="T38" fmla="*/ 236538 w 3502"/>
              <a:gd name="T39" fmla="*/ 1325563 h 1424"/>
              <a:gd name="T40" fmla="*/ 158750 w 3502"/>
              <a:gd name="T41" fmla="*/ 1119188 h 1424"/>
              <a:gd name="T42" fmla="*/ 57150 w 3502"/>
              <a:gd name="T43" fmla="*/ 784225 h 1424"/>
              <a:gd name="T44" fmla="*/ 17463 w 3502"/>
              <a:gd name="T45" fmla="*/ 617538 h 1424"/>
              <a:gd name="T46" fmla="*/ 146050 w 3502"/>
              <a:gd name="T47" fmla="*/ 204788 h 1424"/>
              <a:gd name="T48" fmla="*/ 365125 w 3502"/>
              <a:gd name="T49" fmla="*/ 76200 h 1424"/>
              <a:gd name="T50" fmla="*/ 584200 w 3502"/>
              <a:gd name="T51" fmla="*/ 0 h 1424"/>
              <a:gd name="T52" fmla="*/ 2438400 w 3502"/>
              <a:gd name="T53" fmla="*/ 50800 h 1424"/>
              <a:gd name="T54" fmla="*/ 3005138 w 3502"/>
              <a:gd name="T55" fmla="*/ 320675 h 1424"/>
              <a:gd name="T56" fmla="*/ 3184525 w 3502"/>
              <a:gd name="T57" fmla="*/ 488950 h 1424"/>
              <a:gd name="T58" fmla="*/ 3249613 w 3502"/>
              <a:gd name="T59" fmla="*/ 552450 h 1424"/>
              <a:gd name="T60" fmla="*/ 3481388 w 3502"/>
              <a:gd name="T61" fmla="*/ 693738 h 1424"/>
              <a:gd name="T62" fmla="*/ 3648075 w 3502"/>
              <a:gd name="T63" fmla="*/ 720725 h 1424"/>
              <a:gd name="T64" fmla="*/ 3854450 w 3502"/>
              <a:gd name="T65" fmla="*/ 758825 h 1424"/>
              <a:gd name="T66" fmla="*/ 4137025 w 3502"/>
              <a:gd name="T67" fmla="*/ 874713 h 1424"/>
              <a:gd name="T68" fmla="*/ 4252913 w 3502"/>
              <a:gd name="T69" fmla="*/ 912813 h 1424"/>
              <a:gd name="T70" fmla="*/ 4330700 w 3502"/>
              <a:gd name="T71" fmla="*/ 938213 h 1424"/>
              <a:gd name="T72" fmla="*/ 4368800 w 3502"/>
              <a:gd name="T73" fmla="*/ 965200 h 1424"/>
              <a:gd name="T74" fmla="*/ 4446588 w 3502"/>
              <a:gd name="T75" fmla="*/ 990600 h 1424"/>
              <a:gd name="T76" fmla="*/ 4522788 w 3502"/>
              <a:gd name="T77" fmla="*/ 1054100 h 1424"/>
              <a:gd name="T78" fmla="*/ 4535488 w 3502"/>
              <a:gd name="T79" fmla="*/ 1093788 h 1424"/>
              <a:gd name="T80" fmla="*/ 4587875 w 3502"/>
              <a:gd name="T81" fmla="*/ 1157288 h 1424"/>
              <a:gd name="T82" fmla="*/ 4600575 w 3502"/>
              <a:gd name="T83" fmla="*/ 1182688 h 142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502" h="1424">
                <a:moveTo>
                  <a:pt x="2898" y="745"/>
                </a:moveTo>
                <a:cubicBezTo>
                  <a:pt x="2909" y="779"/>
                  <a:pt x="2921" y="791"/>
                  <a:pt x="2955" y="802"/>
                </a:cubicBezTo>
                <a:cubicBezTo>
                  <a:pt x="3012" y="840"/>
                  <a:pt x="3080" y="869"/>
                  <a:pt x="3141" y="899"/>
                </a:cubicBezTo>
                <a:cubicBezTo>
                  <a:pt x="3153" y="905"/>
                  <a:pt x="3190" y="935"/>
                  <a:pt x="3198" y="940"/>
                </a:cubicBezTo>
                <a:cubicBezTo>
                  <a:pt x="3235" y="965"/>
                  <a:pt x="3275" y="981"/>
                  <a:pt x="3312" y="1005"/>
                </a:cubicBezTo>
                <a:cubicBezTo>
                  <a:pt x="3327" y="1051"/>
                  <a:pt x="3355" y="1099"/>
                  <a:pt x="3376" y="1143"/>
                </a:cubicBezTo>
                <a:cubicBezTo>
                  <a:pt x="3380" y="1152"/>
                  <a:pt x="3393" y="1153"/>
                  <a:pt x="3401" y="1159"/>
                </a:cubicBezTo>
                <a:cubicBezTo>
                  <a:pt x="3410" y="1166"/>
                  <a:pt x="3417" y="1175"/>
                  <a:pt x="3425" y="1183"/>
                </a:cubicBezTo>
                <a:cubicBezTo>
                  <a:pt x="3502" y="1424"/>
                  <a:pt x="3171" y="1374"/>
                  <a:pt x="3052" y="1378"/>
                </a:cubicBezTo>
                <a:cubicBezTo>
                  <a:pt x="2406" y="1371"/>
                  <a:pt x="1779" y="1335"/>
                  <a:pt x="1130" y="1329"/>
                </a:cubicBezTo>
                <a:cubicBezTo>
                  <a:pt x="1081" y="1319"/>
                  <a:pt x="1033" y="1312"/>
                  <a:pt x="984" y="1305"/>
                </a:cubicBezTo>
                <a:cubicBezTo>
                  <a:pt x="930" y="1278"/>
                  <a:pt x="872" y="1259"/>
                  <a:pt x="814" y="1240"/>
                </a:cubicBezTo>
                <a:cubicBezTo>
                  <a:pt x="751" y="1219"/>
                  <a:pt x="690" y="1184"/>
                  <a:pt x="628" y="1159"/>
                </a:cubicBezTo>
                <a:cubicBezTo>
                  <a:pt x="615" y="1154"/>
                  <a:pt x="607" y="1142"/>
                  <a:pt x="595" y="1135"/>
                </a:cubicBezTo>
                <a:cubicBezTo>
                  <a:pt x="564" y="1117"/>
                  <a:pt x="524" y="1111"/>
                  <a:pt x="498" y="1086"/>
                </a:cubicBezTo>
                <a:cubicBezTo>
                  <a:pt x="474" y="1063"/>
                  <a:pt x="444" y="1039"/>
                  <a:pt x="417" y="1021"/>
                </a:cubicBezTo>
                <a:cubicBezTo>
                  <a:pt x="385" y="1000"/>
                  <a:pt x="336" y="999"/>
                  <a:pt x="303" y="981"/>
                </a:cubicBezTo>
                <a:cubicBezTo>
                  <a:pt x="263" y="960"/>
                  <a:pt x="283" y="968"/>
                  <a:pt x="246" y="956"/>
                </a:cubicBezTo>
                <a:cubicBezTo>
                  <a:pt x="185" y="895"/>
                  <a:pt x="210" y="926"/>
                  <a:pt x="165" y="859"/>
                </a:cubicBezTo>
                <a:cubicBezTo>
                  <a:pt x="160" y="851"/>
                  <a:pt x="149" y="835"/>
                  <a:pt x="149" y="835"/>
                </a:cubicBezTo>
                <a:cubicBezTo>
                  <a:pt x="135" y="791"/>
                  <a:pt x="112" y="750"/>
                  <a:pt x="100" y="705"/>
                </a:cubicBezTo>
                <a:cubicBezTo>
                  <a:pt x="82" y="634"/>
                  <a:pt x="77" y="556"/>
                  <a:pt x="36" y="494"/>
                </a:cubicBezTo>
                <a:cubicBezTo>
                  <a:pt x="26" y="459"/>
                  <a:pt x="18" y="425"/>
                  <a:pt x="11" y="389"/>
                </a:cubicBezTo>
                <a:cubicBezTo>
                  <a:pt x="16" y="283"/>
                  <a:pt x="0" y="190"/>
                  <a:pt x="92" y="129"/>
                </a:cubicBezTo>
                <a:cubicBezTo>
                  <a:pt x="124" y="84"/>
                  <a:pt x="180" y="69"/>
                  <a:pt x="230" y="48"/>
                </a:cubicBezTo>
                <a:cubicBezTo>
                  <a:pt x="277" y="28"/>
                  <a:pt x="318" y="10"/>
                  <a:pt x="368" y="0"/>
                </a:cubicBezTo>
                <a:cubicBezTo>
                  <a:pt x="760" y="5"/>
                  <a:pt x="1145" y="18"/>
                  <a:pt x="1536" y="32"/>
                </a:cubicBezTo>
                <a:cubicBezTo>
                  <a:pt x="1668" y="58"/>
                  <a:pt x="1793" y="111"/>
                  <a:pt x="1893" y="202"/>
                </a:cubicBezTo>
                <a:cubicBezTo>
                  <a:pt x="1932" y="237"/>
                  <a:pt x="1967" y="274"/>
                  <a:pt x="2006" y="308"/>
                </a:cubicBezTo>
                <a:cubicBezTo>
                  <a:pt x="2020" y="321"/>
                  <a:pt x="2030" y="339"/>
                  <a:pt x="2047" y="348"/>
                </a:cubicBezTo>
                <a:cubicBezTo>
                  <a:pt x="2099" y="374"/>
                  <a:pt x="2145" y="402"/>
                  <a:pt x="2193" y="437"/>
                </a:cubicBezTo>
                <a:cubicBezTo>
                  <a:pt x="2222" y="458"/>
                  <a:pt x="2263" y="449"/>
                  <a:pt x="2298" y="454"/>
                </a:cubicBezTo>
                <a:cubicBezTo>
                  <a:pt x="2393" y="469"/>
                  <a:pt x="2368" y="463"/>
                  <a:pt x="2428" y="478"/>
                </a:cubicBezTo>
                <a:cubicBezTo>
                  <a:pt x="2486" y="507"/>
                  <a:pt x="2543" y="532"/>
                  <a:pt x="2606" y="551"/>
                </a:cubicBezTo>
                <a:cubicBezTo>
                  <a:pt x="2616" y="554"/>
                  <a:pt x="2662" y="569"/>
                  <a:pt x="2679" y="575"/>
                </a:cubicBezTo>
                <a:cubicBezTo>
                  <a:pt x="2695" y="580"/>
                  <a:pt x="2728" y="591"/>
                  <a:pt x="2728" y="591"/>
                </a:cubicBezTo>
                <a:cubicBezTo>
                  <a:pt x="2736" y="597"/>
                  <a:pt x="2743" y="604"/>
                  <a:pt x="2752" y="608"/>
                </a:cubicBezTo>
                <a:cubicBezTo>
                  <a:pt x="2768" y="615"/>
                  <a:pt x="2801" y="624"/>
                  <a:pt x="2801" y="624"/>
                </a:cubicBezTo>
                <a:cubicBezTo>
                  <a:pt x="2816" y="639"/>
                  <a:pt x="2836" y="648"/>
                  <a:pt x="2849" y="664"/>
                </a:cubicBezTo>
                <a:cubicBezTo>
                  <a:pt x="2854" y="671"/>
                  <a:pt x="2852" y="682"/>
                  <a:pt x="2857" y="689"/>
                </a:cubicBezTo>
                <a:cubicBezTo>
                  <a:pt x="2866" y="704"/>
                  <a:pt x="2880" y="715"/>
                  <a:pt x="2890" y="729"/>
                </a:cubicBezTo>
                <a:cubicBezTo>
                  <a:pt x="2899" y="757"/>
                  <a:pt x="2898" y="763"/>
                  <a:pt x="2898" y="745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Certificate of Optimality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Corollary: </a:t>
                </a:r>
                <a:r>
                  <a:rPr lang="en-US" altLang="en-US" sz="2200" dirty="0"/>
                  <a:t>Suppose there is a s-t cut (A,B) such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𝑐𝑎𝑝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altLang="en-US" sz="2200" b="0" dirty="0"/>
              </a:p>
              <a:p>
                <a:pPr marL="0" indent="0">
                  <a:buNone/>
                </a:pPr>
                <a:r>
                  <a:rPr lang="en-US" altLang="en-US" sz="2200" dirty="0"/>
                  <a:t>Then, f is a maximum flow and (A,B) is a minimum cut.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325" name="Text Box 44">
            <a:extLst>
              <a:ext uri="{FF2B5EF4-FFF2-40B4-BE49-F238E27FC236}">
                <a16:creationId xmlns:a16="http://schemas.microsoft.com/office/drawing/2014/main" id="{078D5F5B-0905-4CD1-A52B-969CDE2E4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3804580"/>
            <a:ext cx="339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10</a:t>
            </a:r>
          </a:p>
        </p:txBody>
      </p:sp>
      <p:sp>
        <p:nvSpPr>
          <p:cNvPr id="327" name="Text Box 46">
            <a:extLst>
              <a:ext uri="{FF2B5EF4-FFF2-40B4-BE49-F238E27FC236}">
                <a16:creationId xmlns:a16="http://schemas.microsoft.com/office/drawing/2014/main" id="{B93DB8B5-36CD-43F7-94D4-B1B4754BB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13" y="3866492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9</a:t>
            </a:r>
          </a:p>
        </p:txBody>
      </p:sp>
      <p:sp>
        <p:nvSpPr>
          <p:cNvPr id="328" name="Text Box 50">
            <a:extLst>
              <a:ext uri="{FF2B5EF4-FFF2-40B4-BE49-F238E27FC236}">
                <a16:creationId xmlns:a16="http://schemas.microsoft.com/office/drawing/2014/main" id="{6E4FEE76-C4D3-45E3-BECD-FEC504AED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4660242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4</a:t>
            </a:r>
          </a:p>
        </p:txBody>
      </p:sp>
      <p:sp>
        <p:nvSpPr>
          <p:cNvPr id="329" name="Text Box 51">
            <a:extLst>
              <a:ext uri="{FF2B5EF4-FFF2-40B4-BE49-F238E27FC236}">
                <a16:creationId xmlns:a16="http://schemas.microsoft.com/office/drawing/2014/main" id="{DA606978-E6FE-45F9-B665-BEAE8B356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63" y="4699930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8</a:t>
            </a:r>
          </a:p>
        </p:txBody>
      </p:sp>
      <p:sp>
        <p:nvSpPr>
          <p:cNvPr id="330" name="Text Box 53">
            <a:extLst>
              <a:ext uri="{FF2B5EF4-FFF2-40B4-BE49-F238E27FC236}">
                <a16:creationId xmlns:a16="http://schemas.microsoft.com/office/drawing/2014/main" id="{D5040BB8-B394-4BAD-98A0-DB2F5C73F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63" y="3915705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</a:t>
            </a:r>
          </a:p>
        </p:txBody>
      </p:sp>
      <p:sp>
        <p:nvSpPr>
          <p:cNvPr id="331" name="Text Box 55">
            <a:extLst>
              <a:ext uri="{FF2B5EF4-FFF2-40B4-BE49-F238E27FC236}">
                <a16:creationId xmlns:a16="http://schemas.microsoft.com/office/drawing/2014/main" id="{4920F43E-6785-4059-989B-E931D854E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5" y="4152242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332" name="Text Box 58">
            <a:extLst>
              <a:ext uri="{FF2B5EF4-FFF2-40B4-BE49-F238E27FC236}">
                <a16:creationId xmlns:a16="http://schemas.microsoft.com/office/drawing/2014/main" id="{778F99EC-0862-45C1-9870-E066862DD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7728" y="2721438"/>
            <a:ext cx="3213894" cy="578127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387" tIns="91387" rIns="91387" bIns="91387" anchor="ctr"/>
          <a:lstStyle/>
          <a:p>
            <a:pPr>
              <a:spcBef>
                <a:spcPct val="50000"/>
              </a:spcBef>
              <a:defRPr/>
            </a:pPr>
            <a:r>
              <a:rPr kumimoji="1" lang="en-US" dirty="0">
                <a:solidFill>
                  <a:srgbClr val="000000"/>
                </a:solidFill>
                <a:latin typeface="+mj-lt"/>
                <a:ea typeface="ＭＳ Ｐゴシック" charset="0"/>
              </a:rPr>
              <a:t>v(f)=28, cap(A,B)=28</a:t>
            </a:r>
          </a:p>
        </p:txBody>
      </p:sp>
      <p:sp>
        <p:nvSpPr>
          <p:cNvPr id="333" name="Text Box 111">
            <a:extLst>
              <a:ext uri="{FF2B5EF4-FFF2-40B4-BE49-F238E27FC236}">
                <a16:creationId xmlns:a16="http://schemas.microsoft.com/office/drawing/2014/main" id="{97C283A9-4721-4D07-AC51-493AF1641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5688942"/>
            <a:ext cx="869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en-US" sz="140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capacity</a:t>
            </a:r>
          </a:p>
        </p:txBody>
      </p:sp>
      <p:sp>
        <p:nvSpPr>
          <p:cNvPr id="334" name="Text Box 113">
            <a:extLst>
              <a:ext uri="{FF2B5EF4-FFF2-40B4-BE49-F238E27FC236}">
                <a16:creationId xmlns:a16="http://schemas.microsoft.com/office/drawing/2014/main" id="{76F4B629-E3FD-46B4-95BF-7EF11C057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5965167"/>
            <a:ext cx="543438" cy="30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en-US" sz="14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flow</a:t>
            </a:r>
          </a:p>
        </p:txBody>
      </p:sp>
      <p:grpSp>
        <p:nvGrpSpPr>
          <p:cNvPr id="335" name="Group 115">
            <a:extLst>
              <a:ext uri="{FF2B5EF4-FFF2-40B4-BE49-F238E27FC236}">
                <a16:creationId xmlns:a16="http://schemas.microsoft.com/office/drawing/2014/main" id="{1184C4F3-A74E-465A-8CD0-0A94B8431C0B}"/>
              </a:ext>
            </a:extLst>
          </p:cNvPr>
          <p:cNvGrpSpPr>
            <a:grpSpLocks/>
          </p:cNvGrpSpPr>
          <p:nvPr/>
        </p:nvGrpSpPr>
        <p:grpSpPr bwMode="auto">
          <a:xfrm>
            <a:off x="1177925" y="3434692"/>
            <a:ext cx="6838950" cy="3192463"/>
            <a:chOff x="742" y="2102"/>
            <a:chExt cx="4308" cy="2011"/>
          </a:xfrm>
        </p:grpSpPr>
        <p:sp>
          <p:nvSpPr>
            <p:cNvPr id="336" name="Oval 6">
              <a:extLst>
                <a:ext uri="{FF2B5EF4-FFF2-40B4-BE49-F238E27FC236}">
                  <a16:creationId xmlns:a16="http://schemas.microsoft.com/office/drawing/2014/main" id="{96A138DD-0D88-457B-93DB-FAD7DE355EC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42" y="3041"/>
              <a:ext cx="158" cy="1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s</a:t>
              </a:r>
            </a:p>
          </p:txBody>
        </p:sp>
        <p:sp>
          <p:nvSpPr>
            <p:cNvPr id="337" name="Oval 7">
              <a:extLst>
                <a:ext uri="{FF2B5EF4-FFF2-40B4-BE49-F238E27FC236}">
                  <a16:creationId xmlns:a16="http://schemas.microsoft.com/office/drawing/2014/main" id="{9A09DDEF-38BF-41FA-963B-1983DC6CEF5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92" y="2102"/>
              <a:ext cx="158" cy="16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2</a:t>
              </a:r>
            </a:p>
          </p:txBody>
        </p:sp>
        <p:sp>
          <p:nvSpPr>
            <p:cNvPr id="338" name="Oval 8">
              <a:extLst>
                <a:ext uri="{FF2B5EF4-FFF2-40B4-BE49-F238E27FC236}">
                  <a16:creationId xmlns:a16="http://schemas.microsoft.com/office/drawing/2014/main" id="{75EFD867-718D-4835-909C-6E05ABA1B22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92" y="3041"/>
              <a:ext cx="158" cy="1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3</a:t>
              </a:r>
            </a:p>
          </p:txBody>
        </p:sp>
        <p:sp>
          <p:nvSpPr>
            <p:cNvPr id="339" name="Oval 9">
              <a:extLst>
                <a:ext uri="{FF2B5EF4-FFF2-40B4-BE49-F238E27FC236}">
                  <a16:creationId xmlns:a16="http://schemas.microsoft.com/office/drawing/2014/main" id="{240BEDA5-0E12-42AE-85C1-0599FA8A35C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92" y="3955"/>
              <a:ext cx="158" cy="15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4</a:t>
              </a:r>
            </a:p>
          </p:txBody>
        </p:sp>
        <p:cxnSp>
          <p:nvCxnSpPr>
            <p:cNvPr id="340" name="AutoShape 10">
              <a:extLst>
                <a:ext uri="{FF2B5EF4-FFF2-40B4-BE49-F238E27FC236}">
                  <a16:creationId xmlns:a16="http://schemas.microsoft.com/office/drawing/2014/main" id="{82E3DB6B-E077-49D4-98E4-9B06F8D12C18}"/>
                </a:ext>
              </a:extLst>
            </p:cNvPr>
            <p:cNvCxnSpPr>
              <a:cxnSpLocks noChangeShapeType="1"/>
              <a:stCxn id="336" idx="7"/>
              <a:endCxn id="337" idx="3"/>
            </p:cNvCxnSpPr>
            <p:nvPr/>
          </p:nvCxnSpPr>
          <p:spPr bwMode="auto">
            <a:xfrm flipV="1">
              <a:off x="877" y="2239"/>
              <a:ext cx="1138" cy="825"/>
            </a:xfrm>
            <a:prstGeom prst="straightConnector1">
              <a:avLst/>
            </a:prstGeom>
            <a:noFill/>
            <a:ln w="3492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1" name="AutoShape 11">
              <a:extLst>
                <a:ext uri="{FF2B5EF4-FFF2-40B4-BE49-F238E27FC236}">
                  <a16:creationId xmlns:a16="http://schemas.microsoft.com/office/drawing/2014/main" id="{E87EA5C7-7F8F-4FD6-8BC0-C449432F2049}"/>
                </a:ext>
              </a:extLst>
            </p:cNvPr>
            <p:cNvCxnSpPr>
              <a:cxnSpLocks noChangeShapeType="1"/>
              <a:stCxn id="336" idx="6"/>
              <a:endCxn id="338" idx="2"/>
            </p:cNvCxnSpPr>
            <p:nvPr/>
          </p:nvCxnSpPr>
          <p:spPr bwMode="auto">
            <a:xfrm>
              <a:off x="900" y="3121"/>
              <a:ext cx="1092" cy="0"/>
            </a:xfrm>
            <a:prstGeom prst="straightConnector1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2" name="AutoShape 12">
              <a:extLst>
                <a:ext uri="{FF2B5EF4-FFF2-40B4-BE49-F238E27FC236}">
                  <a16:creationId xmlns:a16="http://schemas.microsoft.com/office/drawing/2014/main" id="{58FEAA4D-E42C-4438-AD82-C1E87E90833B}"/>
                </a:ext>
              </a:extLst>
            </p:cNvPr>
            <p:cNvCxnSpPr>
              <a:cxnSpLocks noChangeShapeType="1"/>
              <a:stCxn id="336" idx="5"/>
              <a:endCxn id="339" idx="1"/>
            </p:cNvCxnSpPr>
            <p:nvPr/>
          </p:nvCxnSpPr>
          <p:spPr bwMode="auto">
            <a:xfrm>
              <a:off x="877" y="3177"/>
              <a:ext cx="1138" cy="801"/>
            </a:xfrm>
            <a:prstGeom prst="straightConnector1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3" name="AutoShape 13">
              <a:extLst>
                <a:ext uri="{FF2B5EF4-FFF2-40B4-BE49-F238E27FC236}">
                  <a16:creationId xmlns:a16="http://schemas.microsoft.com/office/drawing/2014/main" id="{251B5254-BC7D-4852-A3E2-9F6A99E6938C}"/>
                </a:ext>
              </a:extLst>
            </p:cNvPr>
            <p:cNvCxnSpPr>
              <a:cxnSpLocks noChangeShapeType="1"/>
              <a:stCxn id="338" idx="6"/>
              <a:endCxn id="350" idx="2"/>
            </p:cNvCxnSpPr>
            <p:nvPr/>
          </p:nvCxnSpPr>
          <p:spPr bwMode="auto">
            <a:xfrm>
              <a:off x="2150" y="3121"/>
              <a:ext cx="1514" cy="0"/>
            </a:xfrm>
            <a:prstGeom prst="straightConnector1">
              <a:avLst/>
            </a:prstGeom>
            <a:noFill/>
            <a:ln w="3492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4" name="AutoShape 14">
              <a:extLst>
                <a:ext uri="{FF2B5EF4-FFF2-40B4-BE49-F238E27FC236}">
                  <a16:creationId xmlns:a16="http://schemas.microsoft.com/office/drawing/2014/main" id="{874E0BCD-DB91-4CCD-A9B6-8AD62685D6BA}"/>
                </a:ext>
              </a:extLst>
            </p:cNvPr>
            <p:cNvCxnSpPr>
              <a:cxnSpLocks noChangeShapeType="1"/>
              <a:stCxn id="338" idx="5"/>
              <a:endCxn id="351" idx="1"/>
            </p:cNvCxnSpPr>
            <p:nvPr/>
          </p:nvCxnSpPr>
          <p:spPr bwMode="auto">
            <a:xfrm>
              <a:off x="2127" y="3177"/>
              <a:ext cx="1560" cy="801"/>
            </a:xfrm>
            <a:prstGeom prst="straightConnector1">
              <a:avLst/>
            </a:prstGeom>
            <a:noFill/>
            <a:ln w="349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5" name="AutoShape 15">
              <a:extLst>
                <a:ext uri="{FF2B5EF4-FFF2-40B4-BE49-F238E27FC236}">
                  <a16:creationId xmlns:a16="http://schemas.microsoft.com/office/drawing/2014/main" id="{499A2461-EB12-41A3-9FD2-E5BC3F13FC5A}"/>
                </a:ext>
              </a:extLst>
            </p:cNvPr>
            <p:cNvCxnSpPr>
              <a:cxnSpLocks noChangeShapeType="1"/>
              <a:stCxn id="338" idx="4"/>
              <a:endCxn id="339" idx="0"/>
            </p:cNvCxnSpPr>
            <p:nvPr/>
          </p:nvCxnSpPr>
          <p:spPr bwMode="auto">
            <a:xfrm>
              <a:off x="2071" y="3200"/>
              <a:ext cx="0" cy="75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6" name="AutoShape 16">
              <a:extLst>
                <a:ext uri="{FF2B5EF4-FFF2-40B4-BE49-F238E27FC236}">
                  <a16:creationId xmlns:a16="http://schemas.microsoft.com/office/drawing/2014/main" id="{35B124E1-C131-4398-862E-689A2EA26534}"/>
                </a:ext>
              </a:extLst>
            </p:cNvPr>
            <p:cNvCxnSpPr>
              <a:cxnSpLocks noChangeShapeType="1"/>
              <a:stCxn id="337" idx="6"/>
              <a:endCxn id="349" idx="2"/>
            </p:cNvCxnSpPr>
            <p:nvPr/>
          </p:nvCxnSpPr>
          <p:spPr bwMode="auto">
            <a:xfrm>
              <a:off x="2150" y="2182"/>
              <a:ext cx="1514" cy="0"/>
            </a:xfrm>
            <a:prstGeom prst="straightConnector1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7" name="AutoShape 17">
              <a:extLst>
                <a:ext uri="{FF2B5EF4-FFF2-40B4-BE49-F238E27FC236}">
                  <a16:creationId xmlns:a16="http://schemas.microsoft.com/office/drawing/2014/main" id="{B40CD000-036D-430E-B326-0C33B05D5673}"/>
                </a:ext>
              </a:extLst>
            </p:cNvPr>
            <p:cNvCxnSpPr>
              <a:cxnSpLocks noChangeShapeType="1"/>
              <a:stCxn id="339" idx="6"/>
              <a:endCxn id="351" idx="2"/>
            </p:cNvCxnSpPr>
            <p:nvPr/>
          </p:nvCxnSpPr>
          <p:spPr bwMode="auto">
            <a:xfrm>
              <a:off x="2150" y="4034"/>
              <a:ext cx="1514" cy="0"/>
            </a:xfrm>
            <a:prstGeom prst="straightConnector1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8" name="AutoShape 18">
              <a:extLst>
                <a:ext uri="{FF2B5EF4-FFF2-40B4-BE49-F238E27FC236}">
                  <a16:creationId xmlns:a16="http://schemas.microsoft.com/office/drawing/2014/main" id="{B589CDC7-F2AE-497E-842F-6DBF77704CFF}"/>
                </a:ext>
              </a:extLst>
            </p:cNvPr>
            <p:cNvCxnSpPr>
              <a:cxnSpLocks noChangeShapeType="1"/>
              <a:stCxn id="337" idx="4"/>
              <a:endCxn id="338" idx="0"/>
            </p:cNvCxnSpPr>
            <p:nvPr/>
          </p:nvCxnSpPr>
          <p:spPr bwMode="auto">
            <a:xfrm>
              <a:off x="2071" y="2262"/>
              <a:ext cx="0" cy="77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49" name="Oval 19">
              <a:extLst>
                <a:ext uri="{FF2B5EF4-FFF2-40B4-BE49-F238E27FC236}">
                  <a16:creationId xmlns:a16="http://schemas.microsoft.com/office/drawing/2014/main" id="{3C0E2F76-EF54-42E1-ACB1-C5E35CD641D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64" y="2102"/>
              <a:ext cx="158" cy="16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5</a:t>
              </a:r>
            </a:p>
          </p:txBody>
        </p:sp>
        <p:sp>
          <p:nvSpPr>
            <p:cNvPr id="350" name="Oval 20">
              <a:extLst>
                <a:ext uri="{FF2B5EF4-FFF2-40B4-BE49-F238E27FC236}">
                  <a16:creationId xmlns:a16="http://schemas.microsoft.com/office/drawing/2014/main" id="{F92E224F-98F4-4FB3-8944-874EECB1C3D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64" y="3041"/>
              <a:ext cx="158" cy="1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6</a:t>
              </a:r>
            </a:p>
          </p:txBody>
        </p:sp>
        <p:sp>
          <p:nvSpPr>
            <p:cNvPr id="351" name="Oval 21">
              <a:extLst>
                <a:ext uri="{FF2B5EF4-FFF2-40B4-BE49-F238E27FC236}">
                  <a16:creationId xmlns:a16="http://schemas.microsoft.com/office/drawing/2014/main" id="{7C4B0742-87B3-49D7-916A-170E4304642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64" y="3955"/>
              <a:ext cx="158" cy="15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7</a:t>
              </a:r>
            </a:p>
          </p:txBody>
        </p:sp>
        <p:cxnSp>
          <p:nvCxnSpPr>
            <p:cNvPr id="352" name="AutoShape 22">
              <a:extLst>
                <a:ext uri="{FF2B5EF4-FFF2-40B4-BE49-F238E27FC236}">
                  <a16:creationId xmlns:a16="http://schemas.microsoft.com/office/drawing/2014/main" id="{BF93C899-475A-4B42-8406-38593484E298}"/>
                </a:ext>
              </a:extLst>
            </p:cNvPr>
            <p:cNvCxnSpPr>
              <a:cxnSpLocks noChangeShapeType="1"/>
              <a:stCxn id="350" idx="4"/>
              <a:endCxn id="351" idx="0"/>
            </p:cNvCxnSpPr>
            <p:nvPr/>
          </p:nvCxnSpPr>
          <p:spPr bwMode="auto">
            <a:xfrm>
              <a:off x="3743" y="3200"/>
              <a:ext cx="0" cy="7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53" name="AutoShape 23">
              <a:extLst>
                <a:ext uri="{FF2B5EF4-FFF2-40B4-BE49-F238E27FC236}">
                  <a16:creationId xmlns:a16="http://schemas.microsoft.com/office/drawing/2014/main" id="{51822922-D129-4FD2-9F2F-44029773E17A}"/>
                </a:ext>
              </a:extLst>
            </p:cNvPr>
            <p:cNvCxnSpPr>
              <a:cxnSpLocks noChangeShapeType="1"/>
              <a:stCxn id="349" idx="4"/>
              <a:endCxn id="350" idx="0"/>
            </p:cNvCxnSpPr>
            <p:nvPr/>
          </p:nvCxnSpPr>
          <p:spPr bwMode="auto">
            <a:xfrm>
              <a:off x="3743" y="2262"/>
              <a:ext cx="0" cy="77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54" name="AutoShape 24">
              <a:extLst>
                <a:ext uri="{FF2B5EF4-FFF2-40B4-BE49-F238E27FC236}">
                  <a16:creationId xmlns:a16="http://schemas.microsoft.com/office/drawing/2014/main" id="{F8E021D3-D963-474D-BDF1-35B0196E3CAE}"/>
                </a:ext>
              </a:extLst>
            </p:cNvPr>
            <p:cNvCxnSpPr>
              <a:cxnSpLocks noChangeShapeType="1"/>
              <a:stCxn id="337" idx="5"/>
              <a:endCxn id="350" idx="1"/>
            </p:cNvCxnSpPr>
            <p:nvPr/>
          </p:nvCxnSpPr>
          <p:spPr bwMode="auto">
            <a:xfrm>
              <a:off x="2127" y="2239"/>
              <a:ext cx="1560" cy="8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55" name="Oval 25">
              <a:extLst>
                <a:ext uri="{FF2B5EF4-FFF2-40B4-BE49-F238E27FC236}">
                  <a16:creationId xmlns:a16="http://schemas.microsoft.com/office/drawing/2014/main" id="{B2FB8F6F-AE17-442E-9427-093AE2FB72A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92" y="3041"/>
              <a:ext cx="158" cy="1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t</a:t>
              </a:r>
            </a:p>
          </p:txBody>
        </p:sp>
        <p:cxnSp>
          <p:nvCxnSpPr>
            <p:cNvPr id="356" name="AutoShape 26">
              <a:extLst>
                <a:ext uri="{FF2B5EF4-FFF2-40B4-BE49-F238E27FC236}">
                  <a16:creationId xmlns:a16="http://schemas.microsoft.com/office/drawing/2014/main" id="{959AA65A-4BF1-4760-9743-82F16E9AD486}"/>
                </a:ext>
              </a:extLst>
            </p:cNvPr>
            <p:cNvCxnSpPr>
              <a:cxnSpLocks noChangeShapeType="1"/>
              <a:stCxn id="349" idx="6"/>
              <a:endCxn id="355" idx="1"/>
            </p:cNvCxnSpPr>
            <p:nvPr/>
          </p:nvCxnSpPr>
          <p:spPr bwMode="auto">
            <a:xfrm>
              <a:off x="3822" y="2182"/>
              <a:ext cx="1093" cy="882"/>
            </a:xfrm>
            <a:prstGeom prst="straightConnector1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57" name="AutoShape 27">
              <a:extLst>
                <a:ext uri="{FF2B5EF4-FFF2-40B4-BE49-F238E27FC236}">
                  <a16:creationId xmlns:a16="http://schemas.microsoft.com/office/drawing/2014/main" id="{B58ECA60-24EE-4772-A83B-2222979BC2E4}"/>
                </a:ext>
              </a:extLst>
            </p:cNvPr>
            <p:cNvCxnSpPr>
              <a:cxnSpLocks noChangeShapeType="1"/>
              <a:stCxn id="350" idx="6"/>
              <a:endCxn id="355" idx="2"/>
            </p:cNvCxnSpPr>
            <p:nvPr/>
          </p:nvCxnSpPr>
          <p:spPr bwMode="auto">
            <a:xfrm>
              <a:off x="3822" y="3121"/>
              <a:ext cx="1070" cy="0"/>
            </a:xfrm>
            <a:prstGeom prst="straightConnector1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58" name="AutoShape 28">
              <a:extLst>
                <a:ext uri="{FF2B5EF4-FFF2-40B4-BE49-F238E27FC236}">
                  <a16:creationId xmlns:a16="http://schemas.microsoft.com/office/drawing/2014/main" id="{E41ADD7A-D837-46F0-871D-3671C34C70FD}"/>
                </a:ext>
              </a:extLst>
            </p:cNvPr>
            <p:cNvCxnSpPr>
              <a:cxnSpLocks noChangeShapeType="1"/>
              <a:stCxn id="351" idx="7"/>
              <a:endCxn id="355" idx="4"/>
            </p:cNvCxnSpPr>
            <p:nvPr/>
          </p:nvCxnSpPr>
          <p:spPr bwMode="auto">
            <a:xfrm flipV="1">
              <a:off x="3799" y="3200"/>
              <a:ext cx="1172" cy="778"/>
            </a:xfrm>
            <a:prstGeom prst="straightConnector1">
              <a:avLst/>
            </a:prstGeom>
            <a:noFill/>
            <a:ln w="3492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59" name="Text Box 29">
              <a:extLst>
                <a:ext uri="{FF2B5EF4-FFF2-40B4-BE49-F238E27FC236}">
                  <a16:creationId xmlns:a16="http://schemas.microsoft.com/office/drawing/2014/main" id="{AA28AB82-E1A8-49EC-A6CE-AE2F438B09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9" y="3560"/>
              <a:ext cx="269" cy="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15</a:t>
              </a:r>
            </a:p>
          </p:txBody>
        </p:sp>
        <p:sp>
          <p:nvSpPr>
            <p:cNvPr id="360" name="Text Box 30">
              <a:extLst>
                <a:ext uri="{FF2B5EF4-FFF2-40B4-BE49-F238E27FC236}">
                  <a16:creationId xmlns:a16="http://schemas.microsoft.com/office/drawing/2014/main" id="{E15FE019-EA18-4E05-BA11-FE151FB0E3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8" y="3040"/>
              <a:ext cx="222" cy="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5</a:t>
              </a:r>
            </a:p>
          </p:txBody>
        </p:sp>
        <p:sp>
          <p:nvSpPr>
            <p:cNvPr id="361" name="Text Box 31">
              <a:extLst>
                <a:ext uri="{FF2B5EF4-FFF2-40B4-BE49-F238E27FC236}">
                  <a16:creationId xmlns:a16="http://schemas.microsoft.com/office/drawing/2014/main" id="{F60E29D3-3898-46A6-839D-51EEE1996B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958"/>
              <a:ext cx="268" cy="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30</a:t>
              </a:r>
            </a:p>
          </p:txBody>
        </p:sp>
        <p:sp>
          <p:nvSpPr>
            <p:cNvPr id="362" name="Text Box 32">
              <a:extLst>
                <a:ext uri="{FF2B5EF4-FFF2-40B4-BE49-F238E27FC236}">
                  <a16:creationId xmlns:a16="http://schemas.microsoft.com/office/drawing/2014/main" id="{436F4DA6-987E-4A93-B8AA-B8C9880CFB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3465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15</a:t>
              </a:r>
            </a:p>
          </p:txBody>
        </p:sp>
        <p:sp>
          <p:nvSpPr>
            <p:cNvPr id="363" name="Text Box 33">
              <a:extLst>
                <a:ext uri="{FF2B5EF4-FFF2-40B4-BE49-F238E27FC236}">
                  <a16:creationId xmlns:a16="http://schemas.microsoft.com/office/drawing/2014/main" id="{D5B98F16-8418-49D4-B0A3-E5B149815D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" y="2518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  10</a:t>
              </a:r>
            </a:p>
          </p:txBody>
        </p:sp>
        <p:sp>
          <p:nvSpPr>
            <p:cNvPr id="364" name="Text Box 34">
              <a:extLst>
                <a:ext uri="{FF2B5EF4-FFF2-40B4-BE49-F238E27FC236}">
                  <a16:creationId xmlns:a16="http://schemas.microsoft.com/office/drawing/2014/main" id="{97A77167-D259-462E-B4F7-712A9A5FCA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1" y="3048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8</a:t>
              </a:r>
            </a:p>
          </p:txBody>
        </p:sp>
        <p:sp>
          <p:nvSpPr>
            <p:cNvPr id="365" name="Text Box 35">
              <a:extLst>
                <a:ext uri="{FF2B5EF4-FFF2-40B4-BE49-F238E27FC236}">
                  <a16:creationId xmlns:a16="http://schemas.microsoft.com/office/drawing/2014/main" id="{90CCEF3D-15C4-428B-B7DC-7324D222DD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6" y="2549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15</a:t>
              </a:r>
            </a:p>
          </p:txBody>
        </p:sp>
        <p:sp>
          <p:nvSpPr>
            <p:cNvPr id="366" name="Text Box 36">
              <a:extLst>
                <a:ext uri="{FF2B5EF4-FFF2-40B4-BE49-F238E27FC236}">
                  <a16:creationId xmlns:a16="http://schemas.microsoft.com/office/drawing/2014/main" id="{DA9212BA-83CA-4BD8-A883-DA3508F3D2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8" y="2114"/>
              <a:ext cx="269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9</a:t>
              </a:r>
            </a:p>
          </p:txBody>
        </p:sp>
        <p:sp>
          <p:nvSpPr>
            <p:cNvPr id="367" name="Text Box 37">
              <a:extLst>
                <a:ext uri="{FF2B5EF4-FFF2-40B4-BE49-F238E27FC236}">
                  <a16:creationId xmlns:a16="http://schemas.microsoft.com/office/drawing/2014/main" id="{05E2C6A9-C638-4EA9-83A6-E06A4C29D3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1" y="3485"/>
              <a:ext cx="268" cy="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6</a:t>
              </a:r>
            </a:p>
          </p:txBody>
        </p:sp>
        <p:sp>
          <p:nvSpPr>
            <p:cNvPr id="368" name="Text Box 38">
              <a:extLst>
                <a:ext uri="{FF2B5EF4-FFF2-40B4-BE49-F238E27FC236}">
                  <a16:creationId xmlns:a16="http://schemas.microsoft.com/office/drawing/2014/main" id="{FFF09C0E-1D80-488B-A7C8-BBE7FED9FB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2" y="3516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10</a:t>
              </a:r>
            </a:p>
          </p:txBody>
        </p:sp>
        <p:sp>
          <p:nvSpPr>
            <p:cNvPr id="369" name="Text Box 39">
              <a:extLst>
                <a:ext uri="{FF2B5EF4-FFF2-40B4-BE49-F238E27FC236}">
                  <a16:creationId xmlns:a16="http://schemas.microsoft.com/office/drawing/2014/main" id="{6702247E-D09D-4535-A66D-9FEF80A5D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2" y="3056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10</a:t>
              </a:r>
            </a:p>
          </p:txBody>
        </p:sp>
        <p:sp>
          <p:nvSpPr>
            <p:cNvPr id="370" name="Text Box 40">
              <a:extLst>
                <a:ext uri="{FF2B5EF4-FFF2-40B4-BE49-F238E27FC236}">
                  <a16:creationId xmlns:a16="http://schemas.microsoft.com/office/drawing/2014/main" id="{5169C488-6638-4CC3-AA73-A5F7A9BA7C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2" y="2562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  10</a:t>
              </a:r>
            </a:p>
          </p:txBody>
        </p:sp>
        <p:sp>
          <p:nvSpPr>
            <p:cNvPr id="371" name="Text Box 41">
              <a:extLst>
                <a:ext uri="{FF2B5EF4-FFF2-40B4-BE49-F238E27FC236}">
                  <a16:creationId xmlns:a16="http://schemas.microsoft.com/office/drawing/2014/main" id="{56A4A683-EE59-4BB8-B5D1-5B2D2491A7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546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15</a:t>
              </a:r>
            </a:p>
          </p:txBody>
        </p:sp>
        <p:sp>
          <p:nvSpPr>
            <p:cNvPr id="372" name="Text Box 42">
              <a:extLst>
                <a:ext uri="{FF2B5EF4-FFF2-40B4-BE49-F238E27FC236}">
                  <a16:creationId xmlns:a16="http://schemas.microsoft.com/office/drawing/2014/main" id="{1E426F8B-0678-4877-A1AC-560859FC8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2" y="2594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4</a:t>
              </a:r>
            </a:p>
          </p:txBody>
        </p:sp>
        <p:sp>
          <p:nvSpPr>
            <p:cNvPr id="373" name="Text Box 43">
              <a:extLst>
                <a:ext uri="{FF2B5EF4-FFF2-40B4-BE49-F238E27FC236}">
                  <a16:creationId xmlns:a16="http://schemas.microsoft.com/office/drawing/2014/main" id="{49C7E90F-D1A8-459E-89F0-B44F395E9A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6" y="3479"/>
              <a:ext cx="267" cy="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4</a:t>
              </a:r>
            </a:p>
          </p:txBody>
        </p:sp>
        <p:sp>
          <p:nvSpPr>
            <p:cNvPr id="374" name="Line 112">
              <a:extLst>
                <a:ext uri="{FF2B5EF4-FFF2-40B4-BE49-F238E27FC236}">
                  <a16:creationId xmlns:a16="http://schemas.microsoft.com/office/drawing/2014/main" id="{A91E8CC5-8ED5-4D9B-93F7-2324BCD4B2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3624"/>
              <a:ext cx="1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5" name="Line 114">
              <a:extLst>
                <a:ext uri="{FF2B5EF4-FFF2-40B4-BE49-F238E27FC236}">
                  <a16:creationId xmlns:a16="http://schemas.microsoft.com/office/drawing/2014/main" id="{5DC129B7-5EE5-4558-8124-6830F3904F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9" y="3792"/>
              <a:ext cx="13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376" name="Text Box 117">
            <a:extLst>
              <a:ext uri="{FF2B5EF4-FFF2-40B4-BE49-F238E27FC236}">
                <a16:creationId xmlns:a16="http://schemas.microsoft.com/office/drawing/2014/main" id="{781449BC-9AA1-4F56-BDE4-93CAF9978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975" y="4212567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377" name="Text Box 47">
            <a:extLst>
              <a:ext uri="{FF2B5EF4-FFF2-40B4-BE49-F238E27FC236}">
                <a16:creationId xmlns:a16="http://schemas.microsoft.com/office/drawing/2014/main" id="{73AC3C59-E1F3-41A0-8B1C-A7B54B3A5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73" y="6020994"/>
            <a:ext cx="3397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14</a:t>
            </a:r>
          </a:p>
        </p:txBody>
      </p:sp>
      <p:sp>
        <p:nvSpPr>
          <p:cNvPr id="378" name="Text Box 48">
            <a:extLst>
              <a:ext uri="{FF2B5EF4-FFF2-40B4-BE49-F238E27FC236}">
                <a16:creationId xmlns:a16="http://schemas.microsoft.com/office/drawing/2014/main" id="{9F6BD5B7-25A0-4922-9B63-19BD7CE12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921" y="5406245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4</a:t>
            </a:r>
          </a:p>
        </p:txBody>
      </p:sp>
      <p:sp>
        <p:nvSpPr>
          <p:cNvPr id="379" name="Text Box 57">
            <a:extLst>
              <a:ext uri="{FF2B5EF4-FFF2-40B4-BE49-F238E27FC236}">
                <a16:creationId xmlns:a16="http://schemas.microsoft.com/office/drawing/2014/main" id="{E73BC7B1-8F38-4DAB-9646-C1E87A501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5637971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380" name="Text Box 49">
            <a:extLst>
              <a:ext uri="{FF2B5EF4-FFF2-40B4-BE49-F238E27FC236}">
                <a16:creationId xmlns:a16="http://schemas.microsoft.com/office/drawing/2014/main" id="{95603A14-F3F3-465C-9BA5-AB908843F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527" y="5434943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10</a:t>
            </a:r>
          </a:p>
        </p:txBody>
      </p:sp>
      <p:sp>
        <p:nvSpPr>
          <p:cNvPr id="381" name="Text Box 52">
            <a:extLst>
              <a:ext uri="{FF2B5EF4-FFF2-40B4-BE49-F238E27FC236}">
                <a16:creationId xmlns:a16="http://schemas.microsoft.com/office/drawing/2014/main" id="{8863CBB6-A819-48FE-950E-888111746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0626" y="4680881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9</a:t>
            </a:r>
          </a:p>
        </p:txBody>
      </p:sp>
      <p:sp>
        <p:nvSpPr>
          <p:cNvPr id="382" name="Text Box 56">
            <a:extLst>
              <a:ext uri="{FF2B5EF4-FFF2-40B4-BE49-F238E27FC236}">
                <a16:creationId xmlns:a16="http://schemas.microsoft.com/office/drawing/2014/main" id="{574B6B9C-D81A-4D9C-A73F-8E0753504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4088" y="5590643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383" name="Text Box 59">
            <a:extLst>
              <a:ext uri="{FF2B5EF4-FFF2-40B4-BE49-F238E27FC236}">
                <a16:creationId xmlns:a16="http://schemas.microsoft.com/office/drawing/2014/main" id="{49831A33-8FD6-4A83-B2D4-FF908AC7D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139" y="6141381"/>
            <a:ext cx="339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227216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Outline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5F1C25-DFF7-4950-B08A-EDEA0AAE4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Discuss how to prove a flow is optimal</a:t>
            </a:r>
          </a:p>
          <a:p>
            <a:pPr lvl="1"/>
            <a:r>
              <a:rPr lang="en-US" sz="1600" dirty="0"/>
              <a:t>via min s-t cut problem</a:t>
            </a:r>
          </a:p>
          <a:p>
            <a:r>
              <a:rPr lang="en-US" sz="2000" dirty="0"/>
              <a:t>Relate two problems</a:t>
            </a:r>
          </a:p>
          <a:p>
            <a:r>
              <a:rPr lang="en-US" sz="2000" dirty="0">
                <a:solidFill>
                  <a:srgbClr val="0070C0"/>
                </a:solidFill>
              </a:rPr>
              <a:t>Prove correctness of augmenting path</a:t>
            </a:r>
          </a:p>
          <a:p>
            <a:r>
              <a:rPr lang="en-US" sz="2000" dirty="0"/>
              <a:t>Some exercise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4872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Max Flow Min Cut Theorem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>
              <a:buFont typeface="Monotype Sorts" charset="0"/>
              <a:buNone/>
              <a:defRPr/>
            </a:pPr>
            <a:r>
              <a:rPr lang="en-US" sz="2000" dirty="0">
                <a:solidFill>
                  <a:srgbClr val="0070C0"/>
                </a:solidFill>
                <a:sym typeface="Symbol" charset="0"/>
              </a:rPr>
              <a:t>Augmenting path theorem</a:t>
            </a:r>
            <a:r>
              <a:rPr lang="en-US" sz="2000" dirty="0">
                <a:sym typeface="Symbol" charset="0"/>
              </a:rPr>
              <a:t>.  Flow f is a max flow </a:t>
            </a:r>
            <a:r>
              <a:rPr lang="en-US" sz="2000" dirty="0" err="1">
                <a:sym typeface="Symbol" charset="0"/>
              </a:rPr>
              <a:t>iff</a:t>
            </a:r>
            <a:r>
              <a:rPr lang="en-US" sz="2000" dirty="0">
                <a:sym typeface="Symbol" charset="0"/>
              </a:rPr>
              <a:t> there are no augmenting paths. </a:t>
            </a:r>
          </a:p>
          <a:p>
            <a:pPr marL="0" indent="0">
              <a:buFont typeface="Monotype Sorts" charset="0"/>
              <a:buNone/>
              <a:defRPr/>
            </a:pPr>
            <a:r>
              <a:rPr lang="en-US" sz="2000" dirty="0">
                <a:solidFill>
                  <a:srgbClr val="0070C0"/>
                </a:solidFill>
                <a:sym typeface="Symbol" charset="0"/>
              </a:rPr>
              <a:t>Max-flow min-cut theorem</a:t>
            </a:r>
            <a:r>
              <a:rPr lang="en-US" sz="2000" dirty="0">
                <a:sym typeface="Symbol" charset="0"/>
              </a:rPr>
              <a:t>.  </a:t>
            </a:r>
            <a:r>
              <a:rPr lang="en-US" sz="2000" dirty="0">
                <a:solidFill>
                  <a:schemeClr val="hlink"/>
                </a:solidFill>
                <a:sym typeface="Symbol" charset="0"/>
              </a:rPr>
              <a:t>[Ford-Fulkerson 1956]  </a:t>
            </a:r>
            <a:r>
              <a:rPr lang="en-US" sz="2000" dirty="0">
                <a:sym typeface="Symbol" charset="0"/>
              </a:rPr>
              <a:t>The value of the max s-t flow is equal to the value of the min s-t cut.</a:t>
            </a:r>
          </a:p>
          <a:p>
            <a:pPr marL="0" indent="0">
              <a:buFont typeface="Monotype Sorts" charset="0"/>
              <a:buNone/>
              <a:defRPr/>
            </a:pPr>
            <a:r>
              <a:rPr lang="en-US" sz="2000" dirty="0">
                <a:solidFill>
                  <a:srgbClr val="0070C0"/>
                </a:solidFill>
                <a:sym typeface="Symbol" charset="0"/>
              </a:rPr>
              <a:t>Proof strategy</a:t>
            </a:r>
            <a:r>
              <a:rPr lang="en-US" sz="2000" dirty="0">
                <a:sym typeface="Symbol" charset="0"/>
              </a:rPr>
              <a:t>.  We prove both simultaneously by showing the TFAE:</a:t>
            </a:r>
          </a:p>
          <a:p>
            <a:pPr lvl="1">
              <a:buFont typeface="Monotype Sorts" charset="0"/>
              <a:buNone/>
              <a:defRPr/>
            </a:pPr>
            <a:r>
              <a:rPr lang="en-US" sz="2000" dirty="0">
                <a:sym typeface="Symbol" charset="0"/>
              </a:rPr>
              <a:t>    (</a:t>
            </a:r>
            <a:r>
              <a:rPr lang="en-US" sz="2000" dirty="0" err="1">
                <a:sym typeface="Symbol" charset="0"/>
              </a:rPr>
              <a:t>i</a:t>
            </a:r>
            <a:r>
              <a:rPr lang="en-US" sz="2000" dirty="0">
                <a:sym typeface="Symbol" charset="0"/>
              </a:rPr>
              <a:t>)	There exists a cut (A, B) such that v(f) = cap(A, B).</a:t>
            </a:r>
          </a:p>
          <a:p>
            <a:pPr lvl="1">
              <a:buFont typeface="Monotype Sorts" charset="0"/>
              <a:buNone/>
              <a:defRPr/>
            </a:pPr>
            <a:r>
              <a:rPr lang="en-US" sz="2000" dirty="0">
                <a:sym typeface="Symbol" charset="0"/>
              </a:rPr>
              <a:t>   (ii)	Flow f is a max flow.</a:t>
            </a:r>
          </a:p>
          <a:p>
            <a:pPr lvl="1">
              <a:buFont typeface="Monotype Sorts" charset="0"/>
              <a:buNone/>
              <a:defRPr/>
            </a:pPr>
            <a:r>
              <a:rPr lang="en-US" sz="2000" dirty="0">
                <a:sym typeface="Symbol" charset="0"/>
              </a:rPr>
              <a:t>  (iii)	There is no augmenting path relative to f.</a:t>
            </a:r>
          </a:p>
          <a:p>
            <a:pPr lvl="1">
              <a:buFont typeface="Monotype Sorts" charset="0"/>
              <a:buNone/>
              <a:defRPr/>
            </a:pPr>
            <a:endParaRPr lang="en-US" sz="2000" dirty="0">
              <a:sym typeface="Symbol" charset="0"/>
            </a:endParaRPr>
          </a:p>
          <a:p>
            <a:pPr marL="0" indent="0">
              <a:buFont typeface="Monotype Sorts" charset="0"/>
              <a:buNone/>
              <a:defRPr/>
            </a:pPr>
            <a:r>
              <a:rPr lang="en-US" sz="2000" dirty="0">
                <a:sym typeface="Symbol" charset="0"/>
              </a:rPr>
              <a:t>(</a:t>
            </a:r>
            <a:r>
              <a:rPr lang="en-US" sz="2000" dirty="0" err="1">
                <a:sym typeface="Symbol" charset="0"/>
              </a:rPr>
              <a:t>i</a:t>
            </a:r>
            <a:r>
              <a:rPr lang="en-US" sz="2000" dirty="0">
                <a:sym typeface="Symbol" charset="0"/>
              </a:rPr>
              <a:t>)   (ii)  </a:t>
            </a:r>
            <a:r>
              <a:rPr lang="en-US" sz="2000" dirty="0"/>
              <a:t>This was the corollary to weak duality lemma.</a:t>
            </a:r>
            <a:r>
              <a:rPr lang="en-US" sz="2000" dirty="0">
                <a:sym typeface="Symbol" charset="0"/>
              </a:rPr>
              <a:t> </a:t>
            </a:r>
          </a:p>
          <a:p>
            <a:pPr marL="0" indent="0">
              <a:buFont typeface="Monotype Sorts" charset="0"/>
              <a:buNone/>
              <a:defRPr/>
            </a:pPr>
            <a:endParaRPr lang="en-US" sz="2000" dirty="0">
              <a:sym typeface="Symbol" charset="0"/>
            </a:endParaRPr>
          </a:p>
          <a:p>
            <a:pPr marL="0" indent="0">
              <a:buFont typeface="Monotype Sorts" charset="0"/>
              <a:buNone/>
              <a:defRPr/>
            </a:pPr>
            <a:r>
              <a:rPr lang="en-US" sz="2000" dirty="0">
                <a:sym typeface="Symbol" charset="0"/>
              </a:rPr>
              <a:t>(ii)   (iii)  </a:t>
            </a:r>
            <a:r>
              <a:rPr lang="en-US" sz="2000" dirty="0"/>
              <a:t>We show contrapositive.</a:t>
            </a:r>
          </a:p>
          <a:p>
            <a:pPr marL="457200" lvl="1" indent="0">
              <a:defRPr/>
            </a:pPr>
            <a:r>
              <a:rPr lang="en-US" sz="2000" dirty="0"/>
              <a:t>Let f be a flow. If there exists an augmenting path, then we can improve f by sending flow along that path.</a:t>
            </a:r>
          </a:p>
          <a:p>
            <a:pPr marL="0" indent="0">
              <a:buNone/>
            </a:pPr>
            <a:endParaRPr lang="en-US" altLang="en-US" sz="20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7" name="Rectangle 100">
            <a:extLst>
              <a:ext uri="{FF2B5EF4-FFF2-40B4-BE49-F238E27FC236}">
                <a16:creationId xmlns:a16="http://schemas.microsoft.com/office/drawing/2014/main" id="{C0E900F4-FEF5-441F-AF05-C2967D9EE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019425"/>
            <a:ext cx="3429000" cy="17526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sp>
        <p:nvSpPr>
          <p:cNvPr id="68" name="Rectangle 99">
            <a:extLst>
              <a:ext uri="{FF2B5EF4-FFF2-40B4-BE49-F238E27FC236}">
                <a16:creationId xmlns:a16="http://schemas.microsoft.com/office/drawing/2014/main" id="{F2B09C81-4EC1-4F21-9D9A-9552ADD28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914400"/>
            <a:ext cx="3429000" cy="16002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6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Last Lecture: s-t 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Def</a:t>
                </a:r>
                <a:r>
                  <a:rPr lang="en-US" altLang="en-US" sz="2200" dirty="0"/>
                  <a:t>.  An </a:t>
                </a:r>
                <a:r>
                  <a:rPr lang="en-US" altLang="en-US" sz="2200" dirty="0">
                    <a:solidFill>
                      <a:srgbClr val="FF0000"/>
                    </a:solidFill>
                  </a:rPr>
                  <a:t>s-t flow </a:t>
                </a:r>
                <a:r>
                  <a:rPr lang="en-US" altLang="en-US" sz="2200" dirty="0"/>
                  <a:t>is a function 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that satisfies:</a:t>
                </a:r>
              </a:p>
              <a:p>
                <a:r>
                  <a:rPr lang="en-US" altLang="en-US" sz="2000" dirty="0"/>
                  <a:t>For each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0≤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  <m:d>
                      <m:d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</m:e>
                    </m:d>
                    <m:r>
                      <a:rPr lang="en-US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𝑒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			</a:t>
                </a:r>
                <a:r>
                  <a:rPr lang="en-US" altLang="en-US" sz="2000" dirty="0">
                    <a:solidFill>
                      <a:schemeClr val="hlink"/>
                    </a:solidFill>
                    <a:sym typeface="Symbol" panose="05050102010706020507" pitchFamily="18" charset="2"/>
                  </a:rPr>
                  <a:t>(capacity)</a:t>
                </a:r>
              </a:p>
              <a:p>
                <a:r>
                  <a:rPr lang="en-US" altLang="en-US" sz="2000" dirty="0"/>
                  <a:t>For each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sty m:val="p"/>
                            <m:brk m:alnAt="9"/>
                          </m:rPr>
                          <a:rPr lang="en-US" altLang="en-US" sz="2000" b="0" i="0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n-US" altLang="en-US" sz="2000" b="0" i="0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n</m:t>
                        </m:r>
                        <m:r>
                          <a:rPr lang="en-US" altLang="en-US" sz="2000" b="0" i="0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2000" b="0" i="0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to</m:t>
                        </m:r>
                        <m:r>
                          <m:rPr>
                            <m:brk m:alnAt="9"/>
                          </m:rP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sub>
                      <m:sup/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</m:nary>
                    <m:r>
                      <a:rPr lang="en-US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sty m:val="p"/>
                            <m:brk m:alnAt="9"/>
                          </m:rPr>
                          <a:rPr lang="en-US" altLang="en-US" sz="2000" b="0" i="0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en-US" sz="2000" b="0" i="0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ut</m:t>
                        </m:r>
                        <m:r>
                          <a:rPr lang="en-US" altLang="en-US" sz="2000" b="0" i="0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2000" b="0" i="0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of</m:t>
                        </m:r>
                        <m:r>
                          <m:rPr>
                            <m:brk m:alnAt="9"/>
                          </m:rP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sub>
                      <m:sup/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en-US" sz="2000" dirty="0">
                    <a:solidFill>
                      <a:schemeClr val="hlink"/>
                    </a:solidFill>
                    <a:sym typeface="Symbol" panose="05050102010706020507" pitchFamily="18" charset="2"/>
                  </a:rPr>
                  <a:t>  (conservation)</a:t>
                </a:r>
              </a:p>
              <a:p>
                <a:endParaRPr lang="en-US" altLang="en-US" sz="800" dirty="0">
                  <a:solidFill>
                    <a:schemeClr val="hlink"/>
                  </a:solidFill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Def</a:t>
                </a:r>
                <a:r>
                  <a:rPr lang="en-US" altLang="en-US" sz="2200" dirty="0"/>
                  <a:t>.  The </a:t>
                </a:r>
                <a:r>
                  <a:rPr lang="en-US" altLang="en-US" sz="2200" dirty="0">
                    <a:solidFill>
                      <a:srgbClr val="FF0000"/>
                    </a:solidFill>
                  </a:rPr>
                  <a:t>value</a:t>
                </a:r>
                <a:r>
                  <a:rPr lang="en-US" altLang="en-US" sz="2200" dirty="0"/>
                  <a:t> of a flow f is: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  <m:brk m:alnAt="9"/>
                          </m:rPr>
                          <a:rPr lang="en-US" altLang="en-US" sz="2200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en-US" sz="2200" b="0" i="0" smtClean="0">
                            <a:latin typeface="Cambria Math" panose="02040503050406030204" pitchFamily="18" charset="0"/>
                          </a:rPr>
                          <m:t>ut</m:t>
                        </m:r>
                        <m:r>
                          <a:rPr lang="en-US" altLang="en-US" sz="2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2200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m:rPr>
                            <m:brk m:alnAt="9"/>
                          </m:r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/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en-US" sz="2200" dirty="0"/>
                  <a:t>   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  <p:sp>
        <p:nvSpPr>
          <p:cNvPr id="332" name="Text Box 58">
            <a:extLst>
              <a:ext uri="{FF2B5EF4-FFF2-40B4-BE49-F238E27FC236}">
                <a16:creationId xmlns:a16="http://schemas.microsoft.com/office/drawing/2014/main" id="{778F99EC-0862-45C1-9870-E066862DD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3725" y="5839153"/>
            <a:ext cx="1690688" cy="333375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387" tIns="91387" rIns="91387" bIns="91387" anchor="ctr"/>
          <a:lstStyle/>
          <a:p>
            <a:pPr>
              <a:spcBef>
                <a:spcPct val="50000"/>
              </a:spcBef>
              <a:defRPr/>
            </a:pPr>
            <a:r>
              <a:rPr kumimoji="1" lang="en-US" sz="1400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Value = 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CED7F4-A976-4442-8AB7-3079D801FB1E}"/>
              </a:ext>
            </a:extLst>
          </p:cNvPr>
          <p:cNvGrpSpPr/>
          <p:nvPr/>
        </p:nvGrpSpPr>
        <p:grpSpPr>
          <a:xfrm>
            <a:off x="1171575" y="3116263"/>
            <a:ext cx="6845300" cy="3413125"/>
            <a:chOff x="1171575" y="3116263"/>
            <a:chExt cx="6845300" cy="3413125"/>
          </a:xfrm>
        </p:grpSpPr>
        <p:sp>
          <p:nvSpPr>
            <p:cNvPr id="326" name="Text Box 45">
              <a:extLst>
                <a:ext uri="{FF2B5EF4-FFF2-40B4-BE49-F238E27FC236}">
                  <a16:creationId xmlns:a16="http://schemas.microsoft.com/office/drawing/2014/main" id="{2B022B13-E262-4CB4-A713-8C4B8F9434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4675" y="3116263"/>
              <a:ext cx="339725" cy="169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sz="1200" dirty="0">
                  <a:solidFill>
                    <a:srgbClr val="FF0000"/>
                  </a:solidFill>
                  <a:latin typeface="Comic Sans MS" charset="0"/>
                  <a:ea typeface="ＭＳ Ｐゴシック" charset="0"/>
                </a:rPr>
                <a:t>0</a:t>
              </a:r>
            </a:p>
          </p:txBody>
        </p:sp>
        <p:sp>
          <p:nvSpPr>
            <p:cNvPr id="325" name="Text Box 44">
              <a:extLst>
                <a:ext uri="{FF2B5EF4-FFF2-40B4-BE49-F238E27FC236}">
                  <a16:creationId xmlns:a16="http://schemas.microsoft.com/office/drawing/2014/main" id="{078D5F5B-0905-4CD1-A52B-969CDE2E48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8063" y="3706813"/>
              <a:ext cx="339725" cy="17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sz="1200" dirty="0">
                  <a:solidFill>
                    <a:srgbClr val="FF0000"/>
                  </a:solidFill>
                  <a:latin typeface="Comic Sans MS" charset="0"/>
                  <a:ea typeface="ＭＳ Ｐゴシック" charset="0"/>
                </a:rPr>
                <a:t>4</a:t>
              </a:r>
            </a:p>
          </p:txBody>
        </p:sp>
        <p:sp>
          <p:nvSpPr>
            <p:cNvPr id="327" name="Text Box 46">
              <a:extLst>
                <a:ext uri="{FF2B5EF4-FFF2-40B4-BE49-F238E27FC236}">
                  <a16:creationId xmlns:a16="http://schemas.microsoft.com/office/drawing/2014/main" id="{B93DB8B5-36CD-43F7-94D4-B1B4754BB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4813" y="3768725"/>
              <a:ext cx="339725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sz="1200" dirty="0">
                  <a:solidFill>
                    <a:srgbClr val="FF0000"/>
                  </a:solidFill>
                  <a:latin typeface="Comic Sans MS" charset="0"/>
                  <a:ea typeface="ＭＳ Ｐゴシック" charset="0"/>
                </a:rPr>
                <a:t>0</a:t>
              </a:r>
            </a:p>
          </p:txBody>
        </p:sp>
        <p:sp>
          <p:nvSpPr>
            <p:cNvPr id="328" name="Text Box 50">
              <a:extLst>
                <a:ext uri="{FF2B5EF4-FFF2-40B4-BE49-F238E27FC236}">
                  <a16:creationId xmlns:a16="http://schemas.microsoft.com/office/drawing/2014/main" id="{6E4FEE76-C4D3-45E3-BECD-FEC504AED6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7900" y="4562475"/>
              <a:ext cx="339725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sz="1200" dirty="0">
                  <a:solidFill>
                    <a:srgbClr val="FF0000"/>
                  </a:solidFill>
                  <a:latin typeface="Comic Sans MS" charset="0"/>
                  <a:ea typeface="ＭＳ Ｐゴシック" charset="0"/>
                </a:rPr>
                <a:t>0</a:t>
              </a:r>
            </a:p>
          </p:txBody>
        </p:sp>
        <p:sp>
          <p:nvSpPr>
            <p:cNvPr id="329" name="Text Box 51">
              <a:extLst>
                <a:ext uri="{FF2B5EF4-FFF2-40B4-BE49-F238E27FC236}">
                  <a16:creationId xmlns:a16="http://schemas.microsoft.com/office/drawing/2014/main" id="{DA606978-E6FE-45F9-B665-BEAE8B3565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6263" y="4602163"/>
              <a:ext cx="338137" cy="169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sz="1200" dirty="0">
                  <a:solidFill>
                    <a:srgbClr val="FF0000"/>
                  </a:solidFill>
                  <a:latin typeface="Comic Sans MS" charset="0"/>
                  <a:ea typeface="ＭＳ Ｐゴシック" charset="0"/>
                </a:rPr>
                <a:t>4</a:t>
              </a:r>
            </a:p>
          </p:txBody>
        </p:sp>
        <p:sp>
          <p:nvSpPr>
            <p:cNvPr id="330" name="Text Box 53">
              <a:extLst>
                <a:ext uri="{FF2B5EF4-FFF2-40B4-BE49-F238E27FC236}">
                  <a16:creationId xmlns:a16="http://schemas.microsoft.com/office/drawing/2014/main" id="{D5040BB8-B394-4BAD-98A0-DB2F5C73F8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6263" y="3817938"/>
              <a:ext cx="338137" cy="169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sz="1200" dirty="0">
                  <a:solidFill>
                    <a:srgbClr val="FF0000"/>
                  </a:solidFill>
                  <a:latin typeface="Comic Sans MS" charset="0"/>
                  <a:ea typeface="ＭＳ Ｐゴシック" charset="0"/>
                </a:rPr>
                <a:t>0</a:t>
              </a:r>
            </a:p>
          </p:txBody>
        </p:sp>
        <p:sp>
          <p:nvSpPr>
            <p:cNvPr id="331" name="Text Box 55">
              <a:extLst>
                <a:ext uri="{FF2B5EF4-FFF2-40B4-BE49-F238E27FC236}">
                  <a16:creationId xmlns:a16="http://schemas.microsoft.com/office/drawing/2014/main" id="{4920F43E-6785-4059-989B-E931D854EB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9175" y="4054475"/>
              <a:ext cx="339725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sz="1200" dirty="0">
                  <a:solidFill>
                    <a:srgbClr val="FF0000"/>
                  </a:solidFill>
                  <a:latin typeface="Comic Sans MS" charset="0"/>
                  <a:ea typeface="ＭＳ Ｐゴシック" charset="0"/>
                </a:rPr>
                <a:t>0</a:t>
              </a:r>
            </a:p>
          </p:txBody>
        </p:sp>
        <p:sp>
          <p:nvSpPr>
            <p:cNvPr id="333" name="Text Box 111">
              <a:extLst>
                <a:ext uri="{FF2B5EF4-FFF2-40B4-BE49-F238E27FC236}">
                  <a16:creationId xmlns:a16="http://schemas.microsoft.com/office/drawing/2014/main" id="{97C283A9-4721-4D07-AC51-493AF1641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1575" y="5591175"/>
              <a:ext cx="869950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291" tIns="45646" rIns="91291" bIns="45646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kumimoji="1" lang="en-US" sz="14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rPr>
                <a:t>capacity</a:t>
              </a:r>
            </a:p>
          </p:txBody>
        </p:sp>
        <p:sp>
          <p:nvSpPr>
            <p:cNvPr id="334" name="Text Box 113">
              <a:extLst>
                <a:ext uri="{FF2B5EF4-FFF2-40B4-BE49-F238E27FC236}">
                  <a16:creationId xmlns:a16="http://schemas.microsoft.com/office/drawing/2014/main" id="{76F4B629-E3FD-46B4-95BF-7EF11C0572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6375" y="5867400"/>
              <a:ext cx="543438" cy="3076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291" tIns="45646" rIns="91291" bIns="45646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kumimoji="1" lang="en-US" sz="1400" dirty="0">
                  <a:solidFill>
                    <a:srgbClr val="FF0000"/>
                  </a:solidFill>
                  <a:latin typeface="Comic Sans MS" charset="0"/>
                  <a:ea typeface="ＭＳ Ｐゴシック" charset="0"/>
                </a:rPr>
                <a:t>flow</a:t>
              </a:r>
            </a:p>
          </p:txBody>
        </p:sp>
        <p:grpSp>
          <p:nvGrpSpPr>
            <p:cNvPr id="335" name="Group 115">
              <a:extLst>
                <a:ext uri="{FF2B5EF4-FFF2-40B4-BE49-F238E27FC236}">
                  <a16:creationId xmlns:a16="http://schemas.microsoft.com/office/drawing/2014/main" id="{1184C4F3-A74E-465A-8CD0-0A94B8431C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7925" y="3336925"/>
              <a:ext cx="6838950" cy="3192463"/>
              <a:chOff x="742" y="2102"/>
              <a:chExt cx="4308" cy="2011"/>
            </a:xfrm>
          </p:grpSpPr>
          <p:sp>
            <p:nvSpPr>
              <p:cNvPr id="336" name="Oval 6">
                <a:extLst>
                  <a:ext uri="{FF2B5EF4-FFF2-40B4-BE49-F238E27FC236}">
                    <a16:creationId xmlns:a16="http://schemas.microsoft.com/office/drawing/2014/main" id="{96A138DD-0D88-457B-93DB-FAD7DE355EC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2" y="3041"/>
                <a:ext cx="158" cy="159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2020" tIns="46011" rIns="92020" bIns="46011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337" name="Oval 7">
                <a:extLst>
                  <a:ext uri="{FF2B5EF4-FFF2-40B4-BE49-F238E27FC236}">
                    <a16:creationId xmlns:a16="http://schemas.microsoft.com/office/drawing/2014/main" id="{9A09DDEF-38BF-41FA-963B-1983DC6CEF5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992" y="2102"/>
                <a:ext cx="158" cy="16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2020" tIns="46011" rIns="92020" bIns="46011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2</a:t>
                </a:r>
              </a:p>
            </p:txBody>
          </p:sp>
          <p:sp>
            <p:nvSpPr>
              <p:cNvPr id="338" name="Oval 8">
                <a:extLst>
                  <a:ext uri="{FF2B5EF4-FFF2-40B4-BE49-F238E27FC236}">
                    <a16:creationId xmlns:a16="http://schemas.microsoft.com/office/drawing/2014/main" id="{75EFD867-718D-4835-909C-6E05ABA1B22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992" y="3041"/>
                <a:ext cx="158" cy="159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2020" tIns="46011" rIns="92020" bIns="46011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3</a:t>
                </a:r>
              </a:p>
            </p:txBody>
          </p:sp>
          <p:sp>
            <p:nvSpPr>
              <p:cNvPr id="339" name="Oval 9">
                <a:extLst>
                  <a:ext uri="{FF2B5EF4-FFF2-40B4-BE49-F238E27FC236}">
                    <a16:creationId xmlns:a16="http://schemas.microsoft.com/office/drawing/2014/main" id="{240BEDA5-0E12-42AE-85C1-0599FA8A35C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992" y="3955"/>
                <a:ext cx="158" cy="1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2020" tIns="46011" rIns="92020" bIns="46011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4</a:t>
                </a:r>
              </a:p>
            </p:txBody>
          </p:sp>
          <p:cxnSp>
            <p:nvCxnSpPr>
              <p:cNvPr id="340" name="AutoShape 10">
                <a:extLst>
                  <a:ext uri="{FF2B5EF4-FFF2-40B4-BE49-F238E27FC236}">
                    <a16:creationId xmlns:a16="http://schemas.microsoft.com/office/drawing/2014/main" id="{82E3DB6B-E077-49D4-98E4-9B06F8D12C18}"/>
                  </a:ext>
                </a:extLst>
              </p:cNvPr>
              <p:cNvCxnSpPr>
                <a:cxnSpLocks noChangeShapeType="1"/>
                <a:stCxn id="336" idx="7"/>
                <a:endCxn id="337" idx="3"/>
              </p:cNvCxnSpPr>
              <p:nvPr/>
            </p:nvCxnSpPr>
            <p:spPr bwMode="auto">
              <a:xfrm flipV="1">
                <a:off x="877" y="2239"/>
                <a:ext cx="1138" cy="825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1" name="AutoShape 11">
                <a:extLst>
                  <a:ext uri="{FF2B5EF4-FFF2-40B4-BE49-F238E27FC236}">
                    <a16:creationId xmlns:a16="http://schemas.microsoft.com/office/drawing/2014/main" id="{E87EA5C7-7F8F-4FD6-8BC0-C449432F2049}"/>
                  </a:ext>
                </a:extLst>
              </p:cNvPr>
              <p:cNvCxnSpPr>
                <a:cxnSpLocks noChangeShapeType="1"/>
                <a:stCxn id="336" idx="6"/>
                <a:endCxn id="338" idx="2"/>
              </p:cNvCxnSpPr>
              <p:nvPr/>
            </p:nvCxnSpPr>
            <p:spPr bwMode="auto">
              <a:xfrm>
                <a:off x="900" y="3121"/>
                <a:ext cx="1092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2" name="AutoShape 12">
                <a:extLst>
                  <a:ext uri="{FF2B5EF4-FFF2-40B4-BE49-F238E27FC236}">
                    <a16:creationId xmlns:a16="http://schemas.microsoft.com/office/drawing/2014/main" id="{58FEAA4D-E42C-4438-AD82-C1E87E90833B}"/>
                  </a:ext>
                </a:extLst>
              </p:cNvPr>
              <p:cNvCxnSpPr>
                <a:cxnSpLocks noChangeShapeType="1"/>
                <a:stCxn id="336" idx="5"/>
                <a:endCxn id="339" idx="1"/>
              </p:cNvCxnSpPr>
              <p:nvPr/>
            </p:nvCxnSpPr>
            <p:spPr bwMode="auto">
              <a:xfrm>
                <a:off x="877" y="3177"/>
                <a:ext cx="1138" cy="801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3" name="AutoShape 13">
                <a:extLst>
                  <a:ext uri="{FF2B5EF4-FFF2-40B4-BE49-F238E27FC236}">
                    <a16:creationId xmlns:a16="http://schemas.microsoft.com/office/drawing/2014/main" id="{251B5254-BC7D-4852-A3E2-9F6A99E6938C}"/>
                  </a:ext>
                </a:extLst>
              </p:cNvPr>
              <p:cNvCxnSpPr>
                <a:cxnSpLocks noChangeShapeType="1"/>
                <a:stCxn id="338" idx="6"/>
                <a:endCxn id="350" idx="2"/>
              </p:cNvCxnSpPr>
              <p:nvPr/>
            </p:nvCxnSpPr>
            <p:spPr bwMode="auto">
              <a:xfrm>
                <a:off x="2150" y="3121"/>
                <a:ext cx="1514" cy="0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4" name="AutoShape 14">
                <a:extLst>
                  <a:ext uri="{FF2B5EF4-FFF2-40B4-BE49-F238E27FC236}">
                    <a16:creationId xmlns:a16="http://schemas.microsoft.com/office/drawing/2014/main" id="{874E0BCD-DB91-4CCD-A9B6-8AD62685D6BA}"/>
                  </a:ext>
                </a:extLst>
              </p:cNvPr>
              <p:cNvCxnSpPr>
                <a:cxnSpLocks noChangeShapeType="1"/>
                <a:stCxn id="338" idx="5"/>
                <a:endCxn id="351" idx="1"/>
              </p:cNvCxnSpPr>
              <p:nvPr/>
            </p:nvCxnSpPr>
            <p:spPr bwMode="auto">
              <a:xfrm>
                <a:off x="2127" y="3177"/>
                <a:ext cx="1560" cy="801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5" name="AutoShape 15">
                <a:extLst>
                  <a:ext uri="{FF2B5EF4-FFF2-40B4-BE49-F238E27FC236}">
                    <a16:creationId xmlns:a16="http://schemas.microsoft.com/office/drawing/2014/main" id="{499A2461-EB12-41A3-9FD2-E5BC3F13FC5A}"/>
                  </a:ext>
                </a:extLst>
              </p:cNvPr>
              <p:cNvCxnSpPr>
                <a:cxnSpLocks noChangeShapeType="1"/>
                <a:stCxn id="338" idx="4"/>
                <a:endCxn id="339" idx="0"/>
              </p:cNvCxnSpPr>
              <p:nvPr/>
            </p:nvCxnSpPr>
            <p:spPr bwMode="auto">
              <a:xfrm>
                <a:off x="2071" y="3200"/>
                <a:ext cx="0" cy="755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6" name="AutoShape 16">
                <a:extLst>
                  <a:ext uri="{FF2B5EF4-FFF2-40B4-BE49-F238E27FC236}">
                    <a16:creationId xmlns:a16="http://schemas.microsoft.com/office/drawing/2014/main" id="{35B124E1-C131-4398-862E-689A2EA26534}"/>
                  </a:ext>
                </a:extLst>
              </p:cNvPr>
              <p:cNvCxnSpPr>
                <a:cxnSpLocks noChangeShapeType="1"/>
                <a:stCxn id="337" idx="6"/>
                <a:endCxn id="349" idx="2"/>
              </p:cNvCxnSpPr>
              <p:nvPr/>
            </p:nvCxnSpPr>
            <p:spPr bwMode="auto">
              <a:xfrm>
                <a:off x="2150" y="2182"/>
                <a:ext cx="1514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7" name="AutoShape 17">
                <a:extLst>
                  <a:ext uri="{FF2B5EF4-FFF2-40B4-BE49-F238E27FC236}">
                    <a16:creationId xmlns:a16="http://schemas.microsoft.com/office/drawing/2014/main" id="{B40CD000-036D-430E-B326-0C33B05D5673}"/>
                  </a:ext>
                </a:extLst>
              </p:cNvPr>
              <p:cNvCxnSpPr>
                <a:cxnSpLocks noChangeShapeType="1"/>
                <a:stCxn id="339" idx="6"/>
                <a:endCxn id="351" idx="2"/>
              </p:cNvCxnSpPr>
              <p:nvPr/>
            </p:nvCxnSpPr>
            <p:spPr bwMode="auto">
              <a:xfrm>
                <a:off x="2150" y="4034"/>
                <a:ext cx="1514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8" name="AutoShape 18">
                <a:extLst>
                  <a:ext uri="{FF2B5EF4-FFF2-40B4-BE49-F238E27FC236}">
                    <a16:creationId xmlns:a16="http://schemas.microsoft.com/office/drawing/2014/main" id="{B589CDC7-F2AE-497E-842F-6DBF77704CFF}"/>
                  </a:ext>
                </a:extLst>
              </p:cNvPr>
              <p:cNvCxnSpPr>
                <a:cxnSpLocks noChangeShapeType="1"/>
                <a:stCxn id="337" idx="4"/>
                <a:endCxn id="338" idx="0"/>
              </p:cNvCxnSpPr>
              <p:nvPr/>
            </p:nvCxnSpPr>
            <p:spPr bwMode="auto">
              <a:xfrm>
                <a:off x="2071" y="2262"/>
                <a:ext cx="0" cy="779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349" name="Oval 19">
                <a:extLst>
                  <a:ext uri="{FF2B5EF4-FFF2-40B4-BE49-F238E27FC236}">
                    <a16:creationId xmlns:a16="http://schemas.microsoft.com/office/drawing/2014/main" id="{3C0E2F76-EF54-42E1-ACB1-C5E35CD641D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664" y="2102"/>
                <a:ext cx="158" cy="16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2020" tIns="46011" rIns="92020" bIns="46011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5</a:t>
                </a:r>
              </a:p>
            </p:txBody>
          </p:sp>
          <p:sp>
            <p:nvSpPr>
              <p:cNvPr id="350" name="Oval 20">
                <a:extLst>
                  <a:ext uri="{FF2B5EF4-FFF2-40B4-BE49-F238E27FC236}">
                    <a16:creationId xmlns:a16="http://schemas.microsoft.com/office/drawing/2014/main" id="{F92E224F-98F4-4FB3-8944-874EECB1C3D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664" y="3041"/>
                <a:ext cx="158" cy="159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2020" tIns="46011" rIns="92020" bIns="46011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6</a:t>
                </a:r>
              </a:p>
            </p:txBody>
          </p:sp>
          <p:sp>
            <p:nvSpPr>
              <p:cNvPr id="351" name="Oval 21">
                <a:extLst>
                  <a:ext uri="{FF2B5EF4-FFF2-40B4-BE49-F238E27FC236}">
                    <a16:creationId xmlns:a16="http://schemas.microsoft.com/office/drawing/2014/main" id="{7C4B0742-87B3-49D7-916A-170E4304642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664" y="3955"/>
                <a:ext cx="158" cy="1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2020" tIns="46011" rIns="92020" bIns="46011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7</a:t>
                </a:r>
              </a:p>
            </p:txBody>
          </p:sp>
          <p:cxnSp>
            <p:nvCxnSpPr>
              <p:cNvPr id="352" name="AutoShape 22">
                <a:extLst>
                  <a:ext uri="{FF2B5EF4-FFF2-40B4-BE49-F238E27FC236}">
                    <a16:creationId xmlns:a16="http://schemas.microsoft.com/office/drawing/2014/main" id="{BF93C899-475A-4B42-8406-38593484E298}"/>
                  </a:ext>
                </a:extLst>
              </p:cNvPr>
              <p:cNvCxnSpPr>
                <a:cxnSpLocks noChangeShapeType="1"/>
                <a:stCxn id="350" idx="4"/>
                <a:endCxn id="351" idx="0"/>
              </p:cNvCxnSpPr>
              <p:nvPr/>
            </p:nvCxnSpPr>
            <p:spPr bwMode="auto">
              <a:xfrm>
                <a:off x="3743" y="3200"/>
                <a:ext cx="0" cy="755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3" name="AutoShape 23">
                <a:extLst>
                  <a:ext uri="{FF2B5EF4-FFF2-40B4-BE49-F238E27FC236}">
                    <a16:creationId xmlns:a16="http://schemas.microsoft.com/office/drawing/2014/main" id="{51822922-D129-4FD2-9F2F-44029773E17A}"/>
                  </a:ext>
                </a:extLst>
              </p:cNvPr>
              <p:cNvCxnSpPr>
                <a:cxnSpLocks noChangeShapeType="1"/>
                <a:stCxn id="349" idx="4"/>
                <a:endCxn id="350" idx="0"/>
              </p:cNvCxnSpPr>
              <p:nvPr/>
            </p:nvCxnSpPr>
            <p:spPr bwMode="auto">
              <a:xfrm>
                <a:off x="3743" y="2262"/>
                <a:ext cx="0" cy="779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4" name="AutoShape 24">
                <a:extLst>
                  <a:ext uri="{FF2B5EF4-FFF2-40B4-BE49-F238E27FC236}">
                    <a16:creationId xmlns:a16="http://schemas.microsoft.com/office/drawing/2014/main" id="{F8E021D3-D963-474D-BDF1-35B0196E3CAE}"/>
                  </a:ext>
                </a:extLst>
              </p:cNvPr>
              <p:cNvCxnSpPr>
                <a:cxnSpLocks noChangeShapeType="1"/>
                <a:stCxn id="337" idx="5"/>
                <a:endCxn id="350" idx="1"/>
              </p:cNvCxnSpPr>
              <p:nvPr/>
            </p:nvCxnSpPr>
            <p:spPr bwMode="auto">
              <a:xfrm>
                <a:off x="2127" y="2239"/>
                <a:ext cx="1560" cy="825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355" name="Oval 25">
                <a:extLst>
                  <a:ext uri="{FF2B5EF4-FFF2-40B4-BE49-F238E27FC236}">
                    <a16:creationId xmlns:a16="http://schemas.microsoft.com/office/drawing/2014/main" id="{B2FB8F6F-AE17-442E-9427-093AE2FB72A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892" y="3041"/>
                <a:ext cx="158" cy="159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2020" tIns="46011" rIns="92020" bIns="46011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t</a:t>
                </a:r>
              </a:p>
            </p:txBody>
          </p:sp>
          <p:cxnSp>
            <p:nvCxnSpPr>
              <p:cNvPr id="356" name="AutoShape 26">
                <a:extLst>
                  <a:ext uri="{FF2B5EF4-FFF2-40B4-BE49-F238E27FC236}">
                    <a16:creationId xmlns:a16="http://schemas.microsoft.com/office/drawing/2014/main" id="{959AA65A-4BF1-4760-9743-82F16E9AD486}"/>
                  </a:ext>
                </a:extLst>
              </p:cNvPr>
              <p:cNvCxnSpPr>
                <a:cxnSpLocks noChangeShapeType="1"/>
                <a:stCxn id="349" idx="6"/>
                <a:endCxn id="355" idx="1"/>
              </p:cNvCxnSpPr>
              <p:nvPr/>
            </p:nvCxnSpPr>
            <p:spPr bwMode="auto">
              <a:xfrm>
                <a:off x="3822" y="2182"/>
                <a:ext cx="1093" cy="882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7" name="AutoShape 27">
                <a:extLst>
                  <a:ext uri="{FF2B5EF4-FFF2-40B4-BE49-F238E27FC236}">
                    <a16:creationId xmlns:a16="http://schemas.microsoft.com/office/drawing/2014/main" id="{B58ECA60-24EE-4772-A83B-2222979BC2E4}"/>
                  </a:ext>
                </a:extLst>
              </p:cNvPr>
              <p:cNvCxnSpPr>
                <a:cxnSpLocks noChangeShapeType="1"/>
                <a:stCxn id="350" idx="6"/>
                <a:endCxn id="355" idx="2"/>
              </p:cNvCxnSpPr>
              <p:nvPr/>
            </p:nvCxnSpPr>
            <p:spPr bwMode="auto">
              <a:xfrm>
                <a:off x="3822" y="3121"/>
                <a:ext cx="1070" cy="0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8" name="AutoShape 28">
                <a:extLst>
                  <a:ext uri="{FF2B5EF4-FFF2-40B4-BE49-F238E27FC236}">
                    <a16:creationId xmlns:a16="http://schemas.microsoft.com/office/drawing/2014/main" id="{E41ADD7A-D837-46F0-871D-3671C34C70FD}"/>
                  </a:ext>
                </a:extLst>
              </p:cNvPr>
              <p:cNvCxnSpPr>
                <a:cxnSpLocks noChangeShapeType="1"/>
                <a:stCxn id="351" idx="7"/>
                <a:endCxn id="355" idx="4"/>
              </p:cNvCxnSpPr>
              <p:nvPr/>
            </p:nvCxnSpPr>
            <p:spPr bwMode="auto">
              <a:xfrm flipV="1">
                <a:off x="3799" y="3200"/>
                <a:ext cx="1172" cy="778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359" name="Text Box 29">
                <a:extLst>
                  <a:ext uri="{FF2B5EF4-FFF2-40B4-BE49-F238E27FC236}">
                    <a16:creationId xmlns:a16="http://schemas.microsoft.com/office/drawing/2014/main" id="{AA28AB82-E1A8-49EC-A6CE-AE2F438B09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9" y="3560"/>
                <a:ext cx="269" cy="1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 15</a:t>
                </a:r>
              </a:p>
            </p:txBody>
          </p:sp>
          <p:sp>
            <p:nvSpPr>
              <p:cNvPr id="360" name="Text Box 30">
                <a:extLst>
                  <a:ext uri="{FF2B5EF4-FFF2-40B4-BE49-F238E27FC236}">
                    <a16:creationId xmlns:a16="http://schemas.microsoft.com/office/drawing/2014/main" id="{E15FE019-EA18-4E05-BA11-FE151FB0E3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8" y="3040"/>
                <a:ext cx="222" cy="1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 5</a:t>
                </a:r>
              </a:p>
            </p:txBody>
          </p:sp>
          <p:sp>
            <p:nvSpPr>
              <p:cNvPr id="361" name="Text Box 31">
                <a:extLst>
                  <a:ext uri="{FF2B5EF4-FFF2-40B4-BE49-F238E27FC236}">
                    <a16:creationId xmlns:a16="http://schemas.microsoft.com/office/drawing/2014/main" id="{F60E29D3-3898-46A6-839D-51EEE1996B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3958"/>
                <a:ext cx="268" cy="1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 30</a:t>
                </a:r>
              </a:p>
            </p:txBody>
          </p:sp>
          <p:sp>
            <p:nvSpPr>
              <p:cNvPr id="362" name="Text Box 32">
                <a:extLst>
                  <a:ext uri="{FF2B5EF4-FFF2-40B4-BE49-F238E27FC236}">
                    <a16:creationId xmlns:a16="http://schemas.microsoft.com/office/drawing/2014/main" id="{436F4DA6-987E-4A93-B8AA-B8C9880CFB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6" y="3465"/>
                <a:ext cx="267" cy="1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 15</a:t>
                </a:r>
              </a:p>
            </p:txBody>
          </p:sp>
          <p:sp>
            <p:nvSpPr>
              <p:cNvPr id="363" name="Text Box 33">
                <a:extLst>
                  <a:ext uri="{FF2B5EF4-FFF2-40B4-BE49-F238E27FC236}">
                    <a16:creationId xmlns:a16="http://schemas.microsoft.com/office/drawing/2014/main" id="{D5B98F16-8418-49D4-B0A3-E5B149815D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8" y="2518"/>
                <a:ext cx="268" cy="1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   10</a:t>
                </a:r>
              </a:p>
            </p:txBody>
          </p:sp>
          <p:sp>
            <p:nvSpPr>
              <p:cNvPr id="364" name="Text Box 34">
                <a:extLst>
                  <a:ext uri="{FF2B5EF4-FFF2-40B4-BE49-F238E27FC236}">
                    <a16:creationId xmlns:a16="http://schemas.microsoft.com/office/drawing/2014/main" id="{97A77167-D259-462E-B4F7-712A9A5FCA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1" y="3048"/>
                <a:ext cx="268" cy="1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 8</a:t>
                </a:r>
              </a:p>
            </p:txBody>
          </p:sp>
          <p:sp>
            <p:nvSpPr>
              <p:cNvPr id="365" name="Text Box 35">
                <a:extLst>
                  <a:ext uri="{FF2B5EF4-FFF2-40B4-BE49-F238E27FC236}">
                    <a16:creationId xmlns:a16="http://schemas.microsoft.com/office/drawing/2014/main" id="{90CCEF3D-15C4-428B-B7DC-7324D222DD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6" y="2549"/>
                <a:ext cx="267" cy="1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 15</a:t>
                </a:r>
              </a:p>
            </p:txBody>
          </p:sp>
          <p:sp>
            <p:nvSpPr>
              <p:cNvPr id="366" name="Text Box 36">
                <a:extLst>
                  <a:ext uri="{FF2B5EF4-FFF2-40B4-BE49-F238E27FC236}">
                    <a16:creationId xmlns:a16="http://schemas.microsoft.com/office/drawing/2014/main" id="{DA9212BA-83CA-4BD8-A883-DA3508F3D2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8" y="2114"/>
                <a:ext cx="269" cy="1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 9</a:t>
                </a:r>
              </a:p>
            </p:txBody>
          </p:sp>
          <p:sp>
            <p:nvSpPr>
              <p:cNvPr id="367" name="Text Box 37">
                <a:extLst>
                  <a:ext uri="{FF2B5EF4-FFF2-40B4-BE49-F238E27FC236}">
                    <a16:creationId xmlns:a16="http://schemas.microsoft.com/office/drawing/2014/main" id="{05E2C6A9-C638-4EA9-83A6-E06A4C29D3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1" y="3485"/>
                <a:ext cx="268" cy="1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 6</a:t>
                </a:r>
              </a:p>
            </p:txBody>
          </p:sp>
          <p:sp>
            <p:nvSpPr>
              <p:cNvPr id="368" name="Text Box 38">
                <a:extLst>
                  <a:ext uri="{FF2B5EF4-FFF2-40B4-BE49-F238E27FC236}">
                    <a16:creationId xmlns:a16="http://schemas.microsoft.com/office/drawing/2014/main" id="{FFF09C0E-1D80-488B-A7C8-BBE7FED9FB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2" y="3516"/>
                <a:ext cx="268" cy="1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 10</a:t>
                </a:r>
              </a:p>
            </p:txBody>
          </p:sp>
          <p:sp>
            <p:nvSpPr>
              <p:cNvPr id="369" name="Text Box 39">
                <a:extLst>
                  <a:ext uri="{FF2B5EF4-FFF2-40B4-BE49-F238E27FC236}">
                    <a16:creationId xmlns:a16="http://schemas.microsoft.com/office/drawing/2014/main" id="{6702247E-D09D-4535-A66D-9FEF80A5DA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2" y="3056"/>
                <a:ext cx="268" cy="1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 10</a:t>
                </a:r>
              </a:p>
            </p:txBody>
          </p:sp>
          <p:sp>
            <p:nvSpPr>
              <p:cNvPr id="370" name="Text Box 40">
                <a:extLst>
                  <a:ext uri="{FF2B5EF4-FFF2-40B4-BE49-F238E27FC236}">
                    <a16:creationId xmlns:a16="http://schemas.microsoft.com/office/drawing/2014/main" id="{5169C488-6638-4CC3-AA73-A5F7A9BA7C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2" y="2562"/>
                <a:ext cx="267" cy="1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   10</a:t>
                </a:r>
              </a:p>
            </p:txBody>
          </p:sp>
          <p:sp>
            <p:nvSpPr>
              <p:cNvPr id="371" name="Text Box 41">
                <a:extLst>
                  <a:ext uri="{FF2B5EF4-FFF2-40B4-BE49-F238E27FC236}">
                    <a16:creationId xmlns:a16="http://schemas.microsoft.com/office/drawing/2014/main" id="{56A4A683-EE59-4BB8-B5D1-5B2D2491A7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6" y="2546"/>
                <a:ext cx="267" cy="1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 15</a:t>
                </a:r>
              </a:p>
            </p:txBody>
          </p:sp>
          <p:sp>
            <p:nvSpPr>
              <p:cNvPr id="372" name="Text Box 42">
                <a:extLst>
                  <a:ext uri="{FF2B5EF4-FFF2-40B4-BE49-F238E27FC236}">
                    <a16:creationId xmlns:a16="http://schemas.microsoft.com/office/drawing/2014/main" id="{1E426F8B-0678-4877-A1AC-560859FC8E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2" y="2594"/>
                <a:ext cx="268" cy="1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 4</a:t>
                </a:r>
              </a:p>
            </p:txBody>
          </p:sp>
          <p:sp>
            <p:nvSpPr>
              <p:cNvPr id="373" name="Text Box 43">
                <a:extLst>
                  <a:ext uri="{FF2B5EF4-FFF2-40B4-BE49-F238E27FC236}">
                    <a16:creationId xmlns:a16="http://schemas.microsoft.com/office/drawing/2014/main" id="{49C7E90F-D1A8-459E-89F0-B44F395E9A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6" y="3479"/>
                <a:ext cx="267" cy="1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 4</a:t>
                </a:r>
              </a:p>
            </p:txBody>
          </p:sp>
          <p:sp>
            <p:nvSpPr>
              <p:cNvPr id="374" name="Line 112">
                <a:extLst>
                  <a:ext uri="{FF2B5EF4-FFF2-40B4-BE49-F238E27FC236}">
                    <a16:creationId xmlns:a16="http://schemas.microsoft.com/office/drawing/2014/main" id="{A91E8CC5-8ED5-4D9B-93F7-2324BCD4B2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6" y="3624"/>
                <a:ext cx="13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5" name="Line 114">
                <a:extLst>
                  <a:ext uri="{FF2B5EF4-FFF2-40B4-BE49-F238E27FC236}">
                    <a16:creationId xmlns:a16="http://schemas.microsoft.com/office/drawing/2014/main" id="{5DC129B7-5EE5-4558-8124-6830F3904F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9" y="3792"/>
                <a:ext cx="139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376" name="Text Box 117">
              <a:extLst>
                <a:ext uri="{FF2B5EF4-FFF2-40B4-BE49-F238E27FC236}">
                  <a16:creationId xmlns:a16="http://schemas.microsoft.com/office/drawing/2014/main" id="{781449BC-9AA1-4F56-BDE4-93CAF99788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5975" y="4114800"/>
              <a:ext cx="339725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sz="1200" dirty="0">
                  <a:solidFill>
                    <a:srgbClr val="FF0000"/>
                  </a:solidFill>
                  <a:latin typeface="Comic Sans MS" charset="0"/>
                  <a:ea typeface="ＭＳ Ｐゴシック" charset="0"/>
                </a:rPr>
                <a:t>4</a:t>
              </a:r>
            </a:p>
          </p:txBody>
        </p:sp>
        <p:sp>
          <p:nvSpPr>
            <p:cNvPr id="377" name="Text Box 47">
              <a:extLst>
                <a:ext uri="{FF2B5EF4-FFF2-40B4-BE49-F238E27FC236}">
                  <a16:creationId xmlns:a16="http://schemas.microsoft.com/office/drawing/2014/main" id="{73AC3C59-E1F3-41A0-8B1C-A7B54B3A58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7773" y="5923227"/>
              <a:ext cx="339725" cy="168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sz="1200" dirty="0">
                  <a:solidFill>
                    <a:srgbClr val="FF0000"/>
                  </a:solidFill>
                  <a:latin typeface="Comic Sans MS" charset="0"/>
                  <a:ea typeface="ＭＳ Ｐゴシック" charset="0"/>
                </a:rPr>
                <a:t>0</a:t>
              </a:r>
            </a:p>
          </p:txBody>
        </p:sp>
        <p:sp>
          <p:nvSpPr>
            <p:cNvPr id="378" name="Text Box 48">
              <a:extLst>
                <a:ext uri="{FF2B5EF4-FFF2-40B4-BE49-F238E27FC236}">
                  <a16:creationId xmlns:a16="http://schemas.microsoft.com/office/drawing/2014/main" id="{9F6BD5B7-25A0-4922-9B63-19BD7CE121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7921" y="5308478"/>
              <a:ext cx="339725" cy="169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sz="1200" dirty="0">
                  <a:solidFill>
                    <a:srgbClr val="FF0000"/>
                  </a:solidFill>
                  <a:latin typeface="Comic Sans MS" charset="0"/>
                  <a:ea typeface="ＭＳ Ｐゴシック" charset="0"/>
                </a:rPr>
                <a:t>0</a:t>
              </a:r>
            </a:p>
          </p:txBody>
        </p:sp>
        <p:sp>
          <p:nvSpPr>
            <p:cNvPr id="379" name="Text Box 57">
              <a:extLst>
                <a:ext uri="{FF2B5EF4-FFF2-40B4-BE49-F238E27FC236}">
                  <a16:creationId xmlns:a16="http://schemas.microsoft.com/office/drawing/2014/main" id="{E73BC7B1-8F38-4DAB-9646-C1E87A5011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7563" y="5540204"/>
              <a:ext cx="339725" cy="169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sz="1200" dirty="0">
                  <a:solidFill>
                    <a:srgbClr val="FF0000"/>
                  </a:solidFill>
                  <a:latin typeface="Comic Sans MS" charset="0"/>
                  <a:ea typeface="ＭＳ Ｐゴシック" charset="0"/>
                </a:rPr>
                <a:t>0</a:t>
              </a:r>
            </a:p>
          </p:txBody>
        </p:sp>
        <p:sp>
          <p:nvSpPr>
            <p:cNvPr id="380" name="Text Box 49">
              <a:extLst>
                <a:ext uri="{FF2B5EF4-FFF2-40B4-BE49-F238E27FC236}">
                  <a16:creationId xmlns:a16="http://schemas.microsoft.com/office/drawing/2014/main" id="{95603A14-F3F3-465C-9BA5-AB908843FB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9527" y="5337176"/>
              <a:ext cx="339725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sz="1200" dirty="0">
                  <a:solidFill>
                    <a:srgbClr val="FF0000"/>
                  </a:solidFill>
                  <a:latin typeface="Comic Sans MS" charset="0"/>
                  <a:ea typeface="ＭＳ Ｐゴシック" charset="0"/>
                </a:rPr>
                <a:t>0</a:t>
              </a:r>
            </a:p>
          </p:txBody>
        </p:sp>
        <p:sp>
          <p:nvSpPr>
            <p:cNvPr id="381" name="Text Box 52">
              <a:extLst>
                <a:ext uri="{FF2B5EF4-FFF2-40B4-BE49-F238E27FC236}">
                  <a16:creationId xmlns:a16="http://schemas.microsoft.com/office/drawing/2014/main" id="{8863CBB6-A819-48FE-950E-8881117469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6377" y="4583114"/>
              <a:ext cx="338137" cy="169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sz="1200" dirty="0">
                  <a:solidFill>
                    <a:srgbClr val="FF0000"/>
                  </a:solidFill>
                  <a:latin typeface="Comic Sans MS" charset="0"/>
                  <a:ea typeface="ＭＳ Ｐゴシック" charset="0"/>
                </a:rPr>
                <a:t>4</a:t>
              </a:r>
            </a:p>
          </p:txBody>
        </p:sp>
        <p:sp>
          <p:nvSpPr>
            <p:cNvPr id="382" name="Text Box 56">
              <a:extLst>
                <a:ext uri="{FF2B5EF4-FFF2-40B4-BE49-F238E27FC236}">
                  <a16:creationId xmlns:a16="http://schemas.microsoft.com/office/drawing/2014/main" id="{574B6B9C-D81A-4D9C-A73F-8E07535043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4088" y="5492876"/>
              <a:ext cx="339725" cy="169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sz="1200" dirty="0">
                  <a:solidFill>
                    <a:srgbClr val="FF0000"/>
                  </a:solidFill>
                  <a:latin typeface="Comic Sans MS" charset="0"/>
                  <a:ea typeface="ＭＳ Ｐゴシック" charset="0"/>
                </a:rPr>
                <a:t>0</a:t>
              </a:r>
            </a:p>
          </p:txBody>
        </p:sp>
        <p:sp>
          <p:nvSpPr>
            <p:cNvPr id="383" name="Text Box 59">
              <a:extLst>
                <a:ext uri="{FF2B5EF4-FFF2-40B4-BE49-F238E27FC236}">
                  <a16:creationId xmlns:a16="http://schemas.microsoft.com/office/drawing/2014/main" id="{49831A33-8FD6-4A83-B2D4-FF908AC7D2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4139" y="6043614"/>
              <a:ext cx="339725" cy="17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sz="1200" dirty="0">
                  <a:solidFill>
                    <a:srgbClr val="FF0000"/>
                  </a:solidFill>
                  <a:latin typeface="Comic Sans MS" charset="0"/>
                  <a:ea typeface="ＭＳ Ｐゴシック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001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 err="1">
                <a:solidFill>
                  <a:srgbClr val="002060"/>
                </a:solidFill>
              </a:rPr>
              <a:t>Pf</a:t>
            </a:r>
            <a:r>
              <a:rPr lang="en-US" altLang="en-US" sz="3600" dirty="0">
                <a:solidFill>
                  <a:srgbClr val="002060"/>
                </a:solidFill>
              </a:rPr>
              <a:t> of Max Flow Min Cut Theorem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457200" lvl="1" indent="-457200">
              <a:defRPr/>
            </a:pPr>
            <a:r>
              <a:rPr lang="en-US" sz="2200" dirty="0"/>
              <a:t>(iii) =&gt; (</a:t>
            </a:r>
            <a:r>
              <a:rPr lang="en-US" sz="2200" dirty="0" err="1"/>
              <a:t>i</a:t>
            </a:r>
            <a:r>
              <a:rPr lang="en-US" sz="2200" dirty="0"/>
              <a:t>)</a:t>
            </a:r>
          </a:p>
          <a:p>
            <a:pPr marL="457200" lvl="1" indent="-457200">
              <a:defRPr/>
            </a:pPr>
            <a:r>
              <a:rPr lang="en-US" sz="2200" dirty="0"/>
              <a:t>No augmenting path for f =&gt; there is a cut (A,B): v(f)=cap(A,B)</a:t>
            </a:r>
          </a:p>
          <a:p>
            <a:pPr marL="457200" lvl="1" indent="-457200">
              <a:defRPr/>
            </a:pPr>
            <a:endParaRPr lang="en-US" sz="2200" dirty="0"/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Let f be a flow with no augmenting paths.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Let A be set of vertices reachable from s in residual graph.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By definition of A, s </a:t>
            </a:r>
            <a:r>
              <a:rPr lang="en-US" sz="2200" dirty="0">
                <a:sym typeface="Symbol" charset="0"/>
              </a:rPr>
              <a:t> A.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ym typeface="Symbol" charset="0"/>
              </a:rPr>
              <a:t>By definition of f, t</a:t>
            </a:r>
            <a:r>
              <a:rPr lang="en-US" sz="2200" dirty="0"/>
              <a:t> </a:t>
            </a:r>
            <a:r>
              <a:rPr lang="en-US" sz="2200" dirty="0">
                <a:sym typeface="Symbol" charset="0"/>
              </a:rPr>
              <a:t> A.</a:t>
            </a:r>
          </a:p>
          <a:p>
            <a:pPr marL="0" indent="0">
              <a:buNone/>
            </a:pPr>
            <a:endParaRPr lang="en-US" altLang="en-US" sz="20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7" name="Rectangle 100">
            <a:extLst>
              <a:ext uri="{FF2B5EF4-FFF2-40B4-BE49-F238E27FC236}">
                <a16:creationId xmlns:a16="http://schemas.microsoft.com/office/drawing/2014/main" id="{C0E900F4-FEF5-441F-AF05-C2967D9EE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019425"/>
            <a:ext cx="3429000" cy="17526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sp>
        <p:nvSpPr>
          <p:cNvPr id="68" name="Rectangle 99">
            <a:extLst>
              <a:ext uri="{FF2B5EF4-FFF2-40B4-BE49-F238E27FC236}">
                <a16:creationId xmlns:a16="http://schemas.microsoft.com/office/drawing/2014/main" id="{F2B09C81-4EC1-4F21-9D9A-9552ADD28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914400"/>
            <a:ext cx="3429000" cy="16002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B15D6B-07D7-4CEC-A934-789AEAF71772}"/>
                  </a:ext>
                </a:extLst>
              </p:cNvPr>
              <p:cNvSpPr txBox="1"/>
              <p:nvPr/>
            </p:nvSpPr>
            <p:spPr>
              <a:xfrm>
                <a:off x="1315531" y="4302049"/>
                <a:ext cx="4035207" cy="1147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sym typeface="Symbol" charset="0"/>
                        </a:rPr>
                        <m:t>𝑣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sym typeface="Symbol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Symbol" charset="0"/>
                            </a:rPr>
                            <m:t>𝑓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sym typeface="Symbol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sym typeface="Symbol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sym typeface="Symbol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Symbol" charset="0"/>
                            </a:rPr>
                            <m:t> 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>
                              <a:latin typeface="Cambria Math" panose="02040503050406030204" pitchFamily="18" charset="0"/>
                              <a:sym typeface="Symbol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sym typeface="Symbol" charset="0"/>
                            </a:rPr>
                            <m:t>ut</m:t>
                          </m:r>
                          <m:r>
                            <a:rPr lang="en-US">
                              <a:latin typeface="Cambria Math" panose="02040503050406030204" pitchFamily="18" charset="0"/>
                              <a:sym typeface="Symbol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sym typeface="Symbol" charset="0"/>
                            </a:rPr>
                            <m:t>of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sym typeface="Symbol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Symbol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Symbol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Symbol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𝑒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sym typeface="Symbol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Symbo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  <m:brk m:alnAt="7"/>
                                </m:rPr>
                                <a:rPr lang="en-US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n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to</m:t>
                              </m:r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𝐴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ym typeface="Symbol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B15D6B-07D7-4CEC-A934-789AEAF71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531" y="4302049"/>
                <a:ext cx="4035207" cy="11470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46D60D-C6BB-46A1-87F4-CC8B131E74BA}"/>
                  </a:ext>
                </a:extLst>
              </p:cNvPr>
              <p:cNvSpPr txBox="1"/>
              <p:nvPr/>
            </p:nvSpPr>
            <p:spPr>
              <a:xfrm>
                <a:off x="1899866" y="5098180"/>
                <a:ext cx="1893147" cy="1147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sym typeface="Symbol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sym typeface="Symbol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sym typeface="Symbol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Symbol" charset="0"/>
                            </a:rPr>
                            <m:t> 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>
                              <a:latin typeface="Cambria Math" panose="02040503050406030204" pitchFamily="18" charset="0"/>
                              <a:sym typeface="Symbol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sym typeface="Symbol" charset="0"/>
                            </a:rPr>
                            <m:t>ut</m:t>
                          </m:r>
                          <m:r>
                            <a:rPr lang="en-US">
                              <a:latin typeface="Cambria Math" panose="02040503050406030204" pitchFamily="18" charset="0"/>
                              <a:sym typeface="Symbol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sym typeface="Symbol" charset="0"/>
                            </a:rPr>
                            <m:t>of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sym typeface="Symbol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Symbol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Symbol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ym typeface="Symbol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46D60D-C6BB-46A1-87F4-CC8B131E7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866" y="5098180"/>
                <a:ext cx="1893147" cy="11470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777E26-841F-4484-A5D9-D1297629040C}"/>
                  </a:ext>
                </a:extLst>
              </p:cNvPr>
              <p:cNvSpPr txBox="1"/>
              <p:nvPr/>
            </p:nvSpPr>
            <p:spPr>
              <a:xfrm>
                <a:off x="1961749" y="5972291"/>
                <a:ext cx="15727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sym typeface="Symbol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sym typeface="Symbol" charset="0"/>
                        </a:rPr>
                        <m:t>𝑐𝑎𝑝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777E26-841F-4484-A5D9-D12976290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749" y="5972291"/>
                <a:ext cx="1572738" cy="400110"/>
              </a:xfrm>
              <a:prstGeom prst="rect">
                <a:avLst/>
              </a:prstGeom>
              <a:blipFill>
                <a:blip r:embed="rId5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75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Assumption</a:t>
                </a:r>
                <a:r>
                  <a:rPr lang="en-US" altLang="en-US" sz="2200" dirty="0"/>
                  <a:t>.  All capacities are integers between 1 and C.</a:t>
                </a:r>
              </a:p>
              <a:p>
                <a:pPr marL="0" indent="0">
                  <a:buNone/>
                </a:pPr>
                <a:endParaRPr lang="en-US" altLang="en-US" sz="800" dirty="0"/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Invariant</a:t>
                </a:r>
                <a:r>
                  <a:rPr lang="en-US" altLang="en-US" sz="2200" dirty="0"/>
                  <a:t>.  Every flow value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and every residual capacities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200" i="1" baseline="-25000" dirty="0" err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200" i="1" baseline="-25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remains an </a:t>
                </a:r>
                <a:r>
                  <a:rPr lang="en-US" altLang="en-US" sz="2200" dirty="0">
                    <a:solidFill>
                      <a:srgbClr val="FF0000"/>
                    </a:solidFill>
                  </a:rPr>
                  <a:t>integer</a:t>
                </a:r>
                <a:r>
                  <a:rPr lang="en-US" altLang="en-US" sz="2200" dirty="0"/>
                  <a:t> throughout the algorithm.</a:t>
                </a:r>
              </a:p>
              <a:p>
                <a:pPr marL="0" indent="0"/>
                <a:endParaRPr lang="en-US" altLang="en-US" sz="800" dirty="0"/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Theorem</a:t>
                </a:r>
                <a:r>
                  <a:rPr lang="en-US" altLang="en-US" sz="2200" dirty="0"/>
                  <a:t>.  The algorithm terminates in at most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 </m:t>
                    </m:r>
                    <m:r>
                      <a:rPr lang="en-US" altLang="en-US" sz="2200" i="1" dirty="0" err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𝑛𝐶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200" dirty="0"/>
                  <a:t>iterations,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2200" dirty="0"/>
                  <a:t> is optimal flow.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Pf</a:t>
                </a:r>
                <a:r>
                  <a:rPr lang="en-US" altLang="en-US" sz="2200" dirty="0"/>
                  <a:t>.  Each augmentation increase value by at least 1.   </a:t>
                </a:r>
              </a:p>
              <a:p>
                <a:pPr marL="0" indent="0"/>
                <a:endParaRPr lang="en-US" altLang="en-US" sz="2000" dirty="0"/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Corollary</a:t>
                </a:r>
                <a:r>
                  <a:rPr lang="en-US" altLang="en-US" sz="2200" dirty="0"/>
                  <a:t>.  If C = 1, Ford-Fulkerson runs in O(</a:t>
                </a:r>
                <a:r>
                  <a:rPr lang="en-US" altLang="en-US" sz="2200" dirty="0" err="1"/>
                  <a:t>mn</a:t>
                </a:r>
                <a:r>
                  <a:rPr lang="en-US" altLang="en-US" sz="2200" dirty="0"/>
                  <a:t>) time.</a:t>
                </a:r>
              </a:p>
              <a:p>
                <a:pPr marL="0" indent="0"/>
                <a:endParaRPr lang="en-US" altLang="en-US" sz="2000" dirty="0"/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Integrality theorem</a:t>
                </a:r>
                <a:r>
                  <a:rPr lang="en-US" altLang="en-US" sz="2200" dirty="0"/>
                  <a:t>.  If all capacities are integers, then there exists a max flow f for which every flow value f(e) is an integer.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Pf.</a:t>
                </a:r>
                <a:r>
                  <a:rPr lang="en-US" altLang="en-US" sz="2200" dirty="0"/>
                  <a:t>  Since algorithm terminates, theorem follows from invariant.  </a:t>
                </a:r>
              </a:p>
              <a:p>
                <a:pPr marL="0" indent="0">
                  <a:buNone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 b="-4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7" name="Rectangle 100">
            <a:extLst>
              <a:ext uri="{FF2B5EF4-FFF2-40B4-BE49-F238E27FC236}">
                <a16:creationId xmlns:a16="http://schemas.microsoft.com/office/drawing/2014/main" id="{C0E900F4-FEF5-441F-AF05-C2967D9EE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019425"/>
            <a:ext cx="3429000" cy="17526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sp>
        <p:nvSpPr>
          <p:cNvPr id="68" name="Rectangle 99">
            <a:extLst>
              <a:ext uri="{FF2B5EF4-FFF2-40B4-BE49-F238E27FC236}">
                <a16:creationId xmlns:a16="http://schemas.microsoft.com/office/drawing/2014/main" id="{F2B09C81-4EC1-4F21-9D9A-9552ADD28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914400"/>
            <a:ext cx="3429000" cy="16002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3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Summary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5F1C25-DFF7-4950-B08A-EDEA0AAE4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  <a:sym typeface="Symbol" charset="0"/>
              </a:rPr>
              <a:t>Max-flow min-cut theorem</a:t>
            </a:r>
            <a:r>
              <a:rPr lang="en-US" sz="2000" dirty="0">
                <a:sym typeface="Symbol" charset="0"/>
              </a:rPr>
              <a:t>. The value of the max s-t flow is equal to the value of the min s-t cut.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Many optimization problems has two versions:</a:t>
            </a:r>
          </a:p>
          <a:p>
            <a:r>
              <a:rPr lang="en-US" sz="2000" dirty="0"/>
              <a:t>Maximum version (finding the instance)</a:t>
            </a:r>
          </a:p>
          <a:p>
            <a:r>
              <a:rPr lang="en-US" sz="2000" dirty="0"/>
              <a:t>Minimum version (finding the upper bound)</a:t>
            </a:r>
          </a:p>
          <a:p>
            <a:pPr marL="0" indent="0">
              <a:buNone/>
            </a:pPr>
            <a:r>
              <a:rPr lang="en-US" sz="2000" dirty="0"/>
              <a:t>One problem is primal and one problem is dual.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DEF2C00-D6AC-4428-888C-34403A5E5ABA}"/>
              </a:ext>
            </a:extLst>
          </p:cNvPr>
          <p:cNvCxnSpPr/>
          <p:nvPr/>
        </p:nvCxnSpPr>
        <p:spPr bwMode="auto">
          <a:xfrm>
            <a:off x="1054359" y="4982547"/>
            <a:ext cx="673670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BEF0D1-D7B2-4770-B226-8A7903ECA5AE}"/>
              </a:ext>
            </a:extLst>
          </p:cNvPr>
          <p:cNvCxnSpPr/>
          <p:nvPr/>
        </p:nvCxnSpPr>
        <p:spPr bwMode="auto">
          <a:xfrm>
            <a:off x="4572000" y="4814596"/>
            <a:ext cx="0" cy="3732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255CA11-9D06-4C84-BD6C-9A29DD5D8012}"/>
              </a:ext>
            </a:extLst>
          </p:cNvPr>
          <p:cNvSpPr txBox="1"/>
          <p:nvPr/>
        </p:nvSpPr>
        <p:spPr>
          <a:xfrm>
            <a:off x="3881536" y="5295124"/>
            <a:ext cx="1380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Optimum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767EB1-D5B0-4773-AD52-6CDD96C773C3}"/>
              </a:ext>
            </a:extLst>
          </p:cNvPr>
          <p:cNvSpPr/>
          <p:nvPr/>
        </p:nvSpPr>
        <p:spPr bwMode="auto">
          <a:xfrm>
            <a:off x="354562" y="2575249"/>
            <a:ext cx="8182947" cy="3550914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5A68822A-AE56-4044-8156-E3A8DD00730C}"/>
              </a:ext>
            </a:extLst>
          </p:cNvPr>
          <p:cNvSpPr/>
          <p:nvPr/>
        </p:nvSpPr>
        <p:spPr bwMode="auto">
          <a:xfrm>
            <a:off x="1884787" y="4742283"/>
            <a:ext cx="475860" cy="480528"/>
          </a:xfrm>
          <a:prstGeom prst="mathMultiply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ACBAD23B-0282-41AD-85E8-387CCC9B2A79}"/>
              </a:ext>
            </a:extLst>
          </p:cNvPr>
          <p:cNvSpPr/>
          <p:nvPr/>
        </p:nvSpPr>
        <p:spPr bwMode="auto">
          <a:xfrm>
            <a:off x="6701716" y="4742283"/>
            <a:ext cx="475860" cy="480528"/>
          </a:xfrm>
          <a:prstGeom prst="mathMultiply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C386C2-ED7B-4F9A-8838-08D19DBFC590}"/>
              </a:ext>
            </a:extLst>
          </p:cNvPr>
          <p:cNvSpPr txBox="1"/>
          <p:nvPr/>
        </p:nvSpPr>
        <p:spPr>
          <a:xfrm>
            <a:off x="1565234" y="4336956"/>
            <a:ext cx="1138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instance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DF7E22-2224-4179-A922-37087F615755}"/>
              </a:ext>
            </a:extLst>
          </p:cNvPr>
          <p:cNvSpPr txBox="1"/>
          <p:nvPr/>
        </p:nvSpPr>
        <p:spPr>
          <a:xfrm>
            <a:off x="6088231" y="4342173"/>
            <a:ext cx="1702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Upper bound</a:t>
            </a:r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3D313C1F-6228-4936-8B1D-ECC032943DDE}"/>
              </a:ext>
            </a:extLst>
          </p:cNvPr>
          <p:cNvSpPr/>
          <p:nvPr/>
        </p:nvSpPr>
        <p:spPr bwMode="auto">
          <a:xfrm>
            <a:off x="3349692" y="4737066"/>
            <a:ext cx="475860" cy="480528"/>
          </a:xfrm>
          <a:prstGeom prst="mathMultiply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49731632-AF30-403F-9260-6CD8809FC653}"/>
              </a:ext>
            </a:extLst>
          </p:cNvPr>
          <p:cNvSpPr/>
          <p:nvPr/>
        </p:nvSpPr>
        <p:spPr bwMode="auto">
          <a:xfrm>
            <a:off x="5358117" y="4707292"/>
            <a:ext cx="475860" cy="480528"/>
          </a:xfrm>
          <a:prstGeom prst="mathMultiply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5971B1A4-2755-48BA-A183-8ABD2CA4D514}"/>
              </a:ext>
            </a:extLst>
          </p:cNvPr>
          <p:cNvSpPr/>
          <p:nvPr/>
        </p:nvSpPr>
        <p:spPr bwMode="auto">
          <a:xfrm>
            <a:off x="4334069" y="4737066"/>
            <a:ext cx="475860" cy="480528"/>
          </a:xfrm>
          <a:prstGeom prst="mathMultiply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06FB646B-66FE-4F5C-AFF1-47CFB26169F8}"/>
              </a:ext>
            </a:extLst>
          </p:cNvPr>
          <p:cNvSpPr/>
          <p:nvPr/>
        </p:nvSpPr>
        <p:spPr bwMode="auto">
          <a:xfrm>
            <a:off x="4334069" y="4898572"/>
            <a:ext cx="475860" cy="480528"/>
          </a:xfrm>
          <a:prstGeom prst="mathMultiply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88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4" grpId="0" animBg="1"/>
      <p:bldP spid="15" grpId="0" animBg="1"/>
      <p:bldP spid="12" grpId="0"/>
      <p:bldP spid="17" grpId="0"/>
      <p:bldP spid="18" grpId="0" animBg="1"/>
      <p:bldP spid="20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Outline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5F1C25-DFF7-4950-B08A-EDEA0AAE4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Discuss how to prove a flow is optimal</a:t>
            </a:r>
          </a:p>
          <a:p>
            <a:pPr lvl="1"/>
            <a:r>
              <a:rPr lang="en-US" sz="1600" dirty="0"/>
              <a:t>via min s-t cut problem</a:t>
            </a:r>
          </a:p>
          <a:p>
            <a:r>
              <a:rPr lang="en-US" sz="2000" dirty="0"/>
              <a:t>Relate two problems</a:t>
            </a:r>
          </a:p>
          <a:p>
            <a:r>
              <a:rPr lang="en-US" sz="2000" dirty="0"/>
              <a:t>Prove correctness of augmenting path</a:t>
            </a:r>
          </a:p>
          <a:p>
            <a:r>
              <a:rPr lang="en-US" sz="2000" dirty="0">
                <a:solidFill>
                  <a:srgbClr val="0070C0"/>
                </a:solidFill>
              </a:rPr>
              <a:t>Some exercise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3267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36A20-5D31-4232-A3F5-BF85AD216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116C-16D2-43AA-8154-EFD1E03DF4C9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53E5C9-B3CC-4C3E-A608-672388FC3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914051"/>
            <a:ext cx="8934450" cy="203835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178C0E20-7B58-42D7-8A53-DD38313CE34A}"/>
              </a:ext>
            </a:extLst>
          </p:cNvPr>
          <p:cNvSpPr txBox="1">
            <a:spLocks noChangeArrowheads="1"/>
          </p:cNvSpPr>
          <p:nvPr/>
        </p:nvSpPr>
        <p:spPr>
          <a:xfrm>
            <a:off x="258097" y="274638"/>
            <a:ext cx="8686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>
                <a:solidFill>
                  <a:srgbClr val="002060"/>
                </a:solidFill>
              </a:rPr>
              <a:t>Exercise 1: </a:t>
            </a:r>
            <a:r>
              <a:rPr lang="en-US" altLang="en-US" sz="3600" kern="0" dirty="0">
                <a:solidFill>
                  <a:srgbClr val="002060"/>
                </a:solidFill>
              </a:rPr>
              <a:t>without flow conservation</a:t>
            </a:r>
          </a:p>
        </p:txBody>
      </p:sp>
    </p:spTree>
    <p:extLst>
      <p:ext uri="{BB962C8B-B14F-4D97-AF65-F5344CB8AC3E}">
        <p14:creationId xmlns:p14="http://schemas.microsoft.com/office/powerpoint/2010/main" val="2574392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A40364-F98F-480D-AEB4-E8F345A68A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350378"/>
                <a:ext cx="8229600" cy="5775785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One day, Sally comes up with a following linear time algorithm:</a:t>
                </a:r>
              </a:p>
              <a:p>
                <a:r>
                  <a:rPr lang="en-US" sz="1800" dirty="0"/>
                  <a:t>For any directed graph with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/>
                  <a:t> edges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 vertices, it can compute a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/>
                  <a:t> flow with flow value is at least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r>
                  <a:rPr lang="en-US" sz="1800" dirty="0"/>
                  <a:t> of maximum flow value .</a:t>
                </a:r>
              </a:p>
              <a:p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Show how to use this to find exact maximum flow 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time where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dirty="0"/>
                  <a:t> is the maximum flow value.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A40364-F98F-480D-AEB4-E8F345A68A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50378"/>
                <a:ext cx="8229600" cy="5775785"/>
              </a:xfrm>
              <a:blipFill>
                <a:blip r:embed="rId2"/>
                <a:stretch>
                  <a:fillRect l="-593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0B1D3-B846-47B9-A01F-67583B120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BE-E13C-4DAF-A2CA-480D8DCFC258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DF0F8DF-00BF-4276-A06D-4412216F8B69}"/>
              </a:ext>
            </a:extLst>
          </p:cNvPr>
          <p:cNvSpPr txBox="1">
            <a:spLocks noChangeArrowheads="1"/>
          </p:cNvSpPr>
          <p:nvPr/>
        </p:nvSpPr>
        <p:spPr>
          <a:xfrm>
            <a:off x="258097" y="274638"/>
            <a:ext cx="8686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Exercise 2: </a:t>
            </a:r>
            <a:r>
              <a:rPr lang="en-US" altLang="en-US" sz="3600" dirty="0">
                <a:solidFill>
                  <a:srgbClr val="002060"/>
                </a:solidFill>
              </a:rPr>
              <a:t>Residual</a:t>
            </a:r>
            <a:r>
              <a:rPr lang="en-US" altLang="en-US" sz="3600" kern="0" dirty="0">
                <a:solidFill>
                  <a:srgbClr val="002060"/>
                </a:solidFill>
              </a:rPr>
              <a:t> Graph</a:t>
            </a:r>
          </a:p>
        </p:txBody>
      </p:sp>
    </p:spTree>
    <p:extLst>
      <p:ext uri="{BB962C8B-B14F-4D97-AF65-F5344CB8AC3E}">
        <p14:creationId xmlns:p14="http://schemas.microsoft.com/office/powerpoint/2010/main" val="3764697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A40364-F98F-480D-AEB4-E8F345A68A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350378"/>
                <a:ext cx="8229600" cy="5775785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Recall that augmenting path takes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𝑚𝐹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time. Shows how to solve maximum flow 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𝑚𝑛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A40364-F98F-480D-AEB4-E8F345A68A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50378"/>
                <a:ext cx="8229600" cy="5775785"/>
              </a:xfrm>
              <a:blipFill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0B1D3-B846-47B9-A01F-67583B120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BE-E13C-4DAF-A2CA-480D8DCFC258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DF0F8DF-00BF-4276-A06D-4412216F8B69}"/>
              </a:ext>
            </a:extLst>
          </p:cNvPr>
          <p:cNvSpPr txBox="1">
            <a:spLocks noChangeArrowheads="1"/>
          </p:cNvSpPr>
          <p:nvPr/>
        </p:nvSpPr>
        <p:spPr>
          <a:xfrm>
            <a:off x="258097" y="274638"/>
            <a:ext cx="8686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Exercise 3: </a:t>
            </a:r>
            <a:r>
              <a:rPr lang="en-US" altLang="en-US" sz="3600" dirty="0">
                <a:solidFill>
                  <a:srgbClr val="002060"/>
                </a:solidFill>
              </a:rPr>
              <a:t>Capacity</a:t>
            </a:r>
            <a:endParaRPr lang="en-US" altLang="en-US" sz="36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287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Last Lecture: Residual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000" dirty="0">
                    <a:solidFill>
                      <a:srgbClr val="0070C0"/>
                    </a:solidFill>
                  </a:rPr>
                  <a:t>Original edge</a:t>
                </a:r>
                <a:r>
                  <a:rPr lang="en-US" sz="2000" dirty="0"/>
                  <a:t>:  e = (u, v)  </a:t>
                </a:r>
                <a:r>
                  <a:rPr lang="en-US" sz="2000" dirty="0">
                    <a:sym typeface="Symbol" charset="0"/>
                  </a:rPr>
                  <a:t> E.</a:t>
                </a:r>
              </a:p>
              <a:p>
                <a:pPr>
                  <a:defRPr/>
                </a:pPr>
                <a:r>
                  <a:rPr lang="en-US" sz="2000" dirty="0">
                    <a:sym typeface="Symbol" charset="0"/>
                  </a:rPr>
                  <a:t>Flow</a:t>
                </a:r>
                <a:r>
                  <a:rPr lang="en-US" sz="2000" dirty="0"/>
                  <a:t> f(e), capacity c(e).</a:t>
                </a:r>
                <a:endParaRPr lang="en-US" sz="2000" dirty="0">
                  <a:sym typeface="Symbol" charset="0"/>
                </a:endParaRPr>
              </a:p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000" dirty="0">
                    <a:solidFill>
                      <a:srgbClr val="0070C0"/>
                    </a:solidFill>
                  </a:rPr>
                  <a:t>Residual edge</a:t>
                </a:r>
                <a:r>
                  <a:rPr lang="en-US" sz="2000" dirty="0"/>
                  <a:t>.</a:t>
                </a:r>
              </a:p>
              <a:p>
                <a:pPr>
                  <a:defRPr/>
                </a:pPr>
                <a:r>
                  <a:rPr lang="en-US" sz="2000" dirty="0">
                    <a:sym typeface="Symbol" charset="0"/>
                  </a:rPr>
                  <a:t>"Undo" flow sent.</a:t>
                </a:r>
              </a:p>
              <a:p>
                <a:pPr>
                  <a:defRPr/>
                </a:pPr>
                <a:r>
                  <a:rPr lang="en-US" sz="2000" dirty="0">
                    <a:sym typeface="Symbol" charset="0"/>
                  </a:rPr>
                  <a:t>e = (u, v) and </a:t>
                </a:r>
                <a:r>
                  <a:rPr lang="en-US" sz="2000" dirty="0" err="1">
                    <a:sym typeface="Symbol" charset="0"/>
                  </a:rPr>
                  <a:t>e</a:t>
                </a:r>
                <a:r>
                  <a:rPr lang="en-US" sz="2000" baseline="30000" dirty="0" err="1">
                    <a:sym typeface="Symbol" charset="0"/>
                  </a:rPr>
                  <a:t>R</a:t>
                </a:r>
                <a:r>
                  <a:rPr lang="en-US" sz="2000" dirty="0">
                    <a:sym typeface="Symbol" charset="0"/>
                  </a:rPr>
                  <a:t> = (v, u).</a:t>
                </a:r>
              </a:p>
              <a:p>
                <a:pPr marL="0" indent="0">
                  <a:buNone/>
                  <a:defRPr/>
                </a:pPr>
                <a:r>
                  <a:rPr lang="en-US" sz="2000" dirty="0">
                    <a:solidFill>
                      <a:srgbClr val="0070C0"/>
                    </a:solidFill>
                    <a:sym typeface="Symbol" charset="0"/>
                  </a:rPr>
                  <a:t>Residual capacity</a:t>
                </a:r>
                <a:r>
                  <a:rPr lang="en-US" sz="2000" dirty="0">
                    <a:sym typeface="Symbol" charset="0"/>
                  </a:rPr>
                  <a:t>:</a:t>
                </a:r>
              </a:p>
              <a:p>
                <a:pPr marL="0" indent="0">
                  <a:buNone/>
                  <a:defRPr/>
                </a:pPr>
                <a:r>
                  <a:rPr lang="en-US" sz="2000" b="0" dirty="0">
                    <a:sym typeface="Symbol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 charset="0"/>
                          </a:rPr>
                          <m:t>𝑒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eqArr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 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𝑖𝑓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𝐸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           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𝑖𝑓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𝑅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𝐸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>
                  <a:sym typeface="Symbol" charset="0"/>
                </a:endParaRPr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000" dirty="0">
                  <a:sym typeface="Symbol" charset="0"/>
                </a:endParaRPr>
              </a:p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000" dirty="0">
                    <a:solidFill>
                      <a:srgbClr val="0070C0"/>
                    </a:solidFill>
                  </a:rPr>
                  <a:t>Residual graph</a:t>
                </a:r>
                <a:r>
                  <a:rPr lang="en-US" sz="2000" dirty="0"/>
                  <a:t>:  G</a:t>
                </a:r>
                <a:r>
                  <a:rPr lang="en-US" sz="2000" baseline="-25000" dirty="0"/>
                  <a:t>f</a:t>
                </a:r>
                <a:r>
                  <a:rPr lang="en-US" sz="2000" dirty="0"/>
                  <a:t> = (V, </a:t>
                </a:r>
                <a:r>
                  <a:rPr lang="en-US" sz="2000" dirty="0" err="1"/>
                  <a:t>E</a:t>
                </a:r>
                <a:r>
                  <a:rPr lang="en-US" sz="2000" baseline="-25000" dirty="0" err="1"/>
                  <a:t>f</a:t>
                </a:r>
                <a:r>
                  <a:rPr lang="en-US" sz="2000" baseline="-25000" dirty="0"/>
                  <a:t> </a:t>
                </a:r>
                <a:r>
                  <a:rPr lang="en-US" sz="2000" dirty="0"/>
                  <a:t>).</a:t>
                </a:r>
              </a:p>
              <a:p>
                <a:pPr>
                  <a:defRPr/>
                </a:pPr>
                <a:r>
                  <a:rPr lang="en-US" sz="2000" dirty="0"/>
                  <a:t>Residual edges with positive residual capacity.</a:t>
                </a:r>
              </a:p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&lt;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 &gt; 0}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741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8" name="Rectangle 99">
            <a:extLst>
              <a:ext uri="{FF2B5EF4-FFF2-40B4-BE49-F238E27FC236}">
                <a16:creationId xmlns:a16="http://schemas.microsoft.com/office/drawing/2014/main" id="{F2B09C81-4EC1-4F21-9D9A-9552ADD28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914400"/>
            <a:ext cx="3429000" cy="16002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sp>
        <p:nvSpPr>
          <p:cNvPr id="69" name="Oval 7">
            <a:extLst>
              <a:ext uri="{FF2B5EF4-FFF2-40B4-BE49-F238E27FC236}">
                <a16:creationId xmlns:a16="http://schemas.microsoft.com/office/drawing/2014/main" id="{4E45B3D3-0F42-4703-92FA-F6A9ECF9E0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02275" y="1463675"/>
            <a:ext cx="274638" cy="274638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924" tIns="45963" rIns="91924" bIns="4596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u</a:t>
            </a:r>
          </a:p>
        </p:txBody>
      </p:sp>
      <p:cxnSp>
        <p:nvCxnSpPr>
          <p:cNvPr id="70" name="AutoShape 10">
            <a:extLst>
              <a:ext uri="{FF2B5EF4-FFF2-40B4-BE49-F238E27FC236}">
                <a16:creationId xmlns:a16="http://schemas.microsoft.com/office/drawing/2014/main" id="{B1554AC8-6254-4DC9-9FE9-3FD4BC43F131}"/>
              </a:ext>
            </a:extLst>
          </p:cNvPr>
          <p:cNvCxnSpPr>
            <a:cxnSpLocks noChangeShapeType="1"/>
            <a:stCxn id="69" idx="6"/>
            <a:endCxn id="71" idx="2"/>
          </p:cNvCxnSpPr>
          <p:nvPr/>
        </p:nvCxnSpPr>
        <p:spPr bwMode="auto">
          <a:xfrm>
            <a:off x="5776913" y="1601788"/>
            <a:ext cx="2230437" cy="0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1" name="Oval 13">
            <a:extLst>
              <a:ext uri="{FF2B5EF4-FFF2-40B4-BE49-F238E27FC236}">
                <a16:creationId xmlns:a16="http://schemas.microsoft.com/office/drawing/2014/main" id="{E2796B6E-3AD3-46F0-BE42-305E29E2DB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07350" y="1463675"/>
            <a:ext cx="274638" cy="274638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924" tIns="45963" rIns="91924" bIns="4596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v</a:t>
            </a:r>
          </a:p>
        </p:txBody>
      </p:sp>
      <p:sp>
        <p:nvSpPr>
          <p:cNvPr id="72" name="Text Box 19">
            <a:extLst>
              <a:ext uri="{FF2B5EF4-FFF2-40B4-BE49-F238E27FC236}">
                <a16:creationId xmlns:a16="http://schemas.microsoft.com/office/drawing/2014/main" id="{165DCC51-7B79-4D49-9024-5DA4AAE5F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725" y="1492250"/>
            <a:ext cx="425450" cy="246221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rPr>
              <a:t> 17</a:t>
            </a:r>
          </a:p>
        </p:txBody>
      </p:sp>
      <p:sp>
        <p:nvSpPr>
          <p:cNvPr id="73" name="Text Box 65">
            <a:extLst>
              <a:ext uri="{FF2B5EF4-FFF2-40B4-BE49-F238E27FC236}">
                <a16:creationId xmlns:a16="http://schemas.microsoft.com/office/drawing/2014/main" id="{5593D2CF-565D-4B1C-A543-DA28B7F6F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25" y="187325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6</a:t>
            </a:r>
          </a:p>
        </p:txBody>
      </p:sp>
      <p:sp>
        <p:nvSpPr>
          <p:cNvPr id="74" name="Text Box 66">
            <a:extLst>
              <a:ext uri="{FF2B5EF4-FFF2-40B4-BE49-F238E27FC236}">
                <a16:creationId xmlns:a16="http://schemas.microsoft.com/office/drawing/2014/main" id="{D54C9670-853D-472A-9A32-959C00B67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958850"/>
            <a:ext cx="1143000" cy="33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291" tIns="45646" rIns="91291" bIns="45646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en-US" sz="1600">
                <a:solidFill>
                  <a:srgbClr val="000000"/>
                </a:solidFill>
                <a:latin typeface="+mj-lt"/>
                <a:ea typeface="ＭＳ Ｐゴシック" charset="0"/>
              </a:rPr>
              <a:t>capacity</a:t>
            </a:r>
          </a:p>
        </p:txBody>
      </p:sp>
      <p:sp>
        <p:nvSpPr>
          <p:cNvPr id="83" name="Text Box 92">
            <a:extLst>
              <a:ext uri="{FF2B5EF4-FFF2-40B4-BE49-F238E27FC236}">
                <a16:creationId xmlns:a16="http://schemas.microsoft.com/office/drawing/2014/main" id="{B77B10F5-C82C-4F25-A9F8-69DB51481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2325" y="2187575"/>
            <a:ext cx="548247" cy="33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flow</a:t>
            </a:r>
          </a:p>
        </p:txBody>
      </p:sp>
      <p:sp>
        <p:nvSpPr>
          <p:cNvPr id="84" name="Line 93">
            <a:extLst>
              <a:ext uri="{FF2B5EF4-FFF2-40B4-BE49-F238E27FC236}">
                <a16:creationId xmlns:a16="http://schemas.microsoft.com/office/drawing/2014/main" id="{42A84A92-5EF5-4D08-9700-2328575A39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72300" y="2149475"/>
            <a:ext cx="152400" cy="1524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sp>
        <p:nvSpPr>
          <p:cNvPr id="87" name="Line 94">
            <a:extLst>
              <a:ext uri="{FF2B5EF4-FFF2-40B4-BE49-F238E27FC236}">
                <a16:creationId xmlns:a16="http://schemas.microsoft.com/office/drawing/2014/main" id="{33FA7EF7-722B-4DFE-A9E7-7539A35C57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43725" y="1254125"/>
            <a:ext cx="152400" cy="1524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1E354E-EE03-4CF5-9447-998389EFBBF1}"/>
              </a:ext>
            </a:extLst>
          </p:cNvPr>
          <p:cNvGrpSpPr/>
          <p:nvPr/>
        </p:nvGrpSpPr>
        <p:grpSpPr>
          <a:xfrm>
            <a:off x="5257800" y="3019425"/>
            <a:ext cx="3479800" cy="1880026"/>
            <a:chOff x="5257800" y="3019425"/>
            <a:chExt cx="3479800" cy="1880026"/>
          </a:xfrm>
        </p:grpSpPr>
        <p:sp>
          <p:nvSpPr>
            <p:cNvPr id="67" name="Rectangle 100">
              <a:extLst>
                <a:ext uri="{FF2B5EF4-FFF2-40B4-BE49-F238E27FC236}">
                  <a16:creationId xmlns:a16="http://schemas.microsoft.com/office/drawing/2014/main" id="{C0E900F4-FEF5-441F-AF05-C2967D9EE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3019425"/>
              <a:ext cx="3429000" cy="175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endParaRPr>
            </a:p>
          </p:txBody>
        </p:sp>
        <p:sp>
          <p:nvSpPr>
            <p:cNvPr id="75" name="Oval 79">
              <a:extLst>
                <a:ext uri="{FF2B5EF4-FFF2-40B4-BE49-F238E27FC236}">
                  <a16:creationId xmlns:a16="http://schemas.microsoft.com/office/drawing/2014/main" id="{979E0155-2A5C-4F31-BE5E-6E93FDEAE71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502275" y="3614738"/>
              <a:ext cx="274638" cy="27463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924" tIns="45963" rIns="91924" bIns="45963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charset="0"/>
                </a:rPr>
                <a:t>u</a:t>
              </a:r>
            </a:p>
          </p:txBody>
        </p:sp>
        <p:cxnSp>
          <p:nvCxnSpPr>
            <p:cNvPr id="76" name="AutoShape 80">
              <a:extLst>
                <a:ext uri="{FF2B5EF4-FFF2-40B4-BE49-F238E27FC236}">
                  <a16:creationId xmlns:a16="http://schemas.microsoft.com/office/drawing/2014/main" id="{B2A3938F-2B5C-4708-A73F-BA59E33E2548}"/>
                </a:ext>
              </a:extLst>
            </p:cNvPr>
            <p:cNvCxnSpPr>
              <a:cxnSpLocks noChangeShapeType="1"/>
              <a:stCxn id="75" idx="6"/>
              <a:endCxn id="77" idx="2"/>
            </p:cNvCxnSpPr>
            <p:nvPr/>
          </p:nvCxnSpPr>
          <p:spPr bwMode="auto">
            <a:xfrm>
              <a:off x="5776913" y="3752850"/>
              <a:ext cx="2230437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77" name="Oval 81">
              <a:extLst>
                <a:ext uri="{FF2B5EF4-FFF2-40B4-BE49-F238E27FC236}">
                  <a16:creationId xmlns:a16="http://schemas.microsoft.com/office/drawing/2014/main" id="{7AADF112-B257-4C04-890B-4A3B0977454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007350" y="3614738"/>
              <a:ext cx="274638" cy="27463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924" tIns="45963" rIns="91924" bIns="45963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charset="0"/>
                </a:rPr>
                <a:t>v</a:t>
              </a:r>
            </a:p>
          </p:txBody>
        </p:sp>
        <p:sp>
          <p:nvSpPr>
            <p:cNvPr id="78" name="Text Box 82">
              <a:extLst>
                <a:ext uri="{FF2B5EF4-FFF2-40B4-BE49-F238E27FC236}">
                  <a16:creationId xmlns:a16="http://schemas.microsoft.com/office/drawing/2014/main" id="{B3FCBAF6-E776-4FEB-86D3-96356EA24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7975" y="3643313"/>
              <a:ext cx="425450" cy="24622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charset="0"/>
                </a:rPr>
                <a:t> 11</a:t>
              </a:r>
            </a:p>
          </p:txBody>
        </p:sp>
        <p:sp>
          <p:nvSpPr>
            <p:cNvPr id="79" name="Text Box 84">
              <a:extLst>
                <a:ext uri="{FF2B5EF4-FFF2-40B4-BE49-F238E27FC236}">
                  <a16:creationId xmlns:a16="http://schemas.microsoft.com/office/drawing/2014/main" id="{74D88011-7600-40AC-93C5-B37A6A20D3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7075" y="3095625"/>
              <a:ext cx="1660525" cy="584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1291" tIns="45646" rIns="91291" bIns="45646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kumimoji="1" lang="en-US" sz="1600" dirty="0">
                  <a:solidFill>
                    <a:srgbClr val="0033CC"/>
                  </a:solidFill>
                  <a:latin typeface="+mj-lt"/>
                  <a:ea typeface="ＭＳ Ｐゴシック" charset="0"/>
                </a:rPr>
                <a:t>residual capacity</a:t>
              </a:r>
            </a:p>
          </p:txBody>
        </p:sp>
        <p:cxnSp>
          <p:nvCxnSpPr>
            <p:cNvPr id="80" name="AutoShape 88">
              <a:extLst>
                <a:ext uri="{FF2B5EF4-FFF2-40B4-BE49-F238E27FC236}">
                  <a16:creationId xmlns:a16="http://schemas.microsoft.com/office/drawing/2014/main" id="{CC955D5E-8689-4846-BC5C-0E209293FBC4}"/>
                </a:ext>
              </a:extLst>
            </p:cNvPr>
            <p:cNvCxnSpPr>
              <a:cxnSpLocks noChangeShapeType="1"/>
              <a:stCxn id="77" idx="3"/>
              <a:endCxn id="75" idx="5"/>
            </p:cNvCxnSpPr>
            <p:nvPr/>
          </p:nvCxnSpPr>
          <p:spPr bwMode="auto">
            <a:xfrm rot="5400000">
              <a:off x="6891338" y="2695575"/>
              <a:ext cx="1587" cy="2309813"/>
            </a:xfrm>
            <a:prstGeom prst="curvedConnector3">
              <a:avLst>
                <a:gd name="adj1" fmla="val 16900000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81" name="Text Box 89">
              <a:extLst>
                <a:ext uri="{FF2B5EF4-FFF2-40B4-BE49-F238E27FC236}">
                  <a16:creationId xmlns:a16="http://schemas.microsoft.com/office/drawing/2014/main" id="{BCEE6A98-0011-4546-A615-7F8A165953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7975" y="4040188"/>
              <a:ext cx="425450" cy="24622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charset="0"/>
                </a:rPr>
                <a:t> 6</a:t>
              </a:r>
            </a:p>
          </p:txBody>
        </p:sp>
        <p:sp>
          <p:nvSpPr>
            <p:cNvPr id="82" name="Text Box 90">
              <a:extLst>
                <a:ext uri="{FF2B5EF4-FFF2-40B4-BE49-F238E27FC236}">
                  <a16:creationId xmlns:a16="http://schemas.microsoft.com/office/drawing/2014/main" id="{32F1F52E-5BCF-4000-8276-AEEC632FFD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6491" y="4314825"/>
              <a:ext cx="1685925" cy="584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1291" tIns="45646" rIns="91291" bIns="45646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kumimoji="1" lang="en-US" sz="1600" dirty="0">
                  <a:solidFill>
                    <a:srgbClr val="0033CC"/>
                  </a:solidFill>
                  <a:latin typeface="+mj-lt"/>
                  <a:ea typeface="ＭＳ Ｐゴシック" charset="0"/>
                </a:rPr>
                <a:t>residual capacity</a:t>
              </a:r>
            </a:p>
          </p:txBody>
        </p:sp>
        <p:sp>
          <p:nvSpPr>
            <p:cNvPr id="88" name="Line 95">
              <a:extLst>
                <a:ext uri="{FF2B5EF4-FFF2-40B4-BE49-F238E27FC236}">
                  <a16:creationId xmlns:a16="http://schemas.microsoft.com/office/drawing/2014/main" id="{D5B4B2E2-B8D5-448B-BB2A-2B4C6AB651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43725" y="3400425"/>
              <a:ext cx="152400" cy="152400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endParaRPr>
            </a:p>
          </p:txBody>
        </p:sp>
        <p:sp>
          <p:nvSpPr>
            <p:cNvPr id="89" name="Line 97">
              <a:extLst>
                <a:ext uri="{FF2B5EF4-FFF2-40B4-BE49-F238E27FC236}">
                  <a16:creationId xmlns:a16="http://schemas.microsoft.com/office/drawing/2014/main" id="{15A1B6AE-CCA1-41E7-8567-64C2205AAE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943725" y="4314825"/>
              <a:ext cx="152400" cy="152400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619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Last Lecture: Augmenting Path Algorithm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46" name="Text Box 5">
            <a:extLst>
              <a:ext uri="{FF2B5EF4-FFF2-40B4-BE49-F238E27FC236}">
                <a16:creationId xmlns:a16="http://schemas.microsoft.com/office/drawing/2014/main" id="{B39A1CC2-2F0F-4E91-84FF-7675B07665DF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1884107" y="1350861"/>
            <a:ext cx="4819036" cy="2154436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spcBef>
                <a:spcPct val="0"/>
              </a:spcBef>
              <a:buNone/>
              <a:defRPr/>
            </a:pPr>
            <a:r>
              <a:rPr lang="en-US" sz="1600" b="1" kern="1200" dirty="0">
                <a:solidFill>
                  <a:srgbClr val="010000"/>
                </a:solidFill>
                <a:latin typeface="Courier New" charset="0"/>
                <a:ea typeface="ＭＳ Ｐゴシック" charset="0"/>
              </a:rPr>
              <a:t>Augment(f, c, P) {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kumimoji="1" lang="en-US" sz="1600" b="1" kern="1200" dirty="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   b </a:t>
            </a:r>
            <a:r>
              <a:rPr kumimoji="1" lang="en-US" sz="1600" b="1" kern="1200" dirty="0">
                <a:solidFill>
                  <a:srgbClr val="000000"/>
                </a:solidFill>
                <a:latin typeface="Courier New" charset="0"/>
                <a:ea typeface="ＭＳ Ｐゴシック" charset="0"/>
                <a:sym typeface="Symbol" charset="0"/>
              </a:rPr>
              <a:t> bottleneck(P) 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kumimoji="1" lang="en-US" sz="1600" b="1" kern="1200" dirty="0">
                <a:solidFill>
                  <a:srgbClr val="003399"/>
                </a:solidFill>
                <a:latin typeface="Courier New" charset="0"/>
                <a:ea typeface="ＭＳ Ｐゴシック" charset="0"/>
              </a:rPr>
              <a:t>   foreach </a:t>
            </a:r>
            <a:r>
              <a:rPr kumimoji="1" lang="en-US" sz="1600" b="1" kern="1200" dirty="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e </a:t>
            </a:r>
            <a:r>
              <a:rPr kumimoji="1" lang="en-US" sz="1600" b="1" kern="1200" dirty="0">
                <a:solidFill>
                  <a:srgbClr val="000000"/>
                </a:solidFill>
                <a:latin typeface="Courier New" charset="0"/>
                <a:ea typeface="ＭＳ Ｐゴシック" charset="0"/>
                <a:sym typeface="Symbol" charset="0"/>
              </a:rPr>
              <a:t></a:t>
            </a:r>
            <a:r>
              <a:rPr kumimoji="1" lang="en-US" sz="1600" b="1" kern="1200" dirty="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 P {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kumimoji="1" lang="en-US" sz="1600" b="1" kern="1200" dirty="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      </a:t>
            </a:r>
            <a:r>
              <a:rPr kumimoji="1" lang="en-US" sz="1600" b="1" kern="1200" dirty="0">
                <a:solidFill>
                  <a:srgbClr val="003399"/>
                </a:solidFill>
                <a:latin typeface="Courier New" charset="0"/>
                <a:ea typeface="ＭＳ Ｐゴシック" charset="0"/>
              </a:rPr>
              <a:t>if</a:t>
            </a:r>
            <a:r>
              <a:rPr kumimoji="1" lang="en-US" sz="1600" b="1" kern="1200" dirty="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 (e </a:t>
            </a:r>
            <a:r>
              <a:rPr kumimoji="1" lang="en-US" sz="1600" b="1" kern="1200" dirty="0">
                <a:solidFill>
                  <a:srgbClr val="000000"/>
                </a:solidFill>
                <a:latin typeface="Courier New" charset="0"/>
                <a:ea typeface="ＭＳ Ｐゴシック" charset="0"/>
                <a:sym typeface="Symbol" charset="0"/>
              </a:rPr>
              <a:t></a:t>
            </a:r>
            <a:r>
              <a:rPr kumimoji="1" lang="en-US" sz="1600" b="1" kern="1200" dirty="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 E) f(e) </a:t>
            </a:r>
            <a:r>
              <a:rPr kumimoji="1" lang="en-US" sz="1600" b="1" kern="1200" dirty="0">
                <a:solidFill>
                  <a:srgbClr val="000000"/>
                </a:solidFill>
                <a:latin typeface="Courier New" charset="0"/>
                <a:ea typeface="ＭＳ Ｐゴシック" charset="0"/>
                <a:sym typeface="Symbol" charset="0"/>
              </a:rPr>
              <a:t></a:t>
            </a:r>
            <a:r>
              <a:rPr kumimoji="1" lang="en-US" sz="1600" b="1" kern="1200" dirty="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 f(e) + b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kumimoji="1" lang="en-US" sz="1600" b="1" kern="1200" dirty="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      </a:t>
            </a:r>
            <a:r>
              <a:rPr kumimoji="1" lang="en-US" sz="1600" b="1" kern="1200" dirty="0">
                <a:solidFill>
                  <a:srgbClr val="003399"/>
                </a:solidFill>
                <a:latin typeface="Courier New" charset="0"/>
                <a:ea typeface="ＭＳ Ｐゴシック" charset="0"/>
              </a:rPr>
              <a:t>else</a:t>
            </a:r>
            <a:r>
              <a:rPr kumimoji="1" lang="en-US" sz="1600" b="1" kern="1200" dirty="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       f(</a:t>
            </a:r>
            <a:r>
              <a:rPr kumimoji="1" lang="en-US" sz="1600" b="1" kern="1200" dirty="0" err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e</a:t>
            </a:r>
            <a:r>
              <a:rPr kumimoji="1" lang="en-US" sz="1600" b="1" kern="1200" baseline="30000" dirty="0" err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R</a:t>
            </a:r>
            <a:r>
              <a:rPr kumimoji="1" lang="en-US" sz="1600" b="1" kern="1200" dirty="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) </a:t>
            </a:r>
            <a:r>
              <a:rPr kumimoji="1" lang="en-US" sz="1600" b="1" kern="1200" dirty="0">
                <a:solidFill>
                  <a:srgbClr val="000000"/>
                </a:solidFill>
                <a:latin typeface="Courier New" charset="0"/>
                <a:ea typeface="ＭＳ Ｐゴシック" charset="0"/>
                <a:sym typeface="Symbol" charset="0"/>
              </a:rPr>
              <a:t></a:t>
            </a:r>
            <a:r>
              <a:rPr kumimoji="1" lang="en-US" sz="1600" b="1" kern="1200" dirty="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 f(e) - b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kumimoji="1" lang="en-US" sz="1600" b="1" kern="1200" dirty="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   }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kumimoji="1" lang="en-US" sz="1600" b="1" kern="1200" dirty="0">
                <a:solidFill>
                  <a:srgbClr val="003399"/>
                </a:solidFill>
                <a:latin typeface="Courier New" charset="0"/>
                <a:ea typeface="ＭＳ Ｐゴシック" charset="0"/>
              </a:rPr>
              <a:t>   return</a:t>
            </a:r>
            <a:r>
              <a:rPr kumimoji="1" lang="en-US" sz="1600" b="1" kern="1200" dirty="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 f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kumimoji="1" lang="en-US" sz="1600" b="1" kern="1200" dirty="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}</a:t>
            </a:r>
          </a:p>
        </p:txBody>
      </p:sp>
      <p:sp>
        <p:nvSpPr>
          <p:cNvPr id="47" name="Text Box 5">
            <a:extLst>
              <a:ext uri="{FF2B5EF4-FFF2-40B4-BE49-F238E27FC236}">
                <a16:creationId xmlns:a16="http://schemas.microsoft.com/office/drawing/2014/main" id="{9CAF9CFF-03AF-4282-929A-7385C6D04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387" y="3597532"/>
            <a:ext cx="7101348" cy="2646878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82880" tIns="91440" rIns="137160" bIns="9144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spcBef>
                <a:spcPct val="0"/>
              </a:spcBef>
              <a:buNone/>
              <a:defRPr/>
            </a:pPr>
            <a:r>
              <a:rPr lang="en-US" sz="1600" b="1" dirty="0">
                <a:solidFill>
                  <a:srgbClr val="010000"/>
                </a:solidFill>
                <a:latin typeface="Courier New" charset="0"/>
                <a:ea typeface="ＭＳ Ｐゴシック" charset="0"/>
              </a:rPr>
              <a:t>Ford-Fulkerson(G, s, t, c) {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kumimoji="1" lang="en-US" sz="1600" b="1" dirty="0">
                <a:solidFill>
                  <a:srgbClr val="003399"/>
                </a:solidFill>
                <a:latin typeface="Courier New" charset="0"/>
                <a:ea typeface="ＭＳ Ｐゴシック" charset="0"/>
              </a:rPr>
              <a:t>   foreach </a:t>
            </a:r>
            <a:r>
              <a:rPr kumimoji="1" lang="en-US" sz="1600" b="1" dirty="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e </a:t>
            </a:r>
            <a:r>
              <a:rPr kumimoji="1" lang="en-US" sz="1600" b="1" dirty="0">
                <a:solidFill>
                  <a:srgbClr val="000000"/>
                </a:solidFill>
                <a:latin typeface="Courier New" charset="0"/>
                <a:ea typeface="ＭＳ Ｐゴシック" charset="0"/>
                <a:sym typeface="Symbol" charset="0"/>
              </a:rPr>
              <a:t></a:t>
            </a:r>
            <a:r>
              <a:rPr kumimoji="1" lang="en-US" sz="1600" b="1" dirty="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 E  f(e) </a:t>
            </a:r>
            <a:r>
              <a:rPr kumimoji="1" lang="en-US" sz="1600" b="1" dirty="0">
                <a:solidFill>
                  <a:srgbClr val="000000"/>
                </a:solidFill>
                <a:latin typeface="Courier New" charset="0"/>
                <a:ea typeface="ＭＳ Ｐゴシック" charset="0"/>
                <a:sym typeface="Symbol" charset="0"/>
              </a:rPr>
              <a:t></a:t>
            </a:r>
            <a:r>
              <a:rPr kumimoji="1" lang="en-US" sz="1600" b="1" dirty="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 0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kumimoji="1" lang="en-US" sz="1600" b="1" dirty="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   G</a:t>
            </a:r>
            <a:r>
              <a:rPr kumimoji="1" lang="en-US" sz="1600" b="1" baseline="-25000" dirty="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f</a:t>
            </a:r>
            <a:r>
              <a:rPr kumimoji="1" lang="en-US" sz="1600" b="1" dirty="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 </a:t>
            </a:r>
            <a:r>
              <a:rPr kumimoji="1" lang="en-US" sz="1600" b="1" dirty="0">
                <a:solidFill>
                  <a:srgbClr val="000000"/>
                </a:solidFill>
                <a:latin typeface="Courier New" charset="0"/>
                <a:ea typeface="ＭＳ Ｐゴシック" charset="0"/>
                <a:sym typeface="Symbol" charset="0"/>
              </a:rPr>
              <a:t></a:t>
            </a:r>
            <a:r>
              <a:rPr kumimoji="1" lang="en-US" sz="1600" b="1" dirty="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 residual graph</a:t>
            </a:r>
            <a:endParaRPr kumimoji="1" lang="en-US" sz="1600" b="1" dirty="0">
              <a:solidFill>
                <a:srgbClr val="003399"/>
              </a:solidFill>
              <a:latin typeface="Courier New" charset="0"/>
              <a:ea typeface="ＭＳ Ｐゴシック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endParaRPr kumimoji="1" lang="en-US" sz="1600" b="1" dirty="0">
              <a:solidFill>
                <a:srgbClr val="003399"/>
              </a:solidFill>
              <a:latin typeface="Courier New" charset="0"/>
              <a:ea typeface="ＭＳ Ｐゴシック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kumimoji="1" lang="en-US" sz="1600" b="1" dirty="0">
                <a:solidFill>
                  <a:srgbClr val="003399"/>
                </a:solidFill>
                <a:latin typeface="Courier New" charset="0"/>
                <a:ea typeface="ＭＳ Ｐゴシック" charset="0"/>
              </a:rPr>
              <a:t>   while </a:t>
            </a:r>
            <a:r>
              <a:rPr kumimoji="1" lang="en-US" sz="1600" b="1" dirty="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(there exists augmenting path P) {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kumimoji="1" lang="en-US" sz="1600" b="1" dirty="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      f </a:t>
            </a:r>
            <a:r>
              <a:rPr kumimoji="1" lang="en-US" sz="1600" b="1" dirty="0">
                <a:solidFill>
                  <a:srgbClr val="000000"/>
                </a:solidFill>
                <a:latin typeface="Courier New" charset="0"/>
                <a:ea typeface="ＭＳ Ｐゴシック" charset="0"/>
                <a:sym typeface="Symbol" charset="0"/>
              </a:rPr>
              <a:t></a:t>
            </a:r>
            <a:r>
              <a:rPr kumimoji="1" lang="en-US" sz="1600" b="1" dirty="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 Augment(f, c, P)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kumimoji="1" lang="en-US" sz="1600" b="1" dirty="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      update G</a:t>
            </a:r>
            <a:r>
              <a:rPr kumimoji="1" lang="en-US" sz="1600" b="1" baseline="-25000" dirty="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f</a:t>
            </a:r>
            <a:endParaRPr kumimoji="1" lang="en-US" sz="1600" b="1" dirty="0">
              <a:solidFill>
                <a:srgbClr val="000000"/>
              </a:solidFill>
              <a:latin typeface="Courier New" charset="0"/>
              <a:ea typeface="ＭＳ Ｐゴシック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kumimoji="1" lang="en-US" sz="1600" b="1" dirty="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   }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kumimoji="1" lang="en-US" sz="1600" b="1" dirty="0">
                <a:solidFill>
                  <a:srgbClr val="003399"/>
                </a:solidFill>
                <a:latin typeface="Courier New" charset="0"/>
                <a:ea typeface="ＭＳ Ｐゴシック" charset="0"/>
              </a:rPr>
              <a:t>   return</a:t>
            </a:r>
            <a:r>
              <a:rPr kumimoji="1" lang="en-US" sz="1600" b="1" dirty="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 f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kumimoji="1" lang="en-US" sz="1600" b="1" dirty="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618D92-5678-482D-AC91-1B065B65A168}"/>
              </a:ext>
            </a:extLst>
          </p:cNvPr>
          <p:cNvSpPr txBox="1"/>
          <p:nvPr/>
        </p:nvSpPr>
        <p:spPr>
          <a:xfrm>
            <a:off x="5873937" y="1565884"/>
            <a:ext cx="2771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Smallest capacity edge on P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A60D550-F4BB-4CBC-AB59-9DE8F2C3DB3F}"/>
              </a:ext>
            </a:extLst>
          </p:cNvPr>
          <p:cNvSpPr txBox="1"/>
          <p:nvPr/>
        </p:nvSpPr>
        <p:spPr>
          <a:xfrm>
            <a:off x="6684299" y="2122913"/>
            <a:ext cx="1449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Forward edge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DCEA1B7-63BE-4091-8AC3-87A0798BB88A}"/>
              </a:ext>
            </a:extLst>
          </p:cNvPr>
          <p:cNvSpPr txBox="1"/>
          <p:nvPr/>
        </p:nvSpPr>
        <p:spPr>
          <a:xfrm>
            <a:off x="6697534" y="2485537"/>
            <a:ext cx="1460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Reverse edge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1BE1280-1285-4E33-ADDF-03D2C6991F23}"/>
              </a:ext>
            </a:extLst>
          </p:cNvPr>
          <p:cNvCxnSpPr>
            <a:stCxn id="3" idx="1"/>
          </p:cNvCxnSpPr>
          <p:nvPr/>
        </p:nvCxnSpPr>
        <p:spPr bwMode="auto">
          <a:xfrm flipH="1">
            <a:off x="4697363" y="1735161"/>
            <a:ext cx="1176574" cy="1010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BC89538-C483-42A8-A5E6-9786CA704C9F}"/>
              </a:ext>
            </a:extLst>
          </p:cNvPr>
          <p:cNvCxnSpPr>
            <a:cxnSpLocks/>
            <a:stCxn id="49" idx="1"/>
          </p:cNvCxnSpPr>
          <p:nvPr/>
        </p:nvCxnSpPr>
        <p:spPr bwMode="auto">
          <a:xfrm flipH="1">
            <a:off x="6157452" y="2292190"/>
            <a:ext cx="526847" cy="174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0BB57D5-2DB7-4CCD-96B1-556E314BDB89}"/>
              </a:ext>
            </a:extLst>
          </p:cNvPr>
          <p:cNvCxnSpPr>
            <a:cxnSpLocks/>
            <a:stCxn id="50" idx="1"/>
          </p:cNvCxnSpPr>
          <p:nvPr/>
        </p:nvCxnSpPr>
        <p:spPr bwMode="auto">
          <a:xfrm flipH="1" flipV="1">
            <a:off x="6227036" y="2553702"/>
            <a:ext cx="470498" cy="1011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442197-56DB-4944-B87C-BD340C148E40}"/>
              </a:ext>
            </a:extLst>
          </p:cNvPr>
          <p:cNvSpPr/>
          <p:nvPr/>
        </p:nvSpPr>
        <p:spPr bwMode="auto">
          <a:xfrm>
            <a:off x="3604313" y="5393768"/>
            <a:ext cx="4140462" cy="783193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Question: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charset="0"/>
              </a:rPr>
              <a:t>How to check if a flow is maximum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81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Outline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5F1C25-DFF7-4950-B08A-EDEA0AAE4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70C0"/>
                </a:solidFill>
              </a:rPr>
              <a:t>Discuss how to prove a flow is optimal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Introduce it as a new problem</a:t>
            </a:r>
          </a:p>
          <a:p>
            <a:r>
              <a:rPr lang="en-US" sz="2000" dirty="0"/>
              <a:t>Relate two problems</a:t>
            </a:r>
          </a:p>
          <a:p>
            <a:r>
              <a:rPr lang="en-US" sz="2000" dirty="0"/>
              <a:t>Prove correctness of augmenting path</a:t>
            </a:r>
          </a:p>
          <a:p>
            <a:r>
              <a:rPr lang="en-US" sz="2000" dirty="0"/>
              <a:t>Some exercise</a:t>
            </a:r>
          </a:p>
        </p:txBody>
      </p:sp>
    </p:spTree>
    <p:extLst>
      <p:ext uri="{BB962C8B-B14F-4D97-AF65-F5344CB8AC3E}">
        <p14:creationId xmlns:p14="http://schemas.microsoft.com/office/powerpoint/2010/main" val="3049768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Maximum s-t Flow Problem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dirty="0">
                <a:solidFill>
                  <a:srgbClr val="0070C0"/>
                </a:solidFill>
              </a:rPr>
              <a:t>Exercise</a:t>
            </a:r>
            <a:r>
              <a:rPr lang="en-US" altLang="en-US" sz="2000" dirty="0"/>
              <a:t>: Is this a maximum flow?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325" name="Text Box 44">
            <a:extLst>
              <a:ext uri="{FF2B5EF4-FFF2-40B4-BE49-F238E27FC236}">
                <a16:creationId xmlns:a16="http://schemas.microsoft.com/office/drawing/2014/main" id="{078D5F5B-0905-4CD1-A52B-969CDE2E4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3005" y="2751784"/>
            <a:ext cx="339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10</a:t>
            </a:r>
          </a:p>
        </p:txBody>
      </p:sp>
      <p:sp>
        <p:nvSpPr>
          <p:cNvPr id="326" name="Text Box 45">
            <a:extLst>
              <a:ext uri="{FF2B5EF4-FFF2-40B4-BE49-F238E27FC236}">
                <a16:creationId xmlns:a16="http://schemas.microsoft.com/office/drawing/2014/main" id="{2B022B13-E262-4CB4-A713-8C4B8F943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617" y="2161234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9</a:t>
            </a:r>
          </a:p>
        </p:txBody>
      </p:sp>
      <p:sp>
        <p:nvSpPr>
          <p:cNvPr id="327" name="Text Box 46">
            <a:extLst>
              <a:ext uri="{FF2B5EF4-FFF2-40B4-BE49-F238E27FC236}">
                <a16:creationId xmlns:a16="http://schemas.microsoft.com/office/drawing/2014/main" id="{B93DB8B5-36CD-43F7-94D4-B1B4754BB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755" y="2813696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9</a:t>
            </a:r>
          </a:p>
        </p:txBody>
      </p:sp>
      <p:sp>
        <p:nvSpPr>
          <p:cNvPr id="328" name="Text Box 50">
            <a:extLst>
              <a:ext uri="{FF2B5EF4-FFF2-40B4-BE49-F238E27FC236}">
                <a16:creationId xmlns:a16="http://schemas.microsoft.com/office/drawing/2014/main" id="{6E4FEE76-C4D3-45E3-BECD-FEC504AED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842" y="3607446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4</a:t>
            </a:r>
          </a:p>
        </p:txBody>
      </p:sp>
      <p:sp>
        <p:nvSpPr>
          <p:cNvPr id="329" name="Text Box 51">
            <a:extLst>
              <a:ext uri="{FF2B5EF4-FFF2-40B4-BE49-F238E27FC236}">
                <a16:creationId xmlns:a16="http://schemas.microsoft.com/office/drawing/2014/main" id="{DA606978-E6FE-45F9-B665-BEAE8B356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205" y="3647134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8</a:t>
            </a:r>
          </a:p>
        </p:txBody>
      </p:sp>
      <p:sp>
        <p:nvSpPr>
          <p:cNvPr id="330" name="Text Box 53">
            <a:extLst>
              <a:ext uri="{FF2B5EF4-FFF2-40B4-BE49-F238E27FC236}">
                <a16:creationId xmlns:a16="http://schemas.microsoft.com/office/drawing/2014/main" id="{D5040BB8-B394-4BAD-98A0-DB2F5C73F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205" y="2862909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</a:t>
            </a:r>
          </a:p>
        </p:txBody>
      </p:sp>
      <p:sp>
        <p:nvSpPr>
          <p:cNvPr id="331" name="Text Box 55">
            <a:extLst>
              <a:ext uri="{FF2B5EF4-FFF2-40B4-BE49-F238E27FC236}">
                <a16:creationId xmlns:a16="http://schemas.microsoft.com/office/drawing/2014/main" id="{4920F43E-6785-4059-989B-E931D854E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4117" y="3099446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332" name="Text Box 58">
            <a:extLst>
              <a:ext uri="{FF2B5EF4-FFF2-40B4-BE49-F238E27FC236}">
                <a16:creationId xmlns:a16="http://schemas.microsoft.com/office/drawing/2014/main" id="{778F99EC-0862-45C1-9870-E066862DD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667" y="4884124"/>
            <a:ext cx="1690688" cy="333375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387" tIns="91387" rIns="91387" bIns="91387" anchor="ctr"/>
          <a:lstStyle/>
          <a:p>
            <a:pPr>
              <a:spcBef>
                <a:spcPct val="50000"/>
              </a:spcBef>
              <a:defRPr/>
            </a:pPr>
            <a:r>
              <a:rPr kumimoji="1" lang="en-US" sz="1400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Value = 28</a:t>
            </a:r>
          </a:p>
        </p:txBody>
      </p:sp>
      <p:sp>
        <p:nvSpPr>
          <p:cNvPr id="333" name="Text Box 111">
            <a:extLst>
              <a:ext uri="{FF2B5EF4-FFF2-40B4-BE49-F238E27FC236}">
                <a16:creationId xmlns:a16="http://schemas.microsoft.com/office/drawing/2014/main" id="{97C283A9-4721-4D07-AC51-493AF1641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517" y="4636146"/>
            <a:ext cx="869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en-US" sz="140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capacity</a:t>
            </a:r>
          </a:p>
        </p:txBody>
      </p:sp>
      <p:sp>
        <p:nvSpPr>
          <p:cNvPr id="334" name="Text Box 113">
            <a:extLst>
              <a:ext uri="{FF2B5EF4-FFF2-40B4-BE49-F238E27FC236}">
                <a16:creationId xmlns:a16="http://schemas.microsoft.com/office/drawing/2014/main" id="{76F4B629-E3FD-46B4-95BF-7EF11C057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317" y="4912371"/>
            <a:ext cx="543438" cy="30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1" lang="en-US" sz="14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flow</a:t>
            </a:r>
          </a:p>
        </p:txBody>
      </p:sp>
      <p:grpSp>
        <p:nvGrpSpPr>
          <p:cNvPr id="335" name="Group 115">
            <a:extLst>
              <a:ext uri="{FF2B5EF4-FFF2-40B4-BE49-F238E27FC236}">
                <a16:creationId xmlns:a16="http://schemas.microsoft.com/office/drawing/2014/main" id="{1184C4F3-A74E-465A-8CD0-0A94B8431C0B}"/>
              </a:ext>
            </a:extLst>
          </p:cNvPr>
          <p:cNvGrpSpPr>
            <a:grpSpLocks/>
          </p:cNvGrpSpPr>
          <p:nvPr/>
        </p:nvGrpSpPr>
        <p:grpSpPr bwMode="auto">
          <a:xfrm>
            <a:off x="1182867" y="2381896"/>
            <a:ext cx="6838950" cy="3192463"/>
            <a:chOff x="742" y="2102"/>
            <a:chExt cx="4308" cy="2011"/>
          </a:xfrm>
        </p:grpSpPr>
        <p:sp>
          <p:nvSpPr>
            <p:cNvPr id="336" name="Oval 6">
              <a:extLst>
                <a:ext uri="{FF2B5EF4-FFF2-40B4-BE49-F238E27FC236}">
                  <a16:creationId xmlns:a16="http://schemas.microsoft.com/office/drawing/2014/main" id="{96A138DD-0D88-457B-93DB-FAD7DE355EC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42" y="3041"/>
              <a:ext cx="158" cy="1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s</a:t>
              </a:r>
            </a:p>
          </p:txBody>
        </p:sp>
        <p:sp>
          <p:nvSpPr>
            <p:cNvPr id="337" name="Oval 7">
              <a:extLst>
                <a:ext uri="{FF2B5EF4-FFF2-40B4-BE49-F238E27FC236}">
                  <a16:creationId xmlns:a16="http://schemas.microsoft.com/office/drawing/2014/main" id="{9A09DDEF-38BF-41FA-963B-1983DC6CEF5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92" y="2102"/>
              <a:ext cx="158" cy="16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2</a:t>
              </a:r>
            </a:p>
          </p:txBody>
        </p:sp>
        <p:sp>
          <p:nvSpPr>
            <p:cNvPr id="338" name="Oval 8">
              <a:extLst>
                <a:ext uri="{FF2B5EF4-FFF2-40B4-BE49-F238E27FC236}">
                  <a16:creationId xmlns:a16="http://schemas.microsoft.com/office/drawing/2014/main" id="{75EFD867-718D-4835-909C-6E05ABA1B22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92" y="3041"/>
              <a:ext cx="158" cy="1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3</a:t>
              </a:r>
            </a:p>
          </p:txBody>
        </p:sp>
        <p:sp>
          <p:nvSpPr>
            <p:cNvPr id="339" name="Oval 9">
              <a:extLst>
                <a:ext uri="{FF2B5EF4-FFF2-40B4-BE49-F238E27FC236}">
                  <a16:creationId xmlns:a16="http://schemas.microsoft.com/office/drawing/2014/main" id="{240BEDA5-0E12-42AE-85C1-0599FA8A35C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92" y="3955"/>
              <a:ext cx="158" cy="15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4</a:t>
              </a:r>
            </a:p>
          </p:txBody>
        </p:sp>
        <p:cxnSp>
          <p:nvCxnSpPr>
            <p:cNvPr id="340" name="AutoShape 10">
              <a:extLst>
                <a:ext uri="{FF2B5EF4-FFF2-40B4-BE49-F238E27FC236}">
                  <a16:creationId xmlns:a16="http://schemas.microsoft.com/office/drawing/2014/main" id="{82E3DB6B-E077-49D4-98E4-9B06F8D12C18}"/>
                </a:ext>
              </a:extLst>
            </p:cNvPr>
            <p:cNvCxnSpPr>
              <a:cxnSpLocks noChangeShapeType="1"/>
              <a:stCxn id="336" idx="7"/>
              <a:endCxn id="337" idx="3"/>
            </p:cNvCxnSpPr>
            <p:nvPr/>
          </p:nvCxnSpPr>
          <p:spPr bwMode="auto">
            <a:xfrm flipV="1">
              <a:off x="877" y="2239"/>
              <a:ext cx="1138" cy="8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1" name="AutoShape 11">
              <a:extLst>
                <a:ext uri="{FF2B5EF4-FFF2-40B4-BE49-F238E27FC236}">
                  <a16:creationId xmlns:a16="http://schemas.microsoft.com/office/drawing/2014/main" id="{E87EA5C7-7F8F-4FD6-8BC0-C449432F2049}"/>
                </a:ext>
              </a:extLst>
            </p:cNvPr>
            <p:cNvCxnSpPr>
              <a:cxnSpLocks noChangeShapeType="1"/>
              <a:stCxn id="336" idx="6"/>
              <a:endCxn id="338" idx="2"/>
            </p:cNvCxnSpPr>
            <p:nvPr/>
          </p:nvCxnSpPr>
          <p:spPr bwMode="auto">
            <a:xfrm>
              <a:off x="900" y="3121"/>
              <a:ext cx="1092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2" name="AutoShape 12">
              <a:extLst>
                <a:ext uri="{FF2B5EF4-FFF2-40B4-BE49-F238E27FC236}">
                  <a16:creationId xmlns:a16="http://schemas.microsoft.com/office/drawing/2014/main" id="{58FEAA4D-E42C-4438-AD82-C1E87E90833B}"/>
                </a:ext>
              </a:extLst>
            </p:cNvPr>
            <p:cNvCxnSpPr>
              <a:cxnSpLocks noChangeShapeType="1"/>
              <a:stCxn id="336" idx="5"/>
              <a:endCxn id="339" idx="1"/>
            </p:cNvCxnSpPr>
            <p:nvPr/>
          </p:nvCxnSpPr>
          <p:spPr bwMode="auto">
            <a:xfrm>
              <a:off x="877" y="3177"/>
              <a:ext cx="1138" cy="80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3" name="AutoShape 13">
              <a:extLst>
                <a:ext uri="{FF2B5EF4-FFF2-40B4-BE49-F238E27FC236}">
                  <a16:creationId xmlns:a16="http://schemas.microsoft.com/office/drawing/2014/main" id="{251B5254-BC7D-4852-A3E2-9F6A99E6938C}"/>
                </a:ext>
              </a:extLst>
            </p:cNvPr>
            <p:cNvCxnSpPr>
              <a:cxnSpLocks noChangeShapeType="1"/>
              <a:stCxn id="338" idx="6"/>
              <a:endCxn id="350" idx="2"/>
            </p:cNvCxnSpPr>
            <p:nvPr/>
          </p:nvCxnSpPr>
          <p:spPr bwMode="auto">
            <a:xfrm>
              <a:off x="2150" y="3121"/>
              <a:ext cx="1514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4" name="AutoShape 14">
              <a:extLst>
                <a:ext uri="{FF2B5EF4-FFF2-40B4-BE49-F238E27FC236}">
                  <a16:creationId xmlns:a16="http://schemas.microsoft.com/office/drawing/2014/main" id="{874E0BCD-DB91-4CCD-A9B6-8AD62685D6BA}"/>
                </a:ext>
              </a:extLst>
            </p:cNvPr>
            <p:cNvCxnSpPr>
              <a:cxnSpLocks noChangeShapeType="1"/>
              <a:stCxn id="338" idx="5"/>
              <a:endCxn id="351" idx="1"/>
            </p:cNvCxnSpPr>
            <p:nvPr/>
          </p:nvCxnSpPr>
          <p:spPr bwMode="auto">
            <a:xfrm>
              <a:off x="2127" y="3177"/>
              <a:ext cx="1560" cy="80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5" name="AutoShape 15">
              <a:extLst>
                <a:ext uri="{FF2B5EF4-FFF2-40B4-BE49-F238E27FC236}">
                  <a16:creationId xmlns:a16="http://schemas.microsoft.com/office/drawing/2014/main" id="{499A2461-EB12-41A3-9FD2-E5BC3F13FC5A}"/>
                </a:ext>
              </a:extLst>
            </p:cNvPr>
            <p:cNvCxnSpPr>
              <a:cxnSpLocks noChangeShapeType="1"/>
              <a:stCxn id="338" idx="4"/>
              <a:endCxn id="339" idx="0"/>
            </p:cNvCxnSpPr>
            <p:nvPr/>
          </p:nvCxnSpPr>
          <p:spPr bwMode="auto">
            <a:xfrm>
              <a:off x="2071" y="3200"/>
              <a:ext cx="0" cy="755"/>
            </a:xfrm>
            <a:prstGeom prst="straightConnector1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6" name="AutoShape 16">
              <a:extLst>
                <a:ext uri="{FF2B5EF4-FFF2-40B4-BE49-F238E27FC236}">
                  <a16:creationId xmlns:a16="http://schemas.microsoft.com/office/drawing/2014/main" id="{35B124E1-C131-4398-862E-689A2EA26534}"/>
                </a:ext>
              </a:extLst>
            </p:cNvPr>
            <p:cNvCxnSpPr>
              <a:cxnSpLocks noChangeShapeType="1"/>
              <a:stCxn id="337" idx="6"/>
              <a:endCxn id="349" idx="2"/>
            </p:cNvCxnSpPr>
            <p:nvPr/>
          </p:nvCxnSpPr>
          <p:spPr bwMode="auto">
            <a:xfrm>
              <a:off x="2150" y="2182"/>
              <a:ext cx="1514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7" name="AutoShape 17">
              <a:extLst>
                <a:ext uri="{FF2B5EF4-FFF2-40B4-BE49-F238E27FC236}">
                  <a16:creationId xmlns:a16="http://schemas.microsoft.com/office/drawing/2014/main" id="{B40CD000-036D-430E-B326-0C33B05D5673}"/>
                </a:ext>
              </a:extLst>
            </p:cNvPr>
            <p:cNvCxnSpPr>
              <a:cxnSpLocks noChangeShapeType="1"/>
              <a:stCxn id="339" idx="6"/>
              <a:endCxn id="351" idx="2"/>
            </p:cNvCxnSpPr>
            <p:nvPr/>
          </p:nvCxnSpPr>
          <p:spPr bwMode="auto">
            <a:xfrm>
              <a:off x="2150" y="4034"/>
              <a:ext cx="1514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8" name="AutoShape 18">
              <a:extLst>
                <a:ext uri="{FF2B5EF4-FFF2-40B4-BE49-F238E27FC236}">
                  <a16:creationId xmlns:a16="http://schemas.microsoft.com/office/drawing/2014/main" id="{B589CDC7-F2AE-497E-842F-6DBF77704CFF}"/>
                </a:ext>
              </a:extLst>
            </p:cNvPr>
            <p:cNvCxnSpPr>
              <a:cxnSpLocks noChangeShapeType="1"/>
              <a:stCxn id="337" idx="4"/>
              <a:endCxn id="338" idx="0"/>
            </p:cNvCxnSpPr>
            <p:nvPr/>
          </p:nvCxnSpPr>
          <p:spPr bwMode="auto">
            <a:xfrm>
              <a:off x="2071" y="2262"/>
              <a:ext cx="0" cy="779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49" name="Oval 19">
              <a:extLst>
                <a:ext uri="{FF2B5EF4-FFF2-40B4-BE49-F238E27FC236}">
                  <a16:creationId xmlns:a16="http://schemas.microsoft.com/office/drawing/2014/main" id="{3C0E2F76-EF54-42E1-ACB1-C5E35CD641D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64" y="2102"/>
              <a:ext cx="158" cy="16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5</a:t>
              </a:r>
            </a:p>
          </p:txBody>
        </p:sp>
        <p:sp>
          <p:nvSpPr>
            <p:cNvPr id="350" name="Oval 20">
              <a:extLst>
                <a:ext uri="{FF2B5EF4-FFF2-40B4-BE49-F238E27FC236}">
                  <a16:creationId xmlns:a16="http://schemas.microsoft.com/office/drawing/2014/main" id="{F92E224F-98F4-4FB3-8944-874EECB1C3D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64" y="3041"/>
              <a:ext cx="158" cy="1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6</a:t>
              </a:r>
            </a:p>
          </p:txBody>
        </p:sp>
        <p:sp>
          <p:nvSpPr>
            <p:cNvPr id="351" name="Oval 21">
              <a:extLst>
                <a:ext uri="{FF2B5EF4-FFF2-40B4-BE49-F238E27FC236}">
                  <a16:creationId xmlns:a16="http://schemas.microsoft.com/office/drawing/2014/main" id="{7C4B0742-87B3-49D7-916A-170E4304642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64" y="3955"/>
              <a:ext cx="158" cy="15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7</a:t>
              </a:r>
            </a:p>
          </p:txBody>
        </p:sp>
        <p:cxnSp>
          <p:nvCxnSpPr>
            <p:cNvPr id="352" name="AutoShape 22">
              <a:extLst>
                <a:ext uri="{FF2B5EF4-FFF2-40B4-BE49-F238E27FC236}">
                  <a16:creationId xmlns:a16="http://schemas.microsoft.com/office/drawing/2014/main" id="{BF93C899-475A-4B42-8406-38593484E298}"/>
                </a:ext>
              </a:extLst>
            </p:cNvPr>
            <p:cNvCxnSpPr>
              <a:cxnSpLocks noChangeShapeType="1"/>
              <a:stCxn id="350" idx="4"/>
              <a:endCxn id="351" idx="0"/>
            </p:cNvCxnSpPr>
            <p:nvPr/>
          </p:nvCxnSpPr>
          <p:spPr bwMode="auto">
            <a:xfrm>
              <a:off x="3743" y="3200"/>
              <a:ext cx="0" cy="755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53" name="AutoShape 23">
              <a:extLst>
                <a:ext uri="{FF2B5EF4-FFF2-40B4-BE49-F238E27FC236}">
                  <a16:creationId xmlns:a16="http://schemas.microsoft.com/office/drawing/2014/main" id="{51822922-D129-4FD2-9F2F-44029773E17A}"/>
                </a:ext>
              </a:extLst>
            </p:cNvPr>
            <p:cNvCxnSpPr>
              <a:cxnSpLocks noChangeShapeType="1"/>
              <a:stCxn id="349" idx="4"/>
              <a:endCxn id="350" idx="0"/>
            </p:cNvCxnSpPr>
            <p:nvPr/>
          </p:nvCxnSpPr>
          <p:spPr bwMode="auto">
            <a:xfrm>
              <a:off x="3743" y="2262"/>
              <a:ext cx="0" cy="779"/>
            </a:xfrm>
            <a:prstGeom prst="straightConnector1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54" name="AutoShape 24">
              <a:extLst>
                <a:ext uri="{FF2B5EF4-FFF2-40B4-BE49-F238E27FC236}">
                  <a16:creationId xmlns:a16="http://schemas.microsoft.com/office/drawing/2014/main" id="{F8E021D3-D963-474D-BDF1-35B0196E3CAE}"/>
                </a:ext>
              </a:extLst>
            </p:cNvPr>
            <p:cNvCxnSpPr>
              <a:cxnSpLocks noChangeShapeType="1"/>
              <a:stCxn id="337" idx="5"/>
              <a:endCxn id="350" idx="1"/>
            </p:cNvCxnSpPr>
            <p:nvPr/>
          </p:nvCxnSpPr>
          <p:spPr bwMode="auto">
            <a:xfrm>
              <a:off x="2127" y="2239"/>
              <a:ext cx="1560" cy="825"/>
            </a:xfrm>
            <a:prstGeom prst="straightConnector1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55" name="Oval 25">
              <a:extLst>
                <a:ext uri="{FF2B5EF4-FFF2-40B4-BE49-F238E27FC236}">
                  <a16:creationId xmlns:a16="http://schemas.microsoft.com/office/drawing/2014/main" id="{B2FB8F6F-AE17-442E-9427-093AE2FB72A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92" y="3041"/>
              <a:ext cx="158" cy="1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t</a:t>
              </a:r>
            </a:p>
          </p:txBody>
        </p:sp>
        <p:cxnSp>
          <p:nvCxnSpPr>
            <p:cNvPr id="356" name="AutoShape 26">
              <a:extLst>
                <a:ext uri="{FF2B5EF4-FFF2-40B4-BE49-F238E27FC236}">
                  <a16:creationId xmlns:a16="http://schemas.microsoft.com/office/drawing/2014/main" id="{959AA65A-4BF1-4760-9743-82F16E9AD486}"/>
                </a:ext>
              </a:extLst>
            </p:cNvPr>
            <p:cNvCxnSpPr>
              <a:cxnSpLocks noChangeShapeType="1"/>
              <a:stCxn id="349" idx="6"/>
              <a:endCxn id="355" idx="1"/>
            </p:cNvCxnSpPr>
            <p:nvPr/>
          </p:nvCxnSpPr>
          <p:spPr bwMode="auto">
            <a:xfrm>
              <a:off x="3822" y="2182"/>
              <a:ext cx="1093" cy="8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57" name="AutoShape 27">
              <a:extLst>
                <a:ext uri="{FF2B5EF4-FFF2-40B4-BE49-F238E27FC236}">
                  <a16:creationId xmlns:a16="http://schemas.microsoft.com/office/drawing/2014/main" id="{B58ECA60-24EE-4772-A83B-2222979BC2E4}"/>
                </a:ext>
              </a:extLst>
            </p:cNvPr>
            <p:cNvCxnSpPr>
              <a:cxnSpLocks noChangeShapeType="1"/>
              <a:stCxn id="350" idx="6"/>
              <a:endCxn id="355" idx="2"/>
            </p:cNvCxnSpPr>
            <p:nvPr/>
          </p:nvCxnSpPr>
          <p:spPr bwMode="auto">
            <a:xfrm>
              <a:off x="3822" y="3121"/>
              <a:ext cx="1070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58" name="AutoShape 28">
              <a:extLst>
                <a:ext uri="{FF2B5EF4-FFF2-40B4-BE49-F238E27FC236}">
                  <a16:creationId xmlns:a16="http://schemas.microsoft.com/office/drawing/2014/main" id="{E41ADD7A-D837-46F0-871D-3671C34C70FD}"/>
                </a:ext>
              </a:extLst>
            </p:cNvPr>
            <p:cNvCxnSpPr>
              <a:cxnSpLocks noChangeShapeType="1"/>
              <a:stCxn id="351" idx="7"/>
              <a:endCxn id="355" idx="4"/>
            </p:cNvCxnSpPr>
            <p:nvPr/>
          </p:nvCxnSpPr>
          <p:spPr bwMode="auto">
            <a:xfrm flipV="1">
              <a:off x="3799" y="3200"/>
              <a:ext cx="1172" cy="77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59" name="Text Box 29">
              <a:extLst>
                <a:ext uri="{FF2B5EF4-FFF2-40B4-BE49-F238E27FC236}">
                  <a16:creationId xmlns:a16="http://schemas.microsoft.com/office/drawing/2014/main" id="{AA28AB82-E1A8-49EC-A6CE-AE2F438B09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9" y="3560"/>
              <a:ext cx="269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15</a:t>
              </a:r>
            </a:p>
          </p:txBody>
        </p:sp>
        <p:sp>
          <p:nvSpPr>
            <p:cNvPr id="360" name="Text Box 30">
              <a:extLst>
                <a:ext uri="{FF2B5EF4-FFF2-40B4-BE49-F238E27FC236}">
                  <a16:creationId xmlns:a16="http://schemas.microsoft.com/office/drawing/2014/main" id="{E15FE019-EA18-4E05-BA11-FE151FB0E3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8" y="3040"/>
              <a:ext cx="222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5</a:t>
              </a:r>
            </a:p>
          </p:txBody>
        </p:sp>
        <p:sp>
          <p:nvSpPr>
            <p:cNvPr id="361" name="Text Box 31">
              <a:extLst>
                <a:ext uri="{FF2B5EF4-FFF2-40B4-BE49-F238E27FC236}">
                  <a16:creationId xmlns:a16="http://schemas.microsoft.com/office/drawing/2014/main" id="{F60E29D3-3898-46A6-839D-51EEE1996B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958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30</a:t>
              </a:r>
            </a:p>
          </p:txBody>
        </p:sp>
        <p:sp>
          <p:nvSpPr>
            <p:cNvPr id="362" name="Text Box 32">
              <a:extLst>
                <a:ext uri="{FF2B5EF4-FFF2-40B4-BE49-F238E27FC236}">
                  <a16:creationId xmlns:a16="http://schemas.microsoft.com/office/drawing/2014/main" id="{436F4DA6-987E-4A93-B8AA-B8C9880CFB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3465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15</a:t>
              </a:r>
            </a:p>
          </p:txBody>
        </p:sp>
        <p:sp>
          <p:nvSpPr>
            <p:cNvPr id="363" name="Text Box 33">
              <a:extLst>
                <a:ext uri="{FF2B5EF4-FFF2-40B4-BE49-F238E27FC236}">
                  <a16:creationId xmlns:a16="http://schemas.microsoft.com/office/drawing/2014/main" id="{D5B98F16-8418-49D4-B0A3-E5B149815D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" y="2518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  10</a:t>
              </a:r>
            </a:p>
          </p:txBody>
        </p:sp>
        <p:sp>
          <p:nvSpPr>
            <p:cNvPr id="364" name="Text Box 34">
              <a:extLst>
                <a:ext uri="{FF2B5EF4-FFF2-40B4-BE49-F238E27FC236}">
                  <a16:creationId xmlns:a16="http://schemas.microsoft.com/office/drawing/2014/main" id="{97A77167-D259-462E-B4F7-712A9A5FCA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1" y="3048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8</a:t>
              </a:r>
            </a:p>
          </p:txBody>
        </p:sp>
        <p:sp>
          <p:nvSpPr>
            <p:cNvPr id="365" name="Text Box 35">
              <a:extLst>
                <a:ext uri="{FF2B5EF4-FFF2-40B4-BE49-F238E27FC236}">
                  <a16:creationId xmlns:a16="http://schemas.microsoft.com/office/drawing/2014/main" id="{90CCEF3D-15C4-428B-B7DC-7324D222DD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6" y="2549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15</a:t>
              </a:r>
            </a:p>
          </p:txBody>
        </p:sp>
        <p:sp>
          <p:nvSpPr>
            <p:cNvPr id="366" name="Text Box 36">
              <a:extLst>
                <a:ext uri="{FF2B5EF4-FFF2-40B4-BE49-F238E27FC236}">
                  <a16:creationId xmlns:a16="http://schemas.microsoft.com/office/drawing/2014/main" id="{DA9212BA-83CA-4BD8-A883-DA3508F3D2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8" y="2114"/>
              <a:ext cx="269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9</a:t>
              </a:r>
            </a:p>
          </p:txBody>
        </p:sp>
        <p:sp>
          <p:nvSpPr>
            <p:cNvPr id="367" name="Text Box 37">
              <a:extLst>
                <a:ext uri="{FF2B5EF4-FFF2-40B4-BE49-F238E27FC236}">
                  <a16:creationId xmlns:a16="http://schemas.microsoft.com/office/drawing/2014/main" id="{05E2C6A9-C638-4EA9-83A6-E06A4C29D3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1" y="3485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6</a:t>
              </a:r>
            </a:p>
          </p:txBody>
        </p:sp>
        <p:sp>
          <p:nvSpPr>
            <p:cNvPr id="368" name="Text Box 38">
              <a:extLst>
                <a:ext uri="{FF2B5EF4-FFF2-40B4-BE49-F238E27FC236}">
                  <a16:creationId xmlns:a16="http://schemas.microsoft.com/office/drawing/2014/main" id="{FFF09C0E-1D80-488B-A7C8-BBE7FED9FB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2" y="3516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10</a:t>
              </a:r>
            </a:p>
          </p:txBody>
        </p:sp>
        <p:sp>
          <p:nvSpPr>
            <p:cNvPr id="369" name="Text Box 39">
              <a:extLst>
                <a:ext uri="{FF2B5EF4-FFF2-40B4-BE49-F238E27FC236}">
                  <a16:creationId xmlns:a16="http://schemas.microsoft.com/office/drawing/2014/main" id="{6702247E-D09D-4535-A66D-9FEF80A5D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2" y="3056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10</a:t>
              </a:r>
            </a:p>
          </p:txBody>
        </p:sp>
        <p:sp>
          <p:nvSpPr>
            <p:cNvPr id="370" name="Text Box 40">
              <a:extLst>
                <a:ext uri="{FF2B5EF4-FFF2-40B4-BE49-F238E27FC236}">
                  <a16:creationId xmlns:a16="http://schemas.microsoft.com/office/drawing/2014/main" id="{5169C488-6638-4CC3-AA73-A5F7A9BA7C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2" y="2562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  10</a:t>
              </a:r>
            </a:p>
          </p:txBody>
        </p:sp>
        <p:sp>
          <p:nvSpPr>
            <p:cNvPr id="371" name="Text Box 41">
              <a:extLst>
                <a:ext uri="{FF2B5EF4-FFF2-40B4-BE49-F238E27FC236}">
                  <a16:creationId xmlns:a16="http://schemas.microsoft.com/office/drawing/2014/main" id="{56A4A683-EE59-4BB8-B5D1-5B2D2491A7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546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15</a:t>
              </a:r>
            </a:p>
          </p:txBody>
        </p:sp>
        <p:sp>
          <p:nvSpPr>
            <p:cNvPr id="372" name="Text Box 42">
              <a:extLst>
                <a:ext uri="{FF2B5EF4-FFF2-40B4-BE49-F238E27FC236}">
                  <a16:creationId xmlns:a16="http://schemas.microsoft.com/office/drawing/2014/main" id="{1E426F8B-0678-4877-A1AC-560859FC8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2" y="2594"/>
              <a:ext cx="26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4</a:t>
              </a:r>
            </a:p>
          </p:txBody>
        </p:sp>
        <p:sp>
          <p:nvSpPr>
            <p:cNvPr id="373" name="Text Box 43">
              <a:extLst>
                <a:ext uri="{FF2B5EF4-FFF2-40B4-BE49-F238E27FC236}">
                  <a16:creationId xmlns:a16="http://schemas.microsoft.com/office/drawing/2014/main" id="{49C7E90F-D1A8-459E-89F0-B44F395E9A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6" y="3479"/>
              <a:ext cx="267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4</a:t>
              </a:r>
            </a:p>
          </p:txBody>
        </p:sp>
        <p:sp>
          <p:nvSpPr>
            <p:cNvPr id="374" name="Line 112">
              <a:extLst>
                <a:ext uri="{FF2B5EF4-FFF2-40B4-BE49-F238E27FC236}">
                  <a16:creationId xmlns:a16="http://schemas.microsoft.com/office/drawing/2014/main" id="{A91E8CC5-8ED5-4D9B-93F7-2324BCD4B2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3624"/>
              <a:ext cx="1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5" name="Line 114">
              <a:extLst>
                <a:ext uri="{FF2B5EF4-FFF2-40B4-BE49-F238E27FC236}">
                  <a16:creationId xmlns:a16="http://schemas.microsoft.com/office/drawing/2014/main" id="{5DC129B7-5EE5-4558-8124-6830F3904F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9" y="3792"/>
              <a:ext cx="13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376" name="Text Box 117">
            <a:extLst>
              <a:ext uri="{FF2B5EF4-FFF2-40B4-BE49-F238E27FC236}">
                <a16:creationId xmlns:a16="http://schemas.microsoft.com/office/drawing/2014/main" id="{781449BC-9AA1-4F56-BDE4-93CAF9978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0917" y="3159771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377" name="Text Box 47">
            <a:extLst>
              <a:ext uri="{FF2B5EF4-FFF2-40B4-BE49-F238E27FC236}">
                <a16:creationId xmlns:a16="http://schemas.microsoft.com/office/drawing/2014/main" id="{73AC3C59-E1F3-41A0-8B1C-A7B54B3A5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715" y="4968198"/>
            <a:ext cx="3397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14</a:t>
            </a:r>
          </a:p>
        </p:txBody>
      </p:sp>
      <p:sp>
        <p:nvSpPr>
          <p:cNvPr id="378" name="Text Box 48">
            <a:extLst>
              <a:ext uri="{FF2B5EF4-FFF2-40B4-BE49-F238E27FC236}">
                <a16:creationId xmlns:a16="http://schemas.microsoft.com/office/drawing/2014/main" id="{9F6BD5B7-25A0-4922-9B63-19BD7CE12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863" y="4353449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4</a:t>
            </a:r>
          </a:p>
        </p:txBody>
      </p:sp>
      <p:sp>
        <p:nvSpPr>
          <p:cNvPr id="379" name="Text Box 57">
            <a:extLst>
              <a:ext uri="{FF2B5EF4-FFF2-40B4-BE49-F238E27FC236}">
                <a16:creationId xmlns:a16="http://schemas.microsoft.com/office/drawing/2014/main" id="{E73BC7B1-8F38-4DAB-9646-C1E87A501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505" y="4585175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380" name="Text Box 49">
            <a:extLst>
              <a:ext uri="{FF2B5EF4-FFF2-40B4-BE49-F238E27FC236}">
                <a16:creationId xmlns:a16="http://schemas.microsoft.com/office/drawing/2014/main" id="{95603A14-F3F3-465C-9BA5-AB908843F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4469" y="4382147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10</a:t>
            </a:r>
          </a:p>
        </p:txBody>
      </p:sp>
      <p:sp>
        <p:nvSpPr>
          <p:cNvPr id="381" name="Text Box 52">
            <a:extLst>
              <a:ext uri="{FF2B5EF4-FFF2-40B4-BE49-F238E27FC236}">
                <a16:creationId xmlns:a16="http://schemas.microsoft.com/office/drawing/2014/main" id="{8863CBB6-A819-48FE-950E-888111746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5568" y="3628085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9</a:t>
            </a:r>
          </a:p>
        </p:txBody>
      </p:sp>
      <p:sp>
        <p:nvSpPr>
          <p:cNvPr id="382" name="Text Box 56">
            <a:extLst>
              <a:ext uri="{FF2B5EF4-FFF2-40B4-BE49-F238E27FC236}">
                <a16:creationId xmlns:a16="http://schemas.microsoft.com/office/drawing/2014/main" id="{574B6B9C-D81A-4D9C-A73F-8E0753504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9030" y="4537847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383" name="Text Box 59">
            <a:extLst>
              <a:ext uri="{FF2B5EF4-FFF2-40B4-BE49-F238E27FC236}">
                <a16:creationId xmlns:a16="http://schemas.microsoft.com/office/drawing/2014/main" id="{49831A33-8FD6-4A83-B2D4-FF908AC7D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9081" y="5088585"/>
            <a:ext cx="339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kumimoji="1" lang="en-US" sz="12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14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F40A55B4-B41F-4608-BCBF-552020C28D0B}"/>
              </a:ext>
            </a:extLst>
          </p:cNvPr>
          <p:cNvSpPr/>
          <p:nvPr/>
        </p:nvSpPr>
        <p:spPr bwMode="auto">
          <a:xfrm>
            <a:off x="2687346" y="6028872"/>
            <a:ext cx="4090483" cy="442674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We can verify a maxflow via a cut.</a:t>
            </a:r>
          </a:p>
        </p:txBody>
      </p:sp>
    </p:spTree>
    <p:extLst>
      <p:ext uri="{BB962C8B-B14F-4D97-AF65-F5344CB8AC3E}">
        <p14:creationId xmlns:p14="http://schemas.microsoft.com/office/powerpoint/2010/main" val="62114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Minimum s-t Cut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lvl="1" indent="0"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Given</a:t>
                </a:r>
                <a:r>
                  <a:rPr lang="en-US" sz="2200" dirty="0"/>
                  <a:t> a directed graph G = (V, E) = directed graph and two distinguished nodes:  s = source, t = sink.</a:t>
                </a:r>
              </a:p>
              <a:p>
                <a:pPr marL="0" lvl="1" indent="0">
                  <a:defRPr/>
                </a:pPr>
                <a:r>
                  <a:rPr lang="en-US" sz="2200" dirty="0"/>
                  <a:t>Suppose each directed edge e has a nonnegative capacity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Goal:</a:t>
                </a:r>
                <a:r>
                  <a:rPr lang="en-US" altLang="en-US" sz="2200" dirty="0"/>
                  <a:t> Find a cut separating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200" dirty="0"/>
                  <a:t> that cuts the minimum capacity of edges.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692705B-12D5-4DF0-8A3E-74614C92C4BE}"/>
              </a:ext>
            </a:extLst>
          </p:cNvPr>
          <p:cNvGrpSpPr/>
          <p:nvPr/>
        </p:nvGrpSpPr>
        <p:grpSpPr>
          <a:xfrm>
            <a:off x="440350" y="3179284"/>
            <a:ext cx="8209181" cy="3190875"/>
            <a:chOff x="440350" y="3179284"/>
            <a:chExt cx="8209181" cy="3190875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D40D5B9-1493-441C-91FC-33A572949AF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37275" y="4668359"/>
              <a:ext cx="250825" cy="25241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  <a:cs typeface="+mn-cs"/>
                </a:rPr>
                <a:t>s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A49AD93-6959-4A77-9840-E471F1350BA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21650" y="3179284"/>
              <a:ext cx="250825" cy="25400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  <a:cs typeface="+mn-cs"/>
                </a:rPr>
                <a:t>2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35C7143-6EC7-4421-888B-421BCC4EC54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21650" y="4668359"/>
              <a:ext cx="250825" cy="25241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  <a:cs typeface="+mn-cs"/>
                </a:rPr>
                <a:t>3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902D29E-9B76-41B8-BB04-9DB26CAD7FB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21650" y="6119334"/>
              <a:ext cx="250825" cy="2508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  <a:cs typeface="+mn-cs"/>
                </a:rPr>
                <a:t>4</a:t>
              </a:r>
            </a:p>
          </p:txBody>
        </p:sp>
        <p:cxnSp>
          <p:nvCxnSpPr>
            <p:cNvPr id="51" name="AutoShape 54">
              <a:extLst>
                <a:ext uri="{FF2B5EF4-FFF2-40B4-BE49-F238E27FC236}">
                  <a16:creationId xmlns:a16="http://schemas.microsoft.com/office/drawing/2014/main" id="{549F163D-00AA-460B-B633-D105CEA86565}"/>
                </a:ext>
              </a:extLst>
            </p:cNvPr>
            <p:cNvCxnSpPr>
              <a:cxnSpLocks noChangeShapeType="1"/>
              <a:stCxn id="47" idx="7"/>
              <a:endCxn id="48" idx="3"/>
            </p:cNvCxnSpPr>
            <p:nvPr/>
          </p:nvCxnSpPr>
          <p:spPr bwMode="auto">
            <a:xfrm flipV="1">
              <a:off x="1451588" y="3396771"/>
              <a:ext cx="1806575" cy="13081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2" name="AutoShape 55">
              <a:extLst>
                <a:ext uri="{FF2B5EF4-FFF2-40B4-BE49-F238E27FC236}">
                  <a16:creationId xmlns:a16="http://schemas.microsoft.com/office/drawing/2014/main" id="{6ED761C1-0879-4890-989B-69AF4CA4EAA8}"/>
                </a:ext>
              </a:extLst>
            </p:cNvPr>
            <p:cNvCxnSpPr>
              <a:cxnSpLocks noChangeShapeType="1"/>
              <a:stCxn id="47" idx="6"/>
              <a:endCxn id="49" idx="2"/>
            </p:cNvCxnSpPr>
            <p:nvPr/>
          </p:nvCxnSpPr>
          <p:spPr bwMode="auto">
            <a:xfrm>
              <a:off x="1488100" y="4795359"/>
              <a:ext cx="173355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3" name="AutoShape 56">
              <a:extLst>
                <a:ext uri="{FF2B5EF4-FFF2-40B4-BE49-F238E27FC236}">
                  <a16:creationId xmlns:a16="http://schemas.microsoft.com/office/drawing/2014/main" id="{EFCD66E1-FB9D-4856-81A7-B52E6C8D7CD5}"/>
                </a:ext>
              </a:extLst>
            </p:cNvPr>
            <p:cNvCxnSpPr>
              <a:cxnSpLocks noChangeShapeType="1"/>
              <a:stCxn id="47" idx="5"/>
              <a:endCxn id="50" idx="1"/>
            </p:cNvCxnSpPr>
            <p:nvPr/>
          </p:nvCxnSpPr>
          <p:spPr bwMode="auto">
            <a:xfrm>
              <a:off x="1451588" y="4884259"/>
              <a:ext cx="1806575" cy="12715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4" name="AutoShape 57">
              <a:extLst>
                <a:ext uri="{FF2B5EF4-FFF2-40B4-BE49-F238E27FC236}">
                  <a16:creationId xmlns:a16="http://schemas.microsoft.com/office/drawing/2014/main" id="{7A9E6F45-E58B-4849-BE93-FB12F5158E4C}"/>
                </a:ext>
              </a:extLst>
            </p:cNvPr>
            <p:cNvCxnSpPr>
              <a:cxnSpLocks noChangeShapeType="1"/>
              <a:stCxn id="49" idx="6"/>
              <a:endCxn id="61" idx="2"/>
            </p:cNvCxnSpPr>
            <p:nvPr/>
          </p:nvCxnSpPr>
          <p:spPr bwMode="auto">
            <a:xfrm>
              <a:off x="3472475" y="4795359"/>
              <a:ext cx="24034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5" name="AutoShape 58">
              <a:extLst>
                <a:ext uri="{FF2B5EF4-FFF2-40B4-BE49-F238E27FC236}">
                  <a16:creationId xmlns:a16="http://schemas.microsoft.com/office/drawing/2014/main" id="{09C74F06-B7D9-419F-AB5A-A99FCB121FFC}"/>
                </a:ext>
              </a:extLst>
            </p:cNvPr>
            <p:cNvCxnSpPr>
              <a:cxnSpLocks noChangeShapeType="1"/>
              <a:stCxn id="49" idx="5"/>
              <a:endCxn id="62" idx="1"/>
            </p:cNvCxnSpPr>
            <p:nvPr/>
          </p:nvCxnSpPr>
          <p:spPr bwMode="auto">
            <a:xfrm>
              <a:off x="3435963" y="4884259"/>
              <a:ext cx="2476500" cy="12715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6" name="AutoShape 59">
              <a:extLst>
                <a:ext uri="{FF2B5EF4-FFF2-40B4-BE49-F238E27FC236}">
                  <a16:creationId xmlns:a16="http://schemas.microsoft.com/office/drawing/2014/main" id="{35113B19-55AE-4155-B419-B7BA6DE46FEC}"/>
                </a:ext>
              </a:extLst>
            </p:cNvPr>
            <p:cNvCxnSpPr>
              <a:cxnSpLocks noChangeShapeType="1"/>
              <a:stCxn id="49" idx="4"/>
              <a:endCxn id="50" idx="0"/>
            </p:cNvCxnSpPr>
            <p:nvPr/>
          </p:nvCxnSpPr>
          <p:spPr bwMode="auto">
            <a:xfrm>
              <a:off x="3347063" y="4920771"/>
              <a:ext cx="0" cy="11985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7" name="AutoShape 60">
              <a:extLst>
                <a:ext uri="{FF2B5EF4-FFF2-40B4-BE49-F238E27FC236}">
                  <a16:creationId xmlns:a16="http://schemas.microsoft.com/office/drawing/2014/main" id="{62B003A8-E3A9-4271-90BB-8E4A198BC43D}"/>
                </a:ext>
              </a:extLst>
            </p:cNvPr>
            <p:cNvCxnSpPr>
              <a:cxnSpLocks noChangeShapeType="1"/>
              <a:stCxn id="48" idx="6"/>
              <a:endCxn id="60" idx="2"/>
            </p:cNvCxnSpPr>
            <p:nvPr/>
          </p:nvCxnSpPr>
          <p:spPr bwMode="auto">
            <a:xfrm>
              <a:off x="3472475" y="3306284"/>
              <a:ext cx="24034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8" name="AutoShape 61">
              <a:extLst>
                <a:ext uri="{FF2B5EF4-FFF2-40B4-BE49-F238E27FC236}">
                  <a16:creationId xmlns:a16="http://schemas.microsoft.com/office/drawing/2014/main" id="{D5273620-57F2-4061-9B2A-B82A6538D313}"/>
                </a:ext>
              </a:extLst>
            </p:cNvPr>
            <p:cNvCxnSpPr>
              <a:cxnSpLocks noChangeShapeType="1"/>
              <a:stCxn id="50" idx="6"/>
              <a:endCxn id="62" idx="2"/>
            </p:cNvCxnSpPr>
            <p:nvPr/>
          </p:nvCxnSpPr>
          <p:spPr bwMode="auto">
            <a:xfrm>
              <a:off x="3472475" y="6244746"/>
              <a:ext cx="24034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9" name="AutoShape 62">
              <a:extLst>
                <a:ext uri="{FF2B5EF4-FFF2-40B4-BE49-F238E27FC236}">
                  <a16:creationId xmlns:a16="http://schemas.microsoft.com/office/drawing/2014/main" id="{2D12415E-966B-4D28-A77C-44BE6F433701}"/>
                </a:ext>
              </a:extLst>
            </p:cNvPr>
            <p:cNvCxnSpPr>
              <a:cxnSpLocks noChangeShapeType="1"/>
              <a:stCxn id="48" idx="4"/>
              <a:endCxn id="49" idx="0"/>
            </p:cNvCxnSpPr>
            <p:nvPr/>
          </p:nvCxnSpPr>
          <p:spPr bwMode="auto">
            <a:xfrm>
              <a:off x="3347063" y="3433284"/>
              <a:ext cx="0" cy="12350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C03FD6B-46DB-4A30-AA1F-8A00B8E74CE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75950" y="3179284"/>
              <a:ext cx="250825" cy="25400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  <a:cs typeface="+mn-cs"/>
                </a:rPr>
                <a:t>5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97AA2A3-C568-4825-962A-A4E3EBB1F76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75950" y="4668359"/>
              <a:ext cx="250825" cy="25241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  <a:cs typeface="+mn-cs"/>
                </a:rPr>
                <a:t>6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3C318F9-9028-44B0-A105-614D6F2B1E9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75950" y="6119334"/>
              <a:ext cx="250825" cy="2508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  <a:cs typeface="+mn-cs"/>
                </a:rPr>
                <a:t>7</a:t>
              </a:r>
            </a:p>
          </p:txBody>
        </p:sp>
        <p:cxnSp>
          <p:nvCxnSpPr>
            <p:cNvPr id="63" name="AutoShape 66">
              <a:extLst>
                <a:ext uri="{FF2B5EF4-FFF2-40B4-BE49-F238E27FC236}">
                  <a16:creationId xmlns:a16="http://schemas.microsoft.com/office/drawing/2014/main" id="{03E10DC8-183E-435D-B1BE-4A8D474A14C0}"/>
                </a:ext>
              </a:extLst>
            </p:cNvPr>
            <p:cNvCxnSpPr>
              <a:cxnSpLocks noChangeShapeType="1"/>
              <a:stCxn id="61" idx="4"/>
              <a:endCxn id="62" idx="0"/>
            </p:cNvCxnSpPr>
            <p:nvPr/>
          </p:nvCxnSpPr>
          <p:spPr bwMode="auto">
            <a:xfrm>
              <a:off x="6001363" y="4920771"/>
              <a:ext cx="0" cy="11985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4" name="AutoShape 67">
              <a:extLst>
                <a:ext uri="{FF2B5EF4-FFF2-40B4-BE49-F238E27FC236}">
                  <a16:creationId xmlns:a16="http://schemas.microsoft.com/office/drawing/2014/main" id="{D2390A7E-4FC6-4372-8484-BB20274108CD}"/>
                </a:ext>
              </a:extLst>
            </p:cNvPr>
            <p:cNvCxnSpPr>
              <a:cxnSpLocks noChangeShapeType="1"/>
              <a:stCxn id="60" idx="4"/>
              <a:endCxn id="61" idx="0"/>
            </p:cNvCxnSpPr>
            <p:nvPr/>
          </p:nvCxnSpPr>
          <p:spPr bwMode="auto">
            <a:xfrm>
              <a:off x="6001363" y="3433284"/>
              <a:ext cx="0" cy="12350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5" name="AutoShape 68">
              <a:extLst>
                <a:ext uri="{FF2B5EF4-FFF2-40B4-BE49-F238E27FC236}">
                  <a16:creationId xmlns:a16="http://schemas.microsoft.com/office/drawing/2014/main" id="{6A16CF7A-AFB9-45F5-82E5-F5C136260DAE}"/>
                </a:ext>
              </a:extLst>
            </p:cNvPr>
            <p:cNvCxnSpPr>
              <a:cxnSpLocks noChangeShapeType="1"/>
              <a:stCxn id="48" idx="5"/>
              <a:endCxn id="61" idx="1"/>
            </p:cNvCxnSpPr>
            <p:nvPr/>
          </p:nvCxnSpPr>
          <p:spPr bwMode="auto">
            <a:xfrm>
              <a:off x="3435963" y="3396771"/>
              <a:ext cx="2476500" cy="13081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6E8DF78-128D-4A8C-8ABB-6132FFF139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25400" y="4668359"/>
              <a:ext cx="250825" cy="25241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  <a:cs typeface="+mn-cs"/>
                </a:rPr>
                <a:t>t</a:t>
              </a:r>
            </a:p>
          </p:txBody>
        </p:sp>
        <p:cxnSp>
          <p:nvCxnSpPr>
            <p:cNvPr id="67" name="AutoShape 70">
              <a:extLst>
                <a:ext uri="{FF2B5EF4-FFF2-40B4-BE49-F238E27FC236}">
                  <a16:creationId xmlns:a16="http://schemas.microsoft.com/office/drawing/2014/main" id="{08B6E123-C87D-4B48-8006-C3833F9FEB79}"/>
                </a:ext>
              </a:extLst>
            </p:cNvPr>
            <p:cNvCxnSpPr>
              <a:cxnSpLocks noChangeShapeType="1"/>
              <a:stCxn id="60" idx="6"/>
              <a:endCxn id="66" idx="1"/>
            </p:cNvCxnSpPr>
            <p:nvPr/>
          </p:nvCxnSpPr>
          <p:spPr bwMode="auto">
            <a:xfrm>
              <a:off x="6126775" y="3306284"/>
              <a:ext cx="1735138" cy="13985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8" name="AutoShape 71">
              <a:extLst>
                <a:ext uri="{FF2B5EF4-FFF2-40B4-BE49-F238E27FC236}">
                  <a16:creationId xmlns:a16="http://schemas.microsoft.com/office/drawing/2014/main" id="{91825913-BB6F-4DA7-A90D-B07A701BD0D0}"/>
                </a:ext>
              </a:extLst>
            </p:cNvPr>
            <p:cNvCxnSpPr>
              <a:cxnSpLocks noChangeShapeType="1"/>
              <a:stCxn id="61" idx="6"/>
              <a:endCxn id="66" idx="2"/>
            </p:cNvCxnSpPr>
            <p:nvPr/>
          </p:nvCxnSpPr>
          <p:spPr bwMode="auto">
            <a:xfrm>
              <a:off x="6126775" y="4795359"/>
              <a:ext cx="169862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9" name="AutoShape 72">
              <a:extLst>
                <a:ext uri="{FF2B5EF4-FFF2-40B4-BE49-F238E27FC236}">
                  <a16:creationId xmlns:a16="http://schemas.microsoft.com/office/drawing/2014/main" id="{0557DFFF-6C91-4691-95E5-3BA3AB451E42}"/>
                </a:ext>
              </a:extLst>
            </p:cNvPr>
            <p:cNvCxnSpPr>
              <a:cxnSpLocks noChangeShapeType="1"/>
              <a:stCxn id="62" idx="7"/>
              <a:endCxn id="66" idx="4"/>
            </p:cNvCxnSpPr>
            <p:nvPr/>
          </p:nvCxnSpPr>
          <p:spPr bwMode="auto">
            <a:xfrm flipV="1">
              <a:off x="6090263" y="4920771"/>
              <a:ext cx="1860550" cy="12350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70" name="Text Box 73">
              <a:extLst>
                <a:ext uri="{FF2B5EF4-FFF2-40B4-BE49-F238E27FC236}">
                  <a16:creationId xmlns:a16="http://schemas.microsoft.com/office/drawing/2014/main" id="{A5EFB549-412C-426B-AA3C-A660392310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4388" y="5493859"/>
              <a:ext cx="425450" cy="2143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  <a:cs typeface="+mn-cs"/>
                </a:rPr>
                <a:t> 15</a:t>
              </a:r>
            </a:p>
          </p:txBody>
        </p:sp>
        <p:sp>
          <p:nvSpPr>
            <p:cNvPr id="71" name="Text Box 74">
              <a:extLst>
                <a:ext uri="{FF2B5EF4-FFF2-40B4-BE49-F238E27FC236}">
                  <a16:creationId xmlns:a16="http://schemas.microsoft.com/office/drawing/2014/main" id="{574823A5-998D-4ED9-A664-D3664D89E4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7088" y="4666771"/>
              <a:ext cx="354012" cy="214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  <a:cs typeface="+mn-cs"/>
                </a:rPr>
                <a:t> 5</a:t>
              </a:r>
            </a:p>
          </p:txBody>
        </p:sp>
        <p:sp>
          <p:nvSpPr>
            <p:cNvPr id="72" name="Text Box 75">
              <a:extLst>
                <a:ext uri="{FF2B5EF4-FFF2-40B4-BE49-F238E27FC236}">
                  <a16:creationId xmlns:a16="http://schemas.microsoft.com/office/drawing/2014/main" id="{0E75873F-05C7-4857-A2DA-9DEC1E572A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4650" y="6124096"/>
              <a:ext cx="425450" cy="214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  <a:cs typeface="+mn-cs"/>
                </a:rPr>
                <a:t> 30</a:t>
              </a:r>
            </a:p>
          </p:txBody>
        </p:sp>
        <p:sp>
          <p:nvSpPr>
            <p:cNvPr id="73" name="Text Box 76">
              <a:extLst>
                <a:ext uri="{FF2B5EF4-FFF2-40B4-BE49-F238E27FC236}">
                  <a16:creationId xmlns:a16="http://schemas.microsoft.com/office/drawing/2014/main" id="{960A4902-6CF7-45F5-96C3-B3418B1187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3875" y="5341459"/>
              <a:ext cx="423863" cy="2143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  <a:cs typeface="+mn-cs"/>
                </a:rPr>
                <a:t> 15</a:t>
              </a:r>
            </a:p>
          </p:txBody>
        </p:sp>
        <p:sp>
          <p:nvSpPr>
            <p:cNvPr id="74" name="Text Box 77">
              <a:extLst>
                <a:ext uri="{FF2B5EF4-FFF2-40B4-BE49-F238E27FC236}">
                  <a16:creationId xmlns:a16="http://schemas.microsoft.com/office/drawing/2014/main" id="{2BF6707B-490E-421B-A9A9-FF0F3EF4E4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463" y="3839684"/>
              <a:ext cx="427037" cy="2143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  <a:cs typeface="+mn-cs"/>
                </a:rPr>
                <a:t>   10</a:t>
              </a:r>
            </a:p>
          </p:txBody>
        </p:sp>
        <p:sp>
          <p:nvSpPr>
            <p:cNvPr id="75" name="Text Box 78">
              <a:extLst>
                <a:ext uri="{FF2B5EF4-FFF2-40B4-BE49-F238E27FC236}">
                  <a16:creationId xmlns:a16="http://schemas.microsoft.com/office/drawing/2014/main" id="{A2D3994B-2D64-4523-AA8C-6EB63871AA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3063" y="4679471"/>
              <a:ext cx="425450" cy="214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  <a:cs typeface="+mn-cs"/>
                </a:rPr>
                <a:t> 8</a:t>
              </a:r>
            </a:p>
          </p:txBody>
        </p:sp>
        <p:sp>
          <p:nvSpPr>
            <p:cNvPr id="76" name="Text Box 79">
              <a:extLst>
                <a:ext uri="{FF2B5EF4-FFF2-40B4-BE49-F238E27FC236}">
                  <a16:creationId xmlns:a16="http://schemas.microsoft.com/office/drawing/2014/main" id="{A675E885-02FC-4E97-89BD-86AD11E4DB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3538" y="3887309"/>
              <a:ext cx="425450" cy="2143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  <a:cs typeface="+mn-cs"/>
                </a:rPr>
                <a:t> 15</a:t>
              </a:r>
            </a:p>
          </p:txBody>
        </p:sp>
        <p:sp>
          <p:nvSpPr>
            <p:cNvPr id="77" name="Text Box 80">
              <a:extLst>
                <a:ext uri="{FF2B5EF4-FFF2-40B4-BE49-F238E27FC236}">
                  <a16:creationId xmlns:a16="http://schemas.microsoft.com/office/drawing/2014/main" id="{6FC07803-8950-4161-9D36-CB91E368AE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4175" y="3196746"/>
              <a:ext cx="425450" cy="214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  <a:cs typeface="+mn-cs"/>
                </a:rPr>
                <a:t> 9</a:t>
              </a:r>
            </a:p>
          </p:txBody>
        </p:sp>
        <p:sp>
          <p:nvSpPr>
            <p:cNvPr id="78" name="Text Box 81">
              <a:extLst>
                <a:ext uri="{FF2B5EF4-FFF2-40B4-BE49-F238E27FC236}">
                  <a16:creationId xmlns:a16="http://schemas.microsoft.com/office/drawing/2014/main" id="{F3D60834-2AC8-4BF2-BCAD-BE8CF2C688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3063" y="5373209"/>
              <a:ext cx="425450" cy="2143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  <a:cs typeface="+mn-cs"/>
                </a:rPr>
                <a:t> 6</a:t>
              </a:r>
            </a:p>
          </p:txBody>
        </p:sp>
        <p:sp>
          <p:nvSpPr>
            <p:cNvPr id="79" name="Text Box 82">
              <a:extLst>
                <a:ext uri="{FF2B5EF4-FFF2-40B4-BE49-F238E27FC236}">
                  <a16:creationId xmlns:a16="http://schemas.microsoft.com/office/drawing/2014/main" id="{23E6F9D3-1CFE-41AF-8BA7-47C32ACA77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1775" y="5424009"/>
              <a:ext cx="425450" cy="2143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  <a:cs typeface="+mn-cs"/>
                </a:rPr>
                <a:t> 10</a:t>
              </a:r>
            </a:p>
          </p:txBody>
        </p:sp>
        <p:sp>
          <p:nvSpPr>
            <p:cNvPr id="80" name="Text Box 83">
              <a:extLst>
                <a:ext uri="{FF2B5EF4-FFF2-40B4-BE49-F238E27FC236}">
                  <a16:creationId xmlns:a16="http://schemas.microsoft.com/office/drawing/2014/main" id="{AD96CF83-0594-4518-9EA0-F45D80E430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1775" y="4692171"/>
              <a:ext cx="425450" cy="214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  <a:cs typeface="+mn-cs"/>
                </a:rPr>
                <a:t> 10</a:t>
              </a:r>
            </a:p>
          </p:txBody>
        </p:sp>
        <p:sp>
          <p:nvSpPr>
            <p:cNvPr id="81" name="Text Box 84">
              <a:extLst>
                <a:ext uri="{FF2B5EF4-FFF2-40B4-BE49-F238E27FC236}">
                  <a16:creationId xmlns:a16="http://schemas.microsoft.com/office/drawing/2014/main" id="{D728BDF3-5288-4214-ABF5-C3CFD71413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4150" y="3909534"/>
              <a:ext cx="423863" cy="2143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  <a:cs typeface="+mn-cs"/>
                </a:rPr>
                <a:t>   10</a:t>
              </a:r>
            </a:p>
          </p:txBody>
        </p:sp>
        <p:sp>
          <p:nvSpPr>
            <p:cNvPr id="82" name="Text Box 85">
              <a:extLst>
                <a:ext uri="{FF2B5EF4-FFF2-40B4-BE49-F238E27FC236}">
                  <a16:creationId xmlns:a16="http://schemas.microsoft.com/office/drawing/2014/main" id="{748F3A75-B510-4128-AC09-D8EE048383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3875" y="3882546"/>
              <a:ext cx="423863" cy="214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  <a:cs typeface="+mn-cs"/>
                </a:rPr>
                <a:t> 15</a:t>
              </a:r>
            </a:p>
          </p:txBody>
        </p:sp>
        <p:sp>
          <p:nvSpPr>
            <p:cNvPr id="83" name="Text Box 86">
              <a:extLst>
                <a:ext uri="{FF2B5EF4-FFF2-40B4-BE49-F238E27FC236}">
                  <a16:creationId xmlns:a16="http://schemas.microsoft.com/office/drawing/2014/main" id="{7D74B97B-7B92-4EFB-B9E2-DDC2A1145F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6400" y="3958746"/>
              <a:ext cx="425450" cy="214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  <a:cs typeface="+mn-cs"/>
                </a:rPr>
                <a:t> 4</a:t>
              </a:r>
            </a:p>
          </p:txBody>
        </p:sp>
        <p:sp>
          <p:nvSpPr>
            <p:cNvPr id="84" name="Text Box 87">
              <a:extLst>
                <a:ext uri="{FF2B5EF4-FFF2-40B4-BE49-F238E27FC236}">
                  <a16:creationId xmlns:a16="http://schemas.microsoft.com/office/drawing/2014/main" id="{82595D88-4753-4719-B83D-FDAD07E5BA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5288" y="5363684"/>
              <a:ext cx="425450" cy="2143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  <a:cs typeface="+mn-cs"/>
                </a:rPr>
                <a:t> 4</a:t>
              </a:r>
            </a:p>
          </p:txBody>
        </p:sp>
        <p:sp>
          <p:nvSpPr>
            <p:cNvPr id="85" name="Text Box 90">
              <a:extLst>
                <a:ext uri="{FF2B5EF4-FFF2-40B4-BE49-F238E27FC236}">
                  <a16:creationId xmlns:a16="http://schemas.microsoft.com/office/drawing/2014/main" id="{6EE52E24-CD21-4D33-BC42-E608E4E536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0925" y="5546246"/>
              <a:ext cx="876862" cy="3076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291" tIns="45646" rIns="91291" bIns="45646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400" b="0" dirty="0">
                  <a:solidFill>
                    <a:srgbClr val="FF0000"/>
                  </a:solidFill>
                  <a:latin typeface="Comic Sans MS" charset="0"/>
                  <a:ea typeface="ＭＳ Ｐゴシック" charset="0"/>
                </a:rPr>
                <a:t>capacity</a:t>
              </a:r>
            </a:p>
          </p:txBody>
        </p:sp>
        <p:sp>
          <p:nvSpPr>
            <p:cNvPr id="86" name="Line 91">
              <a:extLst>
                <a:ext uri="{FF2B5EF4-FFF2-40B4-BE49-F238E27FC236}">
                  <a16:creationId xmlns:a16="http://schemas.microsoft.com/office/drawing/2014/main" id="{FEA35EDB-CDB8-4C66-B94A-2275AB9196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38976" y="5608712"/>
              <a:ext cx="220663" cy="7620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endParaRPr>
            </a:p>
          </p:txBody>
        </p:sp>
        <p:sp>
          <p:nvSpPr>
            <p:cNvPr id="87" name="Text Box 93">
              <a:extLst>
                <a:ext uri="{FF2B5EF4-FFF2-40B4-BE49-F238E27FC236}">
                  <a16:creationId xmlns:a16="http://schemas.microsoft.com/office/drawing/2014/main" id="{48238F89-1192-4423-8CD7-0DBE529E3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350" y="4612796"/>
              <a:ext cx="737402" cy="3076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291" tIns="45646" rIns="91291" bIns="45646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400" b="0" dirty="0">
                  <a:solidFill>
                    <a:srgbClr val="FF0000"/>
                  </a:solidFill>
                  <a:latin typeface="Comic Sans MS" charset="0"/>
                  <a:ea typeface="ＭＳ Ｐゴシック" charset="0"/>
                </a:rPr>
                <a:t>source</a:t>
              </a:r>
            </a:p>
          </p:txBody>
        </p:sp>
        <p:sp>
          <p:nvSpPr>
            <p:cNvPr id="88" name="Text Box 94">
              <a:extLst>
                <a:ext uri="{FF2B5EF4-FFF2-40B4-BE49-F238E27FC236}">
                  <a16:creationId xmlns:a16="http://schemas.microsoft.com/office/drawing/2014/main" id="{7879B838-AD42-4034-BC78-E7AE970D80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36550" y="4622321"/>
              <a:ext cx="512981" cy="3076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291" tIns="45646" rIns="91291" bIns="45646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400" b="0" dirty="0">
                  <a:solidFill>
                    <a:srgbClr val="FF0000"/>
                  </a:solidFill>
                  <a:latin typeface="Comic Sans MS" charset="0"/>
                  <a:ea typeface="ＭＳ Ｐゴシック" charset="0"/>
                </a:rPr>
                <a:t>sink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9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s-t cuts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  <a:defRPr/>
                </a:pPr>
                <a:r>
                  <a:rPr kumimoji="1" lang="en-US" sz="2200" dirty="0">
                    <a:solidFill>
                      <a:srgbClr val="0070C0"/>
                    </a:solidFill>
                    <a:latin typeface="+mj-lt"/>
                    <a:ea typeface="ＭＳ Ｐゴシック"/>
                  </a:rPr>
                  <a:t>Def.  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/>
                  </a:rPr>
                  <a:t>An </a:t>
                </a:r>
                <a:r>
                  <a:rPr kumimoji="1" lang="en-US" sz="2200" dirty="0">
                    <a:solidFill>
                      <a:srgbClr val="CC0000"/>
                    </a:solidFill>
                    <a:latin typeface="+mj-lt"/>
                    <a:ea typeface="ＭＳ Ｐゴシック"/>
                  </a:rPr>
                  <a:t>s-t cut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/>
                  </a:rPr>
                  <a:t> is a partition (A, B) of V with s 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/>
                    <a:sym typeface="Symbol" charset="0"/>
                  </a:rPr>
                  <a:t> A and t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/>
                  </a:rPr>
                  <a:t> 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/>
                    <a:sym typeface="Symbol" charset="0"/>
                  </a:rPr>
                  <a:t> B.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  <a:defRPr/>
                </a:pPr>
                <a:endParaRPr kumimoji="1" lang="en-US" sz="2200" dirty="0">
                  <a:solidFill>
                    <a:srgbClr val="003399"/>
                  </a:solidFill>
                  <a:latin typeface="+mj-lt"/>
                  <a:ea typeface="ＭＳ Ｐゴシック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  <a:defRPr/>
                </a:pPr>
                <a:r>
                  <a:rPr kumimoji="1" lang="en-US" sz="2200" dirty="0">
                    <a:solidFill>
                      <a:srgbClr val="0070C0"/>
                    </a:solidFill>
                    <a:latin typeface="+mj-lt"/>
                    <a:ea typeface="ＭＳ Ｐゴシック"/>
                  </a:rPr>
                  <a:t>Def. 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/>
                  </a:rPr>
                  <a:t>The </a:t>
                </a:r>
                <a:r>
                  <a:rPr kumimoji="1" lang="en-US" sz="2200" dirty="0">
                    <a:solidFill>
                      <a:srgbClr val="CC0000"/>
                    </a:solidFill>
                    <a:latin typeface="+mj-lt"/>
                    <a:ea typeface="ＭＳ Ｐゴシック"/>
                  </a:rPr>
                  <a:t>capacity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/>
                  </a:rPr>
                  <a:t> of a cut (A, B): </a:t>
                </a:r>
                <a14:m>
                  <m:oMath xmlns:m="http://schemas.openxmlformats.org/officeDocument/2006/math"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𝑐𝑎𝑝</m:t>
                    </m:r>
                    <m:d>
                      <m:dPr>
                        <m:ctrlP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</m:ctrlPr>
                      </m:dPr>
                      <m:e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𝐴</m:t>
                        </m:r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,</m:t>
                        </m:r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𝐵</m:t>
                        </m:r>
                      </m:e>
                    </m:d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</m:ctrlPr>
                      </m:naryPr>
                      <m:sub>
                        <m:d>
                          <m:dPr>
                            <m:ctrlPr>
                              <a:rPr kumimoji="1"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kumimoji="1"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/>
                              </a:rPr>
                              <m:t>𝑢</m:t>
                            </m:r>
                            <m:r>
                              <a:rPr kumimoji="1"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/>
                              </a:rPr>
                              <m:t>,</m:t>
                            </m:r>
                            <m:r>
                              <a:rPr kumimoji="1"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/>
                              </a:rPr>
                              <m:t>𝑣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kumimoji="1"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:</m:t>
                        </m:r>
                        <m:r>
                          <a:rPr kumimoji="1"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𝑢</m:t>
                        </m:r>
                        <m:r>
                          <a:rPr kumimoji="1"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∈</m:t>
                        </m:r>
                        <m:r>
                          <a:rPr kumimoji="1"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𝐴</m:t>
                        </m:r>
                        <m:r>
                          <a:rPr kumimoji="1"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,</m:t>
                        </m:r>
                        <m:r>
                          <a:rPr kumimoji="1"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𝑣</m:t>
                        </m:r>
                        <m:r>
                          <a:rPr kumimoji="1"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∈</m:t>
                        </m:r>
                        <m:r>
                          <a:rPr kumimoji="1"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𝐵</m:t>
                        </m:r>
                      </m:sub>
                      <m:sup/>
                      <m:e>
                        <m:r>
                          <a:rPr kumimoji="1"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𝑐</m:t>
                        </m:r>
                        <m:r>
                          <a:rPr kumimoji="1"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(</m:t>
                        </m:r>
                        <m:r>
                          <a:rPr kumimoji="1"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𝑢</m:t>
                        </m:r>
                        <m:r>
                          <a:rPr kumimoji="1"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,</m:t>
                        </m:r>
                        <m:r>
                          <a:rPr kumimoji="1"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𝑣</m:t>
                        </m:r>
                        <m:r>
                          <a:rPr kumimoji="1"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)</m:t>
                        </m:r>
                      </m:e>
                    </m:nary>
                  </m:oMath>
                </a14:m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/>
                </a:endParaRPr>
              </a:p>
              <a:p>
                <a:pPr marL="0" lvl="1" indent="0">
                  <a:defRPr/>
                </a:pPr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1017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30" name="Freeform 5">
            <a:extLst>
              <a:ext uri="{FF2B5EF4-FFF2-40B4-BE49-F238E27FC236}">
                <a16:creationId xmlns:a16="http://schemas.microsoft.com/office/drawing/2014/main" id="{B8753BCB-1927-40E4-AED5-080F44BB3D84}"/>
              </a:ext>
            </a:extLst>
          </p:cNvPr>
          <p:cNvSpPr>
            <a:spLocks/>
          </p:cNvSpPr>
          <p:nvPr/>
        </p:nvSpPr>
        <p:spPr bwMode="auto">
          <a:xfrm>
            <a:off x="854075" y="4341813"/>
            <a:ext cx="1277938" cy="1282700"/>
          </a:xfrm>
          <a:custGeom>
            <a:avLst/>
            <a:gdLst>
              <a:gd name="T0" fmla="*/ 34925 w 805"/>
              <a:gd name="T1" fmla="*/ 254000 h 808"/>
              <a:gd name="T2" fmla="*/ 227013 w 805"/>
              <a:gd name="T3" fmla="*/ 125413 h 808"/>
              <a:gd name="T4" fmla="*/ 728663 w 805"/>
              <a:gd name="T5" fmla="*/ 36513 h 808"/>
              <a:gd name="T6" fmla="*/ 1025525 w 805"/>
              <a:gd name="T7" fmla="*/ 36513 h 808"/>
              <a:gd name="T8" fmla="*/ 1103313 w 805"/>
              <a:gd name="T9" fmla="*/ 138113 h 808"/>
              <a:gd name="T10" fmla="*/ 1154113 w 805"/>
              <a:gd name="T11" fmla="*/ 215900 h 808"/>
              <a:gd name="T12" fmla="*/ 1192213 w 805"/>
              <a:gd name="T13" fmla="*/ 434975 h 808"/>
              <a:gd name="T14" fmla="*/ 1089025 w 805"/>
              <a:gd name="T15" fmla="*/ 1050925 h 808"/>
              <a:gd name="T16" fmla="*/ 973138 w 805"/>
              <a:gd name="T17" fmla="*/ 1154113 h 808"/>
              <a:gd name="T18" fmla="*/ 857250 w 805"/>
              <a:gd name="T19" fmla="*/ 1231900 h 808"/>
              <a:gd name="T20" fmla="*/ 652463 w 805"/>
              <a:gd name="T21" fmla="*/ 1282700 h 808"/>
              <a:gd name="T22" fmla="*/ 536575 w 805"/>
              <a:gd name="T23" fmla="*/ 1270000 h 808"/>
              <a:gd name="T24" fmla="*/ 496888 w 805"/>
              <a:gd name="T25" fmla="*/ 1244600 h 808"/>
              <a:gd name="T26" fmla="*/ 420688 w 805"/>
              <a:gd name="T27" fmla="*/ 1217613 h 808"/>
              <a:gd name="T28" fmla="*/ 304800 w 805"/>
              <a:gd name="T29" fmla="*/ 1154113 h 808"/>
              <a:gd name="T30" fmla="*/ 85725 w 805"/>
              <a:gd name="T31" fmla="*/ 896938 h 808"/>
              <a:gd name="T32" fmla="*/ 60325 w 805"/>
              <a:gd name="T33" fmla="*/ 819150 h 808"/>
              <a:gd name="T34" fmla="*/ 34925 w 805"/>
              <a:gd name="T35" fmla="*/ 690563 h 808"/>
              <a:gd name="T36" fmla="*/ 20638 w 805"/>
              <a:gd name="T37" fmla="*/ 498475 h 808"/>
              <a:gd name="T38" fmla="*/ 34925 w 805"/>
              <a:gd name="T39" fmla="*/ 254000 h 80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805" h="808">
                <a:moveTo>
                  <a:pt x="22" y="160"/>
                </a:moveTo>
                <a:cubicBezTo>
                  <a:pt x="58" y="137"/>
                  <a:pt x="101" y="95"/>
                  <a:pt x="143" y="79"/>
                </a:cubicBezTo>
                <a:cubicBezTo>
                  <a:pt x="242" y="42"/>
                  <a:pt x="355" y="30"/>
                  <a:pt x="459" y="23"/>
                </a:cubicBezTo>
                <a:cubicBezTo>
                  <a:pt x="522" y="13"/>
                  <a:pt x="580" y="0"/>
                  <a:pt x="646" y="23"/>
                </a:cubicBezTo>
                <a:cubicBezTo>
                  <a:pt x="671" y="32"/>
                  <a:pt x="679" y="66"/>
                  <a:pt x="695" y="87"/>
                </a:cubicBezTo>
                <a:cubicBezTo>
                  <a:pt x="707" y="103"/>
                  <a:pt x="727" y="136"/>
                  <a:pt x="727" y="136"/>
                </a:cubicBezTo>
                <a:cubicBezTo>
                  <a:pt x="749" y="225"/>
                  <a:pt x="741" y="179"/>
                  <a:pt x="751" y="274"/>
                </a:cubicBezTo>
                <a:cubicBezTo>
                  <a:pt x="749" y="368"/>
                  <a:pt x="805" y="586"/>
                  <a:pt x="686" y="662"/>
                </a:cubicBezTo>
                <a:cubicBezTo>
                  <a:pt x="663" y="696"/>
                  <a:pt x="647" y="706"/>
                  <a:pt x="613" y="727"/>
                </a:cubicBezTo>
                <a:cubicBezTo>
                  <a:pt x="554" y="764"/>
                  <a:pt x="610" y="740"/>
                  <a:pt x="540" y="776"/>
                </a:cubicBezTo>
                <a:cubicBezTo>
                  <a:pt x="502" y="795"/>
                  <a:pt x="452" y="798"/>
                  <a:pt x="411" y="808"/>
                </a:cubicBezTo>
                <a:cubicBezTo>
                  <a:pt x="387" y="805"/>
                  <a:pt x="362" y="806"/>
                  <a:pt x="338" y="800"/>
                </a:cubicBezTo>
                <a:cubicBezTo>
                  <a:pt x="328" y="798"/>
                  <a:pt x="322" y="788"/>
                  <a:pt x="313" y="784"/>
                </a:cubicBezTo>
                <a:cubicBezTo>
                  <a:pt x="293" y="774"/>
                  <a:pt x="285" y="778"/>
                  <a:pt x="265" y="767"/>
                </a:cubicBezTo>
                <a:cubicBezTo>
                  <a:pt x="186" y="723"/>
                  <a:pt x="244" y="744"/>
                  <a:pt x="192" y="727"/>
                </a:cubicBezTo>
                <a:cubicBezTo>
                  <a:pt x="140" y="677"/>
                  <a:pt x="97" y="622"/>
                  <a:pt x="54" y="565"/>
                </a:cubicBezTo>
                <a:cubicBezTo>
                  <a:pt x="49" y="549"/>
                  <a:pt x="43" y="532"/>
                  <a:pt x="38" y="516"/>
                </a:cubicBezTo>
                <a:cubicBezTo>
                  <a:pt x="29" y="490"/>
                  <a:pt x="22" y="435"/>
                  <a:pt x="22" y="435"/>
                </a:cubicBezTo>
                <a:cubicBezTo>
                  <a:pt x="19" y="395"/>
                  <a:pt x="19" y="354"/>
                  <a:pt x="13" y="314"/>
                </a:cubicBezTo>
                <a:cubicBezTo>
                  <a:pt x="13" y="268"/>
                  <a:pt x="0" y="199"/>
                  <a:pt x="22" y="160"/>
                </a:cubicBezTo>
                <a:close/>
              </a:path>
            </a:pathLst>
          </a:custGeom>
          <a:solidFill>
            <a:srgbClr val="92D050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131" name="Oval 6">
            <a:extLst>
              <a:ext uri="{FF2B5EF4-FFF2-40B4-BE49-F238E27FC236}">
                <a16:creationId xmlns:a16="http://schemas.microsoft.com/office/drawing/2014/main" id="{4C636EDA-4EF3-4B81-90F9-BDBF8F3111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77925" y="4827588"/>
            <a:ext cx="250825" cy="252412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s</a:t>
            </a:r>
          </a:p>
        </p:txBody>
      </p:sp>
      <p:sp>
        <p:nvSpPr>
          <p:cNvPr id="132" name="Oval 7">
            <a:extLst>
              <a:ext uri="{FF2B5EF4-FFF2-40B4-BE49-F238E27FC236}">
                <a16:creationId xmlns:a16="http://schemas.microsoft.com/office/drawing/2014/main" id="{5AC14529-85B7-4BE9-8BFE-F6047B956E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62300" y="3338513"/>
            <a:ext cx="250825" cy="2540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2</a:t>
            </a:r>
          </a:p>
        </p:txBody>
      </p:sp>
      <p:sp>
        <p:nvSpPr>
          <p:cNvPr id="133" name="Oval 8">
            <a:extLst>
              <a:ext uri="{FF2B5EF4-FFF2-40B4-BE49-F238E27FC236}">
                <a16:creationId xmlns:a16="http://schemas.microsoft.com/office/drawing/2014/main" id="{0206CDA4-C679-4A0F-B031-DAE7A96A2E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62300" y="4827588"/>
            <a:ext cx="250825" cy="252412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3</a:t>
            </a:r>
          </a:p>
        </p:txBody>
      </p:sp>
      <p:sp>
        <p:nvSpPr>
          <p:cNvPr id="134" name="Oval 9">
            <a:extLst>
              <a:ext uri="{FF2B5EF4-FFF2-40B4-BE49-F238E27FC236}">
                <a16:creationId xmlns:a16="http://schemas.microsoft.com/office/drawing/2014/main" id="{EA8CFF27-760B-466E-9772-62818BD02C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62300" y="6278563"/>
            <a:ext cx="250825" cy="2508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4</a:t>
            </a:r>
          </a:p>
        </p:txBody>
      </p:sp>
      <p:cxnSp>
        <p:nvCxnSpPr>
          <p:cNvPr id="135" name="AutoShape 10">
            <a:extLst>
              <a:ext uri="{FF2B5EF4-FFF2-40B4-BE49-F238E27FC236}">
                <a16:creationId xmlns:a16="http://schemas.microsoft.com/office/drawing/2014/main" id="{A83EEDA8-C2CC-49F1-A1B7-FAB3A710CE51}"/>
              </a:ext>
            </a:extLst>
          </p:cNvPr>
          <p:cNvCxnSpPr>
            <a:cxnSpLocks noChangeShapeType="1"/>
            <a:stCxn id="131" idx="7"/>
            <a:endCxn id="132" idx="3"/>
          </p:cNvCxnSpPr>
          <p:nvPr/>
        </p:nvCxnSpPr>
        <p:spPr bwMode="auto">
          <a:xfrm flipV="1">
            <a:off x="1392238" y="3556000"/>
            <a:ext cx="1806575" cy="13081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6" name="AutoShape 11">
            <a:extLst>
              <a:ext uri="{FF2B5EF4-FFF2-40B4-BE49-F238E27FC236}">
                <a16:creationId xmlns:a16="http://schemas.microsoft.com/office/drawing/2014/main" id="{9C24B345-794F-4973-AD1F-29E837B55F0B}"/>
              </a:ext>
            </a:extLst>
          </p:cNvPr>
          <p:cNvCxnSpPr>
            <a:cxnSpLocks noChangeShapeType="1"/>
            <a:stCxn id="131" idx="6"/>
            <a:endCxn id="133" idx="2"/>
          </p:cNvCxnSpPr>
          <p:nvPr/>
        </p:nvCxnSpPr>
        <p:spPr bwMode="auto">
          <a:xfrm>
            <a:off x="1428750" y="4954588"/>
            <a:ext cx="1733550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7" name="AutoShape 12">
            <a:extLst>
              <a:ext uri="{FF2B5EF4-FFF2-40B4-BE49-F238E27FC236}">
                <a16:creationId xmlns:a16="http://schemas.microsoft.com/office/drawing/2014/main" id="{15A594D1-52D6-444C-A8D5-C08F260D3BF3}"/>
              </a:ext>
            </a:extLst>
          </p:cNvPr>
          <p:cNvCxnSpPr>
            <a:cxnSpLocks noChangeShapeType="1"/>
            <a:stCxn id="131" idx="5"/>
            <a:endCxn id="134" idx="1"/>
          </p:cNvCxnSpPr>
          <p:nvPr/>
        </p:nvCxnSpPr>
        <p:spPr bwMode="auto">
          <a:xfrm>
            <a:off x="1392238" y="5043488"/>
            <a:ext cx="1806575" cy="127158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8" name="AutoShape 13">
            <a:extLst>
              <a:ext uri="{FF2B5EF4-FFF2-40B4-BE49-F238E27FC236}">
                <a16:creationId xmlns:a16="http://schemas.microsoft.com/office/drawing/2014/main" id="{CC956081-6F78-4A99-BF18-D211796FDA57}"/>
              </a:ext>
            </a:extLst>
          </p:cNvPr>
          <p:cNvCxnSpPr>
            <a:cxnSpLocks noChangeShapeType="1"/>
            <a:stCxn id="133" idx="6"/>
            <a:endCxn id="145" idx="2"/>
          </p:cNvCxnSpPr>
          <p:nvPr/>
        </p:nvCxnSpPr>
        <p:spPr bwMode="auto">
          <a:xfrm>
            <a:off x="3413125" y="4954588"/>
            <a:ext cx="2403475" cy="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9" name="AutoShape 14">
            <a:extLst>
              <a:ext uri="{FF2B5EF4-FFF2-40B4-BE49-F238E27FC236}">
                <a16:creationId xmlns:a16="http://schemas.microsoft.com/office/drawing/2014/main" id="{65DAF2ED-2EDA-4AD6-9283-EAE06D7B69D8}"/>
              </a:ext>
            </a:extLst>
          </p:cNvPr>
          <p:cNvCxnSpPr>
            <a:cxnSpLocks noChangeShapeType="1"/>
            <a:stCxn id="133" idx="5"/>
            <a:endCxn id="146" idx="1"/>
          </p:cNvCxnSpPr>
          <p:nvPr/>
        </p:nvCxnSpPr>
        <p:spPr bwMode="auto">
          <a:xfrm>
            <a:off x="3376613" y="5043488"/>
            <a:ext cx="2476500" cy="1271587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0" name="AutoShape 15">
            <a:extLst>
              <a:ext uri="{FF2B5EF4-FFF2-40B4-BE49-F238E27FC236}">
                <a16:creationId xmlns:a16="http://schemas.microsoft.com/office/drawing/2014/main" id="{3660C406-067E-4DDE-8DEE-475399A371C7}"/>
              </a:ext>
            </a:extLst>
          </p:cNvPr>
          <p:cNvCxnSpPr>
            <a:cxnSpLocks noChangeShapeType="1"/>
            <a:stCxn id="133" idx="4"/>
            <a:endCxn id="134" idx="0"/>
          </p:cNvCxnSpPr>
          <p:nvPr/>
        </p:nvCxnSpPr>
        <p:spPr bwMode="auto">
          <a:xfrm>
            <a:off x="3287713" y="5080000"/>
            <a:ext cx="0" cy="1198563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1" name="AutoShape 16">
            <a:extLst>
              <a:ext uri="{FF2B5EF4-FFF2-40B4-BE49-F238E27FC236}">
                <a16:creationId xmlns:a16="http://schemas.microsoft.com/office/drawing/2014/main" id="{9C949978-E1A7-43E2-9D7D-C16856450C26}"/>
              </a:ext>
            </a:extLst>
          </p:cNvPr>
          <p:cNvCxnSpPr>
            <a:cxnSpLocks noChangeShapeType="1"/>
            <a:stCxn id="132" idx="6"/>
            <a:endCxn id="144" idx="2"/>
          </p:cNvCxnSpPr>
          <p:nvPr/>
        </p:nvCxnSpPr>
        <p:spPr bwMode="auto">
          <a:xfrm>
            <a:off x="3413125" y="3465513"/>
            <a:ext cx="2403475" cy="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2" name="AutoShape 17">
            <a:extLst>
              <a:ext uri="{FF2B5EF4-FFF2-40B4-BE49-F238E27FC236}">
                <a16:creationId xmlns:a16="http://schemas.microsoft.com/office/drawing/2014/main" id="{A6830966-2D39-4E61-9499-84333FFDBCEF}"/>
              </a:ext>
            </a:extLst>
          </p:cNvPr>
          <p:cNvCxnSpPr>
            <a:cxnSpLocks noChangeShapeType="1"/>
            <a:stCxn id="134" idx="6"/>
            <a:endCxn id="146" idx="2"/>
          </p:cNvCxnSpPr>
          <p:nvPr/>
        </p:nvCxnSpPr>
        <p:spPr bwMode="auto">
          <a:xfrm>
            <a:off x="3413125" y="6403975"/>
            <a:ext cx="2403475" cy="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3" name="AutoShape 18">
            <a:extLst>
              <a:ext uri="{FF2B5EF4-FFF2-40B4-BE49-F238E27FC236}">
                <a16:creationId xmlns:a16="http://schemas.microsoft.com/office/drawing/2014/main" id="{94A469B8-224C-4519-A4DB-CB3B97C6E68E}"/>
              </a:ext>
            </a:extLst>
          </p:cNvPr>
          <p:cNvCxnSpPr>
            <a:cxnSpLocks noChangeShapeType="1"/>
            <a:stCxn id="132" idx="4"/>
            <a:endCxn id="133" idx="0"/>
          </p:cNvCxnSpPr>
          <p:nvPr/>
        </p:nvCxnSpPr>
        <p:spPr bwMode="auto">
          <a:xfrm>
            <a:off x="3287713" y="3592513"/>
            <a:ext cx="0" cy="123507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44" name="Oval 19">
            <a:extLst>
              <a:ext uri="{FF2B5EF4-FFF2-40B4-BE49-F238E27FC236}">
                <a16:creationId xmlns:a16="http://schemas.microsoft.com/office/drawing/2014/main" id="{340E5C26-BAC9-46B9-96DE-10AF3432EE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16600" y="3338513"/>
            <a:ext cx="250825" cy="2540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5</a:t>
            </a:r>
          </a:p>
        </p:txBody>
      </p:sp>
      <p:sp>
        <p:nvSpPr>
          <p:cNvPr id="145" name="Oval 20">
            <a:extLst>
              <a:ext uri="{FF2B5EF4-FFF2-40B4-BE49-F238E27FC236}">
                <a16:creationId xmlns:a16="http://schemas.microsoft.com/office/drawing/2014/main" id="{46F25413-8CB4-4856-B908-EF5191AED8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16600" y="4827588"/>
            <a:ext cx="250825" cy="252412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6</a:t>
            </a:r>
          </a:p>
        </p:txBody>
      </p:sp>
      <p:sp>
        <p:nvSpPr>
          <p:cNvPr id="146" name="Oval 21">
            <a:extLst>
              <a:ext uri="{FF2B5EF4-FFF2-40B4-BE49-F238E27FC236}">
                <a16:creationId xmlns:a16="http://schemas.microsoft.com/office/drawing/2014/main" id="{D6908A36-8BBC-4511-BE7A-1667504534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16600" y="6278563"/>
            <a:ext cx="250825" cy="2508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7</a:t>
            </a:r>
          </a:p>
        </p:txBody>
      </p:sp>
      <p:cxnSp>
        <p:nvCxnSpPr>
          <p:cNvPr id="147" name="AutoShape 22">
            <a:extLst>
              <a:ext uri="{FF2B5EF4-FFF2-40B4-BE49-F238E27FC236}">
                <a16:creationId xmlns:a16="http://schemas.microsoft.com/office/drawing/2014/main" id="{15118D8E-7A57-42BC-90F0-69E53C440FA3}"/>
              </a:ext>
            </a:extLst>
          </p:cNvPr>
          <p:cNvCxnSpPr>
            <a:cxnSpLocks noChangeShapeType="1"/>
            <a:stCxn id="145" idx="4"/>
            <a:endCxn id="146" idx="0"/>
          </p:cNvCxnSpPr>
          <p:nvPr/>
        </p:nvCxnSpPr>
        <p:spPr bwMode="auto">
          <a:xfrm>
            <a:off x="5942013" y="5080000"/>
            <a:ext cx="0" cy="1198563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8" name="AutoShape 23">
            <a:extLst>
              <a:ext uri="{FF2B5EF4-FFF2-40B4-BE49-F238E27FC236}">
                <a16:creationId xmlns:a16="http://schemas.microsoft.com/office/drawing/2014/main" id="{2226ADA4-0FBA-4B11-A695-FA8BC880FAA5}"/>
              </a:ext>
            </a:extLst>
          </p:cNvPr>
          <p:cNvCxnSpPr>
            <a:cxnSpLocks noChangeShapeType="1"/>
            <a:stCxn id="144" idx="4"/>
            <a:endCxn id="145" idx="0"/>
          </p:cNvCxnSpPr>
          <p:nvPr/>
        </p:nvCxnSpPr>
        <p:spPr bwMode="auto">
          <a:xfrm>
            <a:off x="5942013" y="3592513"/>
            <a:ext cx="0" cy="123507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9" name="AutoShape 24">
            <a:extLst>
              <a:ext uri="{FF2B5EF4-FFF2-40B4-BE49-F238E27FC236}">
                <a16:creationId xmlns:a16="http://schemas.microsoft.com/office/drawing/2014/main" id="{998BB6D9-17B0-40BC-92D7-8FF77841F631}"/>
              </a:ext>
            </a:extLst>
          </p:cNvPr>
          <p:cNvCxnSpPr>
            <a:cxnSpLocks noChangeShapeType="1"/>
            <a:stCxn id="132" idx="5"/>
            <a:endCxn id="145" idx="1"/>
          </p:cNvCxnSpPr>
          <p:nvPr/>
        </p:nvCxnSpPr>
        <p:spPr bwMode="auto">
          <a:xfrm>
            <a:off x="3376613" y="3556000"/>
            <a:ext cx="2476500" cy="13081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0" name="Oval 25">
            <a:extLst>
              <a:ext uri="{FF2B5EF4-FFF2-40B4-BE49-F238E27FC236}">
                <a16:creationId xmlns:a16="http://schemas.microsoft.com/office/drawing/2014/main" id="{15EBAB9B-3F11-4572-BD87-5D71CEC906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66050" y="4827588"/>
            <a:ext cx="250825" cy="252412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t</a:t>
            </a:r>
          </a:p>
        </p:txBody>
      </p:sp>
      <p:cxnSp>
        <p:nvCxnSpPr>
          <p:cNvPr id="151" name="AutoShape 26">
            <a:extLst>
              <a:ext uri="{FF2B5EF4-FFF2-40B4-BE49-F238E27FC236}">
                <a16:creationId xmlns:a16="http://schemas.microsoft.com/office/drawing/2014/main" id="{EA3BE46F-8D26-4EB1-B506-BC2C4EFE2F3E}"/>
              </a:ext>
            </a:extLst>
          </p:cNvPr>
          <p:cNvCxnSpPr>
            <a:cxnSpLocks noChangeShapeType="1"/>
            <a:stCxn id="144" idx="6"/>
            <a:endCxn id="150" idx="1"/>
          </p:cNvCxnSpPr>
          <p:nvPr/>
        </p:nvCxnSpPr>
        <p:spPr bwMode="auto">
          <a:xfrm>
            <a:off x="6067425" y="3465513"/>
            <a:ext cx="1735138" cy="1398587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2" name="AutoShape 27">
            <a:extLst>
              <a:ext uri="{FF2B5EF4-FFF2-40B4-BE49-F238E27FC236}">
                <a16:creationId xmlns:a16="http://schemas.microsoft.com/office/drawing/2014/main" id="{A4476A41-A16E-41B4-B285-90D3FBA413D3}"/>
              </a:ext>
            </a:extLst>
          </p:cNvPr>
          <p:cNvCxnSpPr>
            <a:cxnSpLocks noChangeShapeType="1"/>
            <a:stCxn id="145" idx="6"/>
            <a:endCxn id="150" idx="2"/>
          </p:cNvCxnSpPr>
          <p:nvPr/>
        </p:nvCxnSpPr>
        <p:spPr bwMode="auto">
          <a:xfrm>
            <a:off x="6067425" y="4954588"/>
            <a:ext cx="1698625" cy="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3" name="AutoShape 28">
            <a:extLst>
              <a:ext uri="{FF2B5EF4-FFF2-40B4-BE49-F238E27FC236}">
                <a16:creationId xmlns:a16="http://schemas.microsoft.com/office/drawing/2014/main" id="{D2A0B5D6-C79E-44FA-A005-172866688141}"/>
              </a:ext>
            </a:extLst>
          </p:cNvPr>
          <p:cNvCxnSpPr>
            <a:cxnSpLocks noChangeShapeType="1"/>
            <a:stCxn id="146" idx="7"/>
            <a:endCxn id="150" idx="4"/>
          </p:cNvCxnSpPr>
          <p:nvPr/>
        </p:nvCxnSpPr>
        <p:spPr bwMode="auto">
          <a:xfrm flipV="1">
            <a:off x="6030913" y="5080000"/>
            <a:ext cx="1860550" cy="123507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4" name="Text Box 29">
            <a:extLst>
              <a:ext uri="{FF2B5EF4-FFF2-40B4-BE49-F238E27FC236}">
                <a16:creationId xmlns:a16="http://schemas.microsoft.com/office/drawing/2014/main" id="{67B26E99-76A9-4DFF-A11E-B7F3FC985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038" y="5653088"/>
            <a:ext cx="425450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15</a:t>
            </a:r>
          </a:p>
        </p:txBody>
      </p:sp>
      <p:sp>
        <p:nvSpPr>
          <p:cNvPr id="155" name="Text Box 30">
            <a:extLst>
              <a:ext uri="{FF2B5EF4-FFF2-40B4-BE49-F238E27FC236}">
                <a16:creationId xmlns:a16="http://schemas.microsoft.com/office/drawing/2014/main" id="{BB45D468-62CD-4DD5-B9A6-181CC90AE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738" y="4826000"/>
            <a:ext cx="354012" cy="214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5</a:t>
            </a:r>
          </a:p>
        </p:txBody>
      </p:sp>
      <p:sp>
        <p:nvSpPr>
          <p:cNvPr id="156" name="Text Box 31">
            <a:extLst>
              <a:ext uri="{FF2B5EF4-FFF2-40B4-BE49-F238E27FC236}">
                <a16:creationId xmlns:a16="http://schemas.microsoft.com/office/drawing/2014/main" id="{FB5C0C81-D6C3-4557-9808-926D25C36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300" y="6283325"/>
            <a:ext cx="425450" cy="214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30</a:t>
            </a:r>
          </a:p>
        </p:txBody>
      </p:sp>
      <p:sp>
        <p:nvSpPr>
          <p:cNvPr id="157" name="Text Box 32">
            <a:extLst>
              <a:ext uri="{FF2B5EF4-FFF2-40B4-BE49-F238E27FC236}">
                <a16:creationId xmlns:a16="http://schemas.microsoft.com/office/drawing/2014/main" id="{C647F521-0EA2-48BD-879F-B00C60594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500688"/>
            <a:ext cx="423863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15</a:t>
            </a:r>
          </a:p>
        </p:txBody>
      </p:sp>
      <p:sp>
        <p:nvSpPr>
          <p:cNvPr id="158" name="Text Box 33">
            <a:extLst>
              <a:ext uri="{FF2B5EF4-FFF2-40B4-BE49-F238E27FC236}">
                <a16:creationId xmlns:a16="http://schemas.microsoft.com/office/drawing/2014/main" id="{57AD6A88-681C-4A7F-BFB9-77E7ADE81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113" y="3998913"/>
            <a:ext cx="427037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  10</a:t>
            </a:r>
          </a:p>
        </p:txBody>
      </p:sp>
      <p:sp>
        <p:nvSpPr>
          <p:cNvPr id="159" name="Text Box 34">
            <a:extLst>
              <a:ext uri="{FF2B5EF4-FFF2-40B4-BE49-F238E27FC236}">
                <a16:creationId xmlns:a16="http://schemas.microsoft.com/office/drawing/2014/main" id="{FC2FCA8F-257E-4274-AC6A-01FBC0C60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713" y="4838700"/>
            <a:ext cx="425450" cy="214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8</a:t>
            </a:r>
          </a:p>
        </p:txBody>
      </p:sp>
      <p:sp>
        <p:nvSpPr>
          <p:cNvPr id="160" name="Text Box 35">
            <a:extLst>
              <a:ext uri="{FF2B5EF4-FFF2-40B4-BE49-F238E27FC236}">
                <a16:creationId xmlns:a16="http://schemas.microsoft.com/office/drawing/2014/main" id="{7DB96B32-50EE-432A-99D0-D5C82E0B1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4188" y="4046538"/>
            <a:ext cx="425450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15</a:t>
            </a:r>
          </a:p>
        </p:txBody>
      </p:sp>
      <p:sp>
        <p:nvSpPr>
          <p:cNvPr id="161" name="Text Box 36">
            <a:extLst>
              <a:ext uri="{FF2B5EF4-FFF2-40B4-BE49-F238E27FC236}">
                <a16:creationId xmlns:a16="http://schemas.microsoft.com/office/drawing/2014/main" id="{4632923B-F592-4064-8D2E-425497B50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825" y="3355975"/>
            <a:ext cx="425450" cy="214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9</a:t>
            </a:r>
          </a:p>
        </p:txBody>
      </p:sp>
      <p:sp>
        <p:nvSpPr>
          <p:cNvPr id="162" name="Text Box 37">
            <a:extLst>
              <a:ext uri="{FF2B5EF4-FFF2-40B4-BE49-F238E27FC236}">
                <a16:creationId xmlns:a16="http://schemas.microsoft.com/office/drawing/2014/main" id="{3291A6DC-90C4-4624-B0A9-CED73E3B4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713" y="5532438"/>
            <a:ext cx="425450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6</a:t>
            </a:r>
          </a:p>
        </p:txBody>
      </p:sp>
      <p:sp>
        <p:nvSpPr>
          <p:cNvPr id="163" name="Text Box 38">
            <a:extLst>
              <a:ext uri="{FF2B5EF4-FFF2-40B4-BE49-F238E27FC236}">
                <a16:creationId xmlns:a16="http://schemas.microsoft.com/office/drawing/2014/main" id="{2B7DA46B-0735-4B2F-9347-859A69E76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425" y="5583238"/>
            <a:ext cx="425450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10</a:t>
            </a:r>
          </a:p>
        </p:txBody>
      </p:sp>
      <p:sp>
        <p:nvSpPr>
          <p:cNvPr id="164" name="Text Box 39">
            <a:extLst>
              <a:ext uri="{FF2B5EF4-FFF2-40B4-BE49-F238E27FC236}">
                <a16:creationId xmlns:a16="http://schemas.microsoft.com/office/drawing/2014/main" id="{27EA55A0-ECD6-498F-A64F-CA85530EB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425" y="4851400"/>
            <a:ext cx="425450" cy="214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10</a:t>
            </a:r>
          </a:p>
        </p:txBody>
      </p:sp>
      <p:sp>
        <p:nvSpPr>
          <p:cNvPr id="165" name="Text Box 40">
            <a:extLst>
              <a:ext uri="{FF2B5EF4-FFF2-40B4-BE49-F238E27FC236}">
                <a16:creationId xmlns:a16="http://schemas.microsoft.com/office/drawing/2014/main" id="{CA694CA1-F7F4-4C40-80C3-BC7A0B81B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4800" y="4068763"/>
            <a:ext cx="423863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  10</a:t>
            </a:r>
          </a:p>
        </p:txBody>
      </p:sp>
      <p:sp>
        <p:nvSpPr>
          <p:cNvPr id="166" name="Text Box 41">
            <a:extLst>
              <a:ext uri="{FF2B5EF4-FFF2-40B4-BE49-F238E27FC236}">
                <a16:creationId xmlns:a16="http://schemas.microsoft.com/office/drawing/2014/main" id="{547E6579-1648-4909-BBFD-FC7CB85D3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4041775"/>
            <a:ext cx="423863" cy="214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15</a:t>
            </a:r>
          </a:p>
        </p:txBody>
      </p:sp>
      <p:sp>
        <p:nvSpPr>
          <p:cNvPr id="167" name="Text Box 42">
            <a:extLst>
              <a:ext uri="{FF2B5EF4-FFF2-40B4-BE49-F238E27FC236}">
                <a16:creationId xmlns:a16="http://schemas.microsoft.com/office/drawing/2014/main" id="{C8D0943E-066E-47AE-B9A6-0B718A62D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050" y="4117975"/>
            <a:ext cx="425450" cy="214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4</a:t>
            </a:r>
          </a:p>
        </p:txBody>
      </p:sp>
      <p:sp>
        <p:nvSpPr>
          <p:cNvPr id="168" name="Text Box 43">
            <a:extLst>
              <a:ext uri="{FF2B5EF4-FFF2-40B4-BE49-F238E27FC236}">
                <a16:creationId xmlns:a16="http://schemas.microsoft.com/office/drawing/2014/main" id="{2977A3E4-7BF3-4DB9-A1CB-6F18B5CA1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938" y="5522913"/>
            <a:ext cx="425450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 Box 44">
                <a:extLst>
                  <a:ext uri="{FF2B5EF4-FFF2-40B4-BE49-F238E27FC236}">
                    <a16:creationId xmlns:a16="http://schemas.microsoft.com/office/drawing/2014/main" id="{28D5DFD0-B1A1-4BC2-8239-6F3F51242F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29102" y="3048796"/>
                <a:ext cx="2445320" cy="595312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  <a:effectLst/>
              <a:extLs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387" tIns="91387" rIns="91387" bIns="91387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 </m:t>
                      </m:r>
                      <m:r>
                        <a:rPr kumimoji="1" lang="en-US" sz="1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𝐶𝑎𝑝𝑎𝑐𝑖𝑡𝑦</m:t>
                      </m:r>
                      <m:r>
                        <a:rPr kumimoji="1" lang="en-US" sz="1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 = 10 + 5 + 15= 30</m:t>
                      </m:r>
                    </m:oMath>
                  </m:oMathPara>
                </a14:m>
                <a:endParaRPr kumimoji="1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169" name="Text Box 44">
                <a:extLst>
                  <a:ext uri="{FF2B5EF4-FFF2-40B4-BE49-F238E27FC236}">
                    <a16:creationId xmlns:a16="http://schemas.microsoft.com/office/drawing/2014/main" id="{28D5DFD0-B1A1-4BC2-8239-6F3F51242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29102" y="3048796"/>
                <a:ext cx="2445320" cy="5953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0" name="Text Box 45">
            <a:extLst>
              <a:ext uri="{FF2B5EF4-FFF2-40B4-BE49-F238E27FC236}">
                <a16:creationId xmlns:a16="http://schemas.microsoft.com/office/drawing/2014/main" id="{EC8F094A-6511-4BF7-A4C6-00CDECCE6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181600"/>
            <a:ext cx="4254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   A</a:t>
            </a:r>
          </a:p>
        </p:txBody>
      </p:sp>
    </p:spTree>
    <p:extLst>
      <p:ext uri="{BB962C8B-B14F-4D97-AF65-F5344CB8AC3E}">
        <p14:creationId xmlns:p14="http://schemas.microsoft.com/office/powerpoint/2010/main" val="3634340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5">
            <a:extLst>
              <a:ext uri="{FF2B5EF4-FFF2-40B4-BE49-F238E27FC236}">
                <a16:creationId xmlns:a16="http://schemas.microsoft.com/office/drawing/2014/main" id="{7C2238D2-ED2D-45B5-82D2-4BC5C780FFC4}"/>
              </a:ext>
            </a:extLst>
          </p:cNvPr>
          <p:cNvSpPr>
            <a:spLocks/>
          </p:cNvSpPr>
          <p:nvPr/>
        </p:nvSpPr>
        <p:spPr bwMode="auto">
          <a:xfrm>
            <a:off x="965200" y="3025775"/>
            <a:ext cx="3119438" cy="3643313"/>
          </a:xfrm>
          <a:custGeom>
            <a:avLst/>
            <a:gdLst>
              <a:gd name="T0" fmla="*/ 2239963 w 1965"/>
              <a:gd name="T1" fmla="*/ 11113 h 2295"/>
              <a:gd name="T2" fmla="*/ 2433638 w 1965"/>
              <a:gd name="T3" fmla="*/ 38100 h 2295"/>
              <a:gd name="T4" fmla="*/ 2587625 w 1965"/>
              <a:gd name="T5" fmla="*/ 88900 h 2295"/>
              <a:gd name="T6" fmla="*/ 2728913 w 1965"/>
              <a:gd name="T7" fmla="*/ 139700 h 2295"/>
              <a:gd name="T8" fmla="*/ 2844800 w 1965"/>
              <a:gd name="T9" fmla="*/ 217488 h 2295"/>
              <a:gd name="T10" fmla="*/ 2897188 w 1965"/>
              <a:gd name="T11" fmla="*/ 255588 h 2295"/>
              <a:gd name="T12" fmla="*/ 3025775 w 1965"/>
              <a:gd name="T13" fmla="*/ 514350 h 2295"/>
              <a:gd name="T14" fmla="*/ 3089275 w 1965"/>
              <a:gd name="T15" fmla="*/ 887413 h 2295"/>
              <a:gd name="T16" fmla="*/ 3089275 w 1965"/>
              <a:gd name="T17" fmla="*/ 2097088 h 2295"/>
              <a:gd name="T18" fmla="*/ 2986088 w 1965"/>
              <a:gd name="T19" fmla="*/ 3024188 h 2295"/>
              <a:gd name="T20" fmla="*/ 2922588 w 1965"/>
              <a:gd name="T21" fmla="*/ 3384550 h 2295"/>
              <a:gd name="T22" fmla="*/ 2819400 w 1965"/>
              <a:gd name="T23" fmla="*/ 3513138 h 2295"/>
              <a:gd name="T24" fmla="*/ 2794000 w 1965"/>
              <a:gd name="T25" fmla="*/ 3551238 h 2295"/>
              <a:gd name="T26" fmla="*/ 2587625 w 1965"/>
              <a:gd name="T27" fmla="*/ 3641725 h 2295"/>
              <a:gd name="T28" fmla="*/ 2033588 w 1965"/>
              <a:gd name="T29" fmla="*/ 3602038 h 2295"/>
              <a:gd name="T30" fmla="*/ 1866900 w 1965"/>
              <a:gd name="T31" fmla="*/ 3525838 h 2295"/>
              <a:gd name="T32" fmla="*/ 1570038 w 1965"/>
              <a:gd name="T33" fmla="*/ 3422650 h 2295"/>
              <a:gd name="T34" fmla="*/ 1274763 w 1965"/>
              <a:gd name="T35" fmla="*/ 3294063 h 2295"/>
              <a:gd name="T36" fmla="*/ 1030288 w 1965"/>
              <a:gd name="T37" fmla="*/ 3140075 h 2295"/>
              <a:gd name="T38" fmla="*/ 927100 w 1965"/>
              <a:gd name="T39" fmla="*/ 3074988 h 2295"/>
              <a:gd name="T40" fmla="*/ 604838 w 1965"/>
              <a:gd name="T41" fmla="*/ 2959100 h 2295"/>
              <a:gd name="T42" fmla="*/ 515938 w 1965"/>
              <a:gd name="T43" fmla="*/ 2817813 h 2295"/>
              <a:gd name="T44" fmla="*/ 463550 w 1965"/>
              <a:gd name="T45" fmla="*/ 2779713 h 2295"/>
              <a:gd name="T46" fmla="*/ 322263 w 1965"/>
              <a:gd name="T47" fmla="*/ 2649538 h 2295"/>
              <a:gd name="T48" fmla="*/ 168275 w 1965"/>
              <a:gd name="T49" fmla="*/ 2495550 h 2295"/>
              <a:gd name="T50" fmla="*/ 115888 w 1965"/>
              <a:gd name="T51" fmla="*/ 2303463 h 2295"/>
              <a:gd name="T52" fmla="*/ 65088 w 1965"/>
              <a:gd name="T53" fmla="*/ 2109788 h 2295"/>
              <a:gd name="T54" fmla="*/ 0 w 1965"/>
              <a:gd name="T55" fmla="*/ 1993900 h 2295"/>
              <a:gd name="T56" fmla="*/ 12700 w 1965"/>
              <a:gd name="T57" fmla="*/ 1724025 h 2295"/>
              <a:gd name="T58" fmla="*/ 231775 w 1965"/>
              <a:gd name="T59" fmla="*/ 1530350 h 2295"/>
              <a:gd name="T60" fmla="*/ 412750 w 1965"/>
              <a:gd name="T61" fmla="*/ 1414463 h 2295"/>
              <a:gd name="T62" fmla="*/ 566738 w 1965"/>
              <a:gd name="T63" fmla="*/ 1285875 h 2295"/>
              <a:gd name="T64" fmla="*/ 889000 w 1965"/>
              <a:gd name="T65" fmla="*/ 1119188 h 2295"/>
              <a:gd name="T66" fmla="*/ 1081088 w 1965"/>
              <a:gd name="T67" fmla="*/ 912813 h 2295"/>
              <a:gd name="T68" fmla="*/ 1312863 w 1965"/>
              <a:gd name="T69" fmla="*/ 693738 h 2295"/>
              <a:gd name="T70" fmla="*/ 1584325 w 1965"/>
              <a:gd name="T71" fmla="*/ 333375 h 2295"/>
              <a:gd name="T72" fmla="*/ 1738313 w 1965"/>
              <a:gd name="T73" fmla="*/ 242888 h 2295"/>
              <a:gd name="T74" fmla="*/ 2073275 w 1965"/>
              <a:gd name="T75" fmla="*/ 127000 h 2295"/>
              <a:gd name="T76" fmla="*/ 2189163 w 1965"/>
              <a:gd name="T77" fmla="*/ 38100 h 2295"/>
              <a:gd name="T78" fmla="*/ 2239963 w 1965"/>
              <a:gd name="T79" fmla="*/ 11113 h 229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965" h="2295">
                <a:moveTo>
                  <a:pt x="1411" y="7"/>
                </a:moveTo>
                <a:cubicBezTo>
                  <a:pt x="1434" y="9"/>
                  <a:pt x="1500" y="12"/>
                  <a:pt x="1533" y="24"/>
                </a:cubicBezTo>
                <a:cubicBezTo>
                  <a:pt x="1569" y="37"/>
                  <a:pt x="1592" y="48"/>
                  <a:pt x="1630" y="56"/>
                </a:cubicBezTo>
                <a:cubicBezTo>
                  <a:pt x="1660" y="71"/>
                  <a:pt x="1688" y="78"/>
                  <a:pt x="1719" y="88"/>
                </a:cubicBezTo>
                <a:cubicBezTo>
                  <a:pt x="1743" y="104"/>
                  <a:pt x="1768" y="120"/>
                  <a:pt x="1792" y="137"/>
                </a:cubicBezTo>
                <a:cubicBezTo>
                  <a:pt x="1803" y="145"/>
                  <a:pt x="1825" y="161"/>
                  <a:pt x="1825" y="161"/>
                </a:cubicBezTo>
                <a:cubicBezTo>
                  <a:pt x="1859" y="213"/>
                  <a:pt x="1872" y="272"/>
                  <a:pt x="1906" y="324"/>
                </a:cubicBezTo>
                <a:cubicBezTo>
                  <a:pt x="1921" y="401"/>
                  <a:pt x="1922" y="485"/>
                  <a:pt x="1946" y="559"/>
                </a:cubicBezTo>
                <a:cubicBezTo>
                  <a:pt x="1965" y="891"/>
                  <a:pt x="1958" y="712"/>
                  <a:pt x="1946" y="1321"/>
                </a:cubicBezTo>
                <a:cubicBezTo>
                  <a:pt x="1942" y="1515"/>
                  <a:pt x="1930" y="1716"/>
                  <a:pt x="1881" y="1905"/>
                </a:cubicBezTo>
                <a:cubicBezTo>
                  <a:pt x="1873" y="1967"/>
                  <a:pt x="1871" y="2078"/>
                  <a:pt x="1841" y="2132"/>
                </a:cubicBezTo>
                <a:cubicBezTo>
                  <a:pt x="1805" y="2198"/>
                  <a:pt x="1810" y="2171"/>
                  <a:pt x="1776" y="2213"/>
                </a:cubicBezTo>
                <a:cubicBezTo>
                  <a:pt x="1770" y="2220"/>
                  <a:pt x="1767" y="2231"/>
                  <a:pt x="1760" y="2237"/>
                </a:cubicBezTo>
                <a:cubicBezTo>
                  <a:pt x="1719" y="2272"/>
                  <a:pt x="1679" y="2278"/>
                  <a:pt x="1630" y="2294"/>
                </a:cubicBezTo>
                <a:cubicBezTo>
                  <a:pt x="1501" y="2290"/>
                  <a:pt x="1400" y="2295"/>
                  <a:pt x="1281" y="2269"/>
                </a:cubicBezTo>
                <a:cubicBezTo>
                  <a:pt x="1245" y="2251"/>
                  <a:pt x="1215" y="2231"/>
                  <a:pt x="1176" y="2221"/>
                </a:cubicBezTo>
                <a:cubicBezTo>
                  <a:pt x="1116" y="2181"/>
                  <a:pt x="1061" y="2170"/>
                  <a:pt x="989" y="2156"/>
                </a:cubicBezTo>
                <a:cubicBezTo>
                  <a:pt x="929" y="2126"/>
                  <a:pt x="866" y="2096"/>
                  <a:pt x="803" y="2075"/>
                </a:cubicBezTo>
                <a:cubicBezTo>
                  <a:pt x="754" y="2036"/>
                  <a:pt x="702" y="2008"/>
                  <a:pt x="649" y="1978"/>
                </a:cubicBezTo>
                <a:cubicBezTo>
                  <a:pt x="596" y="1948"/>
                  <a:pt x="637" y="1957"/>
                  <a:pt x="584" y="1937"/>
                </a:cubicBezTo>
                <a:cubicBezTo>
                  <a:pt x="516" y="1912"/>
                  <a:pt x="443" y="1904"/>
                  <a:pt x="381" y="1864"/>
                </a:cubicBezTo>
                <a:cubicBezTo>
                  <a:pt x="362" y="1838"/>
                  <a:pt x="345" y="1798"/>
                  <a:pt x="325" y="1775"/>
                </a:cubicBezTo>
                <a:cubicBezTo>
                  <a:pt x="316" y="1765"/>
                  <a:pt x="302" y="1760"/>
                  <a:pt x="292" y="1751"/>
                </a:cubicBezTo>
                <a:cubicBezTo>
                  <a:pt x="262" y="1724"/>
                  <a:pt x="234" y="1695"/>
                  <a:pt x="203" y="1669"/>
                </a:cubicBezTo>
                <a:cubicBezTo>
                  <a:pt x="168" y="1639"/>
                  <a:pt x="128" y="1614"/>
                  <a:pt x="106" y="1572"/>
                </a:cubicBezTo>
                <a:cubicBezTo>
                  <a:pt x="87" y="1536"/>
                  <a:pt x="86" y="1490"/>
                  <a:pt x="73" y="1451"/>
                </a:cubicBezTo>
                <a:cubicBezTo>
                  <a:pt x="67" y="1415"/>
                  <a:pt x="63" y="1360"/>
                  <a:pt x="41" y="1329"/>
                </a:cubicBezTo>
                <a:cubicBezTo>
                  <a:pt x="24" y="1305"/>
                  <a:pt x="9" y="1284"/>
                  <a:pt x="0" y="1256"/>
                </a:cubicBezTo>
                <a:cubicBezTo>
                  <a:pt x="3" y="1199"/>
                  <a:pt x="1" y="1142"/>
                  <a:pt x="8" y="1086"/>
                </a:cubicBezTo>
                <a:cubicBezTo>
                  <a:pt x="13" y="1045"/>
                  <a:pt x="113" y="985"/>
                  <a:pt x="146" y="964"/>
                </a:cubicBezTo>
                <a:cubicBezTo>
                  <a:pt x="185" y="940"/>
                  <a:pt x="223" y="918"/>
                  <a:pt x="260" y="891"/>
                </a:cubicBezTo>
                <a:cubicBezTo>
                  <a:pt x="294" y="866"/>
                  <a:pt x="323" y="834"/>
                  <a:pt x="357" y="810"/>
                </a:cubicBezTo>
                <a:cubicBezTo>
                  <a:pt x="418" y="767"/>
                  <a:pt x="507" y="749"/>
                  <a:pt x="560" y="705"/>
                </a:cubicBezTo>
                <a:cubicBezTo>
                  <a:pt x="606" y="666"/>
                  <a:pt x="630" y="612"/>
                  <a:pt x="681" y="575"/>
                </a:cubicBezTo>
                <a:cubicBezTo>
                  <a:pt x="725" y="530"/>
                  <a:pt x="774" y="498"/>
                  <a:pt x="827" y="437"/>
                </a:cubicBezTo>
                <a:cubicBezTo>
                  <a:pt x="885" y="362"/>
                  <a:pt x="943" y="287"/>
                  <a:pt x="998" y="210"/>
                </a:cubicBezTo>
                <a:cubicBezTo>
                  <a:pt x="1035" y="158"/>
                  <a:pt x="1056" y="170"/>
                  <a:pt x="1095" y="153"/>
                </a:cubicBezTo>
                <a:cubicBezTo>
                  <a:pt x="1162" y="124"/>
                  <a:pt x="1236" y="103"/>
                  <a:pt x="1306" y="80"/>
                </a:cubicBezTo>
                <a:cubicBezTo>
                  <a:pt x="1328" y="63"/>
                  <a:pt x="1355" y="38"/>
                  <a:pt x="1379" y="24"/>
                </a:cubicBezTo>
                <a:cubicBezTo>
                  <a:pt x="1420" y="0"/>
                  <a:pt x="1391" y="29"/>
                  <a:pt x="1411" y="7"/>
                </a:cubicBezTo>
                <a:close/>
              </a:path>
            </a:pathLst>
          </a:custGeom>
          <a:solidFill>
            <a:srgbClr val="92D050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s-t cuts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  <a:defRPr/>
                </a:pPr>
                <a:r>
                  <a:rPr kumimoji="1" lang="en-US" sz="2200" dirty="0">
                    <a:solidFill>
                      <a:srgbClr val="0070C0"/>
                    </a:solidFill>
                    <a:latin typeface="+mj-lt"/>
                    <a:ea typeface="ＭＳ Ｐゴシック"/>
                  </a:rPr>
                  <a:t>Def.  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/>
                  </a:rPr>
                  <a:t>An </a:t>
                </a:r>
                <a:r>
                  <a:rPr kumimoji="1" lang="en-US" sz="2200" dirty="0">
                    <a:solidFill>
                      <a:srgbClr val="CC0000"/>
                    </a:solidFill>
                    <a:latin typeface="+mj-lt"/>
                    <a:ea typeface="ＭＳ Ｐゴシック"/>
                  </a:rPr>
                  <a:t>s-t cut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/>
                  </a:rPr>
                  <a:t> is a partition (A, B) of V with s 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/>
                    <a:sym typeface="Symbol" charset="0"/>
                  </a:rPr>
                  <a:t> A and t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/>
                  </a:rPr>
                  <a:t> 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/>
                    <a:sym typeface="Symbol" charset="0"/>
                  </a:rPr>
                  <a:t> B.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  <a:defRPr/>
                </a:pPr>
                <a:endParaRPr kumimoji="1" lang="en-US" sz="2200" dirty="0">
                  <a:solidFill>
                    <a:srgbClr val="003399"/>
                  </a:solidFill>
                  <a:latin typeface="+mj-lt"/>
                  <a:ea typeface="ＭＳ Ｐゴシック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  <a:defRPr/>
                </a:pPr>
                <a:r>
                  <a:rPr kumimoji="1" lang="en-US" sz="2200" dirty="0">
                    <a:solidFill>
                      <a:srgbClr val="0070C0"/>
                    </a:solidFill>
                    <a:latin typeface="+mj-lt"/>
                    <a:ea typeface="ＭＳ Ｐゴシック"/>
                  </a:rPr>
                  <a:t>Def. 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/>
                  </a:rPr>
                  <a:t>The </a:t>
                </a:r>
                <a:r>
                  <a:rPr kumimoji="1" lang="en-US" sz="2200" dirty="0">
                    <a:solidFill>
                      <a:srgbClr val="CC0000"/>
                    </a:solidFill>
                    <a:latin typeface="+mj-lt"/>
                    <a:ea typeface="ＭＳ Ｐゴシック"/>
                  </a:rPr>
                  <a:t>capacity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/>
                  </a:rPr>
                  <a:t> of a cut (A, B): </a:t>
                </a:r>
                <a14:m>
                  <m:oMath xmlns:m="http://schemas.openxmlformats.org/officeDocument/2006/math"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𝑐𝑎𝑝</m:t>
                    </m:r>
                    <m:d>
                      <m:dPr>
                        <m:ctrlP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</m:ctrlPr>
                      </m:dPr>
                      <m:e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𝐴</m:t>
                        </m:r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,</m:t>
                        </m:r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𝐵</m:t>
                        </m:r>
                      </m:e>
                    </m:d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</m:ctrlPr>
                      </m:naryPr>
                      <m:sub>
                        <m:d>
                          <m:dPr>
                            <m:ctrlPr>
                              <a:rPr kumimoji="1"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kumimoji="1"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/>
                              </a:rPr>
                              <m:t>𝑢</m:t>
                            </m:r>
                            <m:r>
                              <a:rPr kumimoji="1"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/>
                              </a:rPr>
                              <m:t>,</m:t>
                            </m:r>
                            <m:r>
                              <a:rPr kumimoji="1"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/>
                              </a:rPr>
                              <m:t>𝑣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:</m:t>
                        </m:r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𝑢</m:t>
                        </m:r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∈</m:t>
                        </m:r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𝐴</m:t>
                        </m:r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,</m:t>
                        </m:r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𝑣</m:t>
                        </m:r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∈</m:t>
                        </m:r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𝐵</m:t>
                        </m:r>
                      </m:sub>
                      <m:sup/>
                      <m:e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𝑐</m:t>
                        </m:r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(</m:t>
                        </m:r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𝑢</m:t>
                        </m:r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,</m:t>
                        </m:r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𝑣</m:t>
                        </m:r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)</m:t>
                        </m:r>
                      </m:e>
                    </m:nary>
                  </m:oMath>
                </a14:m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/>
                </a:endParaRPr>
              </a:p>
              <a:p>
                <a:pPr marL="0" lvl="1" indent="0">
                  <a:defRPr/>
                </a:pPr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1017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31" name="Oval 6">
            <a:extLst>
              <a:ext uri="{FF2B5EF4-FFF2-40B4-BE49-F238E27FC236}">
                <a16:creationId xmlns:a16="http://schemas.microsoft.com/office/drawing/2014/main" id="{4C636EDA-4EF3-4B81-90F9-BDBF8F3111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77925" y="4827588"/>
            <a:ext cx="250825" cy="252412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s</a:t>
            </a:r>
          </a:p>
        </p:txBody>
      </p:sp>
      <p:sp>
        <p:nvSpPr>
          <p:cNvPr id="132" name="Oval 7">
            <a:extLst>
              <a:ext uri="{FF2B5EF4-FFF2-40B4-BE49-F238E27FC236}">
                <a16:creationId xmlns:a16="http://schemas.microsoft.com/office/drawing/2014/main" id="{5AC14529-85B7-4BE9-8BFE-F6047B956E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62300" y="3338513"/>
            <a:ext cx="250825" cy="2540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2</a:t>
            </a:r>
          </a:p>
        </p:txBody>
      </p:sp>
      <p:sp>
        <p:nvSpPr>
          <p:cNvPr id="133" name="Oval 8">
            <a:extLst>
              <a:ext uri="{FF2B5EF4-FFF2-40B4-BE49-F238E27FC236}">
                <a16:creationId xmlns:a16="http://schemas.microsoft.com/office/drawing/2014/main" id="{0206CDA4-C679-4A0F-B031-DAE7A96A2E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62300" y="4827588"/>
            <a:ext cx="250825" cy="252412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3</a:t>
            </a:r>
          </a:p>
        </p:txBody>
      </p:sp>
      <p:sp>
        <p:nvSpPr>
          <p:cNvPr id="134" name="Oval 9">
            <a:extLst>
              <a:ext uri="{FF2B5EF4-FFF2-40B4-BE49-F238E27FC236}">
                <a16:creationId xmlns:a16="http://schemas.microsoft.com/office/drawing/2014/main" id="{EA8CFF27-760B-466E-9772-62818BD02C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62300" y="6278563"/>
            <a:ext cx="250825" cy="2508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4</a:t>
            </a:r>
          </a:p>
        </p:txBody>
      </p:sp>
      <p:cxnSp>
        <p:nvCxnSpPr>
          <p:cNvPr id="135" name="AutoShape 10">
            <a:extLst>
              <a:ext uri="{FF2B5EF4-FFF2-40B4-BE49-F238E27FC236}">
                <a16:creationId xmlns:a16="http://schemas.microsoft.com/office/drawing/2014/main" id="{A83EEDA8-C2CC-49F1-A1B7-FAB3A710CE51}"/>
              </a:ext>
            </a:extLst>
          </p:cNvPr>
          <p:cNvCxnSpPr>
            <a:cxnSpLocks noChangeShapeType="1"/>
            <a:stCxn id="131" idx="7"/>
            <a:endCxn id="132" idx="3"/>
          </p:cNvCxnSpPr>
          <p:nvPr/>
        </p:nvCxnSpPr>
        <p:spPr bwMode="auto">
          <a:xfrm flipV="1">
            <a:off x="1392238" y="3556000"/>
            <a:ext cx="1806575" cy="1308100"/>
          </a:xfrm>
          <a:prstGeom prst="straightConnector1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6" name="AutoShape 11">
            <a:extLst>
              <a:ext uri="{FF2B5EF4-FFF2-40B4-BE49-F238E27FC236}">
                <a16:creationId xmlns:a16="http://schemas.microsoft.com/office/drawing/2014/main" id="{9C24B345-794F-4973-AD1F-29E837B55F0B}"/>
              </a:ext>
            </a:extLst>
          </p:cNvPr>
          <p:cNvCxnSpPr>
            <a:cxnSpLocks noChangeShapeType="1"/>
            <a:stCxn id="131" idx="6"/>
            <a:endCxn id="133" idx="2"/>
          </p:cNvCxnSpPr>
          <p:nvPr/>
        </p:nvCxnSpPr>
        <p:spPr bwMode="auto">
          <a:xfrm>
            <a:off x="1428750" y="4954588"/>
            <a:ext cx="1733550" cy="0"/>
          </a:xfrm>
          <a:prstGeom prst="straightConnector1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7" name="AutoShape 12">
            <a:extLst>
              <a:ext uri="{FF2B5EF4-FFF2-40B4-BE49-F238E27FC236}">
                <a16:creationId xmlns:a16="http://schemas.microsoft.com/office/drawing/2014/main" id="{15A594D1-52D6-444C-A8D5-C08F260D3BF3}"/>
              </a:ext>
            </a:extLst>
          </p:cNvPr>
          <p:cNvCxnSpPr>
            <a:cxnSpLocks noChangeShapeType="1"/>
            <a:stCxn id="131" idx="5"/>
            <a:endCxn id="134" idx="1"/>
          </p:cNvCxnSpPr>
          <p:nvPr/>
        </p:nvCxnSpPr>
        <p:spPr bwMode="auto">
          <a:xfrm>
            <a:off x="1392238" y="5043488"/>
            <a:ext cx="1806575" cy="1271587"/>
          </a:xfrm>
          <a:prstGeom prst="straightConnector1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8" name="AutoShape 13">
            <a:extLst>
              <a:ext uri="{FF2B5EF4-FFF2-40B4-BE49-F238E27FC236}">
                <a16:creationId xmlns:a16="http://schemas.microsoft.com/office/drawing/2014/main" id="{CC956081-6F78-4A99-BF18-D211796FDA57}"/>
              </a:ext>
            </a:extLst>
          </p:cNvPr>
          <p:cNvCxnSpPr>
            <a:cxnSpLocks noChangeShapeType="1"/>
            <a:stCxn id="133" idx="6"/>
            <a:endCxn id="145" idx="2"/>
          </p:cNvCxnSpPr>
          <p:nvPr/>
        </p:nvCxnSpPr>
        <p:spPr bwMode="auto">
          <a:xfrm>
            <a:off x="3413125" y="4954588"/>
            <a:ext cx="24034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9" name="AutoShape 14">
            <a:extLst>
              <a:ext uri="{FF2B5EF4-FFF2-40B4-BE49-F238E27FC236}">
                <a16:creationId xmlns:a16="http://schemas.microsoft.com/office/drawing/2014/main" id="{65DAF2ED-2EDA-4AD6-9283-EAE06D7B69D8}"/>
              </a:ext>
            </a:extLst>
          </p:cNvPr>
          <p:cNvCxnSpPr>
            <a:cxnSpLocks noChangeShapeType="1"/>
            <a:stCxn id="133" idx="5"/>
            <a:endCxn id="146" idx="1"/>
          </p:cNvCxnSpPr>
          <p:nvPr/>
        </p:nvCxnSpPr>
        <p:spPr bwMode="auto">
          <a:xfrm>
            <a:off x="3376613" y="5043488"/>
            <a:ext cx="2476500" cy="1271587"/>
          </a:xfrm>
          <a:prstGeom prst="straightConnector1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0" name="AutoShape 15">
            <a:extLst>
              <a:ext uri="{FF2B5EF4-FFF2-40B4-BE49-F238E27FC236}">
                <a16:creationId xmlns:a16="http://schemas.microsoft.com/office/drawing/2014/main" id="{3660C406-067E-4DDE-8DEE-475399A371C7}"/>
              </a:ext>
            </a:extLst>
          </p:cNvPr>
          <p:cNvCxnSpPr>
            <a:cxnSpLocks noChangeShapeType="1"/>
            <a:stCxn id="133" idx="4"/>
            <a:endCxn id="134" idx="0"/>
          </p:cNvCxnSpPr>
          <p:nvPr/>
        </p:nvCxnSpPr>
        <p:spPr bwMode="auto">
          <a:xfrm>
            <a:off x="3287713" y="5080000"/>
            <a:ext cx="0" cy="1198563"/>
          </a:xfrm>
          <a:prstGeom prst="straightConnector1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1" name="AutoShape 16">
            <a:extLst>
              <a:ext uri="{FF2B5EF4-FFF2-40B4-BE49-F238E27FC236}">
                <a16:creationId xmlns:a16="http://schemas.microsoft.com/office/drawing/2014/main" id="{9C949978-E1A7-43E2-9D7D-C16856450C26}"/>
              </a:ext>
            </a:extLst>
          </p:cNvPr>
          <p:cNvCxnSpPr>
            <a:cxnSpLocks noChangeShapeType="1"/>
            <a:stCxn id="132" idx="6"/>
            <a:endCxn id="144" idx="2"/>
          </p:cNvCxnSpPr>
          <p:nvPr/>
        </p:nvCxnSpPr>
        <p:spPr bwMode="auto">
          <a:xfrm>
            <a:off x="3413125" y="3465513"/>
            <a:ext cx="24034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2" name="AutoShape 17">
            <a:extLst>
              <a:ext uri="{FF2B5EF4-FFF2-40B4-BE49-F238E27FC236}">
                <a16:creationId xmlns:a16="http://schemas.microsoft.com/office/drawing/2014/main" id="{A6830966-2D39-4E61-9499-84333FFDBCEF}"/>
              </a:ext>
            </a:extLst>
          </p:cNvPr>
          <p:cNvCxnSpPr>
            <a:cxnSpLocks noChangeShapeType="1"/>
            <a:stCxn id="134" idx="6"/>
            <a:endCxn id="146" idx="2"/>
          </p:cNvCxnSpPr>
          <p:nvPr/>
        </p:nvCxnSpPr>
        <p:spPr bwMode="auto">
          <a:xfrm>
            <a:off x="3413125" y="6403975"/>
            <a:ext cx="24034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3" name="AutoShape 18">
            <a:extLst>
              <a:ext uri="{FF2B5EF4-FFF2-40B4-BE49-F238E27FC236}">
                <a16:creationId xmlns:a16="http://schemas.microsoft.com/office/drawing/2014/main" id="{94A469B8-224C-4519-A4DB-CB3B97C6E68E}"/>
              </a:ext>
            </a:extLst>
          </p:cNvPr>
          <p:cNvCxnSpPr>
            <a:cxnSpLocks noChangeShapeType="1"/>
            <a:stCxn id="132" idx="4"/>
            <a:endCxn id="133" idx="0"/>
          </p:cNvCxnSpPr>
          <p:nvPr/>
        </p:nvCxnSpPr>
        <p:spPr bwMode="auto">
          <a:xfrm>
            <a:off x="3287713" y="3592513"/>
            <a:ext cx="0" cy="1235075"/>
          </a:xfrm>
          <a:prstGeom prst="straightConnector1">
            <a:avLst/>
          </a:prstGeom>
          <a:noFill/>
          <a:ln w="9525">
            <a:solidFill>
              <a:schemeClr val="bg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44" name="Oval 19">
            <a:extLst>
              <a:ext uri="{FF2B5EF4-FFF2-40B4-BE49-F238E27FC236}">
                <a16:creationId xmlns:a16="http://schemas.microsoft.com/office/drawing/2014/main" id="{340E5C26-BAC9-46B9-96DE-10AF3432EE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16600" y="3338513"/>
            <a:ext cx="250825" cy="2540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5</a:t>
            </a:r>
          </a:p>
        </p:txBody>
      </p:sp>
      <p:sp>
        <p:nvSpPr>
          <p:cNvPr id="145" name="Oval 20">
            <a:extLst>
              <a:ext uri="{FF2B5EF4-FFF2-40B4-BE49-F238E27FC236}">
                <a16:creationId xmlns:a16="http://schemas.microsoft.com/office/drawing/2014/main" id="{46F25413-8CB4-4856-B908-EF5191AED8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16600" y="4827588"/>
            <a:ext cx="250825" cy="252412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6</a:t>
            </a:r>
          </a:p>
        </p:txBody>
      </p:sp>
      <p:sp>
        <p:nvSpPr>
          <p:cNvPr id="146" name="Oval 21">
            <a:extLst>
              <a:ext uri="{FF2B5EF4-FFF2-40B4-BE49-F238E27FC236}">
                <a16:creationId xmlns:a16="http://schemas.microsoft.com/office/drawing/2014/main" id="{D6908A36-8BBC-4511-BE7A-1667504534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16600" y="6278563"/>
            <a:ext cx="250825" cy="2508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7</a:t>
            </a:r>
          </a:p>
        </p:txBody>
      </p:sp>
      <p:cxnSp>
        <p:nvCxnSpPr>
          <p:cNvPr id="147" name="AutoShape 22">
            <a:extLst>
              <a:ext uri="{FF2B5EF4-FFF2-40B4-BE49-F238E27FC236}">
                <a16:creationId xmlns:a16="http://schemas.microsoft.com/office/drawing/2014/main" id="{15118D8E-7A57-42BC-90F0-69E53C440FA3}"/>
              </a:ext>
            </a:extLst>
          </p:cNvPr>
          <p:cNvCxnSpPr>
            <a:cxnSpLocks noChangeShapeType="1"/>
            <a:stCxn id="145" idx="4"/>
            <a:endCxn id="146" idx="0"/>
          </p:cNvCxnSpPr>
          <p:nvPr/>
        </p:nvCxnSpPr>
        <p:spPr bwMode="auto">
          <a:xfrm>
            <a:off x="5942013" y="5080000"/>
            <a:ext cx="0" cy="1198563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8" name="AutoShape 23">
            <a:extLst>
              <a:ext uri="{FF2B5EF4-FFF2-40B4-BE49-F238E27FC236}">
                <a16:creationId xmlns:a16="http://schemas.microsoft.com/office/drawing/2014/main" id="{2226ADA4-0FBA-4B11-A695-FA8BC880FAA5}"/>
              </a:ext>
            </a:extLst>
          </p:cNvPr>
          <p:cNvCxnSpPr>
            <a:cxnSpLocks noChangeShapeType="1"/>
            <a:stCxn id="144" idx="4"/>
            <a:endCxn id="145" idx="0"/>
          </p:cNvCxnSpPr>
          <p:nvPr/>
        </p:nvCxnSpPr>
        <p:spPr bwMode="auto">
          <a:xfrm>
            <a:off x="5942013" y="3592513"/>
            <a:ext cx="0" cy="123507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9" name="AutoShape 24">
            <a:extLst>
              <a:ext uri="{FF2B5EF4-FFF2-40B4-BE49-F238E27FC236}">
                <a16:creationId xmlns:a16="http://schemas.microsoft.com/office/drawing/2014/main" id="{998BB6D9-17B0-40BC-92D7-8FF77841F631}"/>
              </a:ext>
            </a:extLst>
          </p:cNvPr>
          <p:cNvCxnSpPr>
            <a:cxnSpLocks noChangeShapeType="1"/>
            <a:stCxn id="132" idx="5"/>
            <a:endCxn id="145" idx="1"/>
          </p:cNvCxnSpPr>
          <p:nvPr/>
        </p:nvCxnSpPr>
        <p:spPr bwMode="auto">
          <a:xfrm>
            <a:off x="3376613" y="3556000"/>
            <a:ext cx="2476500" cy="1308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0" name="Oval 25">
            <a:extLst>
              <a:ext uri="{FF2B5EF4-FFF2-40B4-BE49-F238E27FC236}">
                <a16:creationId xmlns:a16="http://schemas.microsoft.com/office/drawing/2014/main" id="{15EBAB9B-3F11-4572-BD87-5D71CEC906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66050" y="4827588"/>
            <a:ext cx="250825" cy="252412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t</a:t>
            </a:r>
          </a:p>
        </p:txBody>
      </p:sp>
      <p:cxnSp>
        <p:nvCxnSpPr>
          <p:cNvPr id="151" name="AutoShape 26">
            <a:extLst>
              <a:ext uri="{FF2B5EF4-FFF2-40B4-BE49-F238E27FC236}">
                <a16:creationId xmlns:a16="http://schemas.microsoft.com/office/drawing/2014/main" id="{EA3BE46F-8D26-4EB1-B506-BC2C4EFE2F3E}"/>
              </a:ext>
            </a:extLst>
          </p:cNvPr>
          <p:cNvCxnSpPr>
            <a:cxnSpLocks noChangeShapeType="1"/>
            <a:stCxn id="144" idx="6"/>
            <a:endCxn id="150" idx="1"/>
          </p:cNvCxnSpPr>
          <p:nvPr/>
        </p:nvCxnSpPr>
        <p:spPr bwMode="auto">
          <a:xfrm>
            <a:off x="6067425" y="3465513"/>
            <a:ext cx="1735138" cy="1398587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2" name="AutoShape 27">
            <a:extLst>
              <a:ext uri="{FF2B5EF4-FFF2-40B4-BE49-F238E27FC236}">
                <a16:creationId xmlns:a16="http://schemas.microsoft.com/office/drawing/2014/main" id="{A4476A41-A16E-41B4-B285-90D3FBA413D3}"/>
              </a:ext>
            </a:extLst>
          </p:cNvPr>
          <p:cNvCxnSpPr>
            <a:cxnSpLocks noChangeShapeType="1"/>
            <a:stCxn id="145" idx="6"/>
            <a:endCxn id="150" idx="2"/>
          </p:cNvCxnSpPr>
          <p:nvPr/>
        </p:nvCxnSpPr>
        <p:spPr bwMode="auto">
          <a:xfrm>
            <a:off x="6067425" y="4954588"/>
            <a:ext cx="1698625" cy="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3" name="AutoShape 28">
            <a:extLst>
              <a:ext uri="{FF2B5EF4-FFF2-40B4-BE49-F238E27FC236}">
                <a16:creationId xmlns:a16="http://schemas.microsoft.com/office/drawing/2014/main" id="{D2A0B5D6-C79E-44FA-A005-172866688141}"/>
              </a:ext>
            </a:extLst>
          </p:cNvPr>
          <p:cNvCxnSpPr>
            <a:cxnSpLocks noChangeShapeType="1"/>
            <a:stCxn id="146" idx="7"/>
            <a:endCxn id="150" idx="4"/>
          </p:cNvCxnSpPr>
          <p:nvPr/>
        </p:nvCxnSpPr>
        <p:spPr bwMode="auto">
          <a:xfrm flipV="1">
            <a:off x="6030913" y="5080000"/>
            <a:ext cx="1860550" cy="1235075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4" name="Text Box 29">
            <a:extLst>
              <a:ext uri="{FF2B5EF4-FFF2-40B4-BE49-F238E27FC236}">
                <a16:creationId xmlns:a16="http://schemas.microsoft.com/office/drawing/2014/main" id="{67B26E99-76A9-4DFF-A11E-B7F3FC985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038" y="5653088"/>
            <a:ext cx="425450" cy="21431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15</a:t>
            </a:r>
          </a:p>
        </p:txBody>
      </p:sp>
      <p:sp>
        <p:nvSpPr>
          <p:cNvPr id="155" name="Text Box 30">
            <a:extLst>
              <a:ext uri="{FF2B5EF4-FFF2-40B4-BE49-F238E27FC236}">
                <a16:creationId xmlns:a16="http://schemas.microsoft.com/office/drawing/2014/main" id="{BB45D468-62CD-4DD5-B9A6-181CC90AE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738" y="4826000"/>
            <a:ext cx="354012" cy="21431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5</a:t>
            </a:r>
          </a:p>
        </p:txBody>
      </p:sp>
      <p:sp>
        <p:nvSpPr>
          <p:cNvPr id="156" name="Text Box 31">
            <a:extLst>
              <a:ext uri="{FF2B5EF4-FFF2-40B4-BE49-F238E27FC236}">
                <a16:creationId xmlns:a16="http://schemas.microsoft.com/office/drawing/2014/main" id="{FB5C0C81-D6C3-4557-9808-926D25C36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300" y="6283325"/>
            <a:ext cx="425450" cy="214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30</a:t>
            </a:r>
          </a:p>
        </p:txBody>
      </p:sp>
      <p:sp>
        <p:nvSpPr>
          <p:cNvPr id="157" name="Text Box 32">
            <a:extLst>
              <a:ext uri="{FF2B5EF4-FFF2-40B4-BE49-F238E27FC236}">
                <a16:creationId xmlns:a16="http://schemas.microsoft.com/office/drawing/2014/main" id="{C647F521-0EA2-48BD-879F-B00C60594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500688"/>
            <a:ext cx="423863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15</a:t>
            </a:r>
          </a:p>
        </p:txBody>
      </p:sp>
      <p:sp>
        <p:nvSpPr>
          <p:cNvPr id="158" name="Text Box 33">
            <a:extLst>
              <a:ext uri="{FF2B5EF4-FFF2-40B4-BE49-F238E27FC236}">
                <a16:creationId xmlns:a16="http://schemas.microsoft.com/office/drawing/2014/main" id="{57AD6A88-681C-4A7F-BFB9-77E7ADE81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113" y="3998913"/>
            <a:ext cx="427037" cy="21431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  10</a:t>
            </a:r>
          </a:p>
        </p:txBody>
      </p:sp>
      <p:sp>
        <p:nvSpPr>
          <p:cNvPr id="159" name="Text Box 34">
            <a:extLst>
              <a:ext uri="{FF2B5EF4-FFF2-40B4-BE49-F238E27FC236}">
                <a16:creationId xmlns:a16="http://schemas.microsoft.com/office/drawing/2014/main" id="{FC2FCA8F-257E-4274-AC6A-01FBC0C60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713" y="4838700"/>
            <a:ext cx="425450" cy="214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8</a:t>
            </a:r>
          </a:p>
        </p:txBody>
      </p:sp>
      <p:sp>
        <p:nvSpPr>
          <p:cNvPr id="160" name="Text Box 35">
            <a:extLst>
              <a:ext uri="{FF2B5EF4-FFF2-40B4-BE49-F238E27FC236}">
                <a16:creationId xmlns:a16="http://schemas.microsoft.com/office/drawing/2014/main" id="{7DB96B32-50EE-432A-99D0-D5C82E0B1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4188" y="4046538"/>
            <a:ext cx="425450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15</a:t>
            </a:r>
          </a:p>
        </p:txBody>
      </p:sp>
      <p:sp>
        <p:nvSpPr>
          <p:cNvPr id="161" name="Text Box 36">
            <a:extLst>
              <a:ext uri="{FF2B5EF4-FFF2-40B4-BE49-F238E27FC236}">
                <a16:creationId xmlns:a16="http://schemas.microsoft.com/office/drawing/2014/main" id="{4632923B-F592-4064-8D2E-425497B50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825" y="3355975"/>
            <a:ext cx="425450" cy="214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9</a:t>
            </a:r>
          </a:p>
        </p:txBody>
      </p:sp>
      <p:sp>
        <p:nvSpPr>
          <p:cNvPr id="162" name="Text Box 37">
            <a:extLst>
              <a:ext uri="{FF2B5EF4-FFF2-40B4-BE49-F238E27FC236}">
                <a16:creationId xmlns:a16="http://schemas.microsoft.com/office/drawing/2014/main" id="{3291A6DC-90C4-4624-B0A9-CED73E3B4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713" y="5532438"/>
            <a:ext cx="425450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6</a:t>
            </a:r>
          </a:p>
        </p:txBody>
      </p:sp>
      <p:sp>
        <p:nvSpPr>
          <p:cNvPr id="163" name="Text Box 38">
            <a:extLst>
              <a:ext uri="{FF2B5EF4-FFF2-40B4-BE49-F238E27FC236}">
                <a16:creationId xmlns:a16="http://schemas.microsoft.com/office/drawing/2014/main" id="{2B7DA46B-0735-4B2F-9347-859A69E76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425" y="5583238"/>
            <a:ext cx="425450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10</a:t>
            </a:r>
          </a:p>
        </p:txBody>
      </p:sp>
      <p:sp>
        <p:nvSpPr>
          <p:cNvPr id="164" name="Text Box 39">
            <a:extLst>
              <a:ext uri="{FF2B5EF4-FFF2-40B4-BE49-F238E27FC236}">
                <a16:creationId xmlns:a16="http://schemas.microsoft.com/office/drawing/2014/main" id="{27EA55A0-ECD6-498F-A64F-CA85530EB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425" y="4851400"/>
            <a:ext cx="425450" cy="214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10</a:t>
            </a:r>
          </a:p>
        </p:txBody>
      </p:sp>
      <p:sp>
        <p:nvSpPr>
          <p:cNvPr id="165" name="Text Box 40">
            <a:extLst>
              <a:ext uri="{FF2B5EF4-FFF2-40B4-BE49-F238E27FC236}">
                <a16:creationId xmlns:a16="http://schemas.microsoft.com/office/drawing/2014/main" id="{CA694CA1-F7F4-4C40-80C3-BC7A0B81B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4800" y="4068763"/>
            <a:ext cx="423863" cy="214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  10</a:t>
            </a:r>
          </a:p>
        </p:txBody>
      </p:sp>
      <p:sp>
        <p:nvSpPr>
          <p:cNvPr id="166" name="Text Box 41">
            <a:extLst>
              <a:ext uri="{FF2B5EF4-FFF2-40B4-BE49-F238E27FC236}">
                <a16:creationId xmlns:a16="http://schemas.microsoft.com/office/drawing/2014/main" id="{547E6579-1648-4909-BBFD-FC7CB85D3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4041775"/>
            <a:ext cx="423863" cy="214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15</a:t>
            </a:r>
          </a:p>
        </p:txBody>
      </p:sp>
      <p:sp>
        <p:nvSpPr>
          <p:cNvPr id="167" name="Text Box 42">
            <a:extLst>
              <a:ext uri="{FF2B5EF4-FFF2-40B4-BE49-F238E27FC236}">
                <a16:creationId xmlns:a16="http://schemas.microsoft.com/office/drawing/2014/main" id="{C8D0943E-066E-47AE-B9A6-0B718A62D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050" y="4117975"/>
            <a:ext cx="425450" cy="21431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4</a:t>
            </a:r>
          </a:p>
        </p:txBody>
      </p:sp>
      <p:sp>
        <p:nvSpPr>
          <p:cNvPr id="168" name="Text Box 43">
            <a:extLst>
              <a:ext uri="{FF2B5EF4-FFF2-40B4-BE49-F238E27FC236}">
                <a16:creationId xmlns:a16="http://schemas.microsoft.com/office/drawing/2014/main" id="{2977A3E4-7BF3-4DB9-A1CB-6F18B5CA1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938" y="5522913"/>
            <a:ext cx="425450" cy="21431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 Box 44">
                <a:extLst>
                  <a:ext uri="{FF2B5EF4-FFF2-40B4-BE49-F238E27FC236}">
                    <a16:creationId xmlns:a16="http://schemas.microsoft.com/office/drawing/2014/main" id="{28D5DFD0-B1A1-4BC2-8239-6F3F51242F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29102" y="3048796"/>
                <a:ext cx="2445320" cy="595312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  <a:effectLst/>
              <a:extLs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387" tIns="91387" rIns="91387" bIns="91387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 </m:t>
                      </m:r>
                      <m:r>
                        <a:rPr kumimoji="1" lang="en-US" sz="1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𝐶𝑎𝑝𝑎𝑐𝑖𝑡𝑦</m:t>
                      </m:r>
                      <m:r>
                        <a:rPr kumimoji="1" lang="en-US" sz="1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=9+15+8+30=62</m:t>
                      </m:r>
                    </m:oMath>
                  </m:oMathPara>
                </a14:m>
                <a:endParaRPr kumimoji="1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169" name="Text Box 44">
                <a:extLst>
                  <a:ext uri="{FF2B5EF4-FFF2-40B4-BE49-F238E27FC236}">
                    <a16:creationId xmlns:a16="http://schemas.microsoft.com/office/drawing/2014/main" id="{28D5DFD0-B1A1-4BC2-8239-6F3F51242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29102" y="3048796"/>
                <a:ext cx="2445320" cy="5953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0" name="Text Box 45">
            <a:extLst>
              <a:ext uri="{FF2B5EF4-FFF2-40B4-BE49-F238E27FC236}">
                <a16:creationId xmlns:a16="http://schemas.microsoft.com/office/drawing/2014/main" id="{EC8F094A-6511-4BF7-A4C6-00CDECCE6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181600"/>
            <a:ext cx="4254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   A</a:t>
            </a:r>
          </a:p>
        </p:txBody>
      </p:sp>
    </p:spTree>
    <p:extLst>
      <p:ext uri="{BB962C8B-B14F-4D97-AF65-F5344CB8AC3E}">
        <p14:creationId xmlns:p14="http://schemas.microsoft.com/office/powerpoint/2010/main" val="27026293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78081</TotalTime>
  <Words>2028</Words>
  <Application>Microsoft Office PowerPoint</Application>
  <PresentationFormat>On-screen Show (4:3)</PresentationFormat>
  <Paragraphs>556</Paragraphs>
  <Slides>26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Monotype Sorts</vt:lpstr>
      <vt:lpstr>ＭＳ Ｐゴシック</vt:lpstr>
      <vt:lpstr>ＭＳ Ｐゴシック</vt:lpstr>
      <vt:lpstr>Arial</vt:lpstr>
      <vt:lpstr>Arial Black</vt:lpstr>
      <vt:lpstr>Cambria Math</vt:lpstr>
      <vt:lpstr>Comic Sans MS</vt:lpstr>
      <vt:lpstr>Courier New</vt:lpstr>
      <vt:lpstr>Helvetica</vt:lpstr>
      <vt:lpstr>Symbol</vt:lpstr>
      <vt:lpstr>Tahoma</vt:lpstr>
      <vt:lpstr>Times New Roman</vt:lpstr>
      <vt:lpstr>Custom Design</vt:lpstr>
      <vt:lpstr>Photo Editor Photo</vt:lpstr>
      <vt:lpstr>CSE 421</vt:lpstr>
      <vt:lpstr>Last Lecture: s-t Flows</vt:lpstr>
      <vt:lpstr>Last Lecture: Residual Graph</vt:lpstr>
      <vt:lpstr>Last Lecture: Augmenting Path Algorithm</vt:lpstr>
      <vt:lpstr>Outline</vt:lpstr>
      <vt:lpstr>Maximum s-t Flow Problem</vt:lpstr>
      <vt:lpstr>Minimum s-t Cut Problem</vt:lpstr>
      <vt:lpstr>s-t cuts</vt:lpstr>
      <vt:lpstr>s-t cuts</vt:lpstr>
      <vt:lpstr>Minimum s-t Cut Problem</vt:lpstr>
      <vt:lpstr>Soviet Rail Network</vt:lpstr>
      <vt:lpstr>Outline</vt:lpstr>
      <vt:lpstr>Flows and Cuts</vt:lpstr>
      <vt:lpstr>Proof of Flow value Lemma</vt:lpstr>
      <vt:lpstr>Weak Duality of Flows and Cuts</vt:lpstr>
      <vt:lpstr>Weak Duality of Flows and Cuts</vt:lpstr>
      <vt:lpstr>Certificate of Optimality</vt:lpstr>
      <vt:lpstr>Outline</vt:lpstr>
      <vt:lpstr>Max Flow Min Cut Theorem</vt:lpstr>
      <vt:lpstr>Pf of Max Flow Min Cut Theorem</vt:lpstr>
      <vt:lpstr>Running Time</vt:lpstr>
      <vt:lpstr>Summary</vt:lpstr>
      <vt:lpstr>Outline</vt:lpstr>
      <vt:lpstr>PowerPoint Presentation</vt:lpstr>
      <vt:lpstr>PowerPoint Presentation</vt:lpstr>
      <vt:lpstr>PowerPoint Presentation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534</cp:revision>
  <cp:lastPrinted>2000-07-01T21:41:59Z</cp:lastPrinted>
  <dcterms:created xsi:type="dcterms:W3CDTF">1998-04-21T02:39:18Z</dcterms:created>
  <dcterms:modified xsi:type="dcterms:W3CDTF">2022-02-18T19:19:15Z</dcterms:modified>
</cp:coreProperties>
</file>