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5"/>
  </p:notesMasterIdLst>
  <p:handoutMasterIdLst>
    <p:handoutMasterId r:id="rId46"/>
  </p:handoutMasterIdLst>
  <p:sldIdLst>
    <p:sldId id="369" r:id="rId2"/>
    <p:sldId id="855" r:id="rId3"/>
    <p:sldId id="856" r:id="rId4"/>
    <p:sldId id="820" r:id="rId5"/>
    <p:sldId id="82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35" r:id="rId20"/>
    <p:sldId id="836" r:id="rId21"/>
    <p:sldId id="837" r:id="rId22"/>
    <p:sldId id="838" r:id="rId23"/>
    <p:sldId id="839" r:id="rId24"/>
    <p:sldId id="840" r:id="rId25"/>
    <p:sldId id="819" r:id="rId26"/>
    <p:sldId id="861" r:id="rId27"/>
    <p:sldId id="857" r:id="rId28"/>
    <p:sldId id="858" r:id="rId29"/>
    <p:sldId id="859" r:id="rId30"/>
    <p:sldId id="841" r:id="rId31"/>
    <p:sldId id="842" r:id="rId32"/>
    <p:sldId id="843" r:id="rId33"/>
    <p:sldId id="844" r:id="rId34"/>
    <p:sldId id="845" r:id="rId35"/>
    <p:sldId id="846" r:id="rId36"/>
    <p:sldId id="847" r:id="rId37"/>
    <p:sldId id="848" r:id="rId38"/>
    <p:sldId id="849" r:id="rId39"/>
    <p:sldId id="850" r:id="rId40"/>
    <p:sldId id="851" r:id="rId41"/>
    <p:sldId id="860" r:id="rId42"/>
    <p:sldId id="852" r:id="rId43"/>
    <p:sldId id="853" r:id="rId4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9900"/>
    <a:srgbClr val="FFFFCC"/>
    <a:srgbClr val="FFFF00"/>
    <a:srgbClr val="DBF7C9"/>
    <a:srgbClr val="B0ED8B"/>
    <a:srgbClr val="0033CC"/>
    <a:srgbClr val="3399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8588" autoAdjust="0"/>
  </p:normalViewPr>
  <p:slideViewPr>
    <p:cSldViewPr snapToGrid="0">
      <p:cViewPr varScale="1">
        <p:scale>
          <a:sx n="116" d="100"/>
          <a:sy n="116" d="100"/>
        </p:scale>
        <p:origin x="846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Divide and conquer is about cutting the problem by 2. It usually</a:t>
            </a:r>
            <a:r>
              <a:rPr lang="en-US" altLang="en-US" baseline="0" dirty="0"/>
              <a:t> gives very good runtime. But it is non-trivial to merge two problems.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Dynamic programming is more like reducing the problem size by 1. We are often better at arguing what happens when we remove 1 element.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2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47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70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8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2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</a:t>
            </a:r>
            <a:r>
              <a:rPr lang="en-US" altLang="en-US" baseline="0" dirty="0"/>
              <a:t> red rows. One is the previous row…One is the row in p(j)...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01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426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9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6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73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8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67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2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132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80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4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07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Let $$w_k$$ be the Jeremy Lin's net worth on the k-th day. Then, we have
https://www.polleverywhere.com/multiple_choice_polls/fSfymfisecZYAahgylfZJ?display_state=chart&amp;activity_state=opened&amp;state=opened&amp;flow=Default&amp;onscreen=persist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AEBCF-9E37-42C4-A069-465361B0014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9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1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60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60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05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19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65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96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greenbox</a:t>
            </a:r>
            <a:r>
              <a:rPr lang="en-US" altLang="en-US" dirty="0"/>
              <a:t>, one up, one up and left by </a:t>
            </a:r>
            <a:r>
              <a:rPr lang="en-US" altLang="en-US" dirty="0" err="1"/>
              <a:t>w_i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603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53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9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38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03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5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998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7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3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40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81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97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73CA9-C6C5-4BBC-953C-89EA0368BE20}"/>
              </a:ext>
            </a:extLst>
          </p:cNvPr>
          <p:cNvSpPr/>
          <p:nvPr/>
        </p:nvSpPr>
        <p:spPr bwMode="auto">
          <a:xfrm>
            <a:off x="1306286" y="5151309"/>
            <a:ext cx="6735890" cy="10939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Def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denote the weight of OPT solution of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To solve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in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6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B80AF-2A92-4C60-A723-9C27642E3767}"/>
              </a:ext>
            </a:extLst>
          </p:cNvPr>
          <p:cNvSpPr txBox="1"/>
          <p:nvPr/>
        </p:nvSpPr>
        <p:spPr>
          <a:xfrm>
            <a:off x="2965067" y="2168013"/>
            <a:ext cx="595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most important part of a correct DP; It fixes IH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D472FB-A3A6-4A0F-A6EB-4F006B3270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24665" y="1983658"/>
            <a:ext cx="1600201" cy="213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62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blipFill>
                <a:blip r:embed="rId3"/>
                <a:stretch>
                  <a:fillRect b="-19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1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Algorithm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latin typeface="+mj-lt"/>
                  </a:rPr>
                  <a:t>Even though we have only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subproblems, if we do not </a:t>
                </a:r>
                <a:r>
                  <a:rPr lang="en-US" altLang="en-US" sz="2200" dirty="0">
                    <a:solidFill>
                      <a:srgbClr val="FF0000"/>
                    </a:solidFill>
                    <a:latin typeface="+mj-lt"/>
                  </a:rPr>
                  <a:t>store</a:t>
                </a:r>
                <a:r>
                  <a:rPr lang="en-US" altLang="en-US" sz="2200" dirty="0">
                    <a:latin typeface="+mj-lt"/>
                  </a:rPr>
                  <a:t> the solution to the subproblems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en-US" sz="2200" dirty="0">
                    <a:latin typeface="+mj-lt"/>
                  </a:rPr>
                  <a:t>we may re-solve the same problem many </a:t>
                </a:r>
                <a:r>
                  <a:rPr lang="en-US" altLang="en-US" sz="2200" dirty="0" err="1">
                    <a:latin typeface="+mj-lt"/>
                  </a:rPr>
                  <a:t>many</a:t>
                </a:r>
                <a:r>
                  <a:rPr lang="en-US" altLang="en-US" sz="2200" dirty="0">
                    <a:latin typeface="+mj-lt"/>
                  </a:rPr>
                  <a:t> times.</a:t>
                </a:r>
              </a:p>
              <a:p>
                <a:pPr marL="0" indent="0">
                  <a:buNone/>
                </a:pPr>
                <a:endParaRPr lang="en-US" altLang="en-US" sz="12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</a:t>
                </a:r>
                <a:r>
                  <a:rPr lang="en-US" altLang="en-US" sz="2200" dirty="0">
                    <a:latin typeface="+mj-lt"/>
                  </a:rPr>
                  <a:t>.  Number of recursive calls for family of "layered" instances grows like Fibonacci sequence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41312D0-679A-44D5-9282-7DE51CC78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79" y="5680781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E0A171F-5793-4BF3-B48B-0868108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504" y="4850518"/>
            <a:ext cx="1041400" cy="2047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CE2BD4D5-B916-447C-83E1-82659B04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29" y="5160081"/>
            <a:ext cx="1038225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D7B24E43-1131-4050-AB70-3CD6239D0DC5}"/>
              </a:ext>
            </a:extLst>
          </p:cNvPr>
          <p:cNvGrpSpPr>
            <a:grpSpLocks/>
          </p:cNvGrpSpPr>
          <p:nvPr/>
        </p:nvGrpSpPr>
        <p:grpSpPr bwMode="auto">
          <a:xfrm>
            <a:off x="668379" y="4110743"/>
            <a:ext cx="3802063" cy="1570038"/>
            <a:chOff x="903" y="1920"/>
            <a:chExt cx="3357" cy="2006"/>
          </a:xfrm>
        </p:grpSpPr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F1C1E762-407F-4DBC-8222-3A7F715CD0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5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56B109D5-6D9D-4FCC-9A9B-E0888A81B8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0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9FBF7B20-AAAA-4430-9ECE-E1C492439B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510C3885-5422-4D27-8A07-9FF28E53A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C6A4EA0-28DA-49DD-BD1A-9DD22A1AF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2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77E1F7F-2576-48AA-8C34-1BA6CF4BCF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3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1090EF7C-E254-4276-884F-865180BAEE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02694540-A691-4368-8C5E-E37E2C21E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4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9CCF6E34-8E0A-4CA8-99A6-CA8FE85663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4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61BD35EB-7F05-44CE-AC83-34B75245B9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7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9C1DEE2D-8A8D-4D4C-BEB4-E200EF8764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52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481A0F64-5141-4819-BA28-C5A7488BD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AA2F34D-1F6D-4CAE-99A7-FAB90CC0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04" y="5469643"/>
            <a:ext cx="1036638" cy="207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CAC64338-6302-4A36-A5DA-20AF944B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42" y="4263143"/>
            <a:ext cx="1036637" cy="209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24" name="Rectangle 41">
            <a:extLst>
              <a:ext uri="{FF2B5EF4-FFF2-40B4-BE49-F238E27FC236}">
                <a16:creationId xmlns:a16="http://schemas.microsoft.com/office/drawing/2014/main" id="{3C3502F0-3E87-4EFE-BF29-8549E2D2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117" y="4569531"/>
            <a:ext cx="1035050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en-US" sz="1400" dirty="0"/>
              </a:p>
            </p:txBody>
          </p:sp>
        </mc:Choice>
        <mc:Fallback xmlns="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CB57C99-C62B-4E59-8EC7-9F7F38FC4C9C}"/>
              </a:ext>
            </a:extLst>
          </p:cNvPr>
          <p:cNvGrpSpPr/>
          <p:nvPr/>
        </p:nvGrpSpPr>
        <p:grpSpPr>
          <a:xfrm>
            <a:off x="5199104" y="3659893"/>
            <a:ext cx="3124200" cy="2362200"/>
            <a:chOff x="5199104" y="3659893"/>
            <a:chExt cx="3124200" cy="2362200"/>
          </a:xfrm>
        </p:grpSpPr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9C3DA608-4FF5-49F5-979B-9056D8051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904" y="36598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5</a:t>
              </a:r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AA8AB9F9-3C51-44A8-BBC6-755F24F4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4</a:t>
              </a:r>
            </a:p>
          </p:txBody>
        </p:sp>
        <p:cxnSp>
          <p:nvCxnSpPr>
            <p:cNvPr id="29" name="AutoShape 47">
              <a:extLst>
                <a:ext uri="{FF2B5EF4-FFF2-40B4-BE49-F238E27FC236}">
                  <a16:creationId xmlns:a16="http://schemas.microsoft.com/office/drawing/2014/main" id="{58C85124-D37F-4216-A92E-8BBA2E67304A}"/>
                </a:ext>
              </a:extLst>
            </p:cNvPr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6308767" y="3855156"/>
              <a:ext cx="7524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48">
              <a:extLst>
                <a:ext uri="{FF2B5EF4-FFF2-40B4-BE49-F238E27FC236}">
                  <a16:creationId xmlns:a16="http://schemas.microsoft.com/office/drawing/2014/main" id="{90E55CB4-FD28-40AD-8D56-94E81C65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9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1" name="AutoShape 49">
              <a:extLst>
                <a:ext uri="{FF2B5EF4-FFF2-40B4-BE49-F238E27FC236}">
                  <a16:creationId xmlns:a16="http://schemas.microsoft.com/office/drawing/2014/main" id="{82D1CDAA-BBC5-426E-9A96-673D5A876206}"/>
                </a:ext>
              </a:extLst>
            </p:cNvPr>
            <p:cNvCxnSpPr>
              <a:cxnSpLocks noChangeShapeType="1"/>
              <a:stCxn id="27" idx="5"/>
              <a:endCxn id="30" idx="1"/>
            </p:cNvCxnSpPr>
            <p:nvPr/>
          </p:nvCxnSpPr>
          <p:spPr bwMode="auto">
            <a:xfrm>
              <a:off x="7223167" y="3855156"/>
              <a:ext cx="6000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FC5668A8-0AE3-4849-95E9-40A51BDE8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3" name="AutoShape 51">
              <a:extLst>
                <a:ext uri="{FF2B5EF4-FFF2-40B4-BE49-F238E27FC236}">
                  <a16:creationId xmlns:a16="http://schemas.microsoft.com/office/drawing/2014/main" id="{9F93D3F5-A25B-4F81-A5D0-F87E37E75E90}"/>
                </a:ext>
              </a:extLst>
            </p:cNvPr>
            <p:cNvCxnSpPr>
              <a:cxnSpLocks noChangeShapeType="1"/>
              <a:stCxn id="28" idx="3"/>
              <a:endCxn id="32" idx="0"/>
            </p:cNvCxnSpPr>
            <p:nvPr/>
          </p:nvCxnSpPr>
          <p:spPr bwMode="auto">
            <a:xfrm flipH="1">
              <a:off x="5770604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F99F3649-14EF-49FF-B51B-1A2E1AC2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2</a:t>
              </a:r>
            </a:p>
          </p:txBody>
        </p:sp>
        <p:cxnSp>
          <p:nvCxnSpPr>
            <p:cNvPr id="35" name="AutoShape 53">
              <a:extLst>
                <a:ext uri="{FF2B5EF4-FFF2-40B4-BE49-F238E27FC236}">
                  <a16:creationId xmlns:a16="http://schemas.microsoft.com/office/drawing/2014/main" id="{EC94897E-5C44-4182-89AB-6C39E0CF2918}"/>
                </a:ext>
              </a:extLst>
            </p:cNvPr>
            <p:cNvCxnSpPr>
              <a:cxnSpLocks noChangeShapeType="1"/>
              <a:stCxn id="28" idx="5"/>
              <a:endCxn id="34" idx="0"/>
            </p:cNvCxnSpPr>
            <p:nvPr/>
          </p:nvCxnSpPr>
          <p:spPr bwMode="auto">
            <a:xfrm>
              <a:off x="6308767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20C3F64C-1376-4CAA-B210-509B1C5CF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1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37" name="AutoShape 55">
              <a:extLst>
                <a:ext uri="{FF2B5EF4-FFF2-40B4-BE49-F238E27FC236}">
                  <a16:creationId xmlns:a16="http://schemas.microsoft.com/office/drawing/2014/main" id="{CE85E7C5-2228-425E-9BC7-0E28BC34C070}"/>
                </a:ext>
              </a:extLst>
            </p:cNvPr>
            <p:cNvCxnSpPr>
              <a:cxnSpLocks noChangeShapeType="1"/>
              <a:stCxn id="30" idx="3"/>
              <a:endCxn id="36" idx="0"/>
            </p:cNvCxnSpPr>
            <p:nvPr/>
          </p:nvCxnSpPr>
          <p:spPr bwMode="auto">
            <a:xfrm flipH="1">
              <a:off x="7599404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971E3B25-0716-4955-8528-192A0B02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39" name="AutoShape 57">
              <a:extLst>
                <a:ext uri="{FF2B5EF4-FFF2-40B4-BE49-F238E27FC236}">
                  <a16:creationId xmlns:a16="http://schemas.microsoft.com/office/drawing/2014/main" id="{DF6E8C10-345E-4D53-B394-4674D398F906}"/>
                </a:ext>
              </a:extLst>
            </p:cNvPr>
            <p:cNvCxnSpPr>
              <a:cxnSpLocks noChangeShapeType="1"/>
              <a:stCxn id="30" idx="5"/>
              <a:endCxn id="38" idx="0"/>
            </p:cNvCxnSpPr>
            <p:nvPr/>
          </p:nvCxnSpPr>
          <p:spPr bwMode="auto">
            <a:xfrm>
              <a:off x="7985167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B85C2C6F-B560-4198-8D0D-3F4A17404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41" name="AutoShape 59">
              <a:extLst>
                <a:ext uri="{FF2B5EF4-FFF2-40B4-BE49-F238E27FC236}">
                  <a16:creationId xmlns:a16="http://schemas.microsoft.com/office/drawing/2014/main" id="{960753BB-9C66-47BD-85D1-E3E5A681240B}"/>
                </a:ext>
              </a:extLst>
            </p:cNvPr>
            <p:cNvCxnSpPr>
              <a:cxnSpLocks noChangeShapeType="1"/>
              <a:stCxn id="32" idx="3"/>
              <a:endCxn id="40" idx="0"/>
            </p:cNvCxnSpPr>
            <p:nvPr/>
          </p:nvCxnSpPr>
          <p:spPr bwMode="auto">
            <a:xfrm flipH="1">
              <a:off x="55420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6FE5122-A4F3-40EE-ABB3-D1DC66AE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3" name="AutoShape 61">
              <a:extLst>
                <a:ext uri="{FF2B5EF4-FFF2-40B4-BE49-F238E27FC236}">
                  <a16:creationId xmlns:a16="http://schemas.microsoft.com/office/drawing/2014/main" id="{63921A89-AE0C-41CC-9ADD-0B7F170FADA7}"/>
                </a:ext>
              </a:extLst>
            </p:cNvPr>
            <p:cNvCxnSpPr>
              <a:cxnSpLocks noChangeShapeType="1"/>
              <a:stCxn id="32" idx="5"/>
              <a:endCxn id="42" idx="0"/>
            </p:cNvCxnSpPr>
            <p:nvPr/>
          </p:nvCxnSpPr>
          <p:spPr bwMode="auto">
            <a:xfrm>
              <a:off x="58515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EC67F3EF-6425-41C0-B5ED-D7A9A335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1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5" name="AutoShape 63">
              <a:extLst>
                <a:ext uri="{FF2B5EF4-FFF2-40B4-BE49-F238E27FC236}">
                  <a16:creationId xmlns:a16="http://schemas.microsoft.com/office/drawing/2014/main" id="{72DEF900-84B1-415E-947D-D8EC8C1C0AEB}"/>
                </a:ext>
              </a:extLst>
            </p:cNvPr>
            <p:cNvCxnSpPr>
              <a:cxnSpLocks noChangeShapeType="1"/>
              <a:stCxn id="40" idx="3"/>
              <a:endCxn id="44" idx="0"/>
            </p:cNvCxnSpPr>
            <p:nvPr/>
          </p:nvCxnSpPr>
          <p:spPr bwMode="auto">
            <a:xfrm flipH="1">
              <a:off x="5313404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96CB0539-2935-44D3-B2B0-0818695D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47" name="AutoShape 65">
              <a:extLst>
                <a:ext uri="{FF2B5EF4-FFF2-40B4-BE49-F238E27FC236}">
                  <a16:creationId xmlns:a16="http://schemas.microsoft.com/office/drawing/2014/main" id="{4917D931-A69C-4CB2-BAC9-C485AE783D2E}"/>
                </a:ext>
              </a:extLst>
            </p:cNvPr>
            <p:cNvCxnSpPr>
              <a:cxnSpLocks noChangeShapeType="1"/>
              <a:stCxn id="40" idx="5"/>
              <a:endCxn id="46" idx="0"/>
            </p:cNvCxnSpPr>
            <p:nvPr/>
          </p:nvCxnSpPr>
          <p:spPr bwMode="auto">
            <a:xfrm>
              <a:off x="5622967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70">
              <a:extLst>
                <a:ext uri="{FF2B5EF4-FFF2-40B4-BE49-F238E27FC236}">
                  <a16:creationId xmlns:a16="http://schemas.microsoft.com/office/drawing/2014/main" id="{BEA4591F-2C5B-4095-BE27-D9ACB9A6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1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9" name="AutoShape 71">
              <a:extLst>
                <a:ext uri="{FF2B5EF4-FFF2-40B4-BE49-F238E27FC236}">
                  <a16:creationId xmlns:a16="http://schemas.microsoft.com/office/drawing/2014/main" id="{4117D37E-3BA8-4891-8934-8E2D273989BE}"/>
                </a:ext>
              </a:extLst>
            </p:cNvPr>
            <p:cNvCxnSpPr>
              <a:cxnSpLocks noChangeShapeType="1"/>
              <a:stCxn id="34" idx="3"/>
              <a:endCxn id="48" idx="0"/>
            </p:cNvCxnSpPr>
            <p:nvPr/>
          </p:nvCxnSpPr>
          <p:spPr bwMode="auto">
            <a:xfrm flipH="1">
              <a:off x="64564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72">
              <a:extLst>
                <a:ext uri="{FF2B5EF4-FFF2-40B4-BE49-F238E27FC236}">
                  <a16:creationId xmlns:a16="http://schemas.microsoft.com/office/drawing/2014/main" id="{C9187108-803D-468C-8016-917ED3AD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3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1" name="AutoShape 73">
              <a:extLst>
                <a:ext uri="{FF2B5EF4-FFF2-40B4-BE49-F238E27FC236}">
                  <a16:creationId xmlns:a16="http://schemas.microsoft.com/office/drawing/2014/main" id="{8D6D45F9-A736-4FBB-9A92-E5C5267200F2}"/>
                </a:ext>
              </a:extLst>
            </p:cNvPr>
            <p:cNvCxnSpPr>
              <a:cxnSpLocks noChangeShapeType="1"/>
              <a:stCxn id="34" idx="5"/>
              <a:endCxn id="50" idx="0"/>
            </p:cNvCxnSpPr>
            <p:nvPr/>
          </p:nvCxnSpPr>
          <p:spPr bwMode="auto">
            <a:xfrm>
              <a:off x="67659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74">
              <a:extLst>
                <a:ext uri="{FF2B5EF4-FFF2-40B4-BE49-F238E27FC236}">
                  <a16:creationId xmlns:a16="http://schemas.microsoft.com/office/drawing/2014/main" id="{0D08F835-52DB-423B-AFEE-55AB73AE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5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53" name="AutoShape 75">
              <a:extLst>
                <a:ext uri="{FF2B5EF4-FFF2-40B4-BE49-F238E27FC236}">
                  <a16:creationId xmlns:a16="http://schemas.microsoft.com/office/drawing/2014/main" id="{A20B5A92-6574-4407-BBCC-46951D7255B7}"/>
                </a:ext>
              </a:extLst>
            </p:cNvPr>
            <p:cNvCxnSpPr>
              <a:cxnSpLocks noChangeShapeType="1"/>
              <a:stCxn id="36" idx="3"/>
              <a:endCxn id="52" idx="0"/>
            </p:cNvCxnSpPr>
            <p:nvPr/>
          </p:nvCxnSpPr>
          <p:spPr bwMode="auto">
            <a:xfrm flipH="1">
              <a:off x="73708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88718E2A-0F81-442C-BCE2-8721F663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5" name="AutoShape 77">
              <a:extLst>
                <a:ext uri="{FF2B5EF4-FFF2-40B4-BE49-F238E27FC236}">
                  <a16:creationId xmlns:a16="http://schemas.microsoft.com/office/drawing/2014/main" id="{1A52AA21-4E8A-4219-BC61-B2441F36C5D5}"/>
                </a:ext>
              </a:extLst>
            </p:cNvPr>
            <p:cNvCxnSpPr>
              <a:cxnSpLocks noChangeShapeType="1"/>
              <a:stCxn id="36" idx="5"/>
              <a:endCxn id="54" idx="0"/>
            </p:cNvCxnSpPr>
            <p:nvPr/>
          </p:nvCxnSpPr>
          <p:spPr bwMode="auto">
            <a:xfrm>
              <a:off x="76803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16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 with </a:t>
            </a:r>
            <a:r>
              <a:rPr lang="en-US" altLang="en-US" sz="3600">
                <a:solidFill>
                  <a:srgbClr val="002060"/>
                </a:solidFill>
              </a:rPr>
              <a:t>Memoization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M[j] = empty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M[0] = 0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(M[j]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>
                <a:solidFill>
                  <a:srgbClr val="0070C0"/>
                </a:solidFill>
              </a:rPr>
              <a:t>Memorization</a:t>
            </a:r>
            <a:r>
              <a:rPr lang="en-US" altLang="en-US" dirty="0"/>
              <a:t>.  Compute and Store the solution of each sub-problem  in a cache the first time that you face it. lookup as needed.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6973" y="6245225"/>
                <a:ext cx="7218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 practice, you may get                        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/>
                  <a:t> (depends on the language).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3" y="6245225"/>
                <a:ext cx="7218066" cy="338554"/>
              </a:xfrm>
              <a:prstGeom prst="rect">
                <a:avLst/>
              </a:prstGeom>
              <a:blipFill>
                <a:blip r:embed="rId4"/>
                <a:stretch>
                  <a:fillRect l="-253" t="-5357" r="-8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479EC1-BD66-4439-9753-4AE5F07D3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522" y="6116237"/>
            <a:ext cx="1356422" cy="4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 up Dynamic Programming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M[0] = 0</a:t>
                </a:r>
                <a:endParaRPr lang="en-US" altLang="en-US" sz="1600" b="1" dirty="0">
                  <a:solidFill>
                    <a:schemeClr val="accent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Output M[n]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/>
              <a:t>You can also avoid recursion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recursion may be easier conceptually when you use induction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/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is value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Timing</a:t>
                </a:r>
                <a:r>
                  <a:rPr lang="en-US" altLang="en-US" dirty="0"/>
                  <a:t>: Easy.  Main loop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; sorting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blipFill>
                <a:blip r:embed="rId4"/>
                <a:stretch>
                  <a:fillRect l="-973" t="-3448" r="-19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4" y="2264974"/>
            <a:ext cx="2284516" cy="4246844"/>
            <a:chOff x="7054850" y="1965325"/>
            <a:chExt cx="209348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0" name="Rectangle 78">
              <a:extLst>
                <a:ext uri="{FF2B5EF4-FFF2-40B4-BE49-F238E27FC236}">
                  <a16:creationId xmlns:a16="http://schemas.microsoft.com/office/drawing/2014/main" id="{739F22CC-D17E-4D5E-AC78-11C1FCD2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207" y="1965325"/>
              <a:ext cx="750131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OPT(j)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75" y="313068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66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9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11434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54599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97763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11563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Announcement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No Homework due this week.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Office hour is both on Zoom and in person this and next week.</a:t>
            </a:r>
          </a:p>
          <a:p>
            <a:pPr marL="857250" lvl="2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/>
              <a:t>(As requested by some student.)</a:t>
            </a:r>
          </a:p>
          <a:p>
            <a:pPr marL="514350" lvl="2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altLang="en-US" sz="16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My OH is on Monday. (Sorry that it was not clear in the website before)</a:t>
            </a:r>
          </a:p>
          <a:p>
            <a:pPr marL="857250" lvl="2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We haven’t graded the midterm. It will be done this week.</a:t>
            </a:r>
          </a:p>
          <a:p>
            <a:pPr marL="514350" lvl="2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altLang="en-US" sz="16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39225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8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82391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54160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8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2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23852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96757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3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66449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481383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9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342900" lvl="2" indent="-342900" defTabSz="692150">
              <a:lnSpc>
                <a:spcPct val="90000"/>
              </a:lnSpc>
            </a:pPr>
            <a:endParaRPr lang="en-US" dirty="0">
              <a:solidFill>
                <a:srgbClr val="0070C0"/>
              </a:solidFill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Give a solution of a problem using smaller (overlapping) sub-problems where </a:t>
            </a: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     </a:t>
            </a:r>
            <a:r>
              <a:rPr lang="en-US" sz="2000" dirty="0">
                <a:latin typeface="+mj-lt"/>
                <a:ea typeface="Courier New" charset="0"/>
                <a:cs typeface="Gill Sans" charset="0"/>
              </a:rPr>
              <a:t>the parameters of all sub-problems are determined in-advance</a:t>
            </a: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Useful when the same subproblems show up again and again in the solution.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98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recover the solution?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51" y="1579212"/>
                <a:ext cx="8001000" cy="49094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M[0] = 0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  S[0] = {}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        S[j] = {j}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S[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 = M[j-1]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        S[j] = S[j-1]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Output M[n] and S[n]</a:t>
                </a: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1" y="1579212"/>
                <a:ext cx="8001000" cy="4909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We can simply maintain the solution.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06307-DD1A-4B24-8B79-5A67DF2857AA}"/>
              </a:ext>
            </a:extLst>
          </p:cNvPr>
          <p:cNvSpPr txBox="1"/>
          <p:nvPr/>
        </p:nvSpPr>
        <p:spPr>
          <a:xfrm>
            <a:off x="4876800" y="3015049"/>
            <a:ext cx="300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runtime of this new algorithm?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703B0-4A32-401C-8668-E18AEB48504B}"/>
                  </a:ext>
                </a:extLst>
              </p:cNvPr>
              <p:cNvSpPr txBox="1"/>
              <p:nvPr/>
            </p:nvSpPr>
            <p:spPr>
              <a:xfrm>
                <a:off x="4052298" y="4583970"/>
                <a:ext cx="1500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703B0-4A32-401C-8668-E18AEB485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98" y="4583970"/>
                <a:ext cx="1500005" cy="400110"/>
              </a:xfrm>
              <a:prstGeom prst="rect">
                <a:avLst/>
              </a:prstGeom>
              <a:blipFill>
                <a:blip r:embed="rId4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B7C8E3-96B9-4623-B9D4-05510ADA85B4}"/>
                  </a:ext>
                </a:extLst>
              </p:cNvPr>
              <p:cNvSpPr txBox="1"/>
              <p:nvPr/>
            </p:nvSpPr>
            <p:spPr>
              <a:xfrm>
                <a:off x="4052297" y="5336246"/>
                <a:ext cx="1500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B7C8E3-96B9-4623-B9D4-05510ADA8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97" y="5336246"/>
                <a:ext cx="1500005" cy="400110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2EB08-2CB9-4BBE-AB3F-587F7E27FFCD}"/>
                  </a:ext>
                </a:extLst>
              </p:cNvPr>
              <p:cNvSpPr txBox="1"/>
              <p:nvPr/>
            </p:nvSpPr>
            <p:spPr>
              <a:xfrm>
                <a:off x="5552302" y="4021759"/>
                <a:ext cx="331341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Each S[j] points to some vertices of a tree.</a:t>
                </a:r>
              </a:p>
              <a:p>
                <a:pPr marL="342900" indent="-342900" algn="l">
                  <a:buFont typeface="Wingdings" panose="05000000000000000000" pitchFamily="2" charset="2"/>
                  <a:buChar char="ß"/>
                </a:pPr>
                <a:r>
                  <a:rPr lang="en-US" dirty="0">
                    <a:solidFill>
                      <a:srgbClr val="FF0000"/>
                    </a:solidFill>
                  </a:rPr>
                  <a:t>We add leaf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algn="l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2EB08-2CB9-4BBE-AB3F-587F7E27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02" y="4021759"/>
                <a:ext cx="3313413" cy="1631216"/>
              </a:xfrm>
              <a:prstGeom prst="rect">
                <a:avLst/>
              </a:prstGeom>
              <a:blipFill>
                <a:blip r:embed="rId6"/>
                <a:stretch>
                  <a:fillRect l="-2026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Jeremy Lin has created a time machine. Now, he knows exactly the price of $GME for the next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days,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Somehow, Jeremy doesn’t want to be labeled as greedy.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can you use dynamic programming to help Jeremy instead?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45D6A-30AA-4467-AD48-E006E38F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08" y="0"/>
            <a:ext cx="3155092" cy="17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7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53EDB-41CF-451C-8AAF-9A5AEEF7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FC44E-A4D4-4FF0-BE86-FBBA00B9F84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Life is not easy.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Robinhood doesn’t want someone to hold $GME to the moon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Now, Jeremy can only hold $GME for at most 2 consecutive days.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what is the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000" dirty="0"/>
                  <a:t>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🚀 Rocket Emoji">
            <a:extLst>
              <a:ext uri="{FF2B5EF4-FFF2-40B4-BE49-F238E27FC236}">
                <a16:creationId xmlns:a16="http://schemas.microsoft.com/office/drawing/2014/main" id="{23856275-6ACE-4E3F-B866-BC11DEEB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3" y="1857878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🚀 Rocket Emoji">
            <a:extLst>
              <a:ext uri="{FF2B5EF4-FFF2-40B4-BE49-F238E27FC236}">
                <a16:creationId xmlns:a16="http://schemas.microsoft.com/office/drawing/2014/main" id="{8DE233B0-3119-45AA-989B-9432F904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65" y="1870112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Jeremy Lin has created a time machine. Now, he knows exactly the price of $GME for the next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days,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Give an algorithm for Jeremy to finds the best days to buy and sell the stocks.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45D6A-30AA-4467-AD48-E006E38F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08" y="0"/>
            <a:ext cx="3155092" cy="17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4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49313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Max value of subsets of items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does not select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- In this case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)=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item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immediately imply we have to reject other items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 problem does not reduce to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because we now want to pack as much value into box of weight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Tx/>
                  <a:buChar char="-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Conclusion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We need more subproblems, we need to strengthen IH.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(Strengthening 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3614255" y="885800"/>
            <a:ext cx="5211684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is the ordering of item we should pick?</a:t>
            </a:r>
          </a:p>
        </p:txBody>
      </p:sp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9434CBE-9961-4822-8832-DE2DD6FF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08326"/>
            <a:ext cx="8001000" cy="274536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0 to W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M[0, w] = 0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n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1 to W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M[n, W]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B47F3C-4B7B-4E96-A902-DFD3A4B9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58059"/>
            <a:ext cx="8001000" cy="240065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Comp-OPT(</a:t>
            </a:r>
            <a:r>
              <a:rPr lang="en-US" altLang="en-US" sz="1600" b="1" dirty="0" err="1">
                <a:solidFill>
                  <a:srgbClr val="003399"/>
                </a:solidFill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if </a:t>
            </a:r>
            <a:r>
              <a:rPr lang="en-US" altLang="en-US" sz="1600" b="1" dirty="0">
                <a:latin typeface="Courier New" panose="02070309020205020404" pitchFamily="49" charset="0"/>
              </a:rPr>
              <a:t>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 == empty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==0)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]=0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 if </a:t>
            </a:r>
            <a:r>
              <a:rPr lang="en-US" altLang="en-US" sz="1600" b="1" dirty="0"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Comp-OPT(i-1,w)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max {Comp-OPT(i-1,w),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Comp-OPT(i-1,w-w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)}       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BFC2-E3D0-4BBA-A116-6C3527153F95}"/>
              </a:ext>
            </a:extLst>
          </p:cNvPr>
          <p:cNvSpPr txBox="1"/>
          <p:nvPr/>
        </p:nvSpPr>
        <p:spPr>
          <a:xfrm>
            <a:off x="6394985" y="184766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1447A-7EDC-4EEA-AEEE-AB96F1063037}"/>
              </a:ext>
            </a:extLst>
          </p:cNvPr>
          <p:cNvSpPr txBox="1"/>
          <p:nvPr/>
        </p:nvSpPr>
        <p:spPr>
          <a:xfrm>
            <a:off x="6116865" y="442739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Non-recursive</a:t>
            </a:r>
          </a:p>
        </p:txBody>
      </p:sp>
    </p:spTree>
    <p:extLst>
      <p:ext uri="{BB962C8B-B14F-4D97-AF65-F5344CB8AC3E}">
        <p14:creationId xmlns:p14="http://schemas.microsoft.com/office/powerpoint/2010/main" val="1661015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9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6" name="Rectangle 237">
              <a:extLst>
                <a:ext uri="{FF2B5EF4-FFF2-40B4-BE49-F238E27FC236}">
                  <a16:creationId xmlns:a16="http://schemas.microsoft.com/office/drawing/2014/main" id="{DF5F5FB9-72F6-49F8-B274-0C74C535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7" name="Rectangle 238">
              <a:extLst>
                <a:ext uri="{FF2B5EF4-FFF2-40B4-BE49-F238E27FC236}">
                  <a16:creationId xmlns:a16="http://schemas.microsoft.com/office/drawing/2014/main" id="{D4453020-8800-4512-847B-78655752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9B7B5752-0A19-43CE-AAAA-D7FDE53B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6F70BD81-BF66-4A22-A6AD-26483A24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3" name="Rectangle 244">
              <a:extLst>
                <a:ext uri="{FF2B5EF4-FFF2-40B4-BE49-F238E27FC236}">
                  <a16:creationId xmlns:a16="http://schemas.microsoft.com/office/drawing/2014/main" id="{B1E5A91C-0AE9-4638-A202-5A30B9A4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6</a:t>
              </a:r>
              <a:endParaRPr kumimoji="0" lang="en-US" altLang="en-US" baseline="30000" dirty="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125" name="Rectangle 251">
            <a:extLst>
              <a:ext uri="{FF2B5EF4-FFF2-40B4-BE49-F238E27FC236}">
                <a16:creationId xmlns:a16="http://schemas.microsoft.com/office/drawing/2014/main" id="{6522A453-97E5-43F3-8B07-E47A7F5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266" y="2700829"/>
            <a:ext cx="502606" cy="379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7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347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7</a:t>
              </a:r>
              <a:endParaRPr kumimoji="0" lang="en-US" altLang="en-US" baseline="30000" dirty="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18</a:t>
              </a:r>
              <a:endParaRPr kumimoji="0" lang="en-US" altLang="en-US" baseline="30000" dirty="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96" name="Rectangle 273">
            <a:extLst>
              <a:ext uri="{FF2B5EF4-FFF2-40B4-BE49-F238E27FC236}">
                <a16:creationId xmlns:a16="http://schemas.microsoft.com/office/drawing/2014/main" id="{AA3FDCD9-86EE-4713-98DA-6A35C969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280" y="3089314"/>
            <a:ext cx="508973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19</a:t>
            </a:r>
            <a:endParaRPr kumimoji="0" lang="en-US" altLang="en-US" baseline="30000"/>
          </a:p>
        </p:txBody>
      </p:sp>
    </p:spTree>
    <p:extLst>
      <p:ext uri="{BB962C8B-B14F-4D97-AF65-F5344CB8AC3E}">
        <p14:creationId xmlns:p14="http://schemas.microsoft.com/office/powerpoint/2010/main" val="2550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5" name="Rectangle 295">
            <a:extLst>
              <a:ext uri="{FF2B5EF4-FFF2-40B4-BE49-F238E27FC236}">
                <a16:creationId xmlns:a16="http://schemas.microsoft.com/office/drawing/2014/main" id="{4CE8F049-B98B-48A4-AF13-5F4F5FDE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25" y="3462899"/>
            <a:ext cx="516547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29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820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Weighted Interval Scheduling</a:t>
            </a:r>
          </a:p>
        </p:txBody>
      </p:sp>
    </p:spTree>
    <p:extLst>
      <p:ext uri="{BB962C8B-B14F-4D97-AF65-F5344CB8AC3E}">
        <p14:creationId xmlns:p14="http://schemas.microsoft.com/office/powerpoint/2010/main" val="2290599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2" name="Rectangle 248">
              <a:extLst>
                <a:ext uri="{FF2B5EF4-FFF2-40B4-BE49-F238E27FC236}">
                  <a16:creationId xmlns:a16="http://schemas.microsoft.com/office/drawing/2014/main" id="{99A8DCBE-7E69-4442-B67F-2F7BD2E2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9" name="Rectangle 255">
              <a:extLst>
                <a:ext uri="{FF2B5EF4-FFF2-40B4-BE49-F238E27FC236}">
                  <a16:creationId xmlns:a16="http://schemas.microsoft.com/office/drawing/2014/main" id="{F52BFFA6-A461-4CEF-AB85-B0ABE7FC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6" name="Rectangle 262">
              <a:extLst>
                <a:ext uri="{FF2B5EF4-FFF2-40B4-BE49-F238E27FC236}">
                  <a16:creationId xmlns:a16="http://schemas.microsoft.com/office/drawing/2014/main" id="{A13FE098-94BF-407D-A755-04591639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3" name="Rectangle 269">
              <a:extLst>
                <a:ext uri="{FF2B5EF4-FFF2-40B4-BE49-F238E27FC236}">
                  <a16:creationId xmlns:a16="http://schemas.microsoft.com/office/drawing/2014/main" id="{45B237E8-D44A-4825-94CE-F98B5758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0" name="Rectangle 276">
              <a:extLst>
                <a:ext uri="{FF2B5EF4-FFF2-40B4-BE49-F238E27FC236}">
                  <a16:creationId xmlns:a16="http://schemas.microsoft.com/office/drawing/2014/main" id="{DFAF291D-FA8A-459F-ACD7-A4564BF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7" name="Rectangle 283">
              <a:extLst>
                <a:ext uri="{FF2B5EF4-FFF2-40B4-BE49-F238E27FC236}">
                  <a16:creationId xmlns:a16="http://schemas.microsoft.com/office/drawing/2014/main" id="{4321FE64-83D6-4CDB-84F4-5650F861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4" name="Rectangle 290">
              <a:extLst>
                <a:ext uri="{FF2B5EF4-FFF2-40B4-BE49-F238E27FC236}">
                  <a16:creationId xmlns:a16="http://schemas.microsoft.com/office/drawing/2014/main" id="{58A1CB72-54D8-460D-A8D9-FAD6D7B19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9" name="Rectangle 295">
              <a:extLst>
                <a:ext uri="{FF2B5EF4-FFF2-40B4-BE49-F238E27FC236}">
                  <a16:creationId xmlns:a16="http://schemas.microsoft.com/office/drawing/2014/main" id="{66003973-ED31-455C-91FA-24F3A990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1" name="Rectangle 297">
              <a:extLst>
                <a:ext uri="{FF2B5EF4-FFF2-40B4-BE49-F238E27FC236}">
                  <a16:creationId xmlns:a16="http://schemas.microsoft.com/office/drawing/2014/main" id="{BEE9F681-CEB3-4E8F-91EB-57726041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6" name="Rectangle 302">
              <a:extLst>
                <a:ext uri="{FF2B5EF4-FFF2-40B4-BE49-F238E27FC236}">
                  <a16:creationId xmlns:a16="http://schemas.microsoft.com/office/drawing/2014/main" id="{213709BC-28A9-4D25-8D4B-D08D6661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8" name="Rectangle 304">
              <a:extLst>
                <a:ext uri="{FF2B5EF4-FFF2-40B4-BE49-F238E27FC236}">
                  <a16:creationId xmlns:a16="http://schemas.microsoft.com/office/drawing/2014/main" id="{25FAEA83-9BC8-42A2-ABB6-69418112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3" name="Rectangle 309">
              <a:extLst>
                <a:ext uri="{FF2B5EF4-FFF2-40B4-BE49-F238E27FC236}">
                  <a16:creationId xmlns:a16="http://schemas.microsoft.com/office/drawing/2014/main" id="{972CA2E1-55AA-46FE-9125-6C842644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95" name="Rectangle 311">
              <a:extLst>
                <a:ext uri="{FF2B5EF4-FFF2-40B4-BE49-F238E27FC236}">
                  <a16:creationId xmlns:a16="http://schemas.microsoft.com/office/drawing/2014/main" id="{33EFCBBD-DB1B-4361-A0EC-77EE58F2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1105645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Life is not easy.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Robinhood doesn’t want someone to hold $GME to the moon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Now, Jeremy can only hold $GME for at most 2 consecutive days.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and can only trade $GME for at most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 times.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what is the best trading?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be the network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</a:t>
                </a:r>
                <a:r>
                  <a:rPr lang="en-US" altLang="en-US" sz="2000" dirty="0" err="1"/>
                  <a:t>th</a:t>
                </a:r>
                <a:r>
                  <a:rPr lang="en-US" altLang="en-US" sz="2000" dirty="0"/>
                  <a:t> day using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trades.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−2,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−3,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🚀 Rocket Emoji">
            <a:extLst>
              <a:ext uri="{FF2B5EF4-FFF2-40B4-BE49-F238E27FC236}">
                <a16:creationId xmlns:a16="http://schemas.microsoft.com/office/drawing/2014/main" id="{23856275-6ACE-4E3F-B866-BC11DEEB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3" y="1857878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🚀 Rocket Emoji">
            <a:extLst>
              <a:ext uri="{FF2B5EF4-FFF2-40B4-BE49-F238E27FC236}">
                <a16:creationId xmlns:a16="http://schemas.microsoft.com/office/drawing/2014/main" id="{8DE233B0-3119-45AA-989B-9432F904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65" y="1870112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Problem: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latin typeface="Arial (Body)"/>
                </a:endParaRPr>
              </a:p>
              <a:p>
                <a:r>
                  <a:rPr lang="en-US" altLang="en-US" sz="2200" dirty="0">
                    <a:latin typeface="Arial (Body)"/>
                  </a:rPr>
                  <a:t>Not polynomial in input size!</a:t>
                </a:r>
              </a:p>
              <a:p>
                <a:r>
                  <a:rPr lang="en-US" altLang="en-US" sz="2200" dirty="0">
                    <a:latin typeface="Arial (Body)"/>
                  </a:rPr>
                  <a:t>"Pseudo-polynomial.“</a:t>
                </a:r>
              </a:p>
              <a:p>
                <a:r>
                  <a:rPr lang="en-US" altLang="en-US" sz="2200" dirty="0">
                    <a:latin typeface="Arial (Body)"/>
                  </a:rPr>
                  <a:t>Decision version of Knapsack is NP-complete. </a:t>
                </a:r>
              </a:p>
              <a:p>
                <a:pPr lvl="1"/>
                <a:endParaRPr lang="en-US" altLang="en-US" sz="2200" dirty="0"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Knapsack approximation algorithm</a:t>
                </a:r>
                <a:r>
                  <a:rPr lang="en-US" altLang="en-US" sz="2200" dirty="0">
                    <a:latin typeface="Arial (Body)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There exists a polynomial algorithm that produces a feasible solution that has value within 0.01% of optimum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in time Poly(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Arial (Body)"/>
                  </a:rPr>
                  <a:t>).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Arial (Body)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3200" y="4664081"/>
            <a:ext cx="1719712" cy="2119822"/>
            <a:chOff x="6553200" y="4637956"/>
            <a:chExt cx="1719712" cy="2119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637956"/>
              <a:ext cx="1719712" cy="171971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615743" y="6357668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UW Expert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7FD7CBB-22A1-46F3-BDEF-E426F83309E6}"/>
              </a:ext>
            </a:extLst>
          </p:cNvPr>
          <p:cNvSpPr/>
          <p:nvPr/>
        </p:nvSpPr>
        <p:spPr bwMode="auto">
          <a:xfrm>
            <a:off x="378941" y="3624649"/>
            <a:ext cx="8369643" cy="315925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Ideas so far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define an ordering to decrease #</a:t>
            </a:r>
            <a:r>
              <a:rPr kumimoji="1" lang="en-US" sz="2200" dirty="0" err="1">
                <a:solidFill>
                  <a:srgbClr val="000000"/>
                </a:solidFill>
                <a:latin typeface="Arial (Body)"/>
                <a:ea typeface="ＭＳ Ｐゴシック" charset="0"/>
              </a:rPr>
              <a:t>subproblems</a:t>
            </a: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strengthen DP, equivalently the induction, i.e., you have may have to carry more information to find the Optimum. 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This means that sometimes we may have to use two dimensional or three dimensional induction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has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compatible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subset of mutually compatible jobs.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Unweighted Interval Scheduling: Review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Recall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algorithm works if all weights are 1: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Consider jobs in ascending order of finishing time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Add job to a subset if it is compatible with </a:t>
            </a:r>
            <a:r>
              <a:rPr kumimoji="1" lang="en-US" sz="2000" dirty="0" err="1">
                <a:solidFill>
                  <a:srgbClr val="000000"/>
                </a:solidFill>
                <a:latin typeface="+mj-lt"/>
                <a:ea typeface="ＭＳ Ｐゴシック" charset="0"/>
              </a:rPr>
              <a:t>prev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 added jobs.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Observation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 fails spectacularly if arbitrary weights are allowed: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46" name="Line 90">
            <a:extLst>
              <a:ext uri="{FF2B5EF4-FFF2-40B4-BE49-F238E27FC236}">
                <a16:creationId xmlns:a16="http://schemas.microsoft.com/office/drawing/2014/main" id="{224701B2-AEF4-44ED-A436-21CE90FCA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4454526"/>
            <a:ext cx="5881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7" name="Text Box 91">
            <a:extLst>
              <a:ext uri="{FF2B5EF4-FFF2-40B4-BE49-F238E27FC236}">
                <a16:creationId xmlns:a16="http://schemas.microsoft.com/office/drawing/2014/main" id="{384E11E6-052A-4371-ABED-C041312B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4535488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/>
          </a:p>
        </p:txBody>
      </p:sp>
      <p:sp>
        <p:nvSpPr>
          <p:cNvPr id="48" name="Text Box 92">
            <a:extLst>
              <a:ext uri="{FF2B5EF4-FFF2-40B4-BE49-F238E27FC236}">
                <a16:creationId xmlns:a16="http://schemas.microsoft.com/office/drawing/2014/main" id="{296F000F-0AB7-4780-B071-C4EB469E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4656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Time</a:t>
            </a:r>
          </a:p>
        </p:txBody>
      </p:sp>
      <p:sp>
        <p:nvSpPr>
          <p:cNvPr id="49" name="Text Box 93">
            <a:extLst>
              <a:ext uri="{FF2B5EF4-FFF2-40B4-BE49-F238E27FC236}">
                <a16:creationId xmlns:a16="http://schemas.microsoft.com/office/drawing/2014/main" id="{C37F3963-EE1C-4F73-9442-41470E868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0</a:t>
            </a:r>
          </a:p>
        </p:txBody>
      </p:sp>
      <p:sp>
        <p:nvSpPr>
          <p:cNvPr id="50" name="Text Box 94">
            <a:extLst>
              <a:ext uri="{FF2B5EF4-FFF2-40B4-BE49-F238E27FC236}">
                <a16:creationId xmlns:a16="http://schemas.microsoft.com/office/drawing/2014/main" id="{B2964AA2-7C02-4A7D-A6EC-2D30DA0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</a:t>
            </a:r>
          </a:p>
        </p:txBody>
      </p:sp>
      <p:sp>
        <p:nvSpPr>
          <p:cNvPr id="51" name="Text Box 95">
            <a:extLst>
              <a:ext uri="{FF2B5EF4-FFF2-40B4-BE49-F238E27FC236}">
                <a16:creationId xmlns:a16="http://schemas.microsoft.com/office/drawing/2014/main" id="{EC1925FC-E1E2-4759-94F2-BEC569E7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2</a:t>
            </a:r>
          </a:p>
        </p:txBody>
      </p:sp>
      <p:sp>
        <p:nvSpPr>
          <p:cNvPr id="52" name="Text Box 96">
            <a:extLst>
              <a:ext uri="{FF2B5EF4-FFF2-40B4-BE49-F238E27FC236}">
                <a16:creationId xmlns:a16="http://schemas.microsoft.com/office/drawing/2014/main" id="{806802F1-AC48-48A3-982B-16E581BA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</a:t>
            </a: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4C702815-5182-44B8-BB17-EB452D81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4</a:t>
            </a:r>
          </a:p>
        </p:txBody>
      </p:sp>
      <p:sp>
        <p:nvSpPr>
          <p:cNvPr id="54" name="Text Box 98">
            <a:extLst>
              <a:ext uri="{FF2B5EF4-FFF2-40B4-BE49-F238E27FC236}">
                <a16:creationId xmlns:a16="http://schemas.microsoft.com/office/drawing/2014/main" id="{5446BC4E-4958-41CE-95C5-A52A3FAA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5</a:t>
            </a:r>
          </a:p>
        </p:txBody>
      </p:sp>
      <p:sp>
        <p:nvSpPr>
          <p:cNvPr id="55" name="Text Box 99">
            <a:extLst>
              <a:ext uri="{FF2B5EF4-FFF2-40B4-BE49-F238E27FC236}">
                <a16:creationId xmlns:a16="http://schemas.microsoft.com/office/drawing/2014/main" id="{E73FC007-50C4-407B-9C60-2A73FFFE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6</a:t>
            </a:r>
          </a:p>
        </p:txBody>
      </p:sp>
      <p:sp>
        <p:nvSpPr>
          <p:cNvPr id="56" name="Text Box 100">
            <a:extLst>
              <a:ext uri="{FF2B5EF4-FFF2-40B4-BE49-F238E27FC236}">
                <a16:creationId xmlns:a16="http://schemas.microsoft.com/office/drawing/2014/main" id="{8D9635B3-D291-445E-9CC6-C255CD14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7</a:t>
            </a:r>
          </a:p>
        </p:txBody>
      </p:sp>
      <p:sp>
        <p:nvSpPr>
          <p:cNvPr id="57" name="Text Box 101">
            <a:extLst>
              <a:ext uri="{FF2B5EF4-FFF2-40B4-BE49-F238E27FC236}">
                <a16:creationId xmlns:a16="http://schemas.microsoft.com/office/drawing/2014/main" id="{7044B97A-4F0B-430E-9699-C5809496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8</a:t>
            </a:r>
          </a:p>
        </p:txBody>
      </p:sp>
      <p:sp>
        <p:nvSpPr>
          <p:cNvPr id="58" name="Text Box 102">
            <a:extLst>
              <a:ext uri="{FF2B5EF4-FFF2-40B4-BE49-F238E27FC236}">
                <a16:creationId xmlns:a16="http://schemas.microsoft.com/office/drawing/2014/main" id="{E6C42EDE-02C4-4E2A-855E-1A5B45D8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9</a:t>
            </a:r>
          </a:p>
        </p:txBody>
      </p:sp>
      <p:sp>
        <p:nvSpPr>
          <p:cNvPr id="59" name="Text Box 103">
            <a:extLst>
              <a:ext uri="{FF2B5EF4-FFF2-40B4-BE49-F238E27FC236}">
                <a16:creationId xmlns:a16="http://schemas.microsoft.com/office/drawing/2014/main" id="{9C2C1FED-E0EC-484B-A92A-A2EB026C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10</a:t>
            </a:r>
          </a:p>
        </p:txBody>
      </p:sp>
      <p:sp>
        <p:nvSpPr>
          <p:cNvPr id="60" name="Text Box 104">
            <a:extLst>
              <a:ext uri="{FF2B5EF4-FFF2-40B4-BE49-F238E27FC236}">
                <a16:creationId xmlns:a16="http://schemas.microsoft.com/office/drawing/2014/main" id="{C529C7B1-F77B-4574-84F2-3A2FFC84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11</a:t>
            </a:r>
          </a:p>
        </p:txBody>
      </p:sp>
      <p:sp>
        <p:nvSpPr>
          <p:cNvPr id="61" name="Rectangle 105">
            <a:extLst>
              <a:ext uri="{FF2B5EF4-FFF2-40B4-BE49-F238E27FC236}">
                <a16:creationId xmlns:a16="http://schemas.microsoft.com/office/drawing/2014/main" id="{BB592DF3-971E-4144-9950-E2C6C19D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438526"/>
            <a:ext cx="4860925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2" name="Line 106">
            <a:extLst>
              <a:ext uri="{FF2B5EF4-FFF2-40B4-BE49-F238E27FC236}">
                <a16:creationId xmlns:a16="http://schemas.microsoft.com/office/drawing/2014/main" id="{69F9E46A-248A-42A2-994C-B5DC8AA2B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4454526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07">
            <a:extLst>
              <a:ext uri="{FF2B5EF4-FFF2-40B4-BE49-F238E27FC236}">
                <a16:creationId xmlns:a16="http://schemas.microsoft.com/office/drawing/2014/main" id="{462F11A2-5DBA-401B-ABDF-3AB6A8AE08B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63651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08">
            <a:extLst>
              <a:ext uri="{FF2B5EF4-FFF2-40B4-BE49-F238E27FC236}">
                <a16:creationId xmlns:a16="http://schemas.microsoft.com/office/drawing/2014/main" id="{05DFF22B-A020-42B7-B98A-D910F029A87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794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09">
            <a:extLst>
              <a:ext uri="{FF2B5EF4-FFF2-40B4-BE49-F238E27FC236}">
                <a16:creationId xmlns:a16="http://schemas.microsoft.com/office/drawing/2014/main" id="{A01878BB-C8E7-492B-B111-3829F9A512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336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10">
            <a:extLst>
              <a:ext uri="{FF2B5EF4-FFF2-40B4-BE49-F238E27FC236}">
                <a16:creationId xmlns:a16="http://schemas.microsoft.com/office/drawing/2014/main" id="{A5F6C5EE-A850-4350-9FAE-4D7DBE03B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478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11">
            <a:extLst>
              <a:ext uri="{FF2B5EF4-FFF2-40B4-BE49-F238E27FC236}">
                <a16:creationId xmlns:a16="http://schemas.microsoft.com/office/drawing/2014/main" id="{70924418-E7FC-4FF1-8A56-A83F06C9D29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178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12">
            <a:extLst>
              <a:ext uri="{FF2B5EF4-FFF2-40B4-BE49-F238E27FC236}">
                <a16:creationId xmlns:a16="http://schemas.microsoft.com/office/drawing/2014/main" id="{A99FD64A-E1DF-4D95-B795-B01AFC101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1703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13">
            <a:extLst>
              <a:ext uri="{FF2B5EF4-FFF2-40B4-BE49-F238E27FC236}">
                <a16:creationId xmlns:a16="http://schemas.microsoft.com/office/drawing/2014/main" id="{788EC0D4-C251-4EBE-A478-E1617B0C32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686175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14">
            <a:extLst>
              <a:ext uri="{FF2B5EF4-FFF2-40B4-BE49-F238E27FC236}">
                <a16:creationId xmlns:a16="http://schemas.microsoft.com/office/drawing/2014/main" id="{4BC16EB9-D2F6-4C23-AD34-8DE17EF6BFA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387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15">
            <a:extLst>
              <a:ext uri="{FF2B5EF4-FFF2-40B4-BE49-F238E27FC236}">
                <a16:creationId xmlns:a16="http://schemas.microsoft.com/office/drawing/2014/main" id="{C624EB1D-4D44-47B7-8899-653A14B6DD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5455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Line 116">
            <a:extLst>
              <a:ext uri="{FF2B5EF4-FFF2-40B4-BE49-F238E27FC236}">
                <a16:creationId xmlns:a16="http://schemas.microsoft.com/office/drawing/2014/main" id="{276588EF-115F-40B1-80DB-F624F7811B3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1087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3" name="Line 117">
            <a:extLst>
              <a:ext uri="{FF2B5EF4-FFF2-40B4-BE49-F238E27FC236}">
                <a16:creationId xmlns:a16="http://schemas.microsoft.com/office/drawing/2014/main" id="{3627D8C8-A4A9-4456-B92E-D06B33DD7FE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245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4" name="Line 118">
            <a:extLst>
              <a:ext uri="{FF2B5EF4-FFF2-40B4-BE49-F238E27FC236}">
                <a16:creationId xmlns:a16="http://schemas.microsoft.com/office/drawing/2014/main" id="{62592F16-426B-4B57-BF5B-44015F37089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0198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5" name="Rectangle 119">
            <a:extLst>
              <a:ext uri="{FF2B5EF4-FFF2-40B4-BE49-F238E27FC236}">
                <a16:creationId xmlns:a16="http://schemas.microsoft.com/office/drawing/2014/main" id="{90CE79F1-4519-4A9A-A086-095A8C35E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930651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6" name="Rectangle 120">
            <a:extLst>
              <a:ext uri="{FF2B5EF4-FFF2-40B4-BE49-F238E27FC236}">
                <a16:creationId xmlns:a16="http://schemas.microsoft.com/office/drawing/2014/main" id="{224CE32E-64CF-446A-913D-2741D5A1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425826"/>
            <a:ext cx="1171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1000</a:t>
            </a:r>
          </a:p>
        </p:txBody>
      </p:sp>
      <p:sp>
        <p:nvSpPr>
          <p:cNvPr id="77" name="Rectangle 121">
            <a:extLst>
              <a:ext uri="{FF2B5EF4-FFF2-40B4-BE49-F238E27FC236}">
                <a16:creationId xmlns:a16="http://schemas.microsoft.com/office/drawing/2014/main" id="{A9E52BF3-8810-4A72-8688-526B4480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911601"/>
            <a:ext cx="892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</a:t>
            </a:r>
          </a:p>
        </p:txBody>
      </p:sp>
      <p:sp>
        <p:nvSpPr>
          <p:cNvPr id="78" name="Text Box 132">
            <a:extLst>
              <a:ext uri="{FF2B5EF4-FFF2-40B4-BE49-F238E27FC236}">
                <a16:creationId xmlns:a16="http://schemas.microsoft.com/office/drawing/2014/main" id="{2FDF2166-1916-4B30-86AB-ADAD8823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265" y="3545153"/>
            <a:ext cx="9636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+mj-lt"/>
              </a:rPr>
              <a:t>by finish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2250" y="4926806"/>
            <a:ext cx="8682434" cy="1691482"/>
            <a:chOff x="222250" y="4926806"/>
            <a:chExt cx="8682434" cy="1691482"/>
          </a:xfrm>
        </p:grpSpPr>
        <p:sp>
          <p:nvSpPr>
            <p:cNvPr id="80" name="Line 51">
              <a:extLst>
                <a:ext uri="{FF2B5EF4-FFF2-40B4-BE49-F238E27FC236}">
                  <a16:creationId xmlns:a16="http://schemas.microsoft.com/office/drawing/2014/main" id="{BE8EC9ED-43A0-4CCE-9441-7AEBB4384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6"/>
              <a:ext cx="58816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" name="Text Box 52">
              <a:extLst>
                <a:ext uri="{FF2B5EF4-FFF2-40B4-BE49-F238E27FC236}">
                  <a16:creationId xmlns:a16="http://schemas.microsoft.com/office/drawing/2014/main" id="{D88D5552-8DD4-4B4D-9747-2432F8A6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/>
            </a:p>
          </p:txBody>
        </p:sp>
        <p:sp>
          <p:nvSpPr>
            <p:cNvPr id="82" name="Text Box 53">
              <a:extLst>
                <a:ext uri="{FF2B5EF4-FFF2-40B4-BE49-F238E27FC236}">
                  <a16:creationId xmlns:a16="http://schemas.microsoft.com/office/drawing/2014/main" id="{59220326-AB27-45F0-AE35-0BD9C537F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1730" y="6048376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Time</a:t>
              </a:r>
            </a:p>
          </p:txBody>
        </p:sp>
        <p:sp>
          <p:nvSpPr>
            <p:cNvPr id="83" name="Text Box 55">
              <a:extLst>
                <a:ext uri="{FF2B5EF4-FFF2-40B4-BE49-F238E27FC236}">
                  <a16:creationId xmlns:a16="http://schemas.microsoft.com/office/drawing/2014/main" id="{4CFB102C-FC7E-4B4C-BF34-AE5E22093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84" name="Text Box 67">
              <a:extLst>
                <a:ext uri="{FF2B5EF4-FFF2-40B4-BE49-F238E27FC236}">
                  <a16:creationId xmlns:a16="http://schemas.microsoft.com/office/drawing/2014/main" id="{FB64D00D-A337-4331-AE72-2FAA2F5B8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85" name="Text Box 68">
              <a:extLst>
                <a:ext uri="{FF2B5EF4-FFF2-40B4-BE49-F238E27FC236}">
                  <a16:creationId xmlns:a16="http://schemas.microsoft.com/office/drawing/2014/main" id="{C83AF617-FEC2-4C08-9A3A-6CBA64391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86" name="Text Box 69">
              <a:extLst>
                <a:ext uri="{FF2B5EF4-FFF2-40B4-BE49-F238E27FC236}">
                  <a16:creationId xmlns:a16="http://schemas.microsoft.com/office/drawing/2014/main" id="{758E0714-F89F-4AA4-A0FF-67270C0AD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</a:p>
          </p:txBody>
        </p:sp>
        <p:sp>
          <p:nvSpPr>
            <p:cNvPr id="87" name="Text Box 70">
              <a:extLst>
                <a:ext uri="{FF2B5EF4-FFF2-40B4-BE49-F238E27FC236}">
                  <a16:creationId xmlns:a16="http://schemas.microsoft.com/office/drawing/2014/main" id="{2EFDC38C-A3B0-4641-BBDE-1AA97C343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4</a:t>
              </a:r>
            </a:p>
          </p:txBody>
        </p:sp>
        <p:sp>
          <p:nvSpPr>
            <p:cNvPr id="88" name="Text Box 71">
              <a:extLst>
                <a:ext uri="{FF2B5EF4-FFF2-40B4-BE49-F238E27FC236}">
                  <a16:creationId xmlns:a16="http://schemas.microsoft.com/office/drawing/2014/main" id="{3E0DD70D-C170-4223-AC14-4270CF3C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5</a:t>
              </a:r>
            </a:p>
          </p:txBody>
        </p:sp>
        <p:sp>
          <p:nvSpPr>
            <p:cNvPr id="89" name="Text Box 72">
              <a:extLst>
                <a:ext uri="{FF2B5EF4-FFF2-40B4-BE49-F238E27FC236}">
                  <a16:creationId xmlns:a16="http://schemas.microsoft.com/office/drawing/2014/main" id="{F33C5E63-E6E9-4F9B-9A29-A27D96118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90" name="Text Box 73">
              <a:extLst>
                <a:ext uri="{FF2B5EF4-FFF2-40B4-BE49-F238E27FC236}">
                  <a16:creationId xmlns:a16="http://schemas.microsoft.com/office/drawing/2014/main" id="{B66C9213-E9F4-4D1D-A78B-861A619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7</a:t>
              </a:r>
            </a:p>
          </p:txBody>
        </p:sp>
        <p:sp>
          <p:nvSpPr>
            <p:cNvPr id="91" name="Text Box 74">
              <a:extLst>
                <a:ext uri="{FF2B5EF4-FFF2-40B4-BE49-F238E27FC236}">
                  <a16:creationId xmlns:a16="http://schemas.microsoft.com/office/drawing/2014/main" id="{AEC6C8A5-6D33-4300-963D-B438663A0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8</a:t>
              </a:r>
            </a:p>
          </p:txBody>
        </p:sp>
        <p:sp>
          <p:nvSpPr>
            <p:cNvPr id="92" name="Text Box 75">
              <a:extLst>
                <a:ext uri="{FF2B5EF4-FFF2-40B4-BE49-F238E27FC236}">
                  <a16:creationId xmlns:a16="http://schemas.microsoft.com/office/drawing/2014/main" id="{81CE95A1-9B5E-4996-93AD-99447511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9</a:t>
              </a:r>
            </a:p>
          </p:txBody>
        </p:sp>
        <p:sp>
          <p:nvSpPr>
            <p:cNvPr id="93" name="Text Box 76">
              <a:extLst>
                <a:ext uri="{FF2B5EF4-FFF2-40B4-BE49-F238E27FC236}">
                  <a16:creationId xmlns:a16="http://schemas.microsoft.com/office/drawing/2014/main" id="{8266E6B8-0304-4FE1-977C-8E07D5BF1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10</a:t>
              </a:r>
            </a:p>
          </p:txBody>
        </p:sp>
        <p:sp>
          <p:nvSpPr>
            <p:cNvPr id="94" name="Text Box 77">
              <a:extLst>
                <a:ext uri="{FF2B5EF4-FFF2-40B4-BE49-F238E27FC236}">
                  <a16:creationId xmlns:a16="http://schemas.microsoft.com/office/drawing/2014/main" id="{E229AE46-1684-4483-A760-B714F07CD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11</a:t>
              </a:r>
            </a:p>
          </p:txBody>
        </p:sp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53E323A5-F35C-4C19-84F9-BFD7775E6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8" y="5216526"/>
              <a:ext cx="4860925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b</a:t>
              </a:r>
            </a:p>
          </p:txBody>
        </p:sp>
        <p:sp>
          <p:nvSpPr>
            <p:cNvPr id="96" name="Line 54">
              <a:extLst>
                <a:ext uri="{FF2B5EF4-FFF2-40B4-BE49-F238E27FC236}">
                  <a16:creationId xmlns:a16="http://schemas.microsoft.com/office/drawing/2014/main" id="{87B2AE2A-F8C5-4F54-9AF9-7672EA802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6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7" name="Line 56">
              <a:extLst>
                <a:ext uri="{FF2B5EF4-FFF2-40B4-BE49-F238E27FC236}">
                  <a16:creationId xmlns:a16="http://schemas.microsoft.com/office/drawing/2014/main" id="{EB6F951F-AFFE-4947-A253-9ECECC42C4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636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8" name="Line 57">
              <a:extLst>
                <a:ext uri="{FF2B5EF4-FFF2-40B4-BE49-F238E27FC236}">
                  <a16:creationId xmlns:a16="http://schemas.microsoft.com/office/drawing/2014/main" id="{348C2966-3E90-4643-9360-C2BF50088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94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9" name="Line 58">
              <a:extLst>
                <a:ext uri="{FF2B5EF4-FFF2-40B4-BE49-F238E27FC236}">
                  <a16:creationId xmlns:a16="http://schemas.microsoft.com/office/drawing/2014/main" id="{61B09C21-CFA3-4D9D-A7CD-8B3ED650AB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336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0" name="Line 59">
              <a:extLst>
                <a:ext uri="{FF2B5EF4-FFF2-40B4-BE49-F238E27FC236}">
                  <a16:creationId xmlns:a16="http://schemas.microsoft.com/office/drawing/2014/main" id="{C88A4622-9FF7-4203-A290-D48518736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478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1" name="Line 60">
              <a:extLst>
                <a:ext uri="{FF2B5EF4-FFF2-40B4-BE49-F238E27FC236}">
                  <a16:creationId xmlns:a16="http://schemas.microsoft.com/office/drawing/2014/main" id="{C5AE2020-FC1F-46A2-85AE-3946BA4D21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178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2" name="Line 61">
              <a:extLst>
                <a:ext uri="{FF2B5EF4-FFF2-40B4-BE49-F238E27FC236}">
                  <a16:creationId xmlns:a16="http://schemas.microsoft.com/office/drawing/2014/main" id="{961FA7BA-687F-43DC-82FA-069D2BEFB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703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3" name="Line 62">
              <a:extLst>
                <a:ext uri="{FF2B5EF4-FFF2-40B4-BE49-F238E27FC236}">
                  <a16:creationId xmlns:a16="http://schemas.microsoft.com/office/drawing/2014/main" id="{74D95F69-7F6A-4D5B-BAAA-4099BB50AF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86175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4" name="Line 63">
              <a:extLst>
                <a:ext uri="{FF2B5EF4-FFF2-40B4-BE49-F238E27FC236}">
                  <a16:creationId xmlns:a16="http://schemas.microsoft.com/office/drawing/2014/main" id="{E0D482CE-479F-4FA7-861B-08050C4925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387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64">
              <a:extLst>
                <a:ext uri="{FF2B5EF4-FFF2-40B4-BE49-F238E27FC236}">
                  <a16:creationId xmlns:a16="http://schemas.microsoft.com/office/drawing/2014/main" id="{6C365358-F413-4C69-BCC7-4B523BEDB6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45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65">
              <a:extLst>
                <a:ext uri="{FF2B5EF4-FFF2-40B4-BE49-F238E27FC236}">
                  <a16:creationId xmlns:a16="http://schemas.microsoft.com/office/drawing/2014/main" id="{154C0EEF-A85D-4F55-8DF7-D433EE497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087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66">
              <a:extLst>
                <a:ext uri="{FF2B5EF4-FFF2-40B4-BE49-F238E27FC236}">
                  <a16:creationId xmlns:a16="http://schemas.microsoft.com/office/drawing/2014/main" id="{DF3C52B3-B4A9-46DE-A419-1AF8760B92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6245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80">
              <a:extLst>
                <a:ext uri="{FF2B5EF4-FFF2-40B4-BE49-F238E27FC236}">
                  <a16:creationId xmlns:a16="http://schemas.microsoft.com/office/drawing/2014/main" id="{23924524-3AD2-4722-9589-EA0996D4C9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0198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Rectangle 82">
              <a:extLst>
                <a:ext uri="{FF2B5EF4-FFF2-40B4-BE49-F238E27FC236}">
                  <a16:creationId xmlns:a16="http://schemas.microsoft.com/office/drawing/2014/main" id="{79E847EF-4722-45A4-B7DC-FFAD94AF1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0" name="Rectangle 88">
              <a:extLst>
                <a:ext uri="{FF2B5EF4-FFF2-40B4-BE49-F238E27FC236}">
                  <a16:creationId xmlns:a16="http://schemas.microsoft.com/office/drawing/2014/main" id="{2A7C6D99-AF6F-40D6-BD22-CCF36D58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" y="5203826"/>
              <a:ext cx="1171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1000</a:t>
              </a:r>
            </a:p>
          </p:txBody>
        </p:sp>
        <p:sp>
          <p:nvSpPr>
            <p:cNvPr id="111" name="Rectangle 89">
              <a:extLst>
                <a:ext uri="{FF2B5EF4-FFF2-40B4-BE49-F238E27FC236}">
                  <a16:creationId xmlns:a16="http://schemas.microsoft.com/office/drawing/2014/main" id="{1EA6EBA1-6B5B-4876-A901-F26EC0A4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8" y="5689601"/>
              <a:ext cx="11033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999</a:t>
              </a:r>
            </a:p>
          </p:txBody>
        </p:sp>
        <p:sp>
          <p:nvSpPr>
            <p:cNvPr id="112" name="Rectangle 123">
              <a:extLst>
                <a:ext uri="{FF2B5EF4-FFF2-40B4-BE49-F238E27FC236}">
                  <a16:creationId xmlns:a16="http://schemas.microsoft.com/office/drawing/2014/main" id="{12A5114E-BA8C-486E-8A33-618CB3621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3" name="Rectangle 124">
              <a:extLst>
                <a:ext uri="{FF2B5EF4-FFF2-40B4-BE49-F238E27FC236}">
                  <a16:creationId xmlns:a16="http://schemas.microsoft.com/office/drawing/2014/main" id="{274B3B93-CC4F-4043-9910-8327D7EFB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4" name="Rectangle 125">
              <a:extLst>
                <a:ext uri="{FF2B5EF4-FFF2-40B4-BE49-F238E27FC236}">
                  <a16:creationId xmlns:a16="http://schemas.microsoft.com/office/drawing/2014/main" id="{A709F610-3CC3-4BA8-B194-A147C1B2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5" name="Rectangle 126">
              <a:extLst>
                <a:ext uri="{FF2B5EF4-FFF2-40B4-BE49-F238E27FC236}">
                  <a16:creationId xmlns:a16="http://schemas.microsoft.com/office/drawing/2014/main" id="{C59F1F0E-B186-47C7-A771-BA180324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6" name="Rectangle 127">
              <a:extLst>
                <a:ext uri="{FF2B5EF4-FFF2-40B4-BE49-F238E27FC236}">
                  <a16:creationId xmlns:a16="http://schemas.microsoft.com/office/drawing/2014/main" id="{676A9F1E-5367-4435-A4AB-C4D6866F5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7" name="Rectangle 128">
              <a:extLst>
                <a:ext uri="{FF2B5EF4-FFF2-40B4-BE49-F238E27FC236}">
                  <a16:creationId xmlns:a16="http://schemas.microsoft.com/office/drawing/2014/main" id="{EE4091CD-3449-4BED-8197-0C462815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8" name="Rectangle 129">
              <a:extLst>
                <a:ext uri="{FF2B5EF4-FFF2-40B4-BE49-F238E27FC236}">
                  <a16:creationId xmlns:a16="http://schemas.microsoft.com/office/drawing/2014/main" id="{5AE63A10-4536-4359-9B0C-3B4238BD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8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9" name="Rectangle 130">
              <a:extLst>
                <a:ext uri="{FF2B5EF4-FFF2-40B4-BE49-F238E27FC236}">
                  <a16:creationId xmlns:a16="http://schemas.microsoft.com/office/drawing/2014/main" id="{86D4CFA9-13CE-48EE-ABB3-2E51E110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0" name="Rectangle 131">
              <a:extLst>
                <a:ext uri="{FF2B5EF4-FFF2-40B4-BE49-F238E27FC236}">
                  <a16:creationId xmlns:a16="http://schemas.microsoft.com/office/drawing/2014/main" id="{E2D7E67B-97AC-465A-86D7-BFDB07326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5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1" name="Text Box 133">
              <a:extLst>
                <a:ext uri="{FF2B5EF4-FFF2-40B4-BE49-F238E27FC236}">
                  <a16:creationId xmlns:a16="http://schemas.microsoft.com/office/drawing/2014/main" id="{6DC94292-0122-4539-ACA3-86EF084BB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33" y="5297753"/>
              <a:ext cx="1104851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00"/>
                  </a:solidFill>
                  <a:latin typeface="+mj-lt"/>
                </a:rPr>
                <a:t>by weight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1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are all jobs. Let us use induction: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we can compute the optimum job scheduling for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&lt;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 Goal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 we can compute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not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just return OPT of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−1.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delete all jobs not compatible with n and </a:t>
                </a:r>
                <a:r>
                  <a:rPr kumimoji="1" lang="en-US" sz="2000" dirty="0" err="1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recurse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Q: Are we done?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A: No, How many subproblems are there?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Potentially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e>
                      <m:sup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all possible subsets of jobs. 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r="-741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DC20B-6648-4FAE-A721-1B86DD12BFC9}"/>
              </a:ext>
            </a:extLst>
          </p:cNvPr>
          <p:cNvSpPr txBox="1"/>
          <p:nvPr/>
        </p:nvSpPr>
        <p:spPr>
          <a:xfrm>
            <a:off x="5638345" y="3599032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420D54-4EA1-4410-A63A-FD32D77D7EF6}"/>
              </a:ext>
            </a:extLst>
          </p:cNvPr>
          <p:cNvCxnSpPr/>
          <p:nvPr/>
        </p:nvCxnSpPr>
        <p:spPr bwMode="auto">
          <a:xfrm flipH="1" flipV="1">
            <a:off x="5054309" y="3205429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DA45698-6CAB-4C6A-863C-236F21FC0F9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4615" y="398673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AEDAB6-8F98-43CE-91E9-2390A083C7A1}"/>
              </a:ext>
            </a:extLst>
          </p:cNvPr>
          <p:cNvGrpSpPr/>
          <p:nvPr/>
        </p:nvGrpSpPr>
        <p:grpSpPr>
          <a:xfrm>
            <a:off x="5799080" y="4933791"/>
            <a:ext cx="2971140" cy="1786668"/>
            <a:chOff x="5818360" y="4939539"/>
            <a:chExt cx="2971140" cy="1786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/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/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/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/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/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/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/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4CC633B-D64D-4351-BD4B-83ED1296DD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25742" y="6283012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1AEEBC-14F3-442F-B630-645C7135F6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38994" y="6287743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85077E-BC71-4630-ACA0-CA79C4F3130A}"/>
                </a:ext>
              </a:extLst>
            </p:cNvPr>
            <p:cNvCxnSpPr>
              <a:cxnSpLocks/>
              <a:stCxn id="8" idx="1"/>
              <a:endCxn id="123" idx="0"/>
            </p:cNvCxnSpPr>
            <p:nvPr/>
          </p:nvCxnSpPr>
          <p:spPr bwMode="auto">
            <a:xfrm flipH="1">
              <a:off x="6603148" y="5188517"/>
              <a:ext cx="534186" cy="200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0682BCB-A11E-4A6F-B62F-5A7F2BE16768}"/>
                </a:ext>
              </a:extLst>
            </p:cNvPr>
            <p:cNvCxnSpPr>
              <a:cxnSpLocks/>
              <a:stCxn id="8" idx="3"/>
              <a:endCxn id="124" idx="0"/>
            </p:cNvCxnSpPr>
            <p:nvPr/>
          </p:nvCxnSpPr>
          <p:spPr bwMode="auto">
            <a:xfrm>
              <a:off x="7464668" y="5188517"/>
              <a:ext cx="509677" cy="2057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4D3B090-EF58-4E23-92F0-C6519FC76F08}"/>
                </a:ext>
              </a:extLst>
            </p:cNvPr>
            <p:cNvCxnSpPr>
              <a:cxnSpLocks/>
              <a:stCxn id="125" idx="0"/>
            </p:cNvCxnSpPr>
            <p:nvPr/>
          </p:nvCxnSpPr>
          <p:spPr bwMode="auto">
            <a:xfrm flipV="1">
              <a:off x="6179261" y="5704153"/>
              <a:ext cx="146407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20BC6C-A77C-47DE-B475-69DD2677957A}"/>
                </a:ext>
              </a:extLst>
            </p:cNvPr>
            <p:cNvCxnSpPr>
              <a:cxnSpLocks/>
              <a:stCxn id="126" idx="0"/>
            </p:cNvCxnSpPr>
            <p:nvPr/>
          </p:nvCxnSpPr>
          <p:spPr bwMode="auto">
            <a:xfrm flipH="1" flipV="1">
              <a:off x="6880628" y="5704153"/>
              <a:ext cx="80640" cy="1808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989E55D-1797-4987-BDCE-DCC4E743F596}"/>
                </a:ext>
              </a:extLst>
            </p:cNvPr>
            <p:cNvCxnSpPr>
              <a:cxnSpLocks/>
              <a:stCxn id="127" idx="0"/>
            </p:cNvCxnSpPr>
            <p:nvPr/>
          </p:nvCxnSpPr>
          <p:spPr bwMode="auto">
            <a:xfrm flipV="1">
              <a:off x="7601212" y="5733188"/>
              <a:ext cx="61423" cy="1497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5B554F-FC91-4C9B-9DC8-36916BE577D8}"/>
                </a:ext>
              </a:extLst>
            </p:cNvPr>
            <p:cNvCxnSpPr>
              <a:cxnSpLocks/>
              <a:stCxn id="128" idx="0"/>
            </p:cNvCxnSpPr>
            <p:nvPr/>
          </p:nvCxnSpPr>
          <p:spPr bwMode="auto">
            <a:xfrm flipH="1" flipV="1">
              <a:off x="8302580" y="5704153"/>
              <a:ext cx="126020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27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are not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optimal schedule for jobs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9DAA4-88AF-4860-9211-E9B248FD9364}"/>
              </a:ext>
            </a:extLst>
          </p:cNvPr>
          <p:cNvGrpSpPr/>
          <p:nvPr/>
        </p:nvGrpSpPr>
        <p:grpSpPr>
          <a:xfrm>
            <a:off x="2613519" y="4096497"/>
            <a:ext cx="4698370" cy="2266238"/>
            <a:chOff x="2613519" y="4096497"/>
            <a:chExt cx="4698370" cy="2266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−2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)+1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blipFill>
                  <a:blip r:embed="rId7"/>
                  <a:stretch>
                    <a:fillRect b="-1555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blipFill>
                  <a:blip r:embed="rId8"/>
                  <a:stretch>
                    <a:fillRect b="-1777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80D03D-35A5-470D-B99E-C44A5934D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72747" y="5101091"/>
              <a:ext cx="352127" cy="215821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ounded Rectangle 1"/>
          <p:cNvSpPr/>
          <p:nvPr/>
        </p:nvSpPr>
        <p:spPr bwMode="auto">
          <a:xfrm>
            <a:off x="4803627" y="861543"/>
            <a:ext cx="4022312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can’t we order by start time?</a:t>
            </a:r>
          </a:p>
        </p:txBody>
      </p:sp>
    </p:spTree>
    <p:extLst>
      <p:ext uri="{BB962C8B-B14F-4D97-AF65-F5344CB8AC3E}">
        <p14:creationId xmlns:p14="http://schemas.microsoft.com/office/powerpoint/2010/main" val="28933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in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 of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OPT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OPT is just the OPT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Q: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Have we made any progress (still reducing to two subproblems)?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A: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Yes! This time every subproblem is of the form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</a:t>
                </a: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 possible subproblems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45F0B-EC3A-476B-97CD-82AC4F12F638}"/>
              </a:ext>
            </a:extLst>
          </p:cNvPr>
          <p:cNvSpPr txBox="1"/>
          <p:nvPr/>
        </p:nvSpPr>
        <p:spPr>
          <a:xfrm>
            <a:off x="6479982" y="3932810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55F01D-205A-4AC6-90CB-189FD0E09C68}"/>
              </a:ext>
            </a:extLst>
          </p:cNvPr>
          <p:cNvCxnSpPr/>
          <p:nvPr/>
        </p:nvCxnSpPr>
        <p:spPr bwMode="auto">
          <a:xfrm flipH="1" flipV="1">
            <a:off x="5863160" y="3693501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F1EB34-07F5-4B4C-A712-D92A811F3F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0374" y="421264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9648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0cd726-2efa-46fe-aca5-b5a01a6f6cec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74201</TotalTime>
  <Words>4664</Words>
  <Application>Microsoft Office PowerPoint</Application>
  <PresentationFormat>On-screen Show (4:3)</PresentationFormat>
  <Paragraphs>1622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Arial (Body)</vt:lpstr>
      <vt:lpstr>Gill Sans</vt:lpstr>
      <vt:lpstr>Monotype Sorts</vt:lpstr>
      <vt:lpstr>MS PGothic</vt:lpstr>
      <vt:lpstr>MS PGothic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Announcement</vt:lpstr>
      <vt:lpstr>Quiz</vt:lpstr>
      <vt:lpstr>Weighted Interval Scheduling</vt:lpstr>
      <vt:lpstr>Interval Scheduling</vt:lpstr>
      <vt:lpstr>Unweighted Interval Scheduling: Review</vt:lpstr>
      <vt:lpstr>Weighted Job Scheduling by Induction</vt:lpstr>
      <vt:lpstr>Sorting to Reduce Subproblems</vt:lpstr>
      <vt:lpstr>Sorting to Reduce Subproblems</vt:lpstr>
      <vt:lpstr>Weighted Job Scheduling by Induction</vt:lpstr>
      <vt:lpstr>Algorithm</vt:lpstr>
      <vt:lpstr>Recursive Algorithm Fails</vt:lpstr>
      <vt:lpstr>Algorithm with Memoization</vt:lpstr>
      <vt:lpstr>Bottom up Dynamic Programming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Dynamic Programming</vt:lpstr>
      <vt:lpstr>How to recover the solution?</vt:lpstr>
      <vt:lpstr>Quiz</vt:lpstr>
      <vt:lpstr>PowerPoint Presentation</vt:lpstr>
      <vt:lpstr>Quiz</vt:lpstr>
      <vt:lpstr>Knapsack Problem</vt:lpstr>
      <vt:lpstr>Knapsack Problem</vt:lpstr>
      <vt:lpstr>Dynamic Programming: First Attempt</vt:lpstr>
      <vt:lpstr>Stronger DP (Strengthening Hypothesis)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Quiz</vt:lpstr>
      <vt:lpstr>Knapsack Problem: Running Time</vt:lpstr>
      <vt:lpstr>DP Ideas so far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489</cp:revision>
  <cp:lastPrinted>2000-07-01T21:41:59Z</cp:lastPrinted>
  <dcterms:created xsi:type="dcterms:W3CDTF">1998-04-21T02:39:18Z</dcterms:created>
  <dcterms:modified xsi:type="dcterms:W3CDTF">2022-02-07T20:01:38Z</dcterms:modified>
</cp:coreProperties>
</file>