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50"/>
  </p:notesMasterIdLst>
  <p:handoutMasterIdLst>
    <p:handoutMasterId r:id="rId51"/>
  </p:handoutMasterIdLst>
  <p:sldIdLst>
    <p:sldId id="369" r:id="rId2"/>
    <p:sldId id="807" r:id="rId3"/>
    <p:sldId id="805" r:id="rId4"/>
    <p:sldId id="784" r:id="rId5"/>
    <p:sldId id="802" r:id="rId6"/>
    <p:sldId id="785" r:id="rId7"/>
    <p:sldId id="803" r:id="rId8"/>
    <p:sldId id="804" r:id="rId9"/>
    <p:sldId id="810" r:id="rId10"/>
    <p:sldId id="811" r:id="rId11"/>
    <p:sldId id="812" r:id="rId12"/>
    <p:sldId id="813" r:id="rId13"/>
    <p:sldId id="814" r:id="rId14"/>
    <p:sldId id="771" r:id="rId15"/>
    <p:sldId id="773" r:id="rId16"/>
    <p:sldId id="795" r:id="rId17"/>
    <p:sldId id="799" r:id="rId18"/>
    <p:sldId id="796" r:id="rId19"/>
    <p:sldId id="797" r:id="rId20"/>
    <p:sldId id="798" r:id="rId21"/>
    <p:sldId id="791" r:id="rId22"/>
    <p:sldId id="792" r:id="rId23"/>
    <p:sldId id="790" r:id="rId24"/>
    <p:sldId id="816" r:id="rId25"/>
    <p:sldId id="815" r:id="rId26"/>
    <p:sldId id="817" r:id="rId27"/>
    <p:sldId id="818" r:id="rId28"/>
    <p:sldId id="819" r:id="rId29"/>
    <p:sldId id="806" r:id="rId30"/>
    <p:sldId id="820" r:id="rId31"/>
    <p:sldId id="808" r:id="rId32"/>
    <p:sldId id="809" r:id="rId33"/>
    <p:sldId id="821" r:id="rId34"/>
    <p:sldId id="822" r:id="rId35"/>
    <p:sldId id="823" r:id="rId36"/>
    <p:sldId id="824" r:id="rId37"/>
    <p:sldId id="825" r:id="rId38"/>
    <p:sldId id="826" r:id="rId39"/>
    <p:sldId id="827" r:id="rId40"/>
    <p:sldId id="828" r:id="rId41"/>
    <p:sldId id="829" r:id="rId42"/>
    <p:sldId id="830" r:id="rId43"/>
    <p:sldId id="831" r:id="rId44"/>
    <p:sldId id="832" r:id="rId45"/>
    <p:sldId id="833" r:id="rId46"/>
    <p:sldId id="834" r:id="rId47"/>
    <p:sldId id="835" r:id="rId48"/>
    <p:sldId id="836" r:id="rId49"/>
  </p:sldIdLst>
  <p:sldSz cx="9144000" cy="6858000" type="screen4x3"/>
  <p:notesSz cx="7315200" cy="9601200"/>
  <p:embeddedFontLst>
    <p:embeddedFont>
      <p:font typeface="Arial Black" panose="020B0A04020102020204" pitchFamily="34" charset="0"/>
      <p:bold r:id="rId52"/>
    </p:embeddedFont>
    <p:embeddedFont>
      <p:font typeface="Cambria Math" panose="02040503050406030204" pitchFamily="18" charset="0"/>
      <p:regular r:id="rId53"/>
    </p:embeddedFont>
    <p:embeddedFont>
      <p:font typeface="Comic Sans MS" panose="030F0702030302020204" pitchFamily="66" charset="0"/>
      <p:regular r:id="rId54"/>
      <p:bold r:id="rId55"/>
      <p:italic r:id="rId56"/>
      <p:boldItalic r:id="rId57"/>
    </p:embeddedFont>
    <p:embeddedFont>
      <p:font typeface="Helvetica" panose="020B0604020202020204" pitchFamily="34" charset="0"/>
      <p:regular r:id="rId58"/>
      <p:bold r:id="rId59"/>
      <p:italic r:id="rId60"/>
      <p:boldItalic r:id="rId61"/>
    </p:embeddedFont>
    <p:embeddedFont>
      <p:font typeface="Tahoma" panose="020B0604030504040204" pitchFamily="34" charset="0"/>
      <p:regular r:id="rId62"/>
      <p:bold r:id="rId63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DBF7C9"/>
    <a:srgbClr val="B0ED8B"/>
    <a:srgbClr val="0033CC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26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2 T(n/3) + 1
https://www.polleverywhere.com/multiple_choice_polls/Ul7K8vy70MZYxczA38GKl?display_state=chart&amp;activity_state=opened&amp;state=opened&amp;flow=Engagement&amp;onscreen=persist&amp;hide=instructions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2E027-2508-4C12-B41B-050C8D19318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8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13 T(n/3) + n^3
https://www.polleverywhere.com/multiple_choice_polls/lPHCYmLPXKuPCnrWeoggm?display_state=chart&amp;activity_state=opened&amp;state=opened&amp;flow=Engagement&amp;onscreen=persist&amp;hide=instructions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762BC8-0CC1-48D5-9FBA-0599D85D2C9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2 T(n/2) + n log n
https://www.polleverywhere.com/multiple_choice_polls/t8HRPtigGpxn0IaAnAyNA?display_state=chart&amp;activity_state=opened&amp;state=opened&amp;flow=Engagement&amp;onscreen=persist&amp;hide=instructions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689B4E-D684-4F64-97C1-5C27133C588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9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T(n) = T(n-1) + T(n/2) + n
https://www.polleverywhere.com/free_text_polls/ST54BFvbcoKwcPSGgGnTS?display_state=chart&amp;activity_state=opened&amp;state=opened&amp;flow=Engagement&amp;onscreen=persist&amp;hide=instructions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31D76-8E61-48DE-939A-E4B48F48C1B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95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5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5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7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8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601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13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26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90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19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8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574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620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319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6276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8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33615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314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15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55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85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659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2640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587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431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901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09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489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675B13-6BEC-4E73-BB98-1D1B7D753FBF}" type="slidenum">
              <a:rPr lang="en-US" altLang="en-US" sz="1300" b="0">
                <a:latin typeface="Comic Sans MS" panose="030F0702030302020204" pitchFamily="66" charset="0"/>
              </a:rPr>
              <a:pPr/>
              <a:t>42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829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10BD7-E19E-4514-9DBC-F0965028966B}" type="slidenum">
              <a:rPr lang="en-US" altLang="en-US" sz="1300" b="0">
                <a:latin typeface="Comic Sans MS" panose="030F0702030302020204" pitchFamily="66" charset="0"/>
              </a:rPr>
              <a:pPr/>
              <a:t>43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14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3A23DA-2873-45D7-A4B2-C83E657C2601}" type="slidenum">
              <a:rPr lang="en-US" altLang="en-US" sz="1300" b="0">
                <a:latin typeface="Comic Sans MS" panose="030F0702030302020204" pitchFamily="66" charset="0"/>
              </a:rPr>
              <a:pPr/>
              <a:t>44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5354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C28C4-15B0-4616-9448-5CCE41BCF2D2}" type="slidenum">
              <a:rPr lang="en-US" altLang="en-US" sz="1300" b="0">
                <a:latin typeface="Comic Sans MS" panose="030F0702030302020204" pitchFamily="66" charset="0"/>
              </a:rPr>
              <a:pPr/>
              <a:t>45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200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0BDCBD-7E6D-4793-BA17-75061D2F5D46}" type="slidenum">
              <a:rPr lang="en-US" altLang="en-US" sz="1300" b="0">
                <a:latin typeface="Comic Sans MS" panose="030F0702030302020204" pitchFamily="66" charset="0"/>
              </a:rPr>
              <a:pPr/>
              <a:t>46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7514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670B5A-D4B9-46E4-BB9C-D48D528FD25F}" type="slidenum">
              <a:rPr lang="en-US" altLang="en-US" sz="1300" b="0">
                <a:latin typeface="Comic Sans MS" panose="030F0702030302020204" pitchFamily="66" charset="0"/>
              </a:rPr>
              <a:pPr/>
              <a:t>47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87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00B2F-40BE-4F87-9FDD-B5293B347216}" type="slidenum">
              <a:rPr lang="en-US" altLang="en-US" sz="1300" b="0">
                <a:latin typeface="Comic Sans MS" panose="030F0702030302020204" pitchFamily="66" charset="0"/>
              </a:rPr>
              <a:pPr/>
              <a:t>48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424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52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393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608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5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Solving recurrences
https://www.polleverywhere.com/surveys/5xCVO0YPLb5tgeVvaeGdn?display_state=chart&amp;activity_state=opened&amp;state=opened&amp;flow=Engagement&amp;onscreen=persist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270CB-39EE-4111-914A-B625839D905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notesSlide" Target="../notesSlides/notesSlide28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2" Type="http://schemas.openxmlformats.org/officeDocument/2006/relationships/notesSlide" Target="../notesSlides/notesSlide29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2" Type="http://schemas.openxmlformats.org/officeDocument/2006/relationships/notesSlide" Target="../notesSlides/notesSlide30.xm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39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42" Type="http://schemas.openxmlformats.org/officeDocument/2006/relationships/image" Target="NULL"/><Relationship Id="rId47" Type="http://schemas.openxmlformats.org/officeDocument/2006/relationships/image" Target="NULL"/><Relationship Id="rId50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1.xml"/><Relationship Id="rId16" Type="http://schemas.openxmlformats.org/officeDocument/2006/relationships/image" Target="NULL"/><Relationship Id="rId29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NULL"/><Relationship Id="rId40" Type="http://schemas.openxmlformats.org/officeDocument/2006/relationships/image" Target="NULL"/><Relationship Id="rId45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image" Target="NULL"/><Relationship Id="rId5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image" Target="NULL"/><Relationship Id="rId56" Type="http://schemas.openxmlformats.org/officeDocument/2006/relationships/image" Target="NULL"/><Relationship Id="rId8" Type="http://schemas.openxmlformats.org/officeDocument/2006/relationships/image" Target="NULL"/><Relationship Id="rId51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NULL"/><Relationship Id="rId46" Type="http://schemas.openxmlformats.org/officeDocument/2006/relationships/image" Target="NULL"/><Relationship Id="rId59" Type="http://schemas.openxmlformats.org/officeDocument/2006/relationships/image" Target="NULL"/><Relationship Id="rId20" Type="http://schemas.openxmlformats.org/officeDocument/2006/relationships/image" Target="NULL"/><Relationship Id="rId41" Type="http://schemas.openxmlformats.org/officeDocument/2006/relationships/image" Target="NULL"/><Relationship Id="rId54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NULL"/><Relationship Id="rId49" Type="http://schemas.openxmlformats.org/officeDocument/2006/relationships/image" Target="NULL"/><Relationship Id="rId57" Type="http://schemas.openxmlformats.org/officeDocument/2006/relationships/image" Target="NULL"/><Relationship Id="rId10" Type="http://schemas.openxmlformats.org/officeDocument/2006/relationships/image" Target="NULL"/><Relationship Id="rId31" Type="http://schemas.openxmlformats.org/officeDocument/2006/relationships/image" Target="NULL"/><Relationship Id="rId44" Type="http://schemas.openxmlformats.org/officeDocument/2006/relationships/image" Target="NULL"/><Relationship Id="rId52" Type="http://schemas.openxmlformats.org/officeDocument/2006/relationships/image" Target="NUL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5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30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5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90.png"/><Relationship Id="rId12" Type="http://schemas.openxmlformats.org/officeDocument/2006/relationships/image" Target="../media/image14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1.png"/><Relationship Id="rId5" Type="http://schemas.openxmlformats.org/officeDocument/2006/relationships/image" Target="../media/image70.png"/><Relationship Id="rId15" Type="http://schemas.openxmlformats.org/officeDocument/2006/relationships/image" Target="../media/image171.png"/><Relationship Id="rId10" Type="http://schemas.openxmlformats.org/officeDocument/2006/relationships/image" Target="../media/image121.png"/><Relationship Id="rId19" Type="http://schemas.openxmlformats.org/officeDocument/2006/relationships/image" Target="../media/image212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Relationship Id="rId14" Type="http://schemas.openxmlformats.org/officeDocument/2006/relationships/image" Target="../media/image16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image" Target="../media/image18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8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8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8.wmf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NUL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</a:t>
            </a:r>
          </a:p>
          <a:p>
            <a:pPr eaLnBrk="1" hangingPunct="1"/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CD6473-E4D3-4C28-B85D-5AF2CC3C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B8E6C-63BF-42ED-8934-23BD2C9A58F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2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977E83-1CE5-466F-9F10-72272744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F1BFE-0DC5-4089-AF46-CEE60F0AB8B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68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38FB5A-4431-4A99-9853-38E14DE9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35788-2048-43C7-A756-F5F712A9807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9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1A78C-0EF2-4300-93C4-F4FA205EB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0CEACC-23B4-4D23-8079-10BAEF52F8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9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>
                <a:cs typeface="+mj-cs"/>
              </a:rPr>
              <a:t>Finding the Closest Pair of Points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380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(1-dimension)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points on the real line, find the closest pair,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e.g., given 11, 2, 4, 19, 4.8, 7, 8.2, 16, 11.5, 13, 1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find the closest pair</a:t>
                </a: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12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Fact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: Closest pair is </a:t>
                </a:r>
                <a:r>
                  <a:rPr lang="en-US" sz="2400" dirty="0">
                    <a:solidFill>
                      <a:srgbClr val="FF0000"/>
                    </a:solidFill>
                    <a:latin typeface="Gill Sans" charset="0"/>
                    <a:ea typeface="Courier New" charset="0"/>
                    <a:cs typeface="Gill Sans" charset="0"/>
                  </a:rPr>
                  <a:t>adjacent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in ordered list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So, first sort, then scan adjacent pairs.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sort, if needed, Plus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scan adjacent pairs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Key point: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do 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not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need to calculate distances between all pairs: exploit geometry + ordering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  <a:blipFill>
                <a:blip r:embed="rId3"/>
                <a:stretch>
                  <a:fillRect l="-1063" t="-76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25">
            <a:extLst>
              <a:ext uri="{FF2B5EF4-FFF2-40B4-BE49-F238E27FC236}">
                <a16:creationId xmlns:a16="http://schemas.microsoft.com/office/drawing/2014/main" id="{153A95BA-FD92-44BD-85B8-C2B837A7F63F}"/>
              </a:ext>
            </a:extLst>
          </p:cNvPr>
          <p:cNvGrpSpPr>
            <a:grpSpLocks/>
          </p:cNvGrpSpPr>
          <p:nvPr/>
        </p:nvGrpSpPr>
        <p:grpSpPr bwMode="auto">
          <a:xfrm>
            <a:off x="4548201" y="2329721"/>
            <a:ext cx="230188" cy="152400"/>
            <a:chOff x="4449482" y="2895600"/>
            <a:chExt cx="230468" cy="152400"/>
          </a:xfrm>
        </p:grpSpPr>
        <p:cxnSp>
          <p:nvCxnSpPr>
            <p:cNvPr id="53" name="Straight Connector 18">
              <a:extLst>
                <a:ext uri="{FF2B5EF4-FFF2-40B4-BE49-F238E27FC236}">
                  <a16:creationId xmlns:a16="http://schemas.microsoft.com/office/drawing/2014/main" id="{93FEBB9C-F1F0-4083-A080-360193766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9482" y="2971800"/>
              <a:ext cx="228600" cy="15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04D8047B-D413-4B6F-BD50-6E8DB52E8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75944" y="2971800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24">
              <a:extLst>
                <a:ext uri="{FF2B5EF4-FFF2-40B4-BE49-F238E27FC236}">
                  <a16:creationId xmlns:a16="http://schemas.microsoft.com/office/drawing/2014/main" id="{F987F5A8-2046-44D6-ACBB-36C3A0892E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3750" y="2971006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BB5649-997C-4545-8F49-8D3E61B9BD71}"/>
              </a:ext>
            </a:extLst>
          </p:cNvPr>
          <p:cNvGrpSpPr/>
          <p:nvPr/>
        </p:nvGrpSpPr>
        <p:grpSpPr>
          <a:xfrm>
            <a:off x="630251" y="2646469"/>
            <a:ext cx="7696200" cy="443388"/>
            <a:chOff x="630251" y="2646469"/>
            <a:chExt cx="7696200" cy="443388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9AA70D56-B285-4796-96B0-ABB4B6C5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30147163-1C77-43E7-ADC5-9FA4FE63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22E05E42-57AE-46E6-9802-2CDC9EA2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DF03BF5-61F1-48E1-A918-40C5D34A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B8DC5582-1238-4805-8DFE-D279C620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DFB0F8D0-3507-478C-B1E6-2B0A17CE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158C1990-58B9-4792-A904-1C9A651D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DFA4646A-159E-4E61-8039-0B99692F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64670C61-BC73-4E36-A720-28A9E9C6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6EF1B0F4-7B66-48E5-8ED3-D0567CFA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18D6164F-7C14-4CD9-B63C-D4917604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7A019CD5-61CE-48DA-B63D-82E5F9D2ED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51" y="2690919"/>
              <a:ext cx="76962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46F422-58C0-4C5F-8C87-4751E2B5616C}"/>
                </a:ext>
              </a:extLst>
            </p:cNvPr>
            <p:cNvSpPr txBox="1"/>
            <p:nvPr/>
          </p:nvSpPr>
          <p:spPr>
            <a:xfrm>
              <a:off x="875201" y="27671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3F89D2-26EA-418A-B8BB-733CBB1EEC79}"/>
                </a:ext>
              </a:extLst>
            </p:cNvPr>
            <p:cNvSpPr txBox="1"/>
            <p:nvPr/>
          </p:nvSpPr>
          <p:spPr>
            <a:xfrm>
              <a:off x="1278596" y="27760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B5A386-885A-48DE-B6C6-F3F45B25D88B}"/>
                </a:ext>
              </a:extLst>
            </p:cNvPr>
            <p:cNvSpPr txBox="1"/>
            <p:nvPr/>
          </p:nvSpPr>
          <p:spPr>
            <a:xfrm>
              <a:off x="1885202" y="276712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5237A-0891-42C1-B202-BBF64CCE3232}"/>
                </a:ext>
              </a:extLst>
            </p:cNvPr>
            <p:cNvSpPr txBox="1"/>
            <p:nvPr/>
          </p:nvSpPr>
          <p:spPr>
            <a:xfrm>
              <a:off x="2156731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49031-19F2-435D-B30F-F0A593B5B952}"/>
                </a:ext>
              </a:extLst>
            </p:cNvPr>
            <p:cNvSpPr txBox="1"/>
            <p:nvPr/>
          </p:nvSpPr>
          <p:spPr>
            <a:xfrm>
              <a:off x="2872930" y="2769747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5EF158-987B-4C2B-98BA-4A0691F27975}"/>
                </a:ext>
              </a:extLst>
            </p:cNvPr>
            <p:cNvSpPr txBox="1"/>
            <p:nvPr/>
          </p:nvSpPr>
          <p:spPr>
            <a:xfrm>
              <a:off x="3336098" y="2778714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8.2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15C98-10BF-4714-89C8-6D31BFE5590F}"/>
                </a:ext>
              </a:extLst>
            </p:cNvPr>
            <p:cNvSpPr txBox="1"/>
            <p:nvPr/>
          </p:nvSpPr>
          <p:spPr>
            <a:xfrm>
              <a:off x="4308756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84616A-D40D-4655-B4F9-D9DCDE3A1CD3}"/>
                </a:ext>
              </a:extLst>
            </p:cNvPr>
            <p:cNvSpPr txBox="1"/>
            <p:nvPr/>
          </p:nvSpPr>
          <p:spPr>
            <a:xfrm>
              <a:off x="4532869" y="2776093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11.5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B4F3A-9684-4C59-9F69-CB8D32D5E9A8}"/>
                </a:ext>
              </a:extLst>
            </p:cNvPr>
            <p:cNvSpPr txBox="1"/>
            <p:nvPr/>
          </p:nvSpPr>
          <p:spPr>
            <a:xfrm>
              <a:off x="5019939" y="2773114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2BA82-78E4-41DA-BBEE-F49E4566790E}"/>
                </a:ext>
              </a:extLst>
            </p:cNvPr>
            <p:cNvSpPr txBox="1"/>
            <p:nvPr/>
          </p:nvSpPr>
          <p:spPr>
            <a:xfrm>
              <a:off x="5850681" y="2779086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37D252-6F46-4AD5-ACDE-DDDFB5647E76}"/>
                </a:ext>
              </a:extLst>
            </p:cNvPr>
            <p:cNvSpPr txBox="1"/>
            <p:nvPr/>
          </p:nvSpPr>
          <p:spPr>
            <a:xfrm>
              <a:off x="6618648" y="2782080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points in the plane, find a pair with smallest Euclidean distance between them.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Fundamental geometric primitive.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Graphics, computer vision, geographic information systems, molecular modeling, air traffic control.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Special case of nearest neighbor, Euclidean MST, Voronoi.</a:t>
                </a:r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Brute force: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 Check all pairs of points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Assumption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 No two points have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coordinate.</a:t>
                </a: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C5B4A8F2-5E8E-4629-BEB1-A0757AE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205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A5232A-1FE8-4F3F-BB30-2513B83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244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7C8BAB8-21F7-4684-A96E-9BB9537E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5582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C3F3BF8-290D-4FAF-9AA4-D6040DD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5044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3B28659-D2B5-4A39-9214-530C6BA3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7391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1FE0CBC-40CD-4DE0-ABFF-4FC7DFFF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967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0CF905D8-1D06-40E6-9DB6-D444417E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726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581076D-9E64-4677-A10F-92FCB26C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482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70E4D7A6-8F09-4BE9-A32F-4BAC465B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9298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2B632926-577C-45E4-867B-BF1D8C1D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7394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59F5C00-05D8-455D-A131-68940F6D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2377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5E23333F-D839-4AE4-A635-1B2C2C40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5585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4437B60-C779-476F-A678-CEF1B542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33A731C-1D9B-4CCA-88C6-C2773651F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544B116-9481-4058-B44B-F7AD843589A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48200" y="377032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451FC071-9FC0-44ED-B8E6-C7C44835461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33900" y="253207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B6D0C46F-F9F8-4EF6-852B-FAD671F5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529557"/>
            <a:ext cx="1076325" cy="10763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B140D70-BC95-4498-B35B-0E7AD8B9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09349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F10F568-FADC-418D-82AB-39165152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312570"/>
            <a:ext cx="445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rgbClr val="0033CC"/>
                </a:solidFill>
              </a:rPr>
              <a:t>No single direction along which one </a:t>
            </a:r>
          </a:p>
          <a:p>
            <a:r>
              <a:rPr lang="en-US" altLang="en-US" b="0" dirty="0">
                <a:solidFill>
                  <a:srgbClr val="0033CC"/>
                </a:solidFill>
              </a:rPr>
              <a:t>can sort points to guarantee success!</a:t>
            </a:r>
            <a:r>
              <a:rPr lang="en-US" altLang="en-US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Divide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draw vertical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with 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points on each side.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Conquer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 find closest pair on each side, recursively.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Combine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to find closest pair overall</a:t>
                </a:r>
              </a:p>
              <a:p>
                <a:pPr lvl="1" indent="-742950"/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Return best solutions</a:t>
                </a:r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52057D8-6119-4832-8984-9B71886550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6D206DC5-ED80-4407-9C1F-FAE192CE1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7DEF447-BC59-411C-A455-9E5537A651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0F61CA91-A807-4D13-86A7-DCCE507DCD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44D1CE30-F107-4162-BB87-9057A654FB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8055F81B-84BD-4422-9934-B882653CDB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C2DE8BCC-0D03-4B58-940E-5262D9CB1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1675" y="5538788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2244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8713" y="4262438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43465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00C7ED21-5C8A-4F93-A957-75641C57F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713" y="4400550"/>
            <a:ext cx="166688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668E9E-BC7B-44E5-9D6D-3B3E9E865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4F074B-4C1B-4B60-A1EF-12E5ADC8F2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3C29540-6ED5-44C7-83A2-5954373C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1640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8</a:t>
            </a: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112" name="Text Box 58">
            <a:extLst>
              <a:ext uri="{FF2B5EF4-FFF2-40B4-BE49-F238E27FC236}">
                <a16:creationId xmlns:a16="http://schemas.microsoft.com/office/drawing/2014/main" id="{DE39EFD1-745E-4E0F-A811-955EE65D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00" y="2114591"/>
            <a:ext cx="12242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 dirty="0">
                <a:latin typeface="+mj-lt"/>
                <a:ea typeface="Courier New" charset="0"/>
                <a:cs typeface="Gill Sans" charset="0"/>
              </a:rPr>
              <a:t>How ?</a:t>
            </a:r>
          </a:p>
        </p:txBody>
      </p:sp>
      <p:cxnSp>
        <p:nvCxnSpPr>
          <p:cNvPr id="412673" name="Straight Arrow Connector 412672">
            <a:extLst>
              <a:ext uri="{FF2B5EF4-FFF2-40B4-BE49-F238E27FC236}">
                <a16:creationId xmlns:a16="http://schemas.microsoft.com/office/drawing/2014/main" id="{625E311C-FBDF-4EA9-9CFE-06A866EBA6DA}"/>
              </a:ext>
            </a:extLst>
          </p:cNvPr>
          <p:cNvCxnSpPr/>
          <p:nvPr/>
        </p:nvCxnSpPr>
        <p:spPr bwMode="auto">
          <a:xfrm flipH="1" flipV="1">
            <a:off x="5946440" y="2222106"/>
            <a:ext cx="1505068" cy="31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5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7" grpId="0" animBg="1"/>
      <p:bldP spid="46" grpId="0"/>
      <p:bldP spid="50" grpId="0" animBg="1"/>
      <p:bldP spid="54" grpId="0" animBg="1"/>
      <p:bldP spid="53" grpId="0"/>
      <p:bldP spid="57" grpId="0"/>
      <p:bldP spid="1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968989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200" dirty="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Gill Sans" charset="0"/>
                    <a:cs typeface="Gill Sans" charset="0"/>
                  </a:rPr>
                  <a:t> 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is the minimum distance of all pairs in left/right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12,21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=12.</m:t>
                      </m:r>
                    </m:oMath>
                  </m:oMathPara>
                </a14:m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Key Observation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: suffices to consider points within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of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Almost the one-D problem again: Sort points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  <a:sym typeface="Symbol" charset="0"/>
                  </a:rPr>
                  <a:t>-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strip by their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coordinate. </a:t>
                </a:r>
              </a:p>
              <a:p>
                <a:pPr lvl="1" indent="-742950"/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4100" y="4111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5407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33700" y="3959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8500" y="4264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69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6397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3349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4645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6900" y="4492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07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883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6100" y="3426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5026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6500" y="6169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7100" y="5559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9775" y="5535977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221652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4259627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343764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968989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4362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E3751-34D9-4DF8-B969-E7860F73B08E}"/>
              </a:ext>
            </a:extLst>
          </p:cNvPr>
          <p:cNvGrpSpPr/>
          <p:nvPr/>
        </p:nvGrpSpPr>
        <p:grpSpPr>
          <a:xfrm>
            <a:off x="3848100" y="2983277"/>
            <a:ext cx="1828798" cy="3874723"/>
            <a:chOff x="3810000" y="2884496"/>
            <a:chExt cx="1828798" cy="3874723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B69B2F59-BD0B-48C2-9E8B-D6C2E33A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884496"/>
              <a:ext cx="914400" cy="356711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657CF11A-1B00-4E54-9AF4-E62751AB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200" y="6600222"/>
              <a:ext cx="457200" cy="378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2A0A4300-9C03-4BA6-BB80-891EDFF3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599" y="6435733"/>
              <a:ext cx="838199" cy="32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 dirty="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=12</a:t>
              </a:r>
              <a:endPara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BBC7F-0815-4A34-806C-F140FC192D99}"/>
              </a:ext>
            </a:extLst>
          </p:cNvPr>
          <p:cNvGrpSpPr/>
          <p:nvPr/>
        </p:nvGrpSpPr>
        <p:grpSpPr>
          <a:xfrm>
            <a:off x="3830172" y="3584562"/>
            <a:ext cx="779928" cy="2943410"/>
            <a:chOff x="3792072" y="3485781"/>
            <a:chExt cx="779928" cy="2943410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52057D8-6119-4832-8984-9B71886550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3937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D206DC5-ED80-4407-9C1F-FAE192CE10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5918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27DEF447-BC59-411C-A455-9E5537A65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6200" y="3556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F61CA91-A807-4D13-86A7-DCCE507DCD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4D1CE30-F107-4162-BB87-9057A654FB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8055F81B-84BD-4422-9934-B882653CDB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2324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C2DE8BCC-0D03-4B58-940E-5262D9CB17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223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668E9E-BC7B-44E5-9D6D-3B3E9E8654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4F074B-4C1B-4B60-A1EF-12E5ADC8F2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572E2D28-C80D-4891-9E66-81FC1DBC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4" y="348578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7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AE5C53B6-5958-46F0-8A98-4CF584D714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038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A0FCEEBD-98B8-40C5-84F2-A3F2ECF9CF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6019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033CF978-CA4A-4F9D-819C-DDB8854FA4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3434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10F6FA03-ED30-4D4F-B0D2-314869FEF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495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C9B2B356-5437-498B-A2C6-E33E406469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3340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7" name="Oval 26">
              <a:extLst>
                <a:ext uri="{FF2B5EF4-FFF2-40B4-BE49-F238E27FC236}">
                  <a16:creationId xmlns:a16="http://schemas.microsoft.com/office/drawing/2014/main" id="{68240510-A017-449A-B735-54BFFC1EA5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324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8" name="Oval 50">
              <a:extLst>
                <a:ext uri="{FF2B5EF4-FFF2-40B4-BE49-F238E27FC236}">
                  <a16:creationId xmlns:a16="http://schemas.microsoft.com/office/drawing/2014/main" id="{A6301D0D-9DE7-4397-ACCB-A57A7903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072" y="6200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1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9" name="Oval 51">
              <a:extLst>
                <a:ext uri="{FF2B5EF4-FFF2-40B4-BE49-F238E27FC236}">
                  <a16:creationId xmlns:a16="http://schemas.microsoft.com/office/drawing/2014/main" id="{B6193E16-07F2-4C42-92DF-9B9BAEBD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883840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87A7B814-63FD-4F30-AE37-AC1DD85B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21596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1" name="Oval 53">
              <a:extLst>
                <a:ext uri="{FF2B5EF4-FFF2-40B4-BE49-F238E27FC236}">
                  <a16:creationId xmlns:a16="http://schemas.microsoft.com/office/drawing/2014/main" id="{E91039E0-8960-4B8C-9303-FB12B252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08" y="4365816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4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2" name="Oval 54">
              <a:extLst>
                <a:ext uri="{FF2B5EF4-FFF2-40B4-BE49-F238E27FC236}">
                  <a16:creationId xmlns:a16="http://schemas.microsoft.com/office/drawing/2014/main" id="{0D4ACA42-7068-4F03-A170-CED4D1C3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589" y="4207437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5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3" name="Oval 55">
              <a:extLst>
                <a:ext uri="{FF2B5EF4-FFF2-40B4-BE49-F238E27FC236}">
                  <a16:creationId xmlns:a16="http://schemas.microsoft.com/office/drawing/2014/main" id="{632381F2-A2D8-4C51-B8A0-7654A20E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10" y="3914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6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the strip problem is easier?</a:t>
            </a:r>
          </a:p>
        </p:txBody>
      </p:sp>
    </p:spTree>
    <p:extLst>
      <p:ext uri="{BB962C8B-B14F-4D97-AF65-F5344CB8AC3E}">
        <p14:creationId xmlns:p14="http://schemas.microsoft.com/office/powerpoint/2010/main" val="39215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F2668F-77E2-4152-BC35-4BBF652EC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79106"/>
            <a:ext cx="7673645" cy="2028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EBBDB-4D6C-474A-B15A-89B60586E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74" y="2839795"/>
            <a:ext cx="4852063" cy="379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Almost 1D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Partition each side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squares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000" dirty="0"/>
                  <a:t> No two points lie in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box.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/>
                  <a:t>:  Such points would be within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≈0.7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smallest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-coordinate </a:t>
                </a:r>
              </a:p>
              <a:p>
                <a:pPr marL="0" indent="0">
                  <a:buNone/>
                </a:pPr>
                <a:r>
                  <a:rPr lang="en-US" sz="2000" dirty="0"/>
                  <a:t>among points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-width-strip.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000" dirty="0"/>
                  <a:t>: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&gt;11</m:t>
                    </m:r>
                  </m:oMath>
                </a14:m>
                <a:r>
                  <a:rPr lang="en-US" sz="2000" dirty="0"/>
                  <a:t>, then the distance </a:t>
                </a:r>
              </a:p>
              <a:p>
                <a:pPr marL="0" indent="0">
                  <a:buNone/>
                </a:pP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charset="2"/>
                  </a:rPr>
                  <a:t>Proof</a:t>
                </a:r>
                <a:r>
                  <a:rPr lang="en-US" sz="2000" dirty="0">
                    <a:sym typeface="Symbol" charset="2"/>
                  </a:rPr>
                  <a:t>: </a:t>
                </a:r>
                <a:r>
                  <a:rPr lang="en-US" sz="2000" dirty="0"/>
                  <a:t>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 boxes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sz="2000" dirty="0">
                    <a:sym typeface="Symbol" charset="2"/>
                  </a:rPr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2">
            <a:extLst>
              <a:ext uri="{FF2B5EF4-FFF2-40B4-BE49-F238E27FC236}">
                <a16:creationId xmlns:a16="http://schemas.microsoft.com/office/drawing/2014/main" id="{3E372762-841D-4B51-BFFF-ADF1151A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1341698"/>
            <a:ext cx="2133600" cy="5029200"/>
          </a:xfrm>
          <a:prstGeom prst="rect">
            <a:avLst/>
          </a:prstGeom>
          <a:solidFill>
            <a:srgbClr val="DBF7C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3E53355E-4748-4AA8-9C3A-446926F24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1341698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3BFA6B3F-198F-4159-9AD3-9B7BF6DE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FDD13C4F-5FF0-486C-93B5-7CF0960E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8562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8" name="Line 8">
            <a:extLst>
              <a:ext uri="{FF2B5EF4-FFF2-40B4-BE49-F238E27FC236}">
                <a16:creationId xmlns:a16="http://schemas.microsoft.com/office/drawing/2014/main" id="{4B239D17-73F3-4C8A-B159-B137B9918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09252"/>
            <a:ext cx="793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9" name="Line 9">
            <a:extLst>
              <a:ext uri="{FF2B5EF4-FFF2-40B4-BE49-F238E27FC236}">
                <a16:creationId xmlns:a16="http://schemas.microsoft.com/office/drawing/2014/main" id="{F987F6B0-10F1-4A97-ADD0-3D8F10540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0358" y="2509252"/>
            <a:ext cx="2016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B3AB3391-DBBD-47F2-A84A-C706748297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0942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5FF83914-5568-434E-885D-C19D8E3132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6276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2" name="Line 12">
            <a:extLst>
              <a:ext uri="{FF2B5EF4-FFF2-40B4-BE49-F238E27FC236}">
                <a16:creationId xmlns:a16="http://schemas.microsoft.com/office/drawing/2014/main" id="{A342537B-B514-47C1-B294-FCD6D70E179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25608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E058AE1E-72B0-4624-8C03-E1E5475A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7038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30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492A2BC9-D4CE-428E-80D1-82855BA7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70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31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5">
            <a:extLst>
              <a:ext uri="{FF2B5EF4-FFF2-40B4-BE49-F238E27FC236}">
                <a16:creationId xmlns:a16="http://schemas.microsoft.com/office/drawing/2014/main" id="{C226BDDB-C15A-41DB-AB60-88E2294F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382" y="4420655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28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6" name="Line 16">
            <a:extLst>
              <a:ext uri="{FF2B5EF4-FFF2-40B4-BE49-F238E27FC236}">
                <a16:creationId xmlns:a16="http://schemas.microsoft.com/office/drawing/2014/main" id="{0E4E678C-ED16-46EC-A460-A4A87EB30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7" name="Line 17">
            <a:extLst>
              <a:ext uri="{FF2B5EF4-FFF2-40B4-BE49-F238E27FC236}">
                <a16:creationId xmlns:a16="http://schemas.microsoft.com/office/drawing/2014/main" id="{822D371D-7C97-4AC9-B5F0-791929A5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8" name="Oval 18">
            <a:extLst>
              <a:ext uri="{FF2B5EF4-FFF2-40B4-BE49-F238E27FC236}">
                <a16:creationId xmlns:a16="http://schemas.microsoft.com/office/drawing/2014/main" id="{F23DF60B-357C-43E7-AD9E-2338A178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5075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26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9" name="Oval 19">
            <a:extLst>
              <a:ext uri="{FF2B5EF4-FFF2-40B4-BE49-F238E27FC236}">
                <a16:creationId xmlns:a16="http://schemas.microsoft.com/office/drawing/2014/main" id="{BFA84ABD-EC8F-4DBE-BB1D-3469BACC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5304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25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0" name="Text Box 20">
            <a:extLst>
              <a:ext uri="{FF2B5EF4-FFF2-40B4-BE49-F238E27FC236}">
                <a16:creationId xmlns:a16="http://schemas.microsoft.com/office/drawing/2014/main" id="{2C0C012F-E959-48A8-A77B-B8DC57C2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91" name="Text Box 21">
            <a:extLst>
              <a:ext uri="{FF2B5EF4-FFF2-40B4-BE49-F238E27FC236}">
                <a16:creationId xmlns:a16="http://schemas.microsoft.com/office/drawing/2014/main" id="{DE9714CF-3BC7-4E34-BA50-459AAB87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237298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sp>
        <p:nvSpPr>
          <p:cNvPr id="92" name="Text Box 22">
            <a:extLst>
              <a:ext uri="{FF2B5EF4-FFF2-40B4-BE49-F238E27FC236}">
                <a16:creationId xmlns:a16="http://schemas.microsoft.com/office/drawing/2014/main" id="{4A136396-CFB7-406C-A8E5-F440C547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3703898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grpSp>
        <p:nvGrpSpPr>
          <p:cNvPr id="93" name="Group 23">
            <a:extLst>
              <a:ext uri="{FF2B5EF4-FFF2-40B4-BE49-F238E27FC236}">
                <a16:creationId xmlns:a16="http://schemas.microsoft.com/office/drawing/2014/main" id="{F9A7265A-6415-495F-A756-775BCE08ACAD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5837498"/>
            <a:ext cx="381000" cy="74613"/>
            <a:chOff x="1728" y="3504"/>
            <a:chExt cx="240" cy="47"/>
          </a:xfrm>
        </p:grpSpPr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BB20B0A3-E838-4D46-83A8-FB0C3CF3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B6543AE6-56A5-4891-91DC-596AEDE5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6" name="Oval 26">
              <a:extLst>
                <a:ext uri="{FF2B5EF4-FFF2-40B4-BE49-F238E27FC236}">
                  <a16:creationId xmlns:a16="http://schemas.microsoft.com/office/drawing/2014/main" id="{FEED1586-8FD8-4AAF-90C7-96621CA8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23FC31FE-F42F-484E-85F1-0C3FE005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8" name="Oval 28">
              <a:extLst>
                <a:ext uri="{FF2B5EF4-FFF2-40B4-BE49-F238E27FC236}">
                  <a16:creationId xmlns:a16="http://schemas.microsoft.com/office/drawing/2014/main" id="{94211A98-B061-4D3B-88E4-4B8FBB6A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9" name="Oval 29">
              <a:extLst>
                <a:ext uri="{FF2B5EF4-FFF2-40B4-BE49-F238E27FC236}">
                  <a16:creationId xmlns:a16="http://schemas.microsoft.com/office/drawing/2014/main" id="{35E17AC6-D80D-4264-B681-33E12C13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DA4AF3FC-A429-4EBF-B88E-D87A9C21968A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1798898"/>
            <a:ext cx="381000" cy="74613"/>
            <a:chOff x="1728" y="3504"/>
            <a:chExt cx="240" cy="47"/>
          </a:xfrm>
        </p:grpSpPr>
        <p:sp>
          <p:nvSpPr>
            <p:cNvPr id="101" name="Oval 31">
              <a:extLst>
                <a:ext uri="{FF2B5EF4-FFF2-40B4-BE49-F238E27FC236}">
                  <a16:creationId xmlns:a16="http://schemas.microsoft.com/office/drawing/2014/main" id="{C9E21C33-684E-43E0-8F29-5605CCE6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2" name="Oval 32">
              <a:extLst>
                <a:ext uri="{FF2B5EF4-FFF2-40B4-BE49-F238E27FC236}">
                  <a16:creationId xmlns:a16="http://schemas.microsoft.com/office/drawing/2014/main" id="{26DF0421-EB42-45FC-897D-E897B929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3" name="Oval 33">
              <a:extLst>
                <a:ext uri="{FF2B5EF4-FFF2-40B4-BE49-F238E27FC236}">
                  <a16:creationId xmlns:a16="http://schemas.microsoft.com/office/drawing/2014/main" id="{8756C7DF-7573-4180-8FCD-EE609469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4" name="Oval 34">
              <a:extLst>
                <a:ext uri="{FF2B5EF4-FFF2-40B4-BE49-F238E27FC236}">
                  <a16:creationId xmlns:a16="http://schemas.microsoft.com/office/drawing/2014/main" id="{CB118453-50AE-431F-A2E1-65BB5661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5" name="Oval 35">
              <a:extLst>
                <a:ext uri="{FF2B5EF4-FFF2-40B4-BE49-F238E27FC236}">
                  <a16:creationId xmlns:a16="http://schemas.microsoft.com/office/drawing/2014/main" id="{DEAEB584-595D-4CA7-8E27-99D25A94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6" name="Oval 36">
              <a:extLst>
                <a:ext uri="{FF2B5EF4-FFF2-40B4-BE49-F238E27FC236}">
                  <a16:creationId xmlns:a16="http://schemas.microsoft.com/office/drawing/2014/main" id="{31A619CA-B6A2-461F-896A-295E0C14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107" name="Oval 37">
            <a:extLst>
              <a:ext uri="{FF2B5EF4-FFF2-40B4-BE49-F238E27FC236}">
                <a16:creationId xmlns:a16="http://schemas.microsoft.com/office/drawing/2014/main" id="{D750E9DE-7464-4DC7-9E77-E3062D0A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2027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49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8" name="Text Box 38">
            <a:extLst>
              <a:ext uri="{FF2B5EF4-FFF2-40B4-BE49-F238E27FC236}">
                <a16:creationId xmlns:a16="http://schemas.microsoft.com/office/drawing/2014/main" id="{F378B23F-80DE-440C-A5B4-7D430D33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5586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i</a:t>
            </a:r>
          </a:p>
        </p:txBody>
      </p:sp>
      <p:sp>
        <p:nvSpPr>
          <p:cNvPr id="109" name="Text Box 39">
            <a:extLst>
              <a:ext uri="{FF2B5EF4-FFF2-40B4-BE49-F238E27FC236}">
                <a16:creationId xmlns:a16="http://schemas.microsoft.com/office/drawing/2014/main" id="{8678556E-7D97-4123-8612-D4401CC4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192431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j</a:t>
            </a:r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C6E23A3D-0AA6-49D4-ACF3-185163B8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46944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D7EF23A0-4177-4B45-8E6A-352BA7BCF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7400" y="21417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2" name="Oval 42">
            <a:extLst>
              <a:ext uri="{FF2B5EF4-FFF2-40B4-BE49-F238E27FC236}">
                <a16:creationId xmlns:a16="http://schemas.microsoft.com/office/drawing/2014/main" id="{FC520E85-A961-45FF-A513-3ACCCA76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42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27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3" name="Line 12">
            <a:extLst>
              <a:ext uri="{FF2B5EF4-FFF2-40B4-BE49-F238E27FC236}">
                <a16:creationId xmlns:a16="http://schemas.microsoft.com/office/drawing/2014/main" id="{D8B1D408-1163-49EB-9266-D692C1F822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67600" y="20274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6B9BFB75-669B-4671-82AA-6AA14FAB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01" y="41229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2BA653-9D5F-4F6D-84F5-5FD3A122A218}"/>
              </a:ext>
            </a:extLst>
          </p:cNvPr>
          <p:cNvGrpSpPr/>
          <p:nvPr/>
        </p:nvGrpSpPr>
        <p:grpSpPr>
          <a:xfrm>
            <a:off x="7929469" y="4138743"/>
            <a:ext cx="690655" cy="563823"/>
            <a:chOff x="7929469" y="4138743"/>
            <a:chExt cx="690655" cy="5638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FB08AB-07DF-4B5F-94C4-B00AFAF4C883}"/>
                </a:ext>
              </a:extLst>
            </p:cNvPr>
            <p:cNvCxnSpPr/>
            <p:nvPr/>
          </p:nvCxnSpPr>
          <p:spPr bwMode="auto">
            <a:xfrm flipH="1">
              <a:off x="7934325" y="4142049"/>
              <a:ext cx="685799" cy="560517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4FB3E2-201C-4DC9-8FC4-B1973DDF65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929469" y="4138743"/>
              <a:ext cx="614455" cy="524800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" name="Line 12">
            <a:extLst>
              <a:ext uri="{FF2B5EF4-FFF2-40B4-BE49-F238E27FC236}">
                <a16:creationId xmlns:a16="http://schemas.microsoft.com/office/drawing/2014/main" id="{6E0474F4-869E-4081-96BA-03E76509F4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500475" y="1456739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45F6317-2A82-4DF6-89E5-674965343308}"/>
              </a:ext>
            </a:extLst>
          </p:cNvPr>
          <p:cNvGrpSpPr/>
          <p:nvPr/>
        </p:nvGrpSpPr>
        <p:grpSpPr>
          <a:xfrm>
            <a:off x="6791325" y="2291023"/>
            <a:ext cx="904875" cy="1515989"/>
            <a:chOff x="6791325" y="2291023"/>
            <a:chExt cx="904875" cy="1515989"/>
          </a:xfrm>
        </p:grpSpPr>
        <p:cxnSp>
          <p:nvCxnSpPr>
            <p:cNvPr id="412672" name="Straight Arrow Connector 412671">
              <a:extLst>
                <a:ext uri="{FF2B5EF4-FFF2-40B4-BE49-F238E27FC236}">
                  <a16:creationId xmlns:a16="http://schemas.microsoft.com/office/drawing/2014/main" id="{3E2E2FF9-6BBD-47FA-A9CE-05D59FD13FA3}"/>
                </a:ext>
              </a:extLst>
            </p:cNvPr>
            <p:cNvCxnSpPr/>
            <p:nvPr/>
          </p:nvCxnSpPr>
          <p:spPr bwMode="auto">
            <a:xfrm flipV="1">
              <a:off x="6791325" y="2291023"/>
              <a:ext cx="904875" cy="15159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/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81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Sort remaining points p[1]…p[m] by y-coordinate.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is the bottleneck?</a:t>
            </a:r>
          </a:p>
        </p:txBody>
      </p:sp>
    </p:spTree>
    <p:extLst>
      <p:ext uri="{BB962C8B-B14F-4D97-AF65-F5344CB8AC3E}">
        <p14:creationId xmlns:p14="http://schemas.microsoft.com/office/powerpoint/2010/main" val="2833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lvl="1" indent="0"/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 be the number of pairwise distance calculations in the Closest-Pair Algorithm</a:t>
                </a:r>
              </a:p>
              <a:p>
                <a:pPr marL="0" lvl="1" indent="0"/>
                <a:r>
                  <a:rPr lang="en-US" sz="2800" dirty="0">
                    <a:latin typeface="Gill Sans" charset="0"/>
                    <a:ea typeface="Courier New" charset="0"/>
                    <a:cs typeface="Gill Sans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BUT, that</a:t>
                </a:r>
                <a:r>
                  <a:rPr lang="en-US" altLang="ja-JP" sz="2400" dirty="0">
                    <a:latin typeface="Gill Sans" charset="0"/>
                    <a:ea typeface="Courier New" charset="0"/>
                    <a:cs typeface="Gill Sans" charset="0"/>
                  </a:rPr>
                  <a:t>’s only the number of </a:t>
                </a:r>
                <a:r>
                  <a:rPr lang="en-US" altLang="ja-JP" sz="2400" i="1" dirty="0">
                    <a:latin typeface="Gill Sans" charset="0"/>
                    <a:ea typeface="Courier New" charset="0"/>
                    <a:cs typeface="Gill Sans" charset="0"/>
                  </a:rPr>
                  <a:t>distance calculations</a:t>
                </a:r>
                <a:endParaRPr lang="en-US" altLang="ja-JP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What if we counted running time?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 Improved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a typeface="Courier New" charset="0"/>
                    <a:cs typeface="Courier New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merge(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charset="0"/>
                        <a:sym typeface="Symbol" charset="2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)  (merge sort it by y-coordinate)</a:t>
                </a: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be points (ordered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that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line L.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/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  <a:blipFill>
                <a:blip r:embed="rId4"/>
                <a:stretch>
                  <a:fillRect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Quiz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1C57226-EB39-467B-BE79-6004333AD3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How to solve closest pair in 3 dimension?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490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175552F2-4CD0-4B7D-872A-BA5C9DAE7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448985"/>
                <a:ext cx="8001000" cy="59600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Put points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×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×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𝜹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cubes (via hash table)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FF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Let 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a,b,c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be the cube for p[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x,y,z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-3,-2,1,0,1,2,3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check the cube (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a+x,b+y,c+z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if there is a point q in the cube,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175552F2-4CD0-4B7D-872A-BA5C9DAE7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448985"/>
                <a:ext cx="8001000" cy="59600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24D198-F729-400E-9F8D-DE8B2D113D15}"/>
                  </a:ext>
                </a:extLst>
              </p:cNvPr>
              <p:cNvSpPr/>
              <p:nvPr/>
            </p:nvSpPr>
            <p:spPr>
              <a:xfrm>
                <a:off x="4198700" y="5546407"/>
                <a:ext cx="4572000" cy="8626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:r>
                  <a:rPr lang="en-US" sz="2400" dirty="0">
                    <a:solidFill>
                      <a:srgbClr val="FF0000"/>
                    </a:solidFill>
                  </a:rPr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dimension, the runtime is</a:t>
                </a:r>
              </a:p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F24D198-F729-400E-9F8D-DE8B2D113D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700" y="5546407"/>
                <a:ext cx="4572000" cy="862608"/>
              </a:xfrm>
              <a:prstGeom prst="rect">
                <a:avLst/>
              </a:prstGeom>
              <a:blipFill>
                <a:blip r:embed="rId3"/>
                <a:stretch>
                  <a:fillRect t="-4965" b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90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Median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066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Selecting k-</a:t>
            </a:r>
            <a:r>
              <a:rPr lang="en-US" altLang="en-US" sz="3600" dirty="0" err="1">
                <a:solidFill>
                  <a:srgbClr val="002060"/>
                </a:solidFill>
              </a:rPr>
              <a:t>th</a:t>
            </a:r>
            <a:r>
              <a:rPr lang="en-US" altLang="en-US" sz="3600" dirty="0">
                <a:solidFill>
                  <a:srgbClr val="002060"/>
                </a:solidFill>
              </a:rPr>
              <a:t> smallest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Problem: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Given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output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number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Sel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 simple algorithm: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Sort the numbers in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 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 return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-</a:t>
                </a:r>
                <a:r>
                  <a:rPr lang="en-US" dirty="0" err="1">
                    <a:latin typeface="+mj-lt"/>
                    <a:ea typeface="Courier New" charset="0"/>
                    <a:cs typeface="Gill Sans" charset="0"/>
                  </a:rPr>
                  <a:t>th</a:t>
                </a: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smallest in the array.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better?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Yes,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=2.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Can we 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for all possible values of k?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Choose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Define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Solve the problem recursively as follows: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|−|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|)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Ideally want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In this case ALG runs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 r="-1608" b="-2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8979B0-EA4B-412F-8DAB-36879DA2CAB8}"/>
              </a:ext>
            </a:extLst>
          </p:cNvPr>
          <p:cNvGrpSpPr/>
          <p:nvPr/>
        </p:nvGrpSpPr>
        <p:grpSpPr>
          <a:xfrm>
            <a:off x="3952933" y="1998715"/>
            <a:ext cx="3152396" cy="1261322"/>
            <a:chOff x="3952933" y="1958956"/>
            <a:chExt cx="3152396" cy="1261322"/>
          </a:xfrm>
        </p:grpSpPr>
        <p:sp>
          <p:nvSpPr>
            <p:cNvPr id="2" name="Right Brace 1">
              <a:extLst>
                <a:ext uri="{FF2B5EF4-FFF2-40B4-BE49-F238E27FC236}">
                  <a16:creationId xmlns:a16="http://schemas.microsoft.com/office/drawing/2014/main" id="{A1F40E63-2A4B-41A0-8DF4-6A0215626A18}"/>
                </a:ext>
              </a:extLst>
            </p:cNvPr>
            <p:cNvSpPr/>
            <p:nvPr/>
          </p:nvSpPr>
          <p:spPr bwMode="auto">
            <a:xfrm>
              <a:off x="3952933" y="1958956"/>
              <a:ext cx="266937" cy="1261322"/>
            </a:xfrm>
            <a:prstGeom prst="rightBrace">
              <a:avLst>
                <a:gd name="adj1" fmla="val 55142"/>
                <a:gd name="adj2" fmla="val 49099"/>
              </a:avLst>
            </a:prstGeom>
            <a:noFill/>
            <a:ln w="317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5110683-DD2B-4BED-90E8-B8B6F05C8B7F}"/>
                </a:ext>
              </a:extLst>
            </p:cNvPr>
            <p:cNvSpPr txBox="1"/>
            <p:nvPr/>
          </p:nvSpPr>
          <p:spPr>
            <a:xfrm>
              <a:off x="4556233" y="2114728"/>
              <a:ext cx="2549096" cy="707886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Can be computed in </a:t>
              </a:r>
            </a:p>
            <a:p>
              <a:r>
                <a:rPr lang="en-US" dirty="0"/>
                <a:t>linear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2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F2BD09-6469-4CDD-B716-EFB0A9CC155A}"/>
              </a:ext>
            </a:extLst>
          </p:cNvPr>
          <p:cNvSpPr/>
          <p:nvPr/>
        </p:nvSpPr>
        <p:spPr bwMode="auto">
          <a:xfrm>
            <a:off x="648348" y="5054528"/>
            <a:ext cx="7793001" cy="37754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choose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Suppose we choose w uniformly at random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    similar to the pivot in quicksort.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&lt;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&gt;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ourier New" charset="0"/>
                                    <a:cs typeface="Gill Sans" charset="0"/>
                                  </a:rPr>
                                  <m:t>𝑤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/2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Algorithm runs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in expectation.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Can we get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running time deterministically?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numbers into sets of size 3.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Sort each set (takes O(n))</a:t>
                </a: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/6</m:t>
                    </m:r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93" y="1111970"/>
                <a:ext cx="8839200" cy="5047058"/>
              </a:xfrm>
              <a:blipFill>
                <a:blip r:embed="rId3"/>
                <a:stretch>
                  <a:fillRect l="-759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B247E9-33EB-4AAF-8460-CBE0E11EDAA7}"/>
              </a:ext>
            </a:extLst>
          </p:cNvPr>
          <p:cNvGrpSpPr/>
          <p:nvPr/>
        </p:nvGrpSpPr>
        <p:grpSpPr>
          <a:xfrm>
            <a:off x="648348" y="4293091"/>
            <a:ext cx="480743" cy="1903258"/>
            <a:chOff x="1141580" y="3793285"/>
            <a:chExt cx="480743" cy="19032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44F491-D339-4DB3-872E-448F0ABE45CA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D1C37FC-72BF-4322-9788-37590EEC5D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52B0FA-909E-407B-9842-55AA48B749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17012F-08A5-4DC7-8CE5-BE256BCA64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FF8F9E7E-F2A2-4048-A88C-AA2F05D63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52B81FB-8E35-4F75-AF0E-B08099107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 r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26167026-9188-4A1A-B0F8-F398F7617F0C}"/>
              </a:ext>
            </a:extLst>
          </p:cNvPr>
          <p:cNvGrpSpPr/>
          <p:nvPr/>
        </p:nvGrpSpPr>
        <p:grpSpPr>
          <a:xfrm>
            <a:off x="1224870" y="4293091"/>
            <a:ext cx="7216479" cy="1903258"/>
            <a:chOff x="1224870" y="4293091"/>
            <a:chExt cx="7216479" cy="190325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69B8E2-9C18-4782-AFCC-A18816C4A69F}"/>
                </a:ext>
              </a:extLst>
            </p:cNvPr>
            <p:cNvGrpSpPr/>
            <p:nvPr/>
          </p:nvGrpSpPr>
          <p:grpSpPr>
            <a:xfrm>
              <a:off x="1224870" y="4293091"/>
              <a:ext cx="480743" cy="1903258"/>
              <a:chOff x="1141580" y="3793285"/>
              <a:chExt cx="480743" cy="190325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28D037-B1CE-4743-8D99-5294B7DE2D54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294AB-31FC-4FEF-838B-E2559FE55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8240A65-D960-4147-ACA6-E01FB8A1289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442B67-40CE-49D4-8EC2-4277C304BC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05DE91DB-E7F3-4824-850D-51147AA892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99FC46A-1788-48F7-8042-33CA68F3D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4483758-A41C-45DE-BF29-1972AB6012B6}"/>
                </a:ext>
              </a:extLst>
            </p:cNvPr>
            <p:cNvGrpSpPr/>
            <p:nvPr/>
          </p:nvGrpSpPr>
          <p:grpSpPr>
            <a:xfrm>
              <a:off x="1785493" y="4293091"/>
              <a:ext cx="480743" cy="1903258"/>
              <a:chOff x="1141580" y="3793285"/>
              <a:chExt cx="480743" cy="190325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5DF5F2D-8F92-4A22-8848-2B9BB1E640AC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E03F157-FB5C-4112-89E2-ACE5E5B04C0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AEE53EE-FB4C-4F10-A9E2-1C8BE5C7E5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35B2CE52-05CE-47EB-83FE-D48D9235014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CC411520-AA34-4104-81A7-98F79B437E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247320FB-70C0-40F0-8157-FA41B7C0FAE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03CA021-928C-4A1D-841A-586319F063AD}"/>
                </a:ext>
              </a:extLst>
            </p:cNvPr>
            <p:cNvGrpSpPr/>
            <p:nvPr/>
          </p:nvGrpSpPr>
          <p:grpSpPr>
            <a:xfrm>
              <a:off x="2344318" y="4293091"/>
              <a:ext cx="480743" cy="1903258"/>
              <a:chOff x="1141580" y="3793285"/>
              <a:chExt cx="480743" cy="190325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3DCA3D9-0CF1-4EFA-9F6B-4E6021DEFE69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F0F1D6-D3B2-4DDE-998F-CFBDCC6449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BCCD561-FB6F-4702-9AED-99B06ADC8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96FC5BF-4E71-4658-93AE-1B9A83B40C9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EB9F100-DA3E-43AC-A773-3B4D3AD1B7A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39338010-4062-463D-B1A0-16C35958C9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D417E8-4C68-421B-949F-2C03B2001CFA}"/>
                </a:ext>
              </a:extLst>
            </p:cNvPr>
            <p:cNvGrpSpPr/>
            <p:nvPr/>
          </p:nvGrpSpPr>
          <p:grpSpPr>
            <a:xfrm>
              <a:off x="2897234" y="4293091"/>
              <a:ext cx="480743" cy="1903258"/>
              <a:chOff x="1141580" y="3793285"/>
              <a:chExt cx="480743" cy="190325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D866C00-67B5-462F-B615-285E9073ADB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C26B23B-5A9D-4F71-A755-9DB56AC4EC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444369E-64C8-48C2-B88E-D809056B29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FC510D5-EFD5-4AA1-B0F0-BB1531FA1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081790D6-F849-4FEA-8C49-5B06403BF6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63A53BE1-7DBE-4E00-A98C-F7119E5D5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58955E4-7DF2-4734-BD51-F318143A1FE1}"/>
                </a:ext>
              </a:extLst>
            </p:cNvPr>
            <p:cNvGrpSpPr/>
            <p:nvPr/>
          </p:nvGrpSpPr>
          <p:grpSpPr>
            <a:xfrm>
              <a:off x="3473756" y="4293091"/>
              <a:ext cx="480743" cy="1903258"/>
              <a:chOff x="1141580" y="3793285"/>
              <a:chExt cx="480743" cy="1903258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6202B48-B928-4522-9F81-69DCC94A2AF1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E26BDDD-61FE-426D-BE6B-5F385353C62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3D464E-74E0-4A47-A7E6-00F78077D3F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F2BABE0-341E-4C38-9C66-0C3058BF3BC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245C6EF-D00B-4FAD-B6F2-3EB77F31AD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CB780FC-E800-413C-B117-399BCC24D5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2672" name="Group 412671">
              <a:extLst>
                <a:ext uri="{FF2B5EF4-FFF2-40B4-BE49-F238E27FC236}">
                  <a16:creationId xmlns:a16="http://schemas.microsoft.com/office/drawing/2014/main" id="{89AA8C71-8877-4BBB-8F61-33BDE0FC9EA0}"/>
                </a:ext>
              </a:extLst>
            </p:cNvPr>
            <p:cNvGrpSpPr/>
            <p:nvPr/>
          </p:nvGrpSpPr>
          <p:grpSpPr>
            <a:xfrm>
              <a:off x="4034379" y="4293091"/>
              <a:ext cx="480743" cy="1903258"/>
              <a:chOff x="4034379" y="4293091"/>
              <a:chExt cx="480743" cy="190325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EFA7A70-1127-4515-8FF5-69565E260C53}"/>
                  </a:ext>
                </a:extLst>
              </p:cNvPr>
              <p:cNvSpPr/>
              <p:nvPr/>
            </p:nvSpPr>
            <p:spPr bwMode="auto">
              <a:xfrm>
                <a:off x="4034379" y="4293091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8B55CC5-AA34-4D56-81C1-7918306BE3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585100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263AB56-F069-46BD-BE3A-2E61D15D033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55587" y="5130297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2CA2C0E-1CA1-43A5-8D37-522E464D89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176368" y="4433356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BDCE06E-E8E2-48F4-A021-CA60DAAE27C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22453" y="5322196"/>
                    <a:ext cx="44755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68859E7-9F2F-47FD-BC4C-86E18BC58D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4033270" y="4630995"/>
                    <a:ext cx="44755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080708-8608-46CC-9D87-876D0CDE9519}"/>
                </a:ext>
              </a:extLst>
            </p:cNvPr>
            <p:cNvGrpSpPr/>
            <p:nvPr/>
          </p:nvGrpSpPr>
          <p:grpSpPr>
            <a:xfrm>
              <a:off x="4593204" y="4293091"/>
              <a:ext cx="480743" cy="1903258"/>
              <a:chOff x="1141580" y="3793285"/>
              <a:chExt cx="480743" cy="1903258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9713D85-89B4-4418-9B4C-24B0514256D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B3CDA3F-B364-4699-A446-F0F1D77199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811E55D-3F8E-40E6-91BC-973D1CA5C8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A12773B-983B-4478-917A-92ECF861BF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E1711DB2-BE40-4666-BE2F-65B90E35E5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5B50B7E0-2B05-4BDC-BAF5-FC71E8F1A7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6ACF49B-D851-42D9-BE59-6436A659D556}"/>
                </a:ext>
              </a:extLst>
            </p:cNvPr>
            <p:cNvGrpSpPr/>
            <p:nvPr/>
          </p:nvGrpSpPr>
          <p:grpSpPr>
            <a:xfrm>
              <a:off x="5135198" y="4293091"/>
              <a:ext cx="480743" cy="1903258"/>
              <a:chOff x="1141580" y="3793285"/>
              <a:chExt cx="480743" cy="1903258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CB24856-9CB9-499E-9E89-5896F7FC38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2B8DCB6-34F4-49AF-9C31-02F76FEAB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4F60FF9-C4ED-4923-85E0-3D443DAEF40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CFE51726-5961-41E5-B0A4-ABD05E7D44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10F0A849-0D00-4ED6-869C-ABBE46D5FD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9677085-B6D9-40A1-9264-D522AA44BA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7CDBD8D-0C4B-43F6-8CA5-4321C131B46C}"/>
                </a:ext>
              </a:extLst>
            </p:cNvPr>
            <p:cNvGrpSpPr/>
            <p:nvPr/>
          </p:nvGrpSpPr>
          <p:grpSpPr>
            <a:xfrm>
              <a:off x="5711720" y="4293091"/>
              <a:ext cx="480743" cy="1903258"/>
              <a:chOff x="1141580" y="3793285"/>
              <a:chExt cx="480743" cy="1903258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8E40C1B-A91C-4EBB-BA4D-02C5D2655C1E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6093776-3D0E-4C08-B77A-B354F26EE5E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9152F8C-FA50-4302-BBD4-111E1D2FB65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C90F04-CCD7-4810-BF48-A1A2815A0FF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A85DC0A3-22C1-468B-8C38-92947D93DD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A4471461-3FB4-4BD1-9C56-D98C9C83D3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8534096-A40D-4C97-905F-29480D90BA7C}"/>
                </a:ext>
              </a:extLst>
            </p:cNvPr>
            <p:cNvGrpSpPr/>
            <p:nvPr/>
          </p:nvGrpSpPr>
          <p:grpSpPr>
            <a:xfrm>
              <a:off x="6272343" y="4293091"/>
              <a:ext cx="480743" cy="1903258"/>
              <a:chOff x="1141580" y="3793285"/>
              <a:chExt cx="480743" cy="1903258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8F3D346-8291-4F84-B473-07DB1B2425EA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778038FD-E755-4257-A650-A590279FDF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5819452E-B4C8-45D3-9F78-7266C6D26FB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A975C5B6-5A52-4722-8547-97B782E5BC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4D07A3F-EFBD-4CD5-A208-9345ABE758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0DCDB36-6A3E-4C74-9A5F-7A4DD0F3FF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99FAB9D-4E45-4C4D-8ADA-6E5BD1650EB3}"/>
                </a:ext>
              </a:extLst>
            </p:cNvPr>
            <p:cNvGrpSpPr/>
            <p:nvPr/>
          </p:nvGrpSpPr>
          <p:grpSpPr>
            <a:xfrm>
              <a:off x="6831168" y="4293091"/>
              <a:ext cx="480743" cy="1903258"/>
              <a:chOff x="1141580" y="3793285"/>
              <a:chExt cx="480743" cy="1903258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61486D6-CE32-4442-95F9-9AFD691DD446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34DCB0-6C74-4801-AD04-2E61D1C6285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A5F48EB-039B-434B-BC91-9D9904D44B9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D5599F57-0844-41AB-B632-C2E9ABEA1DB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6A871312-03E9-4F23-A02C-01451CDFDE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1" name="TextBox 90">
                    <a:extLst>
                      <a:ext uri="{FF2B5EF4-FFF2-40B4-BE49-F238E27FC236}">
                        <a16:creationId xmlns:a16="http://schemas.microsoft.com/office/drawing/2014/main" id="{72B78E68-A5EC-4C52-A3C2-6CAB154F28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D5D5F29C-684D-4CD1-87B8-77D9A6E53F33}"/>
                </a:ext>
              </a:extLst>
            </p:cNvPr>
            <p:cNvGrpSpPr/>
            <p:nvPr/>
          </p:nvGrpSpPr>
          <p:grpSpPr>
            <a:xfrm>
              <a:off x="7384084" y="4293091"/>
              <a:ext cx="480743" cy="1903258"/>
              <a:chOff x="1141580" y="3793285"/>
              <a:chExt cx="480743" cy="190325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E8A45E1-37A0-4B52-8D9D-74DD20D03CA8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F64D3B1-4DA7-4E5E-A013-E0AEF1549B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054128D-1362-45E6-9D31-7983F40BA9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6834D8BA-80E6-413C-9A94-28C12D5B47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07C555E1-DE8B-4470-B485-D16DC8837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D7B0A804-C0F2-47B3-A5BD-2341FDC603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r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535E7FE-60CE-49A0-9D14-DFC01596304C}"/>
                </a:ext>
              </a:extLst>
            </p:cNvPr>
            <p:cNvGrpSpPr/>
            <p:nvPr/>
          </p:nvGrpSpPr>
          <p:grpSpPr>
            <a:xfrm>
              <a:off x="7960606" y="4293091"/>
              <a:ext cx="480743" cy="1903258"/>
              <a:chOff x="1141580" y="3793285"/>
              <a:chExt cx="480743" cy="1903258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490EEF3A-9DB6-4840-B6D3-F0995925F1FD}"/>
                  </a:ext>
                </a:extLst>
              </p:cNvPr>
              <p:cNvSpPr/>
              <p:nvPr/>
            </p:nvSpPr>
            <p:spPr bwMode="auto">
              <a:xfrm>
                <a:off x="1141580" y="3793285"/>
                <a:ext cx="480743" cy="1903258"/>
              </a:xfrm>
              <a:prstGeom prst="rect">
                <a:avLst/>
              </a:prstGeom>
              <a:noFill/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BA2A099-EA20-4332-A2C2-BC32951947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535120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2901CE7E-F67F-41EE-979A-D8AEA70D68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4651272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A8C259A-EADE-44DC-9260-4DBE8AADFEB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283569" y="3933550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A83F6DF0-9824-49A2-83C5-00005FB411C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29654" y="4822390"/>
                    <a:ext cx="447558" cy="400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5" name="TextBox 104">
                    <a:extLst>
                      <a:ext uri="{FF2B5EF4-FFF2-40B4-BE49-F238E27FC236}">
                        <a16:creationId xmlns:a16="http://schemas.microsoft.com/office/drawing/2014/main" id="{4E7F4C4D-3A15-4381-ACDD-8277B087CB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1140471" y="4131189"/>
                    <a:ext cx="447558" cy="400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r="-15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/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8E1564-1C48-4883-836E-0EF0C05F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840" y="4784915"/>
                <a:ext cx="451855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8DB7CF8A-4E36-4A29-A05D-8052BB0CD600}"/>
              </a:ext>
            </a:extLst>
          </p:cNvPr>
          <p:cNvSpPr>
            <a:spLocks noChangeAspect="1"/>
          </p:cNvSpPr>
          <p:nvPr/>
        </p:nvSpPr>
        <p:spPr bwMode="auto">
          <a:xfrm>
            <a:off x="4145647" y="5117688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Master Theorem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8342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417638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2101416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.</m:t>
                    </m:r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So, what is the running time?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b="-6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How to lower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3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,|</m:t>
                    </m:r>
                    <m:sSub>
                      <m:sSub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1501" y="274638"/>
                <a:ext cx="8669465" cy="1143000"/>
              </a:xfrm>
              <a:blipFill>
                <a:blip r:embed="rId4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528515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528515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528515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528515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528515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528515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528515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528515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528515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532907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528515"/>
            <a:ext cx="553696" cy="1903258"/>
            <a:chOff x="4051230" y="1528515"/>
            <a:chExt cx="55369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9B7CF932-87A4-4BA7-A686-FE81188CB67E}"/>
                </a:ext>
              </a:extLst>
            </p:cNvPr>
            <p:cNvSpPr txBox="1"/>
            <p:nvPr/>
          </p:nvSpPr>
          <p:spPr>
            <a:xfrm>
              <a:off x="4234311" y="2060089"/>
              <a:ext cx="370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252456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251422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253408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233465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329" y="3675415"/>
                <a:ext cx="715452" cy="400110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935038"/>
                <a:ext cx="715452" cy="400110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38883" y="4618328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655" y="4438447"/>
                <a:ext cx="3454600" cy="728341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AB74A0D-95FC-4566-A667-F54C384261F1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  <p:bldP spid="14" grpId="0" animBg="1"/>
      <p:bldP spid="4126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60616" y="1207483"/>
            <a:ext cx="3779122" cy="1410755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63488" y="1891261"/>
            <a:ext cx="3912477" cy="148235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)|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=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, output w</a:t>
                </a:r>
              </a:p>
              <a:p>
                <a:pPr marL="342900" lvl="2" indent="-342900" defTabSz="692150">
                  <a:lnSpc>
                    <a:spcPct val="90000"/>
                  </a:lnSpc>
                </a:pPr>
                <a:r>
                  <a:rPr lang="en-US" sz="2000" dirty="0">
                    <a:ea typeface="Courier New" charset="0"/>
                    <a:cs typeface="Gill Sans" charset="0"/>
                  </a:rPr>
                  <a:t>Else output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&lt;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=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𝑤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|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342900" lvl="2" indent="-342900" defTabSz="692150">
                  <a:lnSpc>
                    <a:spcPct val="90000"/>
                  </a:lnSpc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Where</a:t>
                </a:r>
                <a:r>
                  <a:rPr lang="en-US" sz="2000" i="1" dirty="0">
                    <a:latin typeface="Cambria Math" panose="02040503050406030204" pitchFamily="18" charset="0"/>
                    <a:ea typeface="Courier New" charset="0"/>
                    <a:cs typeface="Gill Sans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057227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Asymptotic Running Time?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D2FA9A8-6A08-4662-A362-01C0A84E2D6B}"/>
              </a:ext>
            </a:extLst>
          </p:cNvPr>
          <p:cNvGrpSpPr/>
          <p:nvPr/>
        </p:nvGrpSpPr>
        <p:grpSpPr>
          <a:xfrm>
            <a:off x="1278604" y="1318360"/>
            <a:ext cx="480743" cy="1903258"/>
            <a:chOff x="1141580" y="3793285"/>
            <a:chExt cx="480743" cy="190325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A405DEA-2718-4FB6-B317-181F9D987990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733824-E848-4AA1-85E5-3807293F49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53A66D2-A16B-4563-8257-705D11D8BC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A1D5CD83-4853-4579-9343-1F3A0033DD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891201CE-DF2A-4971-BBE2-CA582917F2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1878134C-54EA-4F9F-BAF4-A2C69F8BD1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80F3E03-DC33-41E9-8DAF-9137E8F7645E}"/>
              </a:ext>
            </a:extLst>
          </p:cNvPr>
          <p:cNvGrpSpPr/>
          <p:nvPr/>
        </p:nvGrpSpPr>
        <p:grpSpPr>
          <a:xfrm>
            <a:off x="2065278" y="1318360"/>
            <a:ext cx="480743" cy="1903258"/>
            <a:chOff x="1141580" y="3793285"/>
            <a:chExt cx="480743" cy="1903258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0767C29-BB84-44A5-BFE6-5A64DF57C344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2F893C0-DA3E-4299-A1C5-1009B505E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589F56-E7E8-48E9-884E-F4CDA5A3D0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83667FE4-6E9D-4BE9-AC4E-35055C19A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160B0AC3-590A-40AC-B809-530F6310E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B999FF50-5CB9-4590-9810-8EC4CFD4D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28D9AEF-0B6A-4119-9308-2151CD1C0886}"/>
              </a:ext>
            </a:extLst>
          </p:cNvPr>
          <p:cNvGrpSpPr/>
          <p:nvPr/>
        </p:nvGrpSpPr>
        <p:grpSpPr>
          <a:xfrm>
            <a:off x="2883694" y="1318360"/>
            <a:ext cx="480743" cy="1903258"/>
            <a:chOff x="1141580" y="3793285"/>
            <a:chExt cx="480743" cy="1903258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0D28BAD-7AD5-4293-9661-5E83A9444855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816169F-36D7-41F9-8504-E7A30C886F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3D05BEA-AA54-47F0-9C0F-8D088DF02E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2FD17AB0-601D-42FA-AECB-0E3DC757A5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BD335A76-40AD-46D8-B2A1-324D45797B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EFC2B1BF-8608-4D33-8DDC-A3991701A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5AA7DD7-DE48-482F-897C-1862B256D464}"/>
              </a:ext>
            </a:extLst>
          </p:cNvPr>
          <p:cNvGrpSpPr/>
          <p:nvPr/>
        </p:nvGrpSpPr>
        <p:grpSpPr>
          <a:xfrm>
            <a:off x="3695068" y="1318360"/>
            <a:ext cx="480743" cy="1903258"/>
            <a:chOff x="1141580" y="3793285"/>
            <a:chExt cx="480743" cy="1903258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EE72E5A-3A82-4BC2-8483-E690A412A36B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E9E2DA2-A44D-4EB4-848E-E02F975488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21F964A7-D143-4680-9F0C-0EB6D5665A9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65E032A-F73C-4609-BB3C-A83FA41D4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789B382C-75CA-4BC6-9166-DF0911674F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F6AD969-04CA-4237-8987-BD392D801B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8E46833-DF68-418A-A8C4-8519D8743F63}"/>
              </a:ext>
            </a:extLst>
          </p:cNvPr>
          <p:cNvGrpSpPr/>
          <p:nvPr/>
        </p:nvGrpSpPr>
        <p:grpSpPr>
          <a:xfrm>
            <a:off x="5223460" y="1318360"/>
            <a:ext cx="480743" cy="1903258"/>
            <a:chOff x="1141580" y="3793285"/>
            <a:chExt cx="480743" cy="1903258"/>
          </a:xfrm>
        </p:grpSpPr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E557C11-3557-45EA-976C-7A795D59ABB3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84CB5FA0-C102-485B-9787-F2634F922D2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BBA7D00-FC78-42F2-9A01-68D6B713AF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CF2031-7AD4-46F3-8EFB-2D5592B4B5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5194A82C-B3D2-46D6-9F62-53351603E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E38B7DF-DA35-45B4-9FDA-FD76F4AE92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61E472D-D80D-47AA-95CE-5D8871FFDFFF}"/>
              </a:ext>
            </a:extLst>
          </p:cNvPr>
          <p:cNvGrpSpPr/>
          <p:nvPr/>
        </p:nvGrpSpPr>
        <p:grpSpPr>
          <a:xfrm>
            <a:off x="5935854" y="1318360"/>
            <a:ext cx="480743" cy="1903258"/>
            <a:chOff x="1141580" y="3793285"/>
            <a:chExt cx="480743" cy="1903258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3158DE5-E9E3-4520-A522-B10DF20A754E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3C367AD-ADEC-4679-BDC2-D3FB66346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55421E8-F00C-4C5D-A652-D25844C125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BD7F0796-8E4D-4E5E-AB14-B4887B7D55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A89B39A4-4377-4204-8B42-B182C569D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2A039D31-71E6-4D84-8ACE-A8A1CB8958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3A9E081-43AB-4E59-B44D-2CFB89853BA3}"/>
              </a:ext>
            </a:extLst>
          </p:cNvPr>
          <p:cNvGrpSpPr/>
          <p:nvPr/>
        </p:nvGrpSpPr>
        <p:grpSpPr>
          <a:xfrm>
            <a:off x="6677086" y="1318360"/>
            <a:ext cx="480743" cy="1903258"/>
            <a:chOff x="1141580" y="3793285"/>
            <a:chExt cx="480743" cy="190325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3FB94E1-D450-4930-AEB1-BD2E1D9243F8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F5889DF-9D22-4DE5-9ACB-749D4B3FC9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D31C17E-79AA-4272-B491-90859AA68A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7E26F5D-28DA-4AC6-A47A-73795C77D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A7920A7A-985E-4297-B521-AB834F669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4509DB58-1CD5-4BF3-AE6D-B889A33D92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606F9E9-8CAE-4AAD-9CF7-711C09DAAB7C}"/>
              </a:ext>
            </a:extLst>
          </p:cNvPr>
          <p:cNvGrpSpPr/>
          <p:nvPr/>
        </p:nvGrpSpPr>
        <p:grpSpPr>
          <a:xfrm>
            <a:off x="7450064" y="1318360"/>
            <a:ext cx="480743" cy="1903258"/>
            <a:chOff x="1141580" y="3793285"/>
            <a:chExt cx="480743" cy="1903258"/>
          </a:xfrm>
        </p:grpSpPr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AFFC-7D31-43E9-AAF0-EB42BA9D063C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E5FAC70-1DCA-4309-BF6C-10B470314F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229A502-345C-476F-87B7-F1A04141A4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9ECC00C-B3E7-45A6-9B63-005E8A185D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TextBox 186">
                  <a:extLst>
                    <a:ext uri="{FF2B5EF4-FFF2-40B4-BE49-F238E27FC236}">
                      <a16:creationId xmlns:a16="http://schemas.microsoft.com/office/drawing/2014/main" id="{63BBB25B-2499-4D6B-A98A-5A937FE2E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5DD6B1DC-6608-477D-AA5E-55B6E2117F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29A635-10BC-42A1-A1FE-2A33896253F9}"/>
              </a:ext>
            </a:extLst>
          </p:cNvPr>
          <p:cNvGrpSpPr/>
          <p:nvPr/>
        </p:nvGrpSpPr>
        <p:grpSpPr>
          <a:xfrm>
            <a:off x="8224488" y="1318360"/>
            <a:ext cx="480743" cy="1903258"/>
            <a:chOff x="1141580" y="3793285"/>
            <a:chExt cx="480743" cy="1903258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F66E413-5E3E-4096-9D31-92B9563B9C31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E1D28CE-BC27-41D5-93D6-85C99F8B48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B6C9F5A-739E-48EA-9901-C1E9B9B0A4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14462F00-2E88-4B7E-A27E-2579B211A5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4" name="TextBox 193">
                  <a:extLst>
                    <a:ext uri="{FF2B5EF4-FFF2-40B4-BE49-F238E27FC236}">
                      <a16:creationId xmlns:a16="http://schemas.microsoft.com/office/drawing/2014/main" id="{BE530AF2-65EA-4AE8-994B-BF82F09D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E41207AF-2F52-4FB5-8D29-C4544BB01C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687FF6E-A072-47D1-A89C-1125FFC2A2FB}"/>
              </a:ext>
            </a:extLst>
          </p:cNvPr>
          <p:cNvGrpSpPr/>
          <p:nvPr/>
        </p:nvGrpSpPr>
        <p:grpSpPr>
          <a:xfrm>
            <a:off x="531228" y="1322752"/>
            <a:ext cx="480743" cy="1903258"/>
            <a:chOff x="1141580" y="3793285"/>
            <a:chExt cx="480743" cy="1903258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1141580" y="379328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535120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465127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83569" y="39335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29654" y="4822390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1140471" y="4131189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065750-92F6-4459-81F3-BE65E862C36E}"/>
              </a:ext>
            </a:extLst>
          </p:cNvPr>
          <p:cNvGrpSpPr/>
          <p:nvPr/>
        </p:nvGrpSpPr>
        <p:grpSpPr>
          <a:xfrm>
            <a:off x="4471520" y="1318360"/>
            <a:ext cx="594316" cy="1903258"/>
            <a:chOff x="4051230" y="1528515"/>
            <a:chExt cx="594316" cy="1903258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450BC06-5F82-4851-BDF7-8DFC82C61E8A}"/>
                </a:ext>
              </a:extLst>
            </p:cNvPr>
            <p:cNvSpPr/>
            <p:nvPr/>
          </p:nvSpPr>
          <p:spPr bwMode="auto">
            <a:xfrm>
              <a:off x="4051230" y="1528515"/>
              <a:ext cx="480743" cy="1903258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3A6FF17-24E6-40B6-B514-F568F3E0C6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308643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58E90C2E-DF9C-4BEF-98C0-968161536B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0499" y="2380822"/>
              <a:ext cx="228600" cy="228600"/>
            </a:xfrm>
            <a:prstGeom prst="ellipse">
              <a:avLst/>
            </a:prstGeom>
            <a:solidFill>
              <a:srgbClr val="00B0F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87666D5-9CFB-45EF-A479-213E715A9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93219" y="166878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/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671F0146-75FD-4FD7-8EE6-6A800DBF98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39304" y="2557620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/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A87E94B2-11A2-4900-8B1E-8CD4DEA1C2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4050121" y="1866419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/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9B7CF932-87A4-4BA7-A686-FE81188CB6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3691" y="2060089"/>
                  <a:ext cx="451855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018891"/>
                <a:ext cx="447558" cy="40011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80" y="2042301"/>
                <a:ext cx="447558" cy="40011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913" y="2041267"/>
                <a:ext cx="447558" cy="4001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31" y="2043253"/>
                <a:ext cx="447558" cy="40011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042301"/>
                <a:ext cx="447558" cy="40011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042301"/>
                <a:ext cx="447558" cy="400110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049989"/>
                <a:ext cx="447558" cy="40011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033739"/>
                <a:ext cx="447558" cy="40011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029907"/>
                <a:ext cx="447558" cy="40011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85" y="2023310"/>
                <a:ext cx="447558" cy="40011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/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noFill/>
              <a:ln w="34925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again? </a:t>
                </a:r>
              </a:p>
              <a:p>
                <a:r>
                  <a:rPr lang="en-US" dirty="0"/>
                  <a:t>So, what is the point?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DC78CB-60A2-43D5-990A-55441C380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08" y="3661152"/>
                <a:ext cx="2634055" cy="707886"/>
              </a:xfrm>
              <a:prstGeom prst="rect">
                <a:avLst/>
              </a:prstGeom>
              <a:blipFill>
                <a:blip r:embed="rId37"/>
                <a:stretch>
                  <a:fillRect l="-1142" t="-1639" r="-1370" b="-12295"/>
                </a:stretch>
              </a:blipFill>
              <a:ln w="349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E6234B5C-8810-4B8D-AF5F-D11E68696ED4}"/>
              </a:ext>
            </a:extLst>
          </p:cNvPr>
          <p:cNvSpPr txBox="1"/>
          <p:nvPr/>
        </p:nvSpPr>
        <p:spPr>
          <a:xfrm>
            <a:off x="4389343" y="-35697"/>
            <a:ext cx="48354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a typeface="Courier New" charset="0"/>
                <a:cs typeface="Gill Sans" charset="0"/>
              </a:rPr>
              <a:t>Assume all numbers are distinct for simplicity.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Partition into n/5 sets. Sort each set and set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𝑆𝑒𝑙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𝑚𝑖𝑑𝑝𝑜𝑖𝑛𝑡𝑠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/10</m:t>
                    </m:r>
                  </m:oMath>
                </a14:m>
                <a:r>
                  <a:rPr lang="en-US" sz="2000" dirty="0">
                    <a:ea typeface="Courier New" charset="0"/>
                    <a:cs typeface="Gill Sans" charset="0"/>
                  </a:rPr>
                  <a:t>)</a:t>
                </a: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sz="800" b="0" i="1" dirty="0">
                  <a:latin typeface="Cambria Math" panose="02040503050406030204" pitchFamily="18" charset="0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&lt;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&gt;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≥3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10</m:t>
                        </m:r>
                      </m:den>
                    </m:f>
                  </m:oMath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lvl="2" indent="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731" b="-6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DAF3683-E960-4EF8-B6B0-DAADDB4184C5}"/>
              </a:ext>
            </a:extLst>
          </p:cNvPr>
          <p:cNvSpPr/>
          <p:nvPr/>
        </p:nvSpPr>
        <p:spPr bwMode="auto">
          <a:xfrm>
            <a:off x="5104431" y="1053469"/>
            <a:ext cx="3823310" cy="1827443"/>
          </a:xfrm>
          <a:prstGeom prst="rect">
            <a:avLst/>
          </a:prstGeom>
          <a:solidFill>
            <a:srgbClr val="92D05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4FF3CD-2B80-4C62-B008-D5EB11F870E3}"/>
              </a:ext>
            </a:extLst>
          </p:cNvPr>
          <p:cNvSpPr/>
          <p:nvPr/>
        </p:nvSpPr>
        <p:spPr bwMode="auto">
          <a:xfrm>
            <a:off x="391705" y="2138346"/>
            <a:ext cx="3901660" cy="166918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CE7A5E88-29CD-4824-91C2-0D4C7BFE1581}"/>
              </a:ext>
            </a:extLst>
          </p:cNvPr>
          <p:cNvSpPr/>
          <p:nvPr/>
        </p:nvSpPr>
        <p:spPr bwMode="auto">
          <a:xfrm>
            <a:off x="534560" y="2267382"/>
            <a:ext cx="8280018" cy="400110"/>
          </a:xfrm>
          <a:prstGeom prst="roundRect">
            <a:avLst/>
          </a:prstGeom>
          <a:solidFill>
            <a:srgbClr val="FF0000">
              <a:alpha val="54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 Improved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/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D081DF0-6E14-4AA4-8170-003552A89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0" y="2229046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/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2F482190-AB5E-4C2F-AD92-BAAF6966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6880" y="2252456"/>
                <a:ext cx="44755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/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3A0DCE99-DCB6-4B6D-8C7F-378D55126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53" y="2251422"/>
                <a:ext cx="44755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/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855539B7-9FA2-4AF2-998C-66F5BAA78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971" y="2253408"/>
                <a:ext cx="44755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/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CF476C3D-85C3-469A-8E9C-DA492B8E2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381" y="2252456"/>
                <a:ext cx="447558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/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B265AC93-A847-410A-95C3-28C32D0C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078" y="2252456"/>
                <a:ext cx="44755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/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3FF63E86-6E28-4CBE-990E-1408CA78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927" y="2260144"/>
                <a:ext cx="44755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/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1CB849DF-7B03-486A-8C30-FDC04979B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546" y="2243894"/>
                <a:ext cx="447558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/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02F0C6-E26E-49A1-920C-B029885BD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7" y="2240062"/>
                <a:ext cx="447558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/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26CA0F19-5E60-45A4-BC15-80950F24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64" y="2244824"/>
                <a:ext cx="447558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/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954CBE8-4247-4C61-A640-8F9EE23B3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61" y="3725615"/>
                <a:ext cx="715452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/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1" i="1" dirty="0" smtClean="0">
                          <a:solidFill>
                            <a:srgbClr val="669900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dirty="0">
                  <a:solidFill>
                    <a:srgbClr val="669900"/>
                  </a:solidFill>
                </a:endParaRPr>
              </a:p>
            </p:txBody>
          </p:sp>
        </mc:Choice>
        <mc:Fallback xmlns=""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909583B1-7DDB-44E5-8F13-85306D956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233" y="645370"/>
                <a:ext cx="71545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0E1ACC-3C3D-4830-A7B6-E622DCDA9283}"/>
              </a:ext>
            </a:extLst>
          </p:cNvPr>
          <p:cNvSpPr/>
          <p:nvPr/>
        </p:nvSpPr>
        <p:spPr bwMode="auto">
          <a:xfrm>
            <a:off x="4252749" y="4852306"/>
            <a:ext cx="749251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/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|,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2672" name="TextBox 412671">
                <a:extLst>
                  <a:ext uri="{FF2B5EF4-FFF2-40B4-BE49-F238E27FC236}">
                    <a16:creationId xmlns:a16="http://schemas.microsoft.com/office/drawing/2014/main" id="{24AB269D-AD37-436C-B23B-0C92157FD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816" y="4632564"/>
                <a:ext cx="3610091" cy="7283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B22C5BD-40F6-4EA0-991A-B667E56C7C63}"/>
              </a:ext>
            </a:extLst>
          </p:cNvPr>
          <p:cNvGrpSpPr/>
          <p:nvPr/>
        </p:nvGrpSpPr>
        <p:grpSpPr>
          <a:xfrm>
            <a:off x="531228" y="1192696"/>
            <a:ext cx="462761" cy="2521700"/>
            <a:chOff x="531228" y="1192696"/>
            <a:chExt cx="462761" cy="2521700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85AD0DEA-4509-4BB9-866A-24D40B94B8B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BEE78C69-E5C7-4270-BD56-E317BCD0A3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49342D55-5369-4E52-857A-FE43488914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8909E25-1896-426F-8474-8DB26A2FC0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82C6182B-83EF-498A-839D-C9499B9DA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4B0CFCD5-D3D0-493C-A9CD-269E39AF82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CF23DB0F-F1AC-4635-9E9F-95EB4F810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574B260-3F15-4333-84E3-8262014B0F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AC1C17A-84C7-4484-921B-AA37CE740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ADFD855-E279-4551-8647-5ECAABF2A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4A9B9CB-9F94-48A5-84F5-DE5533DE935D}"/>
              </a:ext>
            </a:extLst>
          </p:cNvPr>
          <p:cNvGrpSpPr/>
          <p:nvPr/>
        </p:nvGrpSpPr>
        <p:grpSpPr>
          <a:xfrm>
            <a:off x="1303850" y="1192696"/>
            <a:ext cx="462761" cy="2521700"/>
            <a:chOff x="531228" y="1192696"/>
            <a:chExt cx="462761" cy="2521700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4B9DB11-5F7C-4E94-80F9-886C8674ABCE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0A2CC444-9300-4920-B3CC-EDB52FEEF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9304A7D-65A5-4D3D-9E26-16154C5DC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7903A131-23EA-4756-B39A-398BCBD56C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78E53095-EB3A-42B2-9A76-E861E24CB4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109B8D-8059-4D40-9D88-94CCBE603C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79CA857-CA01-4AD8-BB5C-06F6956F2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628FF68-B3AE-4C11-B296-EDE6731CAF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015283F1-CA52-4FD2-B7D8-0FD9F985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E8751872-62DC-49F9-8C38-3820D5AD02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8BBA566-645A-4B34-BE71-6652CB4CACD6}"/>
              </a:ext>
            </a:extLst>
          </p:cNvPr>
          <p:cNvGrpSpPr/>
          <p:nvPr/>
        </p:nvGrpSpPr>
        <p:grpSpPr>
          <a:xfrm>
            <a:off x="2093305" y="1192696"/>
            <a:ext cx="462761" cy="2521700"/>
            <a:chOff x="531228" y="1192696"/>
            <a:chExt cx="462761" cy="25217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AC3E2EA2-ED27-4FD8-8DA9-CECFA92FB4E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F6D05AA-06D9-44E1-8E70-D380B721F0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A22A2CE-D122-4ECF-8FDD-FE7BD398D7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3DFBF7F-C199-4726-B1E9-18AD7860D9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1D557DDB-443E-43A0-BDB6-1AB69A87D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C35C6BA0-66C4-4DEB-AC89-B01EB6295C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C825ADD-AD7F-4F63-852D-4F1B82EF64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BDD897C-7FB0-4B9B-B902-615915CEC7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F88401AD-CAF5-4A38-B3A7-60F4CDC26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7" name="TextBox 216">
                  <a:extLst>
                    <a:ext uri="{FF2B5EF4-FFF2-40B4-BE49-F238E27FC236}">
                      <a16:creationId xmlns:a16="http://schemas.microsoft.com/office/drawing/2014/main" id="{85332272-9357-46A8-8DFA-F38CDE4C2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27BBA7E1-C5E5-44C7-B84E-34E3855FBFC0}"/>
              </a:ext>
            </a:extLst>
          </p:cNvPr>
          <p:cNvGrpSpPr/>
          <p:nvPr/>
        </p:nvGrpSpPr>
        <p:grpSpPr>
          <a:xfrm>
            <a:off x="2904821" y="1168251"/>
            <a:ext cx="462761" cy="2521700"/>
            <a:chOff x="531228" y="1192696"/>
            <a:chExt cx="462761" cy="2521700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47DB7EA6-12E8-45AB-8C44-56D7FED3A98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2739E2EC-2B56-4FF0-AA81-64F4209E2B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BEAD4E0E-1B85-4D31-A901-87DE63A9EB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5825436-1951-4717-B1B5-93EBB9583D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3" name="TextBox 222">
                  <a:extLst>
                    <a:ext uri="{FF2B5EF4-FFF2-40B4-BE49-F238E27FC236}">
                      <a16:creationId xmlns:a16="http://schemas.microsoft.com/office/drawing/2014/main" id="{794157EC-9272-495A-A14D-99F77928A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65B75F0B-E31C-44C2-89D8-43A8B2626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7B9322FB-0972-481B-9406-854ABD2EA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9C1D2C68-A642-4B11-8E76-3C6C12B95F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7" name="TextBox 226">
                  <a:extLst>
                    <a:ext uri="{FF2B5EF4-FFF2-40B4-BE49-F238E27FC236}">
                      <a16:creationId xmlns:a16="http://schemas.microsoft.com/office/drawing/2014/main" id="{8010538D-8635-4E0D-98E3-6EFEBD884C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2F1CA3F9-6E86-4B1D-A9C3-5D11A10589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2ED6823-C84D-4B37-AF24-A44A54578ABE}"/>
              </a:ext>
            </a:extLst>
          </p:cNvPr>
          <p:cNvGrpSpPr/>
          <p:nvPr/>
        </p:nvGrpSpPr>
        <p:grpSpPr>
          <a:xfrm>
            <a:off x="3722281" y="1168251"/>
            <a:ext cx="462761" cy="2521700"/>
            <a:chOff x="531228" y="1192696"/>
            <a:chExt cx="462761" cy="2521700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360426AB-B269-4EF1-BFBE-3FB6E5618D80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B00E0042-5CF2-418F-9D36-21483E7190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F92BB8AD-CDD5-4CFD-B9BB-380D4436E4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E92F867C-5307-4032-AD8E-97B83D72EE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4" name="TextBox 233">
                  <a:extLst>
                    <a:ext uri="{FF2B5EF4-FFF2-40B4-BE49-F238E27FC236}">
                      <a16:creationId xmlns:a16="http://schemas.microsoft.com/office/drawing/2014/main" id="{EF29CE14-F07D-4DCD-AFB7-525BE77322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F5F1C52F-FA9B-4BF2-82D8-212DCEFE0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D4655121-55F2-4B38-ADC6-BC7A917FC3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EB173DDC-9B80-4529-B694-452C1B46C2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8" name="TextBox 237">
                  <a:extLst>
                    <a:ext uri="{FF2B5EF4-FFF2-40B4-BE49-F238E27FC236}">
                      <a16:creationId xmlns:a16="http://schemas.microsoft.com/office/drawing/2014/main" id="{7EF6D0BF-C11B-470A-A019-38688E4C6B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9" name="TextBox 238">
                  <a:extLst>
                    <a:ext uri="{FF2B5EF4-FFF2-40B4-BE49-F238E27FC236}">
                      <a16:creationId xmlns:a16="http://schemas.microsoft.com/office/drawing/2014/main" id="{1FB147DB-F884-438B-A434-0ED8F40CA6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40E60A6-DC58-41BD-97DD-23176AA3E341}"/>
              </a:ext>
            </a:extLst>
          </p:cNvPr>
          <p:cNvGrpSpPr/>
          <p:nvPr/>
        </p:nvGrpSpPr>
        <p:grpSpPr>
          <a:xfrm>
            <a:off x="4499681" y="1165654"/>
            <a:ext cx="462761" cy="2521700"/>
            <a:chOff x="531228" y="1192696"/>
            <a:chExt cx="462761" cy="2521700"/>
          </a:xfrm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BDFF1618-E636-4210-AF2A-A42D99CF9D88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478BF0A9-D465-499C-81AA-86AB229D8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BF7FE051-074F-42E5-BE25-17A865838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B2127D6A-485E-4C4C-AA89-F4DEABFD25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5" name="TextBox 244">
                  <a:extLst>
                    <a:ext uri="{FF2B5EF4-FFF2-40B4-BE49-F238E27FC236}">
                      <a16:creationId xmlns:a16="http://schemas.microsoft.com/office/drawing/2014/main" id="{14981FFC-37B2-4FED-95C5-86852281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6" name="TextBox 245">
                  <a:extLst>
                    <a:ext uri="{FF2B5EF4-FFF2-40B4-BE49-F238E27FC236}">
                      <a16:creationId xmlns:a16="http://schemas.microsoft.com/office/drawing/2014/main" id="{493F6D7D-7BC5-4627-BDD5-D9A031E730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75052B0-2B2D-483A-AC4A-7006E1F105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5C73353B-88C1-4CAD-AAD1-E998B155CA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9" name="TextBox 248">
                  <a:extLst>
                    <a:ext uri="{FF2B5EF4-FFF2-40B4-BE49-F238E27FC236}">
                      <a16:creationId xmlns:a16="http://schemas.microsoft.com/office/drawing/2014/main" id="{CB2FE4B4-B790-4646-BAF8-EEDD716804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0" name="TextBox 249">
                  <a:extLst>
                    <a:ext uri="{FF2B5EF4-FFF2-40B4-BE49-F238E27FC236}">
                      <a16:creationId xmlns:a16="http://schemas.microsoft.com/office/drawing/2014/main" id="{1F6597F7-1A5A-44D4-BC16-9222C303F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765E5762-E801-46F0-8B65-625C188B3C69}"/>
              </a:ext>
            </a:extLst>
          </p:cNvPr>
          <p:cNvGrpSpPr/>
          <p:nvPr/>
        </p:nvGrpSpPr>
        <p:grpSpPr>
          <a:xfrm>
            <a:off x="5235807" y="1172670"/>
            <a:ext cx="462761" cy="2521700"/>
            <a:chOff x="531228" y="1192696"/>
            <a:chExt cx="462761" cy="2521700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EF144405-091B-4AB6-9C80-557E622CEEDA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40FBC64C-4839-4838-A3F5-45CFB77CB0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1E1BAA28-F04E-4A6C-9CAE-C417781B56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C601F87-67FD-4F98-B3CB-EECA332F1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237F2896-E93D-40B9-99D5-8CAD4AF550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DD9DBB4F-F6B1-4CFF-A69D-C6470D21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337FA77-A66B-44FA-88A9-3465F2417E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3B398F2-D137-49B2-9938-982B38628D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4AA75F83-FEA1-41B0-855D-CDB330442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0FC6A0AC-F407-47F4-8D3D-7EB53B2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E1449628-EFD9-4D40-9F6E-ADE9DD1A5540}"/>
              </a:ext>
            </a:extLst>
          </p:cNvPr>
          <p:cNvGrpSpPr/>
          <p:nvPr/>
        </p:nvGrpSpPr>
        <p:grpSpPr>
          <a:xfrm>
            <a:off x="6007239" y="1190627"/>
            <a:ext cx="462761" cy="2521700"/>
            <a:chOff x="531228" y="1192696"/>
            <a:chExt cx="462761" cy="2521700"/>
          </a:xfrm>
        </p:grpSpPr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4E902F83-88DE-4D63-A254-F8DE7747E151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C7C9369B-DD27-48CA-9937-B66517B494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4668D328-E7B4-4B56-B43D-C31927B93C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E60AB9D-1EDB-4EC4-86A8-03583FCA8C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AAABEF23-6B0F-4AFB-A98E-4966A1B95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01616EC9-01C2-4F7C-A1A1-E3061CF6C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741A472E-C4C9-45A9-B880-9780AA7EB8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7259BE5-B5B2-4ADB-872B-32350BBFAD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1" name="TextBox 270">
                  <a:extLst>
                    <a:ext uri="{FF2B5EF4-FFF2-40B4-BE49-F238E27FC236}">
                      <a16:creationId xmlns:a16="http://schemas.microsoft.com/office/drawing/2014/main" id="{151C8D61-0674-4137-8E21-672EFB1DC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2" name="TextBox 271">
                  <a:extLst>
                    <a:ext uri="{FF2B5EF4-FFF2-40B4-BE49-F238E27FC236}">
                      <a16:creationId xmlns:a16="http://schemas.microsoft.com/office/drawing/2014/main" id="{89F653FB-330A-4B2C-9FF9-48CAF3B9BE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C7686281-6D9C-487A-A18D-4A2FCC7EE020}"/>
              </a:ext>
            </a:extLst>
          </p:cNvPr>
          <p:cNvGrpSpPr/>
          <p:nvPr/>
        </p:nvGrpSpPr>
        <p:grpSpPr>
          <a:xfrm>
            <a:off x="6784896" y="1188802"/>
            <a:ext cx="462761" cy="2521700"/>
            <a:chOff x="531228" y="1192696"/>
            <a:chExt cx="462761" cy="2521700"/>
          </a:xfrm>
        </p:grpSpPr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345A9913-AFB5-44F7-B7CB-BD93699351D9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0DA0B8E2-13BE-4E82-8695-ABA005C1C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305A7014-4DFB-4CBF-83EA-7B14740C01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232594F0-9716-44F8-9625-7CDFDFB0A3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8" name="TextBox 277">
                  <a:extLst>
                    <a:ext uri="{FF2B5EF4-FFF2-40B4-BE49-F238E27FC236}">
                      <a16:creationId xmlns:a16="http://schemas.microsoft.com/office/drawing/2014/main" id="{53BA57BE-DA53-4D45-B23F-F6DE3A7AD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9" name="TextBox 278">
                  <a:extLst>
                    <a:ext uri="{FF2B5EF4-FFF2-40B4-BE49-F238E27FC236}">
                      <a16:creationId xmlns:a16="http://schemas.microsoft.com/office/drawing/2014/main" id="{D829F164-0820-4BFB-AABD-6705982D6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C57A7687-F684-4BD3-8803-9026AA288E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4486099E-CBCB-4CF7-8150-38FD1AA9B4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8F37575B-E407-4C19-9FCD-6AAD75ADB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3" name="TextBox 282">
                  <a:extLst>
                    <a:ext uri="{FF2B5EF4-FFF2-40B4-BE49-F238E27FC236}">
                      <a16:creationId xmlns:a16="http://schemas.microsoft.com/office/drawing/2014/main" id="{4FD7626B-56AF-4AEF-B132-4DDE221B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1B8BE4B7-114D-4302-8E0D-AC98AE514B68}"/>
              </a:ext>
            </a:extLst>
          </p:cNvPr>
          <p:cNvGrpSpPr/>
          <p:nvPr/>
        </p:nvGrpSpPr>
        <p:grpSpPr>
          <a:xfrm>
            <a:off x="7514863" y="1197039"/>
            <a:ext cx="462761" cy="2521700"/>
            <a:chOff x="531228" y="1192696"/>
            <a:chExt cx="462761" cy="2521700"/>
          </a:xfrm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AFB04B4-FBA4-4DE9-8740-0DD23C736C16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4A68FCBF-7ABA-4DE3-8F21-7A66E2437E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D0F54479-DA94-44F1-A465-BA67FAF2AA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E906E2F8-27C6-4169-8062-A710DA341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9" name="TextBox 288">
                  <a:extLst>
                    <a:ext uri="{FF2B5EF4-FFF2-40B4-BE49-F238E27FC236}">
                      <a16:creationId xmlns:a16="http://schemas.microsoft.com/office/drawing/2014/main" id="{8748BDA7-69E7-405A-8485-2F8BCDF40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5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0" name="TextBox 289">
                  <a:extLst>
                    <a:ext uri="{FF2B5EF4-FFF2-40B4-BE49-F238E27FC236}">
                      <a16:creationId xmlns:a16="http://schemas.microsoft.com/office/drawing/2014/main" id="{CA55BAA3-7194-4A5E-B1AA-F887900C5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3BD418DD-B8B7-4591-96CD-5123D5F0AD3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402987FE-F7C3-4D99-AE7C-2A156097AF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3" name="TextBox 292">
                  <a:extLst>
                    <a:ext uri="{FF2B5EF4-FFF2-40B4-BE49-F238E27FC236}">
                      <a16:creationId xmlns:a16="http://schemas.microsoft.com/office/drawing/2014/main" id="{8BB67419-B4EC-4129-A5C6-BF8781DAE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4" name="TextBox 293">
                  <a:extLst>
                    <a:ext uri="{FF2B5EF4-FFF2-40B4-BE49-F238E27FC236}">
                      <a16:creationId xmlns:a16="http://schemas.microsoft.com/office/drawing/2014/main" id="{B3215B17-FC03-4867-A0D8-227250EA6E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502A3DA-CCB6-44C4-8001-7C52DA7A4B0D}"/>
              </a:ext>
            </a:extLst>
          </p:cNvPr>
          <p:cNvGrpSpPr/>
          <p:nvPr/>
        </p:nvGrpSpPr>
        <p:grpSpPr>
          <a:xfrm>
            <a:off x="8280019" y="1197039"/>
            <a:ext cx="462761" cy="2521700"/>
            <a:chOff x="531228" y="1192696"/>
            <a:chExt cx="462761" cy="2521700"/>
          </a:xfrm>
        </p:grpSpPr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102DD2D0-F456-4382-8455-0FE3ED13B9E4}"/>
                </a:ext>
              </a:extLst>
            </p:cNvPr>
            <p:cNvSpPr/>
            <p:nvPr/>
          </p:nvSpPr>
          <p:spPr bwMode="auto">
            <a:xfrm>
              <a:off x="531228" y="1192696"/>
              <a:ext cx="462761" cy="2521700"/>
            </a:xfrm>
            <a:prstGeom prst="rect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B7183C5-7A6B-4635-AD61-AC3111E832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965050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03291599-1339-446E-9035-43F73670BD6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2390894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6225DFA-47E7-467E-BE47-D28FF56B14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792452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/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0" name="TextBox 299">
                  <a:extLst>
                    <a:ext uri="{FF2B5EF4-FFF2-40B4-BE49-F238E27FC236}">
                      <a16:creationId xmlns:a16="http://schemas.microsoft.com/office/drawing/2014/main" id="{26E2458C-A21F-49CF-A886-F6FDB1900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9302" y="2562012"/>
                  <a:ext cx="447558" cy="40011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/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1" name="TextBox 300">
                  <a:extLst>
                    <a:ext uri="{FF2B5EF4-FFF2-40B4-BE49-F238E27FC236}">
                      <a16:creationId xmlns:a16="http://schemas.microsoft.com/office/drawing/2014/main" id="{8B04882D-832A-4C6A-AB15-48FC1E2B30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0119" y="1927611"/>
                  <a:ext cx="447558" cy="400110"/>
                </a:xfrm>
                <a:prstGeom prst="rect">
                  <a:avLst/>
                </a:prstGeom>
                <a:blipFill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16117C-C4B4-4DFC-81E3-1E8AEA60C6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3414313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02B06E72-9416-4135-B008-7D6828D8A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3217" y="1310271"/>
              <a:ext cx="182880" cy="182880"/>
            </a:xfrm>
            <a:prstGeom prst="ellipse">
              <a:avLst/>
            </a:prstGeom>
            <a:solidFill>
              <a:schemeClr val="tx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/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4" name="TextBox 303">
                  <a:extLst>
                    <a:ext uri="{FF2B5EF4-FFF2-40B4-BE49-F238E27FC236}">
                      <a16:creationId xmlns:a16="http://schemas.microsoft.com/office/drawing/2014/main" id="{8564B43A-10AB-43A8-80ED-897C292861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29414" y="3041866"/>
                  <a:ext cx="447558" cy="400110"/>
                </a:xfrm>
                <a:prstGeom prst="rect">
                  <a:avLst/>
                </a:prstGeom>
                <a:blipFill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/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TextBox 304">
                  <a:extLst>
                    <a:ext uri="{FF2B5EF4-FFF2-40B4-BE49-F238E27FC236}">
                      <a16:creationId xmlns:a16="http://schemas.microsoft.com/office/drawing/2014/main" id="{B7141264-016E-4371-9B55-9206DA183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34849" y="1415506"/>
                  <a:ext cx="447558" cy="400110"/>
                </a:xfrm>
                <a:prstGeom prst="rect">
                  <a:avLst/>
                </a:prstGeom>
                <a:blipFill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97A43201-8829-4AD0-9FBA-3FC38C38A5F8}"/>
              </a:ext>
            </a:extLst>
          </p:cNvPr>
          <p:cNvSpPr>
            <a:spLocks noChangeAspect="1"/>
          </p:cNvSpPr>
          <p:nvPr/>
        </p:nvSpPr>
        <p:spPr bwMode="auto">
          <a:xfrm>
            <a:off x="4615046" y="2348459"/>
            <a:ext cx="228600" cy="228600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9" grpId="0"/>
      <p:bldP spid="2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Can we do it even better?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8AB1899-7B07-4D10-810A-2FBF4BF54AF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Goal: Finding median.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b="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Fix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𝜖</m:t>
                    </m:r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Randomly select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 elements.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Output the median of these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>
                    <a:latin typeface="+mj-lt"/>
                    <a:ea typeface="Courier New" charset="0"/>
                    <a:cs typeface="Gill Sans" charset="0"/>
                  </a:rPr>
                  <a:t> elements.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One can prove that it will gives an element with rank</a:t>
                </a:r>
              </a:p>
              <a:p>
                <a:pPr marL="400050" lvl="2" indent="-400050" algn="ctr" defTabSz="69215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1/2−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⁡(−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endParaRPr lang="en-US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Think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=0.1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=30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. </a:t>
                </a:r>
              </a:p>
              <a:p>
                <a:pPr marL="400050" lvl="2" indent="-400050" defTabSz="692150">
                  <a:lnSpc>
                    <a:spcPct val="90000"/>
                  </a:lnSpc>
                  <a:buNone/>
                </a:pPr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Then, we have almost median with high prob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(1)</m:t>
                    </m:r>
                  </m:oMath>
                </a14:m>
                <a:r>
                  <a:rPr lang="en-US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</p:txBody>
          </p:sp>
        </mc:Choice>
        <mc:Fallback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28AB1899-7B07-4D10-810A-2FBF4BF54A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374C1B8-E671-4E14-BE67-C98BF6D7C92B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7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Integer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64676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Add:</a:t>
                </a:r>
                <a:r>
                  <a:rPr lang="en-US" sz="2400" dirty="0">
                    <a:ea typeface="Gill Sans"/>
                  </a:rPr>
                  <a:t>  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integers </a:t>
                </a:r>
              </a:p>
              <a:p>
                <a:pPr marL="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+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endParaRPr lang="en-US" sz="2400" kern="1200" dirty="0">
                  <a:solidFill>
                    <a:prstClr val="black"/>
                  </a:solidFill>
                  <a:ea typeface="Gill Sans"/>
                </a:endParaRP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None/>
                  <a:defRPr/>
                </a:pPr>
                <a:endParaRPr lang="en-US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70C0"/>
                  </a:solidFill>
                  <a:ea typeface="Gill Sans"/>
                </a:endParaRPr>
              </a:p>
              <a:p>
                <a:pPr marL="0" indent="0">
                  <a:buNone/>
                  <a:defRPr/>
                </a:pPr>
                <a:r>
                  <a:rPr lang="en-US" sz="2400" dirty="0">
                    <a:solidFill>
                      <a:srgbClr val="0070C0"/>
                    </a:solidFill>
                    <a:ea typeface="Gill Sans"/>
                  </a:rPr>
                  <a:t>Multiply:</a:t>
                </a:r>
                <a:r>
                  <a:rPr lang="en-US" dirty="0">
                    <a:ea typeface="Gill Sans"/>
                  </a:rPr>
                  <a:t> </a:t>
                </a:r>
                <a:r>
                  <a:rPr lang="en-US" sz="2400" dirty="0">
                    <a:ea typeface="Gill Sans"/>
                  </a:rPr>
                  <a:t>Given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ea typeface="Gill Sans"/>
                  </a:rPr>
                  <a:t>-bit 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integers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</m:oMath>
                </a14:m>
                <a:r>
                  <a:rPr lang="en-US" sz="2400" dirty="0">
                    <a:ea typeface="Gill San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/>
                      </a:rPr>
                      <m:t>𝑏</m:t>
                    </m:r>
                  </m:oMath>
                </a14:m>
                <a:r>
                  <a:rPr lang="en-US" sz="2400" dirty="0">
                    <a:ea typeface="Gill Sans"/>
                  </a:rPr>
                  <a:t>.</a:t>
                </a:r>
                <a:br>
                  <a:rPr lang="en-US" sz="2400" dirty="0">
                    <a:ea typeface="Gill Sans"/>
                  </a:rPr>
                </a:br>
                <a:r>
                  <a:rPr lang="en-US" sz="2400" dirty="0">
                    <a:ea typeface="Gill Sans"/>
                  </a:rPr>
                  <a:t>The “grade school” method:  </a:t>
                </a: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fld id="{9A01A3EC-315D-C645-B035-089EE9FDA2B0}" type="slidenum">
              <a:rPr lang="en-US" sz="1400" smtClean="0">
                <a:solidFill>
                  <a:srgbClr val="000000"/>
                </a:solidFill>
                <a:latin typeface="+mn-lt"/>
                <a:ea typeface="Courier New" charset="0"/>
                <a:cs typeface="Gill Sans" charset="0"/>
              </a:rPr>
              <a:pPr/>
              <a:t>35</a:t>
            </a:fld>
            <a:endParaRPr lang="en-US" sz="14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grpSp>
        <p:nvGrpSpPr>
          <p:cNvPr id="9" name="Group 157">
            <a:extLst>
              <a:ext uri="{FF2B5EF4-FFF2-40B4-BE49-F238E27FC236}">
                <a16:creationId xmlns:a16="http://schemas.microsoft.com/office/drawing/2014/main" id="{EC2CF170-CE29-4E6D-9127-1A43F73567F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914400"/>
            <a:ext cx="4495800" cy="1411288"/>
            <a:chOff x="4267200" y="914400"/>
            <a:chExt cx="4495800" cy="1411288"/>
          </a:xfrm>
        </p:grpSpPr>
        <p:sp>
          <p:nvSpPr>
            <p:cNvPr id="10" name="Rectangle 120">
              <a:extLst>
                <a:ext uri="{FF2B5EF4-FFF2-40B4-BE49-F238E27FC236}">
                  <a16:creationId xmlns:a16="http://schemas.microsoft.com/office/drawing/2014/main" id="{DC96E1ED-21C1-4037-A31B-2326F4AFA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1" name="Rectangle 121">
              <a:extLst>
                <a:ext uri="{FF2B5EF4-FFF2-40B4-BE49-F238E27FC236}">
                  <a16:creationId xmlns:a16="http://schemas.microsoft.com/office/drawing/2014/main" id="{4954EED1-790F-4063-B591-051396BF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2" name="Rectangle 122">
              <a:extLst>
                <a:ext uri="{FF2B5EF4-FFF2-40B4-BE49-F238E27FC236}">
                  <a16:creationId xmlns:a16="http://schemas.microsoft.com/office/drawing/2014/main" id="{6C2EEB6C-A4A1-456C-B71E-7F5F49CEC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3" name="Rectangle 123">
              <a:extLst>
                <a:ext uri="{FF2B5EF4-FFF2-40B4-BE49-F238E27FC236}">
                  <a16:creationId xmlns:a16="http://schemas.microsoft.com/office/drawing/2014/main" id="{0C6FB022-6A15-4A57-A8BC-DB2CB2A0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4" name="Rectangle 124">
              <a:extLst>
                <a:ext uri="{FF2B5EF4-FFF2-40B4-BE49-F238E27FC236}">
                  <a16:creationId xmlns:a16="http://schemas.microsoft.com/office/drawing/2014/main" id="{96A3ABCD-D143-4C02-9B33-A68550F47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5" name="Rectangle 125">
              <a:extLst>
                <a:ext uri="{FF2B5EF4-FFF2-40B4-BE49-F238E27FC236}">
                  <a16:creationId xmlns:a16="http://schemas.microsoft.com/office/drawing/2014/main" id="{92E7CC63-CCB7-4786-98DA-A5AB856C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6" name="Rectangle 126">
              <a:extLst>
                <a:ext uri="{FF2B5EF4-FFF2-40B4-BE49-F238E27FC236}">
                  <a16:creationId xmlns:a16="http://schemas.microsoft.com/office/drawing/2014/main" id="{45608530-D9C9-47E5-9B76-946F5CDD3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7" name="Rectangle 127">
              <a:extLst>
                <a:ext uri="{FF2B5EF4-FFF2-40B4-BE49-F238E27FC236}">
                  <a16:creationId xmlns:a16="http://schemas.microsoft.com/office/drawing/2014/main" id="{4BF53C2A-A8FB-411E-81A1-2829E8FB6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8" name="Rectangle 128">
              <a:extLst>
                <a:ext uri="{FF2B5EF4-FFF2-40B4-BE49-F238E27FC236}">
                  <a16:creationId xmlns:a16="http://schemas.microsoft.com/office/drawing/2014/main" id="{37A0DEF8-A81D-4DEB-B888-57766856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19" name="Rectangle 129">
              <a:extLst>
                <a:ext uri="{FF2B5EF4-FFF2-40B4-BE49-F238E27FC236}">
                  <a16:creationId xmlns:a16="http://schemas.microsoft.com/office/drawing/2014/main" id="{F44F617C-D2CD-48FC-9C50-16298362C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+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0" name="Rectangle 130">
              <a:extLst>
                <a:ext uri="{FF2B5EF4-FFF2-40B4-BE49-F238E27FC236}">
                  <a16:creationId xmlns:a16="http://schemas.microsoft.com/office/drawing/2014/main" id="{52D1113F-76EF-45BB-9D22-125D2231D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1" name="Rectangle 131">
              <a:extLst>
                <a:ext uri="{FF2B5EF4-FFF2-40B4-BE49-F238E27FC236}">
                  <a16:creationId xmlns:a16="http://schemas.microsoft.com/office/drawing/2014/main" id="{F7202D40-3845-4973-962C-2C64B217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2" name="Rectangle 132">
              <a:extLst>
                <a:ext uri="{FF2B5EF4-FFF2-40B4-BE49-F238E27FC236}">
                  <a16:creationId xmlns:a16="http://schemas.microsoft.com/office/drawing/2014/main" id="{87304A50-FBE1-4951-957B-D64A539D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3" name="Rectangle 133">
              <a:extLst>
                <a:ext uri="{FF2B5EF4-FFF2-40B4-BE49-F238E27FC236}">
                  <a16:creationId xmlns:a16="http://schemas.microsoft.com/office/drawing/2014/main" id="{E2F398F1-D982-424D-933D-03E0465D5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4" name="Line 134">
              <a:extLst>
                <a:ext uri="{FF2B5EF4-FFF2-40B4-BE49-F238E27FC236}">
                  <a16:creationId xmlns:a16="http://schemas.microsoft.com/office/drawing/2014/main" id="{0547E760-88C4-42B6-A68E-B2DAB61FD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53000" y="1972866"/>
              <a:ext cx="211666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25" name="Rectangle 135">
              <a:extLst>
                <a:ext uri="{FF2B5EF4-FFF2-40B4-BE49-F238E27FC236}">
                  <a16:creationId xmlns:a16="http://schemas.microsoft.com/office/drawing/2014/main" id="{A5BA5C2A-2D91-49D7-92E3-C6099D9E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6" name="Rectangle 136">
              <a:extLst>
                <a:ext uri="{FF2B5EF4-FFF2-40B4-BE49-F238E27FC236}">
                  <a16:creationId xmlns:a16="http://schemas.microsoft.com/office/drawing/2014/main" id="{E731F87C-E64A-4718-A4B2-CB341ECCF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7" name="Rectangle 137">
              <a:extLst>
                <a:ext uri="{FF2B5EF4-FFF2-40B4-BE49-F238E27FC236}">
                  <a16:creationId xmlns:a16="http://schemas.microsoft.com/office/drawing/2014/main" id="{053BC173-4909-4C5E-8E0F-426051B0C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8" name="Rectangle 138">
              <a:extLst>
                <a:ext uri="{FF2B5EF4-FFF2-40B4-BE49-F238E27FC236}">
                  <a16:creationId xmlns:a16="http://schemas.microsoft.com/office/drawing/2014/main" id="{E0CA0442-95AC-453C-9D37-5CE9A9743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29" name="Rectangle 139">
              <a:extLst>
                <a:ext uri="{FF2B5EF4-FFF2-40B4-BE49-F238E27FC236}">
                  <a16:creationId xmlns:a16="http://schemas.microsoft.com/office/drawing/2014/main" id="{0CFF36E9-CA30-4869-906F-43FA9219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0" name="Rectangle 140">
              <a:extLst>
                <a:ext uri="{FF2B5EF4-FFF2-40B4-BE49-F238E27FC236}">
                  <a16:creationId xmlns:a16="http://schemas.microsoft.com/office/drawing/2014/main" id="{8D2A09A4-8656-4D93-AA2D-20C30BE82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1" name="Rectangle 141">
              <a:extLst>
                <a:ext uri="{FF2B5EF4-FFF2-40B4-BE49-F238E27FC236}">
                  <a16:creationId xmlns:a16="http://schemas.microsoft.com/office/drawing/2014/main" id="{C6D26A17-43B2-4C9F-A0EB-D63A7101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2" name="Rectangle 142">
              <a:extLst>
                <a:ext uri="{FF2B5EF4-FFF2-40B4-BE49-F238E27FC236}">
                  <a16:creationId xmlns:a16="http://schemas.microsoft.com/office/drawing/2014/main" id="{AD96CFCB-DB65-405C-AFBE-2CC02CA3D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3" name="Rectangle 143">
              <a:extLst>
                <a:ext uri="{FF2B5EF4-FFF2-40B4-BE49-F238E27FC236}">
                  <a16:creationId xmlns:a16="http://schemas.microsoft.com/office/drawing/2014/main" id="{DC3F5934-4F35-4445-8CD6-92B6F1738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4" name="Rectangle 144">
              <a:extLst>
                <a:ext uri="{FF2B5EF4-FFF2-40B4-BE49-F238E27FC236}">
                  <a16:creationId xmlns:a16="http://schemas.microsoft.com/office/drawing/2014/main" id="{8221A936-E0C3-4FEC-BA9C-6C05FD482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267222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5" name="Rectangle 145">
              <a:extLst>
                <a:ext uri="{FF2B5EF4-FFF2-40B4-BE49-F238E27FC236}">
                  <a16:creationId xmlns:a16="http://schemas.microsoft.com/office/drawing/2014/main" id="{BCB9E7E4-2204-4523-904C-B539C23CD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6" name="Rectangle 146">
              <a:extLst>
                <a:ext uri="{FF2B5EF4-FFF2-40B4-BE49-F238E27FC236}">
                  <a16:creationId xmlns:a16="http://schemas.microsoft.com/office/drawing/2014/main" id="{56BF540E-9E6D-4148-AC68-540721970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7" name="Rectangle 147">
              <a:extLst>
                <a:ext uri="{FF2B5EF4-FFF2-40B4-BE49-F238E27FC236}">
                  <a16:creationId xmlns:a16="http://schemas.microsoft.com/office/drawing/2014/main" id="{4898A172-75EA-43E0-9B8D-4BA5C17C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8" name="Rectangle 148">
              <a:extLst>
                <a:ext uri="{FF2B5EF4-FFF2-40B4-BE49-F238E27FC236}">
                  <a16:creationId xmlns:a16="http://schemas.microsoft.com/office/drawing/2014/main" id="{62FE4226-E887-4B2C-9E72-D7C081CF5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620044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39" name="Rectangle 149">
              <a:extLst>
                <a:ext uri="{FF2B5EF4-FFF2-40B4-BE49-F238E27FC236}">
                  <a16:creationId xmlns:a16="http://schemas.microsoft.com/office/drawing/2014/main" id="{364367C0-17DB-4F2F-A086-44A3DC631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0" name="Rectangle 150">
              <a:extLst>
                <a:ext uri="{FF2B5EF4-FFF2-40B4-BE49-F238E27FC236}">
                  <a16:creationId xmlns:a16="http://schemas.microsoft.com/office/drawing/2014/main" id="{9017AA3A-BD2F-44B3-9CBF-553A7C89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1" name="Rectangle 151">
              <a:extLst>
                <a:ext uri="{FF2B5EF4-FFF2-40B4-BE49-F238E27FC236}">
                  <a16:creationId xmlns:a16="http://schemas.microsoft.com/office/drawing/2014/main" id="{D6118A07-7F70-4DB7-B561-DBA9B788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2" name="Rectangle 152">
              <a:extLst>
                <a:ext uri="{FF2B5EF4-FFF2-40B4-BE49-F238E27FC236}">
                  <a16:creationId xmlns:a16="http://schemas.microsoft.com/office/drawing/2014/main" id="{EF0778D5-F128-430C-A9CE-5D550960E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1972866"/>
              <a:ext cx="423333" cy="352822"/>
            </a:xfrm>
            <a:prstGeom prst="rect">
              <a:avLst/>
            </a:prstGeom>
            <a:solidFill>
              <a:srgbClr val="FFF5C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3" name="Line 153">
              <a:extLst>
                <a:ext uri="{FF2B5EF4-FFF2-40B4-BE49-F238E27FC236}">
                  <a16:creationId xmlns:a16="http://schemas.microsoft.com/office/drawing/2014/main" id="{6A4F115B-A2D8-4A27-9102-D56987BBD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69667" y="1972866"/>
              <a:ext cx="169333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 dirty="0">
                <a:latin typeface="+mn-lt"/>
                <a:ea typeface="Gill Sans"/>
                <a:cs typeface="Gill Sans"/>
              </a:endParaRPr>
            </a:p>
          </p:txBody>
        </p:sp>
        <p:sp>
          <p:nvSpPr>
            <p:cNvPr id="44" name="Rectangle 154">
              <a:extLst>
                <a:ext uri="{FF2B5EF4-FFF2-40B4-BE49-F238E27FC236}">
                  <a16:creationId xmlns:a16="http://schemas.microsoft.com/office/drawing/2014/main" id="{0EE5F729-EE2E-4502-BC03-D04D11ECA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5" name="Rectangle 155">
              <a:extLst>
                <a:ext uri="{FF2B5EF4-FFF2-40B4-BE49-F238E27FC236}">
                  <a16:creationId xmlns:a16="http://schemas.microsoft.com/office/drawing/2014/main" id="{5EFD961B-FF83-446E-9EBD-4056245E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0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6" name="Rectangle 156">
              <a:extLst>
                <a:ext uri="{FF2B5EF4-FFF2-40B4-BE49-F238E27FC236}">
                  <a16:creationId xmlns:a16="http://schemas.microsoft.com/office/drawing/2014/main" id="{3241AB63-4EC4-4958-B2FD-ED12A16A2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7" name="Rectangle 157">
              <a:extLst>
                <a:ext uri="{FF2B5EF4-FFF2-40B4-BE49-F238E27FC236}">
                  <a16:creationId xmlns:a16="http://schemas.microsoft.com/office/drawing/2014/main" id="{A76BDE37-F4F5-4C31-B8EC-A29D52D3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9667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8" name="Rectangle 158">
              <a:extLst>
                <a:ext uri="{FF2B5EF4-FFF2-40B4-BE49-F238E27FC236}">
                  <a16:creationId xmlns:a16="http://schemas.microsoft.com/office/drawing/2014/main" id="{54E3A7F4-EF59-4946-9EB5-95D58A42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6333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49" name="Rectangle 159">
              <a:extLst>
                <a:ext uri="{FF2B5EF4-FFF2-40B4-BE49-F238E27FC236}">
                  <a16:creationId xmlns:a16="http://schemas.microsoft.com/office/drawing/2014/main" id="{5ADF4AA1-5931-4F15-87D6-E29D08619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914400"/>
              <a:ext cx="423333" cy="35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4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1</a:t>
              </a:r>
              <a:endParaRPr kumimoji="1" lang="en-US" sz="1400" baseline="-25000" dirty="0">
                <a:solidFill>
                  <a:srgbClr val="000000"/>
                </a:solidFill>
                <a:latin typeface="+mn-lt"/>
                <a:ea typeface="Courier New" charset="0"/>
                <a:cs typeface="Gill Sans"/>
              </a:endParaRPr>
            </a:p>
          </p:txBody>
        </p:sp>
        <p:sp>
          <p:nvSpPr>
            <p:cNvPr id="50" name="Rectangle 160">
              <a:extLst>
                <a:ext uri="{FF2B5EF4-FFF2-40B4-BE49-F238E27FC236}">
                  <a16:creationId xmlns:a16="http://schemas.microsoft.com/office/drawing/2014/main" id="{2902E59C-DB32-4CCE-AF71-0B546E66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1600200"/>
              <a:ext cx="443982" cy="277641"/>
            </a:xfrm>
            <a:prstGeom prst="rect">
              <a:avLst/>
            </a:prstGeom>
            <a:solidFill>
              <a:srgbClr val="FFF5CD"/>
            </a:solidFill>
            <a:ln w="952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kumimoji="1" lang="en-US" sz="1200" dirty="0">
                  <a:solidFill>
                    <a:srgbClr val="000000"/>
                  </a:solidFill>
                  <a:latin typeface="+mn-lt"/>
                  <a:ea typeface="Courier New" charset="0"/>
                  <a:cs typeface="Gill Sans"/>
                </a:rPr>
                <a:t>Add</a:t>
              </a:r>
            </a:p>
          </p:txBody>
        </p:sp>
      </p:grpSp>
      <p:grpSp>
        <p:nvGrpSpPr>
          <p:cNvPr id="51" name="Group 156">
            <a:extLst>
              <a:ext uri="{FF2B5EF4-FFF2-40B4-BE49-F238E27FC236}">
                <a16:creationId xmlns:a16="http://schemas.microsoft.com/office/drawing/2014/main" id="{89A438EA-918F-484D-AB10-188E7946B28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11450"/>
            <a:ext cx="3352800" cy="3841750"/>
            <a:chOff x="5334000" y="2590800"/>
            <a:chExt cx="3352800" cy="3841750"/>
          </a:xfrm>
        </p:grpSpPr>
        <p:sp>
          <p:nvSpPr>
            <p:cNvPr id="52" name="Rectangle 5">
              <a:extLst>
                <a:ext uri="{FF2B5EF4-FFF2-40B4-BE49-F238E27FC236}">
                  <a16:creationId xmlns:a16="http://schemas.microsoft.com/office/drawing/2014/main" id="{6CBD8805-2210-46A2-8DF6-D06FC2A88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83E38E59-D337-4473-BE65-4CEB5BA3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4" name="Rectangle 9">
              <a:extLst>
                <a:ext uri="{FF2B5EF4-FFF2-40B4-BE49-F238E27FC236}">
                  <a16:creationId xmlns:a16="http://schemas.microsoft.com/office/drawing/2014/main" id="{600CCBA0-3BE8-49B6-B934-D124A645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5" name="Rectangle 10">
              <a:extLst>
                <a:ext uri="{FF2B5EF4-FFF2-40B4-BE49-F238E27FC236}">
                  <a16:creationId xmlns:a16="http://schemas.microsoft.com/office/drawing/2014/main" id="{616CD612-D799-442F-8183-BA2DD91B2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F0AAE00D-F19B-4E0E-A22C-F163E4AAF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7" name="Rectangle 12">
              <a:extLst>
                <a:ext uri="{FF2B5EF4-FFF2-40B4-BE49-F238E27FC236}">
                  <a16:creationId xmlns:a16="http://schemas.microsoft.com/office/drawing/2014/main" id="{B7D43AFA-1B7E-412F-B3F2-938880B7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8" name="Rectangle 13">
              <a:extLst>
                <a:ext uri="{FF2B5EF4-FFF2-40B4-BE49-F238E27FC236}">
                  <a16:creationId xmlns:a16="http://schemas.microsoft.com/office/drawing/2014/main" id="{FC6F3566-A2B9-4886-AEC0-B5A305760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59" name="Rectangle 14">
              <a:extLst>
                <a:ext uri="{FF2B5EF4-FFF2-40B4-BE49-F238E27FC236}">
                  <a16:creationId xmlns:a16="http://schemas.microsoft.com/office/drawing/2014/main" id="{D4E350C8-0A44-49FD-91C3-70EE1B3B2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F4B94F7C-EB60-400F-AE4D-53448941A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1" name="Rectangle 17">
              <a:extLst>
                <a:ext uri="{FF2B5EF4-FFF2-40B4-BE49-F238E27FC236}">
                  <a16:creationId xmlns:a16="http://schemas.microsoft.com/office/drawing/2014/main" id="{927FEC2D-D352-4C94-B9B4-5CBDCB6BB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2" name="Rectangle 18">
              <a:extLst>
                <a:ext uri="{FF2B5EF4-FFF2-40B4-BE49-F238E27FC236}">
                  <a16:creationId xmlns:a16="http://schemas.microsoft.com/office/drawing/2014/main" id="{F28A3604-FB71-46DC-A194-BBC700FBC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3" name="Rectangle 19">
              <a:extLst>
                <a:ext uri="{FF2B5EF4-FFF2-40B4-BE49-F238E27FC236}">
                  <a16:creationId xmlns:a16="http://schemas.microsoft.com/office/drawing/2014/main" id="{D385F0A8-87D6-45EF-A5B0-4F14EBDB3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4" name="Rectangle 20">
              <a:extLst>
                <a:ext uri="{FF2B5EF4-FFF2-40B4-BE49-F238E27FC236}">
                  <a16:creationId xmlns:a16="http://schemas.microsoft.com/office/drawing/2014/main" id="{2C068D53-2DA4-4011-9FA1-9A3DD315B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5" name="Rectangle 21">
              <a:extLst>
                <a:ext uri="{FF2B5EF4-FFF2-40B4-BE49-F238E27FC236}">
                  <a16:creationId xmlns:a16="http://schemas.microsoft.com/office/drawing/2014/main" id="{297246E7-AA79-48AE-AE97-E46A73C22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6" name="Rectangle 23">
              <a:extLst>
                <a:ext uri="{FF2B5EF4-FFF2-40B4-BE49-F238E27FC236}">
                  <a16:creationId xmlns:a16="http://schemas.microsoft.com/office/drawing/2014/main" id="{B84F4382-15EC-4BDB-AC8B-44AE98BF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7" name="Rectangle 24">
              <a:extLst>
                <a:ext uri="{FF2B5EF4-FFF2-40B4-BE49-F238E27FC236}">
                  <a16:creationId xmlns:a16="http://schemas.microsoft.com/office/drawing/2014/main" id="{BB2586B7-2713-4F45-AC9B-72D6EBB3A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8" name="Rectangle 25">
              <a:extLst>
                <a:ext uri="{FF2B5EF4-FFF2-40B4-BE49-F238E27FC236}">
                  <a16:creationId xmlns:a16="http://schemas.microsoft.com/office/drawing/2014/main" id="{AC2DCEEC-388F-47F2-A94D-42A345B91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69" name="Rectangle 26">
              <a:extLst>
                <a:ext uri="{FF2B5EF4-FFF2-40B4-BE49-F238E27FC236}">
                  <a16:creationId xmlns:a16="http://schemas.microsoft.com/office/drawing/2014/main" id="{B465BA28-0D6E-4F68-890F-403DB077D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0" name="Rectangle 27">
              <a:extLst>
                <a:ext uri="{FF2B5EF4-FFF2-40B4-BE49-F238E27FC236}">
                  <a16:creationId xmlns:a16="http://schemas.microsoft.com/office/drawing/2014/main" id="{22D918FD-E1BF-4D2B-B4C4-C16CB66C3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1" name="Rectangle 28">
              <a:extLst>
                <a:ext uri="{FF2B5EF4-FFF2-40B4-BE49-F238E27FC236}">
                  <a16:creationId xmlns:a16="http://schemas.microsoft.com/office/drawing/2014/main" id="{2FFC3345-AF42-4A5D-9993-ECE3295F52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2" name="Rectangle 30">
              <a:extLst>
                <a:ext uri="{FF2B5EF4-FFF2-40B4-BE49-F238E27FC236}">
                  <a16:creationId xmlns:a16="http://schemas.microsoft.com/office/drawing/2014/main" id="{17D9841B-50F0-45DB-9FC2-F1563313C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3" name="Rectangle 31">
              <a:extLst>
                <a:ext uri="{FF2B5EF4-FFF2-40B4-BE49-F238E27FC236}">
                  <a16:creationId xmlns:a16="http://schemas.microsoft.com/office/drawing/2014/main" id="{173A3CC5-4504-4155-A56C-8827EE6A5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4" name="Rectangle 32">
              <a:extLst>
                <a:ext uri="{FF2B5EF4-FFF2-40B4-BE49-F238E27FC236}">
                  <a16:creationId xmlns:a16="http://schemas.microsoft.com/office/drawing/2014/main" id="{A5221D9F-62D3-4BA7-92C5-EF57E873A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5" name="Rectangle 34">
              <a:extLst>
                <a:ext uri="{FF2B5EF4-FFF2-40B4-BE49-F238E27FC236}">
                  <a16:creationId xmlns:a16="http://schemas.microsoft.com/office/drawing/2014/main" id="{7BA221B6-8D21-4A24-8273-04B4FCF65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6" name="Rectangle 35">
              <a:extLst>
                <a:ext uri="{FF2B5EF4-FFF2-40B4-BE49-F238E27FC236}">
                  <a16:creationId xmlns:a16="http://schemas.microsoft.com/office/drawing/2014/main" id="{6564D0A8-D0FE-45C0-87C0-BC9B1ACC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7" name="Rectangle 36">
              <a:extLst>
                <a:ext uri="{FF2B5EF4-FFF2-40B4-BE49-F238E27FC236}">
                  <a16:creationId xmlns:a16="http://schemas.microsoft.com/office/drawing/2014/main" id="{697AE755-EED7-4E63-BDB5-958331704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8" name="Rectangle 37">
              <a:extLst>
                <a:ext uri="{FF2B5EF4-FFF2-40B4-BE49-F238E27FC236}">
                  <a16:creationId xmlns:a16="http://schemas.microsoft.com/office/drawing/2014/main" id="{2C7D2C0E-6D3F-404D-BFF5-DE19BE4B8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79" name="Rectangle 38">
              <a:extLst>
                <a:ext uri="{FF2B5EF4-FFF2-40B4-BE49-F238E27FC236}">
                  <a16:creationId xmlns:a16="http://schemas.microsoft.com/office/drawing/2014/main" id="{D452F8AF-DEDE-4012-B46D-4DF01639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636713E5-F324-4224-9761-0F84FF105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1" name="Rectangle 40">
              <a:extLst>
                <a:ext uri="{FF2B5EF4-FFF2-40B4-BE49-F238E27FC236}">
                  <a16:creationId xmlns:a16="http://schemas.microsoft.com/office/drawing/2014/main" id="{4EE96A1C-2784-44F5-8B4B-DA22B4FC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2" name="Rectangle 42">
              <a:extLst>
                <a:ext uri="{FF2B5EF4-FFF2-40B4-BE49-F238E27FC236}">
                  <a16:creationId xmlns:a16="http://schemas.microsoft.com/office/drawing/2014/main" id="{AF690D71-2C72-4324-8A4E-D0905F1C0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3" name="Rectangle 43">
              <a:extLst>
                <a:ext uri="{FF2B5EF4-FFF2-40B4-BE49-F238E27FC236}">
                  <a16:creationId xmlns:a16="http://schemas.microsoft.com/office/drawing/2014/main" id="{902A4C30-8823-4E06-A352-F310748D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4" name="Rectangle 44">
              <a:extLst>
                <a:ext uri="{FF2B5EF4-FFF2-40B4-BE49-F238E27FC236}">
                  <a16:creationId xmlns:a16="http://schemas.microsoft.com/office/drawing/2014/main" id="{26B67AC5-06D5-40F8-B608-5D32B7AF4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5" name="Rectangle 45">
              <a:extLst>
                <a:ext uri="{FF2B5EF4-FFF2-40B4-BE49-F238E27FC236}">
                  <a16:creationId xmlns:a16="http://schemas.microsoft.com/office/drawing/2014/main" id="{6F071526-EAC4-4A63-8B9F-23CCF979B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6" name="Rectangle 46">
              <a:extLst>
                <a:ext uri="{FF2B5EF4-FFF2-40B4-BE49-F238E27FC236}">
                  <a16:creationId xmlns:a16="http://schemas.microsoft.com/office/drawing/2014/main" id="{BC134985-0BCE-4823-9EE8-D9C51A208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7" name="Rectangle 47">
              <a:extLst>
                <a:ext uri="{FF2B5EF4-FFF2-40B4-BE49-F238E27FC236}">
                  <a16:creationId xmlns:a16="http://schemas.microsoft.com/office/drawing/2014/main" id="{3043B745-AB99-4C63-B0E1-CBF64D122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8" name="Rectangle 48">
              <a:extLst>
                <a:ext uri="{FF2B5EF4-FFF2-40B4-BE49-F238E27FC236}">
                  <a16:creationId xmlns:a16="http://schemas.microsoft.com/office/drawing/2014/main" id="{2817514F-6F77-4D99-8683-9678EA990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89" name="Rectangle 50">
              <a:extLst>
                <a:ext uri="{FF2B5EF4-FFF2-40B4-BE49-F238E27FC236}">
                  <a16:creationId xmlns:a16="http://schemas.microsoft.com/office/drawing/2014/main" id="{5AC84DAB-642A-4BFA-864B-32ADC3110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0" name="Rectangle 51">
              <a:extLst>
                <a:ext uri="{FF2B5EF4-FFF2-40B4-BE49-F238E27FC236}">
                  <a16:creationId xmlns:a16="http://schemas.microsoft.com/office/drawing/2014/main" id="{5958C396-2364-4256-BD93-6395803A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1" name="Rectangle 52">
              <a:extLst>
                <a:ext uri="{FF2B5EF4-FFF2-40B4-BE49-F238E27FC236}">
                  <a16:creationId xmlns:a16="http://schemas.microsoft.com/office/drawing/2014/main" id="{9B91C35B-71D5-4556-8BDA-6121C4EF0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2" name="Rectangle 53">
              <a:extLst>
                <a:ext uri="{FF2B5EF4-FFF2-40B4-BE49-F238E27FC236}">
                  <a16:creationId xmlns:a16="http://schemas.microsoft.com/office/drawing/2014/main" id="{E776DBBB-035E-4992-BB2B-07EE8304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3" name="Rectangle 54">
              <a:extLst>
                <a:ext uri="{FF2B5EF4-FFF2-40B4-BE49-F238E27FC236}">
                  <a16:creationId xmlns:a16="http://schemas.microsoft.com/office/drawing/2014/main" id="{E46CC53A-144D-49C2-9DB1-8FE78A5FE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3C7A3836-1492-4225-A85F-85110871E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8C266ECA-50A3-4C58-AD48-760E9208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6" name="Rectangle 58">
              <a:extLst>
                <a:ext uri="{FF2B5EF4-FFF2-40B4-BE49-F238E27FC236}">
                  <a16:creationId xmlns:a16="http://schemas.microsoft.com/office/drawing/2014/main" id="{6F89CE97-8E32-4E54-AB9C-708ABC9F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6FC205F3-9C3A-4EC5-A66D-D5AC093D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8" name="Rectangle 60">
              <a:extLst>
                <a:ext uri="{FF2B5EF4-FFF2-40B4-BE49-F238E27FC236}">
                  <a16:creationId xmlns:a16="http://schemas.microsoft.com/office/drawing/2014/main" id="{A3365F2D-D2A0-456D-AC62-31091B1B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99" name="Rectangle 61">
              <a:extLst>
                <a:ext uri="{FF2B5EF4-FFF2-40B4-BE49-F238E27FC236}">
                  <a16:creationId xmlns:a16="http://schemas.microsoft.com/office/drawing/2014/main" id="{FBE93C1C-E239-40F2-9F6F-26EFA9172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0" name="Rectangle 62">
              <a:extLst>
                <a:ext uri="{FF2B5EF4-FFF2-40B4-BE49-F238E27FC236}">
                  <a16:creationId xmlns:a16="http://schemas.microsoft.com/office/drawing/2014/main" id="{1D28B78B-D756-40EB-B4F1-355A7B32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1" name="Rectangle 63">
              <a:extLst>
                <a:ext uri="{FF2B5EF4-FFF2-40B4-BE49-F238E27FC236}">
                  <a16:creationId xmlns:a16="http://schemas.microsoft.com/office/drawing/2014/main" id="{D28ADF3C-CEFB-4D0E-8485-CB1DD6C9D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2" name="Rectangle 64">
              <a:extLst>
                <a:ext uri="{FF2B5EF4-FFF2-40B4-BE49-F238E27FC236}">
                  <a16:creationId xmlns:a16="http://schemas.microsoft.com/office/drawing/2014/main" id="{1C2E8EB2-9998-4107-9FAC-8D792C82C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3" name="Rectangle 66">
              <a:extLst>
                <a:ext uri="{FF2B5EF4-FFF2-40B4-BE49-F238E27FC236}">
                  <a16:creationId xmlns:a16="http://schemas.microsoft.com/office/drawing/2014/main" id="{E3BD9BFE-B400-4C79-ACA6-C188EAC3C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4" name="Rectangle 67">
              <a:extLst>
                <a:ext uri="{FF2B5EF4-FFF2-40B4-BE49-F238E27FC236}">
                  <a16:creationId xmlns:a16="http://schemas.microsoft.com/office/drawing/2014/main" id="{0CEE81F8-2D82-4E77-A9CB-AE26EDDB7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5" name="Rectangle 68">
              <a:extLst>
                <a:ext uri="{FF2B5EF4-FFF2-40B4-BE49-F238E27FC236}">
                  <a16:creationId xmlns:a16="http://schemas.microsoft.com/office/drawing/2014/main" id="{D099E5D8-DC28-4A80-9481-CAACA5363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6" name="Rectangle 69">
              <a:extLst>
                <a:ext uri="{FF2B5EF4-FFF2-40B4-BE49-F238E27FC236}">
                  <a16:creationId xmlns:a16="http://schemas.microsoft.com/office/drawing/2014/main" id="{62D6CB87-1E4D-4C4E-95EB-33BEE1824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7" name="Rectangle 70">
              <a:extLst>
                <a:ext uri="{FF2B5EF4-FFF2-40B4-BE49-F238E27FC236}">
                  <a16:creationId xmlns:a16="http://schemas.microsoft.com/office/drawing/2014/main" id="{08C141B8-D623-4C3C-B86B-34F2C4E8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8" name="Rectangle 71">
              <a:extLst>
                <a:ext uri="{FF2B5EF4-FFF2-40B4-BE49-F238E27FC236}">
                  <a16:creationId xmlns:a16="http://schemas.microsoft.com/office/drawing/2014/main" id="{EDCB6400-5466-415E-8AAB-51CF804D18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09" name="Rectangle 72">
              <a:extLst>
                <a:ext uri="{FF2B5EF4-FFF2-40B4-BE49-F238E27FC236}">
                  <a16:creationId xmlns:a16="http://schemas.microsoft.com/office/drawing/2014/main" id="{79A2225F-1637-45D2-8C88-8BF166F7B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0" name="Rectangle 74">
              <a:extLst>
                <a:ext uri="{FF2B5EF4-FFF2-40B4-BE49-F238E27FC236}">
                  <a16:creationId xmlns:a16="http://schemas.microsoft.com/office/drawing/2014/main" id="{BB649925-9149-4A82-9405-474E6541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97AE09D6-1C70-4DC2-982C-1E1147871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2" name="Rectangle 76">
              <a:extLst>
                <a:ext uri="{FF2B5EF4-FFF2-40B4-BE49-F238E27FC236}">
                  <a16:creationId xmlns:a16="http://schemas.microsoft.com/office/drawing/2014/main" id="{91B88FE6-1412-4DB4-9D01-876365E7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3" name="Rectangle 77">
              <a:extLst>
                <a:ext uri="{FF2B5EF4-FFF2-40B4-BE49-F238E27FC236}">
                  <a16:creationId xmlns:a16="http://schemas.microsoft.com/office/drawing/2014/main" id="{CD9BE97E-B5CE-490B-92C1-51EBFB97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4" name="Rectangle 78">
              <a:extLst>
                <a:ext uri="{FF2B5EF4-FFF2-40B4-BE49-F238E27FC236}">
                  <a16:creationId xmlns:a16="http://schemas.microsoft.com/office/drawing/2014/main" id="{2C61F31D-A518-4C81-ADEE-34563B3C9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5" name="Rectangle 79">
              <a:extLst>
                <a:ext uri="{FF2B5EF4-FFF2-40B4-BE49-F238E27FC236}">
                  <a16:creationId xmlns:a16="http://schemas.microsoft.com/office/drawing/2014/main" id="{58BC248B-E03D-4480-8243-CF5984100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6" name="Rectangle 80">
              <a:extLst>
                <a:ext uri="{FF2B5EF4-FFF2-40B4-BE49-F238E27FC236}">
                  <a16:creationId xmlns:a16="http://schemas.microsoft.com/office/drawing/2014/main" id="{DE5A2E52-E417-49C0-9825-25C2F0F52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7" name="Rectangle 90">
              <a:extLst>
                <a:ext uri="{FF2B5EF4-FFF2-40B4-BE49-F238E27FC236}">
                  <a16:creationId xmlns:a16="http://schemas.microsoft.com/office/drawing/2014/main" id="{FEB1B86C-822A-4927-BD46-3D0473430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72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8" name="Rectangle 91">
              <a:extLst>
                <a:ext uri="{FF2B5EF4-FFF2-40B4-BE49-F238E27FC236}">
                  <a16:creationId xmlns:a16="http://schemas.microsoft.com/office/drawing/2014/main" id="{A6715F48-8F25-4A02-BC44-A29CCF11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77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19" name="Rectangle 92">
              <a:extLst>
                <a:ext uri="{FF2B5EF4-FFF2-40B4-BE49-F238E27FC236}">
                  <a16:creationId xmlns:a16="http://schemas.microsoft.com/office/drawing/2014/main" id="{A9ED1BA5-FB5D-401C-BA37-9FD1BFD22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81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0" name="Rectangle 93">
              <a:extLst>
                <a:ext uri="{FF2B5EF4-FFF2-40B4-BE49-F238E27FC236}">
                  <a16:creationId xmlns:a16="http://schemas.microsoft.com/office/drawing/2014/main" id="{9DECCACA-4077-4611-9B3C-CA62BE8D8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1" name="Rectangle 94">
              <a:extLst>
                <a:ext uri="{FF2B5EF4-FFF2-40B4-BE49-F238E27FC236}">
                  <a16:creationId xmlns:a16="http://schemas.microsoft.com/office/drawing/2014/main" id="{910685C8-2DB3-46DC-BA32-255F20719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2" name="Rectangle 95">
              <a:extLst>
                <a:ext uri="{FF2B5EF4-FFF2-40B4-BE49-F238E27FC236}">
                  <a16:creationId xmlns:a16="http://schemas.microsoft.com/office/drawing/2014/main" id="{765AF94D-5FED-44FC-854D-DE875B455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95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3" name="Rectangle 96">
              <a:extLst>
                <a:ext uri="{FF2B5EF4-FFF2-40B4-BE49-F238E27FC236}">
                  <a16:creationId xmlns:a16="http://schemas.microsoft.com/office/drawing/2014/main" id="{9CF89D36-681F-4B17-B319-504A39982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99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4" name="Line 97">
              <a:extLst>
                <a:ext uri="{FF2B5EF4-FFF2-40B4-BE49-F238E27FC236}">
                  <a16:creationId xmlns:a16="http://schemas.microsoft.com/office/drawing/2014/main" id="{323809A6-A3DE-46AE-810D-C260A1017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10400" y="6432550"/>
              <a:ext cx="167640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5" name="Rectangle 98">
              <a:extLst>
                <a:ext uri="{FF2B5EF4-FFF2-40B4-BE49-F238E27FC236}">
                  <a16:creationId xmlns:a16="http://schemas.microsoft.com/office/drawing/2014/main" id="{BA9D4D69-39A0-4C7B-B69D-C49F30294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6" name="Rectangle 99">
              <a:extLst>
                <a:ext uri="{FF2B5EF4-FFF2-40B4-BE49-F238E27FC236}">
                  <a16:creationId xmlns:a16="http://schemas.microsoft.com/office/drawing/2014/main" id="{D46983FF-FAAD-4D26-B9F7-BBF25BF10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7" name="Rectangle 100">
              <a:extLst>
                <a:ext uri="{FF2B5EF4-FFF2-40B4-BE49-F238E27FC236}">
                  <a16:creationId xmlns:a16="http://schemas.microsoft.com/office/drawing/2014/main" id="{199DDE13-5578-4FF9-96DD-1DFFED1C9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8" name="Rectangle 101">
              <a:extLst>
                <a:ext uri="{FF2B5EF4-FFF2-40B4-BE49-F238E27FC236}">
                  <a16:creationId xmlns:a16="http://schemas.microsoft.com/office/drawing/2014/main" id="{BA5761FF-2BA8-4F03-B446-28F693D9F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29" name="Rectangle 102">
              <a:extLst>
                <a:ext uri="{FF2B5EF4-FFF2-40B4-BE49-F238E27FC236}">
                  <a16:creationId xmlns:a16="http://schemas.microsoft.com/office/drawing/2014/main" id="{F2A7D693-63E1-4795-97F4-F94A3617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0" name="Rectangle 103">
              <a:extLst>
                <a:ext uri="{FF2B5EF4-FFF2-40B4-BE49-F238E27FC236}">
                  <a16:creationId xmlns:a16="http://schemas.microsoft.com/office/drawing/2014/main" id="{DCD5D68E-6DA2-4DA5-895F-6FA67F742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1" name="Rectangle 104">
              <a:extLst>
                <a:ext uri="{FF2B5EF4-FFF2-40B4-BE49-F238E27FC236}">
                  <a16:creationId xmlns:a16="http://schemas.microsoft.com/office/drawing/2014/main" id="{E7A6A836-82CB-4DEA-A027-A617F4E6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2" name="Rectangle 105">
              <a:extLst>
                <a:ext uri="{FF2B5EF4-FFF2-40B4-BE49-F238E27FC236}">
                  <a16:creationId xmlns:a16="http://schemas.microsoft.com/office/drawing/2014/main" id="{C47B9406-9654-4239-95CD-29363F200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3" name="Rectangle 106">
              <a:extLst>
                <a:ext uri="{FF2B5EF4-FFF2-40B4-BE49-F238E27FC236}">
                  <a16:creationId xmlns:a16="http://schemas.microsoft.com/office/drawing/2014/main" id="{F8A265AC-E9C4-4954-9918-29659319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3289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4" name="Rectangle 107">
              <a:extLst>
                <a:ext uri="{FF2B5EF4-FFF2-40B4-BE49-F238E27FC236}">
                  <a16:creationId xmlns:a16="http://schemas.microsoft.com/office/drawing/2014/main" id="{CB00C670-C8C8-4921-A300-EF30B4787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3638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5" name="Rectangle 108">
              <a:extLst>
                <a:ext uri="{FF2B5EF4-FFF2-40B4-BE49-F238E27FC236}">
                  <a16:creationId xmlns:a16="http://schemas.microsoft.com/office/drawing/2014/main" id="{5073D2B3-5115-48B0-9585-5A36345BA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3987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6" name="Rectangle 109">
              <a:extLst>
                <a:ext uri="{FF2B5EF4-FFF2-40B4-BE49-F238E27FC236}">
                  <a16:creationId xmlns:a16="http://schemas.microsoft.com/office/drawing/2014/main" id="{A2DD94BA-8A73-4DFF-BF01-D251B33074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4337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7" name="Rectangle 110">
              <a:extLst>
                <a:ext uri="{FF2B5EF4-FFF2-40B4-BE49-F238E27FC236}">
                  <a16:creationId xmlns:a16="http://schemas.microsoft.com/office/drawing/2014/main" id="{264DAC77-713C-4859-AE80-CD4A6048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4686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8" name="Rectangle 111">
              <a:extLst>
                <a:ext uri="{FF2B5EF4-FFF2-40B4-BE49-F238E27FC236}">
                  <a16:creationId xmlns:a16="http://schemas.microsoft.com/office/drawing/2014/main" id="{95A351FE-EAC7-42A8-8B3A-ABB36D6CF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0355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39" name="Rectangle 112">
              <a:extLst>
                <a:ext uri="{FF2B5EF4-FFF2-40B4-BE49-F238E27FC236}">
                  <a16:creationId xmlns:a16="http://schemas.microsoft.com/office/drawing/2014/main" id="{6C719F05-16C1-4353-95FC-228003452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384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1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0" name="Rectangle 114">
              <a:extLst>
                <a:ext uri="{FF2B5EF4-FFF2-40B4-BE49-F238E27FC236}">
                  <a16:creationId xmlns:a16="http://schemas.microsoft.com/office/drawing/2014/main" id="{7BED9C31-2965-4D42-8A0F-929454501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60833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1" name="Line 115">
              <a:extLst>
                <a:ext uri="{FF2B5EF4-FFF2-40B4-BE49-F238E27FC236}">
                  <a16:creationId xmlns:a16="http://schemas.microsoft.com/office/drawing/2014/main" id="{F3557D6C-0654-499F-BE0A-A7695D1945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34000" y="643255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2" name="Rectangle 116">
              <a:extLst>
                <a:ext uri="{FF2B5EF4-FFF2-40B4-BE49-F238E27FC236}">
                  <a16:creationId xmlns:a16="http://schemas.microsoft.com/office/drawing/2014/main" id="{F2702442-FF91-4D2F-A859-94FE05F79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59080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3" name="Rectangle 117">
              <a:extLst>
                <a:ext uri="{FF2B5EF4-FFF2-40B4-BE49-F238E27FC236}">
                  <a16:creationId xmlns:a16="http://schemas.microsoft.com/office/drawing/2014/main" id="{F41218B6-2FC8-4E73-84B7-6C9E45CC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2940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*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4" name="Line 118">
              <a:extLst>
                <a:ext uri="{FF2B5EF4-FFF2-40B4-BE49-F238E27FC236}">
                  <a16:creationId xmlns:a16="http://schemas.microsoft.com/office/drawing/2014/main" id="{D5DB405B-E573-4780-9413-172B937AC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800850" y="3289300"/>
              <a:ext cx="1885950" cy="0"/>
            </a:xfrm>
            <a:prstGeom prst="line">
              <a:avLst/>
            </a:prstGeom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5" name="Rectangle 161">
              <a:extLst>
                <a:ext uri="{FF2B5EF4-FFF2-40B4-BE49-F238E27FC236}">
                  <a16:creationId xmlns:a16="http://schemas.microsoft.com/office/drawing/2014/main" id="{AC4AEE7D-3FF2-4613-B174-380BB9011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3765550"/>
              <a:ext cx="677863" cy="277813"/>
            </a:xfrm>
            <a:prstGeom prst="rect">
              <a:avLst/>
            </a:prstGeom>
            <a:solidFill>
              <a:srgbClr val="FFFFD9"/>
            </a:solidFill>
            <a:ln>
              <a:headEnd type="none" w="sm" len="sm"/>
              <a:tailEnd type="none" w="sm" len="sm"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>
              <a:spAutoFit/>
            </a:bodyPr>
            <a:lstStyle/>
            <a:p>
              <a:pPr>
                <a:defRPr/>
              </a:pPr>
              <a:r>
                <a:rPr kumimoji="1" lang="en-US" sz="1200" dirty="0">
                  <a:solidFill>
                    <a:prstClr val="black"/>
                  </a:solidFill>
                  <a:ea typeface="Gill Sans"/>
                  <a:cs typeface="Gill Sans"/>
                </a:rPr>
                <a:t>Multiply</a:t>
              </a:r>
            </a:p>
          </p:txBody>
        </p:sp>
        <p:sp>
          <p:nvSpPr>
            <p:cNvPr id="146" name="Rectangle 82">
              <a:extLst>
                <a:ext uri="{FF2B5EF4-FFF2-40B4-BE49-F238E27FC236}">
                  <a16:creationId xmlns:a16="http://schemas.microsoft.com/office/drawing/2014/main" id="{CC36A879-82A3-4774-BF3D-6EB266C6D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04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7" name="Rectangle 83">
              <a:extLst>
                <a:ext uri="{FF2B5EF4-FFF2-40B4-BE49-F238E27FC236}">
                  <a16:creationId xmlns:a16="http://schemas.microsoft.com/office/drawing/2014/main" id="{88CBD9A8-776B-4C24-99C7-72D43C377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08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C3F404BA-6C80-43AD-946F-E9D5DFB7C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49" name="Rectangle 85">
              <a:extLst>
                <a:ext uri="{FF2B5EF4-FFF2-40B4-BE49-F238E27FC236}">
                  <a16:creationId xmlns:a16="http://schemas.microsoft.com/office/drawing/2014/main" id="{73F42580-D9E5-4FD9-9E1B-C0599090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046047C3-6556-440E-8A8B-7AB942EC2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2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1" name="Rectangle 87">
              <a:extLst>
                <a:ext uri="{FF2B5EF4-FFF2-40B4-BE49-F238E27FC236}">
                  <a16:creationId xmlns:a16="http://schemas.microsoft.com/office/drawing/2014/main" id="{C76F444D-FAC6-4450-96EC-6BAB63698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26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2" name="Rectangle 88">
              <a:extLst>
                <a:ext uri="{FF2B5EF4-FFF2-40B4-BE49-F238E27FC236}">
                  <a16:creationId xmlns:a16="http://schemas.microsoft.com/office/drawing/2014/main" id="{BB7E7894-4445-40E4-9682-0164EA28D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310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  <p:sp>
          <p:nvSpPr>
            <p:cNvPr id="153" name="Rectangle 113">
              <a:extLst>
                <a:ext uri="{FF2B5EF4-FFF2-40B4-BE49-F238E27FC236}">
                  <a16:creationId xmlns:a16="http://schemas.microsoft.com/office/drawing/2014/main" id="{7015CCF3-0596-459A-BCC4-A3EB6287E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0" y="5734050"/>
              <a:ext cx="209550" cy="349250"/>
            </a:xfrm>
            <a:prstGeom prst="rect">
              <a:avLst/>
            </a:prstGeom>
            <a:solidFill>
              <a:srgbClr val="FFFFD9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kumimoji="1" lang="en-US" sz="1400" dirty="0">
                  <a:solidFill>
                    <a:prstClr val="black"/>
                  </a:solidFill>
                  <a:ea typeface="Gill Sans"/>
                  <a:cs typeface="Gill Sans"/>
                </a:rPr>
                <a:t>0</a:t>
              </a:r>
              <a:endParaRPr kumimoji="1" lang="en-US" sz="1400" baseline="-25000" dirty="0">
                <a:solidFill>
                  <a:prstClr val="black"/>
                </a:solidFill>
                <a:ea typeface="Gill Sans"/>
                <a:cs typeface="Gill Sans"/>
              </a:endParaRPr>
            </a:p>
          </p:txBody>
        </p:sp>
      </p:grpSp>
      <p:cxnSp>
        <p:nvCxnSpPr>
          <p:cNvPr id="154" name="Straight Connector 159">
            <a:extLst>
              <a:ext uri="{FF2B5EF4-FFF2-40B4-BE49-F238E27FC236}">
                <a16:creationId xmlns:a16="http://schemas.microsoft.com/office/drawing/2014/main" id="{DF883BA9-4AF1-4BEC-99D2-2AFAB2BE96F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7743825" y="2466976"/>
            <a:ext cx="3175" cy="188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5" name="Straight Connector 160">
            <a:extLst>
              <a:ext uri="{FF2B5EF4-FFF2-40B4-BE49-F238E27FC236}">
                <a16:creationId xmlns:a16="http://schemas.microsoft.com/office/drawing/2014/main" id="{046D7B34-FA23-4BCE-88EC-8A2E3355B8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0" y="6202363"/>
            <a:ext cx="33337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/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AECD96C-34DD-446C-B302-2FF60A158F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2405675"/>
                <a:ext cx="2606862" cy="442674"/>
              </a:xfrm>
              <a:prstGeom prst="roundRect">
                <a:avLst/>
              </a:prstGeom>
              <a:blipFill>
                <a:blip r:embed="rId4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/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 operations.</a:t>
                </a:r>
              </a:p>
            </p:txBody>
          </p:sp>
        </mc:Choice>
        <mc:Fallback xmlns=""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C1ECBF0A-8658-4E5B-8C6C-B4D24465B6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7961" y="5227348"/>
                <a:ext cx="2606862" cy="442674"/>
              </a:xfrm>
              <a:prstGeom prst="roundRect">
                <a:avLst/>
              </a:prstGeom>
              <a:blipFill>
                <a:blip r:embed="rId5"/>
                <a:stretch>
                  <a:fillRect b="-15385"/>
                </a:stretch>
              </a:blipFill>
              <a:ln w="381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+mj-lt"/>
                  </a:rPr>
                  <a:t> be two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+mj-lt"/>
                  </a:rPr>
                  <a:t> are all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+mj-lt"/>
                  </a:rPr>
                  <a:t>-bit integers.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b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421" y="2672103"/>
                <a:ext cx="5781454" cy="1536703"/>
              </a:xfrm>
              <a:prstGeom prst="rect">
                <a:avLst/>
              </a:prstGeom>
              <a:blipFill>
                <a:blip r:embed="rId4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/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noFill/>
              <a:ln w="317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/>
                  <a:t>We only need 3 values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dirty="0"/>
                  <a:t>Can we find all 3 by only</a:t>
                </a:r>
              </a:p>
              <a:p>
                <a:pPr algn="l"/>
                <a:r>
                  <a:rPr lang="en-US" sz="1800" dirty="0"/>
                  <a:t>  3 multiplication?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614BA75-FC55-46DA-82DB-E721EB1F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293" y="4331042"/>
                <a:ext cx="2685351" cy="1200329"/>
              </a:xfrm>
              <a:prstGeom prst="rect">
                <a:avLst/>
              </a:prstGeom>
              <a:blipFill>
                <a:blip r:embed="rId5"/>
                <a:stretch>
                  <a:fillRect l="-1573" t="-1485" r="-449" b="-5446"/>
                </a:stretch>
              </a:blipFill>
              <a:ln w="317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8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/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E56BA8E-6713-4706-8F46-4A0C030EB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78" y="1541439"/>
                <a:ext cx="5781454" cy="1536703"/>
              </a:xfrm>
              <a:prstGeom prst="rect">
                <a:avLst/>
              </a:prstGeom>
              <a:blipFill>
                <a:blip r:embed="rId3"/>
                <a:stretch>
                  <a:fillRect b="-2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2200" b="0" dirty="0">
                    <a:solidFill>
                      <a:srgbClr val="000000"/>
                    </a:solidFill>
                    <a:ea typeface="Courier New" charset="0"/>
                    <a:cs typeface="Courier New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ourier New" charset="0"/>
                                <a:cs typeface="Courier New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𝛼𝛽</m:t>
                    </m:r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i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DC40301-5554-4512-835A-226D367E5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3307" y="4248727"/>
                <a:ext cx="5520951" cy="1877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6">
            <a:extLst>
              <a:ext uri="{FF2B5EF4-FFF2-40B4-BE49-F238E27FC236}">
                <a16:creationId xmlns:a16="http://schemas.microsoft.com/office/drawing/2014/main" id="{E0DB0E36-060B-45D0-A573-280BB8C30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088" y="2582276"/>
            <a:ext cx="1772862" cy="609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14" name="AutoShape 11">
            <a:extLst>
              <a:ext uri="{FF2B5EF4-FFF2-40B4-BE49-F238E27FC236}">
                <a16:creationId xmlns:a16="http://schemas.microsoft.com/office/drawing/2014/main" id="{7AD3C6D0-F478-4557-96F7-EE3FD9B23E59}"/>
              </a:ext>
            </a:extLst>
          </p:cNvPr>
          <p:cNvCxnSpPr>
            <a:cxnSpLocks noChangeShapeType="1"/>
            <a:stCxn id="13" idx="4"/>
          </p:cNvCxnSpPr>
          <p:nvPr/>
        </p:nvCxnSpPr>
        <p:spPr bwMode="auto">
          <a:xfrm rot="5400000">
            <a:off x="2260228" y="3941787"/>
            <a:ext cx="2743202" cy="1243381"/>
          </a:xfrm>
          <a:prstGeom prst="bentConnector3">
            <a:avLst>
              <a:gd name="adj1" fmla="val 33023"/>
            </a:avLst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Line 7">
            <a:extLst>
              <a:ext uri="{FF2B5EF4-FFF2-40B4-BE49-F238E27FC236}">
                <a16:creationId xmlns:a16="http://schemas.microsoft.com/office/drawing/2014/main" id="{449191E0-126D-41DB-8E05-89FC41B31A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9899" y="592088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2448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Trick: 4 multiplies at the price of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Theorem 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[Karatsuba-</a:t>
                </a:r>
                <a:r>
                  <a:rPr lang="en-US" sz="1800" dirty="0" err="1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Ofman</a:t>
                </a:r>
                <a:r>
                  <a:rPr lang="en-US" sz="1800" dirty="0">
                    <a:solidFill>
                      <a:srgbClr val="0070C0"/>
                    </a:solidFill>
                    <a:ea typeface="Courier New" charset="0"/>
                    <a:cs typeface="Gill Sans" charset="0"/>
                  </a:rPr>
                  <a:t>, 1962]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  Can multiply two n-digit integers in O(n</a:t>
                </a:r>
                <a:r>
                  <a:rPr lang="en-US" sz="2400" baseline="30000" dirty="0">
                    <a:ea typeface="Courier New" charset="0"/>
                    <a:cs typeface="Gill Sans" charset="0"/>
                  </a:rPr>
                  <a:t>1.585…</a:t>
                </a:r>
                <a:r>
                  <a:rPr lang="en-US" sz="2400" dirty="0">
                    <a:ea typeface="Courier New" charset="0"/>
                    <a:cs typeface="Gill Sans" charset="0"/>
                  </a:rPr>
                  <a:t>) bit operations.</a:t>
                </a: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ourier New" charset="0"/>
                    <a:cs typeface="Gill Sans" charset="0"/>
                  </a:rPr>
                  <a:t>To multiply two n-bit integers: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 two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 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Multiply </a:t>
                </a:r>
                <a:r>
                  <a:rPr lang="en-US" sz="2000" dirty="0">
                    <a:solidFill>
                      <a:srgbClr val="FF0000"/>
                    </a:solidFill>
                    <a:ea typeface="Gill Sans" charset="0"/>
                    <a:cs typeface="Gill Sans" charset="0"/>
                  </a:rPr>
                  <a:t>three</a:t>
                </a:r>
                <a:r>
                  <a:rPr lang="en-US" sz="2000" dirty="0">
                    <a:solidFill>
                      <a:srgbClr val="000090"/>
                    </a:solidFill>
                    <a:ea typeface="Gill Sans" charset="0"/>
                    <a:cs typeface="Gill San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integers.</a:t>
                </a:r>
              </a:p>
              <a:p>
                <a:pPr lvl="1"/>
                <a:r>
                  <a:rPr lang="en-US" sz="2000" dirty="0">
                    <a:ea typeface="Gill Sans" charset="0"/>
                    <a:cs typeface="Gill Sans" charset="0"/>
                  </a:rPr>
                  <a:t>Add, subtract, and shift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000" dirty="0">
                    <a:ea typeface="Gill Sans" charset="0"/>
                    <a:cs typeface="Gill Sans" charset="0"/>
                  </a:rPr>
                  <a:t>-bit integers to obtain result.</a:t>
                </a:r>
              </a:p>
              <a:p>
                <a:pPr marL="0" lvl="1" indent="0"/>
                <a:endParaRPr lang="en-US" sz="800" b="0" dirty="0"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ourier New" charset="0"/>
                                  <a:cs typeface="Gill Sans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ourier New" charset="0"/>
                                          <a:cs typeface="Gill Sans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ourier New" charset="0"/>
                                      <a:cs typeface="Gill Sans" charset="0"/>
                                    </a:rPr>
                                    <m:t>3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1.585…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8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1096" t="-84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/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b="0" dirty="0"/>
              </a:p>
              <a:p>
                <a:pPr algn="l"/>
                <a:r>
                  <a:rPr lang="en-US" sz="2200" b="0" dirty="0"/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200" dirty="0"/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FB92EF-0FD6-499E-8424-4101C516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46" y="2140197"/>
                <a:ext cx="5971954" cy="1875257"/>
              </a:xfrm>
              <a:prstGeom prst="rect">
                <a:avLst/>
              </a:prstGeom>
              <a:blipFill>
                <a:blip r:embed="rId4"/>
                <a:stretch>
                  <a:fillRect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D5D0-9275-49A4-A235-54EA559DDB76}"/>
              </a:ext>
            </a:extLst>
          </p:cNvPr>
          <p:cNvSpPr txBox="1"/>
          <p:nvPr/>
        </p:nvSpPr>
        <p:spPr>
          <a:xfrm>
            <a:off x="3117930" y="357752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7D1500-A1F7-4821-8A0A-66D25530F283}"/>
              </a:ext>
            </a:extLst>
          </p:cNvPr>
          <p:cNvSpPr txBox="1"/>
          <p:nvPr/>
        </p:nvSpPr>
        <p:spPr>
          <a:xfrm>
            <a:off x="6736690" y="3574544"/>
            <a:ext cx="35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/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𝛼𝛽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E9722B-5DC3-480E-A022-E99C0EB95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247" y="3549608"/>
                <a:ext cx="1643529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</p:spPr>
            <p:txBody>
              <a:bodyPr/>
              <a:lstStyle/>
              <a:p>
                <a:pPr marL="230188" indent="-230188" defTabSz="692150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Exercise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generalize Karatsuba to do 5 size </a:t>
                </a:r>
                <a:br>
                  <a:rPr lang="en-US" sz="2400" dirty="0">
                    <a:latin typeface="+mj-lt"/>
                    <a:ea typeface="Courier New" charset="0"/>
                    <a:cs typeface="Gill Sans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/3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subproblems </a:t>
                </a:r>
              </a:p>
              <a:p>
                <a:pPr marL="630238" lvl="1" indent="-230188" defTabSz="692150">
                  <a:lnSpc>
                    <a:spcPct val="90000"/>
                  </a:lnSpc>
                </a:pPr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ourier New" charset="0"/>
                                <a:cs typeface="Gill Sans" charset="0"/>
                              </a:rPr>
                              <m:t>1.46…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latin typeface="+mj-lt"/>
                    <a:ea typeface="Courier New" charset="0"/>
                    <a:cs typeface="Gill Sans" charset="0"/>
                  </a:rPr>
                  <a:t> time algorithm</a:t>
                </a:r>
              </a:p>
              <a:p>
                <a:pPr marL="342900" lvl="1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400050" lvl="2" indent="0" defTabSz="692150">
                  <a:lnSpc>
                    <a:spcPct val="90000"/>
                  </a:lnSpc>
                  <a:buNone/>
                </a:pPr>
                <a:endParaRPr lang="en-US" sz="2000" dirty="0">
                  <a:latin typeface="Gill Sans" charset="0"/>
                  <a:ea typeface="Gill Sans" charset="0"/>
                  <a:cs typeface="Gill Sans" charset="0"/>
                  <a:sym typeface="Symbol" charset="0"/>
                </a:endParaRPr>
              </a:p>
              <a:p>
                <a:pPr marL="742950" lvl="2" indent="-342900" defTabSz="69215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latin typeface="+mj-lt"/>
                  <a:ea typeface="Courier New" charset="0"/>
                  <a:cs typeface="Gill Sans" charset="0"/>
                </a:endParaRPr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0465"/>
                <a:ext cx="8340350" cy="5047058"/>
              </a:xfrm>
              <a:blipFill>
                <a:blip r:embed="rId3"/>
                <a:stretch>
                  <a:fillRect l="-95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18769-A4B1-4F78-B18A-3D0C0F30C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53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D1F324-5CB8-4D44-B73E-EAD794C8E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47C8AD-B4F6-4726-B68A-BDA1AF134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0814FEF-37D8-42B4-8EEB-9D32C3CC6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362200"/>
            <a:ext cx="4191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endParaRPr kumimoji="1" lang="en-US" sz="1400" baseline="-2500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96160-4465-43BC-ADB5-1B583BC3E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21" y="2312895"/>
            <a:ext cx="7501757" cy="37875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/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2019           Harvey-</a:t>
                </a:r>
                <a:r>
                  <a:rPr lang="en-US" dirty="0" err="1"/>
                  <a:t>Hoeven</a:t>
                </a: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35C94B5-1140-402F-9084-8A0590564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37" y="5992907"/>
                <a:ext cx="7302978" cy="400110"/>
              </a:xfrm>
              <a:prstGeom prst="rect">
                <a:avLst/>
              </a:prstGeom>
              <a:blipFill>
                <a:blip r:embed="rId5"/>
                <a:stretch>
                  <a:fillRect l="-835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DDB7FF80-EFF2-4837-8066-7220EC7944AC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4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Proving 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𝑎𝑇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altLang="en-US" sz="2400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en-US" sz="2400" b="0" dirty="0">
                  <a:solidFill>
                    <a:schemeClr val="tx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D80BA292-C877-4CF8-B267-A049D813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4241" y="1161136"/>
                <a:ext cx="3279166" cy="468205"/>
              </a:xfrm>
              <a:prstGeom prst="rect">
                <a:avLst/>
              </a:prstGeom>
              <a:blipFill>
                <a:blip r:embed="rId3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4">
            <a:extLst>
              <a:ext uri="{FF2B5EF4-FFF2-40B4-BE49-F238E27FC236}">
                <a16:creationId xmlns:a16="http://schemas.microsoft.com/office/drawing/2014/main" id="{5BFD6365-BA04-4175-9A30-C872D2A6C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69" y="1843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F96FE4-28F1-4672-9D7C-3ED59D2C5CA0}"/>
              </a:ext>
            </a:extLst>
          </p:cNvPr>
          <p:cNvGrpSpPr>
            <a:grpSpLocks/>
          </p:cNvGrpSpPr>
          <p:nvPr/>
        </p:nvGrpSpPr>
        <p:grpSpPr bwMode="auto">
          <a:xfrm>
            <a:off x="3372769" y="1996145"/>
            <a:ext cx="1447800" cy="762000"/>
            <a:chOff x="2160" y="1536"/>
            <a:chExt cx="912" cy="480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1518850F-5EC3-45C5-A941-F6579666B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8" name="AutoShape 7">
              <a:extLst>
                <a:ext uri="{FF2B5EF4-FFF2-40B4-BE49-F238E27FC236}">
                  <a16:creationId xmlns:a16="http://schemas.microsoft.com/office/drawing/2014/main" id="{A67A690B-A1A2-44D2-9934-D9955449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EFB9E2BB-F499-4169-844E-F8C1F34DE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CD4728A2-939F-4C69-AB93-87A8002F55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9181C87B-3955-4BB4-9D74-DFE1D6E83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1F3106A-9878-4624-BE3D-36EB09A501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B6626FB-7786-48A9-BFC0-CE601C762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dirty="0" smtClean="0">
                          <a:solidFill>
                            <a:srgbClr val="3366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sz="2800" b="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Text Box 13">
                <a:extLst>
                  <a:ext uri="{FF2B5EF4-FFF2-40B4-BE49-F238E27FC236}">
                    <a16:creationId xmlns:a16="http://schemas.microsoft.com/office/drawing/2014/main" id="{1BCC2530-5E57-4942-91E3-50D9AB53C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3494" y="1759608"/>
                <a:ext cx="49321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312E1060-2D99-41C5-9E6B-5EB993ED97A6}"/>
              </a:ext>
            </a:extLst>
          </p:cNvPr>
          <p:cNvGrpSpPr>
            <a:grpSpLocks/>
          </p:cNvGrpSpPr>
          <p:nvPr/>
        </p:nvGrpSpPr>
        <p:grpSpPr bwMode="auto">
          <a:xfrm>
            <a:off x="2839369" y="2910545"/>
            <a:ext cx="1447800" cy="762000"/>
            <a:chOff x="2160" y="1536"/>
            <a:chExt cx="912" cy="480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98830C4E-559B-4434-A48B-9FF6AA6D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8" name="AutoShape 17">
              <a:extLst>
                <a:ext uri="{FF2B5EF4-FFF2-40B4-BE49-F238E27FC236}">
                  <a16:creationId xmlns:a16="http://schemas.microsoft.com/office/drawing/2014/main" id="{E7C2C7BD-DD37-479F-BBF4-DE62B285D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19" name="AutoShape 18">
              <a:extLst>
                <a:ext uri="{FF2B5EF4-FFF2-40B4-BE49-F238E27FC236}">
                  <a16:creationId xmlns:a16="http://schemas.microsoft.com/office/drawing/2014/main" id="{9D3BA332-4466-48F4-B157-9FB0788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93D9356D-8947-4524-B75F-7626AEB51B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59EB0D03-ACB6-48FC-88CE-439B09CDF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2" name="Line 21">
              <a:extLst>
                <a:ext uri="{FF2B5EF4-FFF2-40B4-BE49-F238E27FC236}">
                  <a16:creationId xmlns:a16="http://schemas.microsoft.com/office/drawing/2014/main" id="{C92E6BB7-6C1A-41F8-BF0D-D04C0B8E6D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E5CBEAE-8747-437B-8192-B24F8C4DB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4" name="AutoShape 23">
            <a:extLst>
              <a:ext uri="{FF2B5EF4-FFF2-40B4-BE49-F238E27FC236}">
                <a16:creationId xmlns:a16="http://schemas.microsoft.com/office/drawing/2014/main" id="{88C42D51-1C83-4256-97BD-E19D03F92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1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25" name="Line 24">
            <a:extLst>
              <a:ext uri="{FF2B5EF4-FFF2-40B4-BE49-F238E27FC236}">
                <a16:creationId xmlns:a16="http://schemas.microsoft.com/office/drawing/2014/main" id="{E707045B-89FE-46E4-A87B-269B277EA2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83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620069EA-570F-4A4F-A196-6059E1DC1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55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82222F51-60B8-4380-9BBF-5F00BEA3EE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79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EBB9734-D11E-4A9B-B08E-31D40A34F347}"/>
              </a:ext>
            </a:extLst>
          </p:cNvPr>
          <p:cNvGrpSpPr>
            <a:grpSpLocks/>
          </p:cNvGrpSpPr>
          <p:nvPr/>
        </p:nvGrpSpPr>
        <p:grpSpPr bwMode="auto">
          <a:xfrm>
            <a:off x="4287169" y="2910545"/>
            <a:ext cx="1447800" cy="762000"/>
            <a:chOff x="2160" y="1536"/>
            <a:chExt cx="912" cy="480"/>
          </a:xfrm>
        </p:grpSpPr>
        <p:sp>
          <p:nvSpPr>
            <p:cNvPr id="29" name="AutoShape 28">
              <a:extLst>
                <a:ext uri="{FF2B5EF4-FFF2-40B4-BE49-F238E27FC236}">
                  <a16:creationId xmlns:a16="http://schemas.microsoft.com/office/drawing/2014/main" id="{29B0886B-48CA-4DD5-A914-D390842B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0" name="AutoShape 29">
              <a:extLst>
                <a:ext uri="{FF2B5EF4-FFF2-40B4-BE49-F238E27FC236}">
                  <a16:creationId xmlns:a16="http://schemas.microsoft.com/office/drawing/2014/main" id="{B0ECFE2A-7DEB-48E1-81E2-F12620C1C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1" name="AutoShape 30">
              <a:extLst>
                <a:ext uri="{FF2B5EF4-FFF2-40B4-BE49-F238E27FC236}">
                  <a16:creationId xmlns:a16="http://schemas.microsoft.com/office/drawing/2014/main" id="{C436D652-A5C3-467F-9B41-F981B529B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3F80C7B3-0663-4CB1-A6B5-7E9BAA0DD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3" name="Line 32">
              <a:extLst>
                <a:ext uri="{FF2B5EF4-FFF2-40B4-BE49-F238E27FC236}">
                  <a16:creationId xmlns:a16="http://schemas.microsoft.com/office/drawing/2014/main" id="{6EF9A58B-3613-4189-9625-91EB14395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" name="Line 33">
              <a:extLst>
                <a:ext uri="{FF2B5EF4-FFF2-40B4-BE49-F238E27FC236}">
                  <a16:creationId xmlns:a16="http://schemas.microsoft.com/office/drawing/2014/main" id="{58D206B9-017A-4F98-9D4A-CCE3BCCD9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B9ED7E4-F671-4C2A-A5D3-A94F36AAC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6" name="AutoShape 35">
            <a:extLst>
              <a:ext uri="{FF2B5EF4-FFF2-40B4-BE49-F238E27FC236}">
                <a16:creationId xmlns:a16="http://schemas.microsoft.com/office/drawing/2014/main" id="{DCEB6883-77E4-4411-A62A-331CF28C5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5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DC52188C-AB37-4262-892D-2A73A4AE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969" y="4510745"/>
            <a:ext cx="76200" cy="76200"/>
          </a:xfrm>
          <a:prstGeom prst="flowChartConnector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0ADA5BD-2EAB-4672-8443-C502CAA068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5769" y="3824945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F9C0EB92-FDF6-4657-BA6E-AD60608AE7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969" y="390114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1" name="Line 40">
            <a:extLst>
              <a:ext uri="{FF2B5EF4-FFF2-40B4-BE49-F238E27FC236}">
                <a16:creationId xmlns:a16="http://schemas.microsoft.com/office/drawing/2014/main" id="{F7A6FAC8-CFF3-4C83-BBDC-A1C5D787B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5369" y="3824945"/>
            <a:ext cx="533400" cy="609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8AF59D-517F-46DA-A4D5-009EB2E2840B}"/>
              </a:ext>
            </a:extLst>
          </p:cNvPr>
          <p:cNvGrpSpPr>
            <a:grpSpLocks/>
          </p:cNvGrpSpPr>
          <p:nvPr/>
        </p:nvGrpSpPr>
        <p:grpSpPr bwMode="auto">
          <a:xfrm>
            <a:off x="1772569" y="4815545"/>
            <a:ext cx="1447800" cy="762000"/>
            <a:chOff x="2160" y="1536"/>
            <a:chExt cx="912" cy="480"/>
          </a:xfrm>
        </p:grpSpPr>
        <p:sp>
          <p:nvSpPr>
            <p:cNvPr id="43" name="AutoShape 42">
              <a:extLst>
                <a:ext uri="{FF2B5EF4-FFF2-40B4-BE49-F238E27FC236}">
                  <a16:creationId xmlns:a16="http://schemas.microsoft.com/office/drawing/2014/main" id="{069AE4D1-0201-429B-AF14-08970A648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4" name="AutoShape 43">
              <a:extLst>
                <a:ext uri="{FF2B5EF4-FFF2-40B4-BE49-F238E27FC236}">
                  <a16:creationId xmlns:a16="http://schemas.microsoft.com/office/drawing/2014/main" id="{249C2D16-B23B-4801-875F-A595B1DC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5" name="AutoShape 44">
              <a:extLst>
                <a:ext uri="{FF2B5EF4-FFF2-40B4-BE49-F238E27FC236}">
                  <a16:creationId xmlns:a16="http://schemas.microsoft.com/office/drawing/2014/main" id="{0A6A7EB4-4203-4CC7-BBFC-5508A55B0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46" name="Line 45">
              <a:extLst>
                <a:ext uri="{FF2B5EF4-FFF2-40B4-BE49-F238E27FC236}">
                  <a16:creationId xmlns:a16="http://schemas.microsoft.com/office/drawing/2014/main" id="{59854260-B20F-40AE-8176-610825243D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7" name="Line 46">
              <a:extLst>
                <a:ext uri="{FF2B5EF4-FFF2-40B4-BE49-F238E27FC236}">
                  <a16:creationId xmlns:a16="http://schemas.microsoft.com/office/drawing/2014/main" id="{566E32E8-5243-4B40-9377-C9E4FDADB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8" name="Line 47">
              <a:extLst>
                <a:ext uri="{FF2B5EF4-FFF2-40B4-BE49-F238E27FC236}">
                  <a16:creationId xmlns:a16="http://schemas.microsoft.com/office/drawing/2014/main" id="{5A76E996-5CEF-48B8-A48A-0CF5B05A4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C8D7C83-27F5-4D5C-B7B0-D4B5AD73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A82C4E-55DF-4492-9C17-7D3DCB4FA518}"/>
              </a:ext>
            </a:extLst>
          </p:cNvPr>
          <p:cNvGrpSpPr>
            <a:grpSpLocks/>
          </p:cNvGrpSpPr>
          <p:nvPr/>
        </p:nvGrpSpPr>
        <p:grpSpPr bwMode="auto">
          <a:xfrm>
            <a:off x="4439569" y="4815545"/>
            <a:ext cx="1447800" cy="762000"/>
            <a:chOff x="2160" y="1536"/>
            <a:chExt cx="912" cy="480"/>
          </a:xfrm>
        </p:grpSpPr>
        <p:sp>
          <p:nvSpPr>
            <p:cNvPr id="51" name="AutoShape 50">
              <a:extLst>
                <a:ext uri="{FF2B5EF4-FFF2-40B4-BE49-F238E27FC236}">
                  <a16:creationId xmlns:a16="http://schemas.microsoft.com/office/drawing/2014/main" id="{146F6B49-CEB6-4453-BAC9-8635BD4DA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2" name="AutoShape 51">
              <a:extLst>
                <a:ext uri="{FF2B5EF4-FFF2-40B4-BE49-F238E27FC236}">
                  <a16:creationId xmlns:a16="http://schemas.microsoft.com/office/drawing/2014/main" id="{66205D02-EE2A-41CD-8016-80BEF7B59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3" name="AutoShape 52">
              <a:extLst>
                <a:ext uri="{FF2B5EF4-FFF2-40B4-BE49-F238E27FC236}">
                  <a16:creationId xmlns:a16="http://schemas.microsoft.com/office/drawing/2014/main" id="{6A265483-19C5-4C6E-A12F-F750A0E8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48" cy="48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54" name="Line 53">
              <a:extLst>
                <a:ext uri="{FF2B5EF4-FFF2-40B4-BE49-F238E27FC236}">
                  <a16:creationId xmlns:a16="http://schemas.microsoft.com/office/drawing/2014/main" id="{FB400B2E-4DF2-4C26-B5F9-E2D94B7B6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6" y="1536"/>
              <a:ext cx="192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5" name="Line 54">
              <a:extLst>
                <a:ext uri="{FF2B5EF4-FFF2-40B4-BE49-F238E27FC236}">
                  <a16:creationId xmlns:a16="http://schemas.microsoft.com/office/drawing/2014/main" id="{6E991549-2173-458D-838B-90601BBD4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1584"/>
              <a:ext cx="0" cy="3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6" name="Line 55">
              <a:extLst>
                <a:ext uri="{FF2B5EF4-FFF2-40B4-BE49-F238E27FC236}">
                  <a16:creationId xmlns:a16="http://schemas.microsoft.com/office/drawing/2014/main" id="{D7A94390-68AF-423C-8221-8B12DB379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536"/>
              <a:ext cx="336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932BFDC-52F9-4191-B1AE-CEC31E193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1584"/>
              <a:ext cx="720" cy="144"/>
            </a:xfrm>
            <a:custGeom>
              <a:avLst/>
              <a:gdLst>
                <a:gd name="T0" fmla="*/ 0 w 720"/>
                <a:gd name="T1" fmla="*/ 0 h 144"/>
                <a:gd name="T2" fmla="*/ 336 w 720"/>
                <a:gd name="T3" fmla="*/ 144 h 144"/>
                <a:gd name="T4" fmla="*/ 720 w 720"/>
                <a:gd name="T5" fmla="*/ 0 h 1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0" h="144">
                  <a:moveTo>
                    <a:pt x="0" y="0"/>
                  </a:moveTo>
                  <a:cubicBezTo>
                    <a:pt x="108" y="72"/>
                    <a:pt x="216" y="144"/>
                    <a:pt x="336" y="144"/>
                  </a:cubicBezTo>
                  <a:cubicBezTo>
                    <a:pt x="456" y="144"/>
                    <a:pt x="656" y="24"/>
                    <a:pt x="720" y="0"/>
                  </a:cubicBezTo>
                </a:path>
              </a:pathLst>
            </a:custGeom>
            <a:noFill/>
            <a:ln w="762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4B5C39-A16B-4135-9A08-B5DE20500655}"/>
              </a:ext>
            </a:extLst>
          </p:cNvPr>
          <p:cNvGrpSpPr/>
          <p:nvPr/>
        </p:nvGrpSpPr>
        <p:grpSpPr>
          <a:xfrm>
            <a:off x="80294" y="1103689"/>
            <a:ext cx="2243138" cy="4645957"/>
            <a:chOff x="453277" y="1103689"/>
            <a:chExt cx="2243138" cy="4645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5" name="Text Box 14">
                  <a:extLst>
                    <a:ext uri="{FF2B5EF4-FFF2-40B4-BE49-F238E27FC236}">
                      <a16:creationId xmlns:a16="http://schemas.microsoft.com/office/drawing/2014/main" id="{7B63F984-6CB6-4925-91EB-3964678EF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1568826"/>
                  <a:ext cx="496996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Text Box 57">
              <a:extLst>
                <a:ext uri="{FF2B5EF4-FFF2-40B4-BE49-F238E27FC236}">
                  <a16:creationId xmlns:a16="http://schemas.microsoft.com/office/drawing/2014/main" id="{7FDBCC08-E8EE-4AE4-94BF-451FC5521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277" y="1103689"/>
              <a:ext cx="2243138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solidFill>
                    <a:srgbClr val="FF0000"/>
                  </a:solidFill>
                  <a:latin typeface="+mj-lt"/>
                </a:rPr>
                <a:t>Problem size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2E9A237-C1E8-488D-B4BC-38D373CBB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2483226"/>
                  <a:ext cx="875176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0" name="Text Box 59">
                  <a:extLst>
                    <a:ext uri="{FF2B5EF4-FFF2-40B4-BE49-F238E27FC236}">
                      <a16:creationId xmlns:a16="http://schemas.microsoft.com/office/drawing/2014/main" id="{B0294A33-4F89-463E-9519-E71A7A823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3321426"/>
                  <a:ext cx="1045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F13BFA1-28DF-4453-9966-35B4D9BABF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2" y="5226426"/>
                  <a:ext cx="48282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3" name="Group 412672">
            <a:extLst>
              <a:ext uri="{FF2B5EF4-FFF2-40B4-BE49-F238E27FC236}">
                <a16:creationId xmlns:a16="http://schemas.microsoft.com/office/drawing/2014/main" id="{AAE2EE50-515E-44B5-89BE-112DF1937CB2}"/>
              </a:ext>
            </a:extLst>
          </p:cNvPr>
          <p:cNvGrpSpPr/>
          <p:nvPr/>
        </p:nvGrpSpPr>
        <p:grpSpPr>
          <a:xfrm>
            <a:off x="1242238" y="1615145"/>
            <a:ext cx="584775" cy="4124587"/>
            <a:chOff x="1615221" y="1615145"/>
            <a:chExt cx="584775" cy="41245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 sz="3200" b="0" i="0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sz="32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32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altLang="en-US" sz="2800" b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3" name="Text Box 62">
                  <a:extLst>
                    <a:ext uri="{FF2B5EF4-FFF2-40B4-BE49-F238E27FC236}">
                      <a16:creationId xmlns:a16="http://schemas.microsoft.com/office/drawing/2014/main" id="{932AB9B0-F5C0-4D38-B169-38D60F8342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16173713">
                  <a:off x="875157" y="3025098"/>
                  <a:ext cx="2064904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ine 63">
              <a:extLst>
                <a:ext uri="{FF2B5EF4-FFF2-40B4-BE49-F238E27FC236}">
                  <a16:creationId xmlns:a16="http://schemas.microsoft.com/office/drawing/2014/main" id="{36DC7CA4-C6C7-4FAC-82FA-7389A7AE8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6952" y="4291932"/>
              <a:ext cx="0" cy="144780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5" name="Line 64">
              <a:extLst>
                <a:ext uri="{FF2B5EF4-FFF2-40B4-BE49-F238E27FC236}">
                  <a16:creationId xmlns:a16="http://schemas.microsoft.com/office/drawing/2014/main" id="{0CE57A0E-62A1-43CB-A130-B80B5B327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7619" y="1615145"/>
              <a:ext cx="9333" cy="76710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412672" name="Group 412671">
            <a:extLst>
              <a:ext uri="{FF2B5EF4-FFF2-40B4-BE49-F238E27FC236}">
                <a16:creationId xmlns:a16="http://schemas.microsoft.com/office/drawing/2014/main" id="{58CC085D-AC53-42C3-B3C3-9D80B07B4ECE}"/>
              </a:ext>
            </a:extLst>
          </p:cNvPr>
          <p:cNvGrpSpPr/>
          <p:nvPr/>
        </p:nvGrpSpPr>
        <p:grpSpPr>
          <a:xfrm>
            <a:off x="5734969" y="1194554"/>
            <a:ext cx="1310246" cy="4591473"/>
            <a:chOff x="6107952" y="1194554"/>
            <a:chExt cx="1310246" cy="4591473"/>
          </a:xfrm>
        </p:grpSpPr>
        <p:sp>
          <p:nvSpPr>
            <p:cNvPr id="37" name="AutoShape 36">
              <a:extLst>
                <a:ext uri="{FF2B5EF4-FFF2-40B4-BE49-F238E27FC236}">
                  <a16:creationId xmlns:a16="http://schemas.microsoft.com/office/drawing/2014/main" id="{E68E3D73-467F-409F-A827-8FA05673F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7952" y="4510745"/>
              <a:ext cx="76200" cy="76200"/>
            </a:xfrm>
            <a:prstGeom prst="flowChartConnector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>
                <a:latin typeface="+mj-lt"/>
              </a:endParaRPr>
            </a:p>
          </p:txBody>
        </p:sp>
        <p:sp>
          <p:nvSpPr>
            <p:cNvPr id="66" name="Text Box 65">
              <a:extLst>
                <a:ext uri="{FF2B5EF4-FFF2-40B4-BE49-F238E27FC236}">
                  <a16:creationId xmlns:a16="http://schemas.microsoft.com/office/drawing/2014/main" id="{285326A3-0764-447D-BF34-7B4A7B4693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3910" y="1194554"/>
              <a:ext cx="12842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400">
                  <a:solidFill>
                    <a:srgbClr val="3366FF"/>
                  </a:solidFill>
                  <a:latin typeface="+mj-lt"/>
                </a:rPr>
                <a:t># probs</a:t>
              </a:r>
              <a:endParaRPr lang="en-US" altLang="en-US" sz="2800" b="0">
                <a:latin typeface="+mj-lt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CBC93097-EDED-42E4-8653-AA576845B3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3337865"/>
                  <a:ext cx="6174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48D8CD50-6B7D-437C-8E4C-95AC2CDB0F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2463809"/>
                  <a:ext cx="493212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altLang="en-US" sz="2800" b="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2E706CC-257B-4F8C-9EDF-9295AFD2AB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1767545"/>
                  <a:ext cx="482824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dirty="0" smtClean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baseline="30000" dirty="0">
                            <a:solidFill>
                              <a:srgbClr val="3366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sz="2800" b="0" baseline="30000" dirty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D046CCD-FB3B-4EA3-B48F-4D2FB4AA3F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88952" y="5272745"/>
                  <a:ext cx="601640" cy="51328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39B974A8-6B33-42AB-8BB6-77A5D76A37BC}"/>
              </a:ext>
            </a:extLst>
          </p:cNvPr>
          <p:cNvGrpSpPr/>
          <p:nvPr/>
        </p:nvGrpSpPr>
        <p:grpSpPr>
          <a:xfrm>
            <a:off x="6846036" y="1184373"/>
            <a:ext cx="2378087" cy="4560439"/>
            <a:chOff x="7219019" y="1184373"/>
            <a:chExt cx="2378087" cy="4560439"/>
          </a:xfrm>
        </p:grpSpPr>
        <p:sp>
          <p:nvSpPr>
            <p:cNvPr id="71" name="Text Box 70">
              <a:extLst>
                <a:ext uri="{FF2B5EF4-FFF2-40B4-BE49-F238E27FC236}">
                  <a16:creationId xmlns:a16="http://schemas.microsoft.com/office/drawing/2014/main" id="{2F4E9448-0170-43FB-8A7B-EB282E804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0102" y="1184373"/>
              <a:ext cx="836613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2800" b="0">
                  <a:latin typeface="+mj-lt"/>
                </a:rPr>
                <a:t>cost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2" name="Text Box 71">
                  <a:extLst>
                    <a:ext uri="{FF2B5EF4-FFF2-40B4-BE49-F238E27FC236}">
                      <a16:creationId xmlns:a16="http://schemas.microsoft.com/office/drawing/2014/main" id="{078CAE95-13C7-4BB5-84F3-581CA87DC8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44469" y="1714501"/>
                  <a:ext cx="854785" cy="53091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3" name="Text Box 73">
                  <a:extLst>
                    <a:ext uri="{FF2B5EF4-FFF2-40B4-BE49-F238E27FC236}">
                      <a16:creationId xmlns:a16="http://schemas.microsoft.com/office/drawing/2014/main" id="{3D404910-B7A2-487F-8B0E-5FA07E6BE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68244" y="2519463"/>
                  <a:ext cx="2000676" cy="53091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4" name="Rectangle 74">
                  <a:extLst>
                    <a:ext uri="{FF2B5EF4-FFF2-40B4-BE49-F238E27FC236}">
                      <a16:creationId xmlns:a16="http://schemas.microsoft.com/office/drawing/2014/main" id="{F35F747F-38CE-4D76-B4D3-592B94CDE5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0294" y="3319281"/>
                  <a:ext cx="2304862" cy="53091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en-US" sz="2800" b="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en-US" sz="2800" b="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en-US" sz="2800" b="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800" b="0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altLang="en-US" sz="2800" b="0" baseline="30000" dirty="0">
                    <a:solidFill>
                      <a:schemeClr val="tx2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6" name="Rectangle 76">
                  <a:extLst>
                    <a:ext uri="{FF2B5EF4-FFF2-40B4-BE49-F238E27FC236}">
                      <a16:creationId xmlns:a16="http://schemas.microsoft.com/office/drawing/2014/main" id="{E7E340B6-0D13-407B-8A61-7AAEEFA1E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9019" y="5072064"/>
                  <a:ext cx="2378087" cy="67274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/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553717E-4E32-468B-A609-7FA4FFA4E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165" y="5907027"/>
                <a:ext cx="3633559" cy="8018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49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7A4BE-E13C-4DAF-A2CA-480D8DCFC258}" type="slidenum">
              <a:rPr lang="en-US" altLang="en-US" smtClean="0"/>
              <a:pPr/>
              <a:t>40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06-22C3-414D-9271-7D5FCE3A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095" y="1079106"/>
            <a:ext cx="4561641" cy="5273040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Integer Multiplication (Summary)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BDBDC1-2D07-4474-A5A9-F7575D910E02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435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 marL="0" indent="0" algn="l"/>
            <a:r>
              <a:rPr kumimoji="0" lang="en-US" sz="3600" dirty="0">
                <a:cs typeface="+mj-cs"/>
              </a:rPr>
              <a:t>Matrix Multiplication</a:t>
            </a:r>
            <a:endParaRPr kumimoji="0"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2409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0CF98-2D4B-40B4-8805-60B2356557AF}" type="slidenum">
              <a:rPr lang="en-US" altLang="en-US" sz="1400" b="0">
                <a:latin typeface="Tahoma" panose="020B0604030504040204" pitchFamily="34" charset="0"/>
              </a:rPr>
              <a:pPr/>
              <a:t>42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graphicFrame>
        <p:nvGraphicFramePr>
          <p:cNvPr id="30726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307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07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07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072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3A76138-1104-4749-9E01-2795214FF7D5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+mj-lt"/>
                  </a:rPr>
                  <a:t>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+mj-lt"/>
                  </a:rPr>
                  <a:t> be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+mj-lt"/>
                  </a:rPr>
                  <a:t> is 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+mj-lt"/>
                  </a:rPr>
                  <a:t> matrix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such that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432C0872-1FD2-41CA-9BD1-D9C179DE1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9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EBA2C85A-72FE-4AE9-9749-0E91C1011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0" y="1622117"/>
            <a:ext cx="4168588" cy="1037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4951C4-0692-4021-A5A1-1196845E1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1855" y="3385979"/>
            <a:ext cx="2356878" cy="12131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6A9DE-63A3-4969-959D-39D9E0F680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594" y="4984752"/>
            <a:ext cx="6629400" cy="11715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401C81-0506-4384-88EF-5E617AD1D3D5}"/>
              </a:ext>
            </a:extLst>
          </p:cNvPr>
          <p:cNvSpPr txBox="1"/>
          <p:nvPr/>
        </p:nvSpPr>
        <p:spPr>
          <a:xfrm>
            <a:off x="221501" y="6305600"/>
            <a:ext cx="6909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Question: Why matrix multiplication is defined in such way?</a:t>
            </a:r>
          </a:p>
        </p:txBody>
      </p:sp>
    </p:spTree>
    <p:extLst>
      <p:ext uri="{BB962C8B-B14F-4D97-AF65-F5344CB8AC3E}">
        <p14:creationId xmlns:p14="http://schemas.microsoft.com/office/powerpoint/2010/main" val="25207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28F1F2-B319-4FD7-82D6-B854434CD058}" type="slidenum">
              <a:rPr lang="en-US" altLang="en-US" sz="1400" b="0">
                <a:latin typeface="Tahoma" panose="020B0604030504040204" pitchFamily="34" charset="0"/>
              </a:rPr>
              <a:pPr/>
              <a:t>43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27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27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27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277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277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277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3810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32004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6858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30480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72F04C8-F441-492C-9856-360AB43EA67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6951981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7CF4AC-F911-4681-8209-23E432FDE3DB}" type="slidenum">
              <a:rPr lang="en-US" altLang="en-US" sz="1400" b="0">
                <a:latin typeface="Tahoma" panose="020B0604030504040204" pitchFamily="34" charset="0"/>
              </a:rPr>
              <a:pPr/>
              <a:t>44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3797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379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37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37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380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55575" y="35052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380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35052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18288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648200" y="3581400"/>
            <a:ext cx="12954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1752600" y="1828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3048000" y="2590800"/>
            <a:ext cx="990600" cy="6858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3C4DDE3-5CB7-44F5-9296-1BDE821205D9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2617915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8077E4-8326-4878-8009-098E54FB1C7F}" type="slidenum">
              <a:rPr lang="en-US" altLang="en-US" sz="1400" b="0">
                <a:latin typeface="Tahoma" panose="020B0604030504040204" pitchFamily="34" charset="0"/>
              </a:rPr>
              <a:pPr/>
              <a:t>45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4821" name="Object 4"/>
          <p:cNvGraphicFramePr>
            <a:graphicFrameLocks noChangeAspect="1"/>
          </p:cNvGraphicFramePr>
          <p:nvPr/>
        </p:nvGraphicFramePr>
        <p:xfrm>
          <a:off x="609600" y="1752600"/>
          <a:ext cx="4495800" cy="157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2679700" imgH="939800" progId="Equation.3">
                  <p:embed/>
                </p:oleObj>
              </mc:Choice>
              <mc:Fallback>
                <p:oleObj name="Equation" r:id="rId4" imgW="2679700" imgH="939800" progId="Equation.3">
                  <p:embed/>
                  <p:pic>
                    <p:nvPicPr>
                      <p:cNvPr id="348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4495800" cy="157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348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48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8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348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0" y="3429000"/>
          <a:ext cx="898842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1" imgW="6070600" imgH="939800" progId="Equation.3">
                  <p:embed/>
                </p:oleObj>
              </mc:Choice>
              <mc:Fallback>
                <p:oleObj name="Equation" r:id="rId11" imgW="6070600" imgH="939800" progId="Equation.3">
                  <p:embed/>
                  <p:pic>
                    <p:nvPicPr>
                      <p:cNvPr id="3482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898842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Line 10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1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2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3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4"/>
          <p:cNvSpPr>
            <a:spLocks noChangeShapeType="1"/>
          </p:cNvSpPr>
          <p:nvPr/>
        </p:nvSpPr>
        <p:spPr bwMode="auto">
          <a:xfrm>
            <a:off x="57912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5"/>
          <p:cNvSpPr>
            <a:spLocks noChangeShapeType="1"/>
          </p:cNvSpPr>
          <p:nvPr/>
        </p:nvSpPr>
        <p:spPr bwMode="auto">
          <a:xfrm>
            <a:off x="304800" y="4267200"/>
            <a:ext cx="8534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6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4834" name="Rectangle 17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5" name="Rectangle 18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6" name="Rectangle 19"/>
          <p:cNvSpPr>
            <a:spLocks noChangeArrowheads="1"/>
          </p:cNvSpPr>
          <p:nvPr/>
        </p:nvSpPr>
        <p:spPr bwMode="auto">
          <a:xfrm>
            <a:off x="6248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7" name="Rectangle 20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8" name="Rectangle 21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39" name="Rectangle 22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0" name="Rectangle 23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1" name="Rectangle 24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2" name="Rectangle 25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3" name="Rectangle 26"/>
          <p:cNvSpPr>
            <a:spLocks noChangeArrowheads="1"/>
          </p:cNvSpPr>
          <p:nvPr/>
        </p:nvSpPr>
        <p:spPr bwMode="auto">
          <a:xfrm>
            <a:off x="62484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4844" name="Rectangle 27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F5FF91A7-6F03-4B8A-B018-48403BB5073B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Multiplying Matrices</a:t>
            </a:r>
          </a:p>
        </p:txBody>
      </p:sp>
    </p:spTree>
    <p:extLst>
      <p:ext uri="{BB962C8B-B14F-4D97-AF65-F5344CB8AC3E}">
        <p14:creationId xmlns:p14="http://schemas.microsoft.com/office/powerpoint/2010/main" val="3745006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D94B1-7DF5-4243-BC77-9414996BFBFF}" type="slidenum">
              <a:rPr lang="en-US" altLang="en-US" sz="1400" b="0">
                <a:latin typeface="Tahoma" panose="020B0604030504040204" pitchFamily="34" charset="0"/>
              </a:rPr>
              <a:pPr/>
              <a:t>46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:endParaRPr lang="en-US" altLang="en-US" dirty="0"/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/2)+4</m:t>
                    </m:r>
                    <m:sSup>
                      <m:sSupPr>
                        <m:ctrlP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8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en-US" sz="2800" b="0" i="1" dirty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en-US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/2)+</m:t>
                    </m:r>
                    <m:r>
                      <a:rPr lang="en-US" alt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baseline="3000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en-US" sz="2800" baseline="30000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tx2"/>
                    </a:solidFill>
                  </a:rPr>
                  <a:t>So,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</m:e>
                    </m:d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58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b="-1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845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358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5"/>
          <p:cNvGraphicFramePr>
            <a:graphicFrameLocks noChangeAspect="1"/>
          </p:cNvGraphicFramePr>
          <p:nvPr/>
        </p:nvGraphicFramePr>
        <p:xfrm>
          <a:off x="4667250" y="34734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358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34734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6"/>
          <p:cNvGraphicFramePr>
            <a:graphicFrameLocks noChangeAspect="1"/>
          </p:cNvGraphicFramePr>
          <p:nvPr/>
        </p:nvGraphicFramePr>
        <p:xfrm>
          <a:off x="4819650" y="36258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358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36258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7"/>
          <p:cNvGraphicFramePr>
            <a:graphicFrameLocks noChangeAspect="1"/>
          </p:cNvGraphicFramePr>
          <p:nvPr/>
        </p:nvGraphicFramePr>
        <p:xfrm>
          <a:off x="4972050" y="37782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358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50" y="37782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6764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9"/>
          <p:cNvSpPr>
            <a:spLocks noChangeShapeType="1"/>
          </p:cNvSpPr>
          <p:nvPr/>
        </p:nvSpPr>
        <p:spPr bwMode="auto">
          <a:xfrm>
            <a:off x="685800" y="2590800"/>
            <a:ext cx="20574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0"/>
          <p:cNvSpPr>
            <a:spLocks noChangeShapeType="1"/>
          </p:cNvSpPr>
          <p:nvPr/>
        </p:nvSpPr>
        <p:spPr bwMode="auto">
          <a:xfrm>
            <a:off x="4038600" y="1828800"/>
            <a:ext cx="0" cy="14478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1"/>
          <p:cNvSpPr>
            <a:spLocks noChangeShapeType="1"/>
          </p:cNvSpPr>
          <p:nvPr/>
        </p:nvSpPr>
        <p:spPr bwMode="auto">
          <a:xfrm>
            <a:off x="3048000" y="2590800"/>
            <a:ext cx="1905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Line 12"/>
          <p:cNvSpPr>
            <a:spLocks noChangeShapeType="1"/>
          </p:cNvSpPr>
          <p:nvPr/>
        </p:nvSpPr>
        <p:spPr bwMode="auto">
          <a:xfrm>
            <a:off x="4419600" y="3581400"/>
            <a:ext cx="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>
            <a:off x="1905000" y="4267200"/>
            <a:ext cx="53340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838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1905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7" name="Rectangle 16"/>
          <p:cNvSpPr>
            <a:spLocks noChangeArrowheads="1"/>
          </p:cNvSpPr>
          <p:nvPr/>
        </p:nvSpPr>
        <p:spPr bwMode="auto">
          <a:xfrm>
            <a:off x="838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8" name="Rectangle 17"/>
          <p:cNvSpPr>
            <a:spLocks noChangeArrowheads="1"/>
          </p:cNvSpPr>
          <p:nvPr/>
        </p:nvSpPr>
        <p:spPr bwMode="auto">
          <a:xfrm>
            <a:off x="47244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59" name="Rectangle 18"/>
          <p:cNvSpPr>
            <a:spLocks noChangeArrowheads="1"/>
          </p:cNvSpPr>
          <p:nvPr/>
        </p:nvSpPr>
        <p:spPr bwMode="auto">
          <a:xfrm>
            <a:off x="1905000" y="27432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0" name="Rectangle 19"/>
          <p:cNvSpPr>
            <a:spLocks noChangeArrowheads="1"/>
          </p:cNvSpPr>
          <p:nvPr/>
        </p:nvSpPr>
        <p:spPr bwMode="auto">
          <a:xfrm>
            <a:off x="1828800" y="3581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1" name="Rectangle 20"/>
          <p:cNvSpPr>
            <a:spLocks noChangeArrowheads="1"/>
          </p:cNvSpPr>
          <p:nvPr/>
        </p:nvSpPr>
        <p:spPr bwMode="auto">
          <a:xfrm>
            <a:off x="31242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2" name="Rectangle 21"/>
          <p:cNvSpPr>
            <a:spLocks noChangeArrowheads="1"/>
          </p:cNvSpPr>
          <p:nvPr/>
        </p:nvSpPr>
        <p:spPr bwMode="auto">
          <a:xfrm>
            <a:off x="4191000" y="1905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3" name="Rectangle 22"/>
          <p:cNvSpPr>
            <a:spLocks noChangeArrowheads="1"/>
          </p:cNvSpPr>
          <p:nvPr/>
        </p:nvSpPr>
        <p:spPr bwMode="auto">
          <a:xfrm>
            <a:off x="31242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4" name="Rectangle 23"/>
          <p:cNvSpPr>
            <a:spLocks noChangeArrowheads="1"/>
          </p:cNvSpPr>
          <p:nvPr/>
        </p:nvSpPr>
        <p:spPr bwMode="auto">
          <a:xfrm>
            <a:off x="4191000" y="2667000"/>
            <a:ext cx="71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5" name="Rectangle 24"/>
          <p:cNvSpPr>
            <a:spLocks noChangeArrowheads="1"/>
          </p:cNvSpPr>
          <p:nvPr/>
        </p:nvSpPr>
        <p:spPr bwMode="auto">
          <a:xfrm>
            <a:off x="4800600" y="44196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6" name="Rectangle 25"/>
          <p:cNvSpPr>
            <a:spLocks noChangeArrowheads="1"/>
          </p:cNvSpPr>
          <p:nvPr/>
        </p:nvSpPr>
        <p:spPr bwMode="auto">
          <a:xfrm>
            <a:off x="1905000" y="4343400"/>
            <a:ext cx="2500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11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+A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22</a:t>
            </a:r>
            <a:r>
              <a:rPr lang="en-US" altLang="en-US" sz="2800">
                <a:solidFill>
                  <a:schemeClr val="accent2"/>
                </a:solidFill>
                <a:latin typeface="Helvetica" panose="020B0604020202020204" pitchFamily="34" charset="0"/>
              </a:rPr>
              <a:t>B</a:t>
            </a:r>
            <a:r>
              <a:rPr lang="en-US" altLang="en-US" sz="2800" baseline="-25000">
                <a:solidFill>
                  <a:schemeClr val="accent2"/>
                </a:solidFill>
                <a:latin typeface="Helvetica" panose="020B0604020202020204" pitchFamily="34" charset="0"/>
              </a:rPr>
              <a:t>21</a:t>
            </a:r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p:sp>
        <p:nvSpPr>
          <p:cNvPr id="35867" name="AutoShape 26"/>
          <p:cNvSpPr>
            <a:spLocks/>
          </p:cNvSpPr>
          <p:nvPr/>
        </p:nvSpPr>
        <p:spPr bwMode="auto">
          <a:xfrm>
            <a:off x="6096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8" name="AutoShape 27"/>
          <p:cNvSpPr>
            <a:spLocks/>
          </p:cNvSpPr>
          <p:nvPr/>
        </p:nvSpPr>
        <p:spPr bwMode="auto">
          <a:xfrm>
            <a:off x="1752600" y="35814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AutoShape 28"/>
          <p:cNvSpPr>
            <a:spLocks/>
          </p:cNvSpPr>
          <p:nvPr/>
        </p:nvSpPr>
        <p:spPr bwMode="auto">
          <a:xfrm>
            <a:off x="2971800" y="1905000"/>
            <a:ext cx="76200" cy="1371600"/>
          </a:xfrm>
          <a:prstGeom prst="leftBracket">
            <a:avLst>
              <a:gd name="adj" fmla="val 150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29"/>
          <p:cNvSpPr txBox="1">
            <a:spLocks noChangeArrowheads="1"/>
          </p:cNvSpPr>
          <p:nvPr/>
        </p:nvSpPr>
        <p:spPr bwMode="auto">
          <a:xfrm>
            <a:off x="1050925" y="3878263"/>
            <a:ext cx="392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2800" b="0">
                <a:solidFill>
                  <a:schemeClr val="accent2"/>
                </a:solidFill>
                <a:latin typeface="Helvetica" panose="020B0604020202020204" pitchFamily="34" charset="0"/>
              </a:rPr>
              <a:t>=</a:t>
            </a:r>
          </a:p>
        </p:txBody>
      </p:sp>
      <p:sp>
        <p:nvSpPr>
          <p:cNvPr id="35871" name="AutoShape 30"/>
          <p:cNvSpPr>
            <a:spLocks/>
          </p:cNvSpPr>
          <p:nvPr/>
        </p:nvSpPr>
        <p:spPr bwMode="auto">
          <a:xfrm>
            <a:off x="2667000" y="19050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2" name="AutoShape 31"/>
          <p:cNvSpPr>
            <a:spLocks/>
          </p:cNvSpPr>
          <p:nvPr/>
        </p:nvSpPr>
        <p:spPr bwMode="auto">
          <a:xfrm>
            <a:off x="7239000" y="35814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873" name="AutoShape 32"/>
          <p:cNvSpPr>
            <a:spLocks/>
          </p:cNvSpPr>
          <p:nvPr/>
        </p:nvSpPr>
        <p:spPr bwMode="auto">
          <a:xfrm>
            <a:off x="4876800" y="1828800"/>
            <a:ext cx="152400" cy="1371600"/>
          </a:xfrm>
          <a:prstGeom prst="rightBracket">
            <a:avLst>
              <a:gd name="adj" fmla="val 75000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D10765DF-9B25-44E4-97AD-56F49FAFA557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Simple Divide and Conquer</a:t>
            </a:r>
          </a:p>
        </p:txBody>
      </p:sp>
    </p:spTree>
    <p:extLst>
      <p:ext uri="{BB962C8B-B14F-4D97-AF65-F5344CB8AC3E}">
        <p14:creationId xmlns:p14="http://schemas.microsoft.com/office/powerpoint/2010/main" val="2800633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CFAAF3-7BC0-4465-BCC3-C43D64FB678E}" type="slidenum">
              <a:rPr lang="en-US" altLang="en-US" sz="1400" b="0">
                <a:latin typeface="Tahoma" panose="020B0604030504040204" pitchFamily="34" charset="0"/>
              </a:rPr>
              <a:pPr/>
              <a:t>47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dirty="0"/>
                  <a:t>Strassen’s algorithm</a:t>
                </a:r>
              </a:p>
              <a:p>
                <a:pPr lvl="1" eaLnBrk="1" hangingPunct="1">
                  <a:defRPr/>
                </a:pPr>
                <a:r>
                  <a:rPr lang="en-US" sz="2400" dirty="0"/>
                  <a:t>Multiply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dirty="0"/>
                  <a:t> matrices using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2400" dirty="0"/>
                  <a:t> multiplications (and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400" dirty="0"/>
                  <a:t> additions)</a:t>
                </a:r>
              </a:p>
              <a:p>
                <a:pPr lvl="1"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  <a:p>
                <a:pPr lvl="1" eaLnBrk="1" hangingPunct="1">
                  <a:defRPr/>
                </a:pPr>
                <a:r>
                  <a:rPr lang="en-US" sz="2400" dirty="0"/>
                  <a:t>Hence,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  <a:p>
                <a:pPr lvl="2" eaLnBrk="1" hangingPunct="1">
                  <a:defRPr/>
                </a:pPr>
                <a:endParaRPr lang="en-US" sz="2400" dirty="0"/>
              </a:p>
            </p:txBody>
          </p:sp>
        </mc:Choice>
        <mc:Fallback xmlns="">
          <p:sp>
            <p:nvSpPr>
              <p:cNvPr id="348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71282"/>
                <a:ext cx="8229600" cy="5054881"/>
              </a:xfrm>
              <a:blipFill>
                <a:blip r:embed="rId3"/>
                <a:stretch>
                  <a:fillRect l="-1704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>
            <a:extLst>
              <a:ext uri="{FF2B5EF4-FFF2-40B4-BE49-F238E27FC236}">
                <a16:creationId xmlns:a16="http://schemas.microsoft.com/office/drawing/2014/main" id="{41803BDD-C142-47BF-95D2-5386F6E5F746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2050" name="Picture 2" descr="https://upload.wikimedia.org/wikipedia/commons/thumb/e/e9/Bound_on_matrix_multiplication_omega_over_time.svg/400px-Bound_on_matrix_multiplication_omega_over_time.svg.png">
            <a:extLst>
              <a:ext uri="{FF2B5EF4-FFF2-40B4-BE49-F238E27FC236}">
                <a16:creationId xmlns:a16="http://schemas.microsoft.com/office/drawing/2014/main" id="{3479F505-E6B5-4D59-A52D-F21D3EECB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3598722"/>
            <a:ext cx="3324807" cy="314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AA9363-2414-4C05-A505-211DA57923DB}"/>
              </a:ext>
            </a:extLst>
          </p:cNvPr>
          <p:cNvCxnSpPr/>
          <p:nvPr/>
        </p:nvCxnSpPr>
        <p:spPr bwMode="auto">
          <a:xfrm flipH="1">
            <a:off x="2026024" y="3899647"/>
            <a:ext cx="3482788" cy="5871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/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Useful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~500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698357-3C48-42AE-8DA3-EF471C559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661" y="3663733"/>
                <a:ext cx="2500557" cy="400110"/>
              </a:xfrm>
              <a:prstGeom prst="rect">
                <a:avLst/>
              </a:prstGeom>
              <a:blipFill>
                <a:blip r:embed="rId5"/>
                <a:stretch>
                  <a:fillRect l="-2195" t="-6061" r="-2195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/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One of the most important open problem: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latin typeface="Arial" charset="0"/>
                  </a:rPr>
                  <a:t>Solve matrix multiplication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time</a:t>
                </a: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75F66A4-25F6-4577-BB16-FAEBA8091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7215" y="4506564"/>
                <a:ext cx="5654995" cy="806320"/>
              </a:xfrm>
              <a:prstGeom prst="roundRect">
                <a:avLst/>
              </a:prstGeom>
              <a:blipFill>
                <a:blip r:embed="rId6"/>
                <a:stretch>
                  <a:fillRect r="-107" b="-5755"/>
                </a:stretch>
              </a:blipFill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22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3211EB4-B0A0-4F19-8FAD-048D6730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35A0B6-3616-479D-B9A7-1E361B770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94621A-33D0-460E-9D29-E39C960880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Strassen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159442-F6C4-4545-BF86-EE0343CC4A5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0F0CEA-F47B-43BB-9E56-1AD15A46822D}" type="slidenum">
              <a:rPr lang="en-US" altLang="en-US" sz="1400" b="0">
                <a:latin typeface="Tahoma" panose="020B0604030504040204" pitchFamily="34" charset="0"/>
              </a:rPr>
              <a:pPr/>
              <a:t>48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9CD06DE-D3A6-4D9F-B064-7616994DD058}"/>
              </a:ext>
            </a:extLst>
          </p:cNvPr>
          <p:cNvSpPr txBox="1">
            <a:spLocks noChangeArrowheads="1"/>
          </p:cNvSpPr>
          <p:nvPr/>
        </p:nvSpPr>
        <p:spPr>
          <a:xfrm>
            <a:off x="221501" y="274638"/>
            <a:ext cx="8669465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kern="0" dirty="0">
                <a:solidFill>
                  <a:srgbClr val="002060"/>
                </a:solidFill>
              </a:rPr>
              <a:t>Strassen’s Divide and Conquer Algorithm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080FF4-5922-48A4-918A-4E11993F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2350"/>
            <a:ext cx="3256990" cy="17384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DB7CB4-7CE5-4451-85A1-6F9E95E1C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43" y="2323821"/>
            <a:ext cx="2934357" cy="1983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5A4433-2C41-4E43-A160-3914252C4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025" y="4514290"/>
            <a:ext cx="3304615" cy="14783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439" y="5970091"/>
            <a:ext cx="7893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How did Strassen come up with his matrix multiplication method?</a:t>
            </a:r>
          </a:p>
          <a:p>
            <a:pPr algn="l"/>
            <a:r>
              <a:rPr lang="en-US" dirty="0" err="1"/>
              <a:t>Stackexchange</a:t>
            </a:r>
            <a:r>
              <a:rPr lang="en-US" dirty="0"/>
              <a:t>: </a:t>
            </a:r>
            <a:r>
              <a:rPr lang="en-US" sz="1400" dirty="0"/>
              <a:t>I've been told no-one really knows, anything would be mainly speculation.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E1B1CB-6165-45A8-B7CC-C9F3007D410E}"/>
              </a:ext>
            </a:extLst>
          </p:cNvPr>
          <p:cNvSpPr/>
          <p:nvPr/>
        </p:nvSpPr>
        <p:spPr bwMode="auto">
          <a:xfrm>
            <a:off x="0" y="0"/>
            <a:ext cx="9144000" cy="87330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3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Master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60325" lvl="1" indent="-60325"/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𝑐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Then,</a:t>
                </a:r>
              </a:p>
              <a:p>
                <a:pPr marL="0" lvl="1" indent="0"/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1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𝑘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ea typeface="Gill Sans" charset="0"/>
                    <a:cs typeface="Gill Sans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ea typeface="Gill Sans" charset="0"/>
                    <a:cs typeface="Gill Sans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𝑛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Gill Sans" charset="0"/>
                                    <a:cs typeface="Gill Sans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Gill Sans" charset="0"/>
                                <a:cs typeface="Gill Sans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F34BD99-8AD0-4122-912B-E1808599F998}"/>
              </a:ext>
            </a:extLst>
          </p:cNvPr>
          <p:cNvSpPr txBox="1"/>
          <p:nvPr/>
        </p:nvSpPr>
        <p:spPr>
          <a:xfrm>
            <a:off x="5224577" y="1828800"/>
            <a:ext cx="3717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slower</a:t>
            </a:r>
          </a:p>
          <a:p>
            <a:r>
              <a:rPr lang="en-US" dirty="0"/>
              <a:t>than the decreases of cost.</a:t>
            </a:r>
          </a:p>
          <a:p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term dominates.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E5973-EBE1-482B-A9E3-5F6ACDBC49BC}"/>
              </a:ext>
            </a:extLst>
          </p:cNvPr>
          <p:cNvSpPr txBox="1"/>
          <p:nvPr/>
        </p:nvSpPr>
        <p:spPr>
          <a:xfrm>
            <a:off x="5262886" y="3429000"/>
            <a:ext cx="3700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 of problems increases </a:t>
            </a:r>
            <a:r>
              <a:rPr lang="en-US" dirty="0">
                <a:solidFill>
                  <a:srgbClr val="FF0000"/>
                </a:solidFill>
              </a:rPr>
              <a:t>faster</a:t>
            </a:r>
          </a:p>
          <a:p>
            <a:r>
              <a:rPr lang="en-US" dirty="0"/>
              <a:t>than the decreases of cost</a:t>
            </a:r>
          </a:p>
          <a:p>
            <a:r>
              <a:rPr lang="en-US" dirty="0">
                <a:solidFill>
                  <a:srgbClr val="FF0000"/>
                </a:solidFill>
              </a:rPr>
              <a:t>Last</a:t>
            </a:r>
            <a:r>
              <a:rPr lang="en-US" dirty="0"/>
              <a:t> term dominates.</a:t>
            </a:r>
          </a:p>
        </p:txBody>
      </p:sp>
    </p:spTree>
    <p:extLst>
      <p:ext uri="{BB962C8B-B14F-4D97-AF65-F5344CB8AC3E}">
        <p14:creationId xmlns:p14="http://schemas.microsoft.com/office/powerpoint/2010/main" val="11498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19" y="274638"/>
            <a:ext cx="8717648" cy="1143000"/>
          </a:xfrm>
        </p:spPr>
        <p:txBody>
          <a:bodyPr/>
          <a:lstStyle/>
          <a:p>
            <a:pPr eaLnBrk="1" hangingPunct="1"/>
            <a:r>
              <a:rPr lang="en-US" altLang="en-US" sz="3400" dirty="0">
                <a:solidFill>
                  <a:srgbClr val="002060"/>
                </a:solidFill>
              </a:rPr>
              <a:t>A Useful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Theorem</a:t>
                </a:r>
                <a:r>
                  <a:rPr lang="en-US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Proof</a:t>
                </a:r>
                <a:r>
                  <a:rPr lang="en-US" sz="2400" dirty="0">
                    <a:latin typeface="+mj-lt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Then,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77" name="Rectangle 3">
                <a:extLst>
                  <a:ext uri="{FF2B5EF4-FFF2-40B4-BE49-F238E27FC236}">
                    <a16:creationId xmlns:a16="http://schemas.microsoft.com/office/drawing/2014/main" id="{6A446F59-485B-49B3-8E56-A2B70A5F9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/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means the hidden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Speech Bubble: Rectangle 1">
                <a:extLst>
                  <a:ext uri="{FF2B5EF4-FFF2-40B4-BE49-F238E27FC236}">
                    <a16:creationId xmlns:a16="http://schemas.microsoft.com/office/drawing/2014/main" id="{59AF1E52-64C7-45A5-936F-E1A662969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7056" y="3675648"/>
                <a:ext cx="2778068" cy="707886"/>
              </a:xfrm>
              <a:prstGeom prst="wedgeRectCallout">
                <a:avLst>
                  <a:gd name="adj1" fmla="val -41215"/>
                  <a:gd name="adj2" fmla="val 99865"/>
                </a:avLst>
              </a:prstGeom>
              <a:blipFill>
                <a:blip r:embed="rId4"/>
                <a:stretch>
                  <a:fillRect l="-1082" t="-1111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35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</a:rPr>
                  <a:t>Corollary</a:t>
                </a:r>
                <a:r>
                  <a:rPr lang="en-US" sz="2400" dirty="0">
                    <a:latin typeface="+mj-lt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Going back,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nary>
                        <m:naryPr>
                          <m:chr m:val="∑"/>
                          <m:limLoc m:val="subSup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Hence,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 t="-845" b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/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constant depends on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2" name="Speech Bubble: Rectangle 21">
                <a:extLst>
                  <a:ext uri="{FF2B5EF4-FFF2-40B4-BE49-F238E27FC236}">
                    <a16:creationId xmlns:a16="http://schemas.microsoft.com/office/drawing/2014/main" id="{BB199402-5AF2-4F41-B79F-A479E6B0DE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295" y="6183252"/>
                <a:ext cx="3950369" cy="400110"/>
              </a:xfrm>
              <a:prstGeom prst="wedgeRectCallout">
                <a:avLst>
                  <a:gd name="adj1" fmla="val 23174"/>
                  <a:gd name="adj2" fmla="val -220907"/>
                </a:avLst>
              </a:prstGeom>
              <a:blipFill>
                <a:blip r:embed="rId5"/>
                <a:stretch>
                  <a:fillRect b="-8108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55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3400" dirty="0">
                    <a:solidFill>
                      <a:srgbClr val="002060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𝑎𝑇</m:t>
                    </m:r>
                    <m:d>
                      <m:d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altLang="en-US" sz="3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3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en-US" sz="3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simply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>
                    <a:latin typeface="+mj-lt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/>
                  <a:t>, 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B1C57226-EB39-467B-BE79-6004333AD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/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sup>
                          </m:s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func>
                      </m:sup>
                    </m:sSup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FE197-633D-44F1-818A-0B07929CC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6" y="5501377"/>
                <a:ext cx="1867697" cy="12495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/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func>
                                  <m:func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  <a:p>
                <a:pPr algn="l"/>
                <a:r>
                  <a:rPr lang="en-US" sz="1800" b="0" dirty="0"/>
                  <a:t>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C1CE98-D5B9-443C-87DC-7AE5BDEE9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667" y="5607817"/>
                <a:ext cx="1495415" cy="1036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1176DB-5EAA-4783-8961-B56C5CBBE84B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0462" y="4511842"/>
            <a:ext cx="580822" cy="10028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243F2F7-07C6-4A11-92A5-9F7D33C159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851358" y="4327358"/>
            <a:ext cx="811034" cy="998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197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5DE5AD-BB5E-48F1-83CC-23749824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6724E-42AD-46E8-A1C0-EFB1614B1A7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3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9e98259-934d-44e1-bfaf-e6c8ce63cb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55bdb86-4621-48f8-9368-f3b6692f7cf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1426d4-1d73-4526-9e51-5f7d7a79ce4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d09a728-75f1-4a6a-8c75-7178ebad5b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72270b1-61cd-4543-803d-feecd7c3b84f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72837</TotalTime>
  <Words>3489</Words>
  <Application>Microsoft Office PowerPoint</Application>
  <PresentationFormat>On-screen Show (4:3)</PresentationFormat>
  <Paragraphs>846</Paragraphs>
  <Slides>48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Courier New</vt:lpstr>
      <vt:lpstr>Times New Roman</vt:lpstr>
      <vt:lpstr>Tahoma</vt:lpstr>
      <vt:lpstr>Symbol</vt:lpstr>
      <vt:lpstr>Arial Black</vt:lpstr>
      <vt:lpstr>Comic Sans MS</vt:lpstr>
      <vt:lpstr>Cambria Math</vt:lpstr>
      <vt:lpstr>Helvetica</vt:lpstr>
      <vt:lpstr>Gill Sans</vt:lpstr>
      <vt:lpstr>Custom Design</vt:lpstr>
      <vt:lpstr>Equation</vt:lpstr>
      <vt:lpstr>CSE 421</vt:lpstr>
      <vt:lpstr>Quiz</vt:lpstr>
      <vt:lpstr>Master Theorem</vt:lpstr>
      <vt:lpstr>Proving Master Theorem</vt:lpstr>
      <vt:lpstr>Master Theorem</vt:lpstr>
      <vt:lpstr>A Useful Identity</vt:lpstr>
      <vt:lpstr>Solve: T(n)=aT(n/b)+cn^k</vt:lpstr>
      <vt:lpstr>Solve: T(n)=aT(n/b)+cn^k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Closest Pair of Points</vt:lpstr>
      <vt:lpstr>Closest Pair of Points (1-dimension)</vt:lpstr>
      <vt:lpstr>Closest Pair of Points (2-dimensions)</vt:lpstr>
      <vt:lpstr>Closest Pair of Points (2-dimensions)</vt:lpstr>
      <vt:lpstr>Divide &amp; Conquer</vt:lpstr>
      <vt:lpstr>Key Observation</vt:lpstr>
      <vt:lpstr>Almost 1D Problem</vt:lpstr>
      <vt:lpstr>Closest Pair (2 dimension)</vt:lpstr>
      <vt:lpstr>Closest Pair Analysis</vt:lpstr>
      <vt:lpstr>Closest Pair (2 dimension) Improved</vt:lpstr>
      <vt:lpstr>Quiz</vt:lpstr>
      <vt:lpstr>PowerPoint Presentation</vt:lpstr>
      <vt:lpstr>Median</vt:lpstr>
      <vt:lpstr>Selecting k-th smallest</vt:lpstr>
      <vt:lpstr>An Idea</vt:lpstr>
      <vt:lpstr>How to choose w?</vt:lpstr>
      <vt:lpstr>How to lower bound |S_&lt; (w)|,|S_&gt; (w)|?</vt:lpstr>
      <vt:lpstr>Asymptotic Running Time?</vt:lpstr>
      <vt:lpstr>An Improved Idea</vt:lpstr>
      <vt:lpstr>Can we do it even better?</vt:lpstr>
      <vt:lpstr>Integer Multiplication</vt:lpstr>
      <vt:lpstr>Integer Arithmetic</vt:lpstr>
      <vt:lpstr>Divide and Conquer</vt:lpstr>
      <vt:lpstr>Key Trick: 4 multiplies at the price of 3</vt:lpstr>
      <vt:lpstr>Key Trick: 4 multiplies at the price of 3</vt:lpstr>
      <vt:lpstr>Integer Multiplication (Summary)</vt:lpstr>
      <vt:lpstr>Integer Multiplication (Summary)</vt:lpstr>
      <vt:lpstr>Matrix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436</cp:revision>
  <cp:lastPrinted>2000-07-01T21:41:59Z</cp:lastPrinted>
  <dcterms:created xsi:type="dcterms:W3CDTF">1998-04-21T02:39:18Z</dcterms:created>
  <dcterms:modified xsi:type="dcterms:W3CDTF">2022-01-28T18:29:12Z</dcterms:modified>
</cp:coreProperties>
</file>