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369" r:id="rId2"/>
    <p:sldId id="584" r:id="rId3"/>
    <p:sldId id="570" r:id="rId4"/>
    <p:sldId id="572" r:id="rId5"/>
    <p:sldId id="573" r:id="rId6"/>
    <p:sldId id="585" r:id="rId7"/>
    <p:sldId id="530" r:id="rId8"/>
    <p:sldId id="575" r:id="rId9"/>
    <p:sldId id="531" r:id="rId10"/>
    <p:sldId id="532" r:id="rId11"/>
    <p:sldId id="533" r:id="rId12"/>
    <p:sldId id="534" r:id="rId13"/>
    <p:sldId id="535" r:id="rId14"/>
    <p:sldId id="536" r:id="rId15"/>
    <p:sldId id="586" r:id="rId16"/>
    <p:sldId id="587" r:id="rId17"/>
    <p:sldId id="588" r:id="rId18"/>
    <p:sldId id="589" r:id="rId19"/>
    <p:sldId id="590" r:id="rId20"/>
    <p:sldId id="576" r:id="rId21"/>
    <p:sldId id="540" r:id="rId22"/>
    <p:sldId id="580" r:id="rId23"/>
    <p:sldId id="583" r:id="rId24"/>
    <p:sldId id="581" r:id="rId25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28"/>
    </p:embeddedFont>
    <p:embeddedFont>
      <p:font typeface="Cambria Math" panose="02040503050406030204" pitchFamily="18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0033CC"/>
    <a:srgbClr val="006600"/>
    <a:srgbClr val="669900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75214" autoAdjust="0"/>
  </p:normalViewPr>
  <p:slideViewPr>
    <p:cSldViewPr snapToGrid="0">
      <p:cViewPr varScale="1">
        <p:scale>
          <a:sx n="98" d="100"/>
          <a:sy n="98" d="100"/>
        </p:scale>
        <p:origin x="2010" y="8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22E97F-EFBF-4042-BB42-620811933696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9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B09C2-4F8F-4951-B284-0EA8E0A4A7C0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8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A7DF3-FC50-4FCF-A3C8-6D762008651C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3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577E6-829A-41A8-AAE3-6AEFE968E05A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8616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9DC4-9DA2-4945-903E-B15981B7EA0F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75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Fairness
https://www.polleverywhere.com/surveys/RoVrgiscCMOpA1EmOkQDM?display_state=chart&amp;activity_state=opened&amp;state=opened&amp;flow=Engagement&amp;onscreen=persist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61555-7E11-462C-A784-0BD04BD304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For the stable matching problem, can there be more than 1 solution?
https://www.polleverywhere.com/multiple_choice_polls/8A4tdsdquBIFbM6BfN67f?display_state=chart&amp;activity_state=opened&amp;state=opened&amp;flow=Engagement&amp;onscreen=persist&amp;hide=instructions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E80D7-78EB-4CB4-B8CE-AC216F91CAA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Does every run of propose-and-reject algorithm give the same output?
https://www.polleverywhere.com/multiple_choice_polls/gD9dKwDGIfQ4fJN2JZX50?display_state=chart&amp;activity_state=opened&amp;state=opened&amp;flow=Engagement&amp;onscreen=persist&amp;hide=instructions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C8CD3-483F-4C0C-A11E-1F563FAF1FE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5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output for this preference list?
https://www.polleverywhere.com/multiple_choice_polls/aeB9VGEA30NkuUs3bcjQt?display_state=chart&amp;activity_state=opened&amp;state=opened&amp;flow=Engagement&amp;onscreen=persist&amp;hide=instructions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49473-F49E-4BEF-87CA-40DD9124012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Is the result fair to women?
https://www.polleverywhere.com/multiple_choice_polls/ZjiXFBB3s1wMLo8M4Uknp?display_state=chart&amp;activity_state=opened&amp;state=opened&amp;flow=Engagement&amp;onscreen=persist&amp;hide=instructions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67870-3B8E-4154-91FB-F71F04E737D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7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818BA-CB09-4C95-8738-7BD685F6DFB8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Ob1:</a:t>
            </a:r>
            <a:r>
              <a:rPr lang="en-US" altLang="en-US" baseline="0" dirty="0"/>
              <a:t> If men get rejected. They will propose to the next one (less favorable one) in the list.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Ob2: In the algorithm, woman only switches partner when she get a better proposal.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63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70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505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https://forward.com/news/breaking-news/164327/alvin-roth-transformed-kidney-donation-system/</a:t>
            </a:r>
          </a:p>
        </p:txBody>
      </p:sp>
    </p:spTree>
    <p:extLst>
      <p:ext uri="{BB962C8B-B14F-4D97-AF65-F5344CB8AC3E}">
        <p14:creationId xmlns:p14="http://schemas.microsoft.com/office/powerpoint/2010/main" val="380510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kumimoji="1" lang="en-US" alt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1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774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7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Why do you take this class? (Beside YinTat is cool)
https://www.polleverywhere.com/free_text_polls/rFd1IFKR6uthPIO7XJ5ah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AA343-C3DF-46A3-9CB5-F5A1C00495E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B70DD-3D98-4203-9350-159EF23DE1DF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18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1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Yin-Tat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>
                <a:solidFill>
                  <a:srgbClr val="000000"/>
                </a:solidFill>
              </a:rPr>
              <a:t>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>
                <a:solidFill>
                  <a:srgbClr val="000000"/>
                </a:solidFill>
              </a:rPr>
              <a:t> stable?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787060-86C9-4ADE-9EBF-4B311BC3E5FB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197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198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199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0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1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02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3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4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5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06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07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08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09" name="Rectangle 16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10" name="Rectangle 17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11" name="Rectangle 18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12" name="Rectangle 19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13" name="Rectangle 20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8214" name="Rectangle 21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5" name="Rectangle 22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16" name="Rectangle 23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17" name="Rectangle 24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8218" name="Rectangle 25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19" name="Rectangle 26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0" name="Rectangle 27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1" name="Rectangle 28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8222" name="Rectangle 29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8223" name="Rectangle 30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8224" name="Rectangle 31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8225" name="Rectangle 32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8226" name="Rectangle 33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8227" name="Rectangle 34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8228" name="Rectangle 35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0" name="Text Box 37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1" name="Text Box 38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8232" name="Line 39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3" name="Line 40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4" name="Line 41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235" name="Text Box 42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8236" name="Line 43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Question.</a:t>
            </a:r>
            <a:r>
              <a:rPr lang="en-US" altLang="en-US" sz="2600" dirty="0"/>
              <a:t> Is assignment </a:t>
            </a:r>
            <a:r>
              <a:rPr lang="en-US" altLang="en-US" sz="2600" dirty="0">
                <a:solidFill>
                  <a:srgbClr val="0033CC"/>
                </a:solidFill>
              </a:rPr>
              <a:t>X-C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Y-B</a:t>
            </a:r>
            <a:r>
              <a:rPr lang="en-US" altLang="en-US" sz="2600" dirty="0"/>
              <a:t>, </a:t>
            </a:r>
            <a:r>
              <a:rPr lang="en-US" altLang="en-US" sz="2600" dirty="0">
                <a:solidFill>
                  <a:srgbClr val="0033CC"/>
                </a:solidFill>
              </a:rPr>
              <a:t>Z-A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Answer.</a:t>
            </a:r>
            <a:r>
              <a:rPr lang="en-US" altLang="en-US" sz="2600" dirty="0"/>
              <a:t>  No.  Look at Brenda and Xavier.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E9965-17DA-43AA-BB2E-F5E26DD6A319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221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22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3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4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5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26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27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28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29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0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31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2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3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9234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5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36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37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9238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39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0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1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9242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9243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9244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245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6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47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48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9249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9250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5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7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9259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260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(cont’d)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489075"/>
            <a:ext cx="7772400" cy="202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Question:</a:t>
            </a:r>
            <a:r>
              <a:rPr lang="en-US" altLang="en-US" sz="2600" dirty="0"/>
              <a:t>  Is assignment </a:t>
            </a:r>
            <a:r>
              <a:rPr lang="en-US" altLang="en-US" sz="2600" dirty="0">
                <a:solidFill>
                  <a:srgbClr val="0033CC"/>
                </a:solidFill>
              </a:rPr>
              <a:t>X-A, Y-B, Z-C</a:t>
            </a:r>
            <a:r>
              <a:rPr lang="en-US" altLang="en-US" sz="2600" dirty="0"/>
              <a:t> stable?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0070C0"/>
                </a:solidFill>
              </a:rPr>
              <a:t>Answer:</a:t>
            </a:r>
            <a:r>
              <a:rPr lang="en-US" altLang="en-US" sz="2600" dirty="0"/>
              <a:t>  Yes. (X, Y are happy. No one want Z.)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229A3-0143-4B4A-9533-94AE4B3F69B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245" name="Rectangle 4"/>
          <p:cNvSpPr>
            <a:spLocks noChangeAspect="1" noChangeArrowheads="1"/>
          </p:cNvSpPr>
          <p:nvPr/>
        </p:nvSpPr>
        <p:spPr bwMode="auto">
          <a:xfrm>
            <a:off x="3190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46" name="Rectangle 5"/>
          <p:cNvSpPr>
            <a:spLocks noChangeAspect="1" noChangeArrowheads="1"/>
          </p:cNvSpPr>
          <p:nvPr/>
        </p:nvSpPr>
        <p:spPr bwMode="auto">
          <a:xfrm>
            <a:off x="13112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47" name="Rectangle 6"/>
          <p:cNvSpPr>
            <a:spLocks noChangeAspect="1" noChangeArrowheads="1"/>
          </p:cNvSpPr>
          <p:nvPr/>
        </p:nvSpPr>
        <p:spPr bwMode="auto">
          <a:xfrm>
            <a:off x="32956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48" name="Rectangle 7"/>
          <p:cNvSpPr>
            <a:spLocks noChangeAspect="1" noChangeArrowheads="1"/>
          </p:cNvSpPr>
          <p:nvPr/>
        </p:nvSpPr>
        <p:spPr bwMode="auto">
          <a:xfrm>
            <a:off x="23034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49" name="Rectangle 8"/>
          <p:cNvSpPr>
            <a:spLocks noChangeAspect="1" noChangeArrowheads="1"/>
          </p:cNvSpPr>
          <p:nvPr/>
        </p:nvSpPr>
        <p:spPr bwMode="auto">
          <a:xfrm>
            <a:off x="3190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50" name="Rectangle 9"/>
          <p:cNvSpPr>
            <a:spLocks noChangeAspect="1" noChangeArrowheads="1"/>
          </p:cNvSpPr>
          <p:nvPr/>
        </p:nvSpPr>
        <p:spPr bwMode="auto">
          <a:xfrm>
            <a:off x="1311275" y="4440238"/>
            <a:ext cx="992188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1" name="Rectangle 10"/>
          <p:cNvSpPr>
            <a:spLocks noChangeAspect="1" noChangeArrowheads="1"/>
          </p:cNvSpPr>
          <p:nvPr/>
        </p:nvSpPr>
        <p:spPr bwMode="auto">
          <a:xfrm>
            <a:off x="32956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2" name="Rectangle 11"/>
          <p:cNvSpPr>
            <a:spLocks noChangeAspect="1" noChangeArrowheads="1"/>
          </p:cNvSpPr>
          <p:nvPr/>
        </p:nvSpPr>
        <p:spPr bwMode="auto">
          <a:xfrm>
            <a:off x="2303463" y="4440238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3" name="Rectangle 12"/>
          <p:cNvSpPr>
            <a:spLocks noChangeAspect="1" noChangeArrowheads="1"/>
          </p:cNvSpPr>
          <p:nvPr/>
        </p:nvSpPr>
        <p:spPr bwMode="auto">
          <a:xfrm>
            <a:off x="3190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4" name="Rectangle 13"/>
          <p:cNvSpPr>
            <a:spLocks noChangeAspect="1" noChangeArrowheads="1"/>
          </p:cNvSpPr>
          <p:nvPr/>
        </p:nvSpPr>
        <p:spPr bwMode="auto">
          <a:xfrm>
            <a:off x="1311275" y="4025900"/>
            <a:ext cx="992188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55" name="Rectangle 14"/>
          <p:cNvSpPr>
            <a:spLocks noChangeAspect="1" noChangeArrowheads="1"/>
          </p:cNvSpPr>
          <p:nvPr/>
        </p:nvSpPr>
        <p:spPr bwMode="auto">
          <a:xfrm>
            <a:off x="32956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6" name="Rectangle 15"/>
          <p:cNvSpPr>
            <a:spLocks noChangeAspect="1" noChangeArrowheads="1"/>
          </p:cNvSpPr>
          <p:nvPr/>
        </p:nvSpPr>
        <p:spPr bwMode="auto">
          <a:xfrm>
            <a:off x="2303463" y="402590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57" name="Rectangle 16"/>
          <p:cNvSpPr>
            <a:spLocks noChangeAspect="1" noChangeArrowheads="1"/>
          </p:cNvSpPr>
          <p:nvPr/>
        </p:nvSpPr>
        <p:spPr bwMode="auto">
          <a:xfrm>
            <a:off x="4738688" y="485457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10258" name="Rectangle 17"/>
          <p:cNvSpPr>
            <a:spLocks noChangeAspect="1" noChangeArrowheads="1"/>
          </p:cNvSpPr>
          <p:nvPr/>
        </p:nvSpPr>
        <p:spPr bwMode="auto">
          <a:xfrm>
            <a:off x="5730875" y="485457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59" name="Rectangle 18"/>
          <p:cNvSpPr>
            <a:spLocks noChangeAspect="1" noChangeArrowheads="1"/>
          </p:cNvSpPr>
          <p:nvPr/>
        </p:nvSpPr>
        <p:spPr bwMode="auto">
          <a:xfrm>
            <a:off x="7715250" y="4854575"/>
            <a:ext cx="990600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0" name="Rectangle 19"/>
          <p:cNvSpPr>
            <a:spLocks noChangeAspect="1" noChangeArrowheads="1"/>
          </p:cNvSpPr>
          <p:nvPr/>
        </p:nvSpPr>
        <p:spPr bwMode="auto">
          <a:xfrm>
            <a:off x="6723063" y="485457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1" name="Rectangle 20"/>
          <p:cNvSpPr>
            <a:spLocks noChangeAspect="1" noChangeArrowheads="1"/>
          </p:cNvSpPr>
          <p:nvPr/>
        </p:nvSpPr>
        <p:spPr bwMode="auto">
          <a:xfrm>
            <a:off x="4738688" y="4440238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10262" name="Rectangle 21"/>
          <p:cNvSpPr>
            <a:spLocks noChangeAspect="1" noChangeArrowheads="1"/>
          </p:cNvSpPr>
          <p:nvPr/>
        </p:nvSpPr>
        <p:spPr bwMode="auto">
          <a:xfrm>
            <a:off x="5730875" y="4440238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3" name="Rectangle 22"/>
          <p:cNvSpPr>
            <a:spLocks noChangeAspect="1" noChangeArrowheads="1"/>
          </p:cNvSpPr>
          <p:nvPr/>
        </p:nvSpPr>
        <p:spPr bwMode="auto">
          <a:xfrm>
            <a:off x="7715250" y="4440238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4" name="Rectangle 23"/>
          <p:cNvSpPr>
            <a:spLocks noChangeAspect="1" noChangeArrowheads="1"/>
          </p:cNvSpPr>
          <p:nvPr/>
        </p:nvSpPr>
        <p:spPr bwMode="auto">
          <a:xfrm>
            <a:off x="6723063" y="4440238"/>
            <a:ext cx="992187" cy="414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5" name="Rectangle 24"/>
          <p:cNvSpPr>
            <a:spLocks noChangeAspect="1" noChangeArrowheads="1"/>
          </p:cNvSpPr>
          <p:nvPr/>
        </p:nvSpPr>
        <p:spPr bwMode="auto">
          <a:xfrm>
            <a:off x="4738688" y="402590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10266" name="Rectangle 25"/>
          <p:cNvSpPr>
            <a:spLocks noChangeAspect="1" noChangeArrowheads="1"/>
          </p:cNvSpPr>
          <p:nvPr/>
        </p:nvSpPr>
        <p:spPr bwMode="auto">
          <a:xfrm>
            <a:off x="5730875" y="402590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10267" name="Rectangle 26"/>
          <p:cNvSpPr>
            <a:spLocks noChangeAspect="1" noChangeArrowheads="1"/>
          </p:cNvSpPr>
          <p:nvPr/>
        </p:nvSpPr>
        <p:spPr bwMode="auto">
          <a:xfrm>
            <a:off x="7715250" y="402590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10268" name="Rectangle 27"/>
          <p:cNvSpPr>
            <a:spLocks noChangeAspect="1" noChangeArrowheads="1"/>
          </p:cNvSpPr>
          <p:nvPr/>
        </p:nvSpPr>
        <p:spPr bwMode="auto">
          <a:xfrm>
            <a:off x="6723063" y="4025900"/>
            <a:ext cx="992187" cy="414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0269" name="Rectangle 28"/>
          <p:cNvSpPr>
            <a:spLocks noChangeAspect="1" noChangeArrowheads="1"/>
          </p:cNvSpPr>
          <p:nvPr/>
        </p:nvSpPr>
        <p:spPr bwMode="auto">
          <a:xfrm>
            <a:off x="13112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0" name="Rectangle 29"/>
          <p:cNvSpPr>
            <a:spLocks noChangeAspect="1" noChangeArrowheads="1"/>
          </p:cNvSpPr>
          <p:nvPr/>
        </p:nvSpPr>
        <p:spPr bwMode="auto">
          <a:xfrm>
            <a:off x="23034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1" name="Rectangle 30"/>
          <p:cNvSpPr>
            <a:spLocks noChangeAspect="1" noChangeArrowheads="1"/>
          </p:cNvSpPr>
          <p:nvPr/>
        </p:nvSpPr>
        <p:spPr bwMode="auto">
          <a:xfrm>
            <a:off x="32956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2" name="Rectangle 31"/>
          <p:cNvSpPr>
            <a:spLocks noChangeAspect="1" noChangeArrowheads="1"/>
          </p:cNvSpPr>
          <p:nvPr/>
        </p:nvSpPr>
        <p:spPr bwMode="auto">
          <a:xfrm>
            <a:off x="5730875" y="3614738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10273" name="Rectangle 32"/>
          <p:cNvSpPr>
            <a:spLocks noChangeAspect="1" noChangeArrowheads="1"/>
          </p:cNvSpPr>
          <p:nvPr/>
        </p:nvSpPr>
        <p:spPr bwMode="auto">
          <a:xfrm>
            <a:off x="6723063" y="3614738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10274" name="Rectangle 33"/>
          <p:cNvSpPr>
            <a:spLocks noChangeAspect="1" noChangeArrowheads="1"/>
          </p:cNvSpPr>
          <p:nvPr/>
        </p:nvSpPr>
        <p:spPr bwMode="auto">
          <a:xfrm>
            <a:off x="7715250" y="3614738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0275" name="Text Box 34"/>
          <p:cNvSpPr txBox="1">
            <a:spLocks noChangeArrowheads="1"/>
          </p:cNvSpPr>
          <p:nvPr/>
        </p:nvSpPr>
        <p:spPr bwMode="auto">
          <a:xfrm>
            <a:off x="15573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6" name="Text Box 35"/>
          <p:cNvSpPr txBox="1">
            <a:spLocks noChangeArrowheads="1"/>
          </p:cNvSpPr>
          <p:nvPr/>
        </p:nvSpPr>
        <p:spPr bwMode="auto">
          <a:xfrm>
            <a:off x="3373438" y="3124200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77" name="Text Box 36"/>
          <p:cNvSpPr txBox="1">
            <a:spLocks noChangeArrowheads="1"/>
          </p:cNvSpPr>
          <p:nvPr/>
        </p:nvSpPr>
        <p:spPr bwMode="auto">
          <a:xfrm>
            <a:off x="5976938" y="3124200"/>
            <a:ext cx="584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79" name="Line 38"/>
          <p:cNvSpPr>
            <a:spLocks noChangeShapeType="1"/>
          </p:cNvSpPr>
          <p:nvPr/>
        </p:nvSpPr>
        <p:spPr bwMode="auto">
          <a:xfrm>
            <a:off x="3830638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0" name="Line 39"/>
          <p:cNvSpPr>
            <a:spLocks noChangeShapeType="1"/>
          </p:cNvSpPr>
          <p:nvPr/>
        </p:nvSpPr>
        <p:spPr bwMode="auto">
          <a:xfrm>
            <a:off x="18288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1" name="Text Box 40"/>
          <p:cNvSpPr txBox="1">
            <a:spLocks noChangeArrowheads="1"/>
          </p:cNvSpPr>
          <p:nvPr/>
        </p:nvSpPr>
        <p:spPr bwMode="auto">
          <a:xfrm>
            <a:off x="7751763" y="3121025"/>
            <a:ext cx="990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20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10282" name="Line 41"/>
          <p:cNvSpPr>
            <a:spLocks noChangeShapeType="1"/>
          </p:cNvSpPr>
          <p:nvPr/>
        </p:nvSpPr>
        <p:spPr bwMode="auto">
          <a:xfrm>
            <a:off x="8208963" y="3349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283" name="Rectangle 42"/>
          <p:cNvSpPr>
            <a:spLocks noChangeAspect="1" noChangeArrowheads="1"/>
          </p:cNvSpPr>
          <p:nvPr/>
        </p:nvSpPr>
        <p:spPr bwMode="auto">
          <a:xfrm>
            <a:off x="3048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84" name="Rectangle 43"/>
          <p:cNvSpPr>
            <a:spLocks noChangeAspect="1" noChangeArrowheads="1"/>
          </p:cNvSpPr>
          <p:nvPr/>
        </p:nvSpPr>
        <p:spPr bwMode="auto">
          <a:xfrm>
            <a:off x="4724400" y="5257800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Existence of Stable Matchings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Question.</a:t>
            </a:r>
            <a:r>
              <a:rPr lang="en-US" altLang="en-US" sz="2400" dirty="0"/>
              <a:t>  Do stable matchings always exist?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Answer. </a:t>
            </a:r>
            <a:r>
              <a:rPr lang="en-US" altLang="en-US" sz="2400" dirty="0"/>
              <a:t> Seems unclear in real-world. </a:t>
            </a:r>
            <a:br>
              <a:rPr lang="en-US" altLang="en-US" sz="2400" dirty="0"/>
            </a:br>
            <a:r>
              <a:rPr lang="en-US" altLang="en-US" sz="2400" dirty="0"/>
              <a:t>               Yet, it always exists!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Question.</a:t>
            </a:r>
            <a:r>
              <a:rPr lang="en-US" altLang="en-US" sz="2400" dirty="0"/>
              <a:t>  How to find stable matchings?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3E309-8A3D-41BC-9526-6C14E199594C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0238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Propose-And-Reject Algorithm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[Gale-Shapley’62]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2D9DF-657A-4814-B316-53CFC1BF5BE8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8175" y="1940434"/>
            <a:ext cx="8001000" cy="3397250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2890B-27DF-45F1-91E6-50D8EC785BA9}"/>
              </a:ext>
            </a:extLst>
          </p:cNvPr>
          <p:cNvSpPr txBox="1"/>
          <p:nvPr/>
        </p:nvSpPr>
        <p:spPr>
          <a:xfrm>
            <a:off x="565470" y="5776302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the pdf for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AC400-D438-4ACC-AA77-5DA6BCAE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4C017-27A3-40E8-AD1F-7FE25837790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36A6F9-A916-42D2-80F6-CE97F8C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3A7E9-F736-4239-AFFF-3E8931C050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6A8F2-A771-428E-828F-E06D0D60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D9377-B231-4A8A-8847-B700BDA3EA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6E689-202F-4B9F-9479-E90D293F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48986-1B9F-418E-9F26-7251893990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3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51592-67AD-4085-BE01-F77B2627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FE48-BD59-40A0-9FBC-E9156B735C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39969"/>
                <a:ext cx="8229600" cy="530052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</a:rPr>
                  <a:t>Input:</a:t>
                </a:r>
                <a:r>
                  <a:rPr lang="en-US" altLang="en-US" sz="2000" dirty="0"/>
                  <a:t> two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-size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𝐴𝐺𝐺𝐶𝑇𝐴𝐶𝐶</m:t>
                    </m:r>
                  </m:oMath>
                </a14:m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𝐶𝐴𝐺𝐺𝐶𝑇𝐴𝐶</m:t>
                    </m:r>
                  </m:oMath>
                </a14:m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</a:rPr>
                  <a:t>Output: </a:t>
                </a:r>
                <a:r>
                  <a:rPr lang="en-US" altLang="en-US" sz="2000" dirty="0"/>
                  <a:t>minimum number of insertions/deletions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0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chemeClr val="accent2"/>
                    </a:solidFill>
                  </a:rPr>
                  <a:t>Algorithm: </a:t>
                </a:r>
                <a:r>
                  <a:rPr lang="en-US" altLang="en-US" sz="2000" dirty="0"/>
                  <a:t>????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Naively,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000" dirty="0"/>
                  <a:t> by enumerating all changes.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After this quarter, you should be able to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solve it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time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explain why your algorithm is correct.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Question: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1.999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possible?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9969"/>
                <a:ext cx="8229600" cy="5300527"/>
              </a:xfrm>
              <a:blipFill>
                <a:blip r:embed="rId3"/>
                <a:stretch>
                  <a:fillRect l="-741" t="-172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B1D-1A7C-413B-BA3F-979C02E2B2E2}"/>
              </a:ext>
            </a:extLst>
          </p:cNvPr>
          <p:cNvSpPr txBox="1"/>
          <p:nvPr/>
        </p:nvSpPr>
        <p:spPr>
          <a:xfrm>
            <a:off x="6167091" y="3215079"/>
            <a:ext cx="274830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you forget about Big-Oh notation, don’t worry. </a:t>
            </a:r>
          </a:p>
          <a:p>
            <a:r>
              <a:rPr lang="en-US" sz="1600" dirty="0"/>
              <a:t>Next lecture.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B9090-12A8-48FA-8480-0F9B0559F5C2}"/>
              </a:ext>
            </a:extLst>
          </p:cNvPr>
          <p:cNvGrpSpPr/>
          <p:nvPr/>
        </p:nvGrpSpPr>
        <p:grpSpPr>
          <a:xfrm>
            <a:off x="5717569" y="107879"/>
            <a:ext cx="3082247" cy="2203806"/>
            <a:chOff x="5717569" y="107879"/>
            <a:chExt cx="3082247" cy="22038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CE6464-338A-4DDA-AC0A-815A4583C15E}"/>
                </a:ext>
              </a:extLst>
            </p:cNvPr>
            <p:cNvSpPr txBox="1"/>
            <p:nvPr/>
          </p:nvSpPr>
          <p:spPr>
            <a:xfrm>
              <a:off x="5717569" y="107879"/>
              <a:ext cx="3082247" cy="220380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36D415-D26F-4FE6-83CE-D610D0BB90B0}"/>
                </a:ext>
              </a:extLst>
            </p:cNvPr>
            <p:cNvGrpSpPr/>
            <p:nvPr/>
          </p:nvGrpSpPr>
          <p:grpSpPr>
            <a:xfrm>
              <a:off x="5789473" y="182094"/>
              <a:ext cx="2946115" cy="2062348"/>
              <a:chOff x="5789473" y="182094"/>
              <a:chExt cx="2946115" cy="206234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789473" y="1905888"/>
                <a:ext cx="2897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See </a:t>
                </a:r>
                <a:r>
                  <a:rPr lang="en-US" sz="1600" dirty="0" err="1"/>
                  <a:t>arXiv</a:t>
                </a:r>
                <a:r>
                  <a:rPr lang="en-US" sz="1600" dirty="0"/>
                  <a:t>: 2005.07678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D5A8A20-5855-416B-8705-13B68B529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9473" y="182094"/>
                <a:ext cx="2946115" cy="1642815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D60A3C4-A616-49A6-BA53-FFDA91CD801C}"/>
              </a:ext>
            </a:extLst>
          </p:cNvPr>
          <p:cNvSpPr txBox="1"/>
          <p:nvPr/>
        </p:nvSpPr>
        <p:spPr>
          <a:xfrm>
            <a:off x="2542862" y="37370"/>
            <a:ext cx="313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strip means not on HWs/exams</a:t>
            </a:r>
          </a:p>
        </p:txBody>
      </p:sp>
    </p:spTree>
    <p:extLst>
      <p:ext uri="{BB962C8B-B14F-4D97-AF65-F5344CB8AC3E}">
        <p14:creationId xmlns:p14="http://schemas.microsoft.com/office/powerpoint/2010/main" val="22076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Basic Properties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52449" y="1294067"/>
            <a:ext cx="8229599" cy="48344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algorithm ends.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     Is every step valid?</a:t>
            </a:r>
            <a:br>
              <a:rPr lang="en-US" altLang="en-US" sz="2400" dirty="0"/>
            </a:br>
            <a:r>
              <a:rPr lang="en-US" altLang="en-US" sz="2400" dirty="0"/>
              <a:t>    </a:t>
            </a:r>
            <a:r>
              <a:rPr lang="en-US" altLang="en-US" sz="2000" dirty="0"/>
              <a:t>How many iterations it takes?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output is correct.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It finds a </a:t>
            </a:r>
            <a:r>
              <a:rPr lang="en-US" altLang="en-US" sz="2000" dirty="0">
                <a:solidFill>
                  <a:srgbClr val="FF0000"/>
                </a:solidFill>
              </a:rPr>
              <a:t>perfect</a:t>
            </a:r>
            <a:r>
              <a:rPr lang="en-US" altLang="en-US" sz="2000" dirty="0"/>
              <a:t> matching that is </a:t>
            </a:r>
            <a:r>
              <a:rPr lang="en-US" altLang="en-US" sz="2000" dirty="0">
                <a:solidFill>
                  <a:srgbClr val="FF0000"/>
                </a:solidFill>
              </a:rPr>
              <a:t>stable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How to prove them?</a:t>
            </a:r>
            <a:endParaRPr lang="en-US" altLang="en-US" sz="22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When stuck, try to list out properties of the algorithms.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Observation 1:</a:t>
            </a:r>
            <a:r>
              <a:rPr lang="en-US" altLang="en-US" sz="2000" dirty="0"/>
              <a:t>  Men propose to women in decreasing order of preference.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Observation 2:</a:t>
            </a:r>
            <a:r>
              <a:rPr lang="en-US" altLang="en-US" sz="2000" dirty="0"/>
              <a:t>  Woman's partner get better and better. Never unmatched once matched.</a:t>
            </a:r>
            <a:endParaRPr lang="en-US" altLang="en-US" sz="22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4BC7-A792-40AB-992A-24459A53C9E2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376548-0664-4841-B1E6-5519559E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681" y="1050385"/>
            <a:ext cx="4173728" cy="17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Stable matching problem:</a:t>
                </a:r>
                <a:r>
                  <a:rPr lang="en-US" altLang="en-US" sz="2400" dirty="0"/>
                  <a:t>  Given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n</a:t>
                </a:r>
                <a:r>
                  <a:rPr lang="en-US" altLang="en-US" sz="2400" dirty="0"/>
                  <a:t> men and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n</a:t>
                </a:r>
                <a:r>
                  <a:rPr lang="en-US" altLang="en-US" sz="2400" dirty="0"/>
                  <a:t> women, and their preferences, find a stable matching.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Propose-And-Reject algorithm:</a:t>
                </a:r>
                <a:r>
                  <a:rPr lang="en-US" altLang="en-US" sz="2400" dirty="0"/>
                  <a:t>  Guarantees to find a stable matching for 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any</a:t>
                </a:r>
                <a:r>
                  <a:rPr lang="en-US" altLang="en-US" sz="2400" dirty="0"/>
                  <a:t> problem instance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steps.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Steps on solving problems: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Formulate the problem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Define the algorithm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Prove the algorithm ends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Prove the output is correct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256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712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In 1962, Gale and Shapley published the paper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“College Admissions and the Stability of Marriage”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To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/>
              <a:t>“The American Mathematical Monthly”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https://cdn-images-1.medium.com/max/1500/1*KyXDDH007fDh2pZ0GA81Tw.jpeg">
            <a:extLst>
              <a:ext uri="{FF2B5EF4-FFF2-40B4-BE49-F238E27FC236}">
                <a16:creationId xmlns:a16="http://schemas.microsoft.com/office/drawing/2014/main" id="{65E6AD2D-805F-46E3-9A66-DF61CB1D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3519158"/>
            <a:ext cx="3527954" cy="23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4651E-B595-4C0F-9872-9D0946B5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1" y="3561343"/>
            <a:ext cx="3641127" cy="2113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40FF01-F415-41B7-A35A-7FFFD5B60439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Alvin Roth modified the Gale-Shapley algorithm and apply it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National Residency Match Program (NRMP), a system that assigns new doctors to hospitals around the country. (90s)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Public high school assignment process (00s)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Helping transplant patients find a match (2004)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/>
              <a:t>(Saved &gt;1,000 people every year!)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200" dirty="0"/>
              <a:t>Reference: </a:t>
            </a:r>
            <a:r>
              <a:rPr lang="en-US" sz="1200" dirty="0"/>
              <a:t>https://medium.com/@UofCalifornia/how-a-matchmaking-algorithm-saved-lives-2a65ac448698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0" name="Picture 2" descr="https://cdn-images-1.medium.com/max/900/1*CG9GPE_JNo95clfIIoNKpw.png">
            <a:extLst>
              <a:ext uri="{FF2B5EF4-FFF2-40B4-BE49-F238E27FC236}">
                <a16:creationId xmlns:a16="http://schemas.microsoft.com/office/drawing/2014/main" id="{091D64D5-52F0-4761-870A-C6119DC9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45" y="136525"/>
            <a:ext cx="1324501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B78FD-C653-430F-A5EF-BA49EDCA7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16" y="2174904"/>
            <a:ext cx="1267361" cy="105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78FCE-425E-4C3C-BDAE-9405191458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2" y="2189361"/>
            <a:ext cx="856832" cy="94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78A1B-3356-4597-8F1A-AF7C42B19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419" y="3321760"/>
            <a:ext cx="1772064" cy="1280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ADFB6-A1C9-4320-981F-C6B4D0E5E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1" y="4602709"/>
            <a:ext cx="1913671" cy="1703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969E0F-ABC3-460B-A404-1F0186A18226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2060"/>
                </a:solidFill>
              </a:rPr>
              <a:t>Why this problem is important?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052" name="Picture 4" descr="https://cdn-images-1.medium.com/max/1200/1*E_o_2SAyqmoX73d-KpuVXA.jpeg">
            <a:extLst>
              <a:ext uri="{FF2B5EF4-FFF2-40B4-BE49-F238E27FC236}">
                <a16:creationId xmlns:a16="http://schemas.microsoft.com/office/drawing/2014/main" id="{8DF4E14B-C909-4960-8997-C9269448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6" y="1417638"/>
            <a:ext cx="3335250" cy="33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0ECFF-65D2-45B2-A16C-5D88B9F112C1}"/>
              </a:ext>
            </a:extLst>
          </p:cNvPr>
          <p:cNvSpPr txBox="1"/>
          <p:nvPr/>
        </p:nvSpPr>
        <p:spPr>
          <a:xfrm>
            <a:off x="1239045" y="5166812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Shapley and Roth got the Nobel Prize (Economic) in 2012.</a:t>
            </a:r>
          </a:p>
          <a:p>
            <a:r>
              <a:rPr lang="en-US" dirty="0"/>
              <a:t>(David Gale passed away in 2008.)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363F27-C5D0-41F3-8F59-474A18E679F8}"/>
              </a:ext>
            </a:extLst>
          </p:cNvPr>
          <p:cNvSpPr/>
          <p:nvPr/>
        </p:nvSpPr>
        <p:spPr bwMode="auto">
          <a:xfrm>
            <a:off x="5273040" y="1053307"/>
            <a:ext cx="3680461" cy="1464231"/>
          </a:xfrm>
          <a:prstGeom prst="wedgeRoundRectCallout">
            <a:avLst>
              <a:gd name="adj1" fmla="val -115038"/>
              <a:gd name="adj2" fmla="val 28044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" charset="0"/>
              </a:rPr>
              <a:t>Some of the problems in this course may seem obscure.</a:t>
            </a:r>
          </a:p>
          <a:p>
            <a:pPr algn="l"/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l"/>
            <a:r>
              <a:rPr lang="en-US" sz="1600" dirty="0">
                <a:latin typeface="Arial" charset="0"/>
              </a:rPr>
              <a:t>But their abstraction allows for variety of applications.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CE291-2C51-421A-906F-F8FFCD3C5386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This Course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430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Solve computational problems using less steps.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Goal: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Learn some techniques to design algorithms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Understand some problems are difficult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Prove some correctness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Grading Scheme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Homework 50%</a:t>
            </a:r>
            <a:br>
              <a:rPr lang="en-US" altLang="en-US" sz="2000" dirty="0"/>
            </a:br>
            <a:r>
              <a:rPr lang="en-US" altLang="en-US" sz="1600" dirty="0"/>
              <a:t>Weekly homework due on Wed before the class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Midterm 20%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Final 30%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You will get at least 3.4 if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Your score is &gt;= 65%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Do not come to the class/exam if you feel sick! (There are videos)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Where to get help?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3402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Ask questions in the class!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Read the textbook!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/>
              <a:t>Edstem</a:t>
            </a:r>
            <a:r>
              <a:rPr lang="en-US" altLang="en-US" sz="2000" dirty="0"/>
              <a:t>: Online discussion forum (To be online).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Office hours: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Myself: M 2:30-3:30 in CSE 562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7E2A47-583F-4BCA-B17E-F950693F09D7}"/>
              </a:ext>
            </a:extLst>
          </p:cNvPr>
          <p:cNvGrpSpPr/>
          <p:nvPr/>
        </p:nvGrpSpPr>
        <p:grpSpPr>
          <a:xfrm>
            <a:off x="6553200" y="855049"/>
            <a:ext cx="2050561" cy="2937897"/>
            <a:chOff x="6636239" y="3496042"/>
            <a:chExt cx="2050561" cy="29378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3D54A0-D49C-4C1C-9F06-7ACD2775E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118" y="3496042"/>
              <a:ext cx="1900801" cy="2170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E6FB5B-D4EF-42EB-A683-06E4559B63A0}"/>
                </a:ext>
              </a:extLst>
            </p:cNvPr>
            <p:cNvSpPr txBox="1"/>
            <p:nvPr/>
          </p:nvSpPr>
          <p:spPr>
            <a:xfrm>
              <a:off x="6636239" y="5726053"/>
              <a:ext cx="20505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Course textbook</a:t>
              </a:r>
            </a:p>
            <a:p>
              <a:r>
                <a:rPr lang="en-US" dirty="0"/>
                <a:t>(optional)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EECE5-1291-45B3-8819-29C7BDEE3ED3}"/>
              </a:ext>
            </a:extLst>
          </p:cNvPr>
          <p:cNvGrpSpPr/>
          <p:nvPr/>
        </p:nvGrpSpPr>
        <p:grpSpPr>
          <a:xfrm>
            <a:off x="948877" y="3853622"/>
            <a:ext cx="2643425" cy="3004378"/>
            <a:chOff x="948877" y="3853622"/>
            <a:chExt cx="2643425" cy="30043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11EE20-022C-4C39-B531-10E01E63F0A9}"/>
                </a:ext>
              </a:extLst>
            </p:cNvPr>
            <p:cNvSpPr txBox="1"/>
            <p:nvPr/>
          </p:nvSpPr>
          <p:spPr>
            <a:xfrm>
              <a:off x="948877" y="6457890"/>
              <a:ext cx="2593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Starting next week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04F5E32-7542-40B9-96B8-003AEA56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877" y="3853622"/>
              <a:ext cx="2643425" cy="26297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9E7967-0917-48B0-B953-9DD688673166}"/>
              </a:ext>
            </a:extLst>
          </p:cNvPr>
          <p:cNvGrpSpPr/>
          <p:nvPr/>
        </p:nvGrpSpPr>
        <p:grpSpPr>
          <a:xfrm>
            <a:off x="4420272" y="3929049"/>
            <a:ext cx="3993063" cy="2860620"/>
            <a:chOff x="4420272" y="3929049"/>
            <a:chExt cx="3993063" cy="28606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5F9094-5DE9-4C0E-9B07-5D4871034250}"/>
                </a:ext>
              </a:extLst>
            </p:cNvPr>
            <p:cNvSpPr txBox="1"/>
            <p:nvPr/>
          </p:nvSpPr>
          <p:spPr>
            <a:xfrm>
              <a:off x="4420272" y="6389559"/>
              <a:ext cx="399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Website: </a:t>
              </a:r>
              <a:r>
                <a:rPr lang="en-US" dirty="0">
                  <a:solidFill>
                    <a:srgbClr val="0070C0"/>
                  </a:solidFill>
                </a:rPr>
                <a:t>cs.washington.edu/421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0055FB-5F27-4A10-AE98-ACD5BAD2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272" y="3929049"/>
              <a:ext cx="3855779" cy="246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7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Introducing myself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478619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Study theoretical computer science.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Among others, I gave the (theoretically) fastest algorithms for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Linear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Network flow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Two topics that we will discuss in this course.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9640A-8B5D-4778-80EC-990FEAA1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22" y="2482970"/>
            <a:ext cx="2241278" cy="35240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B095B1-5F96-4ACB-9A37-D4E0A53D231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015E1-1567-4578-AF4C-7787AE7916B3}"/>
              </a:ext>
            </a:extLst>
          </p:cNvPr>
          <p:cNvSpPr txBox="1"/>
          <p:nvPr/>
        </p:nvSpPr>
        <p:spPr>
          <a:xfrm>
            <a:off x="-1012005" y="43665"/>
            <a:ext cx="493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strip means not on HWs/exams</a:t>
            </a:r>
          </a:p>
        </p:txBody>
      </p:sp>
    </p:spTree>
    <p:extLst>
      <p:ext uri="{BB962C8B-B14F-4D97-AF65-F5344CB8AC3E}">
        <p14:creationId xmlns:p14="http://schemas.microsoft.com/office/powerpoint/2010/main" val="3872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DA392-A114-425A-9BA6-AA2ADF29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7B2A5-2E5B-4EC7-AF9F-1278BD0A0F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41" y="244906"/>
            <a:ext cx="8174509" cy="9477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Stable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341" y="1464361"/>
                <a:ext cx="8174509" cy="2578552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men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women, find a “stable matching”.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We know the preference of all people.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341" y="1464361"/>
                <a:ext cx="8174509" cy="2578552"/>
              </a:xfrm>
              <a:blipFill>
                <a:blip r:embed="rId3"/>
                <a:stretch>
                  <a:fillRect l="-1119" t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5124510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689F4D-C19A-4EDB-8AFA-E091EE740201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9" name="Rectangle 4"/>
          <p:cNvSpPr>
            <a:spLocks noChangeAspect="1" noChangeArrowheads="1"/>
          </p:cNvSpPr>
          <p:nvPr/>
        </p:nvSpPr>
        <p:spPr bwMode="auto">
          <a:xfrm>
            <a:off x="2809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50" name="Rectangle 5"/>
          <p:cNvSpPr>
            <a:spLocks noChangeAspect="1" noChangeArrowheads="1"/>
          </p:cNvSpPr>
          <p:nvPr/>
        </p:nvSpPr>
        <p:spPr bwMode="auto">
          <a:xfrm>
            <a:off x="12731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1" name="Rectangle 6"/>
          <p:cNvSpPr>
            <a:spLocks noChangeAspect="1" noChangeArrowheads="1"/>
          </p:cNvSpPr>
          <p:nvPr/>
        </p:nvSpPr>
        <p:spPr bwMode="auto">
          <a:xfrm>
            <a:off x="32575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2" name="Rectangle 7"/>
          <p:cNvSpPr>
            <a:spLocks noChangeAspect="1" noChangeArrowheads="1"/>
          </p:cNvSpPr>
          <p:nvPr/>
        </p:nvSpPr>
        <p:spPr bwMode="auto">
          <a:xfrm>
            <a:off x="22653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3" name="Rectangle 8"/>
          <p:cNvSpPr>
            <a:spLocks noChangeAspect="1" noChangeArrowheads="1"/>
          </p:cNvSpPr>
          <p:nvPr/>
        </p:nvSpPr>
        <p:spPr bwMode="auto">
          <a:xfrm>
            <a:off x="2809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54" name="Rectangle 9"/>
          <p:cNvSpPr>
            <a:spLocks noChangeAspect="1" noChangeArrowheads="1"/>
          </p:cNvSpPr>
          <p:nvPr/>
        </p:nvSpPr>
        <p:spPr bwMode="auto">
          <a:xfrm>
            <a:off x="12731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55" name="Rectangle 10"/>
          <p:cNvSpPr>
            <a:spLocks noChangeAspect="1" noChangeArrowheads="1"/>
          </p:cNvSpPr>
          <p:nvPr/>
        </p:nvSpPr>
        <p:spPr bwMode="auto">
          <a:xfrm>
            <a:off x="32575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56" name="Rectangle 11"/>
          <p:cNvSpPr>
            <a:spLocks noChangeAspect="1" noChangeArrowheads="1"/>
          </p:cNvSpPr>
          <p:nvPr/>
        </p:nvSpPr>
        <p:spPr bwMode="auto">
          <a:xfrm>
            <a:off x="22653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7" name="Rectangle 12"/>
          <p:cNvSpPr>
            <a:spLocks noChangeAspect="1" noChangeArrowheads="1"/>
          </p:cNvSpPr>
          <p:nvPr/>
        </p:nvSpPr>
        <p:spPr bwMode="auto">
          <a:xfrm>
            <a:off x="2809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58" name="Rectangle 13"/>
          <p:cNvSpPr>
            <a:spLocks noChangeAspect="1" noChangeArrowheads="1"/>
          </p:cNvSpPr>
          <p:nvPr/>
        </p:nvSpPr>
        <p:spPr bwMode="auto">
          <a:xfrm>
            <a:off x="12731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59" name="Rectangle 14"/>
          <p:cNvSpPr>
            <a:spLocks noChangeAspect="1" noChangeArrowheads="1"/>
          </p:cNvSpPr>
          <p:nvPr/>
        </p:nvSpPr>
        <p:spPr bwMode="auto">
          <a:xfrm>
            <a:off x="32575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0" name="Rectangle 15"/>
          <p:cNvSpPr>
            <a:spLocks noChangeAspect="1" noChangeArrowheads="1"/>
          </p:cNvSpPr>
          <p:nvPr/>
        </p:nvSpPr>
        <p:spPr bwMode="auto">
          <a:xfrm>
            <a:off x="22653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61" name="Rectangle 16"/>
          <p:cNvSpPr>
            <a:spLocks noChangeAspect="1" noChangeArrowheads="1"/>
          </p:cNvSpPr>
          <p:nvPr/>
        </p:nvSpPr>
        <p:spPr bwMode="auto">
          <a:xfrm>
            <a:off x="12731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62" name="Rectangle 17"/>
          <p:cNvSpPr>
            <a:spLocks noChangeAspect="1" noChangeArrowheads="1"/>
          </p:cNvSpPr>
          <p:nvPr/>
        </p:nvSpPr>
        <p:spPr bwMode="auto">
          <a:xfrm>
            <a:off x="22653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63" name="Rectangle 18"/>
          <p:cNvSpPr>
            <a:spLocks noChangeAspect="1" noChangeArrowheads="1"/>
          </p:cNvSpPr>
          <p:nvPr/>
        </p:nvSpPr>
        <p:spPr bwMode="auto">
          <a:xfrm>
            <a:off x="32575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64" name="Rectangle 19"/>
          <p:cNvSpPr>
            <a:spLocks noChangeAspect="1" noChangeArrowheads="1"/>
          </p:cNvSpPr>
          <p:nvPr/>
        </p:nvSpPr>
        <p:spPr bwMode="auto">
          <a:xfrm>
            <a:off x="2667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67" name="Rectangle 22"/>
          <p:cNvSpPr>
            <a:spLocks noChangeAspect="1" noChangeArrowheads="1"/>
          </p:cNvSpPr>
          <p:nvPr/>
        </p:nvSpPr>
        <p:spPr bwMode="auto">
          <a:xfrm>
            <a:off x="4700588" y="4314630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Claire</a:t>
            </a:r>
          </a:p>
        </p:txBody>
      </p:sp>
      <p:sp>
        <p:nvSpPr>
          <p:cNvPr id="6168" name="Rectangle 23"/>
          <p:cNvSpPr>
            <a:spLocks noChangeAspect="1" noChangeArrowheads="1"/>
          </p:cNvSpPr>
          <p:nvPr/>
        </p:nvSpPr>
        <p:spPr bwMode="auto">
          <a:xfrm>
            <a:off x="5692775" y="4314630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69" name="Rectangle 24"/>
          <p:cNvSpPr>
            <a:spLocks noChangeAspect="1" noChangeArrowheads="1"/>
          </p:cNvSpPr>
          <p:nvPr/>
        </p:nvSpPr>
        <p:spPr bwMode="auto">
          <a:xfrm>
            <a:off x="7677150" y="4314630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0" name="Rectangle 25"/>
          <p:cNvSpPr>
            <a:spLocks noChangeAspect="1" noChangeArrowheads="1"/>
          </p:cNvSpPr>
          <p:nvPr/>
        </p:nvSpPr>
        <p:spPr bwMode="auto">
          <a:xfrm>
            <a:off x="6684963" y="4314630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1" name="Rectangle 26"/>
          <p:cNvSpPr>
            <a:spLocks noChangeAspect="1" noChangeArrowheads="1"/>
          </p:cNvSpPr>
          <p:nvPr/>
        </p:nvSpPr>
        <p:spPr bwMode="auto">
          <a:xfrm>
            <a:off x="4700588" y="3900293"/>
            <a:ext cx="992187" cy="414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Brenda</a:t>
            </a:r>
          </a:p>
        </p:txBody>
      </p:sp>
      <p:sp>
        <p:nvSpPr>
          <p:cNvPr id="6172" name="Rectangle 27"/>
          <p:cNvSpPr>
            <a:spLocks noChangeAspect="1" noChangeArrowheads="1"/>
          </p:cNvSpPr>
          <p:nvPr/>
        </p:nvSpPr>
        <p:spPr bwMode="auto">
          <a:xfrm>
            <a:off x="5692775" y="3900293"/>
            <a:ext cx="99218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3" name="Rectangle 28"/>
          <p:cNvSpPr>
            <a:spLocks noChangeAspect="1" noChangeArrowheads="1"/>
          </p:cNvSpPr>
          <p:nvPr/>
        </p:nvSpPr>
        <p:spPr bwMode="auto">
          <a:xfrm>
            <a:off x="7677150" y="3900293"/>
            <a:ext cx="990600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4" name="Rectangle 29"/>
          <p:cNvSpPr>
            <a:spLocks noChangeAspect="1" noChangeArrowheads="1"/>
          </p:cNvSpPr>
          <p:nvPr/>
        </p:nvSpPr>
        <p:spPr bwMode="auto">
          <a:xfrm>
            <a:off x="6684963" y="3900293"/>
            <a:ext cx="992187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5" name="Rectangle 30"/>
          <p:cNvSpPr>
            <a:spLocks noChangeAspect="1" noChangeArrowheads="1"/>
          </p:cNvSpPr>
          <p:nvPr/>
        </p:nvSpPr>
        <p:spPr bwMode="auto">
          <a:xfrm>
            <a:off x="4700588" y="3485955"/>
            <a:ext cx="992187" cy="414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Amy</a:t>
            </a:r>
          </a:p>
        </p:txBody>
      </p:sp>
      <p:sp>
        <p:nvSpPr>
          <p:cNvPr id="6176" name="Rectangle 31"/>
          <p:cNvSpPr>
            <a:spLocks noChangeAspect="1" noChangeArrowheads="1"/>
          </p:cNvSpPr>
          <p:nvPr/>
        </p:nvSpPr>
        <p:spPr bwMode="auto">
          <a:xfrm>
            <a:off x="5692775" y="3485955"/>
            <a:ext cx="992188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Yuri</a:t>
            </a:r>
          </a:p>
        </p:txBody>
      </p:sp>
      <p:sp>
        <p:nvSpPr>
          <p:cNvPr id="6177" name="Rectangle 32"/>
          <p:cNvSpPr>
            <a:spLocks noChangeAspect="1" noChangeArrowheads="1"/>
          </p:cNvSpPr>
          <p:nvPr/>
        </p:nvSpPr>
        <p:spPr bwMode="auto">
          <a:xfrm>
            <a:off x="7677150" y="3485955"/>
            <a:ext cx="990600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Zoran</a:t>
            </a:r>
          </a:p>
        </p:txBody>
      </p:sp>
      <p:sp>
        <p:nvSpPr>
          <p:cNvPr id="6178" name="Rectangle 33"/>
          <p:cNvSpPr>
            <a:spLocks noChangeAspect="1" noChangeArrowheads="1"/>
          </p:cNvSpPr>
          <p:nvPr/>
        </p:nvSpPr>
        <p:spPr bwMode="auto">
          <a:xfrm>
            <a:off x="6684963" y="3485955"/>
            <a:ext cx="992187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6179" name="Rectangle 34"/>
          <p:cNvSpPr>
            <a:spLocks noChangeAspect="1" noChangeArrowheads="1"/>
          </p:cNvSpPr>
          <p:nvPr/>
        </p:nvSpPr>
        <p:spPr bwMode="auto">
          <a:xfrm>
            <a:off x="5692775" y="3074793"/>
            <a:ext cx="992188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st</a:t>
            </a:r>
          </a:p>
        </p:txBody>
      </p:sp>
      <p:sp>
        <p:nvSpPr>
          <p:cNvPr id="6180" name="Rectangle 35"/>
          <p:cNvSpPr>
            <a:spLocks noChangeAspect="1" noChangeArrowheads="1"/>
          </p:cNvSpPr>
          <p:nvPr/>
        </p:nvSpPr>
        <p:spPr bwMode="auto">
          <a:xfrm>
            <a:off x="6684963" y="3074793"/>
            <a:ext cx="992187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6181" name="Rectangle 36"/>
          <p:cNvSpPr>
            <a:spLocks noChangeAspect="1" noChangeArrowheads="1"/>
          </p:cNvSpPr>
          <p:nvPr/>
        </p:nvSpPr>
        <p:spPr bwMode="auto">
          <a:xfrm>
            <a:off x="7677150" y="3074793"/>
            <a:ext cx="990600" cy="411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1600" baseline="30000">
                <a:solidFill>
                  <a:schemeClr val="bg1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6182" name="Rectangle 37"/>
          <p:cNvSpPr>
            <a:spLocks noChangeAspect="1" noChangeArrowheads="1"/>
          </p:cNvSpPr>
          <p:nvPr/>
        </p:nvSpPr>
        <p:spPr bwMode="auto">
          <a:xfrm>
            <a:off x="4686300" y="4717855"/>
            <a:ext cx="3962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latin typeface="Comic Sans MS" panose="030F0702030302020204" pitchFamily="66" charset="0"/>
              </a:rPr>
              <a:t>Women’s Preference Profile</a:t>
            </a:r>
            <a:endParaRPr lang="en-US" altLang="en-US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7005067-8076-4344-B256-EC1ED61F2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463" y="2762614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D2938354-1BC8-4957-B82C-99047774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20" y="2763710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77DBBF24-1B70-442D-94E7-177A7E8A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844" y="2763631"/>
            <a:ext cx="7822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48" name="Text Box 39">
            <a:extLst>
              <a:ext uri="{FF2B5EF4-FFF2-40B4-BE49-F238E27FC236}">
                <a16:creationId xmlns:a16="http://schemas.microsoft.com/office/drawing/2014/main" id="{47C71AB5-9EF4-45DC-A67E-3A5BE51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020" y="2762614"/>
            <a:ext cx="13128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 dirty="0">
                <a:latin typeface="Comic Sans MS" panose="030F0702030302020204" pitchFamily="66" charset="0"/>
              </a:rPr>
              <a:t>least favorite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270958"/>
            <a:ext cx="7772400" cy="48155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Perfect matching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man gets exactly one woman.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Each woman gets exactly one man.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Stability</a:t>
            </a:r>
            <a:r>
              <a:rPr lang="en-US" altLang="en-US" sz="2200" dirty="0">
                <a:solidFill>
                  <a:schemeClr val="accent2"/>
                </a:solidFill>
              </a:rPr>
              <a:t>:</a:t>
            </a:r>
            <a:r>
              <a:rPr lang="en-US" altLang="en-US" sz="2200" dirty="0"/>
              <a:t>  no incentive to exchange</a:t>
            </a:r>
          </a:p>
          <a:p>
            <a:pPr marL="400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an unmatched pair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>
                <a:solidFill>
                  <a:srgbClr val="0033CC"/>
                </a:solidFill>
              </a:rPr>
              <a:t>-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is </a:t>
            </a:r>
            <a:r>
              <a:rPr lang="en-US" altLang="en-US" sz="2400" dirty="0">
                <a:solidFill>
                  <a:srgbClr val="FF0000"/>
                </a:solidFill>
              </a:rPr>
              <a:t>unstable</a:t>
            </a:r>
            <a:r>
              <a:rPr lang="en-US" altLang="en-US" sz="2400" dirty="0"/>
              <a:t> </a:t>
            </a:r>
          </a:p>
          <a:p>
            <a:pPr marL="5715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if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prefer each other to their current partners.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0D8632-2AEE-40B0-89E9-9BB06859D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68" y="3865601"/>
            <a:ext cx="2841625" cy="25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Stable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Each man gets exactly one woman.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Each woman gets exactly one man.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no incentive to exchange</a:t>
                </a:r>
              </a:p>
              <a:p>
                <a:pPr marL="40005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an unmatched pair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w</a:t>
                </a:r>
                <a:r>
                  <a:rPr lang="en-US" altLang="en-US" sz="2400" dirty="0"/>
                  <a:t>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en-US" sz="2400" dirty="0"/>
                  <a:t> </a:t>
                </a:r>
              </a:p>
              <a:p>
                <a:pPr marL="5715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    if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m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w</a:t>
                </a:r>
                <a:r>
                  <a:rPr lang="en-US" altLang="en-US" sz="2400" dirty="0"/>
                  <a:t> prefer each other to their current partners.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800" dirty="0"/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perfect matching with no unstable pairs.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Stable matching problem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 Given the preference lists of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200" dirty="0"/>
                  <a:t> men and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200" dirty="0"/>
                  <a:t> women, find a stable matching if one exists.</a:t>
                </a:r>
                <a:endParaRPr lang="en-US" altLang="en-US" sz="22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100" y="1270958"/>
                <a:ext cx="7772400" cy="4815517"/>
              </a:xfrm>
              <a:blipFill>
                <a:blip r:embed="rId3"/>
                <a:stretch>
                  <a:fillRect l="-1020" t="-202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D3AC9-9B53-4C83-9187-70CC216CE50B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6BBE7-6E7B-4792-94C4-95087830A6E1}"/>
              </a:ext>
            </a:extLst>
          </p:cNvPr>
          <p:cNvGrpSpPr/>
          <p:nvPr/>
        </p:nvGrpSpPr>
        <p:grpSpPr>
          <a:xfrm>
            <a:off x="8007437" y="3575469"/>
            <a:ext cx="1117426" cy="1549032"/>
            <a:chOff x="6758195" y="2775369"/>
            <a:chExt cx="1117426" cy="1549032"/>
          </a:xfrm>
        </p:grpSpPr>
        <p:sp>
          <p:nvSpPr>
            <p:cNvPr id="7177" name="Oval 1"/>
            <p:cNvSpPr>
              <a:spLocks noChangeAspect="1"/>
            </p:cNvSpPr>
            <p:nvPr/>
          </p:nvSpPr>
          <p:spPr bwMode="auto">
            <a:xfrm>
              <a:off x="6843489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8" name="Oval 6"/>
            <p:cNvSpPr>
              <a:spLocks noChangeAspect="1"/>
            </p:cNvSpPr>
            <p:nvPr/>
          </p:nvSpPr>
          <p:spPr bwMode="auto">
            <a:xfrm>
              <a:off x="7639950" y="315135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7"/>
            <p:cNvSpPr>
              <a:spLocks noChangeAspect="1"/>
            </p:cNvSpPr>
            <p:nvPr/>
          </p:nvSpPr>
          <p:spPr bwMode="auto">
            <a:xfrm>
              <a:off x="6843488" y="364643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Oval 8"/>
            <p:cNvSpPr>
              <a:spLocks noChangeAspect="1"/>
            </p:cNvSpPr>
            <p:nvPr/>
          </p:nvSpPr>
          <p:spPr bwMode="auto">
            <a:xfrm>
              <a:off x="7639949" y="3673857"/>
              <a:ext cx="183086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Oval 9"/>
            <p:cNvSpPr>
              <a:spLocks noChangeAspect="1"/>
            </p:cNvSpPr>
            <p:nvPr/>
          </p:nvSpPr>
          <p:spPr bwMode="auto">
            <a:xfrm>
              <a:off x="6876278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10"/>
            <p:cNvSpPr>
              <a:spLocks noChangeAspect="1"/>
            </p:cNvSpPr>
            <p:nvPr/>
          </p:nvSpPr>
          <p:spPr bwMode="auto">
            <a:xfrm>
              <a:off x="7617837" y="41415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183" name="Straight Connector 5"/>
            <p:cNvCxnSpPr>
              <a:cxnSpLocks noChangeShapeType="1"/>
              <a:stCxn id="7177" idx="5"/>
              <a:endCxn id="7180" idx="2"/>
            </p:cNvCxnSpPr>
            <p:nvPr/>
          </p:nvCxnSpPr>
          <p:spPr bwMode="auto">
            <a:xfrm>
              <a:off x="6999587" y="3307451"/>
              <a:ext cx="640362" cy="45784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Straight Connector 12"/>
            <p:cNvCxnSpPr>
              <a:cxnSpLocks noChangeShapeType="1"/>
              <a:stCxn id="7179" idx="5"/>
              <a:endCxn id="7182" idx="1"/>
            </p:cNvCxnSpPr>
            <p:nvPr/>
          </p:nvCxnSpPr>
          <p:spPr bwMode="auto">
            <a:xfrm>
              <a:off x="6999762" y="3802535"/>
              <a:ext cx="644857" cy="36576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5" name="Straight Connector 14"/>
            <p:cNvCxnSpPr>
              <a:cxnSpLocks noChangeShapeType="1"/>
              <a:stCxn id="7181" idx="7"/>
              <a:endCxn id="7178" idx="3"/>
            </p:cNvCxnSpPr>
            <p:nvPr/>
          </p:nvCxnSpPr>
          <p:spPr bwMode="auto">
            <a:xfrm flipV="1">
              <a:off x="7032376" y="3307451"/>
              <a:ext cx="634356" cy="860852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  <a:stCxn id="7177" idx="6"/>
              <a:endCxn id="7178" idx="2"/>
            </p:cNvCxnSpPr>
            <p:nvPr/>
          </p:nvCxnSpPr>
          <p:spPr bwMode="auto">
            <a:xfrm>
              <a:off x="7026369" y="3242793"/>
              <a:ext cx="613581" cy="0"/>
            </a:xfrm>
            <a:prstGeom prst="lin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58195" y="2783223"/>
              <a:ext cx="3235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m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529546" y="2775369"/>
              <a:ext cx="346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w</a:t>
              </a:r>
            </a:p>
          </p:txBody>
        </p:sp>
      </p:grpSp>
      <p:sp>
        <p:nvSpPr>
          <p:cNvPr id="21" name="Oval 1">
            <a:extLst>
              <a:ext uri="{FF2B5EF4-FFF2-40B4-BE49-F238E27FC236}">
                <a16:creationId xmlns:a16="http://schemas.microsoft.com/office/drawing/2014/main" id="{099153C8-A406-4BB4-A6F6-389FBDFE6DC8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6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194F051-22AE-46B1-BB8D-392CCEC09E0C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7" y="158422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508482D8-7B2A-4A9B-85BD-8C3C73F91CA3}"/>
              </a:ext>
            </a:extLst>
          </p:cNvPr>
          <p:cNvSpPr>
            <a:spLocks noChangeAspect="1"/>
          </p:cNvSpPr>
          <p:nvPr/>
        </p:nvSpPr>
        <p:spPr bwMode="auto">
          <a:xfrm>
            <a:off x="6748595" y="192977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5D3605AE-FB8D-4F3B-B53C-6FD942CCCE48}"/>
              </a:ext>
            </a:extLst>
          </p:cNvPr>
          <p:cNvSpPr>
            <a:spLocks noChangeAspect="1"/>
          </p:cNvSpPr>
          <p:nvPr/>
        </p:nvSpPr>
        <p:spPr bwMode="auto">
          <a:xfrm>
            <a:off x="7545056" y="1957199"/>
            <a:ext cx="183086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5E98717-7797-4913-9254-703BD769A88E}"/>
              </a:ext>
            </a:extLst>
          </p:cNvPr>
          <p:cNvSpPr>
            <a:spLocks noChangeAspect="1"/>
          </p:cNvSpPr>
          <p:nvPr/>
        </p:nvSpPr>
        <p:spPr bwMode="auto">
          <a:xfrm>
            <a:off x="6758381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6755B72D-F05F-46C4-A412-0353A392F55A}"/>
              </a:ext>
            </a:extLst>
          </p:cNvPr>
          <p:cNvSpPr>
            <a:spLocks noChangeAspect="1"/>
          </p:cNvSpPr>
          <p:nvPr/>
        </p:nvSpPr>
        <p:spPr bwMode="auto">
          <a:xfrm>
            <a:off x="7540197" y="2298341"/>
            <a:ext cx="182880" cy="18288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08FA875-C2D5-4223-BD12-A40C73AA677C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931476" y="1675661"/>
            <a:ext cx="613581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0ABC310-906D-41F1-9D92-B9C4AAA8AF45}"/>
              </a:ext>
            </a:extLst>
          </p:cNvPr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6904869" y="2085877"/>
            <a:ext cx="662110" cy="23924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C18E9782-DED7-4C9B-A0A3-8FB8172996C4}"/>
              </a:ext>
            </a:extLst>
          </p:cNvPr>
          <p:cNvCxnSpPr>
            <a:cxnSpLocks noChangeShapeType="1"/>
            <a:stCxn id="26" idx="7"/>
            <a:endCxn id="25" idx="3"/>
          </p:cNvCxnSpPr>
          <p:nvPr/>
        </p:nvCxnSpPr>
        <p:spPr bwMode="auto">
          <a:xfrm flipV="1">
            <a:off x="6914479" y="2113297"/>
            <a:ext cx="657389" cy="211826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c8abfb-4ede-4e9d-a079-4b928e1dde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5c20f45-0b0c-4e76-b0a3-70dee50c467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f3d34e-0a41-4642-9e9c-1ec32b3bfdd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c4cb29e-56d9-43d7-bb92-26bdd7f7ba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359cc7-5995-4242-a406-c32d3e20c8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6386837-e8cd-42db-bff2-bc29aa6000eb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54063</TotalTime>
  <Words>1661</Words>
  <Application>Microsoft Office PowerPoint</Application>
  <PresentationFormat>On-screen Show (4:3)</PresentationFormat>
  <Paragraphs>383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Black</vt:lpstr>
      <vt:lpstr>Comic Sans MS</vt:lpstr>
      <vt:lpstr>Cambria Math</vt:lpstr>
      <vt:lpstr>Helvetica</vt:lpstr>
      <vt:lpstr>Arial</vt:lpstr>
      <vt:lpstr>Courier New</vt:lpstr>
      <vt:lpstr>Times New Roman</vt:lpstr>
      <vt:lpstr>Tahoma</vt:lpstr>
      <vt:lpstr>Custom Design</vt:lpstr>
      <vt:lpstr>CSE 421:  Introduction to Algorithms</vt:lpstr>
      <vt:lpstr>Quiz</vt:lpstr>
      <vt:lpstr>This Course</vt:lpstr>
      <vt:lpstr>Where to get help?</vt:lpstr>
      <vt:lpstr>Introducing myself</vt:lpstr>
      <vt:lpstr>PowerPoint Presentation</vt:lpstr>
      <vt:lpstr>Stable Matching Problem</vt:lpstr>
      <vt:lpstr>Stable Matching</vt:lpstr>
      <vt:lpstr>Stable Matching</vt:lpstr>
      <vt:lpstr>Example</vt:lpstr>
      <vt:lpstr>Example</vt:lpstr>
      <vt:lpstr>Example (cont’d)</vt:lpstr>
      <vt:lpstr>Existence of Stable Matchings</vt:lpstr>
      <vt:lpstr>Propose-And-Reject Algorithm [Gale-Shapley’62]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Properties</vt:lpstr>
      <vt:lpstr>Summary</vt:lpstr>
      <vt:lpstr>Why this problem is important?</vt:lpstr>
      <vt:lpstr>Why this problem is important? </vt:lpstr>
      <vt:lpstr>Why this problem is important? 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212</cp:revision>
  <cp:lastPrinted>2000-07-01T21:41:59Z</cp:lastPrinted>
  <dcterms:created xsi:type="dcterms:W3CDTF">1998-04-21T02:39:18Z</dcterms:created>
  <dcterms:modified xsi:type="dcterms:W3CDTF">2022-01-03T18:00:00Z</dcterms:modified>
</cp:coreProperties>
</file>