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9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0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11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2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3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14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3" r:id="rId3"/>
    <p:sldId id="332" r:id="rId4"/>
    <p:sldId id="399" r:id="rId5"/>
    <p:sldId id="400" r:id="rId6"/>
    <p:sldId id="418" r:id="rId7"/>
    <p:sldId id="402" r:id="rId8"/>
    <p:sldId id="403" r:id="rId9"/>
    <p:sldId id="409" r:id="rId10"/>
    <p:sldId id="410" r:id="rId11"/>
    <p:sldId id="404" r:id="rId12"/>
    <p:sldId id="419" r:id="rId13"/>
    <p:sldId id="406" r:id="rId14"/>
    <p:sldId id="407" r:id="rId15"/>
    <p:sldId id="408" r:id="rId16"/>
    <p:sldId id="411" r:id="rId17"/>
    <p:sldId id="412" r:id="rId18"/>
    <p:sldId id="413" r:id="rId19"/>
    <p:sldId id="414" r:id="rId20"/>
    <p:sldId id="415" r:id="rId21"/>
    <p:sldId id="416" r:id="rId22"/>
    <p:sldId id="417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316DD-7AC3-40F1-85A5-7012964C5ED7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A780F5-294C-409B-BDC2-B5DE890B98E6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599C-CDC4-4EC9-9BBA-6EFCD13E587E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9" Type="http://schemas.openxmlformats.org/officeDocument/2006/relationships/tags" Target="../tags/tag212.xml"/><Relationship Id="rId21" Type="http://schemas.openxmlformats.org/officeDocument/2006/relationships/tags" Target="../tags/tag194.xml"/><Relationship Id="rId34" Type="http://schemas.openxmlformats.org/officeDocument/2006/relationships/tags" Target="../tags/tag207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29" Type="http://schemas.openxmlformats.org/officeDocument/2006/relationships/tags" Target="../tags/tag202.xml"/><Relationship Id="rId41" Type="http://schemas.openxmlformats.org/officeDocument/2006/relationships/tags" Target="../tags/tag214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tags" Target="../tags/tag205.xml"/><Relationship Id="rId37" Type="http://schemas.openxmlformats.org/officeDocument/2006/relationships/tags" Target="../tags/tag210.xml"/><Relationship Id="rId40" Type="http://schemas.openxmlformats.org/officeDocument/2006/relationships/tags" Target="../tags/tag213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36" Type="http://schemas.openxmlformats.org/officeDocument/2006/relationships/tags" Target="../tags/tag209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tags" Target="../tags/tag204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tags" Target="../tags/tag203.xml"/><Relationship Id="rId35" Type="http://schemas.openxmlformats.org/officeDocument/2006/relationships/tags" Target="../tags/tag208.xml"/><Relationship Id="rId43" Type="http://schemas.openxmlformats.org/officeDocument/2006/relationships/notesSlide" Target="../notesSlides/notesSlide10.xml"/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tags" Target="../tags/tag206.xml"/><Relationship Id="rId38" Type="http://schemas.openxmlformats.org/officeDocument/2006/relationships/tags" Target="../tags/tag2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2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0" Type="http://schemas.openxmlformats.org/officeDocument/2006/relationships/tags" Target="../tags/tag230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10" Type="http://schemas.openxmlformats.org/officeDocument/2006/relationships/tags" Target="../tags/tag245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10" Type="http://schemas.openxmlformats.org/officeDocument/2006/relationships/tags" Target="../tags/tag269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.xml"/><Relationship Id="rId7" Type="http://schemas.openxmlformats.org/officeDocument/2006/relationships/image" Target="../media/image1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tags" Target="../tags/tag7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3" Type="http://schemas.openxmlformats.org/officeDocument/2006/relationships/tags" Target="../tags/tag281.xml"/><Relationship Id="rId21" Type="http://schemas.openxmlformats.org/officeDocument/2006/relationships/tags" Target="../tags/tag299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20" Type="http://schemas.openxmlformats.org/officeDocument/2006/relationships/tags" Target="../tags/tag298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23" Type="http://schemas.openxmlformats.org/officeDocument/2006/relationships/tags" Target="../tags/tag301.xml"/><Relationship Id="rId10" Type="http://schemas.openxmlformats.org/officeDocument/2006/relationships/tags" Target="../tags/tag288.xml"/><Relationship Id="rId19" Type="http://schemas.openxmlformats.org/officeDocument/2006/relationships/tags" Target="../tags/tag297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Relationship Id="rId22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26" Type="http://schemas.openxmlformats.org/officeDocument/2006/relationships/tags" Target="../tags/tag327.xml"/><Relationship Id="rId39" Type="http://schemas.openxmlformats.org/officeDocument/2006/relationships/tags" Target="../tags/tag340.xml"/><Relationship Id="rId21" Type="http://schemas.openxmlformats.org/officeDocument/2006/relationships/tags" Target="../tags/tag322.xml"/><Relationship Id="rId34" Type="http://schemas.openxmlformats.org/officeDocument/2006/relationships/tags" Target="../tags/tag335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30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29" Type="http://schemas.openxmlformats.org/officeDocument/2006/relationships/tags" Target="../tags/tag330.xml"/><Relationship Id="rId41" Type="http://schemas.openxmlformats.org/officeDocument/2006/relationships/tags" Target="../tags/tag342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24" Type="http://schemas.openxmlformats.org/officeDocument/2006/relationships/tags" Target="../tags/tag325.xml"/><Relationship Id="rId32" Type="http://schemas.openxmlformats.org/officeDocument/2006/relationships/tags" Target="../tags/tag333.xml"/><Relationship Id="rId37" Type="http://schemas.openxmlformats.org/officeDocument/2006/relationships/tags" Target="../tags/tag338.xml"/><Relationship Id="rId40" Type="http://schemas.openxmlformats.org/officeDocument/2006/relationships/tags" Target="../tags/tag341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tags" Target="../tags/tag324.xml"/><Relationship Id="rId28" Type="http://schemas.openxmlformats.org/officeDocument/2006/relationships/tags" Target="../tags/tag329.xml"/><Relationship Id="rId36" Type="http://schemas.openxmlformats.org/officeDocument/2006/relationships/tags" Target="../tags/tag337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31" Type="http://schemas.openxmlformats.org/officeDocument/2006/relationships/tags" Target="../tags/tag332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tags" Target="../tags/tag323.xml"/><Relationship Id="rId27" Type="http://schemas.openxmlformats.org/officeDocument/2006/relationships/tags" Target="../tags/tag328.xml"/><Relationship Id="rId30" Type="http://schemas.openxmlformats.org/officeDocument/2006/relationships/tags" Target="../tags/tag331.xml"/><Relationship Id="rId35" Type="http://schemas.openxmlformats.org/officeDocument/2006/relationships/tags" Target="../tags/tag336.xml"/><Relationship Id="rId8" Type="http://schemas.openxmlformats.org/officeDocument/2006/relationships/tags" Target="../tags/tag309.xml"/><Relationship Id="rId3" Type="http://schemas.openxmlformats.org/officeDocument/2006/relationships/tags" Target="../tags/tag304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5" Type="http://schemas.openxmlformats.org/officeDocument/2006/relationships/tags" Target="../tags/tag326.xml"/><Relationship Id="rId33" Type="http://schemas.openxmlformats.org/officeDocument/2006/relationships/tags" Target="../tags/tag334.xml"/><Relationship Id="rId38" Type="http://schemas.openxmlformats.org/officeDocument/2006/relationships/tags" Target="../tags/tag339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55.xml"/><Relationship Id="rId18" Type="http://schemas.openxmlformats.org/officeDocument/2006/relationships/tags" Target="../tags/tag360.xml"/><Relationship Id="rId26" Type="http://schemas.openxmlformats.org/officeDocument/2006/relationships/tags" Target="../tags/tag368.xml"/><Relationship Id="rId39" Type="http://schemas.openxmlformats.org/officeDocument/2006/relationships/tags" Target="../tags/tag381.xml"/><Relationship Id="rId21" Type="http://schemas.openxmlformats.org/officeDocument/2006/relationships/tags" Target="../tags/tag363.xml"/><Relationship Id="rId34" Type="http://schemas.openxmlformats.org/officeDocument/2006/relationships/tags" Target="../tags/tag376.xml"/><Relationship Id="rId42" Type="http://schemas.openxmlformats.org/officeDocument/2006/relationships/tags" Target="../tags/tag384.xml"/><Relationship Id="rId47" Type="http://schemas.openxmlformats.org/officeDocument/2006/relationships/tags" Target="../tags/tag389.xml"/><Relationship Id="rId7" Type="http://schemas.openxmlformats.org/officeDocument/2006/relationships/tags" Target="../tags/tag349.xml"/><Relationship Id="rId2" Type="http://schemas.openxmlformats.org/officeDocument/2006/relationships/tags" Target="../tags/tag344.xml"/><Relationship Id="rId16" Type="http://schemas.openxmlformats.org/officeDocument/2006/relationships/tags" Target="../tags/tag358.xml"/><Relationship Id="rId29" Type="http://schemas.openxmlformats.org/officeDocument/2006/relationships/tags" Target="../tags/tag371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11" Type="http://schemas.openxmlformats.org/officeDocument/2006/relationships/tags" Target="../tags/tag353.xml"/><Relationship Id="rId24" Type="http://schemas.openxmlformats.org/officeDocument/2006/relationships/tags" Target="../tags/tag366.xml"/><Relationship Id="rId32" Type="http://schemas.openxmlformats.org/officeDocument/2006/relationships/tags" Target="../tags/tag374.xml"/><Relationship Id="rId37" Type="http://schemas.openxmlformats.org/officeDocument/2006/relationships/tags" Target="../tags/tag379.xml"/><Relationship Id="rId40" Type="http://schemas.openxmlformats.org/officeDocument/2006/relationships/tags" Target="../tags/tag382.xml"/><Relationship Id="rId45" Type="http://schemas.openxmlformats.org/officeDocument/2006/relationships/tags" Target="../tags/tag387.xml"/><Relationship Id="rId5" Type="http://schemas.openxmlformats.org/officeDocument/2006/relationships/tags" Target="../tags/tag347.xml"/><Relationship Id="rId15" Type="http://schemas.openxmlformats.org/officeDocument/2006/relationships/tags" Target="../tags/tag357.xml"/><Relationship Id="rId23" Type="http://schemas.openxmlformats.org/officeDocument/2006/relationships/tags" Target="../tags/tag365.xml"/><Relationship Id="rId28" Type="http://schemas.openxmlformats.org/officeDocument/2006/relationships/tags" Target="../tags/tag370.xml"/><Relationship Id="rId36" Type="http://schemas.openxmlformats.org/officeDocument/2006/relationships/tags" Target="../tags/tag378.xml"/><Relationship Id="rId10" Type="http://schemas.openxmlformats.org/officeDocument/2006/relationships/tags" Target="../tags/tag352.xml"/><Relationship Id="rId19" Type="http://schemas.openxmlformats.org/officeDocument/2006/relationships/tags" Target="../tags/tag361.xml"/><Relationship Id="rId31" Type="http://schemas.openxmlformats.org/officeDocument/2006/relationships/tags" Target="../tags/tag373.xml"/><Relationship Id="rId44" Type="http://schemas.openxmlformats.org/officeDocument/2006/relationships/tags" Target="../tags/tag386.xml"/><Relationship Id="rId4" Type="http://schemas.openxmlformats.org/officeDocument/2006/relationships/tags" Target="../tags/tag346.xml"/><Relationship Id="rId9" Type="http://schemas.openxmlformats.org/officeDocument/2006/relationships/tags" Target="../tags/tag351.xml"/><Relationship Id="rId14" Type="http://schemas.openxmlformats.org/officeDocument/2006/relationships/tags" Target="../tags/tag356.xml"/><Relationship Id="rId22" Type="http://schemas.openxmlformats.org/officeDocument/2006/relationships/tags" Target="../tags/tag364.xml"/><Relationship Id="rId27" Type="http://schemas.openxmlformats.org/officeDocument/2006/relationships/tags" Target="../tags/tag369.xml"/><Relationship Id="rId30" Type="http://schemas.openxmlformats.org/officeDocument/2006/relationships/tags" Target="../tags/tag372.xml"/><Relationship Id="rId35" Type="http://schemas.openxmlformats.org/officeDocument/2006/relationships/tags" Target="../tags/tag377.xml"/><Relationship Id="rId43" Type="http://schemas.openxmlformats.org/officeDocument/2006/relationships/tags" Target="../tags/tag385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350.xml"/><Relationship Id="rId3" Type="http://schemas.openxmlformats.org/officeDocument/2006/relationships/tags" Target="../tags/tag345.xml"/><Relationship Id="rId12" Type="http://schemas.openxmlformats.org/officeDocument/2006/relationships/tags" Target="../tags/tag354.xml"/><Relationship Id="rId17" Type="http://schemas.openxmlformats.org/officeDocument/2006/relationships/tags" Target="../tags/tag359.xml"/><Relationship Id="rId25" Type="http://schemas.openxmlformats.org/officeDocument/2006/relationships/tags" Target="../tags/tag367.xml"/><Relationship Id="rId33" Type="http://schemas.openxmlformats.org/officeDocument/2006/relationships/tags" Target="../tags/tag375.xml"/><Relationship Id="rId38" Type="http://schemas.openxmlformats.org/officeDocument/2006/relationships/tags" Target="../tags/tag380.xml"/><Relationship Id="rId46" Type="http://schemas.openxmlformats.org/officeDocument/2006/relationships/tags" Target="../tags/tag388.xml"/><Relationship Id="rId20" Type="http://schemas.openxmlformats.org/officeDocument/2006/relationships/tags" Target="../tags/tag362.xml"/><Relationship Id="rId41" Type="http://schemas.openxmlformats.org/officeDocument/2006/relationships/tags" Target="../tags/tag38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9" Type="http://schemas.openxmlformats.org/officeDocument/2006/relationships/tags" Target="../tags/tag54.xml"/><Relationship Id="rId21" Type="http://schemas.openxmlformats.org/officeDocument/2006/relationships/tags" Target="../tags/tag36.xml"/><Relationship Id="rId34" Type="http://schemas.openxmlformats.org/officeDocument/2006/relationships/tags" Target="../tags/tag49.xml"/><Relationship Id="rId42" Type="http://schemas.openxmlformats.org/officeDocument/2006/relationships/tags" Target="../tags/tag57.xml"/><Relationship Id="rId47" Type="http://schemas.openxmlformats.org/officeDocument/2006/relationships/tags" Target="../tags/tag62.xml"/><Relationship Id="rId50" Type="http://schemas.openxmlformats.org/officeDocument/2006/relationships/tags" Target="../tags/tag65.xml"/><Relationship Id="rId55" Type="http://schemas.openxmlformats.org/officeDocument/2006/relationships/tags" Target="../tags/tag70.xml"/><Relationship Id="rId63" Type="http://schemas.openxmlformats.org/officeDocument/2006/relationships/notesSlide" Target="../notesSlides/notesSlide6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9" Type="http://schemas.openxmlformats.org/officeDocument/2006/relationships/tags" Target="../tags/tag44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37" Type="http://schemas.openxmlformats.org/officeDocument/2006/relationships/tags" Target="../tags/tag52.xml"/><Relationship Id="rId40" Type="http://schemas.openxmlformats.org/officeDocument/2006/relationships/tags" Target="../tags/tag55.xml"/><Relationship Id="rId45" Type="http://schemas.openxmlformats.org/officeDocument/2006/relationships/tags" Target="../tags/tag60.xml"/><Relationship Id="rId53" Type="http://schemas.openxmlformats.org/officeDocument/2006/relationships/tags" Target="../tags/tag68.xml"/><Relationship Id="rId58" Type="http://schemas.openxmlformats.org/officeDocument/2006/relationships/tags" Target="../tags/tag73.xml"/><Relationship Id="rId5" Type="http://schemas.openxmlformats.org/officeDocument/2006/relationships/tags" Target="../tags/tag20.xml"/><Relationship Id="rId61" Type="http://schemas.openxmlformats.org/officeDocument/2006/relationships/tags" Target="../tags/tag76.xml"/><Relationship Id="rId19" Type="http://schemas.openxmlformats.org/officeDocument/2006/relationships/tags" Target="../tags/tag3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tags" Target="../tags/tag50.xml"/><Relationship Id="rId43" Type="http://schemas.openxmlformats.org/officeDocument/2006/relationships/tags" Target="../tags/tag58.xml"/><Relationship Id="rId48" Type="http://schemas.openxmlformats.org/officeDocument/2006/relationships/tags" Target="../tags/tag63.xml"/><Relationship Id="rId56" Type="http://schemas.openxmlformats.org/officeDocument/2006/relationships/tags" Target="../tags/tag71.xml"/><Relationship Id="rId8" Type="http://schemas.openxmlformats.org/officeDocument/2006/relationships/tags" Target="../tags/tag23.xml"/><Relationship Id="rId51" Type="http://schemas.openxmlformats.org/officeDocument/2006/relationships/tags" Target="../tags/tag66.xml"/><Relationship Id="rId3" Type="http://schemas.openxmlformats.org/officeDocument/2006/relationships/tags" Target="../tags/tag18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38" Type="http://schemas.openxmlformats.org/officeDocument/2006/relationships/tags" Target="../tags/tag53.xml"/><Relationship Id="rId46" Type="http://schemas.openxmlformats.org/officeDocument/2006/relationships/tags" Target="../tags/tag61.xml"/><Relationship Id="rId59" Type="http://schemas.openxmlformats.org/officeDocument/2006/relationships/tags" Target="../tags/tag74.xml"/><Relationship Id="rId20" Type="http://schemas.openxmlformats.org/officeDocument/2006/relationships/tags" Target="../tags/tag35.xml"/><Relationship Id="rId41" Type="http://schemas.openxmlformats.org/officeDocument/2006/relationships/tags" Target="../tags/tag56.xml"/><Relationship Id="rId54" Type="http://schemas.openxmlformats.org/officeDocument/2006/relationships/tags" Target="../tags/tag69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36" Type="http://schemas.openxmlformats.org/officeDocument/2006/relationships/tags" Target="../tags/tag51.xml"/><Relationship Id="rId49" Type="http://schemas.openxmlformats.org/officeDocument/2006/relationships/tags" Target="../tags/tag64.xml"/><Relationship Id="rId57" Type="http://schemas.openxmlformats.org/officeDocument/2006/relationships/tags" Target="../tags/tag72.xml"/><Relationship Id="rId10" Type="http://schemas.openxmlformats.org/officeDocument/2006/relationships/tags" Target="../tags/tag25.xml"/><Relationship Id="rId31" Type="http://schemas.openxmlformats.org/officeDocument/2006/relationships/tags" Target="../tags/tag46.xml"/><Relationship Id="rId44" Type="http://schemas.openxmlformats.org/officeDocument/2006/relationships/tags" Target="../tags/tag59.xml"/><Relationship Id="rId52" Type="http://schemas.openxmlformats.org/officeDocument/2006/relationships/tags" Target="../tags/tag67.xml"/><Relationship Id="rId60" Type="http://schemas.openxmlformats.org/officeDocument/2006/relationships/tags" Target="../tags/tag75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78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9" Type="http://schemas.openxmlformats.org/officeDocument/2006/relationships/tags" Target="../tags/tag130.xml"/><Relationship Id="rId21" Type="http://schemas.openxmlformats.org/officeDocument/2006/relationships/tags" Target="../tags/tag112.xml"/><Relationship Id="rId34" Type="http://schemas.openxmlformats.org/officeDocument/2006/relationships/tags" Target="../tags/tag125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29" Type="http://schemas.openxmlformats.org/officeDocument/2006/relationships/tags" Target="../tags/tag120.xml"/><Relationship Id="rId41" Type="http://schemas.openxmlformats.org/officeDocument/2006/relationships/tags" Target="../tags/tag132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32" Type="http://schemas.openxmlformats.org/officeDocument/2006/relationships/tags" Target="../tags/tag123.xml"/><Relationship Id="rId37" Type="http://schemas.openxmlformats.org/officeDocument/2006/relationships/tags" Target="../tags/tag128.xml"/><Relationship Id="rId40" Type="http://schemas.openxmlformats.org/officeDocument/2006/relationships/tags" Target="../tags/tag131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tags" Target="../tags/tag119.xml"/><Relationship Id="rId36" Type="http://schemas.openxmlformats.org/officeDocument/2006/relationships/tags" Target="../tags/tag127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31" Type="http://schemas.openxmlformats.org/officeDocument/2006/relationships/tags" Target="../tags/tag122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tags" Target="../tags/tag118.xml"/><Relationship Id="rId30" Type="http://schemas.openxmlformats.org/officeDocument/2006/relationships/tags" Target="../tags/tag121.xml"/><Relationship Id="rId35" Type="http://schemas.openxmlformats.org/officeDocument/2006/relationships/tags" Target="../tags/tag126.xml"/><Relationship Id="rId43" Type="http://schemas.openxmlformats.org/officeDocument/2006/relationships/notesSlide" Target="../notesSlides/notesSlide8.xml"/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33" Type="http://schemas.openxmlformats.org/officeDocument/2006/relationships/tags" Target="../tags/tag124.xml"/><Relationship Id="rId38" Type="http://schemas.openxmlformats.org/officeDocument/2006/relationships/tags" Target="../tags/tag12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26" Type="http://schemas.openxmlformats.org/officeDocument/2006/relationships/tags" Target="../tags/tag158.xml"/><Relationship Id="rId39" Type="http://schemas.openxmlformats.org/officeDocument/2006/relationships/tags" Target="../tags/tag171.xml"/><Relationship Id="rId21" Type="http://schemas.openxmlformats.org/officeDocument/2006/relationships/tags" Target="../tags/tag153.xml"/><Relationship Id="rId34" Type="http://schemas.openxmlformats.org/officeDocument/2006/relationships/tags" Target="../tags/tag166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0" Type="http://schemas.openxmlformats.org/officeDocument/2006/relationships/tags" Target="../tags/tag152.xml"/><Relationship Id="rId29" Type="http://schemas.openxmlformats.org/officeDocument/2006/relationships/tags" Target="../tags/tag161.xml"/><Relationship Id="rId41" Type="http://schemas.openxmlformats.org/officeDocument/2006/relationships/tags" Target="../tags/tag173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37" Type="http://schemas.openxmlformats.org/officeDocument/2006/relationships/tags" Target="../tags/tag169.xml"/><Relationship Id="rId40" Type="http://schemas.openxmlformats.org/officeDocument/2006/relationships/tags" Target="../tags/tag172.xml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36" Type="http://schemas.openxmlformats.org/officeDocument/2006/relationships/tags" Target="../tags/tag168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31" Type="http://schemas.openxmlformats.org/officeDocument/2006/relationships/tags" Target="../tags/tag163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tags" Target="../tags/tag167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38" Type="http://schemas.openxmlformats.org/officeDocument/2006/relationships/tags" Target="../tags/tag1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22</a:t>
            </a:r>
          </a:p>
          <a:p>
            <a:pPr eaLnBrk="1" hangingPunct="1"/>
            <a:r>
              <a:rPr lang="en-US" altLang="en-US" dirty="0"/>
              <a:t>Network Flow,  Part 2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6:</a:t>
            </a:r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6:</a:t>
            </a:r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6074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10:</a:t>
            </a:r>
            <a:r>
              <a:rPr lang="en-US" alt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34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7:</a:t>
            </a:r>
            <a:r>
              <a:rPr lang="en-US" alt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3:</a:t>
            </a:r>
            <a:r>
              <a:rPr lang="en-US" alt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87783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5:</a:t>
            </a:r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51516" y="366334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3:</a:t>
            </a:r>
            <a:r>
              <a:rPr lang="en-US" alt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6:</a:t>
            </a:r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71069" y="4187950"/>
            <a:ext cx="6455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2:</a:t>
            </a:r>
            <a:r>
              <a:rPr lang="en-US" alt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22630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4: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5: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82740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8:</a:t>
            </a:r>
            <a:r>
              <a:rPr lang="en-US" alt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0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4:</a:t>
            </a:r>
            <a:r>
              <a:rPr lang="en-US" alt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739905" y="3276600"/>
            <a:ext cx="6034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8:</a:t>
            </a:r>
            <a:r>
              <a:rPr lang="en-US" altLang="en-US" b="1" dirty="0" smtClean="0">
                <a:solidFill>
                  <a:srgbClr val="FF0000"/>
                </a:solidFill>
              </a:rPr>
              <a:t>0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4315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MaxFlow – MinCut Theorem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649663"/>
          </a:xfrm>
        </p:spPr>
        <p:txBody>
          <a:bodyPr/>
          <a:lstStyle/>
          <a:p>
            <a:pPr eaLnBrk="1" hangingPunct="1"/>
            <a:r>
              <a:rPr lang="en-US" altLang="en-US" sz="2800"/>
              <a:t>There exists a flow which has the same value of the minimum cut</a:t>
            </a:r>
          </a:p>
          <a:p>
            <a:pPr eaLnBrk="1" hangingPunct="1"/>
            <a:r>
              <a:rPr lang="en-US" altLang="en-US" sz="2800"/>
              <a:t>Proof: Consider a flow where the residual graph has no s-t path with positive capacity</a:t>
            </a:r>
          </a:p>
          <a:p>
            <a:pPr eaLnBrk="1" hangingPunct="1"/>
            <a:r>
              <a:rPr lang="en-US" altLang="en-US" sz="2800"/>
              <a:t>Let S be the set of vertices in G</a:t>
            </a:r>
            <a:r>
              <a:rPr lang="en-US" altLang="en-US" sz="2800" baseline="-25000"/>
              <a:t>R</a:t>
            </a:r>
            <a:r>
              <a:rPr lang="en-US" altLang="en-US" sz="2800"/>
              <a:t> reachable from s with paths of positive capacity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9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10391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Let S be the set of vertices in G</a:t>
            </a:r>
            <a:r>
              <a:rPr lang="en-US" altLang="en-US" sz="3200" baseline="-25000" dirty="0"/>
              <a:t>R</a:t>
            </a:r>
            <a:r>
              <a:rPr lang="en-US" altLang="en-US" sz="3200" dirty="0"/>
              <a:t> reachable from s with paths of positive capacity</a:t>
            </a:r>
            <a:br>
              <a:rPr lang="en-US" altLang="en-US" sz="3200" dirty="0"/>
            </a:br>
            <a:endParaRPr lang="en-US" sz="3200" dirty="0"/>
          </a:p>
        </p:txBody>
      </p:sp>
      <p:sp>
        <p:nvSpPr>
          <p:cNvPr id="3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57288" y="16827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78425" y="16081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43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311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7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09470" y="2138785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u</a:t>
            </a:r>
          </a:p>
        </p:txBody>
      </p:sp>
      <p:sp>
        <p:nvSpPr>
          <p:cNvPr id="8" name="Oval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0332" y="2138785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v</a:t>
            </a:r>
          </a:p>
        </p:txBody>
      </p:sp>
      <p:sp>
        <p:nvSpPr>
          <p:cNvPr id="9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736482" y="2289597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92313" y="2897188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69063" y="2822575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</a:t>
            </a:r>
          </a:p>
        </p:txBody>
      </p:sp>
      <p:sp>
        <p:nvSpPr>
          <p:cNvPr id="12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9470" y="267072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y</a:t>
            </a:r>
            <a:endParaRPr lang="en-US" altLang="en-US" b="1" dirty="0"/>
          </a:p>
        </p:txBody>
      </p:sp>
      <p:sp>
        <p:nvSpPr>
          <p:cNvPr id="13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30332" y="267072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x</a:t>
            </a:r>
            <a:endParaRPr lang="en-US" altLang="en-US" b="1" dirty="0"/>
          </a:p>
        </p:txBody>
      </p:sp>
      <p:sp>
        <p:nvSpPr>
          <p:cNvPr id="14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736482" y="2821535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5743575"/>
            <a:ext cx="6583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What can we say about the flows and capacity </a:t>
            </a:r>
          </a:p>
          <a:p>
            <a:pPr eaLnBrk="1" hangingPunct="1"/>
            <a:r>
              <a:rPr lang="en-US" altLang="en-US" sz="2400" dirty="0"/>
              <a:t>between u and v</a:t>
            </a:r>
            <a:r>
              <a:rPr lang="en-US" altLang="en-US" sz="2400" dirty="0" smtClean="0"/>
              <a:t>?   x and y?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418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Ford-Fulkerson algorithm finds a flow where the residual graph is disconnected, hence FF finds a maximum flow.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we want to find a minimum cut, we begin by looking for a maximum flow.</a:t>
            </a:r>
          </a:p>
        </p:txBody>
      </p:sp>
    </p:spTree>
    <p:extLst>
      <p:ext uri="{BB962C8B-B14F-4D97-AF65-F5344CB8AC3E}">
        <p14:creationId xmlns:p14="http://schemas.microsoft.com/office/powerpoint/2010/main" val="29855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altLang="en-US"/>
              <a:t>The worst case performance of the Ford-Fulkerson algorithm is horrible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274875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Better methods of finding augmenting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the maximum capacity augmenting path</a:t>
            </a:r>
          </a:p>
          <a:p>
            <a:pPr lvl="1" eaLnBrk="1" hangingPunct="1"/>
            <a:r>
              <a:rPr lang="en-US" altLang="en-US"/>
              <a:t>O(m</a:t>
            </a:r>
            <a:r>
              <a:rPr lang="en-US" altLang="en-US" baseline="30000"/>
              <a:t>2</a:t>
            </a:r>
            <a:r>
              <a:rPr lang="en-US" altLang="en-US"/>
              <a:t>log(C)) time algorithm for network flow</a:t>
            </a:r>
          </a:p>
          <a:p>
            <a:pPr eaLnBrk="1" hangingPunct="1"/>
            <a:r>
              <a:rPr lang="en-US" altLang="en-US"/>
              <a:t>Find the shortest augmenting path</a:t>
            </a:r>
          </a:p>
          <a:p>
            <a:pPr lvl="1" eaLnBrk="1" hangingPunct="1"/>
            <a:r>
              <a:rPr lang="en-US" altLang="en-US"/>
              <a:t>O(m</a:t>
            </a:r>
            <a:r>
              <a:rPr lang="en-US" altLang="en-US" baseline="30000"/>
              <a:t>2</a:t>
            </a:r>
            <a:r>
              <a:rPr lang="en-US" altLang="en-US"/>
              <a:t>n) time algorithm for network flow</a:t>
            </a:r>
          </a:p>
          <a:p>
            <a:pPr eaLnBrk="1" hangingPunct="1"/>
            <a:r>
              <a:rPr lang="en-US" altLang="en-US"/>
              <a:t>Find a blocking flow in the residual graph</a:t>
            </a:r>
          </a:p>
          <a:p>
            <a:pPr lvl="1" eaLnBrk="1" hangingPunct="1"/>
            <a:r>
              <a:rPr lang="en-US" altLang="en-US"/>
              <a:t>O(mnlog n) time algorithm for network flow</a:t>
            </a:r>
          </a:p>
        </p:txBody>
      </p:sp>
    </p:spTree>
    <p:extLst>
      <p:ext uri="{BB962C8B-B14F-4D97-AF65-F5344CB8AC3E}">
        <p14:creationId xmlns:p14="http://schemas.microsoft.com/office/powerpoint/2010/main" val="1899393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Reduce Problem A to Problem B</a:t>
            </a:r>
          </a:p>
          <a:p>
            <a:pPr lvl="1" eaLnBrk="1" hangingPunct="1"/>
            <a:r>
              <a:rPr lang="en-US" altLang="en-US" sz="2400"/>
              <a:t>Convert an instance of Problem A to an instance of Problem B</a:t>
            </a:r>
          </a:p>
          <a:p>
            <a:pPr lvl="1" eaLnBrk="1" hangingPunct="1"/>
            <a:r>
              <a:rPr lang="en-US" altLang="en-US" sz="2400"/>
              <a:t>Use a solution of Problem B to get a solution to Problem A</a:t>
            </a:r>
          </a:p>
          <a:p>
            <a:pPr eaLnBrk="1" hangingPunct="1"/>
            <a:r>
              <a:rPr lang="en-US" altLang="en-US" sz="2800"/>
              <a:t>Practical</a:t>
            </a:r>
          </a:p>
          <a:p>
            <a:pPr lvl="1" eaLnBrk="1" hangingPunct="1"/>
            <a:r>
              <a:rPr lang="en-US" altLang="en-US" sz="2400"/>
              <a:t>Use a program for Problem B to solve Problem A</a:t>
            </a:r>
          </a:p>
          <a:p>
            <a:pPr eaLnBrk="1" hangingPunct="1"/>
            <a:r>
              <a:rPr lang="en-US" altLang="en-US" sz="2800"/>
              <a:t>Theoretical</a:t>
            </a:r>
          </a:p>
          <a:p>
            <a:pPr lvl="1" eaLnBrk="1" hangingPunct="1"/>
            <a:r>
              <a:rPr lang="en-US" altLang="en-US" sz="2400"/>
              <a:t>Show that Problem B is at least as hard as Problem A</a:t>
            </a:r>
          </a:p>
        </p:txBody>
      </p:sp>
    </p:spTree>
    <p:extLst>
      <p:ext uri="{BB962C8B-B14F-4D97-AF65-F5344CB8AC3E}">
        <p14:creationId xmlns:p14="http://schemas.microsoft.com/office/powerpoint/2010/main" val="90081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Reduction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Reduce the problem of finding the Maximum of a set of integers to finding the Minimum of a set of integers</a:t>
            </a:r>
          </a:p>
        </p:txBody>
      </p:sp>
      <p:sp>
        <p:nvSpPr>
          <p:cNvPr id="819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352800"/>
            <a:ext cx="681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Find the maximum of:   8,  -3,  2,  12, 1, -6</a:t>
            </a:r>
          </a:p>
        </p:txBody>
      </p:sp>
      <p:sp>
        <p:nvSpPr>
          <p:cNvPr id="819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3175" y="6313488"/>
            <a:ext cx="429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an equivalent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311731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Undirected graph with edge capacities</a:t>
            </a:r>
          </a:p>
          <a:p>
            <a:pPr eaLnBrk="1" hangingPunct="1"/>
            <a:r>
              <a:rPr lang="en-US" altLang="en-US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</p:spTree>
    <p:extLst>
      <p:ext uri="{BB962C8B-B14F-4D97-AF65-F5344CB8AC3E}">
        <p14:creationId xmlns:p14="http://schemas.microsoft.com/office/powerpoint/2010/main" val="1050710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graph G=(V,E) is bipartite if the vertices can be partitioned into disjoints sets X,Y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matching M is a subset of the edges that does not share any vertices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Find a matching as large as possible</a:t>
            </a:r>
          </a:p>
        </p:txBody>
      </p:sp>
    </p:spTree>
    <p:extLst>
      <p:ext uri="{BB962C8B-B14F-4D97-AF65-F5344CB8AC3E}">
        <p14:creationId xmlns:p14="http://schemas.microsoft.com/office/powerpoint/2010/main" val="98866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460" y="16002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2997" y="1408906"/>
            <a:ext cx="2917825" cy="2185988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2955" y="1397347"/>
            <a:ext cx="1444625" cy="2187575"/>
          </a:xfrm>
          <a:noFill/>
        </p:spPr>
      </p:pic>
      <p:pic>
        <p:nvPicPr>
          <p:cNvPr id="1026" name="Picture 2" descr="Image result for sewer pip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45" y="4075112"/>
            <a:ext cx="2857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as pipelin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12" y="4043015"/>
            <a:ext cx="4247175" cy="194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ME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311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331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332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401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934664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5797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edge disjoint paths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8108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22538" y="19875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35052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937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40188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40188" y="418782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842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4038" y="29733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69063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95525" y="47196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9650" y="16081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72275" y="5175250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07025" y="42640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56488" y="25177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41116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84300" y="2214563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84300" y="28971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08100" y="2973388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308100" y="3049588"/>
            <a:ext cx="1063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308100" y="3049588"/>
            <a:ext cx="987425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4340225"/>
            <a:ext cx="1366837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674938" y="3276600"/>
            <a:ext cx="1365250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751138" y="3732213"/>
            <a:ext cx="1214437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751138" y="3201988"/>
            <a:ext cx="128905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825750" y="2214563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825750" y="2138363"/>
            <a:ext cx="106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825750" y="2897188"/>
            <a:ext cx="1214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8788" y="2214563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268788" y="2214563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4988" y="3125788"/>
            <a:ext cx="12890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4988" y="4340225"/>
            <a:ext cx="985837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86438" y="4035425"/>
            <a:ext cx="682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710238" y="4491038"/>
            <a:ext cx="1062037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6772275" y="2822575"/>
            <a:ext cx="7588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00875" y="2897188"/>
            <a:ext cx="606425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938838" y="2670175"/>
            <a:ext cx="144145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483225" y="2214563"/>
            <a:ext cx="18970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483225" y="1835150"/>
            <a:ext cx="606425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392863" y="1835150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938838" y="3276600"/>
            <a:ext cx="606425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1463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938838" y="3125788"/>
            <a:ext cx="6826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6924675" y="2746375"/>
            <a:ext cx="53181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6276975"/>
            <a:ext cx="37449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 maximum cardinality set of </a:t>
            </a:r>
          </a:p>
          <a:p>
            <a:pPr eaLnBrk="1" hangingPunct="1"/>
            <a:r>
              <a:rPr lang="en-US" altLang="en-US"/>
              <a:t>edge disjoint paths</a:t>
            </a:r>
          </a:p>
        </p:txBody>
      </p:sp>
      <p:sp>
        <p:nvSpPr>
          <p:cNvPr id="13360" name="Content Placeholder 50"/>
          <p:cNvSpPr>
            <a:spLocks noGrp="1"/>
          </p:cNvSpPr>
          <p:nvPr>
            <p:ph idx="1"/>
            <p:custDataLst>
              <p:tags r:id="rId47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94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trike="sngStrike" dirty="0"/>
              <a:t>Network flow definitions</a:t>
            </a:r>
          </a:p>
          <a:p>
            <a:pPr eaLnBrk="1" hangingPunct="1"/>
            <a:r>
              <a:rPr lang="en-US" altLang="en-US" strike="sngStrike" dirty="0"/>
              <a:t>Flow examples</a:t>
            </a:r>
          </a:p>
          <a:p>
            <a:pPr eaLnBrk="1" hangingPunct="1"/>
            <a:r>
              <a:rPr lang="en-US" altLang="en-US" strike="sngStrike" dirty="0"/>
              <a:t>Augmenting Paths</a:t>
            </a:r>
          </a:p>
          <a:p>
            <a:pPr eaLnBrk="1" hangingPunct="1"/>
            <a:r>
              <a:rPr lang="en-US" altLang="en-US" strike="sngStrike" dirty="0"/>
              <a:t>Residual Graph</a:t>
            </a:r>
          </a:p>
          <a:p>
            <a:pPr eaLnBrk="1" hangingPunct="1"/>
            <a:r>
              <a:rPr lang="en-US" altLang="en-US" strike="sngStrike" dirty="0"/>
              <a:t>Ford Fulkerson Algorithm</a:t>
            </a:r>
          </a:p>
          <a:p>
            <a:pPr eaLnBrk="1" hangingPunct="1"/>
            <a:r>
              <a:rPr lang="en-US" altLang="en-US" dirty="0"/>
              <a:t>Cuts</a:t>
            </a:r>
          </a:p>
          <a:p>
            <a:pPr eaLnBrk="1" hangingPunct="1"/>
            <a:r>
              <a:rPr lang="en-US" altLang="en-US" dirty="0" err="1"/>
              <a:t>Maxflow-MinCut</a:t>
            </a:r>
            <a:r>
              <a:rPr lang="en-US" altLang="en-US" dirty="0"/>
              <a:t> Theorem</a:t>
            </a:r>
          </a:p>
          <a:p>
            <a:pPr eaLnBrk="1" hangingPunct="1"/>
            <a:r>
              <a:rPr lang="en-US" altLang="en-US" dirty="0"/>
              <a:t>Simple applications of Max Flow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If the sum of the capacities of edges leaving </a:t>
            </a:r>
            <a:r>
              <a:rPr lang="en-US" altLang="en-US" sz="2800" dirty="0" smtClean="0"/>
              <a:t>s </a:t>
            </a:r>
            <a:r>
              <a:rPr lang="en-US" altLang="en-US" sz="2800" dirty="0"/>
              <a:t>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Flow(S,T): net flow out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Sum of flows out of S minus sum of flows into 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Flow(S,T) &lt;= Cap(S,T)</a:t>
            </a:r>
          </a:p>
        </p:txBody>
      </p:sp>
    </p:spTree>
    <p:extLst>
      <p:ext uri="{BB962C8B-B14F-4D97-AF65-F5344CB8AC3E}">
        <p14:creationId xmlns:p14="http://schemas.microsoft.com/office/powerpoint/2010/main" val="319945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  <p:sp>
        <p:nvSpPr>
          <p:cNvPr id="2" name="Freeform 1"/>
          <p:cNvSpPr/>
          <p:nvPr/>
        </p:nvSpPr>
        <p:spPr>
          <a:xfrm>
            <a:off x="1344706" y="2115671"/>
            <a:ext cx="5701606" cy="3343835"/>
          </a:xfrm>
          <a:custGeom>
            <a:avLst/>
            <a:gdLst>
              <a:gd name="connsiteX0" fmla="*/ 2294965 w 5701606"/>
              <a:gd name="connsiteY0" fmla="*/ 0 h 3343835"/>
              <a:gd name="connsiteX1" fmla="*/ 2886635 w 5701606"/>
              <a:gd name="connsiteY1" fmla="*/ 923364 h 3343835"/>
              <a:gd name="connsiteX2" fmla="*/ 4428565 w 5701606"/>
              <a:gd name="connsiteY2" fmla="*/ 1237129 h 3343835"/>
              <a:gd name="connsiteX3" fmla="*/ 5369859 w 5701606"/>
              <a:gd name="connsiteY3" fmla="*/ 1272988 h 3343835"/>
              <a:gd name="connsiteX4" fmla="*/ 5701553 w 5701606"/>
              <a:gd name="connsiteY4" fmla="*/ 1918447 h 3343835"/>
              <a:gd name="connsiteX5" fmla="*/ 5351929 w 5701606"/>
              <a:gd name="connsiteY5" fmla="*/ 2671482 h 3343835"/>
              <a:gd name="connsiteX6" fmla="*/ 3720353 w 5701606"/>
              <a:gd name="connsiteY6" fmla="*/ 2617694 h 3343835"/>
              <a:gd name="connsiteX7" fmla="*/ 1981200 w 5701606"/>
              <a:gd name="connsiteY7" fmla="*/ 2689411 h 3343835"/>
              <a:gd name="connsiteX8" fmla="*/ 322729 w 5701606"/>
              <a:gd name="connsiteY8" fmla="*/ 3236258 h 3343835"/>
              <a:gd name="connsiteX9" fmla="*/ 0 w 5701606"/>
              <a:gd name="connsiteY9" fmla="*/ 3343835 h 334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1606" h="3343835">
                <a:moveTo>
                  <a:pt x="2294965" y="0"/>
                </a:moveTo>
                <a:cubicBezTo>
                  <a:pt x="2413000" y="358588"/>
                  <a:pt x="2531035" y="717176"/>
                  <a:pt x="2886635" y="923364"/>
                </a:cubicBezTo>
                <a:cubicBezTo>
                  <a:pt x="3242235" y="1129552"/>
                  <a:pt x="4014694" y="1178858"/>
                  <a:pt x="4428565" y="1237129"/>
                </a:cubicBezTo>
                <a:cubicBezTo>
                  <a:pt x="4842436" y="1295400"/>
                  <a:pt x="5157694" y="1159435"/>
                  <a:pt x="5369859" y="1272988"/>
                </a:cubicBezTo>
                <a:cubicBezTo>
                  <a:pt x="5582024" y="1386541"/>
                  <a:pt x="5704541" y="1685365"/>
                  <a:pt x="5701553" y="1918447"/>
                </a:cubicBezTo>
                <a:cubicBezTo>
                  <a:pt x="5698565" y="2151529"/>
                  <a:pt x="5682129" y="2554941"/>
                  <a:pt x="5351929" y="2671482"/>
                </a:cubicBezTo>
                <a:cubicBezTo>
                  <a:pt x="5021729" y="2788023"/>
                  <a:pt x="4282141" y="2614706"/>
                  <a:pt x="3720353" y="2617694"/>
                </a:cubicBezTo>
                <a:cubicBezTo>
                  <a:pt x="3158565" y="2620682"/>
                  <a:pt x="2547471" y="2586317"/>
                  <a:pt x="1981200" y="2689411"/>
                </a:cubicBezTo>
                <a:cubicBezTo>
                  <a:pt x="1414929" y="2792505"/>
                  <a:pt x="322729" y="3236258"/>
                  <a:pt x="322729" y="3236258"/>
                </a:cubicBezTo>
                <a:lnTo>
                  <a:pt x="0" y="3343835"/>
                </a:lnTo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670" y="6161220"/>
            <a:ext cx="762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Cap(S,T) = 95,           Flow(S,T) = 80 – 15 = 65</a:t>
            </a:r>
          </a:p>
        </p:txBody>
      </p:sp>
    </p:spTree>
    <p:extLst>
      <p:ext uri="{BB962C8B-B14F-4D97-AF65-F5344CB8AC3E}">
        <p14:creationId xmlns:p14="http://schemas.microsoft.com/office/powerpoint/2010/main" val="32680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value cut</a:t>
            </a:r>
          </a:p>
        </p:txBody>
      </p:sp>
      <p:sp>
        <p:nvSpPr>
          <p:cNvPr id="143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988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434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1950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434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38838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434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4988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205163" y="25939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37322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4400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724400" y="37322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27463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8425" y="42640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0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8425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7563" y="41878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696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30046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2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8100</TotalTime>
  <Words>736</Words>
  <Application>Microsoft Office PowerPoint</Application>
  <PresentationFormat>On-screen Show (4:3)</PresentationFormat>
  <Paragraphs>236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1_Default Design</vt:lpstr>
      <vt:lpstr>CSE 421 Algorithms</vt:lpstr>
      <vt:lpstr>Network Flow</vt:lpstr>
      <vt:lpstr>Outline</vt:lpstr>
      <vt:lpstr>Ford-Fulkerson Algorithm (1956)</vt:lpstr>
      <vt:lpstr>Cuts in a graph</vt:lpstr>
      <vt:lpstr>What is Cap(S,T) and Flow(S,T)</vt:lpstr>
      <vt:lpstr>Minimum value cut</vt:lpstr>
      <vt:lpstr>Find a minimum value cut</vt:lpstr>
      <vt:lpstr>Find a minimum value cut</vt:lpstr>
      <vt:lpstr>Find a minimum value cut</vt:lpstr>
      <vt:lpstr>MaxFlow – MinCut Theorem</vt:lpstr>
      <vt:lpstr>Let S be the set of vertices in GR reachable from s with paths of positive capacity </vt:lpstr>
      <vt:lpstr>Max Flow - Min Cut Theorem</vt:lpstr>
      <vt:lpstr>Performance</vt:lpstr>
      <vt:lpstr>Better methods of finding augmenting paths</vt:lpstr>
      <vt:lpstr>Problem Reduction</vt:lpstr>
      <vt:lpstr>Problem Reduction Examples</vt:lpstr>
      <vt:lpstr>Undirected Network Flow</vt:lpstr>
      <vt:lpstr>Bipartite Matching</vt:lpstr>
      <vt:lpstr>Application</vt:lpstr>
      <vt:lpstr>Converting Matching to Network Flow</vt:lpstr>
      <vt:lpstr>Finding edge disjoint paths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92</cp:revision>
  <dcterms:created xsi:type="dcterms:W3CDTF">1601-01-01T00:00:00Z</dcterms:created>
  <dcterms:modified xsi:type="dcterms:W3CDTF">2019-03-11T21:46:38Z</dcterms:modified>
</cp:coreProperties>
</file>