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4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9" r:id="rId3"/>
    <p:sldId id="320" r:id="rId4"/>
    <p:sldId id="314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8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04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9" Type="http://schemas.openxmlformats.org/officeDocument/2006/relationships/tags" Target="../tags/tag73.xml"/><Relationship Id="rId21" Type="http://schemas.openxmlformats.org/officeDocument/2006/relationships/tags" Target="../tags/tag55.xml"/><Relationship Id="rId34" Type="http://schemas.openxmlformats.org/officeDocument/2006/relationships/tags" Target="../tags/tag68.xml"/><Relationship Id="rId42" Type="http://schemas.openxmlformats.org/officeDocument/2006/relationships/tags" Target="../tags/tag76.xml"/><Relationship Id="rId47" Type="http://schemas.openxmlformats.org/officeDocument/2006/relationships/tags" Target="../tags/tag81.xml"/><Relationship Id="rId50" Type="http://schemas.openxmlformats.org/officeDocument/2006/relationships/notesSlide" Target="../notesSlides/notesSlide4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9" Type="http://schemas.openxmlformats.org/officeDocument/2006/relationships/tags" Target="../tags/tag63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40" Type="http://schemas.openxmlformats.org/officeDocument/2006/relationships/tags" Target="../tags/tag74.xml"/><Relationship Id="rId45" Type="http://schemas.openxmlformats.org/officeDocument/2006/relationships/tags" Target="../tags/tag79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tags" Target="../tags/tag65.xml"/><Relationship Id="rId44" Type="http://schemas.openxmlformats.org/officeDocument/2006/relationships/tags" Target="../tags/tag78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Relationship Id="rId35" Type="http://schemas.openxmlformats.org/officeDocument/2006/relationships/tags" Target="../tags/tag69.xml"/><Relationship Id="rId43" Type="http://schemas.openxmlformats.org/officeDocument/2006/relationships/tags" Target="../tags/tag77.xml"/><Relationship Id="rId48" Type="http://schemas.openxmlformats.org/officeDocument/2006/relationships/tags" Target="../tags/tag82.xml"/><Relationship Id="rId8" Type="http://schemas.openxmlformats.org/officeDocument/2006/relationships/tags" Target="../tags/tag42.xml"/><Relationship Id="rId51" Type="http://schemas.openxmlformats.org/officeDocument/2006/relationships/image" Target="../media/image3.png"/><Relationship Id="rId3" Type="http://schemas.openxmlformats.org/officeDocument/2006/relationships/tags" Target="../tags/tag37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46" Type="http://schemas.openxmlformats.org/officeDocument/2006/relationships/tags" Target="../tags/tag80.xml"/><Relationship Id="rId20" Type="http://schemas.openxmlformats.org/officeDocument/2006/relationships/tags" Target="../tags/tag54.xml"/><Relationship Id="rId41" Type="http://schemas.openxmlformats.org/officeDocument/2006/relationships/tags" Target="../tags/tag75.xml"/><Relationship Id="rId1" Type="http://schemas.openxmlformats.org/officeDocument/2006/relationships/tags" Target="../tags/tag35.xml"/><Relationship Id="rId6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10" Type="http://schemas.openxmlformats.org/officeDocument/2006/relationships/tags" Target="../tags/tag9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421</a:t>
            </a:r>
            <a:br>
              <a:rPr lang="en-US" altLang="en-US" dirty="0" smtClean="0"/>
            </a:br>
            <a:r>
              <a:rPr lang="en-US" alt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13, Winter 2019</a:t>
            </a:r>
          </a:p>
          <a:p>
            <a:pPr eaLnBrk="1" hangingPunct="1"/>
            <a:r>
              <a:rPr lang="en-US" altLang="en-US" dirty="0" smtClean="0"/>
              <a:t>Recurrences, 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Classify the following recurrences</a:t>
            </a:r>
            <a:br>
              <a:rPr lang="en-US" altLang="en-US" sz="4000" smtClean="0"/>
            </a:br>
            <a:r>
              <a:rPr lang="en-US" altLang="en-US" sz="4000" smtClean="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1/2</a:t>
            </a:r>
            <a:r>
              <a:rPr lang="en-US" altLang="en-US" sz="2800" smtClean="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7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+ p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d)(e +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– c)(e + g)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b)h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a(g –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d(f – e)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(c + d)e</a:t>
            </a:r>
            <a:endParaRPr lang="en-US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From AHU </a:t>
            </a:r>
            <a:r>
              <a:rPr lang="en-US" dirty="0" smtClean="0"/>
              <a:t>1974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T(n) = 7 T(n/2) + cn</a:t>
            </a:r>
            <a:r>
              <a:rPr lang="en-US" altLang="en-US" sz="2800" baseline="30000" smtClean="0"/>
              <a:t>2</a:t>
            </a:r>
          </a:p>
          <a:p>
            <a:pPr eaLnBrk="1" hangingPunct="1"/>
            <a:r>
              <a:rPr lang="en-US" altLang="en-US" sz="2800" smtClean="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7 = 2.8073549221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19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92480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4400" dirty="0"/>
              <a:t>T(n) &lt;= T(3n/4) + T(n/5) + 20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6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Homework HW5 deadline Feb 20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Exams will be returned Feb 20</a:t>
            </a:r>
          </a:p>
          <a:p>
            <a:pPr eaLnBrk="1" hangingPunct="1"/>
            <a:r>
              <a:rPr lang="en-US" altLang="en-US" dirty="0" smtClean="0"/>
              <a:t>Adjusted </a:t>
            </a:r>
            <a:r>
              <a:rPr lang="en-US" altLang="en-US" smtClean="0"/>
              <a:t>lecture schedule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r="2762" b="8243"/>
          <a:stretch/>
        </p:blipFill>
        <p:spPr>
          <a:xfrm>
            <a:off x="6400801" y="3505201"/>
            <a:ext cx="1676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 T(n/2) + cn</a:t>
            </a:r>
          </a:p>
          <a:p>
            <a:pPr lvl="1" eaLnBrk="1" hangingPunct="1"/>
            <a:r>
              <a:rPr lang="en-US" altLang="en-US" smtClean="0"/>
              <a:t>O(n log n)</a:t>
            </a:r>
          </a:p>
          <a:p>
            <a:pPr eaLnBrk="1" hangingPunct="1"/>
            <a:r>
              <a:rPr lang="en-US" altLang="en-US" smtClean="0"/>
              <a:t>T(n) = T(n/2) + cn</a:t>
            </a:r>
          </a:p>
          <a:p>
            <a:pPr lvl="1" eaLnBrk="1" hangingPunct="1"/>
            <a:r>
              <a:rPr lang="en-US" altLang="en-US" smtClean="0"/>
              <a:t>O(n)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More useful facts:</a:t>
            </a:r>
          </a:p>
          <a:p>
            <a:pPr lvl="1" eaLnBrk="1" hangingPunct="1"/>
            <a:r>
              <a:rPr lang="en-US" altLang="en-US" smtClean="0"/>
              <a:t>log</a:t>
            </a:r>
            <a:r>
              <a:rPr lang="en-US" altLang="en-US" baseline="-25000" smtClean="0"/>
              <a:t>k</a:t>
            </a:r>
            <a:r>
              <a:rPr lang="en-US" altLang="en-US" smtClean="0"/>
              <a:t>n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/ log</a:t>
            </a:r>
            <a:r>
              <a:rPr lang="en-US" altLang="en-US" baseline="-25000" smtClean="0"/>
              <a:t>2</a:t>
            </a:r>
            <a:r>
              <a:rPr lang="en-US" altLang="en-US" smtClean="0"/>
              <a:t>k</a:t>
            </a:r>
          </a:p>
          <a:p>
            <a:pPr lvl="1" eaLnBrk="1" hangingPunct="1"/>
            <a:r>
              <a:rPr lang="en-US" altLang="en-US" smtClean="0"/>
              <a:t>k </a:t>
            </a:r>
            <a:r>
              <a:rPr lang="en-US" altLang="en-US" baseline="30000" smtClean="0"/>
              <a:t>log n</a:t>
            </a:r>
            <a:r>
              <a:rPr lang="en-US" altLang="en-US" smtClean="0"/>
              <a:t> = n </a:t>
            </a:r>
            <a:r>
              <a:rPr lang="en-US" altLang="en-US" baseline="30000" smtClean="0"/>
              <a:t>log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</a:t>
            </a:r>
            <a:r>
              <a:rPr lang="en-US" altLang="en-US" sz="2400" dirty="0" smtClean="0"/>
              <a:t>u |    </a:t>
            </a:r>
            <a:r>
              <a:rPr lang="en-US" altLang="en-US" sz="2400" dirty="0"/>
              <a:t>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</a:t>
            </a:r>
            <a:r>
              <a:rPr lang="en-US" altLang="en-US" sz="2400" dirty="0" smtClean="0"/>
              <a:t> = </a:t>
            </a:r>
            <a:r>
              <a:rPr lang="en-US" altLang="en-US" sz="2400" dirty="0"/>
              <a:t>ae + bf</a:t>
            </a:r>
          </a:p>
          <a:p>
            <a:pPr eaLnBrk="1" hangingPunct="1"/>
            <a:r>
              <a:rPr lang="en-US" altLang="en-US" sz="2400" dirty="0"/>
              <a:t>s </a:t>
            </a:r>
            <a:r>
              <a:rPr lang="en-US" altLang="en-US" sz="2400" dirty="0" smtClean="0"/>
              <a:t> = </a:t>
            </a:r>
            <a:r>
              <a:rPr lang="en-US" altLang="en-US" sz="2400" dirty="0"/>
              <a:t>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</a:t>
            </a:r>
            <a:r>
              <a:rPr lang="en-US" altLang="en-US" sz="2400" dirty="0" smtClean="0"/>
              <a:t> =  </a:t>
            </a:r>
            <a:r>
              <a:rPr lang="en-US" altLang="en-US" sz="2400" dirty="0" err="1" smtClean="0"/>
              <a:t>ce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 smtClean="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many recursive calls are made at each level?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How much work in combining the results?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What is the recurrence?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Work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n/4</a:t>
                </a:r>
                <a:endParaRPr lang="en-US" sz="1400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n/2</a:t>
              </a:r>
              <a:endParaRPr lang="en-US" sz="1400" dirty="0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n/2</a:t>
              </a:r>
              <a:endParaRPr lang="en-US" sz="1400" dirty="0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n/2</a:t>
              </a:r>
              <a:endParaRPr lang="en-US" sz="1400" dirty="0"/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n/2</a:t>
              </a:r>
              <a:endParaRPr lang="en-US" sz="1400" dirty="0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10893</TotalTime>
  <Words>536</Words>
  <Application>Microsoft Office PowerPoint</Application>
  <PresentationFormat>On-screen Show (4:3)</PresentationFormat>
  <Paragraphs>115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1_Default Design</vt:lpstr>
      <vt:lpstr>CSE 421 Algorithms</vt:lpstr>
      <vt:lpstr>Announcements</vt:lpstr>
      <vt:lpstr>Recurrence Examples</vt:lpstr>
      <vt:lpstr>Unrolling the recurrence</vt:lpstr>
      <vt:lpstr>Recursive Matrix Multiplication</vt:lpstr>
      <vt:lpstr>Recursive Matrix Multiplication</vt:lpstr>
      <vt:lpstr>What is the run time for the recursive Matrix Multiplication Algorithm?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171</cp:revision>
  <dcterms:created xsi:type="dcterms:W3CDTF">1601-01-01T00:00:00Z</dcterms:created>
  <dcterms:modified xsi:type="dcterms:W3CDTF">2019-02-20T19:24:03Z</dcterms:modified>
</cp:coreProperties>
</file>