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4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5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6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7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notesSlides/notesSlide8.xml" ContentType="application/vnd.openxmlformats-officedocument.presentationml.notesSlide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notesSlides/notesSlide9.xml" ContentType="application/vnd.openxmlformats-officedocument.presentationml.notesSlide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notesSlides/notesSlide10.xml" ContentType="application/vnd.openxmlformats-officedocument.presentationml.notesSlide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notesSlides/notesSlide11.xml" ContentType="application/vnd.openxmlformats-officedocument.presentationml.notesSlide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notesSlides/notesSlide12.xml" ContentType="application/vnd.openxmlformats-officedocument.presentationml.notesSlide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notesSlides/notesSlide13.xml" ContentType="application/vnd.openxmlformats-officedocument.presentationml.notesSlide+xml"/>
  <Override PartName="/ppt/tags/tag46.xml" ContentType="application/vnd.openxmlformats-officedocument.presentationml.tags+xml"/>
  <Override PartName="/ppt/notesSlides/notesSlide14.xml" ContentType="application/vnd.openxmlformats-officedocument.presentationml.notesSlide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notesSlides/notesSlide15.xml" ContentType="application/vnd.openxmlformats-officedocument.presentationml.notesSlide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notesSlides/notesSlide16.xml" ContentType="application/vnd.openxmlformats-officedocument.presentationml.notesSlide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notesSlides/notesSlide17.xml" ContentType="application/vnd.openxmlformats-officedocument.presentationml.notesSlide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0"/>
  </p:notesMasterIdLst>
  <p:handoutMasterIdLst>
    <p:handoutMasterId r:id="rId21"/>
  </p:handoutMasterIdLst>
  <p:sldIdLst>
    <p:sldId id="256" r:id="rId2"/>
    <p:sldId id="319" r:id="rId3"/>
    <p:sldId id="318" r:id="rId4"/>
    <p:sldId id="313" r:id="rId5"/>
    <p:sldId id="303" r:id="rId6"/>
    <p:sldId id="305" r:id="rId7"/>
    <p:sldId id="304" r:id="rId8"/>
    <p:sldId id="314" r:id="rId9"/>
    <p:sldId id="315" r:id="rId10"/>
    <p:sldId id="306" r:id="rId11"/>
    <p:sldId id="316" r:id="rId12"/>
    <p:sldId id="307" r:id="rId13"/>
    <p:sldId id="308" r:id="rId14"/>
    <p:sldId id="317" r:id="rId15"/>
    <p:sldId id="309" r:id="rId16"/>
    <p:sldId id="310" r:id="rId17"/>
    <p:sldId id="311" r:id="rId18"/>
    <p:sldId id="312" r:id="rId19"/>
  </p:sldIdLst>
  <p:sldSz cx="9144000" cy="6858000" type="screen4x3"/>
  <p:notesSz cx="7315200" cy="9601200"/>
  <p:custDataLst>
    <p:tags r:id="rId2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CCFF99"/>
    <a:srgbClr val="0000FF"/>
    <a:srgbClr val="FF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43" autoAdjust="0"/>
    <p:restoredTop sz="94660"/>
  </p:normalViewPr>
  <p:slideViewPr>
    <p:cSldViewPr>
      <p:cViewPr varScale="1">
        <p:scale>
          <a:sx n="118" d="100"/>
          <a:sy n="118" d="100"/>
        </p:scale>
        <p:origin x="108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43BAF5F0-835E-452B-9BD8-5A1E4BC478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5447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39622F8-A635-4ACB-AF4C-1C6D2BE3090A}" type="datetimeFigureOut">
              <a:rPr lang="en-US"/>
              <a:pPr>
                <a:defRPr/>
              </a:pPr>
              <a:t>2/6/2019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B32B1C8-55EE-4F0D-B867-671F177FC9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1144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8D05D9B-0C08-40A4-863D-A81173E279D2}" type="slidenum">
              <a:rPr lang="en-US" altLang="en-US" smtClean="0"/>
              <a:pPr eaLnBrk="1" hangingPunct="1"/>
              <a:t>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630281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B5E52E0-F1E0-403C-BF34-E3D0B2D5CA35}" type="slidenum">
              <a:rPr lang="en-US" altLang="en-US" smtClean="0"/>
              <a:pPr eaLnBrk="1" hangingPunct="1"/>
              <a:t>10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070106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C5AE56C-CD0B-495D-941F-3C0AD06B2964}" type="slidenum">
              <a:rPr lang="en-US" altLang="en-US" smtClean="0"/>
              <a:pPr eaLnBrk="1" hangingPunct="1"/>
              <a:t>11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368048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54CE33E-7C57-40EE-AEBC-BAF5E11C9D1B}" type="slidenum">
              <a:rPr lang="en-US" altLang="en-US" smtClean="0"/>
              <a:pPr eaLnBrk="1" hangingPunct="1"/>
              <a:t>12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050514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F11DADD-AF6C-47D4-B1A4-29FC186274AE}" type="slidenum">
              <a:rPr lang="en-US" altLang="en-US" smtClean="0"/>
              <a:pPr eaLnBrk="1" hangingPunct="1"/>
              <a:t>13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397140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41AB98D-E94F-4B39-AAF7-39B15C7EE1AE}" type="slidenum">
              <a:rPr lang="en-US" altLang="en-US" smtClean="0"/>
              <a:pPr eaLnBrk="1" hangingPunct="1"/>
              <a:t>14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643390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8C7F558-134E-4026-BDB7-DFFCA362BF3C}" type="slidenum">
              <a:rPr lang="en-US" altLang="en-US" smtClean="0"/>
              <a:pPr eaLnBrk="1" hangingPunct="1"/>
              <a:t>15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8881050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CDB50FB-F8E3-4EC4-AC8A-AC01C1208464}" type="slidenum">
              <a:rPr lang="en-US" altLang="en-US" smtClean="0"/>
              <a:pPr eaLnBrk="1" hangingPunct="1"/>
              <a:t>16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8665808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D416265-AF11-49C5-960E-4D92BC2D9CD5}" type="slidenum">
              <a:rPr lang="en-US" altLang="en-US" smtClean="0"/>
              <a:pPr eaLnBrk="1" hangingPunct="1"/>
              <a:t>17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1213313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D3878BF-EBD1-43B6-A71A-1E7CF58A391E}" type="slidenum">
              <a:rPr lang="en-US" altLang="en-US" smtClean="0"/>
              <a:pPr eaLnBrk="1" hangingPunct="1"/>
              <a:t>18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776371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7545227-8E75-4A08-81A0-6DC1E8106AFC}" type="slidenum">
              <a:rPr lang="en-US" altLang="en-US" smtClean="0"/>
              <a:pPr eaLnBrk="1" hangingPunct="1"/>
              <a:t>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532792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E28A477-DF2F-4F03-AB1E-421969288D18}" type="slidenum">
              <a:rPr lang="en-US" altLang="en-US" smtClean="0"/>
              <a:pPr eaLnBrk="1" hangingPunct="1"/>
              <a:t>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050518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E6281B0-7957-4628-90A5-0B605E476E25}" type="slidenum">
              <a:rPr lang="en-US" altLang="en-US" smtClean="0"/>
              <a:pPr eaLnBrk="1" hangingPunct="1"/>
              <a:t>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592829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5DAE097-2742-4081-9769-DAF4F5CCF03C}" type="slidenum">
              <a:rPr lang="en-US" altLang="en-US" smtClean="0"/>
              <a:pPr eaLnBrk="1" hangingPunct="1"/>
              <a:t>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940511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083960A-B09A-4B03-93F3-3BAE50C382B5}" type="slidenum">
              <a:rPr lang="en-US" altLang="en-US" smtClean="0"/>
              <a:pPr eaLnBrk="1" hangingPunct="1"/>
              <a:t>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651085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E721CCB-0855-49E8-8E94-60C9DD7A12C2}" type="slidenum">
              <a:rPr lang="en-US" altLang="en-US" smtClean="0"/>
              <a:pPr eaLnBrk="1" hangingPunct="1"/>
              <a:t>7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287026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6CC71CC-526F-4452-8CA4-F7C72A8A4744}" type="slidenum">
              <a:rPr lang="en-US" altLang="en-US" smtClean="0"/>
              <a:pPr eaLnBrk="1" hangingPunct="1"/>
              <a:t>8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00152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1DA3AFB-A6F8-4C09-87BE-F5C75B0DB467}" type="slidenum">
              <a:rPr lang="en-US" altLang="en-US" smtClean="0"/>
              <a:pPr eaLnBrk="1" hangingPunct="1"/>
              <a:t>9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15883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B1F8B-E6EC-4F79-AAB9-3FAF640C6D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026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697416-F3EE-46A5-9DCD-6CB4AD693B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750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045C86-F086-48FA-A115-DB7586A888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268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82D2D0-7616-440D-898E-E08178D6B5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685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2064CE-6711-4927-BB37-BB201409EF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482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01A1E3-2456-470D-ACA9-E7DE0368DE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72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21F27F-0C1B-4080-B254-210ECAC967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71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B3FBBC-8A59-4DFA-98BC-35967DA935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116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CC0B8E-D996-4253-80F6-9FFE474B79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545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34747-7505-4C0E-9551-9A00BAF72A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709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C14D79-906D-4B6D-BA94-1D696EDA9A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942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5506AEF-3972-45D5-A408-A8F489E3B6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4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4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4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4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4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4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4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23.xml"/><Relationship Id="rId13" Type="http://schemas.openxmlformats.org/officeDocument/2006/relationships/tags" Target="../tags/tag28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18.xml"/><Relationship Id="rId7" Type="http://schemas.openxmlformats.org/officeDocument/2006/relationships/tags" Target="../tags/tag22.xml"/><Relationship Id="rId12" Type="http://schemas.openxmlformats.org/officeDocument/2006/relationships/tags" Target="../tags/tag27.xml"/><Relationship Id="rId17" Type="http://schemas.openxmlformats.org/officeDocument/2006/relationships/tags" Target="../tags/tag32.xml"/><Relationship Id="rId2" Type="http://schemas.openxmlformats.org/officeDocument/2006/relationships/tags" Target="../tags/tag17.xml"/><Relationship Id="rId16" Type="http://schemas.openxmlformats.org/officeDocument/2006/relationships/tags" Target="../tags/tag31.xml"/><Relationship Id="rId1" Type="http://schemas.openxmlformats.org/officeDocument/2006/relationships/tags" Target="../tags/tag16.xml"/><Relationship Id="rId6" Type="http://schemas.openxmlformats.org/officeDocument/2006/relationships/tags" Target="../tags/tag21.xml"/><Relationship Id="rId11" Type="http://schemas.openxmlformats.org/officeDocument/2006/relationships/tags" Target="../tags/tag26.xml"/><Relationship Id="rId5" Type="http://schemas.openxmlformats.org/officeDocument/2006/relationships/tags" Target="../tags/tag20.xml"/><Relationship Id="rId15" Type="http://schemas.openxmlformats.org/officeDocument/2006/relationships/tags" Target="../tags/tag30.xml"/><Relationship Id="rId10" Type="http://schemas.openxmlformats.org/officeDocument/2006/relationships/tags" Target="../tags/tag25.xml"/><Relationship Id="rId19" Type="http://schemas.openxmlformats.org/officeDocument/2006/relationships/notesSlide" Target="../notesSlides/notesSlide8.xml"/><Relationship Id="rId4" Type="http://schemas.openxmlformats.org/officeDocument/2006/relationships/tags" Target="../tags/tag19.xml"/><Relationship Id="rId9" Type="http://schemas.openxmlformats.org/officeDocument/2006/relationships/tags" Target="../tags/tag24.xml"/><Relationship Id="rId14" Type="http://schemas.openxmlformats.org/officeDocument/2006/relationships/tags" Target="../tags/tag2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6" Type="http://schemas.openxmlformats.org/officeDocument/2006/relationships/notesSlide" Target="../notesSlides/notesSlide9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CSE 421</a:t>
            </a:r>
            <a:br>
              <a:rPr lang="en-US" altLang="en-US" smtClean="0"/>
            </a:br>
            <a:r>
              <a:rPr lang="en-US" altLang="en-US" smtClean="0"/>
              <a:t>Algorithms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Richard Anderson</a:t>
            </a:r>
          </a:p>
          <a:p>
            <a:pPr eaLnBrk="1" hangingPunct="1"/>
            <a:r>
              <a:rPr lang="en-US" altLang="en-US" dirty="0" smtClean="0"/>
              <a:t>Lecture 12, Winter 2019</a:t>
            </a:r>
          </a:p>
          <a:p>
            <a:pPr eaLnBrk="1" hangingPunct="1"/>
            <a:r>
              <a:rPr lang="en-US" altLang="en-US" dirty="0" smtClean="0"/>
              <a:t>Recurrences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better mergesort (?)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Divide into 3 subarrays and recursively sort</a:t>
            </a:r>
          </a:p>
          <a:p>
            <a:pPr eaLnBrk="1" hangingPunct="1"/>
            <a:r>
              <a:rPr lang="en-US" altLang="en-US" smtClean="0"/>
              <a:t>Apply 3-way merge</a:t>
            </a:r>
          </a:p>
        </p:txBody>
      </p:sp>
      <p:sp>
        <p:nvSpPr>
          <p:cNvPr id="11268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8600" y="6172200"/>
            <a:ext cx="2609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What is the recurrence?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Unroll recurrence for                  T(n) = 3T(n/3) + dn</a:t>
            </a:r>
          </a:p>
        </p:txBody>
      </p:sp>
      <p:sp>
        <p:nvSpPr>
          <p:cNvPr id="12291" name="Content Placeholder 5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T(n) = aT(n/b) + f(n)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T(n) = T(n/2) + cn</a:t>
            </a:r>
          </a:p>
        </p:txBody>
      </p:sp>
      <p:sp>
        <p:nvSpPr>
          <p:cNvPr id="14339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1600200"/>
            <a:ext cx="56308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/>
              <a:t>Where does this recurrence arise?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Solving the recurrence exactly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T(n) = 4T(n/2) + n</a:t>
            </a:r>
          </a:p>
        </p:txBody>
      </p:sp>
      <p:sp>
        <p:nvSpPr>
          <p:cNvPr id="16387" name="Content Placeholder 5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T(n) = 2T(n/2) + n</a:t>
            </a:r>
            <a:r>
              <a:rPr lang="en-US" altLang="en-US" baseline="30000" smtClean="0"/>
              <a:t>2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T(n) = 2T(n/2) + n</a:t>
            </a:r>
            <a:r>
              <a:rPr lang="en-US" altLang="en-US" baseline="30000" smtClean="0"/>
              <a:t>1/2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Recurrences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Three basic behaviors</a:t>
            </a:r>
          </a:p>
          <a:p>
            <a:pPr lvl="1" eaLnBrk="1" hangingPunct="1"/>
            <a:r>
              <a:rPr lang="en-US" altLang="en-US" smtClean="0"/>
              <a:t>Dominated by initial case</a:t>
            </a:r>
          </a:p>
          <a:p>
            <a:pPr lvl="1" eaLnBrk="1" hangingPunct="1"/>
            <a:r>
              <a:rPr lang="en-US" altLang="en-US" smtClean="0"/>
              <a:t>Dominated by base case</a:t>
            </a:r>
          </a:p>
          <a:p>
            <a:pPr lvl="1" eaLnBrk="1" hangingPunct="1"/>
            <a:r>
              <a:rPr lang="en-US" altLang="en-US" smtClean="0"/>
              <a:t>All cases equal – we care about the depth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Announcements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No office hour,  Wednesday,  Feb 6</a:t>
            </a:r>
          </a:p>
          <a:p>
            <a:pPr eaLnBrk="1" hangingPunct="1"/>
            <a:r>
              <a:rPr lang="en-US" altLang="en-US" dirty="0" smtClean="0"/>
              <a:t>Midterm,  Wednesday,  Feb 13</a:t>
            </a:r>
          </a:p>
          <a:p>
            <a:pPr lvl="1" eaLnBrk="1" hangingPunct="1"/>
            <a:r>
              <a:rPr lang="en-US" altLang="en-US" dirty="0" smtClean="0"/>
              <a:t>Coverage through KT 5.2</a:t>
            </a:r>
          </a:p>
          <a:p>
            <a:pPr lvl="1" eaLnBrk="1" hangingPunct="1"/>
            <a:r>
              <a:rPr lang="en-US" altLang="en-US" dirty="0" smtClean="0"/>
              <a:t>Old midterms posted</a:t>
            </a:r>
          </a:p>
          <a:p>
            <a:pPr eaLnBrk="1" hangingPunct="1"/>
            <a:r>
              <a:rPr lang="en-US" altLang="en-US" dirty="0" smtClean="0"/>
              <a:t>Homework 5,  available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Divide and Conquer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Recurrences, Sections 5.1 and 5.2</a:t>
            </a:r>
          </a:p>
          <a:p>
            <a:pPr eaLnBrk="1" hangingPunct="1"/>
            <a:r>
              <a:rPr lang="en-US" altLang="en-US" dirty="0" smtClean="0"/>
              <a:t>Algorithms</a:t>
            </a:r>
          </a:p>
          <a:p>
            <a:pPr lvl="1" eaLnBrk="1" hangingPunct="1"/>
            <a:r>
              <a:rPr lang="en-US" altLang="en-US" dirty="0" smtClean="0"/>
              <a:t>Fast Matrix Multiplication</a:t>
            </a:r>
          </a:p>
          <a:p>
            <a:pPr lvl="1" eaLnBrk="1" hangingPunct="1"/>
            <a:r>
              <a:rPr lang="en-US" altLang="en-US" dirty="0" smtClean="0"/>
              <a:t>Counting Inversions (5.3)</a:t>
            </a:r>
          </a:p>
          <a:p>
            <a:pPr lvl="1" eaLnBrk="1" hangingPunct="1"/>
            <a:r>
              <a:rPr lang="en-US" altLang="en-US" dirty="0" smtClean="0"/>
              <a:t>Closest Pair (5.4)</a:t>
            </a:r>
          </a:p>
          <a:p>
            <a:pPr lvl="1" eaLnBrk="1" hangingPunct="1"/>
            <a:r>
              <a:rPr lang="en-US" altLang="en-US" dirty="0" smtClean="0"/>
              <a:t>Multiplication (5.5)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Divide and Conquer</a:t>
            </a:r>
          </a:p>
        </p:txBody>
      </p:sp>
      <p:sp>
        <p:nvSpPr>
          <p:cNvPr id="5123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71600" y="1905000"/>
            <a:ext cx="6324600" cy="405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Array Mergesort(Array a){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	n = a.Length;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	if (n &lt;= 1)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		return a;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	b = Mergesort(a[0 .. n/2]);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	c = Mergesort(a[n/2+1 .. n-1]);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	return Merge(b, c);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}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	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Algorithm Analysis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Cost of Merge</a:t>
            </a:r>
          </a:p>
          <a:p>
            <a:pPr eaLnBrk="1" hangingPunct="1"/>
            <a:r>
              <a:rPr lang="en-US" altLang="en-US" smtClean="0"/>
              <a:t>Cost of Mergesort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T(n) </a:t>
            </a:r>
            <a:r>
              <a:rPr lang="en-US" altLang="en-US" dirty="0" smtClean="0"/>
              <a:t>= </a:t>
            </a:r>
            <a:r>
              <a:rPr lang="en-US" altLang="en-US" dirty="0" smtClean="0"/>
              <a:t>2T(n/2) + </a:t>
            </a:r>
            <a:r>
              <a:rPr lang="en-US" altLang="en-US" dirty="0" err="1" smtClean="0"/>
              <a:t>cn</a:t>
            </a:r>
            <a:r>
              <a:rPr lang="en-US" altLang="en-US" dirty="0" smtClean="0"/>
              <a:t>; T(1) </a:t>
            </a:r>
            <a:r>
              <a:rPr lang="en-US" altLang="en-US" dirty="0" smtClean="0"/>
              <a:t>= </a:t>
            </a:r>
            <a:r>
              <a:rPr lang="en-US" altLang="en-US" dirty="0" smtClean="0"/>
              <a:t>c;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Recurrence Analysis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Solution methods</a:t>
            </a:r>
          </a:p>
          <a:p>
            <a:pPr lvl="1" eaLnBrk="1" hangingPunct="1"/>
            <a:r>
              <a:rPr lang="en-US" altLang="en-US" smtClean="0"/>
              <a:t>Unrolling recurrence</a:t>
            </a:r>
          </a:p>
          <a:p>
            <a:pPr lvl="1" eaLnBrk="1" hangingPunct="1"/>
            <a:r>
              <a:rPr lang="en-US" altLang="en-US" smtClean="0"/>
              <a:t>Guess and verify</a:t>
            </a:r>
          </a:p>
          <a:p>
            <a:pPr lvl="1" eaLnBrk="1" hangingPunct="1"/>
            <a:r>
              <a:rPr lang="en-US" altLang="en-US" smtClean="0"/>
              <a:t>Plugging in to a “Master Theorem”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Unrolling the recurrence</a:t>
            </a:r>
          </a:p>
        </p:txBody>
      </p:sp>
      <p:sp>
        <p:nvSpPr>
          <p:cNvPr id="9219" name="Line 11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V="1">
            <a:off x="18288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0" name="Line 12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 flipV="1">
            <a:off x="27432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1" name="Line 1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V="1">
            <a:off x="54864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2" name="Freeform 19"/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2743200" y="1600200"/>
            <a:ext cx="3657600" cy="1828800"/>
          </a:xfrm>
          <a:custGeom>
            <a:avLst/>
            <a:gdLst>
              <a:gd name="T0" fmla="*/ 0 w 2304"/>
              <a:gd name="T1" fmla="*/ 2147483647 h 1152"/>
              <a:gd name="T2" fmla="*/ 2147483647 w 2304"/>
              <a:gd name="T3" fmla="*/ 0 h 1152"/>
              <a:gd name="T4" fmla="*/ 2147483647 w 2304"/>
              <a:gd name="T5" fmla="*/ 2147483647 h 1152"/>
              <a:gd name="T6" fmla="*/ 0 60000 65536"/>
              <a:gd name="T7" fmla="*/ 0 60000 65536"/>
              <a:gd name="T8" fmla="*/ 0 60000 65536"/>
              <a:gd name="T9" fmla="*/ 0 w 2304"/>
              <a:gd name="T10" fmla="*/ 0 h 1152"/>
              <a:gd name="T11" fmla="*/ 2304 w 2304"/>
              <a:gd name="T12" fmla="*/ 1152 h 1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04" h="1152">
                <a:moveTo>
                  <a:pt x="0" y="1152"/>
                </a:moveTo>
                <a:lnTo>
                  <a:pt x="1152" y="0"/>
                </a:lnTo>
                <a:lnTo>
                  <a:pt x="2304" y="1152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3" name="Freeform 21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1371600" y="5257800"/>
            <a:ext cx="914400" cy="914400"/>
          </a:xfrm>
          <a:custGeom>
            <a:avLst/>
            <a:gdLst>
              <a:gd name="T0" fmla="*/ 0 w 576"/>
              <a:gd name="T1" fmla="*/ 1451609782 h 576"/>
              <a:gd name="T2" fmla="*/ 725804891 w 576"/>
              <a:gd name="T3" fmla="*/ 0 h 576"/>
              <a:gd name="T4" fmla="*/ 1451609782 w 576"/>
              <a:gd name="T5" fmla="*/ 1451609782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4" name="Freeform 22"/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3200400" y="5257800"/>
            <a:ext cx="914400" cy="914400"/>
          </a:xfrm>
          <a:custGeom>
            <a:avLst/>
            <a:gdLst>
              <a:gd name="T0" fmla="*/ 0 w 576"/>
              <a:gd name="T1" fmla="*/ 1451609782 h 576"/>
              <a:gd name="T2" fmla="*/ 725804891 w 576"/>
              <a:gd name="T3" fmla="*/ 0 h 576"/>
              <a:gd name="T4" fmla="*/ 1451609782 w 576"/>
              <a:gd name="T5" fmla="*/ 1451609782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5" name="Freeform 23"/>
          <p:cNvSpPr>
            <a:spLocks/>
          </p:cNvSpPr>
          <p:nvPr>
            <p:custDataLst>
              <p:tags r:id="rId8"/>
            </p:custDataLst>
          </p:nvPr>
        </p:nvSpPr>
        <p:spPr bwMode="auto">
          <a:xfrm>
            <a:off x="5029200" y="5257800"/>
            <a:ext cx="914400" cy="914400"/>
          </a:xfrm>
          <a:custGeom>
            <a:avLst/>
            <a:gdLst>
              <a:gd name="T0" fmla="*/ 0 w 576"/>
              <a:gd name="T1" fmla="*/ 1451609782 h 576"/>
              <a:gd name="T2" fmla="*/ 725804891 w 576"/>
              <a:gd name="T3" fmla="*/ 0 h 576"/>
              <a:gd name="T4" fmla="*/ 1451609782 w 576"/>
              <a:gd name="T5" fmla="*/ 1451609782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6" name="Freeform 24"/>
          <p:cNvSpPr>
            <a:spLocks/>
          </p:cNvSpPr>
          <p:nvPr>
            <p:custDataLst>
              <p:tags r:id="rId9"/>
            </p:custDataLst>
          </p:nvPr>
        </p:nvSpPr>
        <p:spPr bwMode="auto">
          <a:xfrm>
            <a:off x="6858000" y="5257800"/>
            <a:ext cx="914400" cy="914400"/>
          </a:xfrm>
          <a:custGeom>
            <a:avLst/>
            <a:gdLst>
              <a:gd name="T0" fmla="*/ 0 w 576"/>
              <a:gd name="T1" fmla="*/ 1451609782 h 576"/>
              <a:gd name="T2" fmla="*/ 725804891 w 576"/>
              <a:gd name="T3" fmla="*/ 0 h 576"/>
              <a:gd name="T4" fmla="*/ 1451609782 w 576"/>
              <a:gd name="T5" fmla="*/ 1451609782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7" name="Oval 4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267200" y="12954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8" name="Oval 5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438400" y="31242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9" name="Line 17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 flipV="1">
            <a:off x="64008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Oval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3528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1" name="Oval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5240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2" name="Oval 14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0104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3" name="Oval 15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1816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4" name="Oval 13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096000" y="31242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Substitution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/>
              <a:t>Prove T(n) &lt;= cn (log</a:t>
            </a:r>
            <a:r>
              <a:rPr lang="en-US" altLang="en-US" baseline="-25000" smtClean="0"/>
              <a:t>2</a:t>
            </a:r>
            <a:r>
              <a:rPr lang="en-US" altLang="en-US" smtClean="0"/>
              <a:t>n + 1) for n &gt;= 1</a:t>
            </a:r>
          </a:p>
        </p:txBody>
      </p:sp>
      <p:sp>
        <p:nvSpPr>
          <p:cNvPr id="10244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57200" y="2514600"/>
            <a:ext cx="3589338" cy="222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/>
              <a:t>Induction:</a:t>
            </a:r>
          </a:p>
          <a:p>
            <a:pPr eaLnBrk="1" hangingPunct="1"/>
            <a:r>
              <a:rPr lang="en-US" altLang="en-US" sz="2800"/>
              <a:t>Base Case:</a:t>
            </a:r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sz="2800"/>
          </a:p>
          <a:p>
            <a:pPr eaLnBrk="1" hangingPunct="1"/>
            <a:r>
              <a:rPr lang="en-US" altLang="en-US" sz="2800"/>
              <a:t>Induction Hypothesis:</a:t>
            </a:r>
          </a:p>
        </p:txBody>
      </p:sp>
      <p:sp>
        <p:nvSpPr>
          <p:cNvPr id="10245" name="Text Box 5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937125" y="4075113"/>
            <a:ext cx="2703513" cy="376237"/>
          </a:xfrm>
          <a:prstGeom prst="rect">
            <a:avLst/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T(n/2) &lt;= c(n/2) log</a:t>
            </a:r>
            <a:r>
              <a:rPr lang="en-US" altLang="en-US" baseline="-25000">
                <a:solidFill>
                  <a:srgbClr val="FF0000"/>
                </a:solidFill>
              </a:rPr>
              <a:t>2</a:t>
            </a:r>
            <a:r>
              <a:rPr lang="en-US" altLang="en-US">
                <a:solidFill>
                  <a:srgbClr val="FF0000"/>
                </a:solidFill>
              </a:rPr>
              <a:t>(n/2)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9359</TotalTime>
  <Words>255</Words>
  <Application>Microsoft Office PowerPoint</Application>
  <PresentationFormat>On-screen Show (4:3)</PresentationFormat>
  <Paragraphs>80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Times New Roman</vt:lpstr>
      <vt:lpstr>1_Default Design</vt:lpstr>
      <vt:lpstr>CSE 421 Algorithms</vt:lpstr>
      <vt:lpstr>Announcements</vt:lpstr>
      <vt:lpstr>Divide and Conquer</vt:lpstr>
      <vt:lpstr>Divide and Conquer</vt:lpstr>
      <vt:lpstr>Algorithm Analysis</vt:lpstr>
      <vt:lpstr>T(n) = 2T(n/2) + cn; T(1) = c;</vt:lpstr>
      <vt:lpstr>Recurrence Analysis</vt:lpstr>
      <vt:lpstr>Unrolling the recurrence</vt:lpstr>
      <vt:lpstr>Substitution</vt:lpstr>
      <vt:lpstr>A better mergesort (?)</vt:lpstr>
      <vt:lpstr>Unroll recurrence for                  T(n) = 3T(n/3) + dn</vt:lpstr>
      <vt:lpstr>T(n) = aT(n/b) + f(n)</vt:lpstr>
      <vt:lpstr>T(n) = T(n/2) + cn</vt:lpstr>
      <vt:lpstr>Solving the recurrence exactly</vt:lpstr>
      <vt:lpstr>T(n) = 4T(n/2) + n</vt:lpstr>
      <vt:lpstr>T(n) = 2T(n/2) + n2</vt:lpstr>
      <vt:lpstr>T(n) = 2T(n/2) + n1/2</vt:lpstr>
      <vt:lpstr>Recurrences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166</cp:revision>
  <dcterms:created xsi:type="dcterms:W3CDTF">1601-01-01T00:00:00Z</dcterms:created>
  <dcterms:modified xsi:type="dcterms:W3CDTF">2019-02-06T20:03:47Z</dcterms:modified>
</cp:coreProperties>
</file>