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5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6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7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8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9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0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11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12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3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4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15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16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0" r:id="rId3"/>
    <p:sldId id="289" r:id="rId4"/>
    <p:sldId id="275" r:id="rId5"/>
    <p:sldId id="276" r:id="rId6"/>
    <p:sldId id="277" r:id="rId7"/>
    <p:sldId id="280" r:id="rId8"/>
    <p:sldId id="294" r:id="rId9"/>
    <p:sldId id="292" r:id="rId10"/>
    <p:sldId id="293" r:id="rId11"/>
    <p:sldId id="282" r:id="rId12"/>
    <p:sldId id="283" r:id="rId13"/>
    <p:sldId id="284" r:id="rId14"/>
    <p:sldId id="285" r:id="rId15"/>
    <p:sldId id="286" r:id="rId16"/>
    <p:sldId id="287" r:id="rId17"/>
    <p:sldId id="288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18" d="100"/>
          <a:sy n="118" d="100"/>
        </p:scale>
        <p:origin x="10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835D6-D271-45B4-8B14-6A8609F1AC91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74FAA3-15BE-48D4-89DF-E136FD248444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C9EEDE-51E4-4BC9-808E-138424C21613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656C4-5A2B-4A17-865E-745C5293402A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8F45ED-F21B-4472-A453-4FC26E41272F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86394-6049-43DC-9854-8DC1B7939697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F6BDCD-2714-429A-8E5E-072869DB166D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DDF071-4697-4890-881F-145C20C7CD36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18E9EB-C6AF-4CF8-9DE7-C1A27DC631DF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AE556B-5981-4A71-BFB8-D80105964821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EF153-462D-44F8-8C6D-9C8A899CC521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95177-EEC7-4CA8-B26B-54F443CF4F1E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CA8D96-2D7A-4E16-8DB2-E6CB3AFD4F8B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7586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AC662F-D2A9-4B01-A2A8-59DAD30D38A5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81.xml"/><Relationship Id="rId3" Type="http://schemas.openxmlformats.org/officeDocument/2006/relationships/tags" Target="../tags/tag176.xml"/><Relationship Id="rId7" Type="http://schemas.openxmlformats.org/officeDocument/2006/relationships/tags" Target="../tags/tag180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78.xml"/><Relationship Id="rId10" Type="http://schemas.openxmlformats.org/officeDocument/2006/relationships/tags" Target="../tags/tag183.xml"/><Relationship Id="rId4" Type="http://schemas.openxmlformats.org/officeDocument/2006/relationships/tags" Target="../tags/tag177.xml"/><Relationship Id="rId9" Type="http://schemas.openxmlformats.org/officeDocument/2006/relationships/tags" Target="../tags/tag18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91.xml"/><Relationship Id="rId3" Type="http://schemas.openxmlformats.org/officeDocument/2006/relationships/tags" Target="../tags/tag186.xml"/><Relationship Id="rId7" Type="http://schemas.openxmlformats.org/officeDocument/2006/relationships/tags" Target="../tags/tag190.xml"/><Relationship Id="rId12" Type="http://schemas.openxmlformats.org/officeDocument/2006/relationships/notesSlide" Target="../notesSlides/notesSlide13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tags" Target="../tags/tag18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88.xml"/><Relationship Id="rId10" Type="http://schemas.openxmlformats.org/officeDocument/2006/relationships/tags" Target="../tags/tag193.xml"/><Relationship Id="rId4" Type="http://schemas.openxmlformats.org/officeDocument/2006/relationships/tags" Target="../tags/tag187.xml"/><Relationship Id="rId9" Type="http://schemas.openxmlformats.org/officeDocument/2006/relationships/tags" Target="../tags/tag19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03.xml"/><Relationship Id="rId13" Type="http://schemas.openxmlformats.org/officeDocument/2006/relationships/tags" Target="../tags/tag208.xml"/><Relationship Id="rId18" Type="http://schemas.openxmlformats.org/officeDocument/2006/relationships/tags" Target="../tags/tag213.xml"/><Relationship Id="rId3" Type="http://schemas.openxmlformats.org/officeDocument/2006/relationships/tags" Target="../tags/tag198.xml"/><Relationship Id="rId7" Type="http://schemas.openxmlformats.org/officeDocument/2006/relationships/tags" Target="../tags/tag202.xml"/><Relationship Id="rId12" Type="http://schemas.openxmlformats.org/officeDocument/2006/relationships/tags" Target="../tags/tag207.xml"/><Relationship Id="rId17" Type="http://schemas.openxmlformats.org/officeDocument/2006/relationships/tags" Target="../tags/tag212.xml"/><Relationship Id="rId2" Type="http://schemas.openxmlformats.org/officeDocument/2006/relationships/tags" Target="../tags/tag197.xml"/><Relationship Id="rId16" Type="http://schemas.openxmlformats.org/officeDocument/2006/relationships/tags" Target="../tags/tag211.xml"/><Relationship Id="rId20" Type="http://schemas.openxmlformats.org/officeDocument/2006/relationships/notesSlide" Target="../notesSlides/notesSlide15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11" Type="http://schemas.openxmlformats.org/officeDocument/2006/relationships/tags" Target="../tags/tag206.xml"/><Relationship Id="rId5" Type="http://schemas.openxmlformats.org/officeDocument/2006/relationships/tags" Target="../tags/tag200.xml"/><Relationship Id="rId15" Type="http://schemas.openxmlformats.org/officeDocument/2006/relationships/tags" Target="../tags/tag210.xml"/><Relationship Id="rId10" Type="http://schemas.openxmlformats.org/officeDocument/2006/relationships/tags" Target="../tags/tag20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4" Type="http://schemas.openxmlformats.org/officeDocument/2006/relationships/tags" Target="../tags/tag209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26.xml"/><Relationship Id="rId18" Type="http://schemas.openxmlformats.org/officeDocument/2006/relationships/tags" Target="../tags/tag231.xml"/><Relationship Id="rId26" Type="http://schemas.openxmlformats.org/officeDocument/2006/relationships/tags" Target="../tags/tag239.xml"/><Relationship Id="rId39" Type="http://schemas.openxmlformats.org/officeDocument/2006/relationships/tags" Target="../tags/tag252.xml"/><Relationship Id="rId21" Type="http://schemas.openxmlformats.org/officeDocument/2006/relationships/tags" Target="../tags/tag234.xml"/><Relationship Id="rId34" Type="http://schemas.openxmlformats.org/officeDocument/2006/relationships/tags" Target="../tags/tag247.xml"/><Relationship Id="rId42" Type="http://schemas.openxmlformats.org/officeDocument/2006/relationships/tags" Target="../tags/tag255.xml"/><Relationship Id="rId47" Type="http://schemas.openxmlformats.org/officeDocument/2006/relationships/notesSlide" Target="../notesSlides/notesSlide16.xml"/><Relationship Id="rId7" Type="http://schemas.openxmlformats.org/officeDocument/2006/relationships/tags" Target="../tags/tag220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29" Type="http://schemas.openxmlformats.org/officeDocument/2006/relationships/tags" Target="../tags/tag242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24" Type="http://schemas.openxmlformats.org/officeDocument/2006/relationships/tags" Target="../tags/tag237.xml"/><Relationship Id="rId32" Type="http://schemas.openxmlformats.org/officeDocument/2006/relationships/tags" Target="../tags/tag245.xml"/><Relationship Id="rId37" Type="http://schemas.openxmlformats.org/officeDocument/2006/relationships/tags" Target="../tags/tag250.xml"/><Relationship Id="rId40" Type="http://schemas.openxmlformats.org/officeDocument/2006/relationships/tags" Target="../tags/tag253.xml"/><Relationship Id="rId45" Type="http://schemas.openxmlformats.org/officeDocument/2006/relationships/tags" Target="../tags/tag258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23" Type="http://schemas.openxmlformats.org/officeDocument/2006/relationships/tags" Target="../tags/tag236.xml"/><Relationship Id="rId28" Type="http://schemas.openxmlformats.org/officeDocument/2006/relationships/tags" Target="../tags/tag241.xml"/><Relationship Id="rId36" Type="http://schemas.openxmlformats.org/officeDocument/2006/relationships/tags" Target="../tags/tag249.xml"/><Relationship Id="rId10" Type="http://schemas.openxmlformats.org/officeDocument/2006/relationships/tags" Target="../tags/tag223.xml"/><Relationship Id="rId19" Type="http://schemas.openxmlformats.org/officeDocument/2006/relationships/tags" Target="../tags/tag232.xml"/><Relationship Id="rId31" Type="http://schemas.openxmlformats.org/officeDocument/2006/relationships/tags" Target="../tags/tag244.xml"/><Relationship Id="rId44" Type="http://schemas.openxmlformats.org/officeDocument/2006/relationships/tags" Target="../tags/tag257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Relationship Id="rId22" Type="http://schemas.openxmlformats.org/officeDocument/2006/relationships/tags" Target="../tags/tag235.xml"/><Relationship Id="rId27" Type="http://schemas.openxmlformats.org/officeDocument/2006/relationships/tags" Target="../tags/tag240.xml"/><Relationship Id="rId30" Type="http://schemas.openxmlformats.org/officeDocument/2006/relationships/tags" Target="../tags/tag243.xml"/><Relationship Id="rId35" Type="http://schemas.openxmlformats.org/officeDocument/2006/relationships/tags" Target="../tags/tag248.xml"/><Relationship Id="rId43" Type="http://schemas.openxmlformats.org/officeDocument/2006/relationships/tags" Target="../tags/tag256.xml"/><Relationship Id="rId8" Type="http://schemas.openxmlformats.org/officeDocument/2006/relationships/tags" Target="../tags/tag221.xml"/><Relationship Id="rId3" Type="http://schemas.openxmlformats.org/officeDocument/2006/relationships/tags" Target="../tags/tag216.xml"/><Relationship Id="rId12" Type="http://schemas.openxmlformats.org/officeDocument/2006/relationships/tags" Target="../tags/tag225.xml"/><Relationship Id="rId17" Type="http://schemas.openxmlformats.org/officeDocument/2006/relationships/tags" Target="../tags/tag230.xml"/><Relationship Id="rId25" Type="http://schemas.openxmlformats.org/officeDocument/2006/relationships/tags" Target="../tags/tag238.xml"/><Relationship Id="rId33" Type="http://schemas.openxmlformats.org/officeDocument/2006/relationships/tags" Target="../tags/tag246.xml"/><Relationship Id="rId38" Type="http://schemas.openxmlformats.org/officeDocument/2006/relationships/tags" Target="../tags/tag251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233.xml"/><Relationship Id="rId41" Type="http://schemas.openxmlformats.org/officeDocument/2006/relationships/tags" Target="../tags/tag25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tags" Target="../tags/tag47.xml"/><Relationship Id="rId3" Type="http://schemas.openxmlformats.org/officeDocument/2006/relationships/tags" Target="../tags/tag24.xml"/><Relationship Id="rId21" Type="http://schemas.openxmlformats.org/officeDocument/2006/relationships/tags" Target="../tags/tag42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tags" Target="../tags/tag45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notesSlide" Target="../notesSlides/notesSlide4.xml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tags" Target="../tags/tag43.xml"/><Relationship Id="rId27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60.xml"/><Relationship Id="rId18" Type="http://schemas.openxmlformats.org/officeDocument/2006/relationships/tags" Target="../tags/tag65.xml"/><Relationship Id="rId26" Type="http://schemas.openxmlformats.org/officeDocument/2006/relationships/tags" Target="../tags/tag73.xml"/><Relationship Id="rId39" Type="http://schemas.openxmlformats.org/officeDocument/2006/relationships/tags" Target="../tags/tag86.xml"/><Relationship Id="rId21" Type="http://schemas.openxmlformats.org/officeDocument/2006/relationships/tags" Target="../tags/tag68.xml"/><Relationship Id="rId34" Type="http://schemas.openxmlformats.org/officeDocument/2006/relationships/tags" Target="../tags/tag81.xml"/><Relationship Id="rId42" Type="http://schemas.openxmlformats.org/officeDocument/2006/relationships/tags" Target="../tags/tag89.xml"/><Relationship Id="rId47" Type="http://schemas.openxmlformats.org/officeDocument/2006/relationships/notesSlide" Target="../notesSlides/notesSlide5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6" Type="http://schemas.openxmlformats.org/officeDocument/2006/relationships/tags" Target="../tags/tag63.xml"/><Relationship Id="rId29" Type="http://schemas.openxmlformats.org/officeDocument/2006/relationships/tags" Target="../tags/tag76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24" Type="http://schemas.openxmlformats.org/officeDocument/2006/relationships/tags" Target="../tags/tag71.xml"/><Relationship Id="rId32" Type="http://schemas.openxmlformats.org/officeDocument/2006/relationships/tags" Target="../tags/tag79.xml"/><Relationship Id="rId37" Type="http://schemas.openxmlformats.org/officeDocument/2006/relationships/tags" Target="../tags/tag84.xml"/><Relationship Id="rId40" Type="http://schemas.openxmlformats.org/officeDocument/2006/relationships/tags" Target="../tags/tag87.xml"/><Relationship Id="rId45" Type="http://schemas.openxmlformats.org/officeDocument/2006/relationships/tags" Target="../tags/tag92.xml"/><Relationship Id="rId5" Type="http://schemas.openxmlformats.org/officeDocument/2006/relationships/tags" Target="../tags/tag52.xml"/><Relationship Id="rId15" Type="http://schemas.openxmlformats.org/officeDocument/2006/relationships/tags" Target="../tags/tag62.xml"/><Relationship Id="rId23" Type="http://schemas.openxmlformats.org/officeDocument/2006/relationships/tags" Target="../tags/tag70.xml"/><Relationship Id="rId28" Type="http://schemas.openxmlformats.org/officeDocument/2006/relationships/tags" Target="../tags/tag75.xml"/><Relationship Id="rId36" Type="http://schemas.openxmlformats.org/officeDocument/2006/relationships/tags" Target="../tags/tag83.xml"/><Relationship Id="rId10" Type="http://schemas.openxmlformats.org/officeDocument/2006/relationships/tags" Target="../tags/tag57.xml"/><Relationship Id="rId19" Type="http://schemas.openxmlformats.org/officeDocument/2006/relationships/tags" Target="../tags/tag66.xml"/><Relationship Id="rId31" Type="http://schemas.openxmlformats.org/officeDocument/2006/relationships/tags" Target="../tags/tag78.xml"/><Relationship Id="rId44" Type="http://schemas.openxmlformats.org/officeDocument/2006/relationships/tags" Target="../tags/tag91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Relationship Id="rId22" Type="http://schemas.openxmlformats.org/officeDocument/2006/relationships/tags" Target="../tags/tag69.xml"/><Relationship Id="rId27" Type="http://schemas.openxmlformats.org/officeDocument/2006/relationships/tags" Target="../tags/tag74.xml"/><Relationship Id="rId30" Type="http://schemas.openxmlformats.org/officeDocument/2006/relationships/tags" Target="../tags/tag77.xml"/><Relationship Id="rId35" Type="http://schemas.openxmlformats.org/officeDocument/2006/relationships/tags" Target="../tags/tag82.xml"/><Relationship Id="rId43" Type="http://schemas.openxmlformats.org/officeDocument/2006/relationships/tags" Target="../tags/tag90.xml"/><Relationship Id="rId8" Type="http://schemas.openxmlformats.org/officeDocument/2006/relationships/tags" Target="../tags/tag55.xml"/><Relationship Id="rId3" Type="http://schemas.openxmlformats.org/officeDocument/2006/relationships/tags" Target="../tags/tag50.xml"/><Relationship Id="rId12" Type="http://schemas.openxmlformats.org/officeDocument/2006/relationships/tags" Target="../tags/tag59.xml"/><Relationship Id="rId17" Type="http://schemas.openxmlformats.org/officeDocument/2006/relationships/tags" Target="../tags/tag64.xml"/><Relationship Id="rId25" Type="http://schemas.openxmlformats.org/officeDocument/2006/relationships/tags" Target="../tags/tag72.xml"/><Relationship Id="rId33" Type="http://schemas.openxmlformats.org/officeDocument/2006/relationships/tags" Target="../tags/tag80.xml"/><Relationship Id="rId38" Type="http://schemas.openxmlformats.org/officeDocument/2006/relationships/tags" Target="../tags/tag85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67.xml"/><Relationship Id="rId41" Type="http://schemas.openxmlformats.org/officeDocument/2006/relationships/tags" Target="../tags/tag8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9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26" Type="http://schemas.openxmlformats.org/officeDocument/2006/relationships/tags" Target="../tags/tag124.xml"/><Relationship Id="rId3" Type="http://schemas.openxmlformats.org/officeDocument/2006/relationships/tags" Target="../tags/tag101.xml"/><Relationship Id="rId21" Type="http://schemas.openxmlformats.org/officeDocument/2006/relationships/tags" Target="../tags/tag119.xml"/><Relationship Id="rId34" Type="http://schemas.openxmlformats.org/officeDocument/2006/relationships/tags" Target="../tags/tag132.xml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tags" Target="../tags/tag123.xml"/><Relationship Id="rId33" Type="http://schemas.openxmlformats.org/officeDocument/2006/relationships/tags" Target="../tags/tag131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0" Type="http://schemas.openxmlformats.org/officeDocument/2006/relationships/tags" Target="../tags/tag118.xml"/><Relationship Id="rId29" Type="http://schemas.openxmlformats.org/officeDocument/2006/relationships/tags" Target="../tags/tag127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32" Type="http://schemas.openxmlformats.org/officeDocument/2006/relationships/tags" Target="../tags/tag130.xml"/><Relationship Id="rId5" Type="http://schemas.openxmlformats.org/officeDocument/2006/relationships/tags" Target="../tags/tag103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28" Type="http://schemas.openxmlformats.org/officeDocument/2006/relationships/tags" Target="../tags/tag126.xml"/><Relationship Id="rId36" Type="http://schemas.openxmlformats.org/officeDocument/2006/relationships/notesSlide" Target="../notesSlides/notesSlide7.xml"/><Relationship Id="rId10" Type="http://schemas.openxmlformats.org/officeDocument/2006/relationships/tags" Target="../tags/tag108.xml"/><Relationship Id="rId19" Type="http://schemas.openxmlformats.org/officeDocument/2006/relationships/tags" Target="../tags/tag117.xml"/><Relationship Id="rId31" Type="http://schemas.openxmlformats.org/officeDocument/2006/relationships/tags" Target="../tags/tag129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Relationship Id="rId22" Type="http://schemas.openxmlformats.org/officeDocument/2006/relationships/tags" Target="../tags/tag120.xml"/><Relationship Id="rId27" Type="http://schemas.openxmlformats.org/officeDocument/2006/relationships/tags" Target="../tags/tag125.xml"/><Relationship Id="rId30" Type="http://schemas.openxmlformats.org/officeDocument/2006/relationships/tags" Target="../tags/tag128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106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45.xml"/><Relationship Id="rId18" Type="http://schemas.openxmlformats.org/officeDocument/2006/relationships/tags" Target="../tags/tag150.xml"/><Relationship Id="rId26" Type="http://schemas.openxmlformats.org/officeDocument/2006/relationships/tags" Target="../tags/tag158.xml"/><Relationship Id="rId3" Type="http://schemas.openxmlformats.org/officeDocument/2006/relationships/tags" Target="../tags/tag135.xml"/><Relationship Id="rId21" Type="http://schemas.openxmlformats.org/officeDocument/2006/relationships/tags" Target="../tags/tag153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139.xml"/><Relationship Id="rId12" Type="http://schemas.openxmlformats.org/officeDocument/2006/relationships/tags" Target="../tags/tag144.xml"/><Relationship Id="rId17" Type="http://schemas.openxmlformats.org/officeDocument/2006/relationships/tags" Target="../tags/tag149.xml"/><Relationship Id="rId25" Type="http://schemas.openxmlformats.org/officeDocument/2006/relationships/tags" Target="../tags/tag157.xml"/><Relationship Id="rId33" Type="http://schemas.openxmlformats.org/officeDocument/2006/relationships/tags" Target="../tags/tag165.xml"/><Relationship Id="rId2" Type="http://schemas.openxmlformats.org/officeDocument/2006/relationships/tags" Target="../tags/tag134.xml"/><Relationship Id="rId16" Type="http://schemas.openxmlformats.org/officeDocument/2006/relationships/tags" Target="../tags/tag148.xml"/><Relationship Id="rId20" Type="http://schemas.openxmlformats.org/officeDocument/2006/relationships/tags" Target="../tags/tag152.xml"/><Relationship Id="rId29" Type="http://schemas.openxmlformats.org/officeDocument/2006/relationships/tags" Target="../tags/tag161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tags" Target="../tags/tag143.xml"/><Relationship Id="rId24" Type="http://schemas.openxmlformats.org/officeDocument/2006/relationships/tags" Target="../tags/tag156.xml"/><Relationship Id="rId32" Type="http://schemas.openxmlformats.org/officeDocument/2006/relationships/tags" Target="../tags/tag164.xml"/><Relationship Id="rId5" Type="http://schemas.openxmlformats.org/officeDocument/2006/relationships/tags" Target="../tags/tag137.xml"/><Relationship Id="rId15" Type="http://schemas.openxmlformats.org/officeDocument/2006/relationships/tags" Target="../tags/tag147.xml"/><Relationship Id="rId23" Type="http://schemas.openxmlformats.org/officeDocument/2006/relationships/tags" Target="../tags/tag155.xml"/><Relationship Id="rId28" Type="http://schemas.openxmlformats.org/officeDocument/2006/relationships/tags" Target="../tags/tag160.xml"/><Relationship Id="rId10" Type="http://schemas.openxmlformats.org/officeDocument/2006/relationships/tags" Target="../tags/tag142.xml"/><Relationship Id="rId19" Type="http://schemas.openxmlformats.org/officeDocument/2006/relationships/tags" Target="../tags/tag151.xml"/><Relationship Id="rId31" Type="http://schemas.openxmlformats.org/officeDocument/2006/relationships/tags" Target="../tags/tag163.xml"/><Relationship Id="rId4" Type="http://schemas.openxmlformats.org/officeDocument/2006/relationships/tags" Target="../tags/tag136.xml"/><Relationship Id="rId9" Type="http://schemas.openxmlformats.org/officeDocument/2006/relationships/tags" Target="../tags/tag141.xml"/><Relationship Id="rId14" Type="http://schemas.openxmlformats.org/officeDocument/2006/relationships/tags" Target="../tags/tag146.xml"/><Relationship Id="rId22" Type="http://schemas.openxmlformats.org/officeDocument/2006/relationships/tags" Target="../tags/tag154.xml"/><Relationship Id="rId27" Type="http://schemas.openxmlformats.org/officeDocument/2006/relationships/tags" Target="../tags/tag159.xml"/><Relationship Id="rId30" Type="http://schemas.openxmlformats.org/officeDocument/2006/relationships/tags" Target="../tags/tag162.xml"/><Relationship Id="rId35" Type="http://schemas.openxmlformats.org/officeDocument/2006/relationships/notesSlide" Target="../notesSlides/notesSlide8.xml"/><Relationship Id="rId8" Type="http://schemas.openxmlformats.org/officeDocument/2006/relationships/tags" Target="../tags/tag1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Winter </a:t>
            </a:r>
            <a:r>
              <a:rPr lang="en-US" altLang="en-US" sz="2800" dirty="0" smtClean="0"/>
              <a:t>2019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Lecture 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Dijkstra’s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</a:rPr>
              <a:t>http://www.cs.utexas.edu/users/EWD/</a:t>
            </a:r>
          </a:p>
        </p:txBody>
      </p:sp>
      <p:pic>
        <p:nvPicPr>
          <p:cNvPr id="12292" name="Picture 4" descr="EWDwww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2300" y="3962400"/>
            <a:ext cx="2171700" cy="2895600"/>
          </a:xfr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Edsger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Wybe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Dijkstra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was one of the most influential members of computing science's founding generation. Among the domains in which his scientific contributions are fundamental are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algorithm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programming languages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program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operating systems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distributed processing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formal specification and verification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design of mathematical arguments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Dijkstra’s Algorithm as a greedy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committed to the solution by order of minimum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Correctness Proof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Elements in S have the correct label</a:t>
            </a:r>
          </a:p>
          <a:p>
            <a:pPr eaLnBrk="1" hangingPunct="1"/>
            <a:r>
              <a:rPr lang="en-US" altLang="en-US" smtClean="0"/>
              <a:t>Key to proof:  when v is added to S, it has the correct distance label.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3962400"/>
            <a:ext cx="27432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8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5334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434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124200" y="3886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429000" y="548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Let v be a vertex in V-S with minimum d[v]</a:t>
            </a:r>
          </a:p>
          <a:p>
            <a:pPr eaLnBrk="1" hangingPunct="1"/>
            <a:r>
              <a:rPr lang="en-US" altLang="en-US" sz="2800" smtClean="0"/>
              <a:t>Let P</a:t>
            </a:r>
            <a:r>
              <a:rPr lang="en-US" altLang="en-US" sz="2800" baseline="-25000" smtClean="0"/>
              <a:t>v</a:t>
            </a:r>
            <a:r>
              <a:rPr lang="en-US" altLang="en-US" sz="2800" smtClean="0"/>
              <a:t> be a path of length d[v], with an edge (u,v)</a:t>
            </a:r>
          </a:p>
          <a:p>
            <a:pPr eaLnBrk="1" hangingPunct="1"/>
            <a:r>
              <a:rPr lang="en-US" altLang="en-US" sz="2800" smtClean="0"/>
              <a:t>Let P be some other path to v.  Suppose P first leaves S on the edge (x, y)</a:t>
            </a:r>
          </a:p>
          <a:p>
            <a:pPr lvl="1" eaLnBrk="1" hangingPunct="1"/>
            <a:r>
              <a:rPr lang="en-US" altLang="en-US" sz="2400" smtClean="0"/>
              <a:t>P = P</a:t>
            </a:r>
            <a:r>
              <a:rPr lang="en-US" altLang="en-US" sz="2400" baseline="-25000" smtClean="0"/>
              <a:t>sx</a:t>
            </a:r>
            <a:r>
              <a:rPr lang="en-US" altLang="en-US" sz="2400" smtClean="0"/>
              <a:t> + c(x,y) + P</a:t>
            </a:r>
            <a:r>
              <a:rPr lang="en-US" altLang="en-US" sz="2400" baseline="-25000" smtClean="0"/>
              <a:t>yv</a:t>
            </a:r>
          </a:p>
          <a:p>
            <a:pPr lvl="1" eaLnBrk="1" hangingPunct="1"/>
            <a:r>
              <a:rPr lang="en-US" altLang="en-US" sz="2400" smtClean="0"/>
              <a:t>Len(P</a:t>
            </a:r>
            <a:r>
              <a:rPr lang="en-US" altLang="en-US" sz="2400" baseline="-25000" smtClean="0"/>
              <a:t>sx</a:t>
            </a:r>
            <a:r>
              <a:rPr lang="en-US" altLang="en-US" sz="2400" smtClean="0"/>
              <a:t>) + c(x,y) &gt;= d[y]</a:t>
            </a:r>
          </a:p>
          <a:p>
            <a:pPr lvl="1" eaLnBrk="1" hangingPunct="1"/>
            <a:r>
              <a:rPr lang="en-US" altLang="en-US" sz="2400" smtClean="0"/>
              <a:t>Len(P</a:t>
            </a:r>
            <a:r>
              <a:rPr lang="en-US" altLang="en-US" sz="2400" baseline="-25000" smtClean="0"/>
              <a:t>yv</a:t>
            </a:r>
            <a:r>
              <a:rPr lang="en-US" altLang="en-US" sz="2400" smtClean="0"/>
              <a:t>) &gt;= 0</a:t>
            </a:r>
          </a:p>
          <a:p>
            <a:pPr lvl="1" eaLnBrk="1" hangingPunct="1"/>
            <a:r>
              <a:rPr lang="en-US" altLang="en-US" sz="2400" smtClean="0"/>
              <a:t>Len(P) &gt;= d[y] + 0 &gt;= d[v]</a:t>
            </a:r>
          </a:p>
          <a:p>
            <a:pPr lvl="1" eaLnBrk="1" hangingPunct="1"/>
            <a:endParaRPr lang="en-US" altLang="en-US" sz="2400" smtClean="0"/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3886200"/>
            <a:ext cx="24384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2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82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5257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537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7239000" y="3810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543800" y="5410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Negative Cost Edges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Draw a small example a negative cost edge and show that </a:t>
            </a:r>
            <a:r>
              <a:rPr lang="en-US" altLang="en-US" dirty="0" err="1" smtClean="0"/>
              <a:t>Dijkstra’s</a:t>
            </a:r>
            <a:r>
              <a:rPr lang="en-US" altLang="en-US" dirty="0" smtClean="0"/>
              <a:t> algorithm fails on this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Bottleneck Shortest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Define the bottleneck distance for a path to be the maximum cost edge along the path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742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Compute the bottleneck shortest paths</a:t>
            </a:r>
          </a:p>
        </p:txBody>
      </p:sp>
      <p:sp>
        <p:nvSpPr>
          <p:cNvPr id="1843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1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6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7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8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9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8470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71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72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73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74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75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76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77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78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smtClean="0"/>
              <a:t>How do you adapt Dijkstra’s algorithm  to handle bottleneck distances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the correctness proof still apply?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Last Week – Greedy Algorithms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419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Task scheduling to minimize maximum lateness</a:t>
            </a:r>
          </a:p>
          <a:p>
            <a:pPr lvl="1"/>
            <a:r>
              <a:rPr lang="en-US" altLang="en-US" dirty="0" smtClean="0"/>
              <a:t>Interchange lemma</a:t>
            </a:r>
          </a:p>
          <a:p>
            <a:pPr lvl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Farthest in the future algorithm for optimal caching</a:t>
            </a:r>
          </a:p>
          <a:p>
            <a:pPr lvl="1" eaLnBrk="1" hangingPunct="1"/>
            <a:r>
              <a:rPr lang="en-US" altLang="en-US" dirty="0" smtClean="0"/>
              <a:t>Discard element whose first occurrence is last in the sequence</a:t>
            </a:r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75641" y="6027019"/>
            <a:ext cx="1066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109041" y="603592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47499" y="6035926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A, B, C, A, C, D, C, B, C, A, 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00" y="3124200"/>
            <a:ext cx="5692775" cy="765768"/>
            <a:chOff x="228600" y="4414838"/>
            <a:chExt cx="7910513" cy="1536853"/>
          </a:xfrm>
        </p:grpSpPr>
        <p:sp>
          <p:nvSpPr>
            <p:cNvPr id="8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419601" y="5105399"/>
              <a:ext cx="914400" cy="61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9" name="Text Box 1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24400" y="5334000"/>
              <a:ext cx="990600" cy="61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dirty="0"/>
                <a:t>d</a:t>
              </a:r>
              <a:r>
                <a:rPr lang="en-US" sz="1400" baseline="-25000" dirty="0"/>
                <a:t>i</a:t>
              </a:r>
              <a:r>
                <a:rPr lang="en-US" sz="1400" dirty="0"/>
                <a:t>  </a:t>
              </a:r>
              <a:r>
                <a:rPr lang="en-US" sz="1400" dirty="0" err="1"/>
                <a:t>d</a:t>
              </a:r>
              <a:r>
                <a:rPr lang="en-US" sz="1400" baseline="-25000" dirty="0" err="1"/>
                <a:t>j</a:t>
              </a:r>
              <a:endParaRPr lang="en-US" sz="1400" baseline="-25000" dirty="0"/>
            </a:p>
          </p:txBody>
        </p:sp>
        <p:sp>
          <p:nvSpPr>
            <p:cNvPr id="10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4953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533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" name="Text Box 1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28600" y="5334000"/>
              <a:ext cx="990600" cy="61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dirty="0"/>
                <a:t>d</a:t>
              </a:r>
              <a:r>
                <a:rPr lang="en-US" sz="1400" baseline="-25000" dirty="0"/>
                <a:t>i</a:t>
              </a:r>
              <a:r>
                <a:rPr lang="en-US" sz="1400" dirty="0"/>
                <a:t>  </a:t>
              </a:r>
              <a:r>
                <a:rPr lang="en-US" sz="1400" dirty="0" err="1"/>
                <a:t>d</a:t>
              </a:r>
              <a:r>
                <a:rPr lang="en-US" sz="1400" baseline="-25000" dirty="0" err="1"/>
                <a:t>j</a:t>
              </a:r>
              <a:endParaRPr lang="en-US" sz="1400" baseline="-25000" dirty="0"/>
            </a:p>
          </p:txBody>
        </p:sp>
        <p:sp>
          <p:nvSpPr>
            <p:cNvPr id="1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4572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4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8382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5" name="Rectangle 1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928688" y="4414838"/>
              <a:ext cx="1517650" cy="45561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j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446338" y="4414838"/>
              <a:ext cx="1139825" cy="455612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/>
                <a:t>i</a:t>
              </a:r>
            </a:p>
          </p:txBody>
        </p:sp>
        <p:sp>
          <p:nvSpPr>
            <p:cNvPr id="17" name="Rectangle 1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621463" y="4414838"/>
              <a:ext cx="1517650" cy="45561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j</a:t>
              </a:r>
            </a:p>
          </p:txBody>
        </p:sp>
        <p:sp>
          <p:nvSpPr>
            <p:cNvPr id="18" name="Rectangle 2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83225" y="4414838"/>
              <a:ext cx="1139825" cy="455612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/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week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Topics</a:t>
            </a:r>
          </a:p>
          <a:p>
            <a:pPr lvl="1" eaLnBrk="1" hangingPunct="1"/>
            <a:r>
              <a:rPr lang="en-US" altLang="en-US" dirty="0" smtClean="0"/>
              <a:t>Dijkstra’s Algorithm (Section 4.4)</a:t>
            </a:r>
          </a:p>
          <a:p>
            <a:pPr lvl="1" eaLnBrk="1" hangingPunct="1"/>
            <a:r>
              <a:rPr lang="en-US" altLang="en-US" dirty="0" smtClean="0"/>
              <a:t>Wednesday: Shortest Paths / Minimum Spanning Trees</a:t>
            </a:r>
          </a:p>
          <a:p>
            <a:pPr lvl="1" eaLnBrk="1" hangingPunct="1"/>
            <a:r>
              <a:rPr lang="en-US" altLang="en-US" dirty="0" smtClean="0"/>
              <a:t>Friday: Minimum Spanning Trees</a:t>
            </a:r>
          </a:p>
          <a:p>
            <a:pPr eaLnBrk="1" hangingPunct="1"/>
            <a:r>
              <a:rPr lang="en-US" altLang="en-US" dirty="0" smtClean="0"/>
              <a:t>Reading</a:t>
            </a:r>
          </a:p>
          <a:p>
            <a:pPr lvl="1" eaLnBrk="1" hangingPunct="1"/>
            <a:r>
              <a:rPr lang="en-US" altLang="en-US" dirty="0" smtClean="0"/>
              <a:t>4.4, 4.5, 4.7, 4.8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Single Source Shortest Path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525604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Given a graph and a start vertex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Determine distance of every vertex from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Identify shortest paths to each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Express concisely as a “shortest paths tree”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Each vertex has a pointer to a predecessor on shortest path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6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6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6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6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6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6388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6388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7056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008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70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620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1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Construct Shortest Path Tree </a:t>
            </a:r>
            <a:br>
              <a:rPr lang="en-US" altLang="en-US" sz="4000" smtClean="0"/>
            </a:br>
            <a:r>
              <a:rPr lang="en-US" altLang="en-US" sz="4000" smtClean="0"/>
              <a:t>from s</a:t>
            </a:r>
          </a:p>
        </p:txBody>
      </p:sp>
      <p:sp>
        <p:nvSpPr>
          <p:cNvPr id="717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72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73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17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5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176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177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178" name="Oval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194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5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7196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7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7198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7199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0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7201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2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3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204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5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206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7" name="Oval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208" name="Oval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209" name="Oval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210" name="Oval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211" name="Oval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212" name="Oval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213" name="Oval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214" name="Oval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Warmup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If P is a shortest path from s to v, and if t is on the path P, the segment from s to t is a shortest path between s and 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WHY?  </a:t>
            </a:r>
          </a:p>
        </p:txBody>
      </p:sp>
      <p:sp>
        <p:nvSpPr>
          <p:cNvPr id="8196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0" y="3124200"/>
            <a:ext cx="4800600" cy="1104900"/>
          </a:xfrm>
          <a:custGeom>
            <a:avLst/>
            <a:gdLst>
              <a:gd name="T0" fmla="*/ 0 w 2496"/>
              <a:gd name="T1" fmla="*/ 1304278038 h 936"/>
              <a:gd name="T2" fmla="*/ 1598032277 w 2496"/>
              <a:gd name="T3" fmla="*/ 300987268 h 936"/>
              <a:gd name="T4" fmla="*/ 2147483647 w 2496"/>
              <a:gd name="T5" fmla="*/ 836075310 h 936"/>
              <a:gd name="T6" fmla="*/ 2147483647 w 2496"/>
              <a:gd name="T7" fmla="*/ 836075310 h 936"/>
              <a:gd name="T8" fmla="*/ 2147483647 w 2496"/>
              <a:gd name="T9" fmla="*/ 33443293 h 936"/>
              <a:gd name="T10" fmla="*/ 2147483647 w 2496"/>
              <a:gd name="T11" fmla="*/ 635417968 h 9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96"/>
              <a:gd name="T19" fmla="*/ 0 h 936"/>
              <a:gd name="T20" fmla="*/ 2496 w 2496"/>
              <a:gd name="T21" fmla="*/ 936 h 9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96" h="936">
                <a:moveTo>
                  <a:pt x="0" y="936"/>
                </a:moveTo>
                <a:cubicBezTo>
                  <a:pt x="128" y="604"/>
                  <a:pt x="256" y="272"/>
                  <a:pt x="432" y="216"/>
                </a:cubicBezTo>
                <a:cubicBezTo>
                  <a:pt x="608" y="160"/>
                  <a:pt x="896" y="536"/>
                  <a:pt x="1056" y="600"/>
                </a:cubicBezTo>
                <a:cubicBezTo>
                  <a:pt x="1216" y="664"/>
                  <a:pt x="1248" y="696"/>
                  <a:pt x="1392" y="600"/>
                </a:cubicBezTo>
                <a:cubicBezTo>
                  <a:pt x="1536" y="504"/>
                  <a:pt x="1736" y="48"/>
                  <a:pt x="1920" y="24"/>
                </a:cubicBezTo>
                <a:cubicBezTo>
                  <a:pt x="2104" y="0"/>
                  <a:pt x="2300" y="228"/>
                  <a:pt x="2496" y="456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114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1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3733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1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35052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Simulate </a:t>
            </a:r>
            <a:r>
              <a:rPr lang="en-US" altLang="en-US" sz="4000" smtClean="0"/>
              <a:t>Dijkstra’s algorithm</a:t>
            </a:r>
            <a:br>
              <a:rPr lang="en-US" altLang="en-US" sz="4000" smtClean="0"/>
            </a:br>
            <a:r>
              <a:rPr lang="en-US" altLang="en-US" sz="4000" smtClean="0"/>
              <a:t> (starting </a:t>
            </a:r>
            <a:r>
              <a:rPr lang="en-US" altLang="en-US" sz="4000" dirty="0" smtClean="0"/>
              <a:t>from s) on the graph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5790704"/>
              </p:ext>
            </p:extLst>
          </p:nvPr>
        </p:nvGraphicFramePr>
        <p:xfrm>
          <a:off x="4648201" y="2689166"/>
          <a:ext cx="3960362" cy="3178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66">
                  <a:extLst>
                    <a:ext uri="{9D8B030D-6E8A-4147-A177-3AD203B41FA5}">
                      <a16:colId xmlns:a16="http://schemas.microsoft.com/office/drawing/2014/main" val="1308810191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652322265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2687170053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4248874324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873732672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545860929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244559666"/>
                    </a:ext>
                  </a:extLst>
                </a:gridCol>
              </a:tblGrid>
              <a:tr h="52970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045400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62108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517107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0180316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3094974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368359"/>
                  </a:ext>
                </a:extLst>
              </a:tr>
            </a:tbl>
          </a:graphicData>
        </a:graphic>
      </p:graphicFrame>
      <p:sp>
        <p:nvSpPr>
          <p:cNvPr id="10293" name="Text Box 12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22860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Round</a:t>
            </a:r>
          </a:p>
        </p:txBody>
      </p:sp>
      <p:sp>
        <p:nvSpPr>
          <p:cNvPr id="10294" name="Text Box 12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220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Vertex Added</a:t>
            </a:r>
          </a:p>
        </p:txBody>
      </p:sp>
      <p:sp>
        <p:nvSpPr>
          <p:cNvPr id="10295" name="Text Box 12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s</a:t>
            </a:r>
          </a:p>
        </p:txBody>
      </p:sp>
      <p:sp>
        <p:nvSpPr>
          <p:cNvPr id="10296" name="Text Box 12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53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a</a:t>
            </a:r>
          </a:p>
        </p:txBody>
      </p:sp>
      <p:sp>
        <p:nvSpPr>
          <p:cNvPr id="10297" name="Text Box 12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b</a:t>
            </a:r>
          </a:p>
        </p:txBody>
      </p:sp>
      <p:sp>
        <p:nvSpPr>
          <p:cNvPr id="10298" name="Text Box 1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sp>
        <p:nvSpPr>
          <p:cNvPr id="10299" name="Text Box 12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305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d</a:t>
            </a:r>
          </a:p>
        </p:txBody>
      </p:sp>
      <p:sp>
        <p:nvSpPr>
          <p:cNvPr id="10300" name="Oval 13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52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301" name="Oval 13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6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302" name="Oval 13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303" name="Oval 13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752600" y="2895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304" name="Line 1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62000" y="3124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057400" y="4724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133600" y="2971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828800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1981200" y="3124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4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905000" y="3200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838200" y="3048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057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Text Box 14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90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5" name="Text Box 14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38400" y="274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6" name="Text Box 14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5200" y="3657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7" name="Text Box 14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670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2</a:t>
            </a:r>
          </a:p>
        </p:txBody>
      </p:sp>
      <p:sp>
        <p:nvSpPr>
          <p:cNvPr id="10318" name="Text Box 15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19" name="Text Box 15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600200" y="3733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0" name="Text Box 15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990600" y="4191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6</a:t>
            </a:r>
          </a:p>
        </p:txBody>
      </p:sp>
      <p:sp>
        <p:nvSpPr>
          <p:cNvPr id="10321" name="Text Box 15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90800" y="4419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22" name="Text Box 15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90800" y="4876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23" name="Text Box 15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819400" y="3962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4" name="Oval 13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33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337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was Dijkstra?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were his major contributions?</a:t>
            </a:r>
          </a:p>
        </p:txBody>
      </p:sp>
      <p:pic>
        <p:nvPicPr>
          <p:cNvPr id="11268" name="Picture 2" descr="http://www.citidel.org/bitstream/10117/333/2/edsger_dijkstr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0"/>
            <a:ext cx="19939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3236</TotalTime>
  <Words>628</Words>
  <Application>Microsoft Office PowerPoint</Application>
  <PresentationFormat>On-screen Show (4:3)</PresentationFormat>
  <Paragraphs>241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CSE 421 Algorithms</vt:lpstr>
      <vt:lpstr>Last Week – Greedy Algorithms</vt:lpstr>
      <vt:lpstr>This week</vt:lpstr>
      <vt:lpstr>Single Source Shortest Path Problem</vt:lpstr>
      <vt:lpstr>Construct Shortest Path Tree  from s</vt:lpstr>
      <vt:lpstr>Warmup</vt:lpstr>
      <vt:lpstr>Dijkstra’s Algorithm</vt:lpstr>
      <vt:lpstr>Simulate Dijkstra’s algorithm  (starting from s) on the graph</vt:lpstr>
      <vt:lpstr>Who was Dijkstra?</vt:lpstr>
      <vt:lpstr>http://www.cs.utexas.edu/users/EWD/</vt:lpstr>
      <vt:lpstr>Dijkstra’s Algorithm as a greedy algorithm</vt:lpstr>
      <vt:lpstr>Correctness Proof</vt:lpstr>
      <vt:lpstr>Proof</vt:lpstr>
      <vt:lpstr>Negative Cost Edges</vt:lpstr>
      <vt:lpstr>Bottleneck Shortest Path</vt:lpstr>
      <vt:lpstr>Compute the bottleneck shortest paths</vt:lpstr>
      <vt:lpstr>How do you adapt Dijkstra’s algorithm  to handle bottleneck distances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60</cp:revision>
  <dcterms:created xsi:type="dcterms:W3CDTF">1601-01-01T00:00:00Z</dcterms:created>
  <dcterms:modified xsi:type="dcterms:W3CDTF">2019-01-29T23:57:47Z</dcterms:modified>
</cp:coreProperties>
</file>