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4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5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6" r:id="rId2"/>
    <p:sldId id="302" r:id="rId3"/>
    <p:sldId id="377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78" r:id="rId21"/>
    <p:sldId id="379" r:id="rId22"/>
    <p:sldId id="345" r:id="rId23"/>
    <p:sldId id="346" r:id="rId24"/>
    <p:sldId id="347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07BC64-543E-4C03-9500-B8B82932167E}" v="2" dt="2019-01-21T23:03:03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18" d="100"/>
          <a:sy n="118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9007BC64-543E-4C03-9500-B8B82932167E}"/>
    <pc:docChg chg="custSel addSld delSld modSld">
      <pc:chgData name="Richard Anderson" userId="4654cc452026b74c" providerId="LiveId" clId="{9007BC64-543E-4C03-9500-B8B82932167E}" dt="2019-01-21T23:10:49.204" v="773" actId="27636"/>
      <pc:docMkLst>
        <pc:docMk/>
      </pc:docMkLst>
      <pc:sldChg chg="modSp">
        <pc:chgData name="Richard Anderson" userId="4654cc452026b74c" providerId="LiveId" clId="{9007BC64-543E-4C03-9500-B8B82932167E}" dt="2019-01-21T22:30:54.867" v="10" actId="20577"/>
        <pc:sldMkLst>
          <pc:docMk/>
          <pc:sldMk cId="0" sldId="256"/>
        </pc:sldMkLst>
        <pc:spChg chg="mod">
          <ac:chgData name="Richard Anderson" userId="4654cc452026b74c" providerId="LiveId" clId="{9007BC64-543E-4C03-9500-B8B82932167E}" dt="2019-01-21T22:30:54.867" v="1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9007BC64-543E-4C03-9500-B8B82932167E}" dt="2019-01-21T22:35:40.482" v="103" actId="20577"/>
        <pc:sldMkLst>
          <pc:docMk/>
          <pc:sldMk cId="0" sldId="302"/>
        </pc:sldMkLst>
        <pc:spChg chg="mod">
          <ac:chgData name="Richard Anderson" userId="4654cc452026b74c" providerId="LiveId" clId="{9007BC64-543E-4C03-9500-B8B82932167E}" dt="2019-01-21T22:35:40.482" v="103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9007BC64-543E-4C03-9500-B8B82932167E}" dt="2019-01-21T22:35:46.719" v="104" actId="2696"/>
        <pc:sldMkLst>
          <pc:docMk/>
          <pc:sldMk cId="2384399704" sldId="378"/>
        </pc:sldMkLst>
      </pc:sldChg>
      <pc:sldChg chg="modSp add">
        <pc:chgData name="Richard Anderson" userId="4654cc452026b74c" providerId="LiveId" clId="{9007BC64-543E-4C03-9500-B8B82932167E}" dt="2019-01-21T23:02:41.148" v="314" actId="5793"/>
        <pc:sldMkLst>
          <pc:docMk/>
          <pc:sldMk cId="3354885597" sldId="378"/>
        </pc:sldMkLst>
        <pc:spChg chg="mod">
          <ac:chgData name="Richard Anderson" userId="4654cc452026b74c" providerId="LiveId" clId="{9007BC64-543E-4C03-9500-B8B82932167E}" dt="2019-01-21T22:50:00.298" v="151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9007BC64-543E-4C03-9500-B8B82932167E}" dt="2019-01-21T23:02:41.148" v="314" actId="5793"/>
          <ac:spMkLst>
            <pc:docMk/>
            <pc:sldMk cId="3354885597" sldId="378"/>
            <ac:spMk id="3" creationId="{2DA2D841-B4C6-4F6F-BEA8-9C9B01F119E2}"/>
          </ac:spMkLst>
        </pc:spChg>
      </pc:sldChg>
      <pc:sldChg chg="modSp add">
        <pc:chgData name="Richard Anderson" userId="4654cc452026b74c" providerId="LiveId" clId="{9007BC64-543E-4C03-9500-B8B82932167E}" dt="2019-01-21T23:10:49.204" v="773" actId="27636"/>
        <pc:sldMkLst>
          <pc:docMk/>
          <pc:sldMk cId="3115321268" sldId="379"/>
        </pc:sldMkLst>
        <pc:spChg chg="mod">
          <ac:chgData name="Richard Anderson" userId="4654cc452026b74c" providerId="LiveId" clId="{9007BC64-543E-4C03-9500-B8B82932167E}" dt="2019-01-21T23:03:12.241" v="348" actId="20577"/>
          <ac:spMkLst>
            <pc:docMk/>
            <pc:sldMk cId="3115321268" sldId="379"/>
            <ac:spMk id="2" creationId="{11407F9B-99A9-4C96-A08E-8F0B3005EC94}"/>
          </ac:spMkLst>
        </pc:spChg>
        <pc:spChg chg="mod">
          <ac:chgData name="Richard Anderson" userId="4654cc452026b74c" providerId="LiveId" clId="{9007BC64-543E-4C03-9500-B8B82932167E}" dt="2019-01-21T23:10:49.204" v="773" actId="27636"/>
          <ac:spMkLst>
            <pc:docMk/>
            <pc:sldMk cId="3115321268" sldId="379"/>
            <ac:spMk id="3" creationId="{B05251CC-1A7A-45C7-A5F8-08A2C78D7D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5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0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286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08F1-F1A7-4C98-AB87-F4EA4A59DA5F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50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B51E75-EBCF-435D-8311-D2AEF9DA4211}" type="slidenum">
              <a:rPr lang="en-US" smtClean="0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tags" Target="../tags/tag109.xml"/><Relationship Id="rId39" Type="http://schemas.openxmlformats.org/officeDocument/2006/relationships/tags" Target="../tags/tag122.xml"/><Relationship Id="rId21" Type="http://schemas.openxmlformats.org/officeDocument/2006/relationships/tags" Target="../tags/tag104.xml"/><Relationship Id="rId34" Type="http://schemas.openxmlformats.org/officeDocument/2006/relationships/tags" Target="../tags/tag117.xml"/><Relationship Id="rId42" Type="http://schemas.openxmlformats.org/officeDocument/2006/relationships/tags" Target="../tags/tag125.xml"/><Relationship Id="rId47" Type="http://schemas.openxmlformats.org/officeDocument/2006/relationships/tags" Target="../tags/tag130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9" Type="http://schemas.openxmlformats.org/officeDocument/2006/relationships/tags" Target="../tags/tag112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32" Type="http://schemas.openxmlformats.org/officeDocument/2006/relationships/tags" Target="../tags/tag115.xml"/><Relationship Id="rId37" Type="http://schemas.openxmlformats.org/officeDocument/2006/relationships/tags" Target="../tags/tag120.xml"/><Relationship Id="rId40" Type="http://schemas.openxmlformats.org/officeDocument/2006/relationships/tags" Target="../tags/tag123.xml"/><Relationship Id="rId45" Type="http://schemas.openxmlformats.org/officeDocument/2006/relationships/tags" Target="../tags/tag128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36" Type="http://schemas.openxmlformats.org/officeDocument/2006/relationships/tags" Target="../tags/tag119.xml"/><Relationship Id="rId49" Type="http://schemas.openxmlformats.org/officeDocument/2006/relationships/notesSlide" Target="../notesSlides/notesSlide4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31" Type="http://schemas.openxmlformats.org/officeDocument/2006/relationships/tags" Target="../tags/tag114.xml"/><Relationship Id="rId44" Type="http://schemas.openxmlformats.org/officeDocument/2006/relationships/tags" Target="../tags/tag127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tags" Target="../tags/tag113.xml"/><Relationship Id="rId35" Type="http://schemas.openxmlformats.org/officeDocument/2006/relationships/tags" Target="../tags/tag118.xml"/><Relationship Id="rId43" Type="http://schemas.openxmlformats.org/officeDocument/2006/relationships/tags" Target="../tags/tag126.xml"/><Relationship Id="rId48" Type="http://schemas.openxmlformats.org/officeDocument/2006/relationships/slideLayout" Target="../slideLayouts/slideLayout6.xml"/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33" Type="http://schemas.openxmlformats.org/officeDocument/2006/relationships/tags" Target="../tags/tag116.xml"/><Relationship Id="rId38" Type="http://schemas.openxmlformats.org/officeDocument/2006/relationships/tags" Target="../tags/tag121.xml"/><Relationship Id="rId46" Type="http://schemas.openxmlformats.org/officeDocument/2006/relationships/tags" Target="../tags/tag129.xml"/><Relationship Id="rId20" Type="http://schemas.openxmlformats.org/officeDocument/2006/relationships/tags" Target="../tags/tag103.xml"/><Relationship Id="rId41" Type="http://schemas.openxmlformats.org/officeDocument/2006/relationships/tags" Target="../tags/tag124.xml"/><Relationship Id="rId1" Type="http://schemas.openxmlformats.org/officeDocument/2006/relationships/tags" Target="../tags/tag84.xml"/><Relationship Id="rId6" Type="http://schemas.openxmlformats.org/officeDocument/2006/relationships/tags" Target="../tags/tag89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26" Type="http://schemas.openxmlformats.org/officeDocument/2006/relationships/tags" Target="../tags/tag156.xml"/><Relationship Id="rId39" Type="http://schemas.openxmlformats.org/officeDocument/2006/relationships/tags" Target="../tags/tag169.xml"/><Relationship Id="rId21" Type="http://schemas.openxmlformats.org/officeDocument/2006/relationships/tags" Target="../tags/tag151.xml"/><Relationship Id="rId34" Type="http://schemas.openxmlformats.org/officeDocument/2006/relationships/tags" Target="../tags/tag164.xml"/><Relationship Id="rId42" Type="http://schemas.openxmlformats.org/officeDocument/2006/relationships/tags" Target="../tags/tag172.xml"/><Relationship Id="rId47" Type="http://schemas.openxmlformats.org/officeDocument/2006/relationships/tags" Target="../tags/tag177.xml"/><Relationship Id="rId7" Type="http://schemas.openxmlformats.org/officeDocument/2006/relationships/tags" Target="../tags/tag137.xml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9" Type="http://schemas.openxmlformats.org/officeDocument/2006/relationships/tags" Target="../tags/tag159.xml"/><Relationship Id="rId11" Type="http://schemas.openxmlformats.org/officeDocument/2006/relationships/tags" Target="../tags/tag141.xml"/><Relationship Id="rId24" Type="http://schemas.openxmlformats.org/officeDocument/2006/relationships/tags" Target="../tags/tag154.xml"/><Relationship Id="rId32" Type="http://schemas.openxmlformats.org/officeDocument/2006/relationships/tags" Target="../tags/tag162.xml"/><Relationship Id="rId37" Type="http://schemas.openxmlformats.org/officeDocument/2006/relationships/tags" Target="../tags/tag167.xml"/><Relationship Id="rId40" Type="http://schemas.openxmlformats.org/officeDocument/2006/relationships/tags" Target="../tags/tag170.xml"/><Relationship Id="rId45" Type="http://schemas.openxmlformats.org/officeDocument/2006/relationships/tags" Target="../tags/tag175.xml"/><Relationship Id="rId5" Type="http://schemas.openxmlformats.org/officeDocument/2006/relationships/tags" Target="../tags/tag135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tags" Target="../tags/tag166.xml"/><Relationship Id="rId49" Type="http://schemas.openxmlformats.org/officeDocument/2006/relationships/notesSlide" Target="../notesSlides/notesSlide5.xml"/><Relationship Id="rId10" Type="http://schemas.openxmlformats.org/officeDocument/2006/relationships/tags" Target="../tags/tag140.xml"/><Relationship Id="rId19" Type="http://schemas.openxmlformats.org/officeDocument/2006/relationships/tags" Target="../tags/tag149.xml"/><Relationship Id="rId31" Type="http://schemas.openxmlformats.org/officeDocument/2006/relationships/tags" Target="../tags/tag161.xml"/><Relationship Id="rId44" Type="http://schemas.openxmlformats.org/officeDocument/2006/relationships/tags" Target="../tags/tag174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30" Type="http://schemas.openxmlformats.org/officeDocument/2006/relationships/tags" Target="../tags/tag160.xml"/><Relationship Id="rId35" Type="http://schemas.openxmlformats.org/officeDocument/2006/relationships/tags" Target="../tags/tag165.xml"/><Relationship Id="rId43" Type="http://schemas.openxmlformats.org/officeDocument/2006/relationships/tags" Target="../tags/tag173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138.xml"/><Relationship Id="rId3" Type="http://schemas.openxmlformats.org/officeDocument/2006/relationships/tags" Target="../tags/tag133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tags" Target="../tags/tag155.xml"/><Relationship Id="rId33" Type="http://schemas.openxmlformats.org/officeDocument/2006/relationships/tags" Target="../tags/tag163.xml"/><Relationship Id="rId38" Type="http://schemas.openxmlformats.org/officeDocument/2006/relationships/tags" Target="../tags/tag168.xml"/><Relationship Id="rId46" Type="http://schemas.openxmlformats.org/officeDocument/2006/relationships/tags" Target="../tags/tag176.xml"/><Relationship Id="rId20" Type="http://schemas.openxmlformats.org/officeDocument/2006/relationships/tags" Target="../tags/tag150.xml"/><Relationship Id="rId41" Type="http://schemas.openxmlformats.org/officeDocument/2006/relationships/tags" Target="../tags/tag171.xml"/><Relationship Id="rId1" Type="http://schemas.openxmlformats.org/officeDocument/2006/relationships/tags" Target="../tags/tag131.xml"/><Relationship Id="rId6" Type="http://schemas.openxmlformats.org/officeDocument/2006/relationships/tags" Target="../tags/tag13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4.xml"/><Relationship Id="rId1" Type="http://schemas.openxmlformats.org/officeDocument/2006/relationships/tags" Target="../tags/tag18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87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5" Type="http://schemas.openxmlformats.org/officeDocument/2006/relationships/tags" Target="../tags/tag189.xml"/><Relationship Id="rId10" Type="http://schemas.openxmlformats.org/officeDocument/2006/relationships/tags" Target="../tags/tag194.xml"/><Relationship Id="rId4" Type="http://schemas.openxmlformats.org/officeDocument/2006/relationships/tags" Target="../tags/tag188.xml"/><Relationship Id="rId9" Type="http://schemas.openxmlformats.org/officeDocument/2006/relationships/tags" Target="../tags/tag19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3" Type="http://schemas.openxmlformats.org/officeDocument/2006/relationships/tags" Target="../tags/tag199.xml"/><Relationship Id="rId21" Type="http://schemas.openxmlformats.org/officeDocument/2006/relationships/tags" Target="../tags/tag217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tags" Target="../tags/tag216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23" Type="http://schemas.openxmlformats.org/officeDocument/2006/relationships/tags" Target="../tags/tag219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Relationship Id="rId22" Type="http://schemas.openxmlformats.org/officeDocument/2006/relationships/tags" Target="../tags/tag2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5" Type="http://schemas.openxmlformats.org/officeDocument/2006/relationships/tags" Target="../tags/tag224.xml"/><Relationship Id="rId10" Type="http://schemas.openxmlformats.org/officeDocument/2006/relationships/tags" Target="../tags/tag229.xml"/><Relationship Id="rId4" Type="http://schemas.openxmlformats.org/officeDocument/2006/relationships/tags" Target="../tags/tag223.xml"/><Relationship Id="rId9" Type="http://schemas.openxmlformats.org/officeDocument/2006/relationships/tags" Target="../tags/tag22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tags" Target="../tags/tag243.xml"/><Relationship Id="rId3" Type="http://schemas.openxmlformats.org/officeDocument/2006/relationships/tags" Target="../tags/tag233.xml"/><Relationship Id="rId7" Type="http://schemas.openxmlformats.org/officeDocument/2006/relationships/tags" Target="../tags/tag237.xml"/><Relationship Id="rId12" Type="http://schemas.openxmlformats.org/officeDocument/2006/relationships/tags" Target="../tags/tag24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2.xml"/><Relationship Id="rId16" Type="http://schemas.openxmlformats.org/officeDocument/2006/relationships/tags" Target="../tags/tag246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5" Type="http://schemas.openxmlformats.org/officeDocument/2006/relationships/tags" Target="../tags/tag235.xml"/><Relationship Id="rId15" Type="http://schemas.openxmlformats.org/officeDocument/2006/relationships/tags" Target="../tags/tag245.xml"/><Relationship Id="rId10" Type="http://schemas.openxmlformats.org/officeDocument/2006/relationships/tags" Target="../tags/tag240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tags" Target="../tags/tag24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3" Type="http://schemas.openxmlformats.org/officeDocument/2006/relationships/tags" Target="../tags/tag253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10" Type="http://schemas.openxmlformats.org/officeDocument/2006/relationships/tags" Target="../tags/tag260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74.xml"/><Relationship Id="rId13" Type="http://schemas.openxmlformats.org/officeDocument/2006/relationships/tags" Target="../tags/tag279.xml"/><Relationship Id="rId18" Type="http://schemas.openxmlformats.org/officeDocument/2006/relationships/tags" Target="../tags/tag284.xml"/><Relationship Id="rId3" Type="http://schemas.openxmlformats.org/officeDocument/2006/relationships/tags" Target="../tags/tag269.xml"/><Relationship Id="rId21" Type="http://schemas.openxmlformats.org/officeDocument/2006/relationships/tags" Target="../tags/tag287.xml"/><Relationship Id="rId7" Type="http://schemas.openxmlformats.org/officeDocument/2006/relationships/tags" Target="../tags/tag273.xml"/><Relationship Id="rId12" Type="http://schemas.openxmlformats.org/officeDocument/2006/relationships/tags" Target="../tags/tag278.xml"/><Relationship Id="rId17" Type="http://schemas.openxmlformats.org/officeDocument/2006/relationships/tags" Target="../tags/tag283.xml"/><Relationship Id="rId2" Type="http://schemas.openxmlformats.org/officeDocument/2006/relationships/tags" Target="../tags/tag268.xml"/><Relationship Id="rId16" Type="http://schemas.openxmlformats.org/officeDocument/2006/relationships/tags" Target="../tags/tag282.xml"/><Relationship Id="rId20" Type="http://schemas.openxmlformats.org/officeDocument/2006/relationships/tags" Target="../tags/tag286.xml"/><Relationship Id="rId1" Type="http://schemas.openxmlformats.org/officeDocument/2006/relationships/tags" Target="../tags/tag267.xml"/><Relationship Id="rId6" Type="http://schemas.openxmlformats.org/officeDocument/2006/relationships/tags" Target="../tags/tag272.xml"/><Relationship Id="rId11" Type="http://schemas.openxmlformats.org/officeDocument/2006/relationships/tags" Target="../tags/tag277.xml"/><Relationship Id="rId5" Type="http://schemas.openxmlformats.org/officeDocument/2006/relationships/tags" Target="../tags/tag271.xml"/><Relationship Id="rId15" Type="http://schemas.openxmlformats.org/officeDocument/2006/relationships/tags" Target="../tags/tag281.xml"/><Relationship Id="rId10" Type="http://schemas.openxmlformats.org/officeDocument/2006/relationships/tags" Target="../tags/tag276.xml"/><Relationship Id="rId19" Type="http://schemas.openxmlformats.org/officeDocument/2006/relationships/tags" Target="../tags/tag285.xml"/><Relationship Id="rId4" Type="http://schemas.openxmlformats.org/officeDocument/2006/relationships/tags" Target="../tags/tag270.xml"/><Relationship Id="rId9" Type="http://schemas.openxmlformats.org/officeDocument/2006/relationships/tags" Target="../tags/tag275.xml"/><Relationship Id="rId14" Type="http://schemas.openxmlformats.org/officeDocument/2006/relationships/tags" Target="../tags/tag280.xml"/><Relationship Id="rId2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notesSlide" Target="../notesSlides/notesSlide3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tags" Target="../tags/tag34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Relationship Id="rId8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421</a:t>
            </a:r>
            <a:br>
              <a:rPr lang="en-US" dirty="0"/>
            </a:br>
            <a:r>
              <a:rPr lang="en-US" dirty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Richard Anderson</a:t>
            </a:r>
          </a:p>
          <a:p>
            <a:pPr eaLnBrk="1" hangingPunct="1"/>
            <a:r>
              <a:rPr lang="en-US" dirty="0"/>
              <a:t>Winter 2019</a:t>
            </a:r>
          </a:p>
          <a:p>
            <a:pPr eaLnBrk="1" hangingPunct="1"/>
            <a:r>
              <a:rPr lang="en-US" dirty="0"/>
              <a:t>Lecture 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Simulate the greedy algorithm for each of these heuristics</a:t>
            </a:r>
          </a:p>
        </p:txBody>
      </p:sp>
      <p:sp>
        <p:nvSpPr>
          <p:cNvPr id="819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earliest starting task</a:t>
            </a:r>
          </a:p>
        </p:txBody>
      </p:sp>
      <p:sp>
        <p:nvSpPr>
          <p:cNvPr id="8196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shortest available task</a:t>
            </a:r>
          </a:p>
        </p:txBody>
      </p:sp>
      <p:sp>
        <p:nvSpPr>
          <p:cNvPr id="819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task with fewest conflicting tasks</a:t>
            </a:r>
          </a:p>
        </p:txBody>
      </p:sp>
      <p:sp>
        <p:nvSpPr>
          <p:cNvPr id="8198" name="Line 9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15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23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3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3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4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4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4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5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5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5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5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5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5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5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5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5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5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6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6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6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6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6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6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6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6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6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Line 6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Line 7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26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solution based on earliest finishing time</a:t>
            </a:r>
          </a:p>
        </p:txBody>
      </p:sp>
      <p:sp>
        <p:nvSpPr>
          <p:cNvPr id="921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1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2</a:t>
            </a: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3</a:t>
            </a:r>
          </a:p>
        </p:txBody>
      </p:sp>
      <p:sp>
        <p:nvSpPr>
          <p:cNvPr id="9222" name="Line 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23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Theorem: Earliest Finish Algorithm is Optimal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Key idea: Earliest Finish Algorithm stays ahead</a:t>
            </a:r>
          </a:p>
          <a:p>
            <a:pPr eaLnBrk="1" hangingPunct="1"/>
            <a:r>
              <a:rPr lang="en-US"/>
              <a:t>Let A = {i</a:t>
            </a:r>
            <a:r>
              <a:rPr lang="en-US" baseline="-25000"/>
              <a:t>1</a:t>
            </a:r>
            <a:r>
              <a:rPr lang="en-US"/>
              <a:t>, . . ., i</a:t>
            </a:r>
            <a:r>
              <a:rPr lang="en-US" baseline="-25000"/>
              <a:t>k</a:t>
            </a:r>
            <a:r>
              <a:rPr lang="en-US"/>
              <a:t>} be the set of tasks found by EFA in increasing order of finish times</a:t>
            </a:r>
          </a:p>
          <a:p>
            <a:pPr eaLnBrk="1" hangingPunct="1"/>
            <a:r>
              <a:rPr lang="en-US"/>
              <a:t>Let B = {j</a:t>
            </a:r>
            <a:r>
              <a:rPr lang="en-US" baseline="-25000"/>
              <a:t>1</a:t>
            </a:r>
            <a:r>
              <a:rPr lang="en-US"/>
              <a:t>, . . ., j</a:t>
            </a:r>
            <a:r>
              <a:rPr lang="en-US" baseline="-25000"/>
              <a:t>m</a:t>
            </a:r>
            <a:r>
              <a:rPr lang="en-US"/>
              <a:t>} be the set of tasks found by a different algorithm in increasing order of finish times</a:t>
            </a:r>
          </a:p>
          <a:p>
            <a:pPr eaLnBrk="1" hangingPunct="1"/>
            <a:r>
              <a:rPr lang="en-US"/>
              <a:t>Show that for r&lt;= min(k, m), f(i</a:t>
            </a:r>
            <a:r>
              <a:rPr lang="en-US" baseline="-25000"/>
              <a:t>r</a:t>
            </a:r>
            <a:r>
              <a:rPr lang="en-US"/>
              <a:t>) &lt;= f(j</a:t>
            </a:r>
            <a:r>
              <a:rPr lang="en-US" baseline="-25000"/>
              <a:t>r</a:t>
            </a:r>
            <a:r>
              <a:rPr lang="en-US"/>
              <a:t>)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59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Stay ahead lemma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 always stays ahead of B, f(i</a:t>
            </a:r>
            <a:r>
              <a:rPr lang="en-US" baseline="-25000"/>
              <a:t>r</a:t>
            </a:r>
            <a:r>
              <a:rPr lang="en-US"/>
              <a:t>) &lt;= f(j</a:t>
            </a:r>
            <a:r>
              <a:rPr lang="en-US" baseline="-25000"/>
              <a:t>r</a:t>
            </a:r>
            <a:r>
              <a:rPr lang="en-US"/>
              <a:t>)</a:t>
            </a:r>
          </a:p>
          <a:p>
            <a:pPr eaLnBrk="1" hangingPunct="1"/>
            <a:r>
              <a:rPr lang="en-US"/>
              <a:t>Induction argument</a:t>
            </a:r>
          </a:p>
          <a:p>
            <a:pPr lvl="1" eaLnBrk="1" hangingPunct="1"/>
            <a:r>
              <a:rPr lang="en-US"/>
              <a:t>f(i</a:t>
            </a:r>
            <a:r>
              <a:rPr lang="en-US" baseline="-25000"/>
              <a:t>1</a:t>
            </a:r>
            <a:r>
              <a:rPr lang="en-US"/>
              <a:t>) &lt;= f(j</a:t>
            </a:r>
            <a:r>
              <a:rPr lang="en-US" baseline="-25000"/>
              <a:t>1</a:t>
            </a:r>
            <a:r>
              <a:rPr lang="en-US"/>
              <a:t>)</a:t>
            </a:r>
          </a:p>
          <a:p>
            <a:pPr lvl="1" eaLnBrk="1" hangingPunct="1"/>
            <a:r>
              <a:rPr lang="en-US"/>
              <a:t>If f(i</a:t>
            </a:r>
            <a:r>
              <a:rPr lang="en-US" baseline="-25000"/>
              <a:t>r-1</a:t>
            </a:r>
            <a:r>
              <a:rPr lang="en-US"/>
              <a:t>) &lt;= f(j</a:t>
            </a:r>
            <a:r>
              <a:rPr lang="en-US" baseline="-25000"/>
              <a:t>r-1</a:t>
            </a:r>
            <a:r>
              <a:rPr lang="en-US"/>
              <a:t>) then f(i</a:t>
            </a:r>
            <a:r>
              <a:rPr lang="en-US" baseline="-25000"/>
              <a:t>r</a:t>
            </a:r>
            <a:r>
              <a:rPr lang="en-US"/>
              <a:t>) &lt;= f(j</a:t>
            </a:r>
            <a:r>
              <a:rPr lang="en-US" baseline="-25000"/>
              <a:t>r</a:t>
            </a:r>
            <a:r>
              <a:rPr lang="en-US"/>
              <a:t>)</a:t>
            </a:r>
          </a:p>
        </p:txBody>
      </p:sp>
      <p:sp>
        <p:nvSpPr>
          <p:cNvPr id="11268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943600"/>
            <a:ext cx="678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Since f(i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 &lt;= f(j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), both i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and j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are available for the Earliest Finish Algorithm</a:t>
            </a:r>
          </a:p>
        </p:txBody>
      </p:sp>
    </p:spTree>
    <p:extLst>
      <p:ext uri="{BB962C8B-B14F-4D97-AF65-F5344CB8AC3E}">
        <p14:creationId xmlns:p14="http://schemas.microsoft.com/office/powerpoint/2010/main" val="1853486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Completing the proof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Let A = {i</a:t>
            </a:r>
            <a:r>
              <a:rPr lang="en-US" sz="2800" baseline="-25000"/>
              <a:t>1</a:t>
            </a:r>
            <a:r>
              <a:rPr lang="en-US" sz="2800"/>
              <a:t>, . . ., i</a:t>
            </a:r>
            <a:r>
              <a:rPr lang="en-US" sz="2800" baseline="-25000"/>
              <a:t>k</a:t>
            </a:r>
            <a:r>
              <a:rPr lang="en-US" sz="2800"/>
              <a:t>} be the set of tasks found by EFA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Let O = {j</a:t>
            </a:r>
            <a:r>
              <a:rPr lang="en-US" sz="2800" baseline="-25000"/>
              <a:t>1</a:t>
            </a:r>
            <a:r>
              <a:rPr lang="en-US" sz="2800"/>
              <a:t>, . . ., j</a:t>
            </a:r>
            <a:r>
              <a:rPr lang="en-US" sz="2800" baseline="-25000"/>
              <a:t>m</a:t>
            </a:r>
            <a:r>
              <a:rPr lang="en-US" sz="2800"/>
              <a:t>} be the set of tasks found by an optimal algorithm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If k &lt; m, then the Earliest Finish Algorithm stopped before it ran out of tasks</a:t>
            </a:r>
          </a:p>
          <a:p>
            <a:pPr eaLnBrk="1" hangingPunct="1">
              <a:lnSpc>
                <a:spcPct val="8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61500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all intervals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How many processors are needed for this example?</a:t>
            </a:r>
          </a:p>
        </p:txBody>
      </p:sp>
      <p:sp>
        <p:nvSpPr>
          <p:cNvPr id="14339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5638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6172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81200" y="5638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617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5715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400800" y="617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848600" y="5715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9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/>
              <a:t>Prove that you cannot schedule this set of intervals with two processors</a:t>
            </a:r>
          </a:p>
        </p:txBody>
      </p:sp>
      <p:sp>
        <p:nvSpPr>
          <p:cNvPr id="15363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23622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2362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2362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1905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2819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71600" y="33528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3352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2819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23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Depth: maximum number of intervals active </a:t>
            </a:r>
          </a:p>
        </p:txBody>
      </p:sp>
      <p:sp>
        <p:nvSpPr>
          <p:cNvPr id="16387" name="Line 1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1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2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2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2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3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Sort by start times</a:t>
            </a:r>
          </a:p>
          <a:p>
            <a:pPr eaLnBrk="1" hangingPunct="1"/>
            <a:r>
              <a:rPr lang="en-US"/>
              <a:t>Suppose maximum depth is d, create d slots</a:t>
            </a:r>
          </a:p>
          <a:p>
            <a:pPr eaLnBrk="1" hangingPunct="1"/>
            <a:r>
              <a:rPr lang="en-US"/>
              <a:t>Schedule items in increasing order, assign each item to an open slot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Correctness proof: When we reach an item, we always have an open slot</a:t>
            </a:r>
          </a:p>
        </p:txBody>
      </p:sp>
    </p:spTree>
    <p:extLst>
      <p:ext uri="{BB962C8B-B14F-4D97-AF65-F5344CB8AC3E}">
        <p14:creationId xmlns:p14="http://schemas.microsoft.com/office/powerpoint/2010/main" val="1666309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Reading</a:t>
            </a:r>
          </a:p>
          <a:p>
            <a:pPr lvl="1">
              <a:defRPr/>
            </a:pPr>
            <a:r>
              <a:rPr lang="en-US" dirty="0"/>
              <a:t>For today, </a:t>
            </a:r>
            <a:r>
              <a:rPr lang="en-US" dirty="0" smtClean="0"/>
              <a:t>sections </a:t>
            </a:r>
            <a:r>
              <a:rPr lang="en-US" dirty="0"/>
              <a:t>4.1, 4.2, </a:t>
            </a:r>
            <a:r>
              <a:rPr lang="en-US" dirty="0" smtClean="0"/>
              <a:t> </a:t>
            </a:r>
            <a:endParaRPr lang="en-US" dirty="0"/>
          </a:p>
          <a:p>
            <a:pPr lvl="1">
              <a:defRPr/>
            </a:pPr>
            <a:r>
              <a:rPr lang="en-US" dirty="0"/>
              <a:t>For </a:t>
            </a:r>
            <a:r>
              <a:rPr lang="en-US" dirty="0" smtClean="0"/>
              <a:t>Friday, </a:t>
            </a:r>
            <a:r>
              <a:rPr lang="en-US" dirty="0"/>
              <a:t>sections </a:t>
            </a:r>
            <a:r>
              <a:rPr lang="en-US" dirty="0" smtClean="0"/>
              <a:t>4.4, 4.5</a:t>
            </a:r>
            <a:r>
              <a:rPr lang="en-US" dirty="0"/>
              <a:t>, 4.7, 4.8  </a:t>
            </a:r>
          </a:p>
          <a:p>
            <a:pPr>
              <a:defRPr/>
            </a:pPr>
            <a:r>
              <a:rPr lang="en-US" dirty="0"/>
              <a:t>Homework 3 is available</a:t>
            </a:r>
          </a:p>
          <a:p>
            <a:pPr lvl="1">
              <a:defRPr/>
            </a:pPr>
            <a:r>
              <a:rPr lang="en-US" dirty="0"/>
              <a:t>Random Interval Graphs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0BE4-1F51-443B-9C97-FE6076ADA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on “Random” sets of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2D841-B4C6-4F6F-BEA8-9C9B01F11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n random intervals</a:t>
            </a:r>
          </a:p>
          <a:p>
            <a:pPr lvl="1"/>
            <a:r>
              <a:rPr lang="en-US" dirty="0"/>
              <a:t>What is the expected number independent intervals</a:t>
            </a:r>
          </a:p>
          <a:p>
            <a:pPr lvl="1"/>
            <a:r>
              <a:rPr lang="en-US" dirty="0"/>
              <a:t>What is the expected depth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85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07F9B-99A9-4C96-A08E-8F0B3005E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random set of intervals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251CC-1A7A-45C7-A5F8-08A2C78D7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Method 1:</a:t>
            </a:r>
          </a:p>
          <a:p>
            <a:pPr lvl="1"/>
            <a:r>
              <a:rPr lang="en-US" dirty="0"/>
              <a:t>Each interval assigned random start position in [</a:t>
            </a:r>
            <a:r>
              <a:rPr lang="en-US" dirty="0" smtClean="0"/>
              <a:t>0.0, 1.0]</a:t>
            </a:r>
            <a:endParaRPr lang="en-US" dirty="0"/>
          </a:p>
          <a:p>
            <a:pPr lvl="1"/>
            <a:r>
              <a:rPr lang="en-US" dirty="0"/>
              <a:t>Each interval assigned a random </a:t>
            </a:r>
            <a:r>
              <a:rPr lang="en-US" dirty="0" smtClean="0"/>
              <a:t>length </a:t>
            </a:r>
            <a:r>
              <a:rPr lang="en-US" dirty="0"/>
              <a:t>in </a:t>
            </a:r>
            <a:r>
              <a:rPr lang="en-US" dirty="0" smtClean="0"/>
              <a:t>     [0.0, 1.0]</a:t>
            </a:r>
            <a:endParaRPr lang="en-US" dirty="0"/>
          </a:p>
          <a:p>
            <a:r>
              <a:rPr lang="en-US" dirty="0"/>
              <a:t>Method 2:</a:t>
            </a:r>
          </a:p>
          <a:p>
            <a:pPr lvl="1"/>
            <a:r>
              <a:rPr lang="en-US" dirty="0"/>
              <a:t>Start with the array [1, 1, 2, 2, 3, 3, 4, 4, 5, 5]</a:t>
            </a:r>
          </a:p>
          <a:p>
            <a:pPr lvl="1"/>
            <a:r>
              <a:rPr lang="en-US" dirty="0"/>
              <a:t>Randomly permute it [2, 1, 4, 2, 3, 4, 5, 1, 3, 5]</a:t>
            </a:r>
          </a:p>
          <a:p>
            <a:pPr lvl="1"/>
            <a:r>
              <a:rPr lang="en-US" dirty="0"/>
              <a:t>Index of the first j is the start of interval j, and the index of the second j is the end of interval j</a:t>
            </a:r>
          </a:p>
        </p:txBody>
      </p:sp>
    </p:spTree>
    <p:extLst>
      <p:ext uri="{BB962C8B-B14F-4D97-AF65-F5344CB8AC3E}">
        <p14:creationId xmlns:p14="http://schemas.microsoft.com/office/powerpoint/2010/main" val="3115321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Each task has a length t</a:t>
            </a:r>
            <a:r>
              <a:rPr lang="en-US" baseline="-25000"/>
              <a:t>i</a:t>
            </a:r>
            <a:r>
              <a:rPr lang="en-US"/>
              <a:t> and a deadline d</a:t>
            </a:r>
            <a:r>
              <a:rPr lang="en-US" baseline="-25000"/>
              <a:t>i</a:t>
            </a:r>
          </a:p>
          <a:p>
            <a:pPr eaLnBrk="1" hangingPunct="1"/>
            <a:r>
              <a:rPr lang="en-US"/>
              <a:t>All tasks are available at the start</a:t>
            </a:r>
          </a:p>
          <a:p>
            <a:pPr eaLnBrk="1" hangingPunct="1"/>
            <a:r>
              <a:rPr lang="en-US"/>
              <a:t>One task may be worked on at a time</a:t>
            </a:r>
          </a:p>
          <a:p>
            <a:pPr eaLnBrk="1" hangingPunct="1"/>
            <a:r>
              <a:rPr lang="en-US"/>
              <a:t>All tasks must be completed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Goal minimize maximum lateness</a:t>
            </a:r>
          </a:p>
          <a:p>
            <a:pPr lvl="1" eaLnBrk="1" hangingPunct="1"/>
            <a:r>
              <a:rPr lang="en-US"/>
              <a:t>Lateness = f</a:t>
            </a:r>
            <a:r>
              <a:rPr lang="en-US" baseline="-25000"/>
              <a:t>i</a:t>
            </a:r>
            <a:r>
              <a:rPr lang="en-US"/>
              <a:t> – d</a:t>
            </a:r>
            <a:r>
              <a:rPr lang="en-US" baseline="-25000"/>
              <a:t>i</a:t>
            </a:r>
            <a:r>
              <a:rPr lang="en-US"/>
              <a:t> if f</a:t>
            </a:r>
            <a:r>
              <a:rPr lang="en-US" baseline="-25000"/>
              <a:t>i</a:t>
            </a:r>
            <a:r>
              <a:rPr lang="en-US"/>
              <a:t> &gt;= d</a:t>
            </a:r>
            <a:r>
              <a:rPr lang="en-US" baseline="-2500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Highlight from last lecture: 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324600" y="44196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05500" y="294411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29892" y="330565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49853" y="300455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79054" y="301232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29396" y="4355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74311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298054" y="532327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68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81500" y="389951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46163" y="50789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115300" y="4147066"/>
            <a:ext cx="54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79111" y="6254234"/>
            <a:ext cx="55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83195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Greedy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4" name="Picture 4" descr="Burns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0"/>
            <a:ext cx="2133600" cy="25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26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Solve problems with the simplest possible algorithm</a:t>
            </a:r>
          </a:p>
          <a:p>
            <a:pPr eaLnBrk="1" hangingPunct="1">
              <a:defRPr/>
            </a:pPr>
            <a:r>
              <a:rPr lang="en-US" dirty="0"/>
              <a:t>The hard part: showing that something simple actually works</a:t>
            </a:r>
          </a:p>
          <a:p>
            <a:pPr eaLnBrk="1" hangingPunct="1">
              <a:defRPr/>
            </a:pPr>
            <a:r>
              <a:rPr lang="en-US" dirty="0"/>
              <a:t>Pseudo-definition</a:t>
            </a:r>
          </a:p>
          <a:p>
            <a:pPr lvl="1" eaLnBrk="1" hangingPunct="1">
              <a:defRPr/>
            </a:pPr>
            <a:r>
              <a:rPr lang="en-US" dirty="0"/>
              <a:t>An algorithm is </a:t>
            </a:r>
            <a:r>
              <a:rPr lang="en-US" dirty="0">
                <a:solidFill>
                  <a:srgbClr val="FF0000"/>
                </a:solidFill>
              </a:rPr>
              <a:t>Greedy</a:t>
            </a:r>
            <a:r>
              <a:rPr lang="en-US" dirty="0"/>
              <a:t> if it builds its solution by adding elements one at a time using a simple rule</a:t>
            </a:r>
          </a:p>
        </p:txBody>
      </p:sp>
    </p:spTree>
    <p:extLst>
      <p:ext uri="{BB962C8B-B14F-4D97-AF65-F5344CB8AC3E}">
        <p14:creationId xmlns:p14="http://schemas.microsoft.com/office/powerpoint/2010/main" val="182383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Tasks</a:t>
            </a:r>
          </a:p>
          <a:p>
            <a:pPr lvl="1" eaLnBrk="1" hangingPunct="1"/>
            <a:r>
              <a:rPr lang="en-US"/>
              <a:t>Processing requirements, release times, deadlines</a:t>
            </a:r>
          </a:p>
          <a:p>
            <a:pPr eaLnBrk="1" hangingPunct="1"/>
            <a:r>
              <a:rPr lang="en-US"/>
              <a:t>Processors</a:t>
            </a:r>
          </a:p>
          <a:p>
            <a:pPr eaLnBrk="1" hangingPunct="1"/>
            <a:r>
              <a:rPr lang="en-US"/>
              <a:t>Precedence constraints</a:t>
            </a:r>
          </a:p>
          <a:p>
            <a:pPr eaLnBrk="1" hangingPunct="1"/>
            <a:r>
              <a:rPr lang="en-US"/>
              <a:t>Objective function</a:t>
            </a:r>
          </a:p>
          <a:p>
            <a:pPr lvl="1" eaLnBrk="1" hangingPunct="1"/>
            <a:r>
              <a:rPr lang="en-US"/>
              <a:t>Jobs scheduled, lateness, total execution time</a:t>
            </a:r>
          </a:p>
        </p:txBody>
      </p:sp>
    </p:spTree>
    <p:extLst>
      <p:ext uri="{BB962C8B-B14F-4D97-AF65-F5344CB8AC3E}">
        <p14:creationId xmlns:p14="http://schemas.microsoft.com/office/powerpoint/2010/main" val="785799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Tasks occur at fixed times</a:t>
            </a:r>
          </a:p>
          <a:p>
            <a:pPr eaLnBrk="1" hangingPunct="1"/>
            <a:r>
              <a:rPr lang="en-US"/>
              <a:t>Single processor</a:t>
            </a:r>
          </a:p>
          <a:p>
            <a:pPr eaLnBrk="1" hangingPunct="1"/>
            <a:r>
              <a:rPr lang="en-US"/>
              <a:t>Maximize number of tasks completed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Tasks {1, 2, . . . N}</a:t>
            </a:r>
          </a:p>
          <a:p>
            <a:pPr eaLnBrk="1" hangingPunct="1"/>
            <a:r>
              <a:rPr lang="en-US"/>
              <a:t>Start and finish times, s(i), f(i) 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What is the largest solution?</a:t>
            </a:r>
          </a:p>
        </p:txBody>
      </p:sp>
      <p:sp>
        <p:nvSpPr>
          <p:cNvPr id="6147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11715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4343400"/>
            <a:ext cx="1168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209800" y="1585913"/>
            <a:ext cx="747713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3429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24400" y="3429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126682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23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24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5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Oval 26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Oval 27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28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Oval 29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8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Algorithm for Scheduling</a:t>
            </a:r>
          </a:p>
        </p:txBody>
      </p:sp>
      <p:sp>
        <p:nvSpPr>
          <p:cNvPr id="717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76400"/>
            <a:ext cx="67818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Let T be the set of tasks, construct a set of independent tasks I, A is the rule determining the greedy algorithm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I = { }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While (T is not empty)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Select a task t from T by a rule A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Add t to I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Remove t and all tasks incompatible with t from T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42475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2524</TotalTime>
  <Words>772</Words>
  <Application>Microsoft Office PowerPoint</Application>
  <PresentationFormat>On-screen Show (4:3)</PresentationFormat>
  <Paragraphs>153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1_Default Design</vt:lpstr>
      <vt:lpstr>CSE 421 Algorithms</vt:lpstr>
      <vt:lpstr>Announcements</vt:lpstr>
      <vt:lpstr>Highlight from last lecture: Topological Sort Algorithm</vt:lpstr>
      <vt:lpstr>Greedy Algorithms</vt:lpstr>
      <vt:lpstr>Greedy Algorithms</vt:lpstr>
      <vt:lpstr>Scheduling Theory</vt:lpstr>
      <vt:lpstr>Interval Scheduling</vt:lpstr>
      <vt:lpstr>What is the largest solution?</vt:lpstr>
      <vt:lpstr>Greedy Algorithm for Scheduling</vt:lpstr>
      <vt:lpstr>Simulate the greedy algorithm for each of these heuristics</vt:lpstr>
      <vt:lpstr>Greedy solution based on earliest finishing time</vt:lpstr>
      <vt:lpstr>Theorem: Earliest Finish Algorithm is Optimal</vt:lpstr>
      <vt:lpstr>Stay ahead lemma</vt:lpstr>
      <vt:lpstr>Completing the proof</vt:lpstr>
      <vt:lpstr>Scheduling all intervals</vt:lpstr>
      <vt:lpstr>How many processors are needed for this example?</vt:lpstr>
      <vt:lpstr>Prove that you cannot schedule this set of intervals with two processors</vt:lpstr>
      <vt:lpstr>Depth: maximum number of intervals active </vt:lpstr>
      <vt:lpstr>Algorithm</vt:lpstr>
      <vt:lpstr>What happens on “Random” sets of intervals</vt:lpstr>
      <vt:lpstr>What is a random set of intervals</vt:lpstr>
      <vt:lpstr>Scheduling tasks</vt:lpstr>
      <vt:lpstr>Example</vt:lpstr>
      <vt:lpstr>Determine the minimum lateness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45</cp:revision>
  <dcterms:created xsi:type="dcterms:W3CDTF">1601-01-01T00:00:00Z</dcterms:created>
  <dcterms:modified xsi:type="dcterms:W3CDTF">2019-01-23T20:54:49Z</dcterms:modified>
</cp:coreProperties>
</file>