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sldIdLst>
    <p:sldId id="256" r:id="rId3"/>
    <p:sldId id="257" r:id="rId4"/>
    <p:sldId id="287" r:id="rId5"/>
    <p:sldId id="305" r:id="rId6"/>
    <p:sldId id="299" r:id="rId7"/>
    <p:sldId id="306" r:id="rId8"/>
    <p:sldId id="262" r:id="rId9"/>
    <p:sldId id="576" r:id="rId10"/>
    <p:sldId id="590" r:id="rId11"/>
    <p:sldId id="578" r:id="rId12"/>
    <p:sldId id="594" r:id="rId13"/>
    <p:sldId id="579" r:id="rId14"/>
    <p:sldId id="580" r:id="rId15"/>
    <p:sldId id="581" r:id="rId16"/>
    <p:sldId id="582" r:id="rId17"/>
    <p:sldId id="591" r:id="rId18"/>
    <p:sldId id="584" r:id="rId19"/>
    <p:sldId id="585" r:id="rId20"/>
    <p:sldId id="586" r:id="rId21"/>
    <p:sldId id="587" r:id="rId22"/>
    <p:sldId id="588" r:id="rId23"/>
    <p:sldId id="592" r:id="rId24"/>
    <p:sldId id="589" r:id="rId25"/>
    <p:sldId id="59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8T23:08:53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4446 5873 143 0,'0'0'0'0,"24"-6"0"16,-24 6 1-16,-5 7 7 16,5-7 0-16,-15 8 4 15,15-8 1-15,-7 3-8 16,7-3 0-16,0 0-3 16,14-1 1-16,12-3-2 15,13 0 1-15,7-1-2 0,-1-1 1 16,9 1-2-16,-12-1 0 15,-5 4-50-15,3-10 1 16,-3-1 5-16,41-11 30 16</inkml:trace>
  <inkml:trace contextRef="#ctx0" brushRef="#br0" timeOffset="604.131">5298 5819 161 0,'0'0'0'15,"16"-12"0"-15,-16 12 1 32,9 5 0-32,-9-5 0 0,0 11 0 15,15-4 1-15,7 1-2 16,15-5 0-16,7 1-4 15,2-2 0-15,0 0-111 16</inkml:trace>
  <inkml:trace contextRef="#ctx0" brushRef="#br0" timeOffset="1141.652">6283 5849 132 0,'-7'-6'0'16,"-6"-5"8"-16,4 11 0 15,5 4-5-15,4-4 0 16,-7 9 3 0,7-9 1-16,11 13-5 0,11-8 0 15,12 1 2 1,9-4 1-16,10-2-5 0,-4 0 0 15,5 0-11-15,-7-2 0 16,-1-2-40-16,-9-9 0 16,-11-5 39-16,-6 0 0 15,0-1-6-15</inkml:trace>
  <inkml:trace contextRef="#ctx0" brushRef="#br0" timeOffset="2227.986">6441 5396 122 0,'0'0'0'16,"2"-14"1"-16,-1-8 1 16,-1-11-1-16,-1-6 1 15,1-5 1-15,-2-7 1 32,0-8 2-32,-2-10 0 0,1-12-2 15,3-31 1-15,-2-19-4 16,5-5 1-16,7-3-1 15,4 11 1-15,5 7-2 16,6 3 1-16,6 7-1 16,-5-5 0-16,3 6 4 15,6 8 0-15,8-1 2 0,12 15 0 16,14 6-5-16,5 18 1 16,1 7 2-16,-9 17 0 15,-7 10-4-15,-4 8 0 16,-9 11 2-16,-10-1 0 15,-8 4-11-15,-15-3 0 16,1 0-120 0</inkml:trace>
  <inkml:trace contextRef="#ctx0" brushRef="#br0" timeOffset="3699.786">7167 2359 117 0,'0'0'0'0,"0"0"10"15,0 0 0-15,0 0-6 16,0 0 1-16,0 0-2 16,0 0 0-16,0 0-2 15,-2 24 0 1,-1 16 4-16,3 4 0 15,0 15-4-15,2-6 1 16,7 0-2-16,7-5 0 16,14-2 3-16,4-15 0 15,12-15-3-15,4-14 0 16,-2-17 1-16,5-16 0 16,-4-13-2-16,1-18 1 15,-6-17 0-15,-19 17 1 16,-10 0-2-16,-4 21 0 15,-5 16 0-15,-4 6 1 16,-2 10 0-16,-2 15 0 16,-7 16 0-16,5 9 0 15,-3 13-1-15,7 9 1 16,7 4 0-16,4-8 1 0,4-5-6 16,-4-9 1-16,3-15-67 15,16-9 1-15,-5-2 74 16</inkml:trace>
  <inkml:trace contextRef="#ctx0" brushRef="#br0" timeOffset="4057.483">7962 2337 111 0,'-10'11'0'0,"-4"4"6"15,5 7 0-15,7 5 2 16,4 6 1-16,1 8-1 31,5 1 0-31,1 4-7 0,-6-10 1 16,5-8-1-16,-6-6 0 15,1-6 2-15,-3-16 1 16,8-13-4-16,-7-14 0 16,-1-8 1-16,6-5 0 15,-1-8-1-15,6-1 0 16,2-1 0-16,4 12 0 0,-3-1 0 15,7 15 0-15,2 12 0 16,7 24 0-16,-1 20 0 0,1 8 1 16,-8 17 2-16,-2-4 1 15,-6 2-4-15,-3-13 0 16,-7-11-15-16,0-9 1 31,-2 0-91-31</inkml:trace>
  <inkml:trace contextRef="#ctx0" brushRef="#br0" timeOffset="4419.978">8758 2235 162 0,'-15'7'0'16,"-9"2"0"-16,2 4 0 15,-2 9 0-15,-3 2 0 0,-6 5 0 16,3-5 0-16,1 2-1 16,11-8 1-1,3-5 0-15,8 0 0 16,1-4 0-16,8 0 0 16,5-4 0-16,14 3 0 15,6 1 0-15,-5-6 0 16,0 3 0-16,-2-1 0 15,1 3 0-15,-12 6 0 16,-9 8 0-16,-9-1 0 0,-12 2 0 16,-4-6 0-16,-10-4 0 15,4-4 0-15,-2-9-8 16,5 0 1-16,2-4-97 16</inkml:trace>
  <inkml:trace contextRef="#ctx0" brushRef="#br0" timeOffset="4688.887">8991 1760 153 0,'0'17'0'16,"0"14"0"-16,0 9 0 15,-4 17 0-15,8 5 1 16,-1 13-1-16,1-1 0 16,2 8 0-16,-1 15 1 15,2 15 1-15,3-24 0 16,-7-4-2-16,-1-34 1 0,-2-23-10 16,-7-7 1-16,-2-2-94 15</inkml:trace>
  <inkml:trace contextRef="#ctx0" brushRef="#br0" timeOffset="4889.299">9185 2074 163 0,'0'0'0'16,"-13"9"0"-16,-9-4 0 15,-9 4 0-15,-5-1 0 0,-7 1-1 16,-3 5 1-16,-9 5-20 0,8-3 0 16,-5 1-21-16,17-8 0 15,-1 2 25-15</inkml:trace>
  <inkml:trace contextRef="#ctx0" brushRef="#br0" timeOffset="5293.962">9453 2313 162 0,'-16'0'0'0,"-16"0"0"0,-4 4 0 31,-14 5 0-31,1 10 0 16,-8 6-1-16,11 3 1 15,6 8-1-15,8-1 1 16,16 0 0-16,12 2 0 0,21 1 0 16,-1-14 0-16,10-8 0 15,1-16 0-15,6-14-1 16,0-12 0 0,0-14 0-16,-11-2 1 15,-1-4-1-15,-8 7 1 16,-4 6-1-16,-6 11 0 0,3 4 0 15,-6 18 0-15,4 18 1 16,3-5 0-16,6 7 0 16,-2 6 1-16,2 5-1 0,-2-5 0 15,-2-1 0-15,2-6 0 16,-2-6-24-16,9-4 1 16,2-4-47-16</inkml:trace>
  <inkml:trace contextRef="#ctx0" brushRef="#br0" timeOffset="5729.399">9637 1914 165 0,'1'22'0'16,"9"11"0"-16,-7 15 1 15,5 14-1-15,3 6 0 0,-2 9 3 16,2-4 0-16,2 2-2 16,-4-14 0-16,-4-12-1 15,4-14 0-15,-1-10 1 16,-8-25 0-16,-9-11-2 16,3-12 1-16,2-16-1 15,14-1 1-15,2-4-1 0,12 7 0 16,9 2-1-16,2 17 1 15,6 9 1-15,-1 18 0 16,2 13 3-16,-3 6 1 16,-8 10-1-16,-18 4 1 15,-13 6-3-15,-17-4 0 16,-9 2-1-16,-18-15 0 16,-16-6-1-16,-2-19 1 15,-6-12-3-15,-4-8 0 16,1-12-70-16,12-11 1 15,7-10 72-15,41 7 0 16,-1 1-21-16</inkml:trace>
  <inkml:trace contextRef="#ctx0" brushRef="#br0" timeOffset="6302.271">10112 1760 150 0,'2'13'0'16,"-1"2"1"-16,7 14 1 15,-5 11 1-15,7 17 0 16,2 18-2-16,-4 10 0 0,-6 13 3 15,1 27 0-15,-1 20-4 16,2-30 0-16,-2-14 0 16,-1-33 0-16,7-24-26 15,-1-26 1-15,4-20-20 0,-2-18 0 16,0 2 39-16</inkml:trace>
  <inkml:trace contextRef="#ctx0" brushRef="#br0" timeOffset="6691.405">10394 2509 120 0,'0'0'0'0,"-5"0"10"15,18-5 0-15,9-4-7 0,9-4 1 16,5-2-4-16,9-1 1 15,0-2 0-15,5-3 1 16,-1 1-2-16,-6-2 0 0,-10 0 0 16,-9 2 1-16,-6 5 0 15,-24 3 1-15,-10 6-1 16,-14 6 0-16,-14 6-1 16,2 6 1-16,-5 10 0 15,4 10 0 1,7 4 4-16,14 3 1 15,11 5-3-15,14 0 1 16,18 1-1-16,10-10 1 16,11-4-2-16,2-14 1 15,5-8 0-15,-3-13 1 0,0-12-4 16,-2 1 0-16,-3-7-7 16,-18 6 1-16,-12 1-65 0,-11 8 1 15,0 1 59-15</inkml:trace>
  <inkml:trace contextRef="#ctx0" brushRef="#br0" timeOffset="7424.11">7960 3484 167 0,'-2'29'0'16,"-5"17"3"-16,5 16 1 0,0 15-5 0,-2 26 1 15,4 21-2-15,-3-30 1 16,-8-10-43-16,1-38 0 16,1 1-3-16</inkml:trace>
  <inkml:trace contextRef="#ctx0" brushRef="#br0" timeOffset="7728.652">7740 3396 164 0,'3'-11'0'0,"8"-5"0"16,11 1 1-16,11-7 0 0,8 9 0 15,5-2-1-15,5 12 0 16,2 3 0-16,2 11 0 16,4 11 5-16,-11 7 0 15,-3 8-5-15,-12 1 0 16,-14 2 5-16,-27-3 0 16,-19 3-7-16,-15-7 1 15,-21-2 3-15,-19-16 0 16,-26-6-7-16,23-14 1 15,12-17-18-15,31 4 0 16,1-4-70-16</inkml:trace>
  <inkml:trace contextRef="#ctx0" brushRef="#br0" timeOffset="8132.669">8747 3345 186 0,'-17'5'0'31,"-8"4"-2"-31,-8 4 1 16,-11 6 1-16,1 3 0 0,-3 5 0 16,13 4 0-16,4 8-2 15,13-5 1-15,6-1 2 16,21 0 0-16,15 0 4 15,11-13 0-15,10-7-4 16,-2-15 0-16,0-10-4 0,-2-16 0 16,-9-12 4-16,-8 0 1 15,-6-4-4-15,-9 5 0 16,-5 6 3-16,-3 6 0 0,-1 7-1 16,0 10 0-16,2 10-1 15,-1 17 1-15,5 14 3 16,-1 4 0-1,2 11-4-15,4-12 0 16,4 1-4-16,7-7 0 16,7-5-65-16,-6-15 1 15,5-1 57-15</inkml:trace>
  <inkml:trace contextRef="#ctx0" brushRef="#br0" timeOffset="8289.467">9145 3345 170 0,'0'13'0'0,"0"23"0"16,0 23-7-16,0-17 1 15,2-4-55-15,0-8 1 16,1-1 51 0</inkml:trace>
  <inkml:trace contextRef="#ctx0" brushRef="#br0" timeOffset="8405.511">9204 3075 162 0,'0'0'0'0,"0"0"0"0,0 0 0 15,5-12-49-15,-5 12 1 16,0 0 15-16</inkml:trace>
  <inkml:trace contextRef="#ctx0" brushRef="#br0" timeOffset="8705.915">9437 3367 149 0,'0'22'0'16,"1"14"1"-16,3 3 0 16,5 10 0-16,8-12 0 15,-1-2 1-15,1-13 0 16,-4-4 7-16,-4-22 1 15,-4-16-5-15,3-15 1 0,-5-16-6 16,6-4 1-16,4-11 2 16,9 0 1-16,8-2-3 15,25 8 1-15,16 1-1 16,1 21 1-16,-1 16-4 16,-6 7 1-16,-9 6-6 0,-23 5 0 15,-14 4-74-15,5 4 1 16,0-4 86-16</inkml:trace>
  <inkml:trace contextRef="#ctx0" brushRef="#br0" timeOffset="10006.685">19455 8171 122 0,'0'0'3'0,"21"-11"0"15,12-9-1-15,9-2 0 16,9-3-1-16,10 1 0 0,5-2-1 0,22 4 1 15,14 0-1-15,10 28 1 16,13 17 1-16,4 29 0 16,1 25 0-16,-5 31 0 15,-4 29 3-15,-20 15 0 16,-12 22-2-16,-23-2 1 16,-21 8-4-1,-34-4 0-15,-33 1 0 16,-37-21 1-16,-37-15-1 15,-17-24 1-15,-30-20-1 16,-12-29 0-16,-13-26 0 16,-7-36 1-16,-4-35-1 15,12-36 0-15,5-35 0 0,8-36 0 16,7-36 3-16,24-6 1 16,21-16-3-16,26 18 0 15,23 6 4-15,44 12 0 16,38 12-1-16,19 21 0 15,27 17-5-15,23 11 1 16,15 11 1-16,-4 5 0 0,-5 6-12 16,-10 17 0-1,-3-1-110-15</inkml:trace>
  <inkml:trace contextRef="#ctx0" brushRef="#br0" timeOffset="10908.024">20211 6834 124 0,'-16'6'0'16,"-16"5"0"-16,-4-2 1 15,-14 0 2-15,-8-4 0 16,-12-3-3-16,-13-7 1 15,-8-4 2-15,-32-21 0 16,-24-15 0-16,0-16 0 0,-5-16-1 0,3-11 0 16,2-14 4-16,23-23 1 15,12-18-6-15,15-12 1 16,19-16-2-16,20 6 1 16,17-1 4-16,41 6 0 15,26 5-5-15,40 14 0 16,37 9 0-16,14 25 1 0,26 20 1 15,19 35 0-15,18 30-3 16,9 35 1-16,12 33-1 16,-12 22 0-16,-1 27 1 15,-22 35 0-15,-8 38-1 0,-26 19 1 16,-22 24 0-16,-33-4 1 31,-33 7-2-31,-36-31 0 16,-45-16 1-16,-27-39 0 15,-41-32-1-15,-18-49 1 16,-33-39 0-16,-12-40 0 16,-19-39 1-16,10-15 1 15,-1-22-1-15,24 7 0 0,17-3-6 16,21 30 1-16,2 1-119 0</inkml:trace>
  <inkml:trace contextRef="#ctx0" brushRef="#br0" timeOffset="13507.427">20241 2117 108 0,'0'0'0'0,"-10"10"1"15,10-10 1-15,0 0 3 16,0 0 0-16,0 0 4 0,0 0 1 15,0 0-6-15,-1 14 0 16,-9 16-1-16,-2 10 0 16,-11 13 0-1,3 0 1-15,-4 6 3 16,6-12 1-16,2-3-8 16,-1-11 0-16,2-7 4 15,4-13 0-15,6-4-4 16,7-22 0-16,9-14-1 0,5-5 1 15,12-10 3-15,1 2 0 16,10 0-6-16,-3-1 1 16,7 1 3-16,-1 5 0 15,-2 8-4-15,2 14 1 16,2 6 6-16,2 14 1 16,4 8-2-16,-10 14 1 0,-3 8-5 15,-12 10 1-15,-10 10 1 16,-8 2 0-16,1-1-14 15,-8-10 1-15,-8-13-50 16,1-8 1-16,0-5 46 16,-1-9 0-16,5-2 7 15</inkml:trace>
  <inkml:trace contextRef="#ctx0" brushRef="#br0" timeOffset="13854.597">20941 2354 152 0,'0'0'0'0,"32"5"1"16,-10 3 0-16,1 4 0 15,9 1 0-15,1 7 1 0,0 6 0 16,0 9 3-16,-8 1 0 15,-3 8-5-15,-5 4 0 0,-15 5 0 16,-13-3 1-16,-11 3-1 16,-13-18 1-16,-15-10-1 15,-5-19 0-15,-5-19 1 16,-17-26 0-16,-11-16 4 16,20-7 1-16,5-7-6 15,28 3 0 1,13 2-5-16,37-2 0 15,27 5-29-15,12 12 0 16,1-1-34-16</inkml:trace>
  <inkml:trace contextRef="#ctx0" brushRef="#br0" timeOffset="14208.293">21849 2074 170 0,'0'11'0'0,"-9"5"1"15,6 11 1-15,-7 8 1 16,-15 6 0-16,-6 6-4 15,-13 6 1-15,-13 2 1 16,0 6 1-16,-4 1-2 16,6-5 0-16,4 0 0 0,10-12 1 15,8-8 0-15,11-6 1 16,11-5-2-16,15-8 1 16,14-5-1-16,14-8 0 15,6-6-17-15,14-5 0 16,8-1-46-16,1-2 0 15,-1-1 63-15</inkml:trace>
  <inkml:trace contextRef="#ctx0" brushRef="#br0" timeOffset="14424.053">21826 2323 203 0,'0'0'0'0,"0"0"0"16,0 0 1-16,-21-10-1 15,-34-6 0-15,-25-8-14 16,-7-3 1-16,-4-3-58 16,-7 7 0-16,-1 1 66 0</inkml:trace>
  <inkml:trace contextRef="#ctx0" brushRef="#br0" timeOffset="14944.146">19455 3220 194 0,'-3'18'0'16,"-7"10"-2"-16,1 12 1 15,0 12 1-15,-6 6 1 16,-7 6-2-16,0 0 1 16,-3 4-2-1,1-9 1-15,2-4-8 0,4-13 0 16,-3 0-113-16</inkml:trace>
  <inkml:trace contextRef="#ctx0" brushRef="#br0" timeOffset="15292.849">19191 2973 151 0,'7'-4'1'16,"25"-1"1"-16,14-4 0 16,5 5 0-16,2-2 1 0,19 12 0 15,8 5-1-15,8 15 1 16,4 12 1-16,-18 15 1 16,-14 9-4-16,-12 19 0 31,-21 16-1-31,-10-16 1 15,-21-3 6-15,-20-24 1 16,-22-14-8-16,-10-25 0 0,-21-21 0 0,7-20 0 16,-5-19-6-16,10-9 0 15,8-6-12-15,17 11 0 16,13 5-48-16,14 11 1 16,-2 1 72-16</inkml:trace>
  <inkml:trace contextRef="#ctx0" brushRef="#br0" timeOffset="15747.424">19984 3486 163 0,'0'0'0'16,"-11"-11"0"-16,11 11 0 16,14 13 0-16,7-4 0 15,8 4 0-15,6-6 0 16,5 2 0-16,10 0 1 0,5 0-1 0,-8-9 0 16,7 0 1-16,-10-7 1 15,-10-4-2-15,-4-5 0 16,-14-12 0-16,-8 2 0 15,-18 1 0-15,-4 7 0 16,-14 5 0-16,-7 7 0 16,-1 10 0-1,5 11 0-15,-1 10 1 16,18 6 0-16,1 10-1 16,17 3 0-16,18 0-1 15,7 1 1-15,9 3-8 16,8-11 0-16,9-3-24 0,19 1 0 15,14-4 28 1,-11-18 1-16,-6-18-34 0,-19-10 0 16,-5 0 44-16</inkml:trace>
  <inkml:trace contextRef="#ctx0" brushRef="#br0" timeOffset="15979.116">20938 3682 158 0,'-8'18'0'0,"3"17"3"15,-1 5 1-15,6 4-4 16,-2 0 1-16,-7 6-1 0,7-16 1 15,-5-10 1-15,3-7 1 16,-7-14-3-16,4-15 0 16,0-23 0-16,3-4 0 15,10-7 0-15,6 1 1 16,9 1-1-16,6 5 0 16,12 4 1-1,5 12 0-15,5 10-2 16,6 7 1-16,8 8-9 15,-8 7 0-15,0 0-102 16</inkml:trace>
  <inkml:trace contextRef="#ctx0" brushRef="#br0" timeOffset="16418.92">22193 3753 161 0,'11'-9'0'15,"11"-7"0"-15,-11-8 0 16,0-11 0-16,-11-11 0 0,-4-7-1 16,-13 2 1-16,-6-4-1 0,-9 9 0 15,-2 4 1-15,-7 20 0 16,-3 13 3-16,4 20 0 16,-2 20 0-16,1 20 1 15,8 17 1-15,-4 33 0 31,3 29 2-31,-1-15 1 0,2 2-8 16,2-18 0-16,7-9 1 16,-6-17 1-16,-1-20-10 15,16-18 0-15,4-16-13 16,-1-8 0-16,-1 1-76 16</inkml:trace>
  <inkml:trace contextRef="#ctx0" brushRef="#br0" timeOffset="16434.594">21530 4279 25 0,'0'0'0'0,"0"0"-15"0</inkml:trace>
  <inkml:trace contextRef="#ctx0" brushRef="#br0" timeOffset="16634.806">21831 3914 190 0,'-5'8'0'15,"-12"5"1"-15,-9-6 0 16,-16-2-1-16,-4-8 0 15,-7-6-5-15,-2-4 0 16,-2-4-10-16,2 1 0 31,0-1-92-31</inkml:trace>
  <inkml:trace contextRef="#ctx0" brushRef="#br0" timeOffset="17323.019">22071 4024 123 0,'0'0'0'15,"0"0"5"-15,0 0 0 16,11-5 0-16,-3-1 0 16,-3 3 1-1,-3-7 0-15,-2 3 1 0,-2 2 1 16,-3-4-8-16,-4 1 1 16,-10-1-1-16,-8-2 0 15,-14-4 6 1,-1-1 0-16,-5-1-5 15,-1 3 0-15,-4-1-1 0,-3 4 0 16,8 4 1-16,3 1 1 16,1 3 1-16,9-3 1 0,1-1-4 15,7 1 0-15,6 1-1 16,3 1 0-16,6-3-3 0,9 1 1 16,12-3-47-16,1 0 1 15,1 0-1-15</inkml:trace>
  <inkml:trace contextRef="#ctx0" brushRef="#br0" timeOffset="17539.119">22079 4387 36 0</inkml:trace>
  <inkml:trace contextRef="#ctx0" brushRef="#br0" timeOffset="17839.851">22068 4381 87 0,'0'0'15'0,"0"0"0"15,-4-10-11-15,4 10 0 16,-2-8-1-16,11 5 0 16,4-7 1-16,15 9 0 15,9 1 2-15,3 0 0 16,4 0-1-16,-4-4 0 16,4 0-4-16,-5-9 1 0,-4-3 0 15,-15-2 0 1,-9-4-1-16,-9 0 1 0,-11-2-2 15,-13 4 1-15,-12 0 1 16,-6 12 0-16,-8 3 3 0,1 12 0 31,-6 13-4-31,10 2 1 0,8 9-2 0,10 8 1 16,6 8-1-16,18-1 1 16,12 4-1-16,11-6 0 15,12-4-4-15,1-9 0 31,8-7-6-31,1-8 0 0,1 1-106 16</inkml:trace>
  <inkml:trace contextRef="#ctx0" brushRef="#br0" timeOffset="18224.043">22914 4660 162 0,'0'0'0'0,"-13"-17"0"16,13 10 1 0,0 0-1-16,0-1 0 15,-2 3 0-15,-13-2 0 16,-7 1 0-16,-7 2 1 15,-8 3 2-15,0 6 0 16,-7 1 5-16,10 5 1 16,1 3-6-16,9 3 0 15,2 5-2-15,12 7 0 0,10 6-1 16,19 0 1-16,8 1-1 0,8-5 0 16,15-3-5-16,-1-8 0 15,8-7 2-15,4-8 0 16,-3-8-68-16,19-10 0 15,0 2 64-15</inkml:trace>
  <inkml:trace contextRef="#ctx0" brushRef="#br0" timeOffset="18524.615">23682 4147 170 0,'-3'9'0'16,"-7"8"0"-1,7-8 0-15,-5 0 3 16,-4 4 0-16,-3 7 5 0,-11 18 0 16,-3 12-7-16,-4 10 1 15,-8 14-1-15,7 8 0 0,-3 4 0 16,-7 11 0-16,-4 8 0 15,2-25 0-15,0-12-2 16,19-28 0-16,10-21-35 0,6-5 1 16,8-14-23-16,12-7 0 15,-2 0 67-15</inkml:trace>
  <inkml:trace contextRef="#ctx0" brushRef="#br0" timeOffset="18740.504">23968 4616 211 0,'-14'2'0'16,"-10"0"0"-16,-16-2 1 16,-8 0-1-16,-13-8 1 15,-8-6 0-15,-10-12 1 16,-9-9-2-16,-8-12 0 15,-6-10-1-15,21 7 0 16,6 1-10 0,31 21 0-16,-1 1-127 15</inkml:trace>
  <inkml:trace contextRef="#ctx0" brushRef="#br0" timeOffset="21783.218">6644 12683 105 0,'0'0'0'15,"19"4"2"-15,-19-4 1 16,-10 3 7-16,10-3 1 0,-9 0-8 0,9 0 1 16,-5 0 0-16,5 0 1 15,0 0 0-15,0 0 0 16,0 0-2-16,0 0 0 16,0 0-2-16,0 0 1 15,0 0 0-15,0 0 0 16,0 0-2-1,7 0 0-15,12-2 0 16,-5 1 0-16,5 1 1 16,-1-2 1-16,0 0 1 15,12-2 1-15,4-1-4 16,-1-1 0-16,8 1 0 16,-3-1 1-16,6 3-3 15,-1 1 1-15,1 0 6 0,-2 0 0 16,-2 2-5-16,4-2 0 0,0-1 1 15,-3-1 1-15,-7-2-2 16,10-3 0-16,0-2 0 16,1 6 0-16,6 1 0 15,-3 2 0-15,-3 2 0 16,-8 2 0 0,-4 4 0-16,4-3 0 15,-2 3 0-15,-8-4 0 16,1-1 0-16,1-4 0 0,8-3 0 15,-1 1 0-15,5 1-1 0,-4-1 1 16,3 1 0-16,0 0 0 16,2 1-4-16,-5 1 1 15,0 0 3-15,-8 0 0 16,-1 2 0-16,5-2 1 16,2 2-1-16,-4 2 0 15,-4 0 1-15,5 0 0 16,-1-2-2-16,2 0 1 15,2 2 0-15,-8-2 0 16,2 1 1 0,-7-1 0-16,-1 2 0 15,4-2 0-15,7-2-5 16,-3 4 1-16,-3 0 5 0,3 0 1 16,-2 0-6-16,-3 0 0 15,-2-2 4-15,0 0 0 16,-2 1 0-16,4-1 0 15,8 0-1-15,-10 0 0 16,-4-1 0-16,4-1 1 16,2-2-2-16,-8 0 0 15,1 3 2-15,-3-3 1 16,1 2-4-16,0 2 1 16,-2 0 2-16,9 2 0 15,2 0-3-15,-2 0 1 0,0-1 2 0,-2-1 0 16,-7-1-1-16,1-1 1 15,3 0-1-15,-3 0 1 16,1 2-1-16,3 0 1 16,-5 0-2-16,4 0 1 15,-4 0 2-15,-1 0 0 16,-1 0-4 0,-1 0 0-16,-1 0 0 15,-4 0 0-15,5 0 3 16,-1 0 0-16,0-2-1 15,-2 0 0-15,1 1 0 0,-8 1 1 16,11-2-1-16,-11 2 0 16,9 0-2-16,-9 0 0 15,0 0-32-15,-8 11 0 16,5 0-40-16</inkml:trace>
  <inkml:trace contextRef="#ctx0" brushRef="#br0" timeOffset="23430.232">9189 17222 101 0,'0'0'0'15,"0"0"3"-15,0 0 1 0,0 0 6 16,0 0 0-16,0 0-6 16,0 0 0-16,-20-6-1 15,7 3 1-15,-5-1-3 16,-4-1 0-16,-2-3 2 31,-8 3 1-31,-1 5-3 0,-3-4 1 16,-5 2-1-16,3-1 0 0,-4 3 2 0,-10 0 1 15,-3 0-4-15,2 3 0 16,2-1 1-16,-4 5 0 16,-6-1-1-16,1-1 0 15,-8-1 0-15,-15 5 0 16,-9-1 3-16,6 1 0 15,4 5-3-15,-1-4 0 16,4-7 1-16,8 1 1 16,3 0 1-16,4-3 0 15,1-1-3-15,17 0 0 16,11-5 2-16,-10 1 0 16,-9 4-3-1,1-3 0-15,-6-3 0 16,-7 2 0-16,-11-1 2 0,21 1 1 15,10 4-3-15,-6-5 1 16,5 5 0-16,3-4 0 16,0 4 3-16,-1 0 1 15,5 4-6-15,3-4 0 16,-1-4 2-16,-2 2 1 16,-3-5 0-16,8 7 1 15,-1 0-4-15,3 0 1 16,3 0 2-16,5 0 1 15,1 0-2-15,6 0 1 16,-1 0-2-16,6 0 1 0,4 0 0 16,9 0 1-1,-7 4 2-15,7-4 1 16,0 0-5-16,0 0 1 16,0 0-2-16,11-8 1 15,0-1-141-15</inkml:trace>
  <inkml:trace contextRef="#ctx0" brushRef="#br0" timeOffset="25149.032">9271 14963 105 0,'0'0'0'15,"11"13"2"-15,-11-13 0 0,-7 0 9 0,7 0 0 16,-11-3-7-16,11 3 1 16,-13-10-2-16,0 5 1 15,-1-2-1-15,-5-1 0 16,3 3-2-16,-6-1 1 15,-7 1-2-15,-1 1 1 16,-3 4-1-16,0 0 1 16,0 4-1-16,-4-1 1 0,-7-1 0 15,0 4 0-15,-1-4 0 16,-7-1 1-16,1-1-1 16,-2 0 0-16,-4 2-1 15,2 0 0-15,-2-2 1 16,4 4 1-1,-2-1-2-15,1-1 0 16,1 2 3-16,2-2 0 16,-2 0-3-16,5-1 0 15,-4-1 0-15,5 0 1 16,-5 4 1-16,5-2 0 16,-6 0-2-16,7 0 0 15,-4-1 2-15,6 1 0 0,6 4-2 0,-3-4 0 16,5-1 0-16,1-1 1 15,0 4-3-15,-4-8 1 16,3 4 0-16,-7-1 0 16,1-3 2-16,4 0 0 15,-5 4-2-15,10 0 1 16,0 0 0-16,0 0 0 0,6 0 2 16,-4 0 1-16,-2-2-6 15,3 1 0-15,6-1 4 16,-1 0 1-16,-5-4 2 15,8 6 0-15,2-1-5 32,6 2 1-32,-1 3 0 15,-2-2 0-15,5 0 3 0,-1 0 0 16,2-2-4-16,2 0 0 16,-1 0 3-16,1 0 0 15,-2 1-7-15,4 1 1 16,-1-2 6-16,8 0 0 15,-11 6 0-15,11-6 0 16,0 0-4-16,0 0 1 0,0 0 2 0,0 0 1 16,-11 0-4-16,2-2 1 15,4-2 3-15,5 4 0 16,-11 0-4-16,11 0 0 16,-9-2 0-16,9 2 0 15,-11-1 3-15,11 1 1 31,-10-2-3-31,10 2 0 0,-11-2 2 16,11 2 0-16,-5 0-3 16,5 0 0-16,0 0-77 15,7 7 1-15,2 1 77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7C9C7-0D1C-4719-A69C-5B8A9586C31D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1B6EE-9109-462A-9C8B-C5D7F5F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E117C2-3F81-4A7C-8232-3C0696065A48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42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A45D5-AAC9-4D9C-94CC-D60B271EFFFA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118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52C20-422B-485F-9BEB-06B46C6AA6F2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42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AD1B6-4A19-4DD8-877B-5297D5205D85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2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49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65659-B54E-48B8-BD44-3137712F46D8}" type="slidenum">
              <a:rPr lang="en-US" altLang="en-US" smtClean="0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2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7A4E1E-DDC0-4BBA-8746-DCD57D4799B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46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9DE47-BEBE-4342-8F6E-DCF35279D678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3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F379E9-C5A4-491A-AAF0-96A1FF0DC69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2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BB5113-966B-4997-9B16-0A3C29CB73A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55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A802C1-AE36-482F-ADE9-5FDCAB8C411B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8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61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3E4954-2891-4428-A6C5-D0A66FDDDBAC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30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A040-F6AB-487F-B1AC-EF4E384440CF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88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9144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0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04717" y="1"/>
            <a:ext cx="31731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46062" y="753975"/>
            <a:ext cx="9006457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01" y="263277"/>
            <a:ext cx="7750773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431429" y="475151"/>
            <a:ext cx="473474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01" y="1463857"/>
            <a:ext cx="7750773" cy="4845504"/>
          </a:xfrm>
        </p:spPr>
        <p:txBody>
          <a:bodyPr/>
          <a:lstStyle>
            <a:lvl1pPr marL="68580" indent="-6858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6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95752" y="3557888"/>
            <a:ext cx="8935871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082" y="3262681"/>
            <a:ext cx="487812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557590" y="3050555"/>
            <a:ext cx="673331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241069" y="60961"/>
            <a:ext cx="128848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781789" y="3287057"/>
            <a:ext cx="224933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7082" y="3931494"/>
            <a:ext cx="487812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66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4A3A-FA1D-45F1-B8A2-F7654C8B2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2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12E7-97E0-4D3F-ADCB-509F3CA1B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9B6C-AC26-48A8-B078-A5017EF8F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8103-4638-490B-A6C9-E3E65E9A3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2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37AE-4838-4C79-88D1-F0D1A3A2E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6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07F4C-DB9F-46CF-91B8-8C37B9C1A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03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EBF94-9B4C-445E-BBE0-2F6779B6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8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EBFA-3DE8-49D0-842F-58C017EB2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E195-580F-43A1-879C-4F72C1C50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8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B0C9-83F2-4412-9793-845127BEC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6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BEF1A-6C77-47C0-B3A8-E311767B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57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9D3CE-E784-4D6A-AED0-AC3B885A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58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047BE-78EA-4B74-ADE9-4697F380D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1"/>
            <a:ext cx="9143998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3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65" y="1512986"/>
            <a:ext cx="4048267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607" y="1512985"/>
            <a:ext cx="4048267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30" y="263277"/>
            <a:ext cx="8390444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6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429" y="1531279"/>
            <a:ext cx="4048266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35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164" y="2096447"/>
            <a:ext cx="4048267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766873" y="1531279"/>
            <a:ext cx="4048266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35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73607" y="2096447"/>
            <a:ext cx="4048267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6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7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6911" y="3446573"/>
            <a:ext cx="4192712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04065" y="1917510"/>
            <a:ext cx="8935871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3552299" y="555635"/>
            <a:ext cx="2042813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6911" y="4628428"/>
            <a:ext cx="4192712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04717" y="1"/>
            <a:ext cx="31731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2486911" y="4545974"/>
            <a:ext cx="4192712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6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430" y="263277"/>
            <a:ext cx="8390444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430" y="1463857"/>
            <a:ext cx="8390444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431" y="6544402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022CBF6-B537-4FB1-A025-CA999BAF27E6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6476" y="6521027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253" y="6521027"/>
            <a:ext cx="3164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FBFA924-4B05-4DD0-83D6-5B53FE44BC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322118" y="172391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6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kern="1200" cap="none" spc="75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6A479"/>
        </a:buClr>
        <a:buFont typeface="Segoe UI Semilight" panose="020B0402040204020203" pitchFamily="34" charset="0"/>
        <a:buChar char="-"/>
        <a:defRPr sz="135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6A479"/>
        </a:buClr>
        <a:buFont typeface="Segoe UI Semilight" panose="020B0402040204020203" pitchFamily="34" charset="0"/>
        <a:buChar char="-"/>
        <a:defRPr sz="105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6A479"/>
        </a:buClr>
        <a:buFont typeface="Segoe UI Semilight" panose="020B0402040204020203" pitchFamily="34" charset="0"/>
        <a:buChar char="-"/>
        <a:defRPr sz="105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6A479"/>
        </a:buClr>
        <a:buFont typeface="Segoe UI Semilight" panose="020B0402040204020203" pitchFamily="34" charset="0"/>
        <a:buChar char="-"/>
        <a:defRPr sz="105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1/5/2009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CSE 421, Lecture 1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391C40-94C3-43E1-A326-A55ABD2F6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7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11.png"/><Relationship Id="rId5" Type="http://schemas.openxmlformats.org/officeDocument/2006/relationships/tags" Target="../tags/tag16.xml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4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19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8.png"/><Relationship Id="rId5" Type="http://schemas.openxmlformats.org/officeDocument/2006/relationships/tags" Target="../tags/tag22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hyperlink" Target="mailto:anderson@cs.washington.edu" TargetMode="Externa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29.xml"/><Relationship Id="rId7" Type="http://schemas.openxmlformats.org/officeDocument/2006/relationships/tags" Target="../tags/tag2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8.png"/><Relationship Id="rId5" Type="http://schemas.openxmlformats.org/officeDocument/2006/relationships/tags" Target="../tags/tag32.xml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9.xml"/><Relationship Id="rId7" Type="http://schemas.openxmlformats.org/officeDocument/2006/relationships/image" Target="../media/image5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CSE 421</a:t>
            </a:r>
            <a:br>
              <a:rPr lang="en-US" altLang="en-US"/>
            </a:br>
            <a:r>
              <a:rPr lang="en-US" altLang="en-US"/>
              <a:t>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Richard Anderson   </a:t>
            </a:r>
          </a:p>
          <a:p>
            <a:pPr eaLnBrk="1" hangingPunct="1"/>
            <a:r>
              <a:rPr lang="en-US" altLang="en-US" dirty="0"/>
              <a:t>Winter 2019</a:t>
            </a:r>
          </a:p>
          <a:p>
            <a:pPr eaLnBrk="1" hangingPunct="1"/>
            <a:r>
              <a:rPr lang="en-US" altLang="en-US" dirty="0"/>
              <a:t>Lecture 1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8784" y="1244792"/>
                <a:ext cx="8391718" cy="53071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Given two sets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each ranks </a:t>
                </a:r>
                <a:r>
                  <a:rPr lang="en-US" sz="2800" b="1" dirty="0"/>
                  <a:t>every</a:t>
                </a:r>
                <a:r>
                  <a:rPr lang="en-US" sz="2800" dirty="0"/>
                  <a:t> person in the other set.</a:t>
                </a:r>
              </a:p>
              <a:p>
                <a:pPr marL="0" indent="0">
                  <a:buNone/>
                </a:pPr>
                <a:r>
                  <a:rPr lang="en-US" sz="2800" dirty="0"/>
                  <a:t>Goal: Match each person to </a:t>
                </a:r>
                <a:r>
                  <a:rPr lang="en-US" sz="2800" b="1" dirty="0"/>
                  <a:t>exactly one</a:t>
                </a:r>
                <a:r>
                  <a:rPr lang="en-US" sz="2800" dirty="0"/>
                  <a:t> person in the other set, respecting their preferences.</a:t>
                </a:r>
              </a:p>
              <a:p>
                <a:pPr marL="0" indent="0">
                  <a:buNone/>
                </a:pPr>
                <a:r>
                  <a:rPr lang="en-US" sz="2800" dirty="0"/>
                  <a:t>How do we “respect preferences”?</a:t>
                </a:r>
              </a:p>
              <a:p>
                <a:pPr marL="0" indent="0">
                  <a:buNone/>
                </a:pPr>
                <a:r>
                  <a:rPr lang="en-US" sz="2800" dirty="0"/>
                  <a:t>Avoid unmatched pairs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prefers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to his match,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prefers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to her match.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784" y="1244792"/>
                <a:ext cx="8391718" cy="5307163"/>
              </a:xfrm>
              <a:blipFill rotWithShape="0">
                <a:blip r:embed="rId2"/>
                <a:stretch>
                  <a:fillRect l="-2035" t="-1952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286840" y="4706908"/>
            <a:ext cx="6536052" cy="1828800"/>
            <a:chOff x="3804179" y="3964277"/>
            <a:chExt cx="4476903" cy="1235584"/>
          </a:xfrm>
        </p:grpSpPr>
        <p:sp>
          <p:nvSpPr>
            <p:cNvPr id="4" name="Oval 3"/>
            <p:cNvSpPr/>
            <p:nvPr/>
          </p:nvSpPr>
          <p:spPr>
            <a:xfrm>
              <a:off x="4874669" y="3975953"/>
              <a:ext cx="374925" cy="374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Oval 4"/>
            <p:cNvSpPr/>
            <p:nvPr/>
          </p:nvSpPr>
          <p:spPr>
            <a:xfrm>
              <a:off x="4874669" y="4818513"/>
              <a:ext cx="381347" cy="381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Connector 8"/>
            <p:cNvCxnSpPr>
              <a:stCxn id="4" idx="6"/>
              <a:endCxn id="19" idx="2"/>
            </p:cNvCxnSpPr>
            <p:nvPr/>
          </p:nvCxnSpPr>
          <p:spPr>
            <a:xfrm>
              <a:off x="5249594" y="4163416"/>
              <a:ext cx="1445415" cy="84054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6"/>
            </p:cNvCxnSpPr>
            <p:nvPr/>
          </p:nvCxnSpPr>
          <p:spPr>
            <a:xfrm flipV="1">
              <a:off x="5256016" y="4110802"/>
              <a:ext cx="1586072" cy="89838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6"/>
              <a:endCxn id="18" idx="2"/>
            </p:cNvCxnSpPr>
            <p:nvPr/>
          </p:nvCxnSpPr>
          <p:spPr>
            <a:xfrm>
              <a:off x="5249594" y="4163416"/>
              <a:ext cx="1445415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695009" y="3975953"/>
              <a:ext cx="374925" cy="374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Oval 18"/>
            <p:cNvSpPr/>
            <p:nvPr/>
          </p:nvSpPr>
          <p:spPr>
            <a:xfrm>
              <a:off x="6695009" y="4816494"/>
              <a:ext cx="374925" cy="374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701431" y="3975953"/>
                  <a:ext cx="374926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5241" y="4158270"/>
                  <a:ext cx="499901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881090" y="3990290"/>
                  <a:ext cx="374926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120" y="4177387"/>
                  <a:ext cx="499901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884301" y="4816493"/>
                  <a:ext cx="374926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2401" y="5278991"/>
                  <a:ext cx="499901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878"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701431" y="4818270"/>
                  <a:ext cx="374926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5241" y="5281360"/>
                  <a:ext cx="499901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878" r="-36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04179" y="3990290"/>
                  <a:ext cx="945242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2238" y="4177387"/>
                  <a:ext cx="1260323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153953" y="3964277"/>
                  <a:ext cx="1127129" cy="311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8603" y="4142703"/>
                  <a:ext cx="1502839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1201A5DC-846C-4C21-850A-80E042BB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30" y="263277"/>
            <a:ext cx="8390444" cy="1014667"/>
          </a:xfrm>
        </p:spPr>
        <p:txBody>
          <a:bodyPr/>
          <a:lstStyle/>
          <a:p>
            <a:r>
              <a:rPr lang="en-US" dirty="0"/>
              <a:t>Stable Matching Problem</a:t>
            </a:r>
          </a:p>
        </p:txBody>
      </p:sp>
    </p:spTree>
    <p:extLst>
      <p:ext uri="{BB962C8B-B14F-4D97-AF65-F5344CB8AC3E}">
        <p14:creationId xmlns:p14="http://schemas.microsoft.com/office/powerpoint/2010/main" val="71111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Stable Matching, More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73100" y="1270958"/>
                <a:ext cx="7772400" cy="4815517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dirty="0">
                    <a:solidFill>
                      <a:srgbClr val="0070C0"/>
                    </a:solidFill>
                  </a:rPr>
                  <a:t>Perfect matching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800" dirty="0"/>
                  <a:t> 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/>
                  <a:t>Each man is paired with exactly one woman.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/>
                  <a:t>Each woman is paired with exactly one man.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dirty="0">
                    <a:solidFill>
                      <a:srgbClr val="0070C0"/>
                    </a:solidFill>
                  </a:rPr>
                  <a:t>Stability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800" dirty="0"/>
                  <a:t>  no incentive to exchange</a:t>
                </a:r>
              </a:p>
              <a:p>
                <a:pPr marL="40005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/>
                  <a:t>an unmatched pair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800" dirty="0"/>
                  <a:t> is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unstable</a:t>
                </a:r>
                <a:r>
                  <a:rPr lang="en-US" altLang="en-US" sz="2800" dirty="0"/>
                  <a:t> </a:t>
                </a:r>
              </a:p>
              <a:p>
                <a:pPr marL="40005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/>
                  <a:t>if man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 and woman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800" dirty="0"/>
                  <a:t> prefer each other to current partners.</a:t>
                </a:r>
                <a:endParaRPr lang="en-US" alt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dirty="0">
                    <a:solidFill>
                      <a:srgbClr val="0070C0"/>
                    </a:solidFill>
                  </a:rPr>
                  <a:t>Stable matching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800" dirty="0"/>
                  <a:t>  perfect matching with no unstable pairs.</a:t>
                </a:r>
              </a:p>
            </p:txBody>
          </p:sp>
        </mc:Choice>
        <mc:Fallback xmlns="">
          <p:sp>
            <p:nvSpPr>
              <p:cNvPr id="416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100" y="1270958"/>
                <a:ext cx="7772400" cy="4815517"/>
              </a:xfrm>
              <a:blipFill rotWithShape="0">
                <a:blip r:embed="rId3"/>
                <a:stretch>
                  <a:fillRect l="-2196" t="-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73100" y="5360268"/>
                <a:ext cx="6207967" cy="116420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endParaRPr lang="en-US" altLang="en-US" sz="2200" b="1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200" b="1" dirty="0"/>
                  <a:t>Given:</a:t>
                </a:r>
                <a:r>
                  <a:rPr lang="en-US" altLang="en-US" sz="2200" dirty="0"/>
                  <a:t> the preference lists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men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/>
                  <a:t> women </a:t>
                </a:r>
                <a:br>
                  <a:rPr lang="en-US" altLang="en-US" sz="2200" dirty="0"/>
                </a:br>
                <a:r>
                  <a:rPr lang="en-US" altLang="en-US" sz="2200" b="1" dirty="0"/>
                  <a:t>Find:</a:t>
                </a:r>
                <a:r>
                  <a:rPr lang="en-US" altLang="en-US" sz="2200" dirty="0"/>
                  <a:t> a stable matching (if one exists).</a:t>
                </a:r>
                <a:endParaRPr lang="en-US" altLang="en-US" sz="22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5360268"/>
                <a:ext cx="6207967" cy="1164202"/>
              </a:xfrm>
              <a:prstGeom prst="rect">
                <a:avLst/>
              </a:prstGeom>
              <a:blipFill rotWithShape="0">
                <a:blip r:embed="rId4"/>
                <a:stretch>
                  <a:fillRect l="-1276" r="-12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71434" y="5360268"/>
            <a:ext cx="6207967" cy="42219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/>
              <a:t>Stable Matching Problem</a:t>
            </a:r>
          </a:p>
        </p:txBody>
      </p:sp>
    </p:spTree>
    <p:extLst>
      <p:ext uri="{BB962C8B-B14F-4D97-AF65-F5344CB8AC3E}">
        <p14:creationId xmlns:p14="http://schemas.microsoft.com/office/powerpoint/2010/main" val="8775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59073" y="1895602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1159073" y="2929981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Connector 6"/>
          <p:cNvCxnSpPr>
            <a:stCxn id="13" idx="3"/>
            <a:endCxn id="11" idx="2"/>
          </p:cNvCxnSpPr>
          <p:nvPr/>
        </p:nvCxnSpPr>
        <p:spPr>
          <a:xfrm>
            <a:off x="1562502" y="2087064"/>
            <a:ext cx="1013914" cy="10705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6"/>
            <a:endCxn id="10" idx="2"/>
          </p:cNvCxnSpPr>
          <p:nvPr/>
        </p:nvCxnSpPr>
        <p:spPr>
          <a:xfrm flipV="1">
            <a:off x="1620861" y="2125743"/>
            <a:ext cx="955555" cy="103832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76416" y="1895602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576416" y="2927502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47236" y="188268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36" y="1882688"/>
                <a:ext cx="454013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1081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08489" y="185623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89" y="1856231"/>
                <a:ext cx="454013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2027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08488" y="289031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88" y="2890311"/>
                <a:ext cx="454013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162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8056" y="289031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056" y="2890311"/>
                <a:ext cx="454013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066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5939" y="1913203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9" y="1913203"/>
                <a:ext cx="950414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8974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78707" y="188952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707" y="1889527"/>
                <a:ext cx="1364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5939" y="2926119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9" y="2926119"/>
                <a:ext cx="950414" cy="461665"/>
              </a:xfrm>
              <a:prstGeom prst="rect">
                <a:avLst/>
              </a:prstGeom>
              <a:blipFill rotWithShape="0">
                <a:blip r:embed="rId8"/>
                <a:stretch>
                  <a:fillRect r="-897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78707" y="2890311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707" y="2890311"/>
                <a:ext cx="1364886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523709" y="1941773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/>
          <p:nvPr/>
        </p:nvSpPr>
        <p:spPr>
          <a:xfrm>
            <a:off x="5523709" y="2976152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5" name="Straight Connector 24"/>
          <p:cNvCxnSpPr>
            <a:stCxn id="23" idx="6"/>
          </p:cNvCxnSpPr>
          <p:nvPr/>
        </p:nvCxnSpPr>
        <p:spPr>
          <a:xfrm flipV="1">
            <a:off x="5977721" y="216038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4" idx="6"/>
            <a:endCxn id="27" idx="2"/>
          </p:cNvCxnSpPr>
          <p:nvPr/>
        </p:nvCxnSpPr>
        <p:spPr>
          <a:xfrm flipV="1">
            <a:off x="5985497" y="2171914"/>
            <a:ext cx="955555" cy="103832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941052" y="1941773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Oval 27"/>
          <p:cNvSpPr/>
          <p:nvPr/>
        </p:nvSpPr>
        <p:spPr>
          <a:xfrm>
            <a:off x="6941052" y="2973673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11872" y="1928859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872" y="1928859"/>
                <a:ext cx="454013" cy="461665"/>
              </a:xfrm>
              <a:prstGeom prst="rect">
                <a:avLst/>
              </a:prstGeom>
              <a:blipFill rotWithShape="0">
                <a:blip r:embed="rId10"/>
                <a:stretch>
                  <a:fillRect r="-1081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73124" y="188952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124" y="1889527"/>
                <a:ext cx="454013" cy="461665"/>
              </a:xfrm>
              <a:prstGeom prst="rect">
                <a:avLst/>
              </a:prstGeom>
              <a:blipFill rotWithShape="0">
                <a:blip r:embed="rId11"/>
                <a:stretch>
                  <a:fillRect r="-2027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73124" y="29364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124" y="2936482"/>
                <a:ext cx="454013" cy="461665"/>
              </a:xfrm>
              <a:prstGeom prst="rect">
                <a:avLst/>
              </a:prstGeom>
              <a:blipFill rotWithShape="0">
                <a:blip r:embed="rId12"/>
                <a:stretch>
                  <a:fillRect r="-21622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82692" y="29364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692" y="2936482"/>
                <a:ext cx="454013" cy="461665"/>
              </a:xfrm>
              <a:prstGeom prst="rect">
                <a:avLst/>
              </a:prstGeom>
              <a:blipFill rotWithShape="0">
                <a:blip r:embed="rId13"/>
                <a:stretch>
                  <a:fillRect r="-1066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90575" y="1959374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75" y="1959374"/>
                <a:ext cx="950414" cy="461665"/>
              </a:xfrm>
              <a:prstGeom prst="rect">
                <a:avLst/>
              </a:prstGeom>
              <a:blipFill rotWithShape="0">
                <a:blip r:embed="rId14"/>
                <a:stretch>
                  <a:fillRect r="-897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43343" y="1935698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343" y="1935698"/>
                <a:ext cx="1364886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0575" y="2972290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75" y="2972290"/>
                <a:ext cx="950414" cy="461665"/>
              </a:xfrm>
              <a:prstGeom prst="rect">
                <a:avLst/>
              </a:prstGeom>
              <a:blipFill rotWithShape="0">
                <a:blip r:embed="rId16"/>
                <a:stretch>
                  <a:fillRect r="-8974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243343" y="2936482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343" y="2936482"/>
                <a:ext cx="1364886" cy="461665"/>
              </a:xfrm>
              <a:prstGeom prst="rect">
                <a:avLst/>
              </a:prstGeom>
              <a:blipFill rotWithShape="0">
                <a:blip r:embed="rId1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1941061" y="4274714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Oval 43"/>
          <p:cNvSpPr/>
          <p:nvPr/>
        </p:nvSpPr>
        <p:spPr>
          <a:xfrm>
            <a:off x="1941061" y="5121718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Oval 46"/>
          <p:cNvSpPr/>
          <p:nvPr/>
        </p:nvSpPr>
        <p:spPr>
          <a:xfrm>
            <a:off x="3358404" y="4274714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3358404" y="511923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29224" y="4261800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24" y="4261800"/>
                <a:ext cx="454013" cy="461665"/>
              </a:xfrm>
              <a:prstGeom prst="rect">
                <a:avLst/>
              </a:prstGeom>
              <a:blipFill rotWithShape="0">
                <a:blip r:embed="rId18"/>
                <a:stretch>
                  <a:fillRect r="-9333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90477" y="4235343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477" y="4235343"/>
                <a:ext cx="454013" cy="461665"/>
              </a:xfrm>
              <a:prstGeom prst="rect">
                <a:avLst/>
              </a:prstGeom>
              <a:blipFill rotWithShape="0">
                <a:blip r:embed="rId19"/>
                <a:stretch>
                  <a:fillRect r="-1866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90476" y="508204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476" y="5082048"/>
                <a:ext cx="454013" cy="461665"/>
              </a:xfrm>
              <a:prstGeom prst="rect">
                <a:avLst/>
              </a:prstGeom>
              <a:blipFill rotWithShape="0">
                <a:blip r:embed="rId20"/>
                <a:stretch>
                  <a:fillRect r="-20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300044" y="508204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044" y="5082048"/>
                <a:ext cx="454013" cy="461665"/>
              </a:xfrm>
              <a:prstGeom prst="rect">
                <a:avLst/>
              </a:prstGeom>
              <a:blipFill rotWithShape="0">
                <a:blip r:embed="rId21"/>
                <a:stretch>
                  <a:fillRect r="-1066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080" y="4262180"/>
                <a:ext cx="950414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80" y="4262180"/>
                <a:ext cx="950414" cy="477888"/>
              </a:xfrm>
              <a:prstGeom prst="rect">
                <a:avLst/>
              </a:prstGeom>
              <a:blipFill rotWithShape="0">
                <a:blip r:embed="rId22"/>
                <a:stretch>
                  <a:fillRect r="-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841596" y="4258897"/>
                <a:ext cx="1690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596" y="4258897"/>
                <a:ext cx="1690794" cy="461665"/>
              </a:xfrm>
              <a:prstGeom prst="rect">
                <a:avLst/>
              </a:prstGeom>
              <a:blipFill rotWithShape="0">
                <a:blip r:embed="rId2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86722" y="5096883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22" y="5096883"/>
                <a:ext cx="950414" cy="461665"/>
              </a:xfrm>
              <a:prstGeom prst="rect">
                <a:avLst/>
              </a:prstGeom>
              <a:blipFill rotWithShape="0">
                <a:blip r:embed="rId24"/>
                <a:stretch>
                  <a:fillRect r="-58333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70776" y="511193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76" y="5111937"/>
                <a:ext cx="1364886" cy="461665"/>
              </a:xfrm>
              <a:prstGeom prst="rect">
                <a:avLst/>
              </a:prstGeom>
              <a:blipFill rotWithShape="0">
                <a:blip r:embed="rId25"/>
                <a:stretch>
                  <a:fillRect r="-19196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941061" y="5897661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Oval 57"/>
          <p:cNvSpPr/>
          <p:nvPr/>
        </p:nvSpPr>
        <p:spPr>
          <a:xfrm>
            <a:off x="3358404" y="5897661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329224" y="588474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24" y="5884747"/>
                <a:ext cx="454013" cy="461665"/>
              </a:xfrm>
              <a:prstGeom prst="rect">
                <a:avLst/>
              </a:prstGeom>
              <a:blipFill rotWithShape="0">
                <a:blip r:embed="rId26"/>
                <a:stretch>
                  <a:fillRect r="-1066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890477" y="5858290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477" y="5858290"/>
                <a:ext cx="454013" cy="461665"/>
              </a:xfrm>
              <a:prstGeom prst="rect">
                <a:avLst/>
              </a:prstGeom>
              <a:blipFill rotWithShape="0">
                <a:blip r:embed="rId27"/>
                <a:stretch>
                  <a:fillRect r="-200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30093" y="5858289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93" y="5858289"/>
                <a:ext cx="950414" cy="461665"/>
              </a:xfrm>
              <a:prstGeom prst="rect">
                <a:avLst/>
              </a:prstGeom>
              <a:blipFill rotWithShape="0">
                <a:blip r:embed="rId28"/>
                <a:stretch>
                  <a:fillRect r="-59355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889557" y="5884746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557" y="5884746"/>
                <a:ext cx="1364886" cy="461665"/>
              </a:xfrm>
              <a:prstGeom prst="rect">
                <a:avLst/>
              </a:prstGeom>
              <a:blipFill rotWithShape="0">
                <a:blip r:embed="rId29"/>
                <a:stretch>
                  <a:fillRect r="-19196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187377" y="1281661"/>
            <a:ext cx="648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are these not stable matchings?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7377" y="3697689"/>
            <a:ext cx="648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 a stable matching for this instance.</a:t>
            </a:r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F2885D-DBF1-4D1F-88AE-9D335EC379DA}"/>
                  </a:ext>
                </a:extLst>
              </p14:cNvPr>
              <p14:cNvContentPartPr/>
              <p14:nvPr/>
            </p14:nvContentPartPr>
            <p14:xfrm>
              <a:off x="1599480" y="633600"/>
              <a:ext cx="7029360" cy="558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F2885D-DBF1-4D1F-88AE-9D335EC379D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90120" y="624240"/>
                <a:ext cx="7048080" cy="56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89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Does a stable matching always exist?</a:t>
            </a:r>
          </a:p>
          <a:p>
            <a:r>
              <a:rPr lang="en-US" sz="2800" dirty="0"/>
              <a:t>Can we find a stable matching efficiently?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We’ll answer both of those questions today</a:t>
            </a:r>
          </a:p>
          <a:p>
            <a:pPr marL="0" indent="0">
              <a:buNone/>
            </a:pPr>
            <a:r>
              <a:rPr lang="en-US" sz="2800" dirty="0"/>
              <a:t>Let’s start with the second one.</a:t>
            </a:r>
          </a:p>
        </p:txBody>
      </p:sp>
    </p:spTree>
    <p:extLst>
      <p:ext uri="{BB962C8B-B14F-4D97-AF65-F5344CB8AC3E}">
        <p14:creationId xmlns:p14="http://schemas.microsoft.com/office/powerpoint/2010/main" val="57244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Idea for an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31430" y="1463857"/>
                <a:ext cx="8390444" cy="515728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</a:rPr>
                  <a:t> proposes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800" dirty="0">
                  <a:latin typeface="+mn-lt"/>
                </a:endParaRPr>
              </a:p>
              <a:p>
                <a:pPr lvl="1" eaLnBrk="1" hangingPunct="1">
                  <a:buFontTx/>
                  <a:buNone/>
                  <a:defRPr/>
                </a:pPr>
                <a:r>
                  <a:rPr lang="en-US" sz="2800" dirty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latin typeface="+mn-lt"/>
                  </a:rPr>
                  <a:t> is unmatched </a:t>
                </a:r>
              </a:p>
              <a:p>
                <a:pPr lvl="1" eaLnBrk="1" hangingPunct="1">
                  <a:buFontTx/>
                  <a:buNone/>
                  <a:defRPr/>
                </a:pPr>
                <a:r>
                  <a:rPr lang="en-US" sz="2800" dirty="0">
                    <a:latin typeface="+mn-lt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latin typeface="+mn-lt"/>
                  </a:rPr>
                  <a:t> tentatively accepts</a:t>
                </a:r>
              </a:p>
              <a:p>
                <a:pPr lvl="1" eaLnBrk="1" hangingPunct="1">
                  <a:buFontTx/>
                  <a:buNone/>
                  <a:defRPr/>
                </a:pPr>
                <a:r>
                  <a:rPr lang="en-US" sz="2800" dirty="0">
                    <a:latin typeface="+mn-lt"/>
                  </a:rPr>
                  <a:t>Else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latin typeface="+mn-lt"/>
                  </a:rPr>
                  <a:t> is matched to some man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baseline="-25000" dirty="0">
                  <a:latin typeface="+mn-lt"/>
                </a:endParaRPr>
              </a:p>
              <a:p>
                <a:pPr lvl="2" eaLnBrk="1" hangingPunct="1">
                  <a:buFontTx/>
                  <a:buNone/>
                  <a:defRPr/>
                </a:pPr>
                <a:r>
                  <a:rPr lang="en-US" sz="2800" dirty="0">
                    <a:latin typeface="+mn-lt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latin typeface="+mn-lt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+mn-lt"/>
                  </a:rPr>
                  <a:t>	</a:t>
                </a:r>
              </a:p>
              <a:p>
                <a:pPr lvl="2" eaLnBrk="1" hangingPunct="1">
                  <a:buFontTx/>
                  <a:buNone/>
                  <a:defRPr/>
                </a:pPr>
                <a:r>
                  <a:rPr lang="en-US" sz="2800" b="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latin typeface="+mn-lt"/>
                  </a:rPr>
                  <a:t> tentatively accepts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</a:rPr>
                  <a:t>, rejecting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baseline="-25000" dirty="0">
                  <a:latin typeface="+mn-lt"/>
                </a:endParaRPr>
              </a:p>
              <a:p>
                <a:pPr lvl="2" eaLnBrk="1" hangingPunct="1">
                  <a:buFontTx/>
                  <a:buNone/>
                  <a:defRPr/>
                </a:pPr>
                <a:r>
                  <a:rPr lang="en-US" sz="2800" dirty="0">
                    <a:latin typeface="+mn-lt"/>
                  </a:rPr>
                  <a:t>	Else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latin typeface="+mn-lt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</a:rPr>
                  <a:t>) </a:t>
                </a:r>
              </a:p>
              <a:p>
                <a:pPr lvl="2" eaLnBrk="1" hangingPunct="1">
                  <a:buFontTx/>
                  <a:buNone/>
                  <a:defRPr/>
                </a:pPr>
                <a:r>
                  <a:rPr lang="en-US" sz="28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latin typeface="+mn-lt"/>
                  </a:rPr>
                  <a:t> rejects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dirty="0">
                  <a:latin typeface="+mn-lt"/>
                </a:endParaRPr>
              </a:p>
              <a:p>
                <a:pPr indent="0" eaLnBrk="1" hangingPunct="1">
                  <a:buFontTx/>
                  <a:buNone/>
                  <a:defRPr/>
                </a:pPr>
                <a:endParaRPr lang="en-US" sz="2800" dirty="0">
                  <a:latin typeface="+mn-lt"/>
                </a:endParaRPr>
              </a:p>
              <a:p>
                <a:pPr marL="0" indent="0" eaLnBrk="1" hangingPunct="1">
                  <a:buFontTx/>
                  <a:buNone/>
                  <a:defRPr/>
                </a:pPr>
                <a:r>
                  <a:rPr lang="en-US" sz="2800" dirty="0">
                    <a:latin typeface="+mn-lt"/>
                  </a:rPr>
                  <a:t>Unmatched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</a:rPr>
                  <a:t> proposes to the highest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latin typeface="+mn-lt"/>
                  </a:rPr>
                  <a:t> on his preference list </a:t>
                </a:r>
                <a:r>
                  <a:rPr lang="en-US" sz="2800" dirty="0">
                    <a:solidFill>
                      <a:srgbClr val="FF0000"/>
                    </a:solidFill>
                    <a:latin typeface="+mn-lt"/>
                  </a:rPr>
                  <a:t>that he has not already proposed to.</a:t>
                </a:r>
                <a:endParaRPr lang="en-US" sz="2800" baseline="-250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431430" y="1463857"/>
                <a:ext cx="8390444" cy="5157280"/>
              </a:xfrm>
              <a:blipFill rotWithShape="0">
                <a:blip r:embed="rId6"/>
                <a:stretch>
                  <a:fillRect l="-2035" t="-2009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8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Algorithm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6764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4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57200" y="1650749"/>
                <a:ext cx="8234883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dirty="0"/>
                  <a:t>Initially all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800" dirty="0"/>
                  <a:t> are free</a:t>
                </a:r>
              </a:p>
              <a:p>
                <a:pPr eaLnBrk="1" hangingPunct="1"/>
                <a:r>
                  <a:rPr lang="en-US" altLang="en-US" sz="2800" dirty="0"/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800" dirty="0"/>
                  <a:t> highest on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’s list that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 has not proposed to</a:t>
                </a:r>
              </a:p>
              <a:p>
                <a:pPr eaLnBrk="1" hangingPunct="1"/>
                <a:r>
                  <a:rPr lang="en-US" altLang="en-US" sz="2800" dirty="0"/>
                  <a:t>	if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800" dirty="0"/>
                  <a:t> is free, then match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else </a:t>
                </a:r>
              </a:p>
              <a:p>
                <a:pPr eaLnBrk="1" hangingPunct="1"/>
                <a:r>
                  <a:rPr lang="en-US" altLang="en-US" sz="2800" dirty="0"/>
                  <a:t>         suppose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are matched</a:t>
                </a:r>
              </a:p>
              <a:p>
                <a:pPr eaLnBrk="1" hangingPunct="1"/>
                <a:r>
                  <a:rPr lang="en-US" altLang="en-US" sz="2800" dirty="0"/>
                  <a:t>		if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800" dirty="0"/>
                  <a:t> prefers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800" baseline="-25000" dirty="0"/>
              </a:p>
              <a:p>
                <a:pPr eaLnBrk="1" hangingPunct="1"/>
                <a:r>
                  <a:rPr lang="en-US" altLang="en-US" sz="2800" dirty="0"/>
                  <a:t>			</a:t>
                </a:r>
                <a:r>
                  <a:rPr lang="en-US" altLang="en-US" sz="2800" dirty="0" err="1"/>
                  <a:t>unmatch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		match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57200" y="1650749"/>
                <a:ext cx="8234883" cy="3970318"/>
              </a:xfrm>
              <a:prstGeom prst="rect">
                <a:avLst/>
              </a:prstGeom>
              <a:blipFill rotWithShape="0">
                <a:blip r:embed="rId7"/>
                <a:stretch>
                  <a:fillRect l="-1480" t="-1690" r="-888" b="-33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28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249528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2249528" y="3469189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6123647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6123647" y="346671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09941" y="192622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941" y="1926221"/>
                <a:ext cx="454013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933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9923" y="1902986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923" y="1902986"/>
                <a:ext cx="454013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1866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90473" y="3411720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73" y="3411720"/>
                <a:ext cx="454013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0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4465" y="342529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65" y="3425294"/>
                <a:ext cx="454013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2162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3547" y="1959655"/>
                <a:ext cx="950414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47" y="1959655"/>
                <a:ext cx="950414" cy="477888"/>
              </a:xfrm>
              <a:prstGeom prst="rect">
                <a:avLst/>
              </a:prstGeom>
              <a:blipFill rotWithShape="0">
                <a:blip r:embed="rId6"/>
                <a:stretch>
                  <a:fillRect r="-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06839" y="1956372"/>
                <a:ext cx="1690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839" y="1956372"/>
                <a:ext cx="169079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5189" y="3444354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89" y="3444354"/>
                <a:ext cx="950414" cy="461665"/>
              </a:xfrm>
              <a:prstGeom prst="rect">
                <a:avLst/>
              </a:prstGeom>
              <a:blipFill rotWithShape="0">
                <a:blip r:embed="rId8"/>
                <a:stretch>
                  <a:fillRect r="-58333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36019" y="3459408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019" y="3459408"/>
                <a:ext cx="1364886" cy="461665"/>
              </a:xfrm>
              <a:prstGeom prst="rect">
                <a:avLst/>
              </a:prstGeom>
              <a:blipFill rotWithShape="0">
                <a:blip r:embed="rId9"/>
                <a:stretch>
                  <a:fillRect r="-1973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249528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6123647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09941" y="518428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941" y="5184281"/>
                <a:ext cx="454013" cy="461665"/>
              </a:xfrm>
              <a:prstGeom prst="rect">
                <a:avLst/>
              </a:prstGeom>
              <a:blipFill rotWithShape="0">
                <a:blip r:embed="rId10"/>
                <a:stretch>
                  <a:fillRect r="-1066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90473" y="5199520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73" y="5199520"/>
                <a:ext cx="454013" cy="461665"/>
              </a:xfrm>
              <a:prstGeom prst="rect">
                <a:avLst/>
              </a:prstGeom>
              <a:blipFill rotWithShape="0">
                <a:blip r:embed="rId11"/>
                <a:stretch>
                  <a:fillRect r="-20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8560" y="5197276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60" y="5197276"/>
                <a:ext cx="950414" cy="461665"/>
              </a:xfrm>
              <a:prstGeom prst="rect">
                <a:avLst/>
              </a:prstGeom>
              <a:blipFill rotWithShape="0">
                <a:blip r:embed="rId12"/>
                <a:stretch>
                  <a:fillRect r="-5833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54800" y="5223733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00" y="5223733"/>
                <a:ext cx="1364886" cy="461665"/>
              </a:xfrm>
              <a:prstGeom prst="rect">
                <a:avLst/>
              </a:prstGeom>
              <a:blipFill rotWithShape="0">
                <a:blip r:embed="rId13"/>
                <a:stretch>
                  <a:fillRect r="-1919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4" idx="6"/>
            <a:endCxn id="6" idx="2"/>
          </p:cNvCxnSpPr>
          <p:nvPr/>
        </p:nvCxnSpPr>
        <p:spPr>
          <a:xfrm>
            <a:off x="2703540" y="2202330"/>
            <a:ext cx="342010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6270" y="6015210"/>
                <a:ext cx="864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Proposals: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0" y="6015210"/>
                <a:ext cx="8645604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635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2703540" y="2202330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6"/>
          </p:cNvCxnSpPr>
          <p:nvPr/>
        </p:nvCxnSpPr>
        <p:spPr>
          <a:xfrm flipV="1">
            <a:off x="2711316" y="2228790"/>
            <a:ext cx="3412331" cy="147448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711316" y="2228790"/>
            <a:ext cx="3412331" cy="1474482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6"/>
            <a:endCxn id="7" idx="2"/>
          </p:cNvCxnSpPr>
          <p:nvPr/>
        </p:nvCxnSpPr>
        <p:spPr>
          <a:xfrm>
            <a:off x="2703540" y="2202330"/>
            <a:ext cx="3420107" cy="149452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88949" y="2209267"/>
            <a:ext cx="3420107" cy="149452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6" idx="6"/>
            <a:endCxn id="6" idx="2"/>
          </p:cNvCxnSpPr>
          <p:nvPr/>
        </p:nvCxnSpPr>
        <p:spPr>
          <a:xfrm flipV="1">
            <a:off x="2703540" y="2202330"/>
            <a:ext cx="3420107" cy="3264459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6"/>
            <a:endCxn id="7" idx="2"/>
          </p:cNvCxnSpPr>
          <p:nvPr/>
        </p:nvCxnSpPr>
        <p:spPr>
          <a:xfrm flipV="1">
            <a:off x="2703540" y="3696851"/>
            <a:ext cx="3420107" cy="1769938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692837" y="3716868"/>
            <a:ext cx="3420107" cy="176993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" idx="6"/>
            <a:endCxn id="17" idx="2"/>
          </p:cNvCxnSpPr>
          <p:nvPr/>
        </p:nvCxnSpPr>
        <p:spPr>
          <a:xfrm>
            <a:off x="2703540" y="2202330"/>
            <a:ext cx="3420107" cy="326445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688949" y="2202082"/>
            <a:ext cx="3420107" cy="326445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Does this work?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+mn-lt"/>
              </a:rPr>
              <a:t>Does it terminate?</a:t>
            </a:r>
          </a:p>
          <a:p>
            <a:pPr eaLnBrk="1" hangingPunct="1"/>
            <a:r>
              <a:rPr lang="en-US" altLang="en-US" sz="2800" dirty="0">
                <a:latin typeface="+mn-lt"/>
              </a:rPr>
              <a:t>Is the result a stable matching?</a:t>
            </a:r>
          </a:p>
          <a:p>
            <a:pPr eaLnBrk="1" hangingPunct="1"/>
            <a:endParaRPr lang="en-US" altLang="en-US" sz="2800" dirty="0">
              <a:latin typeface="+mn-lt"/>
            </a:endParaRPr>
          </a:p>
          <a:p>
            <a:pPr eaLnBrk="1" hangingPunct="1"/>
            <a:r>
              <a:rPr lang="en-US" altLang="en-US" sz="2800" dirty="0">
                <a:latin typeface="+mn-lt"/>
              </a:rPr>
              <a:t>Begin by identifying invariants and measures of progress</a:t>
            </a:r>
          </a:p>
          <a:p>
            <a:pPr lvl="1" eaLnBrk="1" hangingPunct="1"/>
            <a:r>
              <a:rPr lang="en-US" altLang="en-US" sz="2800" dirty="0">
                <a:latin typeface="+mn-lt"/>
              </a:rPr>
              <a:t>m’s proposals get worse</a:t>
            </a:r>
          </a:p>
          <a:p>
            <a:pPr lvl="1" eaLnBrk="1" hangingPunct="1"/>
            <a:r>
              <a:rPr lang="en-US" altLang="en-US" sz="2800" dirty="0">
                <a:latin typeface="+mn-lt"/>
              </a:rPr>
              <a:t>Once w is matched, w stays matched</a:t>
            </a:r>
          </a:p>
          <a:p>
            <a:pPr lvl="1" eaLnBrk="1" hangingPunct="1"/>
            <a:r>
              <a:rPr lang="en-US" altLang="en-US" sz="2800" dirty="0">
                <a:latin typeface="+mn-lt"/>
              </a:rPr>
              <a:t>w’s partners get better</a:t>
            </a:r>
          </a:p>
        </p:txBody>
      </p:sp>
    </p:spTree>
    <p:extLst>
      <p:ext uri="{BB962C8B-B14F-4D97-AF65-F5344CB8AC3E}">
        <p14:creationId xmlns:p14="http://schemas.microsoft.com/office/powerpoint/2010/main" val="42862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reaches the end of his list, then all the women are matched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62" t="-12575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 woman only rejects a proposal when she gets a better one, so if she rejects someone, she must have a match </a:t>
                </a:r>
                <a:r>
                  <a:rPr lang="en-US" sz="2800" b="1" dirty="0"/>
                  <a:t>from then on.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So everyone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’s list must be matched.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And every woman is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’s list!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9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3200" dirty="0"/>
                  <a:t>Claim 2: The algorithm stops in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3200" dirty="0"/>
                  <a:t> steps</a:t>
                </a: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890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6324600"/>
            <a:ext cx="4191000" cy="3952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Each m asks each w at most once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1430" y="1463857"/>
            <a:ext cx="8390444" cy="4845504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3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83830" y="1616257"/>
                <a:ext cx="8390444" cy="484550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68580" indent="-68580" algn="l" defTabSz="685800" rtl="0" eaLnBrk="1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15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16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9888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3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3360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44577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58293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68580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95528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12114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218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If every woman is matched, every man must be matched too.</a:t>
                </a:r>
              </a:p>
              <a:p>
                <a:pPr lvl="1"/>
                <a:r>
                  <a:rPr lang="en-US" sz="2500" dirty="0"/>
                  <a:t>Because each woman is matched to exactly one man and there are an equal number of men and women.</a:t>
                </a:r>
              </a:p>
              <a:p>
                <a:r>
                  <a:rPr lang="en-US" sz="2800" dirty="0"/>
                  <a:t>It takes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proposals to get to the end of some man’s list.</a:t>
                </a:r>
              </a:p>
              <a:p>
                <a:pPr marL="96012" lvl="1" indent="0">
                  <a:buNone/>
                </a:pPr>
                <a:r>
                  <a:rPr lang="en-US" sz="2500" dirty="0"/>
                  <a:t>Claim 2 now follows from Claim 1.</a:t>
                </a:r>
              </a:p>
              <a:p>
                <a:pPr marL="96012" lvl="1" indent="0">
                  <a:buNone/>
                </a:pPr>
                <a:endParaRPr lang="en-US" sz="2500" dirty="0"/>
              </a:p>
              <a:p>
                <a:pPr marL="96012" lvl="1" indent="0">
                  <a:buNone/>
                </a:pPr>
                <a:r>
                  <a:rPr lang="en-US" sz="2500" dirty="0"/>
                  <a:t>Question 1 answered: The algorithm halts (quickly)!</a:t>
                </a:r>
              </a:p>
              <a:p>
                <a:pPr marL="96012" lvl="1" indent="0">
                  <a:buNone/>
                </a:pPr>
                <a:r>
                  <a:rPr lang="en-US" sz="2500" dirty="0"/>
                  <a:t>Now question 2: does it produce a stable matching?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30" y="1616257"/>
                <a:ext cx="8390444" cy="4845504"/>
              </a:xfrm>
              <a:prstGeom prst="rect">
                <a:avLst/>
              </a:prstGeom>
              <a:blipFill>
                <a:blip r:embed="rId7"/>
                <a:stretch>
                  <a:fillRect l="-727" t="-2138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9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CSE 421 Course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sz="2800" dirty="0"/>
              <a:t>CSE 421, Introduction to Algorithms</a:t>
            </a:r>
          </a:p>
          <a:p>
            <a:pPr lvl="1" eaLnBrk="1" hangingPunct="1">
              <a:defRPr/>
            </a:pPr>
            <a:r>
              <a:rPr lang="en-US" sz="2400" dirty="0"/>
              <a:t>MWF, 1:30-2:20 pm</a:t>
            </a:r>
          </a:p>
          <a:p>
            <a:pPr lvl="1" eaLnBrk="1" hangingPunct="1">
              <a:defRPr/>
            </a:pPr>
            <a:r>
              <a:rPr lang="en-US" sz="2400" dirty="0"/>
              <a:t>THO 101</a:t>
            </a:r>
          </a:p>
          <a:p>
            <a:pPr eaLnBrk="1" hangingPunct="1">
              <a:defRPr/>
            </a:pPr>
            <a:r>
              <a:rPr lang="en-US" dirty="0"/>
              <a:t>Instructor</a:t>
            </a:r>
          </a:p>
          <a:p>
            <a:pPr lvl="1" eaLnBrk="1" hangingPunct="1">
              <a:defRPr/>
            </a:pPr>
            <a:r>
              <a:rPr lang="en-US" sz="2400" dirty="0"/>
              <a:t>Richard Anderson, </a:t>
            </a:r>
            <a:r>
              <a:rPr lang="en-US" sz="2400" dirty="0">
                <a:hlinkClick r:id="rId5"/>
              </a:rPr>
              <a:t>anderson@cs.washington.edu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Office hours: </a:t>
            </a:r>
          </a:p>
          <a:p>
            <a:pPr lvl="2" eaLnBrk="1" hangingPunct="1">
              <a:defRPr/>
            </a:pPr>
            <a:r>
              <a:rPr lang="en-US" sz="2000" dirty="0"/>
              <a:t>CSE 582 (Until Feb 18,  then CSE2 344)</a:t>
            </a:r>
          </a:p>
          <a:p>
            <a:pPr lvl="2" eaLnBrk="1" hangingPunct="1">
              <a:defRPr/>
            </a:pPr>
            <a:r>
              <a:rPr lang="en-US" sz="2000" dirty="0"/>
              <a:t>Office hours: Monday 2:30-3:30,  Wednesday 2:30-3:30</a:t>
            </a:r>
          </a:p>
          <a:p>
            <a:pPr lvl="1" eaLnBrk="1" hangingPunct="1">
              <a:defRPr/>
            </a:pPr>
            <a:r>
              <a:rPr lang="en-US" sz="2400" dirty="0"/>
              <a:t>Getting back from India tomorrow  </a:t>
            </a:r>
          </a:p>
          <a:p>
            <a:pPr eaLnBrk="1" hangingPunct="1">
              <a:defRPr/>
            </a:pPr>
            <a:r>
              <a:rPr lang="en-US" sz="2800" dirty="0"/>
              <a:t>Teaching Assistants </a:t>
            </a:r>
          </a:p>
          <a:p>
            <a:pPr lvl="1" eaLnBrk="1" hangingPunct="1">
              <a:defRPr/>
            </a:pPr>
            <a:r>
              <a:rPr lang="en-US" sz="2400" dirty="0"/>
              <a:t>Sean Jaffe</a:t>
            </a:r>
          </a:p>
          <a:p>
            <a:pPr lvl="1" eaLnBrk="1" hangingPunct="1">
              <a:defRPr/>
            </a:pPr>
            <a:r>
              <a:rPr lang="en-US" sz="2400" dirty="0"/>
              <a:t>Mathew Luo</a:t>
            </a:r>
          </a:p>
          <a:p>
            <a:pPr lvl="1" eaLnBrk="1" hangingPunct="1">
              <a:defRPr/>
            </a:pPr>
            <a:r>
              <a:rPr lang="en-US" sz="2400" dirty="0"/>
              <a:t>Aditya </a:t>
            </a:r>
            <a:r>
              <a:rPr lang="en-US" sz="2400" dirty="0" err="1"/>
              <a:t>Saraf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Xin Yang</a:t>
            </a:r>
          </a:p>
          <a:p>
            <a:pPr lvl="1" eaLnBrk="1" hangingPunct="1">
              <a:defRPr/>
            </a:pPr>
            <a:r>
              <a:rPr lang="en-US" sz="2400" dirty="0"/>
              <a:t>Faye Yu</a:t>
            </a:r>
          </a:p>
          <a:p>
            <a:pPr lvl="1" eaLnBrk="1" hangingPunct="1">
              <a:defRPr/>
            </a:pPr>
            <a:r>
              <a:rPr lang="en-US" sz="2400" dirty="0"/>
              <a:t>Leiyi Zhang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Claim 3: When the algorithms halts, every woman is matched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Why?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If we reach the end of someone’s list, it follows from Claim 1.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If we don’t, then every man is matched, but every man is matched to exactly one woman.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Hence, the algorithm finds a perfect matching</a:t>
            </a:r>
          </a:p>
        </p:txBody>
      </p:sp>
      <p:sp>
        <p:nvSpPr>
          <p:cNvPr id="20484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657850"/>
            <a:ext cx="5635625" cy="12001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Invariant: partial matching</a:t>
            </a:r>
          </a:p>
          <a:p>
            <a:pPr eaLnBrk="1" hangingPunct="1"/>
            <a:r>
              <a:rPr lang="en-US" altLang="en-US"/>
              <a:t>What happens when some m reaches its last choice?</a:t>
            </a:r>
          </a:p>
          <a:p>
            <a:pPr eaLnBrk="1" hangingPunct="1"/>
            <a:r>
              <a:rPr lang="en-US" altLang="en-US"/>
              <a:t>	exactly n-1 w’s much be matched</a:t>
            </a:r>
          </a:p>
          <a:p>
            <a:pPr eaLnBrk="1" hangingPunct="1"/>
            <a:r>
              <a:rPr lang="en-US" altLang="en-US"/>
              <a:t>	last choice must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2172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Claim 4: The resulting matching is stable.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57200" y="1600200"/>
                <a:ext cx="8229600" cy="44958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altLang="en-US" sz="2800" dirty="0"/>
                  <a:t>We want to prove a negative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800" dirty="0"/>
                  <a:t>		there is no unstable pair.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800" dirty="0"/>
                  <a:t>That’s a good sign for proof by contradiction.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800" dirty="0"/>
                  <a:t>Suppose (for contradiction) that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are matched, but </a:t>
                </a:r>
                <a:endParaRPr lang="en-US" altLang="en-US" sz="28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800" dirty="0"/>
                  <a:t>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800" dirty="0"/>
                  <a:t> and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800" dirty="0"/>
                  <a:t> 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2800" dirty="0"/>
              </a:p>
              <a:p>
                <a:pPr eaLnBrk="1" hangingPunct="1">
                  <a:buFontTx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457200" y="1600200"/>
                <a:ext cx="8229600" cy="4495800"/>
              </a:xfrm>
              <a:blipFill rotWithShape="0">
                <a:blip r:embed="rId8"/>
                <a:stretch>
                  <a:fillRect l="-2074" t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125" y="4151313"/>
            <a:ext cx="420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20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4: The resulting matching is stable.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430" y="2812788"/>
                <a:ext cx="8390444" cy="386361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  <a:p>
                <a:r>
                  <a:rPr lang="en-US" sz="2800" dirty="0"/>
                  <a:t>He must have proposed to and been rejected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Why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? She got a better offer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ever changed partners after that, it only got better for her, so she must prefer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(her final match)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A contradiction!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430" y="2812788"/>
                <a:ext cx="8390444" cy="3863616"/>
              </a:xfrm>
              <a:blipFill rotWithShape="0">
                <a:blip r:embed="rId2"/>
                <a:stretch>
                  <a:fillRect l="-1235" t="-2681" r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794059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3794059" y="222700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4248071" y="1411237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211402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5211402" y="22245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82222" y="1179713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222" y="1179713"/>
                <a:ext cx="454013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933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43474" y="114038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74" y="1140381"/>
                <a:ext cx="454013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866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43474" y="2187336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74" y="2187336"/>
                <a:ext cx="454013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20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53042" y="2187336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42" y="2187336"/>
                <a:ext cx="454013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66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29569" y="1213986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569" y="1213986"/>
                <a:ext cx="950414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87179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73191" y="2187336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191" y="2187336"/>
                <a:ext cx="1364886" cy="461665"/>
              </a:xfrm>
              <a:prstGeom prst="rect">
                <a:avLst/>
              </a:prstGeom>
              <a:blipFill rotWithShape="0">
                <a:blip r:embed="rId8"/>
                <a:stretch>
                  <a:fillRect r="-37054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4248070" y="2454792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06431" y="1482315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8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Simple,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algorithm to compute a stable matching</a:t>
                </a:r>
              </a:p>
              <a:p>
                <a:pPr eaLnBrk="1" hangingPunct="1"/>
                <a:r>
                  <a:rPr lang="en-US" altLang="en-US" sz="2800" dirty="0"/>
                  <a:t>Corollary</a:t>
                </a:r>
              </a:p>
              <a:p>
                <a:pPr lvl="1" eaLnBrk="1" hangingPunct="1"/>
                <a:r>
                  <a:rPr lang="en-US" altLang="en-US" sz="2800" dirty="0"/>
                  <a:t>A stable matching always exists</a:t>
                </a:r>
              </a:p>
              <a:p>
                <a:r>
                  <a:rPr lang="en-US" altLang="en-US" sz="3100" dirty="0"/>
                  <a:t>The corollary isn’t obvious!</a:t>
                </a:r>
              </a:p>
              <a:p>
                <a:r>
                  <a:rPr lang="en-US" altLang="en-US" sz="3100" dirty="0"/>
                  <a:t>The “stable roommates problem” doesn’t always have a solution: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people, rank the other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2800" dirty="0"/>
              </a:p>
              <a:p>
                <a:pPr lvl="1"/>
                <a:r>
                  <a:rPr lang="en-US" altLang="en-US" sz="2800" dirty="0"/>
                  <a:t>Goal is to pair them without any unstable pairs.  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526" t="-2138" r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7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algorithm is a bit underspecified.</a:t>
            </a:r>
          </a:p>
          <a:p>
            <a:pPr lvl="1"/>
            <a:r>
              <a:rPr lang="en-US" sz="2500" dirty="0"/>
              <a:t>when more than one man is unmatched, does it matter who goes first?</a:t>
            </a:r>
          </a:p>
          <a:p>
            <a:r>
              <a:rPr lang="en-US" sz="2800" dirty="0"/>
              <a:t>A stable matching always exists, but can there be more than one?</a:t>
            </a:r>
          </a:p>
          <a:p>
            <a:pPr lvl="1"/>
            <a:r>
              <a:rPr lang="en-US" sz="2500" dirty="0"/>
              <a:t>For example, what happens if the women propose instead of the men?</a:t>
            </a:r>
          </a:p>
        </p:txBody>
      </p:sp>
    </p:spTree>
    <p:extLst>
      <p:ext uri="{BB962C8B-B14F-4D97-AF65-F5344CB8AC3E}">
        <p14:creationId xmlns:p14="http://schemas.microsoft.com/office/powerpoint/2010/main" val="312660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It’s on the web.</a:t>
            </a:r>
          </a:p>
          <a:p>
            <a:pPr eaLnBrk="1" hangingPunct="1"/>
            <a:r>
              <a:rPr lang="en-US" altLang="en-US" dirty="0"/>
              <a:t>Homework  due Wednesdays</a:t>
            </a:r>
          </a:p>
          <a:p>
            <a:pPr lvl="1" eaLnBrk="1" hangingPunct="1"/>
            <a:r>
              <a:rPr lang="en-US" altLang="en-US" dirty="0"/>
              <a:t>HW 1, Due January 16</a:t>
            </a:r>
          </a:p>
          <a:p>
            <a:pPr lvl="1" eaLnBrk="1" hangingPunct="1"/>
            <a:r>
              <a:rPr lang="en-US" altLang="en-US" dirty="0"/>
              <a:t>It’s on the web </a:t>
            </a:r>
          </a:p>
          <a:p>
            <a:pPr lvl="1" eaLnBrk="1" hangingPunct="1"/>
            <a:r>
              <a:rPr lang="en-US" altLang="en-US" dirty="0"/>
              <a:t>Submit solutions on canvas</a:t>
            </a:r>
          </a:p>
          <a:p>
            <a:pPr eaLnBrk="1" hangingPunct="1"/>
            <a:r>
              <a:rPr lang="en-US" altLang="en-US" dirty="0"/>
              <a:t>You should be on the course mailing list</a:t>
            </a:r>
          </a:p>
          <a:p>
            <a:pPr lvl="1" eaLnBrk="1" hangingPunct="1"/>
            <a:r>
              <a:rPr lang="en-US" altLang="en-US" dirty="0"/>
              <a:t>But it will probably go to your uw.edu account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Textbook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Algorithm Design</a:t>
            </a:r>
          </a:p>
          <a:p>
            <a:pPr eaLnBrk="1" hangingPunct="1"/>
            <a:r>
              <a:rPr lang="en-US" dirty="0"/>
              <a:t>Jon Kleinberg, Eva </a:t>
            </a:r>
            <a:r>
              <a:rPr lang="en-US" dirty="0" err="1"/>
              <a:t>Tardos</a:t>
            </a:r>
            <a:endParaRPr lang="en-US" dirty="0"/>
          </a:p>
          <a:p>
            <a:pPr eaLnBrk="1" hangingPunct="1"/>
            <a:r>
              <a:rPr lang="en-US" dirty="0"/>
              <a:t>Read Chapters 1 &amp; 2</a:t>
            </a:r>
          </a:p>
          <a:p>
            <a:pPr eaLnBrk="1" hangingPunct="1"/>
            <a:r>
              <a:rPr lang="en-US" dirty="0"/>
              <a:t>Expected coverage:</a:t>
            </a:r>
          </a:p>
          <a:p>
            <a:pPr lvl="1" eaLnBrk="1" hangingPunct="1"/>
            <a:r>
              <a:rPr lang="en-US" dirty="0"/>
              <a:t>Chapter 1 through 7</a:t>
            </a:r>
          </a:p>
          <a:p>
            <a:pPr eaLnBrk="1" hangingPunct="1"/>
            <a:r>
              <a:rPr lang="en-US" dirty="0"/>
              <a:t>Book available at:</a:t>
            </a:r>
          </a:p>
          <a:p>
            <a:pPr lvl="1" eaLnBrk="1" hangingPunct="1"/>
            <a:r>
              <a:rPr lang="en-US" dirty="0"/>
              <a:t>UW Bookstore ($174)</a:t>
            </a:r>
          </a:p>
          <a:p>
            <a:pPr lvl="1" eaLnBrk="1" hangingPunct="1"/>
            <a:r>
              <a:rPr lang="en-US" dirty="0" err="1"/>
              <a:t>Ebay</a:t>
            </a:r>
            <a:r>
              <a:rPr lang="en-US" dirty="0"/>
              <a:t> ($17.95 to $264.54)</a:t>
            </a:r>
          </a:p>
          <a:p>
            <a:pPr lvl="1" eaLnBrk="1" hangingPunct="1"/>
            <a:r>
              <a:rPr lang="en-US" dirty="0"/>
              <a:t>Amazon ($17.83 and up)</a:t>
            </a:r>
          </a:p>
          <a:p>
            <a:pPr lvl="1" eaLnBrk="1" hangingPunct="1"/>
            <a:r>
              <a:rPr lang="en-US" dirty="0"/>
              <a:t>Kindle ($105.99)</a:t>
            </a:r>
          </a:p>
          <a:p>
            <a:pPr lvl="1" eaLnBrk="1" hangingPunct="1"/>
            <a:r>
              <a:rPr lang="en-US" dirty="0"/>
              <a:t>PDF (Google Search)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13" y="4800600"/>
            <a:ext cx="169486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ecx.images-amazon.com/images/I/41by-hJCy2L._SL500_AA3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003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lvex.ugr.es/decsai/algorithms/image/cover/kleinberg-tardo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13" y="228600"/>
            <a:ext cx="1530350" cy="200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64012" y="2490216"/>
            <a:ext cx="1617987" cy="1967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38" y="5943600"/>
            <a:ext cx="5486400" cy="64633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is only one edition of this book, and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international versions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fine</a:t>
            </a:r>
          </a:p>
        </p:txBody>
      </p:sp>
    </p:spTree>
    <p:extLst>
      <p:ext uri="{BB962C8B-B14F-4D97-AF65-F5344CB8AC3E}">
        <p14:creationId xmlns:p14="http://schemas.microsoft.com/office/powerpoint/2010/main" val="398015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Course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Homework</a:t>
            </a:r>
          </a:p>
          <a:p>
            <a:pPr lvl="1">
              <a:defRPr/>
            </a:pPr>
            <a:r>
              <a:rPr lang="en-US" dirty="0"/>
              <a:t>Due Wednesdays</a:t>
            </a:r>
          </a:p>
          <a:p>
            <a:pPr lvl="1">
              <a:defRPr/>
            </a:pPr>
            <a:r>
              <a:rPr lang="en-US" dirty="0"/>
              <a:t>About 5 problems,  sometimes programming</a:t>
            </a:r>
          </a:p>
          <a:p>
            <a:pPr lvl="1">
              <a:defRPr/>
            </a:pPr>
            <a:r>
              <a:rPr lang="en-US" dirty="0"/>
              <a:t>Target: 1 week turnaround on grading</a:t>
            </a:r>
          </a:p>
          <a:p>
            <a:pPr>
              <a:defRPr/>
            </a:pPr>
            <a:r>
              <a:rPr lang="en-US" dirty="0"/>
              <a:t>Exams (In class)</a:t>
            </a:r>
          </a:p>
          <a:p>
            <a:pPr lvl="1">
              <a:defRPr/>
            </a:pPr>
            <a:r>
              <a:rPr lang="en-US" dirty="0"/>
              <a:t>Midterm,  Wednesday,  February 13</a:t>
            </a:r>
          </a:p>
          <a:p>
            <a:pPr lvl="1">
              <a:defRPr/>
            </a:pPr>
            <a:r>
              <a:rPr lang="en-US" dirty="0"/>
              <a:t>Final, Monday, March 18, 2:30-4:20 pm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 grade weighting</a:t>
            </a:r>
          </a:p>
          <a:p>
            <a:pPr lvl="1">
              <a:defRPr/>
            </a:pPr>
            <a:r>
              <a:rPr lang="en-US" dirty="0"/>
              <a:t>HW: 50, MT: 15, Final: 35</a:t>
            </a:r>
          </a:p>
          <a:p>
            <a:pPr>
              <a:defRPr/>
            </a:pPr>
            <a:r>
              <a:rPr lang="en-US" dirty="0"/>
              <a:t>Course web</a:t>
            </a:r>
          </a:p>
          <a:p>
            <a:pPr lvl="1">
              <a:defRPr/>
            </a:pPr>
            <a:r>
              <a:rPr lang="en-US" dirty="0"/>
              <a:t>Slides, Handouts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 Lecturer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Robbie Weber</a:t>
            </a:r>
          </a:p>
        </p:txBody>
      </p:sp>
    </p:spTree>
    <p:extLst>
      <p:ext uri="{BB962C8B-B14F-4D97-AF65-F5344CB8AC3E}">
        <p14:creationId xmlns:p14="http://schemas.microsoft.com/office/powerpoint/2010/main" val="103947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Introductory Problem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For today: A sample of what you’ll do in this course</a:t>
            </a:r>
          </a:p>
          <a:p>
            <a:pPr lvl="1"/>
            <a:r>
              <a:rPr lang="en-US" altLang="en-US" sz="2800" dirty="0"/>
              <a:t>Define a problem</a:t>
            </a:r>
          </a:p>
          <a:p>
            <a:pPr lvl="1"/>
            <a:r>
              <a:rPr lang="en-US" altLang="en-US" sz="2800" dirty="0"/>
              <a:t>And solve it with an algorithm</a:t>
            </a:r>
          </a:p>
          <a:p>
            <a:pPr lvl="1"/>
            <a:endParaRPr lang="en-US" altLang="en-US" sz="2800" dirty="0"/>
          </a:p>
          <a:p>
            <a:pPr eaLnBrk="1" hangingPunct="1"/>
            <a:r>
              <a:rPr lang="en-US" altLang="en-US" sz="2800" dirty="0"/>
              <a:t>Motivation:</a:t>
            </a:r>
          </a:p>
          <a:p>
            <a:pPr lvl="1" eaLnBrk="1" hangingPunct="1"/>
            <a:r>
              <a:rPr lang="en-US" altLang="en-US" sz="2800" dirty="0"/>
              <a:t>Assign TAs to Instructors</a:t>
            </a:r>
          </a:p>
          <a:p>
            <a:pPr lvl="1" eaLnBrk="1" hangingPunct="1"/>
            <a:r>
              <a:rPr lang="en-US" altLang="en-US" sz="2800" dirty="0"/>
              <a:t>Avoid a TA and Instructor wanting the same change</a:t>
            </a:r>
          </a:p>
          <a:p>
            <a:pPr lvl="2" eaLnBrk="1" hangingPunct="1"/>
            <a:r>
              <a:rPr lang="en-US" altLang="en-US" sz="2800" dirty="0"/>
              <a:t>E.g., Prof A. would rather have student X than her current TA, and student X would rather work for Prof A. than his current instructor.</a:t>
            </a:r>
          </a:p>
        </p:txBody>
      </p:sp>
      <p:sp>
        <p:nvSpPr>
          <p:cNvPr id="9220" name="TextBox 6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488113"/>
            <a:ext cx="8593138" cy="36988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Purpose of the example:  new, interesting problem, show how different ideas apply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A5DC-846C-4C21-850A-80E042BB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1FB1-CD51-485F-B412-0F3F046F4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real world is complicated.</a:t>
            </a:r>
          </a:p>
          <a:p>
            <a:pPr lvl="1"/>
            <a:r>
              <a:rPr lang="en-US" sz="2800" dirty="0"/>
              <a:t>Students shouldn’t TA a course they haven’t taken.</a:t>
            </a:r>
          </a:p>
          <a:p>
            <a:pPr lvl="1"/>
            <a:r>
              <a:rPr lang="en-US" sz="2800" dirty="0"/>
              <a:t>Instructors need varying numbers of </a:t>
            </a:r>
            <a:r>
              <a:rPr lang="en-US" sz="2800" dirty="0" err="1"/>
              <a:t>TAs.</a:t>
            </a:r>
            <a:endParaRPr lang="en-US" sz="2800" dirty="0"/>
          </a:p>
          <a:p>
            <a:pPr lvl="1"/>
            <a:r>
              <a:rPr lang="en-US" sz="2800" dirty="0"/>
              <a:t>There are more TA applicants than positions.</a:t>
            </a:r>
          </a:p>
          <a:p>
            <a:r>
              <a:rPr lang="en-US" sz="2800" dirty="0"/>
              <a:t>Let’s simplify</a:t>
            </a:r>
          </a:p>
          <a:p>
            <a:pPr lvl="1"/>
            <a:r>
              <a:rPr lang="en-US" sz="2500" dirty="0"/>
              <a:t>Everyone can be assigned to every course.</a:t>
            </a:r>
          </a:p>
          <a:p>
            <a:pPr lvl="1"/>
            <a:r>
              <a:rPr lang="en-US" sz="2500" dirty="0"/>
              <a:t>Every course needs exactly one TA.</a:t>
            </a:r>
          </a:p>
          <a:p>
            <a:pPr lvl="1"/>
            <a:r>
              <a:rPr lang="en-US" sz="2500" dirty="0"/>
              <a:t>There are exactly as many applicants as courses.</a:t>
            </a:r>
          </a:p>
          <a:p>
            <a:r>
              <a:rPr lang="en-US" sz="3100" dirty="0"/>
              <a:t>The algorithmic ideas in the simple case can be adapted to handle the general case.</a:t>
            </a:r>
          </a:p>
        </p:txBody>
      </p:sp>
    </p:spTree>
    <p:extLst>
      <p:ext uri="{BB962C8B-B14F-4D97-AF65-F5344CB8AC3E}">
        <p14:creationId xmlns:p14="http://schemas.microsoft.com/office/powerpoint/2010/main" val="5071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Matching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the simplified version, a metaphor other than TAs and courses is common.</a:t>
            </a:r>
          </a:p>
          <a:p>
            <a:r>
              <a:rPr lang="en-US" sz="2800" dirty="0"/>
              <a:t>We’ll think of the sets as “men” and “women” instead of courses and </a:t>
            </a:r>
            <a:r>
              <a:rPr lang="en-US" sz="2800" dirty="0" err="1"/>
              <a:t>TAs.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problem design is really used to</a:t>
            </a:r>
          </a:p>
          <a:p>
            <a:pPr lvl="1"/>
            <a:r>
              <a:rPr lang="en-US" sz="2500" dirty="0"/>
              <a:t>Match new doctors to their residencies</a:t>
            </a:r>
          </a:p>
          <a:p>
            <a:pPr lvl="1"/>
            <a:r>
              <a:rPr lang="en-US" sz="2500" dirty="0"/>
              <a:t>Assign students to high schools in some districts</a:t>
            </a:r>
          </a:p>
          <a:p>
            <a:pPr lvl="1"/>
            <a:r>
              <a:rPr lang="en-US" sz="2500" dirty="0"/>
              <a:t>Among many other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3315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5-14-Dijkstra</Template>
  <TotalTime>7944</TotalTime>
  <Words>1346</Words>
  <Application>Microsoft Office PowerPoint</Application>
  <PresentationFormat>On-screen Show (4:3)</PresentationFormat>
  <Paragraphs>268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Cambria Math</vt:lpstr>
      <vt:lpstr>Comic Sans MS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1_Default Design</vt:lpstr>
      <vt:lpstr>CSE 421 Algorithms</vt:lpstr>
      <vt:lpstr>CSE 421 Course Introduction</vt:lpstr>
      <vt:lpstr>Announcements</vt:lpstr>
      <vt:lpstr>Textbook</vt:lpstr>
      <vt:lpstr>Course Mechanics</vt:lpstr>
      <vt:lpstr>Guest Lecturer</vt:lpstr>
      <vt:lpstr>Introductory Problem</vt:lpstr>
      <vt:lpstr>Motivation</vt:lpstr>
      <vt:lpstr>Stable Matching Problem</vt:lpstr>
      <vt:lpstr>Stable Matching Problem</vt:lpstr>
      <vt:lpstr>Stable Matching, More Formally</vt:lpstr>
      <vt:lpstr>Examples</vt:lpstr>
      <vt:lpstr>Questions</vt:lpstr>
      <vt:lpstr>Idea for an Algorithm</vt:lpstr>
      <vt:lpstr>Algorithm</vt:lpstr>
      <vt:lpstr>Algorithm Example</vt:lpstr>
      <vt:lpstr>Does this work?</vt:lpstr>
      <vt:lpstr>Claim 1: If m reaches the end of his list, then all the women are matched</vt:lpstr>
      <vt:lpstr>Claim 2: The algorithm stops in O(n^2 ) steps</vt:lpstr>
      <vt:lpstr>Claim 3: When the algorithms halts, every woman is matched</vt:lpstr>
      <vt:lpstr>Claim 4: The resulting matching is stable.</vt:lpstr>
      <vt:lpstr>Claim 4: The resulting matching is stable.</vt:lpstr>
      <vt:lpstr>Result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47</cp:revision>
  <dcterms:created xsi:type="dcterms:W3CDTF">2018-12-28T18:45:13Z</dcterms:created>
  <dcterms:modified xsi:type="dcterms:W3CDTF">2019-01-08T23:10:11Z</dcterms:modified>
</cp:coreProperties>
</file>