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1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2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3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notesSlides/notesSlide4.xml" ContentType="application/vnd.openxmlformats-officedocument.presentationml.notesSlide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notesSlides/notesSlide10.xml" ContentType="application/vnd.openxmlformats-officedocument.presentationml.notesSlide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6"/>
  </p:notesMasterIdLst>
  <p:handoutMasterIdLst>
    <p:handoutMasterId r:id="rId27"/>
  </p:handoutMasterIdLst>
  <p:sldIdLst>
    <p:sldId id="497" r:id="rId2"/>
    <p:sldId id="445" r:id="rId3"/>
    <p:sldId id="449" r:id="rId4"/>
    <p:sldId id="498" r:id="rId5"/>
    <p:sldId id="499" r:id="rId6"/>
    <p:sldId id="500" r:id="rId7"/>
    <p:sldId id="496" r:id="rId8"/>
    <p:sldId id="479" r:id="rId9"/>
    <p:sldId id="480" r:id="rId10"/>
    <p:sldId id="481" r:id="rId11"/>
    <p:sldId id="494" r:id="rId12"/>
    <p:sldId id="482" r:id="rId13"/>
    <p:sldId id="483" r:id="rId14"/>
    <p:sldId id="495" r:id="rId15"/>
    <p:sldId id="484" r:id="rId16"/>
    <p:sldId id="485" r:id="rId17"/>
    <p:sldId id="486" r:id="rId18"/>
    <p:sldId id="487" r:id="rId19"/>
    <p:sldId id="488" r:id="rId20"/>
    <p:sldId id="489" r:id="rId21"/>
    <p:sldId id="490" r:id="rId22"/>
    <p:sldId id="491" r:id="rId23"/>
    <p:sldId id="492" r:id="rId24"/>
    <p:sldId id="493" r:id="rId25"/>
  </p:sldIdLst>
  <p:sldSz cx="9144000" cy="6858000" type="screen4x3"/>
  <p:notesSz cx="7315200" cy="9601200"/>
  <p:custDataLst>
    <p:tags r:id="rId2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FF0066"/>
    <a:srgbClr val="66FF66"/>
    <a:srgbClr val="FFFF99"/>
    <a:srgbClr val="CCFF99"/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05" autoAdjust="0"/>
    <p:restoredTop sz="94660"/>
  </p:normalViewPr>
  <p:slideViewPr>
    <p:cSldViewPr>
      <p:cViewPr varScale="1">
        <p:scale>
          <a:sx n="119" d="100"/>
          <a:sy n="119" d="100"/>
        </p:scale>
        <p:origin x="1512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7" Type="http://schemas.openxmlformats.org/officeDocument/2006/relationships/image" Target="../media/image14.wmf"/><Relationship Id="rId2" Type="http://schemas.openxmlformats.org/officeDocument/2006/relationships/image" Target="../media/image15.wmf"/><Relationship Id="rId1" Type="http://schemas.openxmlformats.org/officeDocument/2006/relationships/image" Target="../media/image13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3B73537A-BE46-4875-816D-7E3C979B8E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961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5B2ED40-FBB4-4059-8729-C340CDE56775}" type="datetimeFigureOut">
              <a:rPr lang="en-US"/>
              <a:pPr>
                <a:defRPr/>
              </a:pPr>
              <a:t>12/1/2019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7820811-B9BD-4E85-A266-696F0EC7AD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1898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569B5BF-8E34-4D4F-9BE2-13749A477966}" type="slidenum">
              <a:rPr lang="en-US" sz="1200" smtClean="0"/>
              <a:pPr eaLnBrk="1" hangingPunct="1"/>
              <a:t>2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30657752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39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843E396-127A-40C3-9314-18C36C3A4FF1}" type="slidenum">
              <a:rPr lang="en-US" sz="1200" smtClean="0"/>
              <a:pPr eaLnBrk="1" hangingPunct="1"/>
              <a:t>14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1C58693-4031-4B37-AF7D-DEA9CAAD2204}" type="slidenum">
              <a:rPr lang="en-US" sz="1200" smtClean="0"/>
              <a:pPr eaLnBrk="1" hangingPunct="1"/>
              <a:t>3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2562258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49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9F9E6DB-3138-42D2-894C-83E8FCC91C33}" type="slidenum">
              <a:rPr lang="en-US" sz="1200" smtClean="0"/>
              <a:pPr eaLnBrk="1" hangingPunct="1"/>
              <a:t>4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37844884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59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59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1775A01-895F-4234-A849-5C7B0968ABDB}" type="slidenum">
              <a:rPr lang="en-US" sz="1200" smtClean="0"/>
              <a:pPr eaLnBrk="1" hangingPunct="1"/>
              <a:t>5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22224395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A60BB59-92F0-4EDF-9225-43871F7DB004}" type="slidenum">
              <a:rPr lang="en-US" sz="1200" smtClean="0">
                <a:solidFill>
                  <a:srgbClr val="000000"/>
                </a:solidFill>
              </a:rPr>
              <a:pPr eaLnBrk="1" hangingPunct="1"/>
              <a:t>9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Any logical formula can be expressed in CNF.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BCDA53E-D2FC-4C23-A9D6-8CD3F50265C2}" type="slidenum">
              <a:rPr lang="en-US" sz="1200" smtClean="0">
                <a:solidFill>
                  <a:srgbClr val="000000"/>
                </a:solidFill>
              </a:rPr>
              <a:pPr eaLnBrk="1" hangingPunct="1"/>
              <a:t>10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8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8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4F9FDA9-D0EB-4012-87CA-8C2A2B715E63}" type="slidenum">
              <a:rPr lang="en-US" sz="1200" smtClean="0"/>
              <a:pPr eaLnBrk="1" hangingPunct="1"/>
              <a:t>11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0B06C22E-718F-49D5-8CD9-73399997FAF3}" type="slidenum">
              <a:rPr lang="en-US" sz="1200" smtClean="0">
                <a:solidFill>
                  <a:srgbClr val="000000"/>
                </a:solidFill>
              </a:rPr>
              <a:pPr eaLnBrk="1" hangingPunct="1"/>
              <a:t>12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2475"/>
            <a:ext cx="5365750" cy="4318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4247840-8CF6-4D24-ADF0-FD0AF3BE4667}" type="slidenum">
              <a:rPr lang="en-US" sz="1200" smtClean="0">
                <a:solidFill>
                  <a:srgbClr val="000000"/>
                </a:solidFill>
              </a:rPr>
              <a:pPr eaLnBrk="1" hangingPunct="1"/>
              <a:t>13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2475"/>
            <a:ext cx="5365750" cy="4318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D86B5-AD6F-4711-995B-7084C1EF13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39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66F18-5A31-4D7E-8C0F-12CD844CF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44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AF152-5B35-4E4A-B6C8-EC436DF50C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341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2D15E-EDBE-4100-ACA1-325B941D4D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196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533E3-04A8-47E4-B182-1D1DD8170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93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29630-65E6-4824-A284-DCE508D383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155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B76A6-694C-4A13-B688-4D1236E0A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853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017CC-BEDF-43D7-9C9C-DF9AA144C8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482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9607D-C91A-439A-A81D-F6D7AB29D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93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3FBE9-DD93-47EA-ADA5-CBC882E56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17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DAC93-641E-4315-B17F-E052EF466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95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6866F86-0F09-45A1-9712-295893CE9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image" Target="../media/image1.gif"/><Relationship Id="rId5" Type="http://schemas.openxmlformats.org/officeDocument/2006/relationships/tags" Target="../tags/tag6.xml"/><Relationship Id="rId10" Type="http://schemas.openxmlformats.org/officeDocument/2006/relationships/hyperlink" Target="http://www.google.com/url?sa=i&amp;rct=j&amp;q=&amp;esrc=s&amp;frm=1&amp;source=images&amp;cd=&amp;cad=rja&amp;docid=wAlWsu-D4FGYaM&amp;tbnid=VGbphMWdKd1QoM:&amp;ved=0CAUQjRw&amp;url=http://inf421.wordpress.com/2011/10/20/usefulness-of-p-and-np/&amp;ei=eNs4UaqLKYXOrQHzoICYBA&amp;bvm=bv.43287494,d.aWM&amp;psig=AFQjCNEoWp8txWo2oF-xJqcpCNapYshSpg&amp;ust=1362767052234834" TargetMode="External"/><Relationship Id="rId4" Type="http://schemas.openxmlformats.org/officeDocument/2006/relationships/tags" Target="../tags/tag5.xml"/><Relationship Id="rId9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12.w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9.wmf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95.xml"/><Relationship Id="rId13" Type="http://schemas.openxmlformats.org/officeDocument/2006/relationships/tags" Target="../tags/tag100.xml"/><Relationship Id="rId18" Type="http://schemas.openxmlformats.org/officeDocument/2006/relationships/tags" Target="../tags/tag105.xml"/><Relationship Id="rId3" Type="http://schemas.openxmlformats.org/officeDocument/2006/relationships/tags" Target="../tags/tag90.xml"/><Relationship Id="rId21" Type="http://schemas.openxmlformats.org/officeDocument/2006/relationships/notesSlide" Target="../notesSlides/notesSlide7.xml"/><Relationship Id="rId7" Type="http://schemas.openxmlformats.org/officeDocument/2006/relationships/tags" Target="../tags/tag94.xml"/><Relationship Id="rId12" Type="http://schemas.openxmlformats.org/officeDocument/2006/relationships/tags" Target="../tags/tag99.xml"/><Relationship Id="rId17" Type="http://schemas.openxmlformats.org/officeDocument/2006/relationships/tags" Target="../tags/tag104.xml"/><Relationship Id="rId2" Type="http://schemas.openxmlformats.org/officeDocument/2006/relationships/tags" Target="../tags/tag89.xml"/><Relationship Id="rId16" Type="http://schemas.openxmlformats.org/officeDocument/2006/relationships/tags" Target="../tags/tag103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88.xml"/><Relationship Id="rId6" Type="http://schemas.openxmlformats.org/officeDocument/2006/relationships/tags" Target="../tags/tag93.xml"/><Relationship Id="rId11" Type="http://schemas.openxmlformats.org/officeDocument/2006/relationships/tags" Target="../tags/tag98.xml"/><Relationship Id="rId5" Type="http://schemas.openxmlformats.org/officeDocument/2006/relationships/tags" Target="../tags/tag92.xml"/><Relationship Id="rId15" Type="http://schemas.openxmlformats.org/officeDocument/2006/relationships/tags" Target="../tags/tag102.xml"/><Relationship Id="rId10" Type="http://schemas.openxmlformats.org/officeDocument/2006/relationships/tags" Target="../tags/tag97.xml"/><Relationship Id="rId19" Type="http://schemas.openxmlformats.org/officeDocument/2006/relationships/tags" Target="../tags/tag106.xml"/><Relationship Id="rId4" Type="http://schemas.openxmlformats.org/officeDocument/2006/relationships/tags" Target="../tags/tag91.xml"/><Relationship Id="rId9" Type="http://schemas.openxmlformats.org/officeDocument/2006/relationships/tags" Target="../tags/tag96.xml"/><Relationship Id="rId14" Type="http://schemas.openxmlformats.org/officeDocument/2006/relationships/tags" Target="../tags/tag10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17.wmf"/><Relationship Id="rId18" Type="http://schemas.openxmlformats.org/officeDocument/2006/relationships/oleObject" Target="../embeddings/oleObject18.bin"/><Relationship Id="rId3" Type="http://schemas.openxmlformats.org/officeDocument/2006/relationships/notesSlide" Target="../notesSlides/notesSlide8.xml"/><Relationship Id="rId21" Type="http://schemas.openxmlformats.org/officeDocument/2006/relationships/image" Target="../media/image20.png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14.bin"/><Relationship Id="rId1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8.wmf"/><Relationship Id="rId20" Type="http://schemas.openxmlformats.org/officeDocument/2006/relationships/oleObject" Target="../embeddings/oleObject19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6.wmf"/><Relationship Id="rId5" Type="http://schemas.openxmlformats.org/officeDocument/2006/relationships/image" Target="../media/image13.wmf"/><Relationship Id="rId15" Type="http://schemas.openxmlformats.org/officeDocument/2006/relationships/oleObject" Target="../embeddings/oleObject16.bin"/><Relationship Id="rId10" Type="http://schemas.openxmlformats.org/officeDocument/2006/relationships/oleObject" Target="../embeddings/oleObject13.bin"/><Relationship Id="rId19" Type="http://schemas.openxmlformats.org/officeDocument/2006/relationships/image" Target="../media/image19.w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5.wmf"/><Relationship Id="rId14" Type="http://schemas.openxmlformats.org/officeDocument/2006/relationships/oleObject" Target="../embeddings/oleObject15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oleObject" Target="../embeddings/oleObject25.bin"/><Relationship Id="rId18" Type="http://schemas.openxmlformats.org/officeDocument/2006/relationships/oleObject" Target="../embeddings/oleObject28.bin"/><Relationship Id="rId3" Type="http://schemas.openxmlformats.org/officeDocument/2006/relationships/notesSlide" Target="../notesSlides/notesSlide9.xml"/><Relationship Id="rId21" Type="http://schemas.openxmlformats.org/officeDocument/2006/relationships/image" Target="../media/image20.png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24.bin"/><Relationship Id="rId17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7.bin"/><Relationship Id="rId20" Type="http://schemas.openxmlformats.org/officeDocument/2006/relationships/image" Target="../media/image14.wmf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17.wmf"/><Relationship Id="rId5" Type="http://schemas.openxmlformats.org/officeDocument/2006/relationships/image" Target="../media/image13.wmf"/><Relationship Id="rId15" Type="http://schemas.openxmlformats.org/officeDocument/2006/relationships/oleObject" Target="../embeddings/oleObject26.bin"/><Relationship Id="rId10" Type="http://schemas.openxmlformats.org/officeDocument/2006/relationships/oleObject" Target="../embeddings/oleObject23.bin"/><Relationship Id="rId19" Type="http://schemas.openxmlformats.org/officeDocument/2006/relationships/oleObject" Target="../embeddings/oleObject29.bin"/><Relationship Id="rId4" Type="http://schemas.openxmlformats.org/officeDocument/2006/relationships/oleObject" Target="../embeddings/oleObject20.bin"/><Relationship Id="rId9" Type="http://schemas.openxmlformats.org/officeDocument/2006/relationships/image" Target="../media/image16.wmf"/><Relationship Id="rId14" Type="http://schemas.openxmlformats.org/officeDocument/2006/relationships/image" Target="../media/image18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14.xml"/><Relationship Id="rId13" Type="http://schemas.openxmlformats.org/officeDocument/2006/relationships/tags" Target="../tags/tag119.xml"/><Relationship Id="rId18" Type="http://schemas.openxmlformats.org/officeDocument/2006/relationships/tags" Target="../tags/tag124.xml"/><Relationship Id="rId3" Type="http://schemas.openxmlformats.org/officeDocument/2006/relationships/tags" Target="../tags/tag109.xml"/><Relationship Id="rId21" Type="http://schemas.openxmlformats.org/officeDocument/2006/relationships/notesSlide" Target="../notesSlides/notesSlide10.xml"/><Relationship Id="rId7" Type="http://schemas.openxmlformats.org/officeDocument/2006/relationships/tags" Target="../tags/tag113.xml"/><Relationship Id="rId12" Type="http://schemas.openxmlformats.org/officeDocument/2006/relationships/tags" Target="../tags/tag118.xml"/><Relationship Id="rId17" Type="http://schemas.openxmlformats.org/officeDocument/2006/relationships/tags" Target="../tags/tag123.xml"/><Relationship Id="rId2" Type="http://schemas.openxmlformats.org/officeDocument/2006/relationships/tags" Target="../tags/tag108.xml"/><Relationship Id="rId16" Type="http://schemas.openxmlformats.org/officeDocument/2006/relationships/tags" Target="../tags/tag122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107.xml"/><Relationship Id="rId6" Type="http://schemas.openxmlformats.org/officeDocument/2006/relationships/tags" Target="../tags/tag112.xml"/><Relationship Id="rId11" Type="http://schemas.openxmlformats.org/officeDocument/2006/relationships/tags" Target="../tags/tag117.xml"/><Relationship Id="rId5" Type="http://schemas.openxmlformats.org/officeDocument/2006/relationships/tags" Target="../tags/tag111.xml"/><Relationship Id="rId15" Type="http://schemas.openxmlformats.org/officeDocument/2006/relationships/tags" Target="../tags/tag121.xml"/><Relationship Id="rId10" Type="http://schemas.openxmlformats.org/officeDocument/2006/relationships/tags" Target="../tags/tag116.xml"/><Relationship Id="rId19" Type="http://schemas.openxmlformats.org/officeDocument/2006/relationships/tags" Target="../tags/tag125.xml"/><Relationship Id="rId4" Type="http://schemas.openxmlformats.org/officeDocument/2006/relationships/tags" Target="../tags/tag110.xml"/><Relationship Id="rId9" Type="http://schemas.openxmlformats.org/officeDocument/2006/relationships/tags" Target="../tags/tag115.xml"/><Relationship Id="rId14" Type="http://schemas.openxmlformats.org/officeDocument/2006/relationships/tags" Target="../tags/tag12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7.xml"/><Relationship Id="rId1" Type="http://schemas.openxmlformats.org/officeDocument/2006/relationships/tags" Target="../tags/tag126.xml"/></Relationships>
</file>

<file path=ppt/slides/_rels/slide16.xml.rels><?xml version="1.0" encoding="UTF-8" standalone="yes"?>
<Relationships xmlns="http://schemas.openxmlformats.org/package/2006/relationships"><Relationship Id="rId13" Type="http://schemas.openxmlformats.org/officeDocument/2006/relationships/tags" Target="../tags/tag140.xml"/><Relationship Id="rId18" Type="http://schemas.openxmlformats.org/officeDocument/2006/relationships/tags" Target="../tags/tag145.xml"/><Relationship Id="rId26" Type="http://schemas.openxmlformats.org/officeDocument/2006/relationships/tags" Target="../tags/tag153.xml"/><Relationship Id="rId39" Type="http://schemas.openxmlformats.org/officeDocument/2006/relationships/slideLayout" Target="../slideLayouts/slideLayout2.xml"/><Relationship Id="rId21" Type="http://schemas.openxmlformats.org/officeDocument/2006/relationships/tags" Target="../tags/tag148.xml"/><Relationship Id="rId34" Type="http://schemas.openxmlformats.org/officeDocument/2006/relationships/tags" Target="../tags/tag161.xml"/><Relationship Id="rId7" Type="http://schemas.openxmlformats.org/officeDocument/2006/relationships/tags" Target="../tags/tag134.xml"/><Relationship Id="rId12" Type="http://schemas.openxmlformats.org/officeDocument/2006/relationships/tags" Target="../tags/tag139.xml"/><Relationship Id="rId17" Type="http://schemas.openxmlformats.org/officeDocument/2006/relationships/tags" Target="../tags/tag144.xml"/><Relationship Id="rId25" Type="http://schemas.openxmlformats.org/officeDocument/2006/relationships/tags" Target="../tags/tag152.xml"/><Relationship Id="rId33" Type="http://schemas.openxmlformats.org/officeDocument/2006/relationships/tags" Target="../tags/tag160.xml"/><Relationship Id="rId38" Type="http://schemas.openxmlformats.org/officeDocument/2006/relationships/tags" Target="../tags/tag165.xml"/><Relationship Id="rId2" Type="http://schemas.openxmlformats.org/officeDocument/2006/relationships/tags" Target="../tags/tag129.xml"/><Relationship Id="rId16" Type="http://schemas.openxmlformats.org/officeDocument/2006/relationships/tags" Target="../tags/tag143.xml"/><Relationship Id="rId20" Type="http://schemas.openxmlformats.org/officeDocument/2006/relationships/tags" Target="../tags/tag147.xml"/><Relationship Id="rId29" Type="http://schemas.openxmlformats.org/officeDocument/2006/relationships/tags" Target="../tags/tag156.xml"/><Relationship Id="rId1" Type="http://schemas.openxmlformats.org/officeDocument/2006/relationships/tags" Target="../tags/tag128.xml"/><Relationship Id="rId6" Type="http://schemas.openxmlformats.org/officeDocument/2006/relationships/tags" Target="../tags/tag133.xml"/><Relationship Id="rId11" Type="http://schemas.openxmlformats.org/officeDocument/2006/relationships/tags" Target="../tags/tag138.xml"/><Relationship Id="rId24" Type="http://schemas.openxmlformats.org/officeDocument/2006/relationships/tags" Target="../tags/tag151.xml"/><Relationship Id="rId32" Type="http://schemas.openxmlformats.org/officeDocument/2006/relationships/tags" Target="../tags/tag159.xml"/><Relationship Id="rId37" Type="http://schemas.openxmlformats.org/officeDocument/2006/relationships/tags" Target="../tags/tag164.xml"/><Relationship Id="rId5" Type="http://schemas.openxmlformats.org/officeDocument/2006/relationships/tags" Target="../tags/tag132.xml"/><Relationship Id="rId15" Type="http://schemas.openxmlformats.org/officeDocument/2006/relationships/tags" Target="../tags/tag142.xml"/><Relationship Id="rId23" Type="http://schemas.openxmlformats.org/officeDocument/2006/relationships/tags" Target="../tags/tag150.xml"/><Relationship Id="rId28" Type="http://schemas.openxmlformats.org/officeDocument/2006/relationships/tags" Target="../tags/tag155.xml"/><Relationship Id="rId36" Type="http://schemas.openxmlformats.org/officeDocument/2006/relationships/tags" Target="../tags/tag163.xml"/><Relationship Id="rId10" Type="http://schemas.openxmlformats.org/officeDocument/2006/relationships/tags" Target="../tags/tag137.xml"/><Relationship Id="rId19" Type="http://schemas.openxmlformats.org/officeDocument/2006/relationships/tags" Target="../tags/tag146.xml"/><Relationship Id="rId31" Type="http://schemas.openxmlformats.org/officeDocument/2006/relationships/tags" Target="../tags/tag158.xml"/><Relationship Id="rId4" Type="http://schemas.openxmlformats.org/officeDocument/2006/relationships/tags" Target="../tags/tag131.xml"/><Relationship Id="rId9" Type="http://schemas.openxmlformats.org/officeDocument/2006/relationships/tags" Target="../tags/tag136.xml"/><Relationship Id="rId14" Type="http://schemas.openxmlformats.org/officeDocument/2006/relationships/tags" Target="../tags/tag141.xml"/><Relationship Id="rId22" Type="http://schemas.openxmlformats.org/officeDocument/2006/relationships/tags" Target="../tags/tag149.xml"/><Relationship Id="rId27" Type="http://schemas.openxmlformats.org/officeDocument/2006/relationships/tags" Target="../tags/tag154.xml"/><Relationship Id="rId30" Type="http://schemas.openxmlformats.org/officeDocument/2006/relationships/tags" Target="../tags/tag157.xml"/><Relationship Id="rId35" Type="http://schemas.openxmlformats.org/officeDocument/2006/relationships/tags" Target="../tags/tag162.xml"/><Relationship Id="rId8" Type="http://schemas.openxmlformats.org/officeDocument/2006/relationships/tags" Target="../tags/tag135.xml"/><Relationship Id="rId3" Type="http://schemas.openxmlformats.org/officeDocument/2006/relationships/tags" Target="../tags/tag130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173.xml"/><Relationship Id="rId13" Type="http://schemas.openxmlformats.org/officeDocument/2006/relationships/tags" Target="../tags/tag178.xml"/><Relationship Id="rId18" Type="http://schemas.openxmlformats.org/officeDocument/2006/relationships/tags" Target="../tags/tag183.xml"/><Relationship Id="rId3" Type="http://schemas.openxmlformats.org/officeDocument/2006/relationships/tags" Target="../tags/tag168.xml"/><Relationship Id="rId21" Type="http://schemas.openxmlformats.org/officeDocument/2006/relationships/tags" Target="../tags/tag186.xml"/><Relationship Id="rId7" Type="http://schemas.openxmlformats.org/officeDocument/2006/relationships/tags" Target="../tags/tag172.xml"/><Relationship Id="rId12" Type="http://schemas.openxmlformats.org/officeDocument/2006/relationships/tags" Target="../tags/tag177.xml"/><Relationship Id="rId17" Type="http://schemas.openxmlformats.org/officeDocument/2006/relationships/tags" Target="../tags/tag182.xml"/><Relationship Id="rId2" Type="http://schemas.openxmlformats.org/officeDocument/2006/relationships/tags" Target="../tags/tag167.xml"/><Relationship Id="rId16" Type="http://schemas.openxmlformats.org/officeDocument/2006/relationships/tags" Target="../tags/tag181.xml"/><Relationship Id="rId20" Type="http://schemas.openxmlformats.org/officeDocument/2006/relationships/tags" Target="../tags/tag185.xml"/><Relationship Id="rId1" Type="http://schemas.openxmlformats.org/officeDocument/2006/relationships/tags" Target="../tags/tag166.xml"/><Relationship Id="rId6" Type="http://schemas.openxmlformats.org/officeDocument/2006/relationships/tags" Target="../tags/tag171.xml"/><Relationship Id="rId11" Type="http://schemas.openxmlformats.org/officeDocument/2006/relationships/tags" Target="../tags/tag176.xml"/><Relationship Id="rId5" Type="http://schemas.openxmlformats.org/officeDocument/2006/relationships/tags" Target="../tags/tag170.xml"/><Relationship Id="rId15" Type="http://schemas.openxmlformats.org/officeDocument/2006/relationships/tags" Target="../tags/tag180.xml"/><Relationship Id="rId10" Type="http://schemas.openxmlformats.org/officeDocument/2006/relationships/tags" Target="../tags/tag175.xml"/><Relationship Id="rId19" Type="http://schemas.openxmlformats.org/officeDocument/2006/relationships/tags" Target="../tags/tag184.xml"/><Relationship Id="rId4" Type="http://schemas.openxmlformats.org/officeDocument/2006/relationships/tags" Target="../tags/tag169.xml"/><Relationship Id="rId9" Type="http://schemas.openxmlformats.org/officeDocument/2006/relationships/tags" Target="../tags/tag174.xml"/><Relationship Id="rId14" Type="http://schemas.openxmlformats.org/officeDocument/2006/relationships/tags" Target="../tags/tag179.xml"/><Relationship Id="rId2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194.xml"/><Relationship Id="rId13" Type="http://schemas.openxmlformats.org/officeDocument/2006/relationships/tags" Target="../tags/tag199.xml"/><Relationship Id="rId18" Type="http://schemas.openxmlformats.org/officeDocument/2006/relationships/tags" Target="../tags/tag204.xml"/><Relationship Id="rId26" Type="http://schemas.openxmlformats.org/officeDocument/2006/relationships/tags" Target="../tags/tag212.xml"/><Relationship Id="rId3" Type="http://schemas.openxmlformats.org/officeDocument/2006/relationships/tags" Target="../tags/tag189.xml"/><Relationship Id="rId21" Type="http://schemas.openxmlformats.org/officeDocument/2006/relationships/tags" Target="../tags/tag207.xml"/><Relationship Id="rId7" Type="http://schemas.openxmlformats.org/officeDocument/2006/relationships/tags" Target="../tags/tag193.xml"/><Relationship Id="rId12" Type="http://schemas.openxmlformats.org/officeDocument/2006/relationships/tags" Target="../tags/tag198.xml"/><Relationship Id="rId17" Type="http://schemas.openxmlformats.org/officeDocument/2006/relationships/tags" Target="../tags/tag203.xml"/><Relationship Id="rId25" Type="http://schemas.openxmlformats.org/officeDocument/2006/relationships/tags" Target="../tags/tag211.xml"/><Relationship Id="rId2" Type="http://schemas.openxmlformats.org/officeDocument/2006/relationships/tags" Target="../tags/tag188.xml"/><Relationship Id="rId16" Type="http://schemas.openxmlformats.org/officeDocument/2006/relationships/tags" Target="../tags/tag202.xml"/><Relationship Id="rId20" Type="http://schemas.openxmlformats.org/officeDocument/2006/relationships/tags" Target="../tags/tag206.xml"/><Relationship Id="rId1" Type="http://schemas.openxmlformats.org/officeDocument/2006/relationships/tags" Target="../tags/tag187.xml"/><Relationship Id="rId6" Type="http://schemas.openxmlformats.org/officeDocument/2006/relationships/tags" Target="../tags/tag192.xml"/><Relationship Id="rId11" Type="http://schemas.openxmlformats.org/officeDocument/2006/relationships/tags" Target="../tags/tag197.xml"/><Relationship Id="rId24" Type="http://schemas.openxmlformats.org/officeDocument/2006/relationships/tags" Target="../tags/tag210.xml"/><Relationship Id="rId5" Type="http://schemas.openxmlformats.org/officeDocument/2006/relationships/tags" Target="../tags/tag191.xml"/><Relationship Id="rId15" Type="http://schemas.openxmlformats.org/officeDocument/2006/relationships/tags" Target="../tags/tag201.xml"/><Relationship Id="rId23" Type="http://schemas.openxmlformats.org/officeDocument/2006/relationships/tags" Target="../tags/tag209.xml"/><Relationship Id="rId10" Type="http://schemas.openxmlformats.org/officeDocument/2006/relationships/tags" Target="../tags/tag196.xml"/><Relationship Id="rId19" Type="http://schemas.openxmlformats.org/officeDocument/2006/relationships/tags" Target="../tags/tag205.xml"/><Relationship Id="rId4" Type="http://schemas.openxmlformats.org/officeDocument/2006/relationships/tags" Target="../tags/tag190.xml"/><Relationship Id="rId9" Type="http://schemas.openxmlformats.org/officeDocument/2006/relationships/tags" Target="../tags/tag195.xml"/><Relationship Id="rId14" Type="http://schemas.openxmlformats.org/officeDocument/2006/relationships/tags" Target="../tags/tag200.xml"/><Relationship Id="rId22" Type="http://schemas.openxmlformats.org/officeDocument/2006/relationships/tags" Target="../tags/tag208.xml"/><Relationship Id="rId27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4.xml"/><Relationship Id="rId1" Type="http://schemas.openxmlformats.org/officeDocument/2006/relationships/tags" Target="../tags/tag2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222.xml"/><Relationship Id="rId13" Type="http://schemas.openxmlformats.org/officeDocument/2006/relationships/tags" Target="../tags/tag227.xml"/><Relationship Id="rId18" Type="http://schemas.openxmlformats.org/officeDocument/2006/relationships/tags" Target="../tags/tag232.xml"/><Relationship Id="rId3" Type="http://schemas.openxmlformats.org/officeDocument/2006/relationships/tags" Target="../tags/tag217.xml"/><Relationship Id="rId21" Type="http://schemas.openxmlformats.org/officeDocument/2006/relationships/tags" Target="../tags/tag235.xml"/><Relationship Id="rId7" Type="http://schemas.openxmlformats.org/officeDocument/2006/relationships/tags" Target="../tags/tag221.xml"/><Relationship Id="rId12" Type="http://schemas.openxmlformats.org/officeDocument/2006/relationships/tags" Target="../tags/tag226.xml"/><Relationship Id="rId17" Type="http://schemas.openxmlformats.org/officeDocument/2006/relationships/tags" Target="../tags/tag231.xml"/><Relationship Id="rId2" Type="http://schemas.openxmlformats.org/officeDocument/2006/relationships/tags" Target="../tags/tag216.xml"/><Relationship Id="rId16" Type="http://schemas.openxmlformats.org/officeDocument/2006/relationships/tags" Target="../tags/tag230.xml"/><Relationship Id="rId20" Type="http://schemas.openxmlformats.org/officeDocument/2006/relationships/tags" Target="../tags/tag234.xml"/><Relationship Id="rId1" Type="http://schemas.openxmlformats.org/officeDocument/2006/relationships/tags" Target="../tags/tag215.xml"/><Relationship Id="rId6" Type="http://schemas.openxmlformats.org/officeDocument/2006/relationships/tags" Target="../tags/tag220.xml"/><Relationship Id="rId11" Type="http://schemas.openxmlformats.org/officeDocument/2006/relationships/tags" Target="../tags/tag225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219.xml"/><Relationship Id="rId15" Type="http://schemas.openxmlformats.org/officeDocument/2006/relationships/tags" Target="../tags/tag229.xml"/><Relationship Id="rId23" Type="http://schemas.openxmlformats.org/officeDocument/2006/relationships/tags" Target="../tags/tag237.xml"/><Relationship Id="rId10" Type="http://schemas.openxmlformats.org/officeDocument/2006/relationships/tags" Target="../tags/tag224.xml"/><Relationship Id="rId19" Type="http://schemas.openxmlformats.org/officeDocument/2006/relationships/tags" Target="../tags/tag233.xml"/><Relationship Id="rId4" Type="http://schemas.openxmlformats.org/officeDocument/2006/relationships/tags" Target="../tags/tag218.xml"/><Relationship Id="rId9" Type="http://schemas.openxmlformats.org/officeDocument/2006/relationships/tags" Target="../tags/tag223.xml"/><Relationship Id="rId14" Type="http://schemas.openxmlformats.org/officeDocument/2006/relationships/tags" Target="../tags/tag228.xml"/><Relationship Id="rId22" Type="http://schemas.openxmlformats.org/officeDocument/2006/relationships/tags" Target="../tags/tag23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9.xml"/><Relationship Id="rId1" Type="http://schemas.openxmlformats.org/officeDocument/2006/relationships/tags" Target="../tags/tag238.xml"/></Relationships>
</file>

<file path=ppt/slides/_rels/slide22.xml.rels><?xml version="1.0" encoding="UTF-8" standalone="yes"?>
<Relationships xmlns="http://schemas.openxmlformats.org/package/2006/relationships"><Relationship Id="rId13" Type="http://schemas.openxmlformats.org/officeDocument/2006/relationships/tags" Target="../tags/tag252.xml"/><Relationship Id="rId18" Type="http://schemas.openxmlformats.org/officeDocument/2006/relationships/tags" Target="../tags/tag257.xml"/><Relationship Id="rId26" Type="http://schemas.openxmlformats.org/officeDocument/2006/relationships/tags" Target="../tags/tag265.xml"/><Relationship Id="rId3" Type="http://schemas.openxmlformats.org/officeDocument/2006/relationships/tags" Target="../tags/tag242.xml"/><Relationship Id="rId21" Type="http://schemas.openxmlformats.org/officeDocument/2006/relationships/tags" Target="../tags/tag260.xml"/><Relationship Id="rId34" Type="http://schemas.openxmlformats.org/officeDocument/2006/relationships/tags" Target="../tags/tag273.xml"/><Relationship Id="rId7" Type="http://schemas.openxmlformats.org/officeDocument/2006/relationships/tags" Target="../tags/tag246.xml"/><Relationship Id="rId12" Type="http://schemas.openxmlformats.org/officeDocument/2006/relationships/tags" Target="../tags/tag251.xml"/><Relationship Id="rId17" Type="http://schemas.openxmlformats.org/officeDocument/2006/relationships/tags" Target="../tags/tag256.xml"/><Relationship Id="rId25" Type="http://schemas.openxmlformats.org/officeDocument/2006/relationships/tags" Target="../tags/tag264.xml"/><Relationship Id="rId33" Type="http://schemas.openxmlformats.org/officeDocument/2006/relationships/tags" Target="../tags/tag272.xml"/><Relationship Id="rId2" Type="http://schemas.openxmlformats.org/officeDocument/2006/relationships/tags" Target="../tags/tag241.xml"/><Relationship Id="rId16" Type="http://schemas.openxmlformats.org/officeDocument/2006/relationships/tags" Target="../tags/tag255.xml"/><Relationship Id="rId20" Type="http://schemas.openxmlformats.org/officeDocument/2006/relationships/tags" Target="../tags/tag259.xml"/><Relationship Id="rId29" Type="http://schemas.openxmlformats.org/officeDocument/2006/relationships/tags" Target="../tags/tag268.xml"/><Relationship Id="rId1" Type="http://schemas.openxmlformats.org/officeDocument/2006/relationships/tags" Target="../tags/tag240.xml"/><Relationship Id="rId6" Type="http://schemas.openxmlformats.org/officeDocument/2006/relationships/tags" Target="../tags/tag245.xml"/><Relationship Id="rId11" Type="http://schemas.openxmlformats.org/officeDocument/2006/relationships/tags" Target="../tags/tag250.xml"/><Relationship Id="rId24" Type="http://schemas.openxmlformats.org/officeDocument/2006/relationships/tags" Target="../tags/tag263.xml"/><Relationship Id="rId32" Type="http://schemas.openxmlformats.org/officeDocument/2006/relationships/tags" Target="../tags/tag271.xml"/><Relationship Id="rId5" Type="http://schemas.openxmlformats.org/officeDocument/2006/relationships/tags" Target="../tags/tag244.xml"/><Relationship Id="rId15" Type="http://schemas.openxmlformats.org/officeDocument/2006/relationships/tags" Target="../tags/tag254.xml"/><Relationship Id="rId23" Type="http://schemas.openxmlformats.org/officeDocument/2006/relationships/tags" Target="../tags/tag262.xml"/><Relationship Id="rId28" Type="http://schemas.openxmlformats.org/officeDocument/2006/relationships/tags" Target="../tags/tag267.xml"/><Relationship Id="rId10" Type="http://schemas.openxmlformats.org/officeDocument/2006/relationships/tags" Target="../tags/tag249.xml"/><Relationship Id="rId19" Type="http://schemas.openxmlformats.org/officeDocument/2006/relationships/tags" Target="../tags/tag258.xml"/><Relationship Id="rId31" Type="http://schemas.openxmlformats.org/officeDocument/2006/relationships/tags" Target="../tags/tag270.xml"/><Relationship Id="rId4" Type="http://schemas.openxmlformats.org/officeDocument/2006/relationships/tags" Target="../tags/tag243.xml"/><Relationship Id="rId9" Type="http://schemas.openxmlformats.org/officeDocument/2006/relationships/tags" Target="../tags/tag248.xml"/><Relationship Id="rId14" Type="http://schemas.openxmlformats.org/officeDocument/2006/relationships/tags" Target="../tags/tag253.xml"/><Relationship Id="rId22" Type="http://schemas.openxmlformats.org/officeDocument/2006/relationships/tags" Target="../tags/tag261.xml"/><Relationship Id="rId27" Type="http://schemas.openxmlformats.org/officeDocument/2006/relationships/tags" Target="../tags/tag266.xml"/><Relationship Id="rId30" Type="http://schemas.openxmlformats.org/officeDocument/2006/relationships/tags" Target="../tags/tag269.xml"/><Relationship Id="rId35" Type="http://schemas.openxmlformats.org/officeDocument/2006/relationships/slideLayout" Target="../slideLayouts/slideLayout2.xml"/><Relationship Id="rId8" Type="http://schemas.openxmlformats.org/officeDocument/2006/relationships/tags" Target="../tags/tag247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281.xml"/><Relationship Id="rId13" Type="http://schemas.openxmlformats.org/officeDocument/2006/relationships/tags" Target="../tags/tag286.xml"/><Relationship Id="rId18" Type="http://schemas.openxmlformats.org/officeDocument/2006/relationships/tags" Target="../tags/tag291.xml"/><Relationship Id="rId3" Type="http://schemas.openxmlformats.org/officeDocument/2006/relationships/tags" Target="../tags/tag276.xml"/><Relationship Id="rId21" Type="http://schemas.openxmlformats.org/officeDocument/2006/relationships/tags" Target="../tags/tag294.xml"/><Relationship Id="rId7" Type="http://schemas.openxmlformats.org/officeDocument/2006/relationships/tags" Target="../tags/tag280.xml"/><Relationship Id="rId12" Type="http://schemas.openxmlformats.org/officeDocument/2006/relationships/tags" Target="../tags/tag285.xml"/><Relationship Id="rId17" Type="http://schemas.openxmlformats.org/officeDocument/2006/relationships/tags" Target="../tags/tag290.xml"/><Relationship Id="rId2" Type="http://schemas.openxmlformats.org/officeDocument/2006/relationships/tags" Target="../tags/tag275.xml"/><Relationship Id="rId16" Type="http://schemas.openxmlformats.org/officeDocument/2006/relationships/tags" Target="../tags/tag289.xml"/><Relationship Id="rId20" Type="http://schemas.openxmlformats.org/officeDocument/2006/relationships/tags" Target="../tags/tag293.xml"/><Relationship Id="rId1" Type="http://schemas.openxmlformats.org/officeDocument/2006/relationships/tags" Target="../tags/tag274.xml"/><Relationship Id="rId6" Type="http://schemas.openxmlformats.org/officeDocument/2006/relationships/tags" Target="../tags/tag279.xml"/><Relationship Id="rId11" Type="http://schemas.openxmlformats.org/officeDocument/2006/relationships/tags" Target="../tags/tag284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278.xml"/><Relationship Id="rId15" Type="http://schemas.openxmlformats.org/officeDocument/2006/relationships/tags" Target="../tags/tag288.xml"/><Relationship Id="rId23" Type="http://schemas.openxmlformats.org/officeDocument/2006/relationships/tags" Target="../tags/tag296.xml"/><Relationship Id="rId10" Type="http://schemas.openxmlformats.org/officeDocument/2006/relationships/tags" Target="../tags/tag283.xml"/><Relationship Id="rId19" Type="http://schemas.openxmlformats.org/officeDocument/2006/relationships/tags" Target="../tags/tag292.xml"/><Relationship Id="rId4" Type="http://schemas.openxmlformats.org/officeDocument/2006/relationships/tags" Target="../tags/tag277.xml"/><Relationship Id="rId9" Type="http://schemas.openxmlformats.org/officeDocument/2006/relationships/tags" Target="../tags/tag282.xml"/><Relationship Id="rId14" Type="http://schemas.openxmlformats.org/officeDocument/2006/relationships/tags" Target="../tags/tag287.xml"/><Relationship Id="rId22" Type="http://schemas.openxmlformats.org/officeDocument/2006/relationships/tags" Target="../tags/tag295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304.xml"/><Relationship Id="rId13" Type="http://schemas.openxmlformats.org/officeDocument/2006/relationships/tags" Target="../tags/tag309.xml"/><Relationship Id="rId18" Type="http://schemas.openxmlformats.org/officeDocument/2006/relationships/tags" Target="../tags/tag314.xml"/><Relationship Id="rId3" Type="http://schemas.openxmlformats.org/officeDocument/2006/relationships/tags" Target="../tags/tag299.xml"/><Relationship Id="rId21" Type="http://schemas.openxmlformats.org/officeDocument/2006/relationships/tags" Target="../tags/tag317.xml"/><Relationship Id="rId7" Type="http://schemas.openxmlformats.org/officeDocument/2006/relationships/tags" Target="../tags/tag303.xml"/><Relationship Id="rId12" Type="http://schemas.openxmlformats.org/officeDocument/2006/relationships/tags" Target="../tags/tag308.xml"/><Relationship Id="rId17" Type="http://schemas.openxmlformats.org/officeDocument/2006/relationships/tags" Target="../tags/tag313.xml"/><Relationship Id="rId25" Type="http://schemas.openxmlformats.org/officeDocument/2006/relationships/slideLayout" Target="../slideLayouts/slideLayout4.xml"/><Relationship Id="rId2" Type="http://schemas.openxmlformats.org/officeDocument/2006/relationships/tags" Target="../tags/tag298.xml"/><Relationship Id="rId16" Type="http://schemas.openxmlformats.org/officeDocument/2006/relationships/tags" Target="../tags/tag312.xml"/><Relationship Id="rId20" Type="http://schemas.openxmlformats.org/officeDocument/2006/relationships/tags" Target="../tags/tag316.xml"/><Relationship Id="rId1" Type="http://schemas.openxmlformats.org/officeDocument/2006/relationships/tags" Target="../tags/tag297.xml"/><Relationship Id="rId6" Type="http://schemas.openxmlformats.org/officeDocument/2006/relationships/tags" Target="../tags/tag302.xml"/><Relationship Id="rId11" Type="http://schemas.openxmlformats.org/officeDocument/2006/relationships/tags" Target="../tags/tag307.xml"/><Relationship Id="rId24" Type="http://schemas.openxmlformats.org/officeDocument/2006/relationships/tags" Target="../tags/tag320.xml"/><Relationship Id="rId5" Type="http://schemas.openxmlformats.org/officeDocument/2006/relationships/tags" Target="../tags/tag301.xml"/><Relationship Id="rId15" Type="http://schemas.openxmlformats.org/officeDocument/2006/relationships/tags" Target="../tags/tag311.xml"/><Relationship Id="rId23" Type="http://schemas.openxmlformats.org/officeDocument/2006/relationships/tags" Target="../tags/tag319.xml"/><Relationship Id="rId10" Type="http://schemas.openxmlformats.org/officeDocument/2006/relationships/tags" Target="../tags/tag306.xml"/><Relationship Id="rId19" Type="http://schemas.openxmlformats.org/officeDocument/2006/relationships/tags" Target="../tags/tag315.xml"/><Relationship Id="rId4" Type="http://schemas.openxmlformats.org/officeDocument/2006/relationships/tags" Target="../tags/tag300.xml"/><Relationship Id="rId9" Type="http://schemas.openxmlformats.org/officeDocument/2006/relationships/tags" Target="../tags/tag305.xml"/><Relationship Id="rId14" Type="http://schemas.openxmlformats.org/officeDocument/2006/relationships/tags" Target="../tags/tag310.xml"/><Relationship Id="rId22" Type="http://schemas.openxmlformats.org/officeDocument/2006/relationships/tags" Target="../tags/tag3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26" Type="http://schemas.openxmlformats.org/officeDocument/2006/relationships/tags" Target="../tags/tag40.xml"/><Relationship Id="rId21" Type="http://schemas.openxmlformats.org/officeDocument/2006/relationships/tags" Target="../tags/tag35.xml"/><Relationship Id="rId34" Type="http://schemas.openxmlformats.org/officeDocument/2006/relationships/tags" Target="../tags/tag48.xml"/><Relationship Id="rId42" Type="http://schemas.openxmlformats.org/officeDocument/2006/relationships/tags" Target="../tags/tag56.xml"/><Relationship Id="rId47" Type="http://schemas.openxmlformats.org/officeDocument/2006/relationships/tags" Target="../tags/tag61.xml"/><Relationship Id="rId50" Type="http://schemas.openxmlformats.org/officeDocument/2006/relationships/tags" Target="../tags/tag64.xml"/><Relationship Id="rId55" Type="http://schemas.openxmlformats.org/officeDocument/2006/relationships/tags" Target="../tags/tag69.xml"/><Relationship Id="rId63" Type="http://schemas.openxmlformats.org/officeDocument/2006/relationships/tags" Target="../tags/tag77.xml"/><Relationship Id="rId7" Type="http://schemas.openxmlformats.org/officeDocument/2006/relationships/tags" Target="../tags/tag21.xml"/><Relationship Id="rId2" Type="http://schemas.openxmlformats.org/officeDocument/2006/relationships/tags" Target="../tags/tag16.xml"/><Relationship Id="rId16" Type="http://schemas.openxmlformats.org/officeDocument/2006/relationships/tags" Target="../tags/tag30.xml"/><Relationship Id="rId29" Type="http://schemas.openxmlformats.org/officeDocument/2006/relationships/tags" Target="../tags/tag43.xml"/><Relationship Id="rId11" Type="http://schemas.openxmlformats.org/officeDocument/2006/relationships/tags" Target="../tags/tag25.xml"/><Relationship Id="rId24" Type="http://schemas.openxmlformats.org/officeDocument/2006/relationships/tags" Target="../tags/tag38.xml"/><Relationship Id="rId32" Type="http://schemas.openxmlformats.org/officeDocument/2006/relationships/tags" Target="../tags/tag46.xml"/><Relationship Id="rId37" Type="http://schemas.openxmlformats.org/officeDocument/2006/relationships/tags" Target="../tags/tag51.xml"/><Relationship Id="rId40" Type="http://schemas.openxmlformats.org/officeDocument/2006/relationships/tags" Target="../tags/tag54.xml"/><Relationship Id="rId45" Type="http://schemas.openxmlformats.org/officeDocument/2006/relationships/tags" Target="../tags/tag59.xml"/><Relationship Id="rId53" Type="http://schemas.openxmlformats.org/officeDocument/2006/relationships/tags" Target="../tags/tag67.xml"/><Relationship Id="rId58" Type="http://schemas.openxmlformats.org/officeDocument/2006/relationships/tags" Target="../tags/tag72.xml"/><Relationship Id="rId5" Type="http://schemas.openxmlformats.org/officeDocument/2006/relationships/tags" Target="../tags/tag19.xml"/><Relationship Id="rId61" Type="http://schemas.openxmlformats.org/officeDocument/2006/relationships/tags" Target="../tags/tag75.xml"/><Relationship Id="rId19" Type="http://schemas.openxmlformats.org/officeDocument/2006/relationships/tags" Target="../tags/tag33.xml"/><Relationship Id="rId14" Type="http://schemas.openxmlformats.org/officeDocument/2006/relationships/tags" Target="../tags/tag28.xml"/><Relationship Id="rId22" Type="http://schemas.openxmlformats.org/officeDocument/2006/relationships/tags" Target="../tags/tag36.xml"/><Relationship Id="rId27" Type="http://schemas.openxmlformats.org/officeDocument/2006/relationships/tags" Target="../tags/tag41.xml"/><Relationship Id="rId30" Type="http://schemas.openxmlformats.org/officeDocument/2006/relationships/tags" Target="../tags/tag44.xml"/><Relationship Id="rId35" Type="http://schemas.openxmlformats.org/officeDocument/2006/relationships/tags" Target="../tags/tag49.xml"/><Relationship Id="rId43" Type="http://schemas.openxmlformats.org/officeDocument/2006/relationships/tags" Target="../tags/tag57.xml"/><Relationship Id="rId48" Type="http://schemas.openxmlformats.org/officeDocument/2006/relationships/tags" Target="../tags/tag62.xml"/><Relationship Id="rId56" Type="http://schemas.openxmlformats.org/officeDocument/2006/relationships/tags" Target="../tags/tag70.xml"/><Relationship Id="rId64" Type="http://schemas.openxmlformats.org/officeDocument/2006/relationships/slideLayout" Target="../slideLayouts/slideLayout7.xml"/><Relationship Id="rId8" Type="http://schemas.openxmlformats.org/officeDocument/2006/relationships/tags" Target="../tags/tag22.xml"/><Relationship Id="rId51" Type="http://schemas.openxmlformats.org/officeDocument/2006/relationships/tags" Target="../tags/tag65.xml"/><Relationship Id="rId3" Type="http://schemas.openxmlformats.org/officeDocument/2006/relationships/tags" Target="../tags/tag17.xml"/><Relationship Id="rId12" Type="http://schemas.openxmlformats.org/officeDocument/2006/relationships/tags" Target="../tags/tag26.xml"/><Relationship Id="rId17" Type="http://schemas.openxmlformats.org/officeDocument/2006/relationships/tags" Target="../tags/tag31.xml"/><Relationship Id="rId25" Type="http://schemas.openxmlformats.org/officeDocument/2006/relationships/tags" Target="../tags/tag39.xml"/><Relationship Id="rId33" Type="http://schemas.openxmlformats.org/officeDocument/2006/relationships/tags" Target="../tags/tag47.xml"/><Relationship Id="rId38" Type="http://schemas.openxmlformats.org/officeDocument/2006/relationships/tags" Target="../tags/tag52.xml"/><Relationship Id="rId46" Type="http://schemas.openxmlformats.org/officeDocument/2006/relationships/tags" Target="../tags/tag60.xml"/><Relationship Id="rId59" Type="http://schemas.openxmlformats.org/officeDocument/2006/relationships/tags" Target="../tags/tag73.xml"/><Relationship Id="rId20" Type="http://schemas.openxmlformats.org/officeDocument/2006/relationships/tags" Target="../tags/tag34.xml"/><Relationship Id="rId41" Type="http://schemas.openxmlformats.org/officeDocument/2006/relationships/tags" Target="../tags/tag55.xml"/><Relationship Id="rId54" Type="http://schemas.openxmlformats.org/officeDocument/2006/relationships/tags" Target="../tags/tag68.xml"/><Relationship Id="rId62" Type="http://schemas.openxmlformats.org/officeDocument/2006/relationships/tags" Target="../tags/tag76.xml"/><Relationship Id="rId1" Type="http://schemas.openxmlformats.org/officeDocument/2006/relationships/tags" Target="../tags/tag15.xml"/><Relationship Id="rId6" Type="http://schemas.openxmlformats.org/officeDocument/2006/relationships/tags" Target="../tags/tag20.xml"/><Relationship Id="rId15" Type="http://schemas.openxmlformats.org/officeDocument/2006/relationships/tags" Target="../tags/tag29.xml"/><Relationship Id="rId23" Type="http://schemas.openxmlformats.org/officeDocument/2006/relationships/tags" Target="../tags/tag37.xml"/><Relationship Id="rId28" Type="http://schemas.openxmlformats.org/officeDocument/2006/relationships/tags" Target="../tags/tag42.xml"/><Relationship Id="rId36" Type="http://schemas.openxmlformats.org/officeDocument/2006/relationships/tags" Target="../tags/tag50.xml"/><Relationship Id="rId49" Type="http://schemas.openxmlformats.org/officeDocument/2006/relationships/tags" Target="../tags/tag63.xml"/><Relationship Id="rId57" Type="http://schemas.openxmlformats.org/officeDocument/2006/relationships/tags" Target="../tags/tag71.xml"/><Relationship Id="rId10" Type="http://schemas.openxmlformats.org/officeDocument/2006/relationships/tags" Target="../tags/tag24.xml"/><Relationship Id="rId31" Type="http://schemas.openxmlformats.org/officeDocument/2006/relationships/tags" Target="../tags/tag45.xml"/><Relationship Id="rId44" Type="http://schemas.openxmlformats.org/officeDocument/2006/relationships/tags" Target="../tags/tag58.xml"/><Relationship Id="rId52" Type="http://schemas.openxmlformats.org/officeDocument/2006/relationships/tags" Target="../tags/tag66.xml"/><Relationship Id="rId60" Type="http://schemas.openxmlformats.org/officeDocument/2006/relationships/tags" Target="../tags/tag74.xml"/><Relationship Id="rId65" Type="http://schemas.openxmlformats.org/officeDocument/2006/relationships/notesSlide" Target="../notesSlides/notesSlide4.xml"/><Relationship Id="rId4" Type="http://schemas.openxmlformats.org/officeDocument/2006/relationships/tags" Target="../tags/tag18.xml"/><Relationship Id="rId9" Type="http://schemas.openxmlformats.org/officeDocument/2006/relationships/tags" Target="../tags/tag23.xml"/><Relationship Id="rId13" Type="http://schemas.openxmlformats.org/officeDocument/2006/relationships/tags" Target="../tags/tag27.xml"/><Relationship Id="rId18" Type="http://schemas.openxmlformats.org/officeDocument/2006/relationships/tags" Target="../tags/tag32.xml"/><Relationship Id="rId39" Type="http://schemas.openxmlformats.org/officeDocument/2006/relationships/tags" Target="../tags/tag5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9.xml"/><Relationship Id="rId1" Type="http://schemas.openxmlformats.org/officeDocument/2006/relationships/tags" Target="../tags/tag7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87.xml"/><Relationship Id="rId3" Type="http://schemas.openxmlformats.org/officeDocument/2006/relationships/tags" Target="../tags/tag82.xml"/><Relationship Id="rId7" Type="http://schemas.openxmlformats.org/officeDocument/2006/relationships/tags" Target="../tags/tag86.xml"/><Relationship Id="rId2" Type="http://schemas.openxmlformats.org/officeDocument/2006/relationships/tags" Target="../tags/tag81.xml"/><Relationship Id="rId1" Type="http://schemas.openxmlformats.org/officeDocument/2006/relationships/tags" Target="../tags/tag80.xml"/><Relationship Id="rId6" Type="http://schemas.openxmlformats.org/officeDocument/2006/relationships/tags" Target="../tags/tag85.xml"/><Relationship Id="rId5" Type="http://schemas.openxmlformats.org/officeDocument/2006/relationships/tags" Target="../tags/tag84.xml"/><Relationship Id="rId4" Type="http://schemas.openxmlformats.org/officeDocument/2006/relationships/tags" Target="../tags/tag83.xml"/><Relationship Id="rId9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CSE 421</a:t>
            </a:r>
            <a:br>
              <a:rPr lang="en-US" altLang="en-US" smtClean="0"/>
            </a:br>
            <a:r>
              <a:rPr lang="en-US" altLang="en-US" smtClean="0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Richard Anderson</a:t>
            </a:r>
          </a:p>
          <a:p>
            <a:pPr eaLnBrk="1" hangingPunct="1"/>
            <a:r>
              <a:rPr lang="en-US" altLang="en-US" dirty="0" smtClean="0"/>
              <a:t>Lecture </a:t>
            </a:r>
            <a:r>
              <a:rPr lang="en-US" altLang="en-US" dirty="0" smtClean="0"/>
              <a:t>27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NP-Completeness</a:t>
            </a:r>
          </a:p>
          <a:p>
            <a:pPr eaLnBrk="1" hangingPunct="1"/>
            <a:endParaRPr lang="en-US" altLang="en-US" dirty="0" smtClean="0"/>
          </a:p>
        </p:txBody>
      </p:sp>
      <p:pic>
        <p:nvPicPr>
          <p:cNvPr id="8" name="Picture 4" descr="http://inf421.files.wordpress.com/2011/10/gj3.gif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8087" y="469095"/>
            <a:ext cx="3238463" cy="2260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70090" y="393200"/>
            <a:ext cx="2808287" cy="3035300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005115" y="2112523"/>
            <a:ext cx="1214437" cy="1165166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74890" y="558480"/>
            <a:ext cx="2200275" cy="120314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01355" y="937955"/>
            <a:ext cx="17446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/>
              <a:t>NP-Complete</a:t>
            </a:r>
          </a:p>
        </p:txBody>
      </p:sp>
      <p:sp>
        <p:nvSpPr>
          <p:cNvPr id="13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233715" y="2898275"/>
            <a:ext cx="758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P</a:t>
            </a:r>
          </a:p>
        </p:txBody>
      </p:sp>
      <p:sp>
        <p:nvSpPr>
          <p:cNvPr id="14" name="Text Box 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241777" y="1772738"/>
            <a:ext cx="12906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/>
              <a:t>NP</a:t>
            </a:r>
          </a:p>
        </p:txBody>
      </p:sp>
    </p:spTree>
    <p:extLst>
      <p:ext uri="{BB962C8B-B14F-4D97-AF65-F5344CB8AC3E}">
        <p14:creationId xmlns:p14="http://schemas.microsoft.com/office/powerpoint/2010/main" val="345913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3-SAT is NP-Complete</a:t>
            </a:r>
          </a:p>
        </p:txBody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 smtClean="0"/>
              <a:t>Theorem.  </a:t>
            </a:r>
            <a:r>
              <a:rPr lang="en-US" sz="1600" dirty="0" smtClean="0">
                <a:solidFill>
                  <a:schemeClr val="tx1"/>
                </a:solidFill>
              </a:rPr>
              <a:t>3-SAT is NP-complete.</a:t>
            </a:r>
          </a:p>
          <a:p>
            <a:pPr marL="0" indent="0">
              <a:buNone/>
            </a:pPr>
            <a:r>
              <a:rPr lang="en-US" sz="1600" dirty="0" smtClean="0"/>
              <a:t>Pf.  </a:t>
            </a:r>
            <a:r>
              <a:rPr lang="en-US" sz="1600" dirty="0" smtClean="0">
                <a:solidFill>
                  <a:schemeClr val="tx1"/>
                </a:solidFill>
              </a:rPr>
              <a:t>Suffices to show that CIRCUIT-SAT 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</a:t>
            </a:r>
            <a:r>
              <a:rPr lang="en-US" sz="1600" baseline="-25000" dirty="0" smtClean="0">
                <a:solidFill>
                  <a:schemeClr val="tx1"/>
                </a:solidFill>
                <a:sym typeface="Symbol" pitchFamily="18" charset="2"/>
              </a:rPr>
              <a:t> P</a:t>
            </a:r>
            <a:r>
              <a:rPr lang="en-US" sz="1600" dirty="0" smtClean="0">
                <a:solidFill>
                  <a:schemeClr val="tx1"/>
                </a:solidFill>
              </a:rPr>
              <a:t> 3-SAT since 3-SAT is in NP.</a:t>
            </a:r>
          </a:p>
          <a:p>
            <a:pPr lvl="1"/>
            <a:r>
              <a:rPr lang="en-US" sz="1600" dirty="0" smtClean="0"/>
              <a:t>Let K be any circuit.</a:t>
            </a:r>
          </a:p>
          <a:p>
            <a:pPr lvl="1"/>
            <a:r>
              <a:rPr lang="en-US" sz="1600" dirty="0" smtClean="0"/>
              <a:t>Create a 3-SAT variable x</a:t>
            </a:r>
            <a:r>
              <a:rPr lang="en-US" sz="1600" baseline="-25000" dirty="0" smtClean="0"/>
              <a:t>i</a:t>
            </a:r>
            <a:r>
              <a:rPr lang="en-US" sz="1600" dirty="0" smtClean="0"/>
              <a:t> for each circuit element </a:t>
            </a:r>
            <a:r>
              <a:rPr lang="en-US" sz="1600" dirty="0" err="1" smtClean="0"/>
              <a:t>i</a:t>
            </a:r>
            <a:r>
              <a:rPr lang="en-US" sz="1600" dirty="0" smtClean="0"/>
              <a:t>.</a:t>
            </a:r>
          </a:p>
          <a:p>
            <a:pPr lvl="1"/>
            <a:r>
              <a:rPr lang="en-US" sz="1600" dirty="0" smtClean="0"/>
              <a:t>Make circuit compute correct values at each node:</a:t>
            </a:r>
          </a:p>
          <a:p>
            <a:pPr lvl="2"/>
            <a:r>
              <a:rPr lang="en-US" sz="1600" dirty="0" smtClean="0">
                <a:sym typeface="Symbol" pitchFamily="18" charset="2"/>
              </a:rPr>
              <a:t>x</a:t>
            </a:r>
            <a:r>
              <a:rPr lang="en-US" sz="1600" baseline="-25000" dirty="0" smtClean="0">
                <a:sym typeface="Symbol" pitchFamily="18" charset="2"/>
              </a:rPr>
              <a:t>2</a:t>
            </a:r>
            <a:r>
              <a:rPr lang="en-US" sz="1600" dirty="0" smtClean="0">
                <a:sym typeface="Symbol" pitchFamily="18" charset="2"/>
              </a:rPr>
              <a:t> =  x</a:t>
            </a:r>
            <a:r>
              <a:rPr lang="en-US" sz="1600" baseline="-25000" dirty="0" smtClean="0">
                <a:sym typeface="Symbol" pitchFamily="18" charset="2"/>
              </a:rPr>
              <a:t>3</a:t>
            </a:r>
            <a:r>
              <a:rPr lang="en-US" sz="1600" dirty="0" smtClean="0">
                <a:sym typeface="Symbol" pitchFamily="18" charset="2"/>
              </a:rPr>
              <a:t>        add 2 clauses:</a:t>
            </a:r>
          </a:p>
          <a:p>
            <a:pPr lvl="2"/>
            <a:r>
              <a:rPr lang="en-US" sz="1600" dirty="0" smtClean="0">
                <a:sym typeface="Symbol" pitchFamily="18" charset="2"/>
              </a:rPr>
              <a:t>x</a:t>
            </a:r>
            <a:r>
              <a:rPr lang="en-US" sz="1600" baseline="-25000" dirty="0" smtClean="0">
                <a:sym typeface="Symbol" pitchFamily="18" charset="2"/>
              </a:rPr>
              <a:t>1</a:t>
            </a:r>
            <a:r>
              <a:rPr lang="en-US" sz="1600" dirty="0" smtClean="0">
                <a:sym typeface="Symbol" pitchFamily="18" charset="2"/>
              </a:rPr>
              <a:t> = x</a:t>
            </a:r>
            <a:r>
              <a:rPr lang="en-US" sz="1600" baseline="-25000" dirty="0" smtClean="0">
                <a:sym typeface="Symbol" pitchFamily="18" charset="2"/>
              </a:rPr>
              <a:t>4</a:t>
            </a:r>
            <a:r>
              <a:rPr lang="en-US" sz="1600" dirty="0" smtClean="0">
                <a:sym typeface="Symbol" pitchFamily="18" charset="2"/>
              </a:rPr>
              <a:t>  x</a:t>
            </a:r>
            <a:r>
              <a:rPr lang="en-US" sz="1600" baseline="-25000" dirty="0" smtClean="0">
                <a:sym typeface="Symbol" pitchFamily="18" charset="2"/>
              </a:rPr>
              <a:t>5   </a:t>
            </a:r>
            <a:r>
              <a:rPr lang="en-US" sz="1600" dirty="0" smtClean="0">
                <a:sym typeface="Symbol" pitchFamily="18" charset="2"/>
              </a:rPr>
              <a:t>  add 3 clauses:</a:t>
            </a:r>
          </a:p>
          <a:p>
            <a:pPr lvl="2"/>
            <a:r>
              <a:rPr lang="en-US" sz="1600" dirty="0" smtClean="0">
                <a:sym typeface="Symbol" pitchFamily="18" charset="2"/>
              </a:rPr>
              <a:t>x</a:t>
            </a:r>
            <a:r>
              <a:rPr lang="en-US" sz="1600" baseline="-25000" dirty="0" smtClean="0">
                <a:sym typeface="Symbol" pitchFamily="18" charset="2"/>
              </a:rPr>
              <a:t>0</a:t>
            </a:r>
            <a:r>
              <a:rPr lang="en-US" sz="1600" dirty="0" smtClean="0">
                <a:sym typeface="Symbol" pitchFamily="18" charset="2"/>
              </a:rPr>
              <a:t> = x</a:t>
            </a:r>
            <a:r>
              <a:rPr lang="en-US" sz="1600" baseline="-25000" dirty="0" smtClean="0">
                <a:sym typeface="Symbol" pitchFamily="18" charset="2"/>
              </a:rPr>
              <a:t>1</a:t>
            </a:r>
            <a:r>
              <a:rPr lang="en-US" sz="1600" dirty="0" smtClean="0">
                <a:sym typeface="Symbol" pitchFamily="18" charset="2"/>
              </a:rPr>
              <a:t>  x</a:t>
            </a:r>
            <a:r>
              <a:rPr lang="en-US" sz="1600" baseline="-25000" dirty="0" smtClean="0">
                <a:sym typeface="Symbol" pitchFamily="18" charset="2"/>
              </a:rPr>
              <a:t>2   </a:t>
            </a:r>
            <a:r>
              <a:rPr lang="en-US" sz="1600" dirty="0" smtClean="0">
                <a:sym typeface="Symbol" pitchFamily="18" charset="2"/>
              </a:rPr>
              <a:t>  add 3 clauses:</a:t>
            </a:r>
          </a:p>
          <a:p>
            <a:pPr lvl="1">
              <a:buFont typeface="Monotype Sorts" pitchFamily="92" charset="2"/>
              <a:buNone/>
            </a:pPr>
            <a:endParaRPr lang="en-US" sz="1600" dirty="0" smtClean="0"/>
          </a:p>
          <a:p>
            <a:pPr lvl="1"/>
            <a:r>
              <a:rPr lang="en-US" sz="1600" dirty="0" smtClean="0"/>
              <a:t>Hard-coded input values and output value.</a:t>
            </a:r>
          </a:p>
          <a:p>
            <a:pPr lvl="2"/>
            <a:r>
              <a:rPr lang="en-US" sz="1600" dirty="0" smtClean="0">
                <a:sym typeface="Symbol" pitchFamily="18" charset="2"/>
              </a:rPr>
              <a:t>x</a:t>
            </a:r>
            <a:r>
              <a:rPr lang="en-US" sz="1600" baseline="-25000" dirty="0" smtClean="0">
                <a:sym typeface="Symbol" pitchFamily="18" charset="2"/>
              </a:rPr>
              <a:t>5</a:t>
            </a:r>
            <a:r>
              <a:rPr lang="en-US" sz="1600" dirty="0" smtClean="0">
                <a:sym typeface="Symbol" pitchFamily="18" charset="2"/>
              </a:rPr>
              <a:t> = 0    add 1 clause:</a:t>
            </a:r>
            <a:endParaRPr lang="en-US" sz="1600" dirty="0" smtClean="0"/>
          </a:p>
          <a:p>
            <a:pPr lvl="2"/>
            <a:r>
              <a:rPr lang="en-US" sz="1600" dirty="0" smtClean="0">
                <a:sym typeface="Symbol" pitchFamily="18" charset="2"/>
              </a:rPr>
              <a:t>x</a:t>
            </a:r>
            <a:r>
              <a:rPr lang="en-US" sz="1600" baseline="-25000" dirty="0" smtClean="0">
                <a:sym typeface="Symbol" pitchFamily="18" charset="2"/>
              </a:rPr>
              <a:t>0</a:t>
            </a:r>
            <a:r>
              <a:rPr lang="en-US" sz="1600" dirty="0" smtClean="0">
                <a:sym typeface="Symbol" pitchFamily="18" charset="2"/>
              </a:rPr>
              <a:t> = 1    add 1 clause:</a:t>
            </a:r>
            <a:endParaRPr lang="en-US" sz="1600" dirty="0" smtClean="0"/>
          </a:p>
          <a:p>
            <a:pPr marL="0" indent="0"/>
            <a:endParaRPr lang="en-US" sz="1600" dirty="0" smtClean="0">
              <a:solidFill>
                <a:schemeClr val="tx1"/>
              </a:solidFill>
            </a:endParaRPr>
          </a:p>
          <a:p>
            <a:pPr lvl="1"/>
            <a:r>
              <a:rPr lang="en-US" sz="1600" dirty="0" smtClean="0"/>
              <a:t>Final step:  turn clauses of length &lt; 3 into</a:t>
            </a:r>
            <a:br>
              <a:rPr lang="en-US" sz="1600" dirty="0" smtClean="0"/>
            </a:br>
            <a:r>
              <a:rPr lang="en-US" sz="1600" dirty="0" smtClean="0"/>
              <a:t>clauses of length exactly 3.  </a:t>
            </a:r>
            <a:r>
              <a:rPr lang="en-US" sz="1600" dirty="0" smtClean="0">
                <a:ea typeface="Lucida Grande"/>
                <a:cs typeface="Lucida Grande"/>
              </a:rPr>
              <a:t>▪</a:t>
            </a:r>
          </a:p>
        </p:txBody>
      </p:sp>
      <p:sp>
        <p:nvSpPr>
          <p:cNvPr id="81925" name="Oval 4"/>
          <p:cNvSpPr>
            <a:spLocks noChangeArrowheads="1"/>
          </p:cNvSpPr>
          <p:nvPr/>
        </p:nvSpPr>
        <p:spPr bwMode="auto">
          <a:xfrm>
            <a:off x="7088188" y="5551488"/>
            <a:ext cx="247650" cy="2444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  <p:txBody>
          <a:bodyPr wrap="none" lIns="92075" tIns="46038" rIns="92075" bIns="46038" anchor="ctr" anchorCtr="1"/>
          <a:lstStyle/>
          <a:p>
            <a:pPr algn="ctr" eaLnBrk="0" hangingPunct="0"/>
            <a:r>
              <a:rPr lang="en-US" sz="1800" dirty="0">
                <a:solidFill>
                  <a:srgbClr val="000000"/>
                </a:solidFill>
                <a:latin typeface="+mn-lt"/>
                <a:ea typeface="ＭＳ Ｐゴシック" pitchFamily="34" charset="-128"/>
                <a:sym typeface="Symbol" pitchFamily="18" charset="2"/>
              </a:rPr>
              <a:t></a:t>
            </a:r>
          </a:p>
        </p:txBody>
      </p:sp>
      <p:sp>
        <p:nvSpPr>
          <p:cNvPr id="81926" name="Oval 5"/>
          <p:cNvSpPr>
            <a:spLocks noChangeArrowheads="1"/>
          </p:cNvSpPr>
          <p:nvPr/>
        </p:nvSpPr>
        <p:spPr bwMode="auto">
          <a:xfrm>
            <a:off x="6859588" y="6235700"/>
            <a:ext cx="63500" cy="635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800" b="1">
              <a:solidFill>
                <a:srgbClr val="000000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81927" name="Oval 6"/>
          <p:cNvSpPr>
            <a:spLocks noChangeArrowheads="1"/>
          </p:cNvSpPr>
          <p:nvPr/>
        </p:nvSpPr>
        <p:spPr bwMode="auto">
          <a:xfrm>
            <a:off x="7458075" y="6235700"/>
            <a:ext cx="63500" cy="635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800" b="1">
              <a:solidFill>
                <a:srgbClr val="000000"/>
              </a:solidFill>
              <a:latin typeface="+mn-lt"/>
              <a:ea typeface="ＭＳ Ｐゴシック" pitchFamily="34" charset="-128"/>
            </a:endParaRPr>
          </a:p>
        </p:txBody>
      </p:sp>
      <p:cxnSp>
        <p:nvCxnSpPr>
          <p:cNvPr id="81928" name="AutoShape 7"/>
          <p:cNvCxnSpPr>
            <a:cxnSpLocks noChangeShapeType="1"/>
            <a:stCxn id="81925" idx="3"/>
            <a:endCxn id="81926" idx="7"/>
          </p:cNvCxnSpPr>
          <p:nvPr/>
        </p:nvCxnSpPr>
        <p:spPr bwMode="auto">
          <a:xfrm flipH="1">
            <a:off x="6913563" y="5759450"/>
            <a:ext cx="211137" cy="485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1929" name="AutoShape 8"/>
          <p:cNvCxnSpPr>
            <a:cxnSpLocks noChangeShapeType="1"/>
            <a:stCxn id="81925" idx="5"/>
            <a:endCxn id="81927" idx="0"/>
          </p:cNvCxnSpPr>
          <p:nvPr/>
        </p:nvCxnSpPr>
        <p:spPr bwMode="auto">
          <a:xfrm>
            <a:off x="7299325" y="5759450"/>
            <a:ext cx="190500" cy="476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1930" name="Oval 9"/>
          <p:cNvSpPr>
            <a:spLocks noChangeArrowheads="1"/>
          </p:cNvSpPr>
          <p:nvPr/>
        </p:nvSpPr>
        <p:spPr bwMode="auto">
          <a:xfrm>
            <a:off x="7699375" y="4846638"/>
            <a:ext cx="247650" cy="2460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  <p:txBody>
          <a:bodyPr wrap="none" lIns="92075" tIns="46038" rIns="92075" bIns="46038" anchor="ctr" anchorCtr="1"/>
          <a:lstStyle/>
          <a:p>
            <a:pPr algn="ctr" eaLnBrk="0" hangingPunct="0"/>
            <a:r>
              <a:rPr lang="en-US" sz="1800" dirty="0">
                <a:solidFill>
                  <a:srgbClr val="000000"/>
                </a:solidFill>
                <a:latin typeface="+mn-lt"/>
                <a:ea typeface="ＭＳ Ｐゴシック" pitchFamily="34" charset="-128"/>
                <a:sym typeface="Symbol" pitchFamily="18" charset="2"/>
              </a:rPr>
              <a:t></a:t>
            </a:r>
          </a:p>
        </p:txBody>
      </p:sp>
      <p:sp>
        <p:nvSpPr>
          <p:cNvPr id="81931" name="Oval 10"/>
          <p:cNvSpPr>
            <a:spLocks noChangeArrowheads="1"/>
          </p:cNvSpPr>
          <p:nvPr/>
        </p:nvSpPr>
        <p:spPr bwMode="auto">
          <a:xfrm>
            <a:off x="8197850" y="5551488"/>
            <a:ext cx="247650" cy="2444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  <p:txBody>
          <a:bodyPr wrap="none" lIns="92075" tIns="46038" rIns="92075" bIns="46038" anchor="ctr" anchorCtr="1"/>
          <a:lstStyle/>
          <a:p>
            <a:pPr algn="ctr" eaLnBrk="0" hangingPunct="0"/>
            <a:r>
              <a:rPr lang="en-US" sz="1800" dirty="0">
                <a:solidFill>
                  <a:srgbClr val="000000"/>
                </a:solidFill>
                <a:latin typeface="+mn-lt"/>
                <a:ea typeface="ＭＳ Ｐゴシック" pitchFamily="34" charset="-128"/>
                <a:sym typeface="Symbol" pitchFamily="18" charset="2"/>
              </a:rPr>
              <a:t></a:t>
            </a:r>
          </a:p>
        </p:txBody>
      </p:sp>
      <p:cxnSp>
        <p:nvCxnSpPr>
          <p:cNvPr id="81932" name="AutoShape 11"/>
          <p:cNvCxnSpPr>
            <a:cxnSpLocks noChangeShapeType="1"/>
            <a:stCxn id="81930" idx="3"/>
            <a:endCxn id="81925" idx="7"/>
          </p:cNvCxnSpPr>
          <p:nvPr/>
        </p:nvCxnSpPr>
        <p:spPr bwMode="auto">
          <a:xfrm flipH="1">
            <a:off x="7299325" y="5056188"/>
            <a:ext cx="436563" cy="531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1933" name="AutoShape 12"/>
          <p:cNvCxnSpPr>
            <a:cxnSpLocks noChangeShapeType="1"/>
            <a:stCxn id="81930" idx="5"/>
            <a:endCxn id="81931" idx="1"/>
          </p:cNvCxnSpPr>
          <p:nvPr/>
        </p:nvCxnSpPr>
        <p:spPr bwMode="auto">
          <a:xfrm>
            <a:off x="7910513" y="5056188"/>
            <a:ext cx="323850" cy="531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1934" name="Oval 13"/>
          <p:cNvSpPr>
            <a:spLocks noChangeArrowheads="1"/>
          </p:cNvSpPr>
          <p:nvPr/>
        </p:nvSpPr>
        <p:spPr bwMode="auto">
          <a:xfrm>
            <a:off x="8281988" y="6235700"/>
            <a:ext cx="68262" cy="682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800" b="1">
              <a:solidFill>
                <a:srgbClr val="000000"/>
              </a:solidFill>
              <a:latin typeface="+mn-lt"/>
              <a:ea typeface="ＭＳ Ｐゴシック" pitchFamily="34" charset="-128"/>
            </a:endParaRPr>
          </a:p>
        </p:txBody>
      </p:sp>
      <p:cxnSp>
        <p:nvCxnSpPr>
          <p:cNvPr id="81935" name="AutoShape 14"/>
          <p:cNvCxnSpPr>
            <a:cxnSpLocks noChangeShapeType="1"/>
            <a:stCxn id="81931" idx="4"/>
            <a:endCxn id="81934" idx="0"/>
          </p:cNvCxnSpPr>
          <p:nvPr/>
        </p:nvCxnSpPr>
        <p:spPr bwMode="auto">
          <a:xfrm flipH="1">
            <a:off x="8316913" y="5795963"/>
            <a:ext cx="4762" cy="4397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1936" name="Rectangle 15"/>
          <p:cNvSpPr>
            <a:spLocks noChangeArrowheads="1"/>
          </p:cNvSpPr>
          <p:nvPr/>
        </p:nvSpPr>
        <p:spPr bwMode="auto">
          <a:xfrm>
            <a:off x="6738938" y="6323013"/>
            <a:ext cx="270908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200">
                <a:solidFill>
                  <a:srgbClr val="000000"/>
                </a:solidFill>
                <a:latin typeface="+mn-lt"/>
                <a:ea typeface="ＭＳ Ｐゴシック" pitchFamily="34" charset="-128"/>
                <a:sym typeface="Symbol" pitchFamily="18" charset="2"/>
              </a:rPr>
              <a:t>0</a:t>
            </a:r>
            <a:endParaRPr lang="en-US" sz="1200">
              <a:solidFill>
                <a:srgbClr val="000000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81937" name="Rectangle 16"/>
          <p:cNvSpPr>
            <a:spLocks noChangeArrowheads="1"/>
          </p:cNvSpPr>
          <p:nvPr/>
        </p:nvSpPr>
        <p:spPr bwMode="auto">
          <a:xfrm>
            <a:off x="7392988" y="6323013"/>
            <a:ext cx="270908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200">
                <a:solidFill>
                  <a:srgbClr val="000000"/>
                </a:solidFill>
                <a:latin typeface="+mn-lt"/>
                <a:ea typeface="ＭＳ Ｐゴシック" pitchFamily="34" charset="-128"/>
                <a:sym typeface="Symbol" pitchFamily="18" charset="2"/>
              </a:rPr>
              <a:t>?</a:t>
            </a:r>
            <a:endParaRPr lang="en-US" sz="1200">
              <a:solidFill>
                <a:srgbClr val="000000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81938" name="Rectangle 17"/>
          <p:cNvSpPr>
            <a:spLocks noChangeArrowheads="1"/>
          </p:cNvSpPr>
          <p:nvPr/>
        </p:nvSpPr>
        <p:spPr bwMode="auto">
          <a:xfrm>
            <a:off x="8191500" y="6323013"/>
            <a:ext cx="270908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200">
                <a:solidFill>
                  <a:srgbClr val="000000"/>
                </a:solidFill>
                <a:latin typeface="+mn-lt"/>
                <a:ea typeface="ＭＳ Ｐゴシック" pitchFamily="34" charset="-128"/>
                <a:sym typeface="Symbol" pitchFamily="18" charset="2"/>
              </a:rPr>
              <a:t>?</a:t>
            </a:r>
            <a:endParaRPr lang="en-US" sz="1200">
              <a:solidFill>
                <a:srgbClr val="000000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81939" name="Rectangle 18"/>
          <p:cNvSpPr>
            <a:spLocks noChangeArrowheads="1"/>
          </p:cNvSpPr>
          <p:nvPr/>
        </p:nvSpPr>
        <p:spPr bwMode="auto">
          <a:xfrm>
            <a:off x="7542213" y="4235450"/>
            <a:ext cx="612347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20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output</a:t>
            </a:r>
          </a:p>
        </p:txBody>
      </p:sp>
      <p:sp>
        <p:nvSpPr>
          <p:cNvPr id="81940" name="Rectangle 19"/>
          <p:cNvSpPr>
            <a:spLocks noChangeArrowheads="1"/>
          </p:cNvSpPr>
          <p:nvPr/>
        </p:nvSpPr>
        <p:spPr bwMode="auto">
          <a:xfrm>
            <a:off x="7659688" y="4483100"/>
            <a:ext cx="343043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x</a:t>
            </a:r>
            <a:r>
              <a:rPr kumimoji="1" lang="en-US" sz="1400" baseline="-250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0</a:t>
            </a:r>
            <a:endParaRPr kumimoji="1" lang="en-US" sz="1400">
              <a:solidFill>
                <a:srgbClr val="003399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81941" name="Rectangle 20"/>
          <p:cNvSpPr>
            <a:spLocks noChangeArrowheads="1"/>
          </p:cNvSpPr>
          <p:nvPr/>
        </p:nvSpPr>
        <p:spPr bwMode="auto">
          <a:xfrm>
            <a:off x="8177213" y="5189538"/>
            <a:ext cx="343043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x</a:t>
            </a:r>
            <a:r>
              <a:rPr kumimoji="1" lang="en-US" sz="1400" baseline="-250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2</a:t>
            </a:r>
            <a:endParaRPr kumimoji="1" lang="en-US" sz="1400">
              <a:solidFill>
                <a:srgbClr val="003399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81942" name="Rectangle 21"/>
          <p:cNvSpPr>
            <a:spLocks noChangeArrowheads="1"/>
          </p:cNvSpPr>
          <p:nvPr/>
        </p:nvSpPr>
        <p:spPr bwMode="auto">
          <a:xfrm>
            <a:off x="7053263" y="5199063"/>
            <a:ext cx="343043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x</a:t>
            </a:r>
            <a:r>
              <a:rPr kumimoji="1" lang="en-US" sz="1400" baseline="-250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1</a:t>
            </a:r>
            <a:endParaRPr kumimoji="1" lang="en-US" sz="1400">
              <a:solidFill>
                <a:srgbClr val="003399"/>
              </a:solidFill>
              <a:latin typeface="+mn-lt"/>
              <a:ea typeface="ＭＳ Ｐゴシック" pitchFamily="34" charset="-128"/>
            </a:endParaRPr>
          </a:p>
        </p:txBody>
      </p:sp>
      <p:graphicFrame>
        <p:nvGraphicFramePr>
          <p:cNvPr id="8194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7314306"/>
              </p:ext>
            </p:extLst>
          </p:nvPr>
        </p:nvGraphicFramePr>
        <p:xfrm>
          <a:off x="4730443" y="3147706"/>
          <a:ext cx="1611312" cy="27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Equation" r:id="rId4" imgW="1752600" imgH="292100" progId="Equation.3">
                  <p:embed/>
                </p:oleObj>
              </mc:Choice>
              <mc:Fallback>
                <p:oleObj name="Equation" r:id="rId4" imgW="17526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0443" y="3147706"/>
                        <a:ext cx="1611312" cy="271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4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0820454"/>
              </p:ext>
            </p:extLst>
          </p:nvPr>
        </p:nvGraphicFramePr>
        <p:xfrm>
          <a:off x="4705351" y="3429000"/>
          <a:ext cx="2722562" cy="27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Equation" r:id="rId6" imgW="2959100" imgH="292100" progId="Equation.3">
                  <p:embed/>
                </p:oleObj>
              </mc:Choice>
              <mc:Fallback>
                <p:oleObj name="Equation" r:id="rId6" imgW="29591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5351" y="3429000"/>
                        <a:ext cx="2722562" cy="271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4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2955254"/>
              </p:ext>
            </p:extLst>
          </p:nvPr>
        </p:nvGraphicFramePr>
        <p:xfrm>
          <a:off x="4686121" y="3794919"/>
          <a:ext cx="2625725" cy="27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Equation" r:id="rId8" imgW="2857500" imgH="292100" progId="Equation.3">
                  <p:embed/>
                </p:oleObj>
              </mc:Choice>
              <mc:Fallback>
                <p:oleObj name="Equation" r:id="rId8" imgW="28575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6121" y="3794919"/>
                        <a:ext cx="2625725" cy="271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46" name="Rectangle 25"/>
          <p:cNvSpPr>
            <a:spLocks noChangeArrowheads="1"/>
          </p:cNvSpPr>
          <p:nvPr/>
        </p:nvSpPr>
        <p:spPr bwMode="auto">
          <a:xfrm>
            <a:off x="8404225" y="6065838"/>
            <a:ext cx="343043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x</a:t>
            </a:r>
            <a:r>
              <a:rPr kumimoji="1" lang="en-US" sz="1400" baseline="-250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3</a:t>
            </a:r>
            <a:endParaRPr kumimoji="1" lang="en-US" sz="1400">
              <a:solidFill>
                <a:srgbClr val="003399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81947" name="Rectangle 26"/>
          <p:cNvSpPr>
            <a:spLocks noChangeArrowheads="1"/>
          </p:cNvSpPr>
          <p:nvPr/>
        </p:nvSpPr>
        <p:spPr bwMode="auto">
          <a:xfrm>
            <a:off x="7545388" y="6056313"/>
            <a:ext cx="343043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x</a:t>
            </a:r>
            <a:r>
              <a:rPr kumimoji="1" lang="en-US" sz="1400" baseline="-250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4</a:t>
            </a:r>
            <a:endParaRPr kumimoji="1" lang="en-US" sz="1400">
              <a:solidFill>
                <a:srgbClr val="003399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81948" name="Rectangle 27"/>
          <p:cNvSpPr>
            <a:spLocks noChangeArrowheads="1"/>
          </p:cNvSpPr>
          <p:nvPr/>
        </p:nvSpPr>
        <p:spPr bwMode="auto">
          <a:xfrm>
            <a:off x="6397625" y="6048375"/>
            <a:ext cx="343043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x</a:t>
            </a:r>
            <a:r>
              <a:rPr kumimoji="1" lang="en-US" sz="1400" baseline="-250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5</a:t>
            </a:r>
            <a:endParaRPr kumimoji="1" lang="en-US" sz="1400">
              <a:solidFill>
                <a:srgbClr val="003399"/>
              </a:solidFill>
              <a:latin typeface="+mn-lt"/>
              <a:ea typeface="ＭＳ Ｐゴシック" pitchFamily="34" charset="-128"/>
            </a:endParaRPr>
          </a:p>
        </p:txBody>
      </p:sp>
      <p:graphicFrame>
        <p:nvGraphicFramePr>
          <p:cNvPr id="8194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8898601"/>
              </p:ext>
            </p:extLst>
          </p:nvPr>
        </p:nvGraphicFramePr>
        <p:xfrm>
          <a:off x="3962400" y="4589771"/>
          <a:ext cx="231775" cy="284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Equation" r:id="rId10" imgW="241300" imgH="292100" progId="Equation.3">
                  <p:embed/>
                </p:oleObj>
              </mc:Choice>
              <mc:Fallback>
                <p:oleObj name="Equation" r:id="rId10" imgW="2413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589771"/>
                        <a:ext cx="231775" cy="284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0855908"/>
              </p:ext>
            </p:extLst>
          </p:nvPr>
        </p:nvGraphicFramePr>
        <p:xfrm>
          <a:off x="3962400" y="4925218"/>
          <a:ext cx="207963" cy="25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Equation" r:id="rId12" imgW="215900" imgH="266700" progId="Equation.3">
                  <p:embed/>
                </p:oleObj>
              </mc:Choice>
              <mc:Fallback>
                <p:oleObj name="Equation" r:id="rId12" imgW="2159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925218"/>
                        <a:ext cx="207963" cy="258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295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Independent Set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055813"/>
          </a:xfrm>
        </p:spPr>
        <p:txBody>
          <a:bodyPr/>
          <a:lstStyle/>
          <a:p>
            <a:pPr eaLnBrk="1" hangingPunct="1"/>
            <a:r>
              <a:rPr lang="en-US" smtClean="0"/>
              <a:t>Independent Set</a:t>
            </a:r>
          </a:p>
          <a:p>
            <a:pPr lvl="1" eaLnBrk="1" hangingPunct="1"/>
            <a:r>
              <a:rPr lang="en-US" smtClean="0"/>
              <a:t>Graph G = (V, E), a subset S of the vertices is independent if there are no edges between vertices in S</a:t>
            </a:r>
          </a:p>
        </p:txBody>
      </p:sp>
      <p:sp>
        <p:nvSpPr>
          <p:cNvPr id="7066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74938" y="3884613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7066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687513" y="487045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7066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92588" y="3884613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7066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46338" y="5934075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6</a:t>
            </a:r>
          </a:p>
        </p:txBody>
      </p:sp>
      <p:sp>
        <p:nvSpPr>
          <p:cNvPr id="7066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268788" y="600868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7</a:t>
            </a:r>
          </a:p>
        </p:txBody>
      </p:sp>
      <p:sp>
        <p:nvSpPr>
          <p:cNvPr id="7066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813175" y="4946650"/>
            <a:ext cx="379413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7066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799013" y="487045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5</a:t>
            </a:r>
          </a:p>
        </p:txBody>
      </p:sp>
      <p:sp>
        <p:nvSpPr>
          <p:cNvPr id="70667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992313" y="4187825"/>
            <a:ext cx="7588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68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054350" y="4035425"/>
            <a:ext cx="11382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69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4495800" y="4187825"/>
            <a:ext cx="455613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0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4040188" y="4264025"/>
            <a:ext cx="3048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1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066925" y="4187825"/>
            <a:ext cx="2201863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2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1992313" y="5249863"/>
            <a:ext cx="5302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3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066925" y="5099050"/>
            <a:ext cx="2201863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4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825750" y="6084888"/>
            <a:ext cx="1443038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5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116388" y="5326063"/>
            <a:ext cx="2286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6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4572000" y="5249863"/>
            <a:ext cx="379413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19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3 Satisfiability Reduces to Independent Set</a:t>
            </a:r>
          </a:p>
        </p:txBody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110000"/>
              </a:lnSpc>
              <a:buNone/>
            </a:pPr>
            <a:r>
              <a:rPr lang="en-US" sz="1600" dirty="0" smtClean="0"/>
              <a:t>Claim.  </a:t>
            </a:r>
            <a:r>
              <a:rPr lang="en-US" sz="1600" dirty="0" smtClean="0">
                <a:solidFill>
                  <a:schemeClr val="tx1"/>
                </a:solidFill>
              </a:rPr>
              <a:t>3-SAT 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 </a:t>
            </a:r>
            <a:r>
              <a:rPr lang="en-US" sz="1600" baseline="-25000" dirty="0" smtClean="0">
                <a:solidFill>
                  <a:schemeClr val="tx1"/>
                </a:solidFill>
                <a:sym typeface="Symbol" pitchFamily="18" charset="2"/>
              </a:rPr>
              <a:t>P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 INDEPENDENT-SET.</a:t>
            </a:r>
          </a:p>
          <a:p>
            <a:pPr marL="0" indent="0">
              <a:buNone/>
            </a:pPr>
            <a:r>
              <a:rPr lang="en-US" sz="1600" dirty="0" smtClean="0"/>
              <a:t>Pf.  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Given an instance  of 3-SAT, we construct an instance (G, k) of INDEPENDENT-SET that has an independent set of size k </a:t>
            </a:r>
            <a:r>
              <a:rPr lang="en-US" sz="1600" dirty="0" err="1" smtClean="0">
                <a:solidFill>
                  <a:schemeClr val="tx1"/>
                </a:solidFill>
                <a:sym typeface="Symbol" pitchFamily="18" charset="2"/>
              </a:rPr>
              <a:t>iff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  is </a:t>
            </a:r>
            <a:r>
              <a:rPr lang="en-US" sz="1600" dirty="0" err="1" smtClean="0">
                <a:solidFill>
                  <a:schemeClr val="tx1"/>
                </a:solidFill>
                <a:sym typeface="Symbol" pitchFamily="18" charset="2"/>
              </a:rPr>
              <a:t>satisfiable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.</a:t>
            </a:r>
          </a:p>
          <a:p>
            <a:pPr marL="0" indent="0"/>
            <a:endParaRPr lang="en-US" sz="1600" dirty="0" smtClean="0">
              <a:solidFill>
                <a:schemeClr val="tx1"/>
              </a:solidFill>
              <a:sym typeface="Symbol" pitchFamily="18" charset="2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sz="1600" dirty="0" smtClean="0"/>
              <a:t>Construction.</a:t>
            </a:r>
          </a:p>
          <a:p>
            <a:pPr lvl="1">
              <a:lnSpc>
                <a:spcPct val="110000"/>
              </a:lnSpc>
            </a:pPr>
            <a:r>
              <a:rPr lang="en-US" sz="1600" dirty="0" smtClean="0">
                <a:sym typeface="Symbol" pitchFamily="18" charset="2"/>
              </a:rPr>
              <a:t>G contains 3 vertices for each clause, one for each literal.</a:t>
            </a:r>
          </a:p>
          <a:p>
            <a:pPr lvl="1"/>
            <a:r>
              <a:rPr lang="en-US" sz="1600" dirty="0" smtClean="0">
                <a:sym typeface="Symbol" pitchFamily="18" charset="2"/>
              </a:rPr>
              <a:t>Connect 3 literals in a clause in a triangle.</a:t>
            </a:r>
          </a:p>
          <a:p>
            <a:pPr lvl="1"/>
            <a:r>
              <a:rPr lang="en-US" sz="1600" dirty="0" smtClean="0">
                <a:sym typeface="Symbol" pitchFamily="18" charset="2"/>
              </a:rPr>
              <a:t>Connect literal to each of its negations.</a:t>
            </a:r>
          </a:p>
          <a:p>
            <a:pPr marL="0" indent="0">
              <a:lnSpc>
                <a:spcPct val="110000"/>
              </a:lnSpc>
            </a:pPr>
            <a:endParaRPr lang="en-US" sz="1600" dirty="0" smtClean="0">
              <a:solidFill>
                <a:schemeClr val="tx1"/>
              </a:solidFill>
              <a:sym typeface="Symbol" pitchFamily="18" charset="2"/>
            </a:endParaRPr>
          </a:p>
          <a:p>
            <a:pPr marL="0" indent="0">
              <a:lnSpc>
                <a:spcPct val="110000"/>
              </a:lnSpc>
            </a:pPr>
            <a:endParaRPr lang="en-US" sz="1600" dirty="0" smtClean="0">
              <a:sym typeface="Symbol" pitchFamily="18" charset="2"/>
            </a:endParaRPr>
          </a:p>
        </p:txBody>
      </p:sp>
      <p:sp>
        <p:nvSpPr>
          <p:cNvPr id="101381" name="Oval 4"/>
          <p:cNvSpPr>
            <a:spLocks noChangeArrowheads="1"/>
          </p:cNvSpPr>
          <p:nvPr/>
        </p:nvSpPr>
        <p:spPr bwMode="auto">
          <a:xfrm>
            <a:off x="1612900" y="5551488"/>
            <a:ext cx="177800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01382" name="Oval 5"/>
          <p:cNvSpPr>
            <a:spLocks noChangeArrowheads="1"/>
          </p:cNvSpPr>
          <p:nvPr/>
        </p:nvSpPr>
        <p:spPr bwMode="auto">
          <a:xfrm>
            <a:off x="2703513" y="5551488"/>
            <a:ext cx="176212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01383" name="Oval 6"/>
          <p:cNvSpPr>
            <a:spLocks noChangeArrowheads="1"/>
          </p:cNvSpPr>
          <p:nvPr/>
        </p:nvSpPr>
        <p:spPr bwMode="auto">
          <a:xfrm>
            <a:off x="2201863" y="4699000"/>
            <a:ext cx="176212" cy="1762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graphicFrame>
        <p:nvGraphicFramePr>
          <p:cNvPr id="101384" name="Object 7"/>
          <p:cNvGraphicFramePr>
            <a:graphicFrameLocks noChangeAspect="1"/>
          </p:cNvGraphicFramePr>
          <p:nvPr/>
        </p:nvGraphicFramePr>
        <p:xfrm>
          <a:off x="1587500" y="5729288"/>
          <a:ext cx="207963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2" name="Equation" r:id="rId4" imgW="215900" imgH="266700" progId="Equation.3">
                  <p:embed/>
                </p:oleObj>
              </mc:Choice>
              <mc:Fallback>
                <p:oleObj name="Equation" r:id="rId4" imgW="2159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500" y="5729288"/>
                        <a:ext cx="207963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8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3794186"/>
              </p:ext>
            </p:extLst>
          </p:nvPr>
        </p:nvGraphicFramePr>
        <p:xfrm>
          <a:off x="1936750" y="6096000"/>
          <a:ext cx="596900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3" name="Equation" r:id="rId6" imgW="5829300" imgH="355600" progId="Equation.3">
                  <p:embed/>
                </p:oleObj>
              </mc:Choice>
              <mc:Fallback>
                <p:oleObj name="Equation" r:id="rId6" imgW="5829300" imgH="3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-3137" t="-25714" r="-3137" b="-25714"/>
                      <a:stretch>
                        <a:fillRect/>
                      </a:stretch>
                    </p:blipFill>
                    <p:spPr bwMode="auto">
                      <a:xfrm>
                        <a:off x="1936750" y="6096000"/>
                        <a:ext cx="5969000" cy="52228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86" name="Object 9"/>
          <p:cNvGraphicFramePr>
            <a:graphicFrameLocks noChangeAspect="1"/>
          </p:cNvGraphicFramePr>
          <p:nvPr/>
        </p:nvGraphicFramePr>
        <p:xfrm>
          <a:off x="2689225" y="5729288"/>
          <a:ext cx="207963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4" name="Equation" r:id="rId8" imgW="215900" imgH="266700" progId="Equation.3">
                  <p:embed/>
                </p:oleObj>
              </mc:Choice>
              <mc:Fallback>
                <p:oleObj name="Equation" r:id="rId8" imgW="2159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9225" y="5729288"/>
                        <a:ext cx="207963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87" name="Object 10"/>
          <p:cNvGraphicFramePr>
            <a:graphicFrameLocks noChangeAspect="1"/>
          </p:cNvGraphicFramePr>
          <p:nvPr/>
        </p:nvGraphicFramePr>
        <p:xfrm>
          <a:off x="2206625" y="4356100"/>
          <a:ext cx="209550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5" name="Equation" r:id="rId10" imgW="215900" imgH="292100" progId="Equation.3">
                  <p:embed/>
                </p:oleObj>
              </mc:Choice>
              <mc:Fallback>
                <p:oleObj name="Equation" r:id="rId10" imgW="2159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6625" y="4356100"/>
                        <a:ext cx="209550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388" name="Oval 11"/>
          <p:cNvSpPr>
            <a:spLocks noChangeArrowheads="1"/>
          </p:cNvSpPr>
          <p:nvPr/>
        </p:nvSpPr>
        <p:spPr bwMode="auto">
          <a:xfrm>
            <a:off x="4017963" y="5551488"/>
            <a:ext cx="176212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01389" name="Oval 12"/>
          <p:cNvSpPr>
            <a:spLocks noChangeArrowheads="1"/>
          </p:cNvSpPr>
          <p:nvPr/>
        </p:nvSpPr>
        <p:spPr bwMode="auto">
          <a:xfrm>
            <a:off x="5108575" y="5551488"/>
            <a:ext cx="176213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01390" name="Oval 13"/>
          <p:cNvSpPr>
            <a:spLocks noChangeArrowheads="1"/>
          </p:cNvSpPr>
          <p:nvPr/>
        </p:nvSpPr>
        <p:spPr bwMode="auto">
          <a:xfrm>
            <a:off x="4606925" y="4699000"/>
            <a:ext cx="176213" cy="1762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graphicFrame>
        <p:nvGraphicFramePr>
          <p:cNvPr id="101391" name="Object 14"/>
          <p:cNvGraphicFramePr>
            <a:graphicFrameLocks noChangeAspect="1"/>
          </p:cNvGraphicFramePr>
          <p:nvPr/>
        </p:nvGraphicFramePr>
        <p:xfrm>
          <a:off x="4003675" y="5729288"/>
          <a:ext cx="184150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6" name="Equation" r:id="rId12" imgW="190500" imgH="266700" progId="Equation.3">
                  <p:embed/>
                </p:oleObj>
              </mc:Choice>
              <mc:Fallback>
                <p:oleObj name="Equation" r:id="rId12" imgW="1905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3675" y="5729288"/>
                        <a:ext cx="184150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392" name="Oval 15"/>
          <p:cNvSpPr>
            <a:spLocks noChangeArrowheads="1"/>
          </p:cNvSpPr>
          <p:nvPr/>
        </p:nvSpPr>
        <p:spPr bwMode="auto">
          <a:xfrm>
            <a:off x="6407150" y="5551488"/>
            <a:ext cx="176213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01393" name="Oval 16"/>
          <p:cNvSpPr>
            <a:spLocks noChangeArrowheads="1"/>
          </p:cNvSpPr>
          <p:nvPr/>
        </p:nvSpPr>
        <p:spPr bwMode="auto">
          <a:xfrm>
            <a:off x="7497763" y="5551488"/>
            <a:ext cx="176212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01394" name="Oval 17"/>
          <p:cNvSpPr>
            <a:spLocks noChangeArrowheads="1"/>
          </p:cNvSpPr>
          <p:nvPr/>
        </p:nvSpPr>
        <p:spPr bwMode="auto">
          <a:xfrm>
            <a:off x="6996113" y="4699000"/>
            <a:ext cx="176212" cy="1762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grpSp>
        <p:nvGrpSpPr>
          <p:cNvPr id="43026" name="Group 18"/>
          <p:cNvGrpSpPr>
            <a:grpSpLocks/>
          </p:cNvGrpSpPr>
          <p:nvPr/>
        </p:nvGrpSpPr>
        <p:grpSpPr bwMode="auto">
          <a:xfrm>
            <a:off x="1763713" y="4849813"/>
            <a:ext cx="5759450" cy="790575"/>
            <a:chOff x="1111" y="3055"/>
            <a:chExt cx="3628" cy="498"/>
          </a:xfrm>
        </p:grpSpPr>
        <p:cxnSp>
          <p:nvCxnSpPr>
            <p:cNvPr id="101409" name="AutoShape 19"/>
            <p:cNvCxnSpPr>
              <a:cxnSpLocks noChangeShapeType="1"/>
              <a:stCxn id="101383" idx="5"/>
              <a:endCxn id="101382" idx="1"/>
            </p:cNvCxnSpPr>
            <p:nvPr/>
          </p:nvCxnSpPr>
          <p:spPr bwMode="auto">
            <a:xfrm>
              <a:off x="1482" y="3055"/>
              <a:ext cx="238" cy="4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10" name="AutoShape 20"/>
            <p:cNvCxnSpPr>
              <a:cxnSpLocks noChangeShapeType="1"/>
              <a:stCxn id="101381" idx="6"/>
              <a:endCxn id="101382" idx="2"/>
            </p:cNvCxnSpPr>
            <p:nvPr/>
          </p:nvCxnSpPr>
          <p:spPr bwMode="auto">
            <a:xfrm>
              <a:off x="1128" y="3553"/>
              <a:ext cx="575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11" name="AutoShape 21"/>
            <p:cNvCxnSpPr>
              <a:cxnSpLocks noChangeShapeType="1"/>
              <a:stCxn id="101381" idx="7"/>
              <a:endCxn id="101383" idx="3"/>
            </p:cNvCxnSpPr>
            <p:nvPr/>
          </p:nvCxnSpPr>
          <p:spPr bwMode="auto">
            <a:xfrm flipV="1">
              <a:off x="1111" y="3055"/>
              <a:ext cx="293" cy="4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12" name="AutoShape 22"/>
            <p:cNvCxnSpPr>
              <a:cxnSpLocks noChangeShapeType="1"/>
              <a:stCxn id="101390" idx="5"/>
              <a:endCxn id="101389" idx="1"/>
            </p:cNvCxnSpPr>
            <p:nvPr/>
          </p:nvCxnSpPr>
          <p:spPr bwMode="auto">
            <a:xfrm>
              <a:off x="2997" y="3055"/>
              <a:ext cx="237" cy="4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13" name="AutoShape 23"/>
            <p:cNvCxnSpPr>
              <a:cxnSpLocks noChangeShapeType="1"/>
              <a:stCxn id="101388" idx="6"/>
              <a:endCxn id="101389" idx="2"/>
            </p:cNvCxnSpPr>
            <p:nvPr/>
          </p:nvCxnSpPr>
          <p:spPr bwMode="auto">
            <a:xfrm>
              <a:off x="2642" y="3553"/>
              <a:ext cx="57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14" name="AutoShape 24"/>
            <p:cNvCxnSpPr>
              <a:cxnSpLocks noChangeShapeType="1"/>
              <a:stCxn id="101388" idx="7"/>
              <a:endCxn id="101390" idx="3"/>
            </p:cNvCxnSpPr>
            <p:nvPr/>
          </p:nvCxnSpPr>
          <p:spPr bwMode="auto">
            <a:xfrm flipV="1">
              <a:off x="2626" y="3055"/>
              <a:ext cx="292" cy="4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15" name="AutoShape 25"/>
            <p:cNvCxnSpPr>
              <a:cxnSpLocks noChangeShapeType="1"/>
              <a:stCxn id="101394" idx="5"/>
              <a:endCxn id="101393" idx="1"/>
            </p:cNvCxnSpPr>
            <p:nvPr/>
          </p:nvCxnSpPr>
          <p:spPr bwMode="auto">
            <a:xfrm>
              <a:off x="4502" y="3055"/>
              <a:ext cx="237" cy="4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16" name="AutoShape 26"/>
            <p:cNvCxnSpPr>
              <a:cxnSpLocks noChangeShapeType="1"/>
              <a:stCxn id="101392" idx="6"/>
              <a:endCxn id="101393" idx="2"/>
            </p:cNvCxnSpPr>
            <p:nvPr/>
          </p:nvCxnSpPr>
          <p:spPr bwMode="auto">
            <a:xfrm>
              <a:off x="4147" y="3553"/>
              <a:ext cx="57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17" name="AutoShape 27"/>
            <p:cNvCxnSpPr>
              <a:cxnSpLocks noChangeShapeType="1"/>
              <a:stCxn id="101392" idx="7"/>
              <a:endCxn id="101394" idx="3"/>
            </p:cNvCxnSpPr>
            <p:nvPr/>
          </p:nvCxnSpPr>
          <p:spPr bwMode="auto">
            <a:xfrm flipV="1">
              <a:off x="4131" y="3055"/>
              <a:ext cx="292" cy="4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graphicFrame>
        <p:nvGraphicFramePr>
          <p:cNvPr id="101396" name="Object 28"/>
          <p:cNvGraphicFramePr>
            <a:graphicFrameLocks noChangeAspect="1"/>
          </p:cNvGraphicFramePr>
          <p:nvPr/>
        </p:nvGraphicFramePr>
        <p:xfrm>
          <a:off x="6381750" y="5729288"/>
          <a:ext cx="207963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7" name="Equation" r:id="rId14" imgW="215900" imgH="266700" progId="Equation.3">
                  <p:embed/>
                </p:oleObj>
              </mc:Choice>
              <mc:Fallback>
                <p:oleObj name="Equation" r:id="rId14" imgW="2159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1750" y="5729288"/>
                        <a:ext cx="207963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97" name="Object 29"/>
          <p:cNvGraphicFramePr>
            <a:graphicFrameLocks noChangeAspect="1"/>
          </p:cNvGraphicFramePr>
          <p:nvPr/>
        </p:nvGraphicFramePr>
        <p:xfrm>
          <a:off x="7475538" y="5729288"/>
          <a:ext cx="220662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8" name="Equation" r:id="rId15" imgW="228600" imgH="266700" progId="Equation.3">
                  <p:embed/>
                </p:oleObj>
              </mc:Choice>
              <mc:Fallback>
                <p:oleObj name="Equation" r:id="rId15" imgW="2286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5538" y="5729288"/>
                        <a:ext cx="220662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98" name="Object 30"/>
          <p:cNvGraphicFramePr>
            <a:graphicFrameLocks noChangeAspect="1"/>
          </p:cNvGraphicFramePr>
          <p:nvPr/>
        </p:nvGraphicFramePr>
        <p:xfrm>
          <a:off x="7000875" y="4356100"/>
          <a:ext cx="207963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9" name="Equation" r:id="rId17" imgW="215900" imgH="292100" progId="Equation.3">
                  <p:embed/>
                </p:oleObj>
              </mc:Choice>
              <mc:Fallback>
                <p:oleObj name="Equation" r:id="rId17" imgW="2159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75" y="4356100"/>
                        <a:ext cx="207963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99" name="Object 31"/>
          <p:cNvGraphicFramePr>
            <a:graphicFrameLocks noChangeAspect="1"/>
          </p:cNvGraphicFramePr>
          <p:nvPr/>
        </p:nvGraphicFramePr>
        <p:xfrm>
          <a:off x="4592638" y="4343400"/>
          <a:ext cx="233362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0" name="Equation" r:id="rId18" imgW="241300" imgH="292100" progId="Equation.3">
                  <p:embed/>
                </p:oleObj>
              </mc:Choice>
              <mc:Fallback>
                <p:oleObj name="Equation" r:id="rId18" imgW="2413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2638" y="4343400"/>
                        <a:ext cx="233362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400" name="Object 32"/>
          <p:cNvGraphicFramePr>
            <a:graphicFrameLocks noChangeAspect="1"/>
          </p:cNvGraphicFramePr>
          <p:nvPr/>
        </p:nvGraphicFramePr>
        <p:xfrm>
          <a:off x="5105400" y="5729288"/>
          <a:ext cx="207963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1" name="Equation" r:id="rId20" imgW="215900" imgH="266700" progId="Equation.3">
                  <p:embed/>
                </p:oleObj>
              </mc:Choice>
              <mc:Fallback>
                <p:oleObj name="Equation" r:id="rId20" imgW="2159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5729288"/>
                        <a:ext cx="207963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3041" name="Group 33"/>
          <p:cNvGrpSpPr>
            <a:grpSpLocks/>
          </p:cNvGrpSpPr>
          <p:nvPr/>
        </p:nvGrpSpPr>
        <p:grpSpPr bwMode="auto">
          <a:xfrm>
            <a:off x="1765300" y="4787900"/>
            <a:ext cx="5230813" cy="788988"/>
            <a:chOff x="1112" y="3016"/>
            <a:chExt cx="3295" cy="497"/>
          </a:xfrm>
        </p:grpSpPr>
        <p:cxnSp>
          <p:nvCxnSpPr>
            <p:cNvPr id="101405" name="AutoShape 34"/>
            <p:cNvCxnSpPr>
              <a:cxnSpLocks noChangeShapeType="1"/>
              <a:stCxn id="101383" idx="6"/>
              <a:endCxn id="101388" idx="1"/>
            </p:cNvCxnSpPr>
            <p:nvPr/>
          </p:nvCxnSpPr>
          <p:spPr bwMode="auto">
            <a:xfrm>
              <a:off x="1498" y="3016"/>
              <a:ext cx="1049" cy="4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06" name="AutoShape 35"/>
            <p:cNvCxnSpPr>
              <a:cxnSpLocks noChangeShapeType="1"/>
              <a:stCxn id="101394" idx="2"/>
              <a:endCxn id="101388" idx="7"/>
            </p:cNvCxnSpPr>
            <p:nvPr/>
          </p:nvCxnSpPr>
          <p:spPr bwMode="auto">
            <a:xfrm flipH="1">
              <a:off x="2626" y="3016"/>
              <a:ext cx="1781" cy="4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07" name="AutoShape 36"/>
            <p:cNvCxnSpPr>
              <a:cxnSpLocks noChangeShapeType="1"/>
              <a:stCxn id="101381" idx="7"/>
              <a:endCxn id="101390" idx="2"/>
            </p:cNvCxnSpPr>
            <p:nvPr/>
          </p:nvCxnSpPr>
          <p:spPr bwMode="auto">
            <a:xfrm flipV="1">
              <a:off x="1112" y="3016"/>
              <a:ext cx="1790" cy="4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08" name="AutoShape 37"/>
            <p:cNvCxnSpPr>
              <a:cxnSpLocks noChangeShapeType="1"/>
              <a:stCxn id="101392" idx="1"/>
              <a:endCxn id="101390" idx="6"/>
            </p:cNvCxnSpPr>
            <p:nvPr/>
          </p:nvCxnSpPr>
          <p:spPr bwMode="auto">
            <a:xfrm flipH="1" flipV="1">
              <a:off x="3013" y="3016"/>
              <a:ext cx="1039" cy="4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sp>
        <p:nvSpPr>
          <p:cNvPr id="101402" name="Rectangle 38"/>
          <p:cNvSpPr>
            <a:spLocks noChangeArrowheads="1"/>
          </p:cNvSpPr>
          <p:nvPr/>
        </p:nvSpPr>
        <p:spPr bwMode="auto">
          <a:xfrm>
            <a:off x="322263" y="6172200"/>
            <a:ext cx="578685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k = 3</a:t>
            </a:r>
          </a:p>
        </p:txBody>
      </p:sp>
      <p:sp>
        <p:nvSpPr>
          <p:cNvPr id="101403" name="Rectangle 39"/>
          <p:cNvSpPr>
            <a:spLocks noChangeArrowheads="1"/>
          </p:cNvSpPr>
          <p:nvPr/>
        </p:nvSpPr>
        <p:spPr bwMode="auto">
          <a:xfrm>
            <a:off x="328613" y="4876800"/>
            <a:ext cx="325410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 dirty="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G</a:t>
            </a:r>
          </a:p>
        </p:txBody>
      </p:sp>
      <p:pic>
        <p:nvPicPr>
          <p:cNvPr id="101404" name="Picture 12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0" y="0"/>
            <a:ext cx="571500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722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3 Satisfiability Reduces to Independent Set</a:t>
            </a:r>
          </a:p>
        </p:txBody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 smtClean="0"/>
              <a:t>Claim.  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G contains independent set of size k = || </a:t>
            </a:r>
            <a:r>
              <a:rPr lang="en-US" sz="1600" dirty="0" err="1" smtClean="0">
                <a:solidFill>
                  <a:schemeClr val="tx1"/>
                </a:solidFill>
                <a:sym typeface="Symbol" pitchFamily="18" charset="2"/>
              </a:rPr>
              <a:t>iff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  is </a:t>
            </a:r>
            <a:r>
              <a:rPr lang="en-US" sz="1600" dirty="0" err="1" smtClean="0">
                <a:solidFill>
                  <a:schemeClr val="tx1"/>
                </a:solidFill>
                <a:sym typeface="Symbol" pitchFamily="18" charset="2"/>
              </a:rPr>
              <a:t>satisfiable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.</a:t>
            </a:r>
          </a:p>
          <a:p>
            <a:pPr marL="0" indent="0"/>
            <a:endParaRPr lang="en-US" sz="1600" dirty="0" smtClean="0">
              <a:sym typeface="Symbol" pitchFamily="18" charset="2"/>
            </a:endParaRPr>
          </a:p>
          <a:p>
            <a:pPr marL="0" indent="0">
              <a:buNone/>
            </a:pPr>
            <a:r>
              <a:rPr lang="en-US" sz="1600" dirty="0" smtClean="0">
                <a:sym typeface="Symbol" pitchFamily="18" charset="2"/>
              </a:rPr>
              <a:t>Pf.    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Let S be independent set of size k.</a:t>
            </a:r>
          </a:p>
          <a:p>
            <a:pPr lvl="1"/>
            <a:r>
              <a:rPr lang="en-US" sz="1600" dirty="0" smtClean="0">
                <a:sym typeface="Symbol" pitchFamily="18" charset="2"/>
              </a:rPr>
              <a:t>S must contain exactly one vertex in each triangle.</a:t>
            </a:r>
          </a:p>
          <a:p>
            <a:pPr lvl="1"/>
            <a:r>
              <a:rPr lang="en-US" sz="1600" dirty="0" smtClean="0">
                <a:sym typeface="Symbol" pitchFamily="18" charset="2"/>
              </a:rPr>
              <a:t>Set these literals to true.</a:t>
            </a:r>
          </a:p>
          <a:p>
            <a:pPr lvl="1"/>
            <a:r>
              <a:rPr lang="en-US" sz="1600" dirty="0" smtClean="0">
                <a:sym typeface="Symbol" pitchFamily="18" charset="2"/>
              </a:rPr>
              <a:t>Truth assignment is consistent and all clauses are satisfied.</a:t>
            </a:r>
          </a:p>
          <a:p>
            <a:pPr lvl="1"/>
            <a:endParaRPr lang="en-US" sz="1600" dirty="0" smtClean="0">
              <a:sym typeface="Symbol" pitchFamily="18" charset="2"/>
            </a:endParaRPr>
          </a:p>
          <a:p>
            <a:pPr marL="0" indent="0">
              <a:buNone/>
            </a:pPr>
            <a:r>
              <a:rPr lang="en-US" sz="1600" dirty="0" smtClean="0"/>
              <a:t>Pf  </a:t>
            </a:r>
            <a:r>
              <a:rPr lang="en-US" sz="1600" dirty="0" smtClean="0">
                <a:sym typeface="Symbol" pitchFamily="18" charset="2"/>
              </a:rPr>
              <a:t>   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Given satisfying assignment, select one true literal from each triangle. This is an independent set of size k.  </a:t>
            </a:r>
            <a:r>
              <a:rPr lang="en-US" sz="1600" dirty="0" smtClean="0">
                <a:solidFill>
                  <a:schemeClr val="tx1"/>
                </a:solidFill>
                <a:ea typeface="Lucida Grande"/>
                <a:cs typeface="Lucida Grande"/>
              </a:rPr>
              <a:t>▪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0" indent="0"/>
            <a:endParaRPr lang="en-US" dirty="0" smtClean="0">
              <a:sym typeface="Symbol" pitchFamily="18" charset="2"/>
            </a:endParaRPr>
          </a:p>
          <a:p>
            <a:pPr marL="0" indent="0"/>
            <a:endParaRPr lang="en-US" dirty="0" smtClean="0"/>
          </a:p>
        </p:txBody>
      </p:sp>
      <p:sp>
        <p:nvSpPr>
          <p:cNvPr id="102405" name="Oval 4"/>
          <p:cNvSpPr>
            <a:spLocks noChangeArrowheads="1"/>
          </p:cNvSpPr>
          <p:nvPr/>
        </p:nvSpPr>
        <p:spPr bwMode="auto">
          <a:xfrm>
            <a:off x="1612900" y="5551488"/>
            <a:ext cx="177800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02406" name="Oval 5"/>
          <p:cNvSpPr>
            <a:spLocks noChangeArrowheads="1"/>
          </p:cNvSpPr>
          <p:nvPr/>
        </p:nvSpPr>
        <p:spPr bwMode="auto">
          <a:xfrm>
            <a:off x="2703513" y="5551488"/>
            <a:ext cx="176212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102407" name="AutoShape 6"/>
          <p:cNvCxnSpPr>
            <a:cxnSpLocks noChangeShapeType="1"/>
            <a:stCxn id="102408" idx="5"/>
            <a:endCxn id="102406" idx="1"/>
          </p:cNvCxnSpPr>
          <p:nvPr/>
        </p:nvCxnSpPr>
        <p:spPr bwMode="auto">
          <a:xfrm>
            <a:off x="2352675" y="4849813"/>
            <a:ext cx="377825" cy="727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2408" name="Oval 7"/>
          <p:cNvSpPr>
            <a:spLocks noChangeArrowheads="1"/>
          </p:cNvSpPr>
          <p:nvPr/>
        </p:nvSpPr>
        <p:spPr bwMode="auto">
          <a:xfrm>
            <a:off x="2201863" y="4699000"/>
            <a:ext cx="176212" cy="1762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102409" name="AutoShape 8"/>
          <p:cNvCxnSpPr>
            <a:cxnSpLocks noChangeShapeType="1"/>
            <a:stCxn id="102405" idx="6"/>
            <a:endCxn id="102406" idx="2"/>
          </p:cNvCxnSpPr>
          <p:nvPr/>
        </p:nvCxnSpPr>
        <p:spPr bwMode="auto">
          <a:xfrm>
            <a:off x="1790700" y="5640388"/>
            <a:ext cx="91281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410" name="AutoShape 9"/>
          <p:cNvCxnSpPr>
            <a:cxnSpLocks noChangeShapeType="1"/>
            <a:stCxn id="102405" idx="7"/>
            <a:endCxn id="102408" idx="3"/>
          </p:cNvCxnSpPr>
          <p:nvPr/>
        </p:nvCxnSpPr>
        <p:spPr bwMode="auto">
          <a:xfrm flipV="1">
            <a:off x="1763713" y="4849813"/>
            <a:ext cx="465137" cy="727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aphicFrame>
        <p:nvGraphicFramePr>
          <p:cNvPr id="102411" name="Object 10"/>
          <p:cNvGraphicFramePr>
            <a:graphicFrameLocks noChangeAspect="1"/>
          </p:cNvGraphicFramePr>
          <p:nvPr/>
        </p:nvGraphicFramePr>
        <p:xfrm>
          <a:off x="1587500" y="5729288"/>
          <a:ext cx="207963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6" name="Equation" r:id="rId4" imgW="215900" imgH="266700" progId="Equation.3">
                  <p:embed/>
                </p:oleObj>
              </mc:Choice>
              <mc:Fallback>
                <p:oleObj name="Equation" r:id="rId4" imgW="2159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500" y="5729288"/>
                        <a:ext cx="207963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12" name="Object 11"/>
          <p:cNvGraphicFramePr>
            <a:graphicFrameLocks noChangeAspect="1"/>
          </p:cNvGraphicFramePr>
          <p:nvPr/>
        </p:nvGraphicFramePr>
        <p:xfrm>
          <a:off x="2689225" y="5729288"/>
          <a:ext cx="207963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7" name="Equation" r:id="rId6" imgW="215900" imgH="266700" progId="Equation.3">
                  <p:embed/>
                </p:oleObj>
              </mc:Choice>
              <mc:Fallback>
                <p:oleObj name="Equation" r:id="rId6" imgW="2159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9225" y="5729288"/>
                        <a:ext cx="207963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13" name="Object 12"/>
          <p:cNvGraphicFramePr>
            <a:graphicFrameLocks noChangeAspect="1"/>
          </p:cNvGraphicFramePr>
          <p:nvPr/>
        </p:nvGraphicFramePr>
        <p:xfrm>
          <a:off x="2206625" y="4356100"/>
          <a:ext cx="209550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8" name="Equation" r:id="rId8" imgW="215900" imgH="292100" progId="Equation.3">
                  <p:embed/>
                </p:oleObj>
              </mc:Choice>
              <mc:Fallback>
                <p:oleObj name="Equation" r:id="rId8" imgW="2159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6625" y="4356100"/>
                        <a:ext cx="209550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14" name="Oval 13"/>
          <p:cNvSpPr>
            <a:spLocks noChangeArrowheads="1"/>
          </p:cNvSpPr>
          <p:nvPr/>
        </p:nvSpPr>
        <p:spPr bwMode="auto">
          <a:xfrm>
            <a:off x="4017963" y="5551488"/>
            <a:ext cx="176212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02415" name="Oval 14"/>
          <p:cNvSpPr>
            <a:spLocks noChangeArrowheads="1"/>
          </p:cNvSpPr>
          <p:nvPr/>
        </p:nvSpPr>
        <p:spPr bwMode="auto">
          <a:xfrm>
            <a:off x="5108575" y="5551488"/>
            <a:ext cx="176213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102416" name="AutoShape 15"/>
          <p:cNvCxnSpPr>
            <a:cxnSpLocks noChangeShapeType="1"/>
            <a:stCxn id="102417" idx="5"/>
            <a:endCxn id="102415" idx="1"/>
          </p:cNvCxnSpPr>
          <p:nvPr/>
        </p:nvCxnSpPr>
        <p:spPr bwMode="auto">
          <a:xfrm>
            <a:off x="4757738" y="4849813"/>
            <a:ext cx="376237" cy="727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2417" name="Oval 16"/>
          <p:cNvSpPr>
            <a:spLocks noChangeArrowheads="1"/>
          </p:cNvSpPr>
          <p:nvPr/>
        </p:nvSpPr>
        <p:spPr bwMode="auto">
          <a:xfrm>
            <a:off x="4606925" y="4699000"/>
            <a:ext cx="176213" cy="1762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102418" name="AutoShape 17"/>
          <p:cNvCxnSpPr>
            <a:cxnSpLocks noChangeShapeType="1"/>
            <a:stCxn id="102414" idx="6"/>
            <a:endCxn id="102415" idx="2"/>
          </p:cNvCxnSpPr>
          <p:nvPr/>
        </p:nvCxnSpPr>
        <p:spPr bwMode="auto">
          <a:xfrm>
            <a:off x="4194175" y="5640388"/>
            <a:ext cx="914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419" name="AutoShape 18"/>
          <p:cNvCxnSpPr>
            <a:cxnSpLocks noChangeShapeType="1"/>
            <a:stCxn id="102414" idx="7"/>
            <a:endCxn id="102417" idx="3"/>
          </p:cNvCxnSpPr>
          <p:nvPr/>
        </p:nvCxnSpPr>
        <p:spPr bwMode="auto">
          <a:xfrm flipV="1">
            <a:off x="4168775" y="4849813"/>
            <a:ext cx="463550" cy="727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aphicFrame>
        <p:nvGraphicFramePr>
          <p:cNvPr id="102420" name="Object 19"/>
          <p:cNvGraphicFramePr>
            <a:graphicFrameLocks noChangeAspect="1"/>
          </p:cNvGraphicFramePr>
          <p:nvPr/>
        </p:nvGraphicFramePr>
        <p:xfrm>
          <a:off x="4003675" y="5729288"/>
          <a:ext cx="184150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9" name="Equation" r:id="rId10" imgW="190500" imgH="266700" progId="Equation.3">
                  <p:embed/>
                </p:oleObj>
              </mc:Choice>
              <mc:Fallback>
                <p:oleObj name="Equation" r:id="rId10" imgW="1905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3675" y="5729288"/>
                        <a:ext cx="184150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21" name="Oval 20"/>
          <p:cNvSpPr>
            <a:spLocks noChangeArrowheads="1"/>
          </p:cNvSpPr>
          <p:nvPr/>
        </p:nvSpPr>
        <p:spPr bwMode="auto">
          <a:xfrm>
            <a:off x="6407150" y="5551488"/>
            <a:ext cx="176213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02422" name="Oval 21"/>
          <p:cNvSpPr>
            <a:spLocks noChangeArrowheads="1"/>
          </p:cNvSpPr>
          <p:nvPr/>
        </p:nvSpPr>
        <p:spPr bwMode="auto">
          <a:xfrm>
            <a:off x="7497763" y="5551488"/>
            <a:ext cx="176212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102423" name="AutoShape 22"/>
          <p:cNvCxnSpPr>
            <a:cxnSpLocks noChangeShapeType="1"/>
            <a:stCxn id="102424" idx="5"/>
            <a:endCxn id="102422" idx="1"/>
          </p:cNvCxnSpPr>
          <p:nvPr/>
        </p:nvCxnSpPr>
        <p:spPr bwMode="auto">
          <a:xfrm>
            <a:off x="7146925" y="4849813"/>
            <a:ext cx="376238" cy="727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2424" name="Oval 23"/>
          <p:cNvSpPr>
            <a:spLocks noChangeArrowheads="1"/>
          </p:cNvSpPr>
          <p:nvPr/>
        </p:nvSpPr>
        <p:spPr bwMode="auto">
          <a:xfrm>
            <a:off x="6996113" y="4699000"/>
            <a:ext cx="176212" cy="1762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102425" name="AutoShape 24"/>
          <p:cNvCxnSpPr>
            <a:cxnSpLocks noChangeShapeType="1"/>
            <a:stCxn id="102421" idx="6"/>
            <a:endCxn id="102422" idx="2"/>
          </p:cNvCxnSpPr>
          <p:nvPr/>
        </p:nvCxnSpPr>
        <p:spPr bwMode="auto">
          <a:xfrm>
            <a:off x="6583363" y="5640388"/>
            <a:ext cx="914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426" name="AutoShape 25"/>
          <p:cNvCxnSpPr>
            <a:cxnSpLocks noChangeShapeType="1"/>
            <a:stCxn id="102421" idx="7"/>
            <a:endCxn id="102424" idx="3"/>
          </p:cNvCxnSpPr>
          <p:nvPr/>
        </p:nvCxnSpPr>
        <p:spPr bwMode="auto">
          <a:xfrm flipV="1">
            <a:off x="6557963" y="4849813"/>
            <a:ext cx="463550" cy="727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aphicFrame>
        <p:nvGraphicFramePr>
          <p:cNvPr id="102427" name="Object 26"/>
          <p:cNvGraphicFramePr>
            <a:graphicFrameLocks noChangeAspect="1"/>
          </p:cNvGraphicFramePr>
          <p:nvPr/>
        </p:nvGraphicFramePr>
        <p:xfrm>
          <a:off x="6381750" y="5729288"/>
          <a:ext cx="207963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0" name="Equation" r:id="rId12" imgW="215900" imgH="266700" progId="Equation.3">
                  <p:embed/>
                </p:oleObj>
              </mc:Choice>
              <mc:Fallback>
                <p:oleObj name="Equation" r:id="rId12" imgW="2159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1750" y="5729288"/>
                        <a:ext cx="207963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28" name="Object 27"/>
          <p:cNvGraphicFramePr>
            <a:graphicFrameLocks noChangeAspect="1"/>
          </p:cNvGraphicFramePr>
          <p:nvPr/>
        </p:nvGraphicFramePr>
        <p:xfrm>
          <a:off x="7475538" y="5729288"/>
          <a:ext cx="220662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1" name="Equation" r:id="rId13" imgW="228600" imgH="266700" progId="Equation.3">
                  <p:embed/>
                </p:oleObj>
              </mc:Choice>
              <mc:Fallback>
                <p:oleObj name="Equation" r:id="rId13" imgW="2286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5538" y="5729288"/>
                        <a:ext cx="220662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29" name="Object 28"/>
          <p:cNvGraphicFramePr>
            <a:graphicFrameLocks noChangeAspect="1"/>
          </p:cNvGraphicFramePr>
          <p:nvPr/>
        </p:nvGraphicFramePr>
        <p:xfrm>
          <a:off x="7000875" y="4356100"/>
          <a:ext cx="207963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2" name="Equation" r:id="rId15" imgW="215900" imgH="292100" progId="Equation.3">
                  <p:embed/>
                </p:oleObj>
              </mc:Choice>
              <mc:Fallback>
                <p:oleObj name="Equation" r:id="rId15" imgW="2159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75" y="4356100"/>
                        <a:ext cx="207963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0" name="Object 29"/>
          <p:cNvGraphicFramePr>
            <a:graphicFrameLocks noChangeAspect="1"/>
          </p:cNvGraphicFramePr>
          <p:nvPr/>
        </p:nvGraphicFramePr>
        <p:xfrm>
          <a:off x="4592638" y="4343400"/>
          <a:ext cx="233362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3" name="Equation" r:id="rId16" imgW="241300" imgH="292100" progId="Equation.3">
                  <p:embed/>
                </p:oleObj>
              </mc:Choice>
              <mc:Fallback>
                <p:oleObj name="Equation" r:id="rId16" imgW="2413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2638" y="4343400"/>
                        <a:ext cx="233362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1" name="Object 30"/>
          <p:cNvGraphicFramePr>
            <a:graphicFrameLocks noChangeAspect="1"/>
          </p:cNvGraphicFramePr>
          <p:nvPr/>
        </p:nvGraphicFramePr>
        <p:xfrm>
          <a:off x="5105400" y="5729288"/>
          <a:ext cx="207963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4" name="Equation" r:id="rId18" imgW="215900" imgH="266700" progId="Equation.3">
                  <p:embed/>
                </p:oleObj>
              </mc:Choice>
              <mc:Fallback>
                <p:oleObj name="Equation" r:id="rId18" imgW="2159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5729288"/>
                        <a:ext cx="207963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2432" name="AutoShape 31"/>
          <p:cNvCxnSpPr>
            <a:cxnSpLocks noChangeShapeType="1"/>
            <a:stCxn id="102408" idx="6"/>
            <a:endCxn id="102414" idx="1"/>
          </p:cNvCxnSpPr>
          <p:nvPr/>
        </p:nvCxnSpPr>
        <p:spPr bwMode="auto">
          <a:xfrm>
            <a:off x="2378075" y="4787900"/>
            <a:ext cx="1665288" cy="7889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433" name="AutoShape 32"/>
          <p:cNvCxnSpPr>
            <a:cxnSpLocks noChangeShapeType="1"/>
            <a:stCxn id="102424" idx="2"/>
            <a:endCxn id="102414" idx="7"/>
          </p:cNvCxnSpPr>
          <p:nvPr/>
        </p:nvCxnSpPr>
        <p:spPr bwMode="auto">
          <a:xfrm flipH="1">
            <a:off x="4168775" y="4787900"/>
            <a:ext cx="2827338" cy="7889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434" name="AutoShape 33"/>
          <p:cNvCxnSpPr>
            <a:cxnSpLocks noChangeShapeType="1"/>
            <a:stCxn id="102405" idx="7"/>
            <a:endCxn id="102417" idx="2"/>
          </p:cNvCxnSpPr>
          <p:nvPr/>
        </p:nvCxnSpPr>
        <p:spPr bwMode="auto">
          <a:xfrm flipV="1">
            <a:off x="1765300" y="4787900"/>
            <a:ext cx="2841625" cy="7889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435" name="AutoShape 34"/>
          <p:cNvCxnSpPr>
            <a:cxnSpLocks noChangeShapeType="1"/>
            <a:stCxn id="102421" idx="1"/>
            <a:endCxn id="102417" idx="6"/>
          </p:cNvCxnSpPr>
          <p:nvPr/>
        </p:nvCxnSpPr>
        <p:spPr bwMode="auto">
          <a:xfrm flipH="1" flipV="1">
            <a:off x="4783138" y="4787900"/>
            <a:ext cx="1649412" cy="7889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2436" name="Rectangle 35"/>
          <p:cNvSpPr>
            <a:spLocks noChangeArrowheads="1"/>
          </p:cNvSpPr>
          <p:nvPr/>
        </p:nvSpPr>
        <p:spPr bwMode="auto">
          <a:xfrm>
            <a:off x="322263" y="6172200"/>
            <a:ext cx="578685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k = 3</a:t>
            </a:r>
          </a:p>
        </p:txBody>
      </p:sp>
      <p:sp>
        <p:nvSpPr>
          <p:cNvPr id="102437" name="Rectangle 36"/>
          <p:cNvSpPr>
            <a:spLocks noChangeArrowheads="1"/>
          </p:cNvSpPr>
          <p:nvPr/>
        </p:nvSpPr>
        <p:spPr bwMode="auto">
          <a:xfrm>
            <a:off x="328613" y="4876800"/>
            <a:ext cx="325410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G</a:t>
            </a:r>
          </a:p>
        </p:txBody>
      </p:sp>
      <p:sp>
        <p:nvSpPr>
          <p:cNvPr id="102438" name="Line 37"/>
          <p:cNvSpPr>
            <a:spLocks noChangeShapeType="1"/>
          </p:cNvSpPr>
          <p:nvPr/>
        </p:nvSpPr>
        <p:spPr bwMode="auto">
          <a:xfrm flipH="1">
            <a:off x="4267200" y="2971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02439" name="Rectangle 38"/>
          <p:cNvSpPr>
            <a:spLocks noChangeArrowheads="1"/>
          </p:cNvSpPr>
          <p:nvPr/>
        </p:nvSpPr>
        <p:spPr bwMode="auto">
          <a:xfrm>
            <a:off x="4473191" y="2819400"/>
            <a:ext cx="3119444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200" dirty="0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and any other variables in a consistent way</a:t>
            </a:r>
          </a:p>
        </p:txBody>
      </p:sp>
      <p:graphicFrame>
        <p:nvGraphicFramePr>
          <p:cNvPr id="1024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5495145"/>
              </p:ext>
            </p:extLst>
          </p:nvPr>
        </p:nvGraphicFramePr>
        <p:xfrm>
          <a:off x="1936750" y="6096000"/>
          <a:ext cx="596900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5" name="Equation" r:id="rId19" imgW="5829300" imgH="355600" progId="Equation.3">
                  <p:embed/>
                </p:oleObj>
              </mc:Choice>
              <mc:Fallback>
                <p:oleObj name="Equation" r:id="rId19" imgW="5829300" imgH="3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-3137" t="-25714" r="-3137" b="-25714"/>
                      <a:stretch>
                        <a:fillRect/>
                      </a:stretch>
                    </p:blipFill>
                    <p:spPr bwMode="auto">
                      <a:xfrm>
                        <a:off x="1936750" y="6096000"/>
                        <a:ext cx="5969000" cy="52228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441" name="Picture 12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0913" y="0"/>
            <a:ext cx="571500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710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Vertex Cover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055813"/>
          </a:xfrm>
        </p:spPr>
        <p:txBody>
          <a:bodyPr/>
          <a:lstStyle/>
          <a:p>
            <a:pPr eaLnBrk="1" hangingPunct="1"/>
            <a:r>
              <a:rPr lang="en-US" smtClean="0"/>
              <a:t>Vertex Cover</a:t>
            </a:r>
          </a:p>
          <a:p>
            <a:pPr lvl="1" eaLnBrk="1" hangingPunct="1"/>
            <a:r>
              <a:rPr lang="en-US" smtClean="0"/>
              <a:t>Graph G = (V, E), a subset S of the vertices is a vertex cover if every edge in E has at least one endpoint in S</a:t>
            </a:r>
          </a:p>
        </p:txBody>
      </p:sp>
      <p:sp>
        <p:nvSpPr>
          <p:cNvPr id="7168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74938" y="3884613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7168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687513" y="487045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7168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92588" y="3884613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7168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46338" y="5934075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6</a:t>
            </a:r>
          </a:p>
        </p:txBody>
      </p:sp>
      <p:sp>
        <p:nvSpPr>
          <p:cNvPr id="7168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268788" y="600868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7</a:t>
            </a:r>
          </a:p>
        </p:txBody>
      </p:sp>
      <p:sp>
        <p:nvSpPr>
          <p:cNvPr id="71689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813175" y="4946650"/>
            <a:ext cx="379413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71690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799013" y="487045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5</a:t>
            </a:r>
          </a:p>
        </p:txBody>
      </p:sp>
      <p:sp>
        <p:nvSpPr>
          <p:cNvPr id="71691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992313" y="4187825"/>
            <a:ext cx="7588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2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054350" y="4035425"/>
            <a:ext cx="11382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3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4495800" y="4187825"/>
            <a:ext cx="455613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4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4040188" y="4264025"/>
            <a:ext cx="3048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5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066925" y="4187825"/>
            <a:ext cx="2201863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6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1992313" y="5249863"/>
            <a:ext cx="5302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7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066925" y="5099050"/>
            <a:ext cx="2201863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8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825750" y="6084888"/>
            <a:ext cx="1443038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9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116388" y="5326063"/>
            <a:ext cx="2286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0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4572000" y="5249863"/>
            <a:ext cx="379413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84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IS &lt;</a:t>
            </a:r>
            <a:r>
              <a:rPr lang="en-US" baseline="-25000" smtClean="0"/>
              <a:t>P</a:t>
            </a:r>
            <a:r>
              <a:rPr lang="en-US" smtClean="0"/>
              <a:t> VC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Lemma: A set S is independent iff V-S is a vertex cover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To reduce IS to VC, we show that we can determine if a graph has an independent set of size K by testing for a Vertex cover of size n - K</a:t>
            </a:r>
          </a:p>
        </p:txBody>
      </p:sp>
    </p:spTree>
    <p:extLst>
      <p:ext uri="{BB962C8B-B14F-4D97-AF65-F5344CB8AC3E}">
        <p14:creationId xmlns:p14="http://schemas.microsoft.com/office/powerpoint/2010/main" val="155425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IS &lt;</a:t>
            </a:r>
            <a:r>
              <a:rPr lang="en-US" baseline="-25000" smtClean="0"/>
              <a:t>P</a:t>
            </a:r>
            <a:r>
              <a:rPr lang="en-US" smtClean="0"/>
              <a:t> VC</a:t>
            </a:r>
          </a:p>
        </p:txBody>
      </p:sp>
      <p:sp>
        <p:nvSpPr>
          <p:cNvPr id="84995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08100" y="3352800"/>
            <a:ext cx="379413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84996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20675" y="4338638"/>
            <a:ext cx="379413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84997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825750" y="3352800"/>
            <a:ext cx="379413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84998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079500" y="5402263"/>
            <a:ext cx="379413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6</a:t>
            </a:r>
          </a:p>
        </p:txBody>
      </p:sp>
      <p:sp>
        <p:nvSpPr>
          <p:cNvPr id="84999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901950" y="5476875"/>
            <a:ext cx="379413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7</a:t>
            </a:r>
          </a:p>
        </p:txBody>
      </p:sp>
      <p:sp>
        <p:nvSpPr>
          <p:cNvPr id="85000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446338" y="441483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85001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32175" y="4338638"/>
            <a:ext cx="379413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5</a:t>
            </a:r>
          </a:p>
        </p:txBody>
      </p:sp>
      <p:sp>
        <p:nvSpPr>
          <p:cNvPr id="85002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625475" y="3656013"/>
            <a:ext cx="7588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3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1687513" y="3503613"/>
            <a:ext cx="11382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4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128963" y="3656013"/>
            <a:ext cx="455612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5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2673350" y="3732213"/>
            <a:ext cx="3048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6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700088" y="3656013"/>
            <a:ext cx="2201862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7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625475" y="4718050"/>
            <a:ext cx="5302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8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700088" y="4567238"/>
            <a:ext cx="2201862" cy="1062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9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458913" y="5553075"/>
            <a:ext cx="1443037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0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749550" y="4794250"/>
            <a:ext cx="2286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1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3205163" y="4718050"/>
            <a:ext cx="379412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2" name="Oval 21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392863" y="335280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85013" name="Oval 2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405438" y="433863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85014" name="Oval 2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910513" y="335280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85015" name="Oval 2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164263" y="5402263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6</a:t>
            </a:r>
          </a:p>
        </p:txBody>
      </p:sp>
      <p:sp>
        <p:nvSpPr>
          <p:cNvPr id="85016" name="Oval 2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7986713" y="5476875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7</a:t>
            </a:r>
          </a:p>
        </p:txBody>
      </p:sp>
      <p:sp>
        <p:nvSpPr>
          <p:cNvPr id="85017" name="Oval 2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531100" y="4414838"/>
            <a:ext cx="379413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85018" name="Oval 2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8516938" y="433863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5</a:t>
            </a:r>
          </a:p>
        </p:txBody>
      </p:sp>
      <p:sp>
        <p:nvSpPr>
          <p:cNvPr id="85019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5710238" y="3656013"/>
            <a:ext cx="7588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0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6772275" y="3503613"/>
            <a:ext cx="11382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1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8213725" y="3656013"/>
            <a:ext cx="455613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2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7758113" y="3732213"/>
            <a:ext cx="3048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3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5784850" y="3656013"/>
            <a:ext cx="2201863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4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5710238" y="4718050"/>
            <a:ext cx="5302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5" name="Line 34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5784850" y="4567238"/>
            <a:ext cx="2201863" cy="1062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6" name="Line 35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6543675" y="5553075"/>
            <a:ext cx="1443038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7" name="Line 3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7834313" y="4794250"/>
            <a:ext cx="2286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8" name="Line 37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8289925" y="4718050"/>
            <a:ext cx="379413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9" name="Text Box 40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322263" y="2214563"/>
            <a:ext cx="37957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Find a maximum independent set S</a:t>
            </a:r>
          </a:p>
        </p:txBody>
      </p:sp>
      <p:sp>
        <p:nvSpPr>
          <p:cNvPr id="85030" name="Text Box 41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557838" y="2214563"/>
            <a:ext cx="34147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000"/>
              <a:t>Show that V-S is a vertex cover</a:t>
            </a:r>
          </a:p>
        </p:txBody>
      </p:sp>
      <p:sp>
        <p:nvSpPr>
          <p:cNvPr id="85031" name="Content Placeholder 41"/>
          <p:cNvSpPr>
            <a:spLocks noGrp="1"/>
          </p:cNvSpPr>
          <p:nvPr>
            <p:ph idx="1"/>
            <p:custDataLst>
              <p:tags r:id="rId38"/>
            </p:custDataLst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3516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Line 23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5103813" y="5099050"/>
            <a:ext cx="6064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Clique</a:t>
            </a:r>
          </a:p>
        </p:txBody>
      </p:sp>
      <p:sp>
        <p:nvSpPr>
          <p:cNvPr id="86020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8229600" cy="2055813"/>
          </a:xfrm>
        </p:spPr>
        <p:txBody>
          <a:bodyPr/>
          <a:lstStyle/>
          <a:p>
            <a:pPr eaLnBrk="1" hangingPunct="1"/>
            <a:r>
              <a:rPr lang="en-US" smtClean="0"/>
              <a:t>Clique</a:t>
            </a:r>
          </a:p>
          <a:p>
            <a:pPr lvl="1" eaLnBrk="1" hangingPunct="1"/>
            <a:r>
              <a:rPr lang="en-US" smtClean="0"/>
              <a:t>Graph G = (V, E), a subset S of the vertices is a clique if there is an edge between every pair of vertices in S</a:t>
            </a:r>
          </a:p>
        </p:txBody>
      </p:sp>
      <p:sp>
        <p:nvSpPr>
          <p:cNvPr id="86021" name="Oval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674938" y="3884613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86022" name="Oval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687513" y="487045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86023" name="Oval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192588" y="3884613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86024" name="Oval 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446338" y="5934075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6</a:t>
            </a:r>
          </a:p>
        </p:txBody>
      </p:sp>
      <p:sp>
        <p:nvSpPr>
          <p:cNvPr id="8602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799013" y="487045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8602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483225" y="4870450"/>
            <a:ext cx="379413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5</a:t>
            </a:r>
          </a:p>
        </p:txBody>
      </p:sp>
      <p:sp>
        <p:nvSpPr>
          <p:cNvPr id="86027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992313" y="4187825"/>
            <a:ext cx="7588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8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054350" y="4035425"/>
            <a:ext cx="11382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9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4495800" y="4187825"/>
            <a:ext cx="455613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0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572000" y="4111625"/>
            <a:ext cx="985838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1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066925" y="4187825"/>
            <a:ext cx="2201863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2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1992313" y="5249863"/>
            <a:ext cx="5302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3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066925" y="5099050"/>
            <a:ext cx="2201863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4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825750" y="6084888"/>
            <a:ext cx="1443038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5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4572000" y="5249863"/>
            <a:ext cx="1138238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6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4572000" y="5249863"/>
            <a:ext cx="379413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7" name="Line 24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419600" y="4264025"/>
            <a:ext cx="0" cy="18208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8" name="Oval 8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268788" y="600868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419299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Complement of a Graph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Defn: G’=(V,E’) is the complement of G=(V,E) if (u,v) is in E’ iff (u,v) is not in E</a:t>
            </a:r>
          </a:p>
        </p:txBody>
      </p:sp>
      <p:sp>
        <p:nvSpPr>
          <p:cNvPr id="8704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308100" y="3352800"/>
            <a:ext cx="379413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8704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0675" y="4338638"/>
            <a:ext cx="379413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8704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825750" y="3352800"/>
            <a:ext cx="379413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8704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079500" y="5402263"/>
            <a:ext cx="379413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6</a:t>
            </a:r>
          </a:p>
        </p:txBody>
      </p:sp>
      <p:sp>
        <p:nvSpPr>
          <p:cNvPr id="8704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901950" y="5476875"/>
            <a:ext cx="379413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7</a:t>
            </a:r>
          </a:p>
        </p:txBody>
      </p:sp>
      <p:sp>
        <p:nvSpPr>
          <p:cNvPr id="87049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446338" y="441483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87050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432175" y="4338638"/>
            <a:ext cx="379413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5</a:t>
            </a:r>
          </a:p>
        </p:txBody>
      </p:sp>
      <p:sp>
        <p:nvSpPr>
          <p:cNvPr id="87051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625475" y="3656013"/>
            <a:ext cx="7588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2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687513" y="3503613"/>
            <a:ext cx="11382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3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3128963" y="3656013"/>
            <a:ext cx="455612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4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2673350" y="3732213"/>
            <a:ext cx="3048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5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700088" y="3656013"/>
            <a:ext cx="2201862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6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25475" y="4718050"/>
            <a:ext cx="5302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7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00088" y="4567238"/>
            <a:ext cx="2201862" cy="1062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8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1458913" y="5553075"/>
            <a:ext cx="1443037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9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749550" y="4794250"/>
            <a:ext cx="2286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60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3205163" y="4718050"/>
            <a:ext cx="379412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61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392863" y="335280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87062" name="Oval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405438" y="433863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87063" name="Oval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7910513" y="335280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87064" name="Oval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164263" y="5402263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6</a:t>
            </a:r>
          </a:p>
        </p:txBody>
      </p:sp>
      <p:sp>
        <p:nvSpPr>
          <p:cNvPr id="87065" name="Oval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986713" y="5476875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7</a:t>
            </a:r>
          </a:p>
        </p:txBody>
      </p:sp>
      <p:sp>
        <p:nvSpPr>
          <p:cNvPr id="87066" name="Oval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7531100" y="4414838"/>
            <a:ext cx="379413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87067" name="Oval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8516938" y="433863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44685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IS &lt;</a:t>
            </a:r>
            <a:r>
              <a:rPr lang="en-US" baseline="-25000" smtClean="0"/>
              <a:t>P</a:t>
            </a:r>
            <a:r>
              <a:rPr lang="en-US" smtClean="0"/>
              <a:t> Clique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Lemma: S is Independent in G iff S is a Clique in the complement of G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To reduce IS to Clique, we compute the complement of the graph.  The complement has a clique of size K iff the original graph has an independent set of size K</a:t>
            </a:r>
          </a:p>
        </p:txBody>
      </p:sp>
    </p:spTree>
    <p:extLst>
      <p:ext uri="{BB962C8B-B14F-4D97-AF65-F5344CB8AC3E}">
        <p14:creationId xmlns:p14="http://schemas.microsoft.com/office/powerpoint/2010/main" val="304685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NP Completeness:</a:t>
            </a:r>
            <a:br>
              <a:rPr lang="en-US" dirty="0" smtClean="0"/>
            </a:br>
            <a:r>
              <a:rPr lang="en-US" dirty="0" smtClean="0"/>
              <a:t>The story so far</a:t>
            </a:r>
          </a:p>
        </p:txBody>
      </p:sp>
      <p:pic>
        <p:nvPicPr>
          <p:cNvPr id="6" name="Picture 2" descr="http://news.utoronto.ca/sites/default/files/Cook-NSERC-13-2-2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565" y="3542842"/>
            <a:ext cx="3073748" cy="2049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ounded Rectangular Callout 2"/>
          <p:cNvSpPr/>
          <p:nvPr/>
        </p:nvSpPr>
        <p:spPr>
          <a:xfrm>
            <a:off x="1612096" y="2594155"/>
            <a:ext cx="2428640" cy="834845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Circuit Satisfiability is NP-Complete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5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Hamiltonian Circuit Problem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373188"/>
          </a:xfrm>
        </p:spPr>
        <p:txBody>
          <a:bodyPr/>
          <a:lstStyle/>
          <a:p>
            <a:pPr eaLnBrk="1" hangingPunct="1"/>
            <a:r>
              <a:rPr lang="en-US" smtClean="0"/>
              <a:t>Hamiltonian Circuit – a simple cycle including all the vertices of the graph</a:t>
            </a:r>
          </a:p>
        </p:txBody>
      </p:sp>
      <p:sp>
        <p:nvSpPr>
          <p:cNvPr id="89092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157288" y="5249863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3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433763" y="547846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4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799013" y="3656013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5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848475" y="4111625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6" name="Line 1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1308100" y="4035425"/>
            <a:ext cx="911225" cy="1214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7" name="Line 12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384300" y="5402263"/>
            <a:ext cx="2049463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8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813175" y="3049588"/>
            <a:ext cx="985838" cy="682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9" name="Oval 1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951413" y="4643438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00" name="Oval 16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357563" y="4187825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01" name="Line 18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027613" y="3808413"/>
            <a:ext cx="1820862" cy="379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2" name="Line 1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660775" y="5629275"/>
            <a:ext cx="2049463" cy="455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3" name="Line 20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5862638" y="4340225"/>
            <a:ext cx="1138237" cy="159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4" name="Line 2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5178425" y="4264025"/>
            <a:ext cx="1744663" cy="455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5" name="Line 22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586163" y="4340225"/>
            <a:ext cx="1363662" cy="379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6" name="Line 2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371725" y="3960813"/>
            <a:ext cx="985838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7" name="Line 2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5103813" y="4870450"/>
            <a:ext cx="682625" cy="1138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8" name="Line 2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509963" y="4414838"/>
            <a:ext cx="76200" cy="1063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9" name="Oval 8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710238" y="5934075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10" name="Line 17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2295525" y="3049588"/>
            <a:ext cx="1365250" cy="835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11" name="Oval 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143125" y="3808413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12" name="Oval 10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586163" y="2897188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25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Thm: Hamiltonian Circuit is NP Complete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Reduction from 3-SAT</a:t>
            </a:r>
          </a:p>
        </p:txBody>
      </p:sp>
    </p:spTree>
    <p:extLst>
      <p:ext uri="{BB962C8B-B14F-4D97-AF65-F5344CB8AC3E}">
        <p14:creationId xmlns:p14="http://schemas.microsoft.com/office/powerpoint/2010/main" val="302983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Line 33" hidden="1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H="1">
            <a:off x="2825750" y="3884613"/>
            <a:ext cx="1214438" cy="2124075"/>
          </a:xfrm>
          <a:prstGeom prst="line">
            <a:avLst/>
          </a:prstGeom>
          <a:noFill/>
          <a:ln w="38100">
            <a:solidFill>
              <a:srgbClr val="66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39" name="Line 34" hidden="1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2901950" y="4870450"/>
            <a:ext cx="2276475" cy="1138238"/>
          </a:xfrm>
          <a:prstGeom prst="line">
            <a:avLst/>
          </a:prstGeom>
          <a:noFill/>
          <a:ln w="38100">
            <a:solidFill>
              <a:srgbClr val="66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0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Traveling Salesman Problem</a:t>
            </a:r>
          </a:p>
        </p:txBody>
      </p:sp>
      <p:sp>
        <p:nvSpPr>
          <p:cNvPr id="91141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Given a complete graph with edge weights, determine the shortest tour that includes all of the vertices (visit each vertex exactly once, and get back to the starting point)</a:t>
            </a:r>
          </a:p>
        </p:txBody>
      </p:sp>
      <p:sp>
        <p:nvSpPr>
          <p:cNvPr id="91142" name="Oval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674938" y="6008688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3" name="Oval 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040188" y="3656013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4" name="Oval 6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254625" y="4795838"/>
            <a:ext cx="227013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5" name="Oval 7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344988" y="6237288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6" name="Oval 8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371725" y="4264025"/>
            <a:ext cx="227013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7" name="Line 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2598738" y="3808413"/>
            <a:ext cx="1441450" cy="531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8" name="Line 10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2522538" y="4491038"/>
            <a:ext cx="228600" cy="1517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9" name="Line 11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901950" y="6161088"/>
            <a:ext cx="144303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0" name="Line 12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192588" y="3884613"/>
            <a:ext cx="1062037" cy="911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1" name="Line 13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4572000" y="5022850"/>
            <a:ext cx="758825" cy="1214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2" name="Line 14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598738" y="4414838"/>
            <a:ext cx="2655887" cy="455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3" name="Line 15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598738" y="4491038"/>
            <a:ext cx="1746250" cy="1746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4" name="Line 16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4116388" y="3884613"/>
            <a:ext cx="303212" cy="2352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5" name="Line 17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2901950" y="3884613"/>
            <a:ext cx="1214438" cy="2124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6" name="Line 18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2901950" y="4946650"/>
            <a:ext cx="2352675" cy="1138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7" name="Text Box 19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357563" y="5326063"/>
            <a:ext cx="3794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1</a:t>
            </a:r>
          </a:p>
        </p:txBody>
      </p:sp>
      <p:sp>
        <p:nvSpPr>
          <p:cNvPr id="91158" name="Text Box 20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192588" y="4870450"/>
            <a:ext cx="3794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2</a:t>
            </a:r>
          </a:p>
        </p:txBody>
      </p:sp>
      <p:sp>
        <p:nvSpPr>
          <p:cNvPr id="91159" name="Text Box 21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889375" y="5249863"/>
            <a:ext cx="3794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4</a:t>
            </a:r>
          </a:p>
        </p:txBody>
      </p:sp>
      <p:sp>
        <p:nvSpPr>
          <p:cNvPr id="91160" name="Text Box 22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281363" y="4719638"/>
            <a:ext cx="3794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2</a:t>
            </a:r>
          </a:p>
        </p:txBody>
      </p:sp>
      <p:sp>
        <p:nvSpPr>
          <p:cNvPr id="91161" name="Text Box 23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978150" y="3808413"/>
            <a:ext cx="3794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3</a:t>
            </a:r>
          </a:p>
        </p:txBody>
      </p:sp>
      <p:sp>
        <p:nvSpPr>
          <p:cNvPr id="91162" name="Text Box 24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371725" y="5099050"/>
            <a:ext cx="3794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5</a:t>
            </a:r>
          </a:p>
        </p:txBody>
      </p:sp>
      <p:sp>
        <p:nvSpPr>
          <p:cNvPr id="91163" name="Text Box 25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357563" y="6161088"/>
            <a:ext cx="3794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4</a:t>
            </a:r>
          </a:p>
        </p:txBody>
      </p:sp>
      <p:sp>
        <p:nvSpPr>
          <p:cNvPr id="91164" name="Text Box 26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813175" y="4340225"/>
            <a:ext cx="3794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7</a:t>
            </a:r>
          </a:p>
        </p:txBody>
      </p:sp>
      <p:sp>
        <p:nvSpPr>
          <p:cNvPr id="91165" name="Text Box 27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799013" y="4187825"/>
            <a:ext cx="3794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7</a:t>
            </a:r>
          </a:p>
        </p:txBody>
      </p:sp>
      <p:sp>
        <p:nvSpPr>
          <p:cNvPr id="91166" name="Text Box 28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875213" y="5554663"/>
            <a:ext cx="3794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1</a:t>
            </a:r>
          </a:p>
        </p:txBody>
      </p:sp>
      <p:sp>
        <p:nvSpPr>
          <p:cNvPr id="91167" name="Text Box 29" hidden="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165850" y="0"/>
            <a:ext cx="2978150" cy="346075"/>
          </a:xfrm>
          <a:prstGeom prst="rect">
            <a:avLst/>
          </a:prstGeom>
          <a:solidFill>
            <a:srgbClr val="FFFF99"/>
          </a:soli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Minimum cost tour highlighted</a:t>
            </a:r>
          </a:p>
        </p:txBody>
      </p:sp>
      <p:sp>
        <p:nvSpPr>
          <p:cNvPr id="91168" name="Line 30" hidden="1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4495800" y="5022850"/>
            <a:ext cx="758825" cy="1214438"/>
          </a:xfrm>
          <a:prstGeom prst="line">
            <a:avLst/>
          </a:prstGeom>
          <a:noFill/>
          <a:ln w="38100">
            <a:solidFill>
              <a:srgbClr val="66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69" name="Line 31" hidden="1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 flipV="1">
            <a:off x="2598738" y="4414838"/>
            <a:ext cx="1820862" cy="1822450"/>
          </a:xfrm>
          <a:prstGeom prst="line">
            <a:avLst/>
          </a:prstGeom>
          <a:noFill/>
          <a:ln w="38100">
            <a:solidFill>
              <a:srgbClr val="66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0" name="Line 32" hidden="1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2598738" y="3884613"/>
            <a:ext cx="1441450" cy="530225"/>
          </a:xfrm>
          <a:prstGeom prst="line">
            <a:avLst/>
          </a:prstGeom>
          <a:noFill/>
          <a:ln w="38100">
            <a:solidFill>
              <a:srgbClr val="66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1" name="Text Box 37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298715" y="6251575"/>
            <a:ext cx="32432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000" dirty="0"/>
              <a:t>Find the minimum cost tour</a:t>
            </a:r>
          </a:p>
        </p:txBody>
      </p:sp>
    </p:spTree>
    <p:extLst>
      <p:ext uri="{BB962C8B-B14F-4D97-AF65-F5344CB8AC3E}">
        <p14:creationId xmlns:p14="http://schemas.microsoft.com/office/powerpoint/2010/main" val="341277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Thm:  HC &lt;</a:t>
            </a:r>
            <a:r>
              <a:rPr lang="en-US" baseline="-25000" smtClean="0"/>
              <a:t>P</a:t>
            </a:r>
            <a:r>
              <a:rPr lang="en-US" smtClean="0"/>
              <a:t> TSP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216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43125" y="3808413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57288" y="5249863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433763" y="547846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799013" y="3656013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710238" y="5934075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9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848475" y="4111625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70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586163" y="2897188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71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1308100" y="4035425"/>
            <a:ext cx="911225" cy="1214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2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384300" y="5402263"/>
            <a:ext cx="2049463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3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3813175" y="3049588"/>
            <a:ext cx="985838" cy="682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4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951413" y="4643438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75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357563" y="4187825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76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2371725" y="3049588"/>
            <a:ext cx="1214438" cy="758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7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027613" y="3808413"/>
            <a:ext cx="1820862" cy="379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8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660775" y="5629275"/>
            <a:ext cx="2049463" cy="455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9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5862638" y="4340225"/>
            <a:ext cx="1138237" cy="159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0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5178425" y="4264025"/>
            <a:ext cx="1744663" cy="455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1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586163" y="4340225"/>
            <a:ext cx="1363662" cy="379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2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371725" y="3960813"/>
            <a:ext cx="985838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3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103813" y="4870450"/>
            <a:ext cx="682625" cy="1138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4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3509963" y="4414838"/>
            <a:ext cx="76200" cy="1063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40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Graph Coloring</a:t>
            </a:r>
          </a:p>
        </p:txBody>
      </p:sp>
      <p:sp>
        <p:nvSpPr>
          <p:cNvPr id="93187" name="Rectangle 25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NP-Complete</a:t>
            </a:r>
          </a:p>
          <a:p>
            <a:pPr lvl="1"/>
            <a:r>
              <a:rPr lang="en-US" smtClean="0"/>
              <a:t>Graph K-coloring</a:t>
            </a:r>
          </a:p>
          <a:p>
            <a:pPr lvl="1"/>
            <a:r>
              <a:rPr lang="en-US" smtClean="0"/>
              <a:t>Graph 3-coloring</a:t>
            </a:r>
          </a:p>
        </p:txBody>
      </p:sp>
      <p:sp>
        <p:nvSpPr>
          <p:cNvPr id="93188" name="Rectangle 26"/>
          <p:cNvSpPr>
            <a:spLocks noGrp="1" noChangeArrowheads="1"/>
          </p:cNvSpPr>
          <p:nvPr>
            <p:ph type="body" sz="half" idx="2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Polynomial</a:t>
            </a:r>
          </a:p>
          <a:p>
            <a:pPr lvl="1"/>
            <a:r>
              <a:rPr lang="en-US" smtClean="0"/>
              <a:t>Graph 2-Coloring</a:t>
            </a:r>
          </a:p>
        </p:txBody>
      </p:sp>
      <p:sp>
        <p:nvSpPr>
          <p:cNvPr id="93189" name="Oval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612900" y="5705475"/>
            <a:ext cx="227013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0" name="Oval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89375" y="5934075"/>
            <a:ext cx="227013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1" name="Oval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254625" y="4111625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2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1763713" y="4491038"/>
            <a:ext cx="911225" cy="1214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839913" y="5857875"/>
            <a:ext cx="2049462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268788" y="3505200"/>
            <a:ext cx="985837" cy="682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5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407025" y="5099050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6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813175" y="4643438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7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483225" y="4264025"/>
            <a:ext cx="1820863" cy="379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8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116388" y="6084888"/>
            <a:ext cx="2049462" cy="455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9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6318250" y="4795838"/>
            <a:ext cx="1138238" cy="159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0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5634038" y="4719638"/>
            <a:ext cx="1744662" cy="455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1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4041775" y="4795838"/>
            <a:ext cx="1363663" cy="379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2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827338" y="4416425"/>
            <a:ext cx="985837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3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5559425" y="5326063"/>
            <a:ext cx="682625" cy="1138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4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965575" y="4870450"/>
            <a:ext cx="76200" cy="1063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5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165850" y="6389688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206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2751138" y="3505200"/>
            <a:ext cx="1365250" cy="835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7" name="Oval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598738" y="4264025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208" name="Oval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041775" y="3352800"/>
            <a:ext cx="227013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209" name="Oval 7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304088" y="4567238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09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Background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70000" lnSpcReduction="20000"/>
          </a:bodyPr>
          <a:lstStyle/>
          <a:p>
            <a:pPr eaLnBrk="1" hangingPunct="1"/>
            <a:r>
              <a:rPr lang="en-US" dirty="0" smtClean="0"/>
              <a:t>P: Class of problems that can be solved in polynomial time</a:t>
            </a:r>
          </a:p>
          <a:p>
            <a:pPr eaLnBrk="1" hangingPunct="1"/>
            <a:r>
              <a:rPr lang="en-US" dirty="0" smtClean="0"/>
              <a:t>NP: Class of problems that can be solved in non-deterministic polynomial time</a:t>
            </a:r>
          </a:p>
          <a:p>
            <a:pPr eaLnBrk="1" hangingPunct="1"/>
            <a:r>
              <a:rPr lang="en-US" dirty="0"/>
              <a:t>Y is Polynomial Time Reducible to X</a:t>
            </a:r>
          </a:p>
          <a:p>
            <a:pPr lvl="1" eaLnBrk="1" hangingPunct="1"/>
            <a:r>
              <a:rPr lang="en-US" dirty="0"/>
              <a:t>Solve problem Y with a polynomial number of computation steps and a polynomial number of calls to a black box that solves X</a:t>
            </a:r>
          </a:p>
          <a:p>
            <a:pPr lvl="1" eaLnBrk="1" hangingPunct="1"/>
            <a:r>
              <a:rPr lang="en-US" dirty="0" smtClean="0"/>
              <a:t>Notation: Y </a:t>
            </a:r>
            <a:r>
              <a:rPr lang="en-US" dirty="0"/>
              <a:t>&lt;</a:t>
            </a:r>
            <a:r>
              <a:rPr lang="en-US" baseline="-25000" dirty="0"/>
              <a:t>P</a:t>
            </a:r>
            <a:r>
              <a:rPr lang="en-US" dirty="0"/>
              <a:t> </a:t>
            </a:r>
            <a:r>
              <a:rPr lang="en-US" dirty="0" smtClean="0"/>
              <a:t>X</a:t>
            </a:r>
          </a:p>
          <a:p>
            <a:pPr eaLnBrk="1" hangingPunct="1"/>
            <a:r>
              <a:rPr lang="en-US" dirty="0"/>
              <a:t>Suppose Y &lt;</a:t>
            </a:r>
            <a:r>
              <a:rPr lang="en-US" baseline="-25000" dirty="0"/>
              <a:t>P</a:t>
            </a:r>
            <a:r>
              <a:rPr lang="en-US" dirty="0"/>
              <a:t> X.  If X can be solved in polynomial time, then Y can be solved in polynomial </a:t>
            </a:r>
            <a:r>
              <a:rPr lang="en-US" dirty="0" smtClean="0"/>
              <a:t>time</a:t>
            </a:r>
            <a:endParaRPr lang="en-US" dirty="0"/>
          </a:p>
          <a:p>
            <a:pPr eaLnBrk="1" hangingPunct="1"/>
            <a:r>
              <a:rPr lang="en-US" dirty="0"/>
              <a:t>A problem X is NP-complete if </a:t>
            </a:r>
          </a:p>
          <a:p>
            <a:pPr lvl="1" eaLnBrk="1" hangingPunct="1"/>
            <a:r>
              <a:rPr lang="en-US" dirty="0"/>
              <a:t>X is in NP</a:t>
            </a:r>
          </a:p>
          <a:p>
            <a:pPr lvl="1" eaLnBrk="1" hangingPunct="1"/>
            <a:r>
              <a:rPr lang="en-US" dirty="0"/>
              <a:t>For every Y in NP,  Y &lt;</a:t>
            </a:r>
            <a:r>
              <a:rPr lang="en-US" baseline="-25000" dirty="0"/>
              <a:t>P</a:t>
            </a:r>
            <a:r>
              <a:rPr lang="en-US" dirty="0"/>
              <a:t> </a:t>
            </a:r>
            <a:r>
              <a:rPr lang="en-US" dirty="0" smtClean="0"/>
              <a:t>X</a:t>
            </a:r>
          </a:p>
          <a:p>
            <a:pPr eaLnBrk="1" hangingPunct="1"/>
            <a:r>
              <a:rPr lang="en-US" dirty="0"/>
              <a:t>If X is NP-Complete, Z is in NP and X &lt;</a:t>
            </a:r>
            <a:r>
              <a:rPr lang="en-US" baseline="-25000" dirty="0"/>
              <a:t>P</a:t>
            </a:r>
            <a:r>
              <a:rPr lang="en-US" dirty="0"/>
              <a:t> Z</a:t>
            </a:r>
          </a:p>
          <a:p>
            <a:pPr lvl="1" eaLnBrk="1" hangingPunct="1"/>
            <a:r>
              <a:rPr lang="en-US" dirty="0"/>
              <a:t>Then Z is NP-Complete</a:t>
            </a:r>
          </a:p>
          <a:p>
            <a:pPr lvl="1"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6965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Cook’s Theorem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Circuit Satisfiability Problem is NP-Complete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Circuit Satisfiability</a:t>
            </a:r>
          </a:p>
          <a:p>
            <a:pPr lvl="1" eaLnBrk="1" hangingPunct="1"/>
            <a:r>
              <a:rPr lang="en-US" smtClean="0"/>
              <a:t>Given a boolean circuit, determine if there is an assignment of boolean values to the input to make the output true</a:t>
            </a:r>
          </a:p>
        </p:txBody>
      </p:sp>
    </p:spTree>
    <p:extLst>
      <p:ext uri="{BB962C8B-B14F-4D97-AF65-F5344CB8AC3E}">
        <p14:creationId xmlns:p14="http://schemas.microsoft.com/office/powerpoint/2010/main" val="284353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246063" y="1651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mtClean="0"/>
              <a:t>Circuit SAT</a:t>
            </a:r>
          </a:p>
        </p:txBody>
      </p:sp>
      <p:sp>
        <p:nvSpPr>
          <p:cNvPr id="73731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192588" y="1608138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AND</a:t>
            </a:r>
          </a:p>
        </p:txBody>
      </p:sp>
      <p:sp>
        <p:nvSpPr>
          <p:cNvPr id="7373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027613" y="244316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OR</a:t>
            </a:r>
          </a:p>
        </p:txBody>
      </p:sp>
      <p:sp>
        <p:nvSpPr>
          <p:cNvPr id="7373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54350" y="3732213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AND</a:t>
            </a:r>
          </a:p>
        </p:txBody>
      </p:sp>
      <p:sp>
        <p:nvSpPr>
          <p:cNvPr id="7373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205163" y="229076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AND</a:t>
            </a:r>
          </a:p>
        </p:txBody>
      </p:sp>
      <p:sp>
        <p:nvSpPr>
          <p:cNvPr id="7373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87513" y="373221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OR</a:t>
            </a:r>
          </a:p>
        </p:txBody>
      </p:sp>
      <p:sp>
        <p:nvSpPr>
          <p:cNvPr id="73736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862638" y="365601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OR</a:t>
            </a:r>
          </a:p>
        </p:txBody>
      </p:sp>
      <p:sp>
        <p:nvSpPr>
          <p:cNvPr id="73737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852488" y="4946650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AND</a:t>
            </a:r>
          </a:p>
        </p:txBody>
      </p:sp>
      <p:sp>
        <p:nvSpPr>
          <p:cNvPr id="73738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95525" y="4946650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NOT</a:t>
            </a:r>
          </a:p>
        </p:txBody>
      </p:sp>
      <p:sp>
        <p:nvSpPr>
          <p:cNvPr id="73739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116388" y="4946650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OR</a:t>
            </a:r>
          </a:p>
        </p:txBody>
      </p:sp>
      <p:sp>
        <p:nvSpPr>
          <p:cNvPr id="73740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013450" y="5022850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NOT</a:t>
            </a:r>
          </a:p>
        </p:txBody>
      </p:sp>
      <p:sp>
        <p:nvSpPr>
          <p:cNvPr id="73741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852488" y="6313488"/>
            <a:ext cx="379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  <a:r>
              <a:rPr lang="en-US" baseline="-25000"/>
              <a:t>1</a:t>
            </a:r>
          </a:p>
        </p:txBody>
      </p:sp>
      <p:sp>
        <p:nvSpPr>
          <p:cNvPr id="73742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371725" y="6313488"/>
            <a:ext cx="379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  <a:r>
              <a:rPr lang="en-US" baseline="-25000"/>
              <a:t>2</a:t>
            </a:r>
          </a:p>
        </p:txBody>
      </p:sp>
      <p:sp>
        <p:nvSpPr>
          <p:cNvPr id="73743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344988" y="6237288"/>
            <a:ext cx="379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  <a:r>
              <a:rPr lang="en-US" baseline="-25000"/>
              <a:t>3</a:t>
            </a:r>
          </a:p>
        </p:txBody>
      </p:sp>
      <p:sp>
        <p:nvSpPr>
          <p:cNvPr id="73744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469063" y="6237288"/>
            <a:ext cx="379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  <a:r>
              <a:rPr lang="en-US" baseline="-25000"/>
              <a:t>4</a:t>
            </a:r>
          </a:p>
        </p:txBody>
      </p:sp>
      <p:sp>
        <p:nvSpPr>
          <p:cNvPr id="73745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215313" y="6237288"/>
            <a:ext cx="379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  <a:r>
              <a:rPr lang="en-US" baseline="-25000"/>
              <a:t>5</a:t>
            </a:r>
          </a:p>
        </p:txBody>
      </p:sp>
      <p:sp>
        <p:nvSpPr>
          <p:cNvPr id="73746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759700" y="5022850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AND</a:t>
            </a:r>
          </a:p>
        </p:txBody>
      </p:sp>
      <p:sp>
        <p:nvSpPr>
          <p:cNvPr id="73747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380288" y="365601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AND</a:t>
            </a:r>
          </a:p>
        </p:txBody>
      </p:sp>
      <p:sp>
        <p:nvSpPr>
          <p:cNvPr id="73748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344988" y="373221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NOT</a:t>
            </a:r>
          </a:p>
        </p:txBody>
      </p:sp>
      <p:sp>
        <p:nvSpPr>
          <p:cNvPr id="73749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1004888" y="5478463"/>
            <a:ext cx="152400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0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1231900" y="5478463"/>
            <a:ext cx="1290638" cy="9096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1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2522538" y="5554663"/>
            <a:ext cx="76200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2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2598738" y="5478463"/>
            <a:ext cx="1670050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3" name="Line 2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 flipV="1">
            <a:off x="4419600" y="5478463"/>
            <a:ext cx="76200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4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4572000" y="4187825"/>
            <a:ext cx="1441450" cy="2049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5" name="Line 2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 flipV="1">
            <a:off x="6318250" y="5554663"/>
            <a:ext cx="227013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6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6621463" y="5554663"/>
            <a:ext cx="1290637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7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 flipV="1">
            <a:off x="8139113" y="5554663"/>
            <a:ext cx="152400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8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2066925" y="4264025"/>
            <a:ext cx="40989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9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1231900" y="4264025"/>
            <a:ext cx="531813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60" name="Oval 3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545263" y="236696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NOT</a:t>
            </a:r>
          </a:p>
        </p:txBody>
      </p:sp>
      <p:sp>
        <p:nvSpPr>
          <p:cNvPr id="73761" name="Oval 3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5710238" y="1379538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AND</a:t>
            </a:r>
          </a:p>
        </p:txBody>
      </p:sp>
      <p:sp>
        <p:nvSpPr>
          <p:cNvPr id="73762" name="Oval 34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586163" y="77311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OR</a:t>
            </a:r>
          </a:p>
        </p:txBody>
      </p:sp>
      <p:sp>
        <p:nvSpPr>
          <p:cNvPr id="73763" name="Oval 35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143125" y="2746375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NOT</a:t>
            </a:r>
          </a:p>
        </p:txBody>
      </p:sp>
      <p:sp>
        <p:nvSpPr>
          <p:cNvPr id="73764" name="Line 36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V="1">
            <a:off x="2674938" y="4264025"/>
            <a:ext cx="6064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65" name="Line 37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V="1">
            <a:off x="4419600" y="4264025"/>
            <a:ext cx="1524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66" name="Line 3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6392863" y="4111625"/>
            <a:ext cx="1063625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67" name="Line 3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6392863" y="4111625"/>
            <a:ext cx="1443037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68" name="Line 4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4572000" y="4035425"/>
            <a:ext cx="2808288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69" name="Line 4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V="1">
            <a:off x="2219325" y="2822575"/>
            <a:ext cx="2808288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70" name="Line 42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V="1">
            <a:off x="2066925" y="3276600"/>
            <a:ext cx="228600" cy="4556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71" name="Line 43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V="1">
            <a:off x="4724400" y="2973388"/>
            <a:ext cx="4540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72" name="Line 44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H="1" flipV="1">
            <a:off x="3433763" y="4264025"/>
            <a:ext cx="7588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73" name="Line 45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H="1" flipV="1">
            <a:off x="3586163" y="2822575"/>
            <a:ext cx="908050" cy="985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74" name="Line 46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V="1">
            <a:off x="2598738" y="2670175"/>
            <a:ext cx="606425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75" name="Line 47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3509963" y="1303338"/>
            <a:ext cx="303212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76" name="Oval 48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2674938" y="1531938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AND</a:t>
            </a:r>
          </a:p>
        </p:txBody>
      </p:sp>
      <p:sp>
        <p:nvSpPr>
          <p:cNvPr id="73777" name="Oval 49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4951413" y="923925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OR</a:t>
            </a:r>
          </a:p>
        </p:txBody>
      </p:sp>
      <p:sp>
        <p:nvSpPr>
          <p:cNvPr id="73778" name="Oval 50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4419600" y="88900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AND</a:t>
            </a:r>
          </a:p>
        </p:txBody>
      </p:sp>
      <p:sp>
        <p:nvSpPr>
          <p:cNvPr id="73779" name="Line 51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 flipV="1">
            <a:off x="4648200" y="2062163"/>
            <a:ext cx="530225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80" name="Line 52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6013450" y="1911350"/>
            <a:ext cx="76200" cy="1668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81" name="Line 53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6924675" y="2897188"/>
            <a:ext cx="6826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82" name="Line 54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6089650" y="1911350"/>
            <a:ext cx="531813" cy="531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83" name="Line 55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V="1">
            <a:off x="2446338" y="2062163"/>
            <a:ext cx="379412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84" name="Line 56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 flipV="1">
            <a:off x="4648200" y="1379538"/>
            <a:ext cx="379413" cy="303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85" name="Line 57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 flipV="1">
            <a:off x="3130550" y="1228725"/>
            <a:ext cx="530225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86" name="Line 58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>
            <a:off x="3130550" y="1987550"/>
            <a:ext cx="1897063" cy="530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87" name="Line 59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>
            <a:off x="5483225" y="1303338"/>
            <a:ext cx="303213" cy="1508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88" name="Line 60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 flipV="1">
            <a:off x="4040188" y="544513"/>
            <a:ext cx="455612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89" name="Line 61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 flipH="1" flipV="1">
            <a:off x="4875213" y="620713"/>
            <a:ext cx="228600" cy="303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90" name="Line 62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H="1">
            <a:off x="3433763" y="2138363"/>
            <a:ext cx="911225" cy="1593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91" name="Text Box 63" hidden="1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6545263" y="0"/>
            <a:ext cx="2598737" cy="1079500"/>
          </a:xfrm>
          <a:prstGeom prst="rect">
            <a:avLst/>
          </a:prstGeom>
          <a:solidFill>
            <a:srgbClr val="FFFF99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Satisfying assignment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x</a:t>
            </a:r>
            <a:r>
              <a:rPr lang="en-US" baseline="-25000">
                <a:solidFill>
                  <a:srgbClr val="FF0000"/>
                </a:solidFill>
              </a:rPr>
              <a:t>1</a:t>
            </a:r>
            <a:r>
              <a:rPr lang="en-US">
                <a:solidFill>
                  <a:srgbClr val="FF0000"/>
                </a:solidFill>
              </a:rPr>
              <a:t> = T, x</a:t>
            </a:r>
            <a:r>
              <a:rPr lang="en-US" baseline="-25000">
                <a:solidFill>
                  <a:srgbClr val="FF0000"/>
                </a:solidFill>
              </a:rPr>
              <a:t>2</a:t>
            </a:r>
            <a:r>
              <a:rPr lang="en-US">
                <a:solidFill>
                  <a:srgbClr val="FF0000"/>
                </a:solidFill>
              </a:rPr>
              <a:t> = F, x</a:t>
            </a:r>
            <a:r>
              <a:rPr lang="en-US" baseline="-25000">
                <a:solidFill>
                  <a:srgbClr val="FF0000"/>
                </a:solidFill>
              </a:rPr>
              <a:t>3</a:t>
            </a:r>
            <a:r>
              <a:rPr lang="en-US">
                <a:solidFill>
                  <a:srgbClr val="FF0000"/>
                </a:solidFill>
              </a:rPr>
              <a:t> = F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x</a:t>
            </a:r>
            <a:r>
              <a:rPr lang="en-US" baseline="-25000">
                <a:solidFill>
                  <a:srgbClr val="FF0000"/>
                </a:solidFill>
              </a:rPr>
              <a:t>4</a:t>
            </a:r>
            <a:r>
              <a:rPr lang="en-US">
                <a:solidFill>
                  <a:srgbClr val="FF0000"/>
                </a:solidFill>
              </a:rPr>
              <a:t> = T, x</a:t>
            </a:r>
            <a:r>
              <a:rPr lang="en-US" baseline="-25000">
                <a:solidFill>
                  <a:srgbClr val="FF0000"/>
                </a:solidFill>
              </a:rPr>
              <a:t>5</a:t>
            </a:r>
            <a:r>
              <a:rPr lang="en-US">
                <a:solidFill>
                  <a:srgbClr val="FF0000"/>
                </a:solidFill>
              </a:rPr>
              <a:t> = T</a:t>
            </a:r>
          </a:p>
        </p:txBody>
      </p:sp>
      <p:sp>
        <p:nvSpPr>
          <p:cNvPr id="73792" name="Text Box 65"/>
          <p:cNvSpPr txBox="1"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230188" y="1211263"/>
            <a:ext cx="2746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Find a satisfying assignment</a:t>
            </a:r>
          </a:p>
        </p:txBody>
      </p:sp>
    </p:spTree>
    <p:extLst>
      <p:ext uri="{BB962C8B-B14F-4D97-AF65-F5344CB8AC3E}">
        <p14:creationId xmlns:p14="http://schemas.microsoft.com/office/powerpoint/2010/main" val="103553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Proof of Cook’s Theorem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Reduce an arbitrary problem Y in NP to X</a:t>
            </a:r>
          </a:p>
          <a:p>
            <a:pPr eaLnBrk="1" hangingPunct="1"/>
            <a:r>
              <a:rPr lang="en-US" smtClean="0"/>
              <a:t>Let A be a non-deterministic polynomial time algorithm for Y</a:t>
            </a:r>
          </a:p>
          <a:p>
            <a:pPr eaLnBrk="1" hangingPunct="1"/>
            <a:r>
              <a:rPr lang="en-US" smtClean="0"/>
              <a:t>Convert A to a circuit, so that Y is a Yes instance iff and only if the circuit is satisfiable</a:t>
            </a:r>
          </a:p>
        </p:txBody>
      </p:sp>
    </p:spTree>
    <p:extLst>
      <p:ext uri="{BB962C8B-B14F-4D97-AF65-F5344CB8AC3E}">
        <p14:creationId xmlns:p14="http://schemas.microsoft.com/office/powerpoint/2010/main" val="195913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pic>
        <p:nvPicPr>
          <p:cNvPr id="4" name="Picture 4" descr="http://www.eecs.berkeley.edu/Faculty/Photos/Homepages/kar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58" y="3353105"/>
            <a:ext cx="1973270" cy="2762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ular Callout 4"/>
          <p:cNvSpPr/>
          <p:nvPr/>
        </p:nvSpPr>
        <p:spPr>
          <a:xfrm>
            <a:off x="1004934" y="1900993"/>
            <a:ext cx="2808115" cy="1290214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There are a whole bunch of other important problems which are NP-Complete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33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Populating the NP-Completeness Universe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Circuit Sat &lt;</a:t>
            </a:r>
            <a:r>
              <a:rPr lang="en-US" sz="2400" baseline="-25000" smtClean="0"/>
              <a:t>P</a:t>
            </a:r>
            <a:r>
              <a:rPr lang="en-US" sz="2400" smtClean="0"/>
              <a:t> 3-SAT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3-SAT &lt;</a:t>
            </a:r>
            <a:r>
              <a:rPr lang="en-US" sz="2400" baseline="-25000" smtClean="0"/>
              <a:t>P</a:t>
            </a:r>
            <a:r>
              <a:rPr lang="en-US" sz="2400" smtClean="0"/>
              <a:t> Independent Set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3-SAT &lt;</a:t>
            </a:r>
            <a:r>
              <a:rPr lang="en-US" sz="2400" baseline="-25000" smtClean="0"/>
              <a:t>P</a:t>
            </a:r>
            <a:r>
              <a:rPr lang="en-US" sz="2400" smtClean="0"/>
              <a:t> Vertex Cover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Independent Set &lt;</a:t>
            </a:r>
            <a:r>
              <a:rPr lang="en-US" sz="2400" baseline="-25000" smtClean="0"/>
              <a:t>P</a:t>
            </a:r>
            <a:r>
              <a:rPr lang="en-US" sz="2400" smtClean="0"/>
              <a:t> Clique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3-SAT &lt;</a:t>
            </a:r>
            <a:r>
              <a:rPr lang="en-US" sz="2400" baseline="-25000" smtClean="0"/>
              <a:t>P</a:t>
            </a:r>
            <a:r>
              <a:rPr lang="en-US" sz="2400" smtClean="0"/>
              <a:t> Hamiltonian Circuit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Hamiltonian Circuit &lt;</a:t>
            </a:r>
            <a:r>
              <a:rPr lang="en-US" sz="2400" baseline="-25000" smtClean="0"/>
              <a:t>P</a:t>
            </a:r>
            <a:r>
              <a:rPr lang="en-US" sz="2400" smtClean="0"/>
              <a:t> Traveling Salesman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3-SAT &lt;</a:t>
            </a:r>
            <a:r>
              <a:rPr lang="en-US" sz="2400" baseline="-25000" smtClean="0"/>
              <a:t>P</a:t>
            </a:r>
            <a:r>
              <a:rPr lang="en-US" sz="2400" smtClean="0"/>
              <a:t> Integer Linear Programming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3-SAT &lt;</a:t>
            </a:r>
            <a:r>
              <a:rPr lang="en-US" sz="2400" baseline="-25000" smtClean="0"/>
              <a:t>P</a:t>
            </a:r>
            <a:r>
              <a:rPr lang="en-US" sz="2400" smtClean="0"/>
              <a:t> Graph Coloring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3-SAT &lt;</a:t>
            </a:r>
            <a:r>
              <a:rPr lang="en-US" sz="2400" baseline="-25000" smtClean="0"/>
              <a:t>P</a:t>
            </a:r>
            <a:r>
              <a:rPr lang="en-US" sz="2400" smtClean="0"/>
              <a:t> Subset Sum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Subset Sum &lt;</a:t>
            </a:r>
            <a:r>
              <a:rPr lang="en-US" sz="2400" baseline="-25000" smtClean="0"/>
              <a:t>P</a:t>
            </a:r>
            <a:r>
              <a:rPr lang="en-US" sz="2400" smtClean="0"/>
              <a:t> Scheduling with Release times and deadlines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</p:txBody>
      </p:sp>
      <p:sp>
        <p:nvSpPr>
          <p:cNvPr id="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172200" y="914400"/>
            <a:ext cx="2808288" cy="3035300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578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467600" y="3048000"/>
            <a:ext cx="754063" cy="750888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8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477000" y="1066800"/>
            <a:ext cx="2200275" cy="1905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83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934200" y="1143000"/>
            <a:ext cx="17446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NP-Complete</a:t>
            </a:r>
          </a:p>
        </p:txBody>
      </p:sp>
      <p:sp>
        <p:nvSpPr>
          <p:cNvPr id="75784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2971800"/>
            <a:ext cx="533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NP</a:t>
            </a:r>
          </a:p>
        </p:txBody>
      </p:sp>
      <p:sp>
        <p:nvSpPr>
          <p:cNvPr id="75785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543800" y="3429000"/>
            <a:ext cx="307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315625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Rectangle 2"/>
          <p:cNvSpPr>
            <a:spLocks noChangeArrowheads="1"/>
          </p:cNvSpPr>
          <p:nvPr/>
        </p:nvSpPr>
        <p:spPr bwMode="auto">
          <a:xfrm>
            <a:off x="985838" y="5364163"/>
            <a:ext cx="6950075" cy="900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lIns="92075" tIns="46038" rIns="92075" bIns="46038" anchor="ctr"/>
          <a:lstStyle/>
          <a:p>
            <a:pPr eaLnBrk="0" hangingPunct="0">
              <a:lnSpc>
                <a:spcPts val="3000"/>
              </a:lnSpc>
            </a:pPr>
            <a:r>
              <a:rPr kumimoji="1" lang="en-US">
                <a:solidFill>
                  <a:srgbClr val="003399"/>
                </a:solidFill>
                <a:latin typeface="+mj-lt"/>
                <a:ea typeface="ＭＳ Ｐゴシック" pitchFamily="34" charset="-128"/>
              </a:rPr>
              <a:t>Ex: </a:t>
            </a:r>
          </a:p>
          <a:p>
            <a:pPr eaLnBrk="0" hangingPunct="0">
              <a:lnSpc>
                <a:spcPts val="3000"/>
              </a:lnSpc>
            </a:pPr>
            <a:r>
              <a:rPr kumimoji="1" lang="en-US">
                <a:solidFill>
                  <a:srgbClr val="003399"/>
                </a:solidFill>
                <a:latin typeface="+mj-lt"/>
                <a:ea typeface="ＭＳ Ｐゴシック" pitchFamily="34" charset="-128"/>
              </a:rPr>
              <a:t>Yes:  </a:t>
            </a:r>
            <a:r>
              <a:rPr kumimoji="1" lang="en-US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x</a:t>
            </a:r>
            <a:r>
              <a:rPr kumimoji="1" lang="en-US" baseline="-25000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1</a:t>
            </a:r>
            <a:r>
              <a:rPr kumimoji="1" lang="en-US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 = true, x</a:t>
            </a:r>
            <a:r>
              <a:rPr kumimoji="1" lang="en-US" baseline="-25000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2</a:t>
            </a:r>
            <a:r>
              <a:rPr kumimoji="1" lang="en-US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 = true x</a:t>
            </a:r>
            <a:r>
              <a:rPr kumimoji="1" lang="en-US" baseline="-25000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3</a:t>
            </a:r>
            <a:r>
              <a:rPr kumimoji="1" lang="en-US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 = false.</a:t>
            </a:r>
          </a:p>
        </p:txBody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 smtClean="0"/>
              <a:t>Literal:	</a:t>
            </a:r>
            <a:r>
              <a:rPr lang="en-US" sz="1600" dirty="0" smtClean="0">
                <a:solidFill>
                  <a:schemeClr val="tx1"/>
                </a:solidFill>
              </a:rPr>
              <a:t>A Boolean variable or its negation.</a:t>
            </a:r>
          </a:p>
          <a:p>
            <a:pPr marL="0" indent="0"/>
            <a:endParaRPr lang="en-US" sz="1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 smtClean="0"/>
              <a:t>Clause:	</a:t>
            </a:r>
            <a:r>
              <a:rPr lang="en-US" sz="1600" dirty="0" smtClean="0">
                <a:solidFill>
                  <a:schemeClr val="tx1"/>
                </a:solidFill>
              </a:rPr>
              <a:t>A disjunction of literals.</a:t>
            </a:r>
          </a:p>
          <a:p>
            <a:pPr marL="0" indent="0"/>
            <a:endParaRPr lang="en-US" sz="1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 smtClean="0"/>
              <a:t>Conjunctive normal form:  </a:t>
            </a:r>
            <a:r>
              <a:rPr lang="en-US" sz="1600" dirty="0" smtClean="0">
                <a:solidFill>
                  <a:schemeClr val="tx1"/>
                </a:solidFill>
              </a:rPr>
              <a:t>A propositional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formula 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 </a:t>
            </a:r>
            <a:r>
              <a:rPr lang="en-US" sz="1600" dirty="0" smtClean="0">
                <a:solidFill>
                  <a:schemeClr val="tx1"/>
                </a:solidFill>
              </a:rPr>
              <a:t>that is the conjunction of clauses.</a:t>
            </a:r>
          </a:p>
          <a:p>
            <a:pPr marL="0" indent="0"/>
            <a:endParaRPr lang="en-US" sz="1600" dirty="0" smtClean="0">
              <a:solidFill>
                <a:schemeClr val="tx1"/>
              </a:solidFill>
            </a:endParaRPr>
          </a:p>
          <a:p>
            <a:pPr marL="0" indent="0"/>
            <a:endParaRPr lang="en-US" sz="1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 smtClean="0"/>
              <a:t>SAT:  </a:t>
            </a:r>
            <a:r>
              <a:rPr lang="en-US" sz="1600" dirty="0" smtClean="0">
                <a:solidFill>
                  <a:schemeClr val="tx1"/>
                </a:solidFill>
              </a:rPr>
              <a:t>Given CNF formula 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</a:t>
            </a:r>
            <a:r>
              <a:rPr lang="en-US" sz="1600" dirty="0" smtClean="0">
                <a:solidFill>
                  <a:schemeClr val="tx1"/>
                </a:solidFill>
              </a:rPr>
              <a:t>, does it have a satisfying truth assignment?</a:t>
            </a:r>
          </a:p>
          <a:p>
            <a:pPr marL="0" indent="0"/>
            <a:endParaRPr lang="en-US" sz="1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 smtClean="0"/>
              <a:t>3-SAT:  </a:t>
            </a:r>
            <a:r>
              <a:rPr lang="en-US" sz="1600" dirty="0" smtClean="0">
                <a:solidFill>
                  <a:schemeClr val="tx1"/>
                </a:solidFill>
              </a:rPr>
              <a:t>SAT where each clause contains exa</a:t>
            </a:r>
            <a:r>
              <a:rPr lang="en-US" sz="1600" dirty="0" smtClean="0"/>
              <a:t>ctly </a:t>
            </a:r>
            <a:r>
              <a:rPr lang="en-US" sz="1600" dirty="0" smtClean="0">
                <a:solidFill>
                  <a:schemeClr val="tx1"/>
                </a:solidFill>
              </a:rPr>
              <a:t>3 literals.</a:t>
            </a:r>
          </a:p>
        </p:txBody>
      </p:sp>
      <p:sp>
        <p:nvSpPr>
          <p:cNvPr id="10035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Satisfiability</a:t>
            </a:r>
          </a:p>
        </p:txBody>
      </p:sp>
      <p:graphicFrame>
        <p:nvGraphicFramePr>
          <p:cNvPr id="10035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3113377"/>
              </p:ext>
            </p:extLst>
          </p:nvPr>
        </p:nvGraphicFramePr>
        <p:xfrm>
          <a:off x="5883275" y="2273300"/>
          <a:ext cx="181292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Equation" r:id="rId4" imgW="1816100" imgH="317500" progId="Equation.3">
                  <p:embed/>
                </p:oleObj>
              </mc:Choice>
              <mc:Fallback>
                <p:oleObj name="Equation" r:id="rId4" imgW="1816100" imgH="317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3275" y="2273300"/>
                        <a:ext cx="1812925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5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7954692"/>
              </p:ext>
            </p:extLst>
          </p:nvPr>
        </p:nvGraphicFramePr>
        <p:xfrm>
          <a:off x="6183313" y="1687512"/>
          <a:ext cx="827087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Equation" r:id="rId6" imgW="825500" imgH="292100" progId="Equation.3">
                  <p:embed/>
                </p:oleObj>
              </mc:Choice>
              <mc:Fallback>
                <p:oleObj name="Equation" r:id="rId6" imgW="8255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3313" y="1687512"/>
                        <a:ext cx="827087" cy="293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6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6610667"/>
              </p:ext>
            </p:extLst>
          </p:nvPr>
        </p:nvGraphicFramePr>
        <p:xfrm>
          <a:off x="5715000" y="3009900"/>
          <a:ext cx="2255837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Equation" r:id="rId8" imgW="2260600" imgH="266700" progId="Equation.3">
                  <p:embed/>
                </p:oleObj>
              </mc:Choice>
              <mc:Fallback>
                <p:oleObj name="Equation" r:id="rId8" imgW="22606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3009900"/>
                        <a:ext cx="2255837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61" name="Object 8"/>
          <p:cNvGraphicFramePr>
            <a:graphicFrameLocks noChangeAspect="1"/>
          </p:cNvGraphicFramePr>
          <p:nvPr/>
        </p:nvGraphicFramePr>
        <p:xfrm>
          <a:off x="1568450" y="5526088"/>
          <a:ext cx="6173788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Equation" r:id="rId10" imgW="6540500" imgH="355600" progId="Equation.3">
                  <p:embed/>
                </p:oleObj>
              </mc:Choice>
              <mc:Fallback>
                <p:oleObj name="Equation" r:id="rId10" imgW="6540500" imgH="3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8450" y="5526088"/>
                        <a:ext cx="6173788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0959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10394</TotalTime>
  <Words>1083</Words>
  <Application>Microsoft Office PowerPoint</Application>
  <PresentationFormat>On-screen Show (4:3)</PresentationFormat>
  <Paragraphs>247</Paragraphs>
  <Slides>24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4" baseType="lpstr">
      <vt:lpstr>ＭＳ Ｐゴシック</vt:lpstr>
      <vt:lpstr>Arial</vt:lpstr>
      <vt:lpstr>Calibri</vt:lpstr>
      <vt:lpstr>Comic Sans MS</vt:lpstr>
      <vt:lpstr>Lucida Grande</vt:lpstr>
      <vt:lpstr>Monotype Sorts</vt:lpstr>
      <vt:lpstr>Symbol</vt:lpstr>
      <vt:lpstr>Times New Roman</vt:lpstr>
      <vt:lpstr>1_Default Design</vt:lpstr>
      <vt:lpstr>Equation</vt:lpstr>
      <vt:lpstr>CSE 421 Algorithms</vt:lpstr>
      <vt:lpstr>NP Completeness: The story so far</vt:lpstr>
      <vt:lpstr>Background</vt:lpstr>
      <vt:lpstr>Cook’s Theorem</vt:lpstr>
      <vt:lpstr>Circuit SAT</vt:lpstr>
      <vt:lpstr>Proof of Cook’s Theorem</vt:lpstr>
      <vt:lpstr>Today</vt:lpstr>
      <vt:lpstr>Populating the NP-Completeness Universe</vt:lpstr>
      <vt:lpstr>Satisfiability</vt:lpstr>
      <vt:lpstr>3-SAT is NP-Complete</vt:lpstr>
      <vt:lpstr>Independent Set</vt:lpstr>
      <vt:lpstr>3 Satisfiability Reduces to Independent Set</vt:lpstr>
      <vt:lpstr>3 Satisfiability Reduces to Independent Set</vt:lpstr>
      <vt:lpstr>Vertex Cover</vt:lpstr>
      <vt:lpstr>IS &lt;P VC</vt:lpstr>
      <vt:lpstr>IS &lt;P VC</vt:lpstr>
      <vt:lpstr>Clique</vt:lpstr>
      <vt:lpstr>Complement of a Graph</vt:lpstr>
      <vt:lpstr>IS &lt;P Clique</vt:lpstr>
      <vt:lpstr>Hamiltonian Circuit Problem</vt:lpstr>
      <vt:lpstr>Thm: Hamiltonian Circuit is NP Complete</vt:lpstr>
      <vt:lpstr>Traveling Salesman Problem</vt:lpstr>
      <vt:lpstr>Thm:  HC &lt;P TSP</vt:lpstr>
      <vt:lpstr>Graph Coloring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107</cp:revision>
  <dcterms:created xsi:type="dcterms:W3CDTF">1601-01-01T00:00:00Z</dcterms:created>
  <dcterms:modified xsi:type="dcterms:W3CDTF">2019-12-02T02:45:21Z</dcterms:modified>
</cp:coreProperties>
</file>