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5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16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17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8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19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20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21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22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handoutMasterIdLst>
    <p:handoutMasterId r:id="rId30"/>
  </p:handoutMasterIdLst>
  <p:sldIdLst>
    <p:sldId id="464" r:id="rId2"/>
    <p:sldId id="445" r:id="rId3"/>
    <p:sldId id="446" r:id="rId4"/>
    <p:sldId id="447" r:id="rId5"/>
    <p:sldId id="448" r:id="rId6"/>
    <p:sldId id="449" r:id="rId7"/>
    <p:sldId id="450" r:id="rId8"/>
    <p:sldId id="451" r:id="rId9"/>
    <p:sldId id="452" r:id="rId10"/>
    <p:sldId id="453" r:id="rId11"/>
    <p:sldId id="454" r:id="rId12"/>
    <p:sldId id="455" r:id="rId13"/>
    <p:sldId id="465" r:id="rId14"/>
    <p:sldId id="479" r:id="rId15"/>
    <p:sldId id="466" r:id="rId16"/>
    <p:sldId id="467" r:id="rId17"/>
    <p:sldId id="468" r:id="rId18"/>
    <p:sldId id="469" r:id="rId19"/>
    <p:sldId id="470" r:id="rId20"/>
    <p:sldId id="471" r:id="rId21"/>
    <p:sldId id="472" r:id="rId22"/>
    <p:sldId id="473" r:id="rId23"/>
    <p:sldId id="474" r:id="rId24"/>
    <p:sldId id="475" r:id="rId25"/>
    <p:sldId id="476" r:id="rId26"/>
    <p:sldId id="477" r:id="rId27"/>
    <p:sldId id="478" r:id="rId28"/>
  </p:sldIdLst>
  <p:sldSz cx="9144000" cy="6858000" type="screen4x3"/>
  <p:notesSz cx="7315200" cy="9601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19" d="100"/>
          <a:sy n="119" d="100"/>
        </p:scale>
        <p:origin x="105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569B5BF-8E34-4D4F-9BE2-13749A477966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065775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4213249-AE9A-407F-B4E2-586C6D6E1868}" type="slidenum">
              <a:rPr lang="en-US" sz="1200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0651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5C8A710-6034-4C51-80FC-5547E0FB3807}" type="slidenum">
              <a:rPr lang="en-US" sz="1200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2895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D8635A2-21FC-418D-B6D6-958CA8E277FF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76531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D741BE0-EF7E-438B-BBC7-DEB9BA55FC32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036830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A92E3D-9FA9-40A9-A4F3-FB2C53C39EFF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983670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6B5831-C83B-4172-A53A-B481BB1401DC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0429710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3B22B4-B020-4523-82FB-39CD13CBA986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87470A-1EE0-40F6-845A-B88CC97B0480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156370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B684BC-C5CC-43B3-8464-57CA3C8B0135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2624126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F9FDA9-D0EB-4012-87CA-8C2A2B715E63}" type="slidenum">
              <a:rPr lang="en-US" sz="1200" smtClean="0"/>
              <a:pPr eaLnBrk="1" hangingPunct="1"/>
              <a:t>23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35F45ED-B4C5-4F47-B426-B3EB7558365E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9690768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843E396-127A-40C3-9314-18C36C3A4FF1}" type="slidenum">
              <a:rPr lang="en-US" sz="1200" smtClean="0"/>
              <a:pPr eaLnBrk="1" hangingPunct="1"/>
              <a:t>24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9F9E6DB-3138-42D2-894C-83E8FCC91C33}" type="slidenum">
              <a:rPr lang="en-US" sz="1200" smtClean="0"/>
              <a:pPr eaLnBrk="1" hangingPunct="1"/>
              <a:t>25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1775A01-895F-4234-A849-5C7B0968ABDB}" type="slidenum">
              <a:rPr lang="en-US" sz="1200" smtClean="0"/>
              <a:pPr eaLnBrk="1" hangingPunct="1"/>
              <a:t>26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AC329E6-E94F-461D-8003-5D8E79CAA093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235484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8DF46A-FF2D-4A50-8B71-05F910684C13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799891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1C58693-4031-4B37-AF7D-DEA9CAAD2204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56225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CC3D91-7A4E-4C71-960B-B7EDC6502351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444139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AB9145C-4DD2-45FD-950C-8D1AE0FDFFAD}" type="slidenum">
              <a:rPr lang="en-US" sz="12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8992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1B79EE4-0901-42BC-9314-AD2F23D16712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34432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4956DD-AD14-49F4-B8FF-1D9C9F9CC223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20991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26" Type="http://schemas.openxmlformats.org/officeDocument/2006/relationships/tags" Target="../tags/tag57.xml"/><Relationship Id="rId21" Type="http://schemas.openxmlformats.org/officeDocument/2006/relationships/tags" Target="../tags/tag52.xml"/><Relationship Id="rId34" Type="http://schemas.openxmlformats.org/officeDocument/2006/relationships/tags" Target="../tags/tag65.xml"/><Relationship Id="rId42" Type="http://schemas.openxmlformats.org/officeDocument/2006/relationships/tags" Target="../tags/tag73.xml"/><Relationship Id="rId47" Type="http://schemas.openxmlformats.org/officeDocument/2006/relationships/tags" Target="../tags/tag78.xml"/><Relationship Id="rId50" Type="http://schemas.openxmlformats.org/officeDocument/2006/relationships/tags" Target="../tags/tag81.xml"/><Relationship Id="rId55" Type="http://schemas.openxmlformats.org/officeDocument/2006/relationships/tags" Target="../tags/tag86.xml"/><Relationship Id="rId63" Type="http://schemas.openxmlformats.org/officeDocument/2006/relationships/tags" Target="../tags/tag9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9" Type="http://schemas.openxmlformats.org/officeDocument/2006/relationships/tags" Target="../tags/tag60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32" Type="http://schemas.openxmlformats.org/officeDocument/2006/relationships/tags" Target="../tags/tag63.xml"/><Relationship Id="rId37" Type="http://schemas.openxmlformats.org/officeDocument/2006/relationships/tags" Target="../tags/tag68.xml"/><Relationship Id="rId40" Type="http://schemas.openxmlformats.org/officeDocument/2006/relationships/tags" Target="../tags/tag71.xml"/><Relationship Id="rId45" Type="http://schemas.openxmlformats.org/officeDocument/2006/relationships/tags" Target="../tags/tag76.xml"/><Relationship Id="rId53" Type="http://schemas.openxmlformats.org/officeDocument/2006/relationships/tags" Target="../tags/tag84.xml"/><Relationship Id="rId58" Type="http://schemas.openxmlformats.org/officeDocument/2006/relationships/tags" Target="../tags/tag89.xml"/><Relationship Id="rId5" Type="http://schemas.openxmlformats.org/officeDocument/2006/relationships/tags" Target="../tags/tag36.xml"/><Relationship Id="rId61" Type="http://schemas.openxmlformats.org/officeDocument/2006/relationships/tags" Target="../tags/tag92.xml"/><Relationship Id="rId19" Type="http://schemas.openxmlformats.org/officeDocument/2006/relationships/tags" Target="../tags/tag50.xml"/><Relationship Id="rId14" Type="http://schemas.openxmlformats.org/officeDocument/2006/relationships/tags" Target="../tags/tag45.xml"/><Relationship Id="rId22" Type="http://schemas.openxmlformats.org/officeDocument/2006/relationships/tags" Target="../tags/tag53.xml"/><Relationship Id="rId27" Type="http://schemas.openxmlformats.org/officeDocument/2006/relationships/tags" Target="../tags/tag58.xml"/><Relationship Id="rId30" Type="http://schemas.openxmlformats.org/officeDocument/2006/relationships/tags" Target="../tags/tag61.xml"/><Relationship Id="rId35" Type="http://schemas.openxmlformats.org/officeDocument/2006/relationships/tags" Target="../tags/tag66.xml"/><Relationship Id="rId43" Type="http://schemas.openxmlformats.org/officeDocument/2006/relationships/tags" Target="../tags/tag74.xml"/><Relationship Id="rId48" Type="http://schemas.openxmlformats.org/officeDocument/2006/relationships/tags" Target="../tags/tag79.xml"/><Relationship Id="rId56" Type="http://schemas.openxmlformats.org/officeDocument/2006/relationships/tags" Target="../tags/tag87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39.xml"/><Relationship Id="rId51" Type="http://schemas.openxmlformats.org/officeDocument/2006/relationships/tags" Target="../tags/tag82.xml"/><Relationship Id="rId3" Type="http://schemas.openxmlformats.org/officeDocument/2006/relationships/tags" Target="../tags/tag34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33" Type="http://schemas.openxmlformats.org/officeDocument/2006/relationships/tags" Target="../tags/tag64.xml"/><Relationship Id="rId38" Type="http://schemas.openxmlformats.org/officeDocument/2006/relationships/tags" Target="../tags/tag69.xml"/><Relationship Id="rId46" Type="http://schemas.openxmlformats.org/officeDocument/2006/relationships/tags" Target="../tags/tag77.xml"/><Relationship Id="rId59" Type="http://schemas.openxmlformats.org/officeDocument/2006/relationships/tags" Target="../tags/tag90.xml"/><Relationship Id="rId20" Type="http://schemas.openxmlformats.org/officeDocument/2006/relationships/tags" Target="../tags/tag51.xml"/><Relationship Id="rId41" Type="http://schemas.openxmlformats.org/officeDocument/2006/relationships/tags" Target="../tags/tag72.xml"/><Relationship Id="rId54" Type="http://schemas.openxmlformats.org/officeDocument/2006/relationships/tags" Target="../tags/tag85.xml"/><Relationship Id="rId62" Type="http://schemas.openxmlformats.org/officeDocument/2006/relationships/tags" Target="../tags/tag9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28" Type="http://schemas.openxmlformats.org/officeDocument/2006/relationships/tags" Target="../tags/tag59.xml"/><Relationship Id="rId36" Type="http://schemas.openxmlformats.org/officeDocument/2006/relationships/tags" Target="../tags/tag67.xml"/><Relationship Id="rId49" Type="http://schemas.openxmlformats.org/officeDocument/2006/relationships/tags" Target="../tags/tag80.xml"/><Relationship Id="rId57" Type="http://schemas.openxmlformats.org/officeDocument/2006/relationships/tags" Target="../tags/tag88.xml"/><Relationship Id="rId10" Type="http://schemas.openxmlformats.org/officeDocument/2006/relationships/tags" Target="../tags/tag41.xml"/><Relationship Id="rId31" Type="http://schemas.openxmlformats.org/officeDocument/2006/relationships/tags" Target="../tags/tag62.xml"/><Relationship Id="rId44" Type="http://schemas.openxmlformats.org/officeDocument/2006/relationships/tags" Target="../tags/tag75.xml"/><Relationship Id="rId52" Type="http://schemas.openxmlformats.org/officeDocument/2006/relationships/tags" Target="../tags/tag83.xml"/><Relationship Id="rId60" Type="http://schemas.openxmlformats.org/officeDocument/2006/relationships/tags" Target="../tags/tag91.xml"/><Relationship Id="rId65" Type="http://schemas.openxmlformats.org/officeDocument/2006/relationships/notesSlide" Target="../notesSlides/notesSlide16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39" Type="http://schemas.openxmlformats.org/officeDocument/2006/relationships/tags" Target="../tags/tag7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hyperlink" Target="http://www.google.com/url?sa=i&amp;rct=j&amp;q=&amp;esrc=s&amp;frm=1&amp;source=images&amp;cd=&amp;cad=rja&amp;docid=wAlWsu-D4FGYaM&amp;tbnid=VGbphMWdKd1QoM:&amp;ved=0CAUQjRw&amp;url=http://inf421.wordpress.com/2011/10/20/usefulness-of-p-and-np/&amp;ei=eNs4UaqLKYXOrQHzoICYBA&amp;bvm=bv.43287494,d.aWM&amp;psig=AFQjCNEoWp8txWo2oF-xJqcpCNapYshSpg&amp;ust=1362767052234834" TargetMode="External"/><Relationship Id="rId5" Type="http://schemas.openxmlformats.org/officeDocument/2006/relationships/image" Target="../media/image5.gif"/><Relationship Id="rId4" Type="http://schemas.openxmlformats.org/officeDocument/2006/relationships/hyperlink" Target="http://www.google.com/url?sa=i&amp;rct=j&amp;q=&amp;esrc=s&amp;frm=1&amp;source=images&amp;cd=&amp;cad=rja&amp;docid=wAlWsu-D4FGYaM&amp;tbnid=p8Kaz9lLaW2MKM:&amp;ved=0CAUQjRw&amp;url=http://inf421.wordpress.com/2011/10/20/usefulness-of-p-and-np/&amp;ei=XNs4UfTMLNHlqAGM2ICwDw&amp;bvm=bv.43287494,d.aWM&amp;psig=AFQjCNEoWp8txWo2oF-xJqcpCNapYshSpg&amp;ust=1362767052234834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jpeg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3" Type="http://schemas.openxmlformats.org/officeDocument/2006/relationships/tags" Target="../tags/tag101.xml"/><Relationship Id="rId7" Type="http://schemas.openxmlformats.org/officeDocument/2006/relationships/tags" Target="../tags/tag105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9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5" Type="http://schemas.openxmlformats.org/officeDocument/2006/relationships/tags" Target="../tags/tag111.xml"/><Relationship Id="rId10" Type="http://schemas.openxmlformats.org/officeDocument/2006/relationships/tags" Target="../tags/tag116.xml"/><Relationship Id="rId4" Type="http://schemas.openxmlformats.org/officeDocument/2006/relationships/tags" Target="../tags/tag110.xml"/><Relationship Id="rId9" Type="http://schemas.openxmlformats.org/officeDocument/2006/relationships/tags" Target="../tags/tag11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13" Type="http://schemas.openxmlformats.org/officeDocument/2006/relationships/tags" Target="../tags/tag130.xml"/><Relationship Id="rId18" Type="http://schemas.openxmlformats.org/officeDocument/2006/relationships/tags" Target="../tags/tag135.xml"/><Relationship Id="rId3" Type="http://schemas.openxmlformats.org/officeDocument/2006/relationships/tags" Target="../tags/tag120.xml"/><Relationship Id="rId21" Type="http://schemas.openxmlformats.org/officeDocument/2006/relationships/notesSlide" Target="../notesSlides/notesSlide19.xml"/><Relationship Id="rId7" Type="http://schemas.openxmlformats.org/officeDocument/2006/relationships/tags" Target="../tags/tag124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" Type="http://schemas.openxmlformats.org/officeDocument/2006/relationships/tags" Target="../tags/tag119.xml"/><Relationship Id="rId16" Type="http://schemas.openxmlformats.org/officeDocument/2006/relationships/tags" Target="../tags/tag13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5" Type="http://schemas.openxmlformats.org/officeDocument/2006/relationships/tags" Target="../tags/tag122.xml"/><Relationship Id="rId15" Type="http://schemas.openxmlformats.org/officeDocument/2006/relationships/tags" Target="../tags/tag132.xml"/><Relationship Id="rId10" Type="http://schemas.openxmlformats.org/officeDocument/2006/relationships/tags" Target="../tags/tag127.xml"/><Relationship Id="rId19" Type="http://schemas.openxmlformats.org/officeDocument/2006/relationships/tags" Target="../tags/tag136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tags" Target="../tags/tag13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13" Type="http://schemas.openxmlformats.org/officeDocument/2006/relationships/tags" Target="../tags/tag149.xml"/><Relationship Id="rId18" Type="http://schemas.openxmlformats.org/officeDocument/2006/relationships/tags" Target="../tags/tag154.xml"/><Relationship Id="rId3" Type="http://schemas.openxmlformats.org/officeDocument/2006/relationships/tags" Target="../tags/tag139.xml"/><Relationship Id="rId21" Type="http://schemas.openxmlformats.org/officeDocument/2006/relationships/notesSlide" Target="../notesSlides/notesSlide20.xml"/><Relationship Id="rId7" Type="http://schemas.openxmlformats.org/officeDocument/2006/relationships/tags" Target="../tags/tag143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10" Type="http://schemas.openxmlformats.org/officeDocument/2006/relationships/tags" Target="../tags/tag146.xml"/><Relationship Id="rId19" Type="http://schemas.openxmlformats.org/officeDocument/2006/relationships/tags" Target="../tags/tag155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4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26" Type="http://schemas.openxmlformats.org/officeDocument/2006/relationships/tags" Target="../tags/tag183.xml"/><Relationship Id="rId21" Type="http://schemas.openxmlformats.org/officeDocument/2006/relationships/tags" Target="../tags/tag178.xml"/><Relationship Id="rId34" Type="http://schemas.openxmlformats.org/officeDocument/2006/relationships/tags" Target="../tags/tag191.xml"/><Relationship Id="rId42" Type="http://schemas.openxmlformats.org/officeDocument/2006/relationships/tags" Target="../tags/tag199.xml"/><Relationship Id="rId47" Type="http://schemas.openxmlformats.org/officeDocument/2006/relationships/tags" Target="../tags/tag204.xml"/><Relationship Id="rId50" Type="http://schemas.openxmlformats.org/officeDocument/2006/relationships/tags" Target="../tags/tag207.xml"/><Relationship Id="rId55" Type="http://schemas.openxmlformats.org/officeDocument/2006/relationships/tags" Target="../tags/tag212.xml"/><Relationship Id="rId63" Type="http://schemas.openxmlformats.org/officeDocument/2006/relationships/tags" Target="../tags/tag220.xml"/><Relationship Id="rId7" Type="http://schemas.openxmlformats.org/officeDocument/2006/relationships/tags" Target="../tags/tag164.xml"/><Relationship Id="rId2" Type="http://schemas.openxmlformats.org/officeDocument/2006/relationships/tags" Target="../tags/tag159.xml"/><Relationship Id="rId16" Type="http://schemas.openxmlformats.org/officeDocument/2006/relationships/tags" Target="../tags/tag173.xml"/><Relationship Id="rId29" Type="http://schemas.openxmlformats.org/officeDocument/2006/relationships/tags" Target="../tags/tag186.xml"/><Relationship Id="rId11" Type="http://schemas.openxmlformats.org/officeDocument/2006/relationships/tags" Target="../tags/tag168.xml"/><Relationship Id="rId24" Type="http://schemas.openxmlformats.org/officeDocument/2006/relationships/tags" Target="../tags/tag181.xml"/><Relationship Id="rId32" Type="http://schemas.openxmlformats.org/officeDocument/2006/relationships/tags" Target="../tags/tag189.xml"/><Relationship Id="rId37" Type="http://schemas.openxmlformats.org/officeDocument/2006/relationships/tags" Target="../tags/tag194.xml"/><Relationship Id="rId40" Type="http://schemas.openxmlformats.org/officeDocument/2006/relationships/tags" Target="../tags/tag197.xml"/><Relationship Id="rId45" Type="http://schemas.openxmlformats.org/officeDocument/2006/relationships/tags" Target="../tags/tag202.xml"/><Relationship Id="rId53" Type="http://schemas.openxmlformats.org/officeDocument/2006/relationships/tags" Target="../tags/tag210.xml"/><Relationship Id="rId58" Type="http://schemas.openxmlformats.org/officeDocument/2006/relationships/tags" Target="../tags/tag215.xml"/><Relationship Id="rId5" Type="http://schemas.openxmlformats.org/officeDocument/2006/relationships/tags" Target="../tags/tag162.xml"/><Relationship Id="rId61" Type="http://schemas.openxmlformats.org/officeDocument/2006/relationships/tags" Target="../tags/tag218.xml"/><Relationship Id="rId19" Type="http://schemas.openxmlformats.org/officeDocument/2006/relationships/tags" Target="../tags/tag176.xml"/><Relationship Id="rId14" Type="http://schemas.openxmlformats.org/officeDocument/2006/relationships/tags" Target="../tags/tag171.xml"/><Relationship Id="rId22" Type="http://schemas.openxmlformats.org/officeDocument/2006/relationships/tags" Target="../tags/tag179.xml"/><Relationship Id="rId27" Type="http://schemas.openxmlformats.org/officeDocument/2006/relationships/tags" Target="../tags/tag184.xml"/><Relationship Id="rId30" Type="http://schemas.openxmlformats.org/officeDocument/2006/relationships/tags" Target="../tags/tag187.xml"/><Relationship Id="rId35" Type="http://schemas.openxmlformats.org/officeDocument/2006/relationships/tags" Target="../tags/tag192.xml"/><Relationship Id="rId43" Type="http://schemas.openxmlformats.org/officeDocument/2006/relationships/tags" Target="../tags/tag200.xml"/><Relationship Id="rId48" Type="http://schemas.openxmlformats.org/officeDocument/2006/relationships/tags" Target="../tags/tag205.xml"/><Relationship Id="rId56" Type="http://schemas.openxmlformats.org/officeDocument/2006/relationships/tags" Target="../tags/tag213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165.xml"/><Relationship Id="rId51" Type="http://schemas.openxmlformats.org/officeDocument/2006/relationships/tags" Target="../tags/tag208.xml"/><Relationship Id="rId3" Type="http://schemas.openxmlformats.org/officeDocument/2006/relationships/tags" Target="../tags/tag160.xml"/><Relationship Id="rId12" Type="http://schemas.openxmlformats.org/officeDocument/2006/relationships/tags" Target="../tags/tag169.xml"/><Relationship Id="rId17" Type="http://schemas.openxmlformats.org/officeDocument/2006/relationships/tags" Target="../tags/tag174.xml"/><Relationship Id="rId25" Type="http://schemas.openxmlformats.org/officeDocument/2006/relationships/tags" Target="../tags/tag182.xml"/><Relationship Id="rId33" Type="http://schemas.openxmlformats.org/officeDocument/2006/relationships/tags" Target="../tags/tag190.xml"/><Relationship Id="rId38" Type="http://schemas.openxmlformats.org/officeDocument/2006/relationships/tags" Target="../tags/tag195.xml"/><Relationship Id="rId46" Type="http://schemas.openxmlformats.org/officeDocument/2006/relationships/tags" Target="../tags/tag203.xml"/><Relationship Id="rId59" Type="http://schemas.openxmlformats.org/officeDocument/2006/relationships/tags" Target="../tags/tag216.xml"/><Relationship Id="rId20" Type="http://schemas.openxmlformats.org/officeDocument/2006/relationships/tags" Target="../tags/tag177.xml"/><Relationship Id="rId41" Type="http://schemas.openxmlformats.org/officeDocument/2006/relationships/tags" Target="../tags/tag198.xml"/><Relationship Id="rId54" Type="http://schemas.openxmlformats.org/officeDocument/2006/relationships/tags" Target="../tags/tag211.xml"/><Relationship Id="rId62" Type="http://schemas.openxmlformats.org/officeDocument/2006/relationships/tags" Target="../tags/tag21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5" Type="http://schemas.openxmlformats.org/officeDocument/2006/relationships/tags" Target="../tags/tag172.xml"/><Relationship Id="rId23" Type="http://schemas.openxmlformats.org/officeDocument/2006/relationships/tags" Target="../tags/tag180.xml"/><Relationship Id="rId28" Type="http://schemas.openxmlformats.org/officeDocument/2006/relationships/tags" Target="../tags/tag185.xml"/><Relationship Id="rId36" Type="http://schemas.openxmlformats.org/officeDocument/2006/relationships/tags" Target="../tags/tag193.xml"/><Relationship Id="rId49" Type="http://schemas.openxmlformats.org/officeDocument/2006/relationships/tags" Target="../tags/tag206.xml"/><Relationship Id="rId57" Type="http://schemas.openxmlformats.org/officeDocument/2006/relationships/tags" Target="../tags/tag214.xml"/><Relationship Id="rId10" Type="http://schemas.openxmlformats.org/officeDocument/2006/relationships/tags" Target="../tags/tag167.xml"/><Relationship Id="rId31" Type="http://schemas.openxmlformats.org/officeDocument/2006/relationships/tags" Target="../tags/tag188.xml"/><Relationship Id="rId44" Type="http://schemas.openxmlformats.org/officeDocument/2006/relationships/tags" Target="../tags/tag201.xml"/><Relationship Id="rId52" Type="http://schemas.openxmlformats.org/officeDocument/2006/relationships/tags" Target="../tags/tag209.xml"/><Relationship Id="rId60" Type="http://schemas.openxmlformats.org/officeDocument/2006/relationships/tags" Target="../tags/tag217.xml"/><Relationship Id="rId65" Type="http://schemas.openxmlformats.org/officeDocument/2006/relationships/notesSlide" Target="../notesSlides/notesSlide22.xml"/><Relationship Id="rId4" Type="http://schemas.openxmlformats.org/officeDocument/2006/relationships/tags" Target="../tags/tag161.xml"/><Relationship Id="rId9" Type="http://schemas.openxmlformats.org/officeDocument/2006/relationships/tags" Target="../tags/tag166.xml"/><Relationship Id="rId13" Type="http://schemas.openxmlformats.org/officeDocument/2006/relationships/tags" Target="../tags/tag170.xml"/><Relationship Id="rId18" Type="http://schemas.openxmlformats.org/officeDocument/2006/relationships/tags" Target="../tags/tag175.xml"/><Relationship Id="rId39" Type="http://schemas.openxmlformats.org/officeDocument/2006/relationships/tags" Target="../tags/tag19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2.xml"/><Relationship Id="rId1" Type="http://schemas.openxmlformats.org/officeDocument/2006/relationships/tags" Target="../tags/tag2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26</a:t>
            </a:r>
          </a:p>
          <a:p>
            <a:pPr eaLnBrk="1" hangingPunct="1"/>
            <a:r>
              <a:rPr lang="en-US" altLang="en-US" dirty="0" smtClean="0"/>
              <a:t>NP-Completeness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3074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0" y="165515"/>
            <a:ext cx="2755095" cy="183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010" y="131083"/>
            <a:ext cx="14287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las.inf.ethz.ch/discml/edmond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20" y="2594155"/>
            <a:ext cx="1783533" cy="199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upload.wikimedia.org/wikipedia/commons/thumb/5/50/LeonidLevin2010.jpg/220px-LeonidLevin201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826" y="2703678"/>
            <a:ext cx="1856973" cy="177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22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Certificate examples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Independent set of size K</a:t>
            </a:r>
          </a:p>
          <a:p>
            <a:pPr lvl="1" eaLnBrk="1" hangingPunct="1"/>
            <a:r>
              <a:rPr lang="en-US" smtClean="0"/>
              <a:t>The Independent Set</a:t>
            </a:r>
          </a:p>
          <a:p>
            <a:pPr eaLnBrk="1" hangingPunct="1"/>
            <a:r>
              <a:rPr lang="en-US" smtClean="0"/>
              <a:t>Satifisfiable formula</a:t>
            </a:r>
          </a:p>
          <a:p>
            <a:pPr lvl="1" eaLnBrk="1" hangingPunct="1"/>
            <a:r>
              <a:rPr lang="en-US" smtClean="0"/>
              <a:t>Truth assignment to the variables</a:t>
            </a:r>
          </a:p>
          <a:p>
            <a:pPr eaLnBrk="1" hangingPunct="1"/>
            <a:r>
              <a:rPr lang="en-US" smtClean="0"/>
              <a:t>Hamiltonian Circuit Problem</a:t>
            </a:r>
          </a:p>
          <a:p>
            <a:pPr lvl="1" eaLnBrk="1" hangingPunct="1"/>
            <a:r>
              <a:rPr lang="en-US" smtClean="0"/>
              <a:t>A cycle including all of the vertices</a:t>
            </a:r>
          </a:p>
          <a:p>
            <a:pPr eaLnBrk="1" hangingPunct="1"/>
            <a:r>
              <a:rPr lang="en-US" smtClean="0"/>
              <a:t>K-coloring a graph</a:t>
            </a:r>
          </a:p>
          <a:p>
            <a:pPr lvl="1" eaLnBrk="1" hangingPunct="1"/>
            <a:r>
              <a:rPr lang="en-US" smtClean="0"/>
              <a:t>Assignment of colors to the vertices</a:t>
            </a:r>
          </a:p>
        </p:txBody>
      </p:sp>
    </p:spTree>
    <p:extLst>
      <p:ext uri="{BB962C8B-B14F-4D97-AF65-F5344CB8AC3E}">
        <p14:creationId xmlns:p14="http://schemas.microsoft.com/office/powerpoint/2010/main" val="1050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Certifiers and Certificates:  </a:t>
            </a:r>
            <a:br>
              <a:rPr lang="en-US" sz="3600" dirty="0" smtClean="0"/>
            </a:br>
            <a:r>
              <a:rPr lang="en-US" sz="3600" dirty="0" smtClean="0"/>
              <a:t>3-Satisfiability</a:t>
            </a:r>
          </a:p>
        </p:txBody>
      </p:sp>
      <p:graphicFrame>
        <p:nvGraphicFramePr>
          <p:cNvPr id="60421" name="Object 4"/>
          <p:cNvGraphicFramePr>
            <a:graphicFrameLocks noChangeAspect="1"/>
          </p:cNvGraphicFramePr>
          <p:nvPr>
            <p:extLst/>
          </p:nvPr>
        </p:nvGraphicFramePr>
        <p:xfrm>
          <a:off x="1295400" y="4343400"/>
          <a:ext cx="71786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7010400" imgH="355600" progId="Equation.3">
                  <p:embed/>
                </p:oleObj>
              </mc:Choice>
              <mc:Fallback>
                <p:oleObj name="Equation" r:id="rId4" imgW="70104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7178675" cy="5222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>
            <p:extLst/>
          </p:nvPr>
        </p:nvGraphicFramePr>
        <p:xfrm>
          <a:off x="3352800" y="5715000"/>
          <a:ext cx="27987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6" imgW="2540000" imgH="266700" progId="Equation.3">
                  <p:embed/>
                </p:oleObj>
              </mc:Choice>
              <mc:Fallback>
                <p:oleObj name="Equation" r:id="rId6" imgW="25400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7201" t="-34285" r="-7201" b="-34285"/>
                      <a:stretch>
                        <a:fillRect/>
                      </a:stretch>
                    </p:blipFill>
                    <p:spPr bwMode="auto">
                      <a:xfrm>
                        <a:off x="3352800" y="5715000"/>
                        <a:ext cx="2798763" cy="436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04800" y="3851275"/>
            <a:ext cx="1223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81000" y="5169932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676400"/>
            <a:ext cx="71481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SAT:  Does a given CNF formula have a satisfying formula</a:t>
            </a:r>
          </a:p>
          <a:p>
            <a:endParaRPr lang="en-US" dirty="0"/>
          </a:p>
          <a:p>
            <a:r>
              <a:rPr lang="en-US" dirty="0" smtClean="0"/>
              <a:t>Certificate:  An assignment of truth values to the n </a:t>
            </a:r>
            <a:r>
              <a:rPr lang="en-US" dirty="0" err="1" smtClean="0"/>
              <a:t>boolean</a:t>
            </a:r>
            <a:r>
              <a:rPr lang="en-US" dirty="0" smtClean="0"/>
              <a:t> variables</a:t>
            </a:r>
          </a:p>
          <a:p>
            <a:endParaRPr lang="en-US" dirty="0"/>
          </a:p>
          <a:p>
            <a:r>
              <a:rPr lang="en-US" dirty="0" smtClean="0"/>
              <a:t>Certifier: Check that each clause has at least one true literal,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8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Certifiers and Certificates:  Hamiltonian Cycle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848600" cy="5334000"/>
          </a:xfrm>
        </p:spPr>
        <p:txBody>
          <a:bodyPr/>
          <a:lstStyle/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 smtClean="0"/>
              <a:t>HAM-CYCLE.  </a:t>
            </a:r>
            <a:r>
              <a:rPr lang="en-US" sz="1800" dirty="0" smtClean="0">
                <a:solidFill>
                  <a:schemeClr val="tx1"/>
                </a:solidFill>
              </a:rPr>
              <a:t>Given an undirected graph G = (V, E), does there exist a simple cycle C that visits every node?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 smtClean="0"/>
              <a:t>Certificate.  </a:t>
            </a:r>
            <a:r>
              <a:rPr lang="en-US" sz="1800" dirty="0" smtClean="0">
                <a:solidFill>
                  <a:schemeClr val="tx1"/>
                </a:solidFill>
              </a:rPr>
              <a:t>A permutation of the n nodes.</a:t>
            </a:r>
          </a:p>
          <a:p>
            <a:pPr marL="0" indent="0"/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Certifier.  </a:t>
            </a:r>
            <a:r>
              <a:rPr lang="en-US" sz="1800" dirty="0" smtClean="0">
                <a:solidFill>
                  <a:schemeClr val="tx1"/>
                </a:solidFill>
              </a:rPr>
              <a:t>Check that the permutation contains each node in V exactly once, and that there is an edge between each pair of adjacent nodes in the permutation.</a:t>
            </a:r>
          </a:p>
          <a:p>
            <a:pPr marL="0" indent="0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61445" name="AutoShape 54"/>
          <p:cNvCxnSpPr>
            <a:cxnSpLocks noChangeShapeType="1"/>
            <a:stCxn id="61448" idx="7"/>
            <a:endCxn id="61447" idx="3"/>
          </p:cNvCxnSpPr>
          <p:nvPr/>
        </p:nvCxnSpPr>
        <p:spPr bwMode="auto">
          <a:xfrm flipV="1">
            <a:off x="3422650" y="5456238"/>
            <a:ext cx="85725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46" name="Oval 55"/>
          <p:cNvSpPr>
            <a:spLocks noChangeAspect="1" noChangeArrowheads="1"/>
          </p:cNvSpPr>
          <p:nvPr/>
        </p:nvSpPr>
        <p:spPr bwMode="auto">
          <a:xfrm>
            <a:off x="3178175" y="517048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7" name="Oval 56"/>
          <p:cNvSpPr>
            <a:spLocks noChangeAspect="1" noChangeArrowheads="1"/>
          </p:cNvSpPr>
          <p:nvPr/>
        </p:nvSpPr>
        <p:spPr bwMode="auto">
          <a:xfrm>
            <a:off x="3494088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8" name="Oval 57"/>
          <p:cNvSpPr>
            <a:spLocks noChangeAspect="1" noChangeArrowheads="1"/>
          </p:cNvSpPr>
          <p:nvPr/>
        </p:nvSpPr>
        <p:spPr bwMode="auto">
          <a:xfrm>
            <a:off x="3336925" y="564673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9" name="Oval 58"/>
          <p:cNvSpPr>
            <a:spLocks noChangeAspect="1" noChangeArrowheads="1"/>
          </p:cNvSpPr>
          <p:nvPr/>
        </p:nvSpPr>
        <p:spPr bwMode="auto">
          <a:xfrm>
            <a:off x="2997200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0" name="Oval 59"/>
          <p:cNvSpPr>
            <a:spLocks noChangeAspect="1" noChangeArrowheads="1"/>
          </p:cNvSpPr>
          <p:nvPr/>
        </p:nvSpPr>
        <p:spPr bwMode="auto">
          <a:xfrm>
            <a:off x="2838450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51" name="AutoShape 60"/>
          <p:cNvCxnSpPr>
            <a:cxnSpLocks noChangeShapeType="1"/>
            <a:stCxn id="61446" idx="6"/>
            <a:endCxn id="61447" idx="1"/>
          </p:cNvCxnSpPr>
          <p:nvPr/>
        </p:nvCxnSpPr>
        <p:spPr bwMode="auto">
          <a:xfrm>
            <a:off x="3278188" y="5221288"/>
            <a:ext cx="230187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2" name="AutoShape 61"/>
          <p:cNvCxnSpPr>
            <a:cxnSpLocks noChangeShapeType="1"/>
            <a:stCxn id="61449" idx="6"/>
            <a:endCxn id="61448" idx="2"/>
          </p:cNvCxnSpPr>
          <p:nvPr/>
        </p:nvCxnSpPr>
        <p:spPr bwMode="auto">
          <a:xfrm>
            <a:off x="3098800" y="5697538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3" name="AutoShape 62"/>
          <p:cNvCxnSpPr>
            <a:cxnSpLocks noChangeShapeType="1"/>
            <a:stCxn id="61449" idx="1"/>
            <a:endCxn id="61450" idx="4"/>
          </p:cNvCxnSpPr>
          <p:nvPr/>
        </p:nvCxnSpPr>
        <p:spPr bwMode="auto">
          <a:xfrm flipH="1" flipV="1">
            <a:off x="2889250" y="5470525"/>
            <a:ext cx="122238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4" name="AutoShape 63"/>
          <p:cNvCxnSpPr>
            <a:cxnSpLocks noChangeShapeType="1"/>
            <a:stCxn id="61450" idx="7"/>
            <a:endCxn id="61446" idx="2"/>
          </p:cNvCxnSpPr>
          <p:nvPr/>
        </p:nvCxnSpPr>
        <p:spPr bwMode="auto">
          <a:xfrm flipV="1">
            <a:off x="2925763" y="5221288"/>
            <a:ext cx="252412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5" name="AutoShape 64"/>
          <p:cNvCxnSpPr>
            <a:cxnSpLocks noChangeShapeType="1"/>
            <a:stCxn id="61458" idx="7"/>
            <a:endCxn id="61457" idx="3"/>
          </p:cNvCxnSpPr>
          <p:nvPr/>
        </p:nvCxnSpPr>
        <p:spPr bwMode="auto">
          <a:xfrm flipV="1">
            <a:off x="3916363" y="5376863"/>
            <a:ext cx="603250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56" name="Oval 65"/>
          <p:cNvSpPr>
            <a:spLocks noChangeAspect="1" noChangeArrowheads="1"/>
          </p:cNvSpPr>
          <p:nvPr/>
        </p:nvSpPr>
        <p:spPr bwMode="auto">
          <a:xfrm>
            <a:off x="3178175" y="44958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7" name="Oval 66"/>
          <p:cNvSpPr>
            <a:spLocks noChangeAspect="1" noChangeArrowheads="1"/>
          </p:cNvSpPr>
          <p:nvPr/>
        </p:nvSpPr>
        <p:spPr bwMode="auto">
          <a:xfrm>
            <a:off x="4505325" y="5289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8" name="Oval 67"/>
          <p:cNvSpPr>
            <a:spLocks noChangeAspect="1" noChangeArrowheads="1"/>
          </p:cNvSpPr>
          <p:nvPr/>
        </p:nvSpPr>
        <p:spPr bwMode="auto">
          <a:xfrm>
            <a:off x="3830638" y="629920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9" name="Oval 68"/>
          <p:cNvSpPr>
            <a:spLocks noChangeAspect="1" noChangeArrowheads="1"/>
          </p:cNvSpPr>
          <p:nvPr/>
        </p:nvSpPr>
        <p:spPr bwMode="auto">
          <a:xfrm>
            <a:off x="2463800" y="62992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0" name="Oval 69"/>
          <p:cNvSpPr>
            <a:spLocks noChangeAspect="1" noChangeArrowheads="1"/>
          </p:cNvSpPr>
          <p:nvPr/>
        </p:nvSpPr>
        <p:spPr bwMode="auto">
          <a:xfrm>
            <a:off x="1828800" y="5289550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61" name="AutoShape 70"/>
          <p:cNvCxnSpPr>
            <a:cxnSpLocks noChangeShapeType="1"/>
            <a:stCxn id="61456" idx="6"/>
            <a:endCxn id="61457" idx="1"/>
          </p:cNvCxnSpPr>
          <p:nvPr/>
        </p:nvCxnSpPr>
        <p:spPr bwMode="auto">
          <a:xfrm>
            <a:off x="3278188" y="4546600"/>
            <a:ext cx="1241425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2" name="AutoShape 71"/>
          <p:cNvCxnSpPr>
            <a:cxnSpLocks noChangeShapeType="1"/>
            <a:stCxn id="61459" idx="6"/>
            <a:endCxn id="61458" idx="2"/>
          </p:cNvCxnSpPr>
          <p:nvPr/>
        </p:nvCxnSpPr>
        <p:spPr bwMode="auto">
          <a:xfrm>
            <a:off x="2563813" y="6350000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3" name="AutoShape 72"/>
          <p:cNvCxnSpPr>
            <a:cxnSpLocks noChangeShapeType="1"/>
            <a:stCxn id="61459" idx="1"/>
            <a:endCxn id="61460" idx="4"/>
          </p:cNvCxnSpPr>
          <p:nvPr/>
        </p:nvCxnSpPr>
        <p:spPr bwMode="auto">
          <a:xfrm flipH="1" flipV="1">
            <a:off x="1879600" y="5391150"/>
            <a:ext cx="598488" cy="922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4" name="AutoShape 73"/>
          <p:cNvCxnSpPr>
            <a:cxnSpLocks noChangeShapeType="1"/>
            <a:stCxn id="61460" idx="7"/>
            <a:endCxn id="61456" idx="2"/>
          </p:cNvCxnSpPr>
          <p:nvPr/>
        </p:nvCxnSpPr>
        <p:spPr bwMode="auto">
          <a:xfrm flipV="1">
            <a:off x="1916113" y="4546600"/>
            <a:ext cx="1262062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5" name="AutoShape 74"/>
          <p:cNvCxnSpPr>
            <a:cxnSpLocks noChangeShapeType="1"/>
            <a:stCxn id="61468" idx="0"/>
            <a:endCxn id="61467" idx="5"/>
          </p:cNvCxnSpPr>
          <p:nvPr/>
        </p:nvCxnSpPr>
        <p:spPr bwMode="auto">
          <a:xfrm flipH="1" flipV="1">
            <a:off x="3700463" y="5099050"/>
            <a:ext cx="180975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66" name="Oval 75"/>
          <p:cNvSpPr>
            <a:spLocks noChangeAspect="1" noChangeArrowheads="1"/>
          </p:cNvSpPr>
          <p:nvPr/>
        </p:nvSpPr>
        <p:spPr bwMode="auto">
          <a:xfrm>
            <a:off x="3178175" y="489267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7" name="Oval 76"/>
          <p:cNvSpPr>
            <a:spLocks noChangeAspect="1" noChangeArrowheads="1"/>
          </p:cNvSpPr>
          <p:nvPr/>
        </p:nvSpPr>
        <p:spPr bwMode="auto">
          <a:xfrm>
            <a:off x="3613150" y="5011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8" name="Oval 77"/>
          <p:cNvSpPr>
            <a:spLocks noChangeAspect="1" noChangeArrowheads="1"/>
          </p:cNvSpPr>
          <p:nvPr/>
        </p:nvSpPr>
        <p:spPr bwMode="auto">
          <a:xfrm>
            <a:off x="383063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9" name="Oval 78"/>
          <p:cNvSpPr>
            <a:spLocks noChangeAspect="1" noChangeArrowheads="1"/>
          </p:cNvSpPr>
          <p:nvPr/>
        </p:nvSpPr>
        <p:spPr bwMode="auto">
          <a:xfrm>
            <a:off x="3851275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0" name="Oval 79"/>
          <p:cNvSpPr>
            <a:spLocks noChangeAspect="1" noChangeArrowheads="1"/>
          </p:cNvSpPr>
          <p:nvPr/>
        </p:nvSpPr>
        <p:spPr bwMode="auto">
          <a:xfrm>
            <a:off x="3552825" y="5924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1" name="AutoShape 80"/>
          <p:cNvCxnSpPr>
            <a:cxnSpLocks noChangeShapeType="1"/>
            <a:stCxn id="61466" idx="6"/>
            <a:endCxn id="61467" idx="1"/>
          </p:cNvCxnSpPr>
          <p:nvPr/>
        </p:nvCxnSpPr>
        <p:spPr bwMode="auto">
          <a:xfrm>
            <a:off x="3278188" y="4943475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2" name="AutoShape 81"/>
          <p:cNvCxnSpPr>
            <a:cxnSpLocks noChangeShapeType="1"/>
            <a:stCxn id="61469" idx="0"/>
            <a:endCxn id="61468" idx="4"/>
          </p:cNvCxnSpPr>
          <p:nvPr/>
        </p:nvCxnSpPr>
        <p:spPr bwMode="auto">
          <a:xfrm flipH="1" flipV="1">
            <a:off x="3881438" y="5391150"/>
            <a:ext cx="20637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3" name="AutoShape 82"/>
          <p:cNvCxnSpPr>
            <a:cxnSpLocks noChangeShapeType="1"/>
            <a:stCxn id="61469" idx="3"/>
            <a:endCxn id="61470" idx="6"/>
          </p:cNvCxnSpPr>
          <p:nvPr/>
        </p:nvCxnSpPr>
        <p:spPr bwMode="auto">
          <a:xfrm flipH="1">
            <a:off x="3652838" y="5734050"/>
            <a:ext cx="21272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74" name="Oval 83"/>
          <p:cNvSpPr>
            <a:spLocks noChangeAspect="1" noChangeArrowheads="1"/>
          </p:cNvSpPr>
          <p:nvPr/>
        </p:nvSpPr>
        <p:spPr bwMode="auto">
          <a:xfrm>
            <a:off x="2781300" y="5030788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5" name="Oval 84"/>
          <p:cNvSpPr>
            <a:spLocks noChangeAspect="1" noChangeArrowheads="1"/>
          </p:cNvSpPr>
          <p:nvPr/>
        </p:nvSpPr>
        <p:spPr bwMode="auto">
          <a:xfrm>
            <a:off x="250348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6" name="Oval 85"/>
          <p:cNvSpPr>
            <a:spLocks noChangeAspect="1" noChangeArrowheads="1"/>
          </p:cNvSpPr>
          <p:nvPr/>
        </p:nvSpPr>
        <p:spPr bwMode="auto">
          <a:xfrm>
            <a:off x="2582863" y="564673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7" name="Oval 86"/>
          <p:cNvSpPr>
            <a:spLocks noChangeAspect="1" noChangeArrowheads="1"/>
          </p:cNvSpPr>
          <p:nvPr/>
        </p:nvSpPr>
        <p:spPr bwMode="auto">
          <a:xfrm>
            <a:off x="2820988" y="594360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8" name="Oval 87"/>
          <p:cNvSpPr>
            <a:spLocks noChangeAspect="1" noChangeArrowheads="1"/>
          </p:cNvSpPr>
          <p:nvPr/>
        </p:nvSpPr>
        <p:spPr bwMode="auto">
          <a:xfrm>
            <a:off x="3155950" y="60626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9" name="AutoShape 88"/>
          <p:cNvCxnSpPr>
            <a:cxnSpLocks noChangeShapeType="1"/>
            <a:stCxn id="61466" idx="2"/>
            <a:endCxn id="61474" idx="7"/>
          </p:cNvCxnSpPr>
          <p:nvPr/>
        </p:nvCxnSpPr>
        <p:spPr bwMode="auto">
          <a:xfrm flipH="1">
            <a:off x="2867025" y="4943475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0" name="AutoShape 89"/>
          <p:cNvCxnSpPr>
            <a:cxnSpLocks noChangeShapeType="1"/>
            <a:stCxn id="61474" idx="3"/>
            <a:endCxn id="61475" idx="7"/>
          </p:cNvCxnSpPr>
          <p:nvPr/>
        </p:nvCxnSpPr>
        <p:spPr bwMode="auto">
          <a:xfrm flipH="1">
            <a:off x="2589213" y="5116513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1" name="AutoShape 90"/>
          <p:cNvCxnSpPr>
            <a:cxnSpLocks noChangeShapeType="1"/>
            <a:stCxn id="61475" idx="4"/>
            <a:endCxn id="61476" idx="0"/>
          </p:cNvCxnSpPr>
          <p:nvPr/>
        </p:nvCxnSpPr>
        <p:spPr bwMode="auto">
          <a:xfrm>
            <a:off x="2554288" y="5391150"/>
            <a:ext cx="79375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2" name="AutoShape 91"/>
          <p:cNvCxnSpPr>
            <a:cxnSpLocks noChangeShapeType="1"/>
            <a:stCxn id="61476" idx="5"/>
            <a:endCxn id="61477" idx="1"/>
          </p:cNvCxnSpPr>
          <p:nvPr/>
        </p:nvCxnSpPr>
        <p:spPr bwMode="auto">
          <a:xfrm>
            <a:off x="2668588" y="5734050"/>
            <a:ext cx="16668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3" name="AutoShape 92"/>
          <p:cNvCxnSpPr>
            <a:cxnSpLocks noChangeShapeType="1"/>
            <a:stCxn id="61477" idx="5"/>
            <a:endCxn id="61478" idx="2"/>
          </p:cNvCxnSpPr>
          <p:nvPr/>
        </p:nvCxnSpPr>
        <p:spPr bwMode="auto">
          <a:xfrm>
            <a:off x="2906713" y="6029325"/>
            <a:ext cx="249237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4" name="AutoShape 93"/>
          <p:cNvCxnSpPr>
            <a:cxnSpLocks noChangeShapeType="1"/>
            <a:stCxn id="61478" idx="6"/>
            <a:endCxn id="61470" idx="3"/>
          </p:cNvCxnSpPr>
          <p:nvPr/>
        </p:nvCxnSpPr>
        <p:spPr bwMode="auto">
          <a:xfrm flipV="1">
            <a:off x="3257550" y="6011863"/>
            <a:ext cx="309563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5" name="AutoShape 94"/>
          <p:cNvCxnSpPr>
            <a:cxnSpLocks noChangeShapeType="1"/>
            <a:stCxn id="61458" idx="1"/>
            <a:endCxn id="61470" idx="5"/>
          </p:cNvCxnSpPr>
          <p:nvPr/>
        </p:nvCxnSpPr>
        <p:spPr bwMode="auto">
          <a:xfrm flipH="1" flipV="1">
            <a:off x="3638550" y="6011863"/>
            <a:ext cx="206375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6" name="AutoShape 95"/>
          <p:cNvCxnSpPr>
            <a:cxnSpLocks noChangeShapeType="1"/>
            <a:stCxn id="61477" idx="3"/>
            <a:endCxn id="61459" idx="7"/>
          </p:cNvCxnSpPr>
          <p:nvPr/>
        </p:nvCxnSpPr>
        <p:spPr bwMode="auto">
          <a:xfrm flipH="1">
            <a:off x="2549525" y="6029325"/>
            <a:ext cx="28575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7" name="AutoShape 96"/>
          <p:cNvCxnSpPr>
            <a:cxnSpLocks noChangeShapeType="1"/>
            <a:stCxn id="61475" idx="2"/>
            <a:endCxn id="61460" idx="6"/>
          </p:cNvCxnSpPr>
          <p:nvPr/>
        </p:nvCxnSpPr>
        <p:spPr bwMode="auto">
          <a:xfrm flipH="1">
            <a:off x="1930400" y="5340350"/>
            <a:ext cx="5730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8" name="AutoShape 97"/>
          <p:cNvCxnSpPr>
            <a:cxnSpLocks noChangeShapeType="1"/>
            <a:stCxn id="61466" idx="0"/>
            <a:endCxn id="61456" idx="4"/>
          </p:cNvCxnSpPr>
          <p:nvPr/>
        </p:nvCxnSpPr>
        <p:spPr bwMode="auto">
          <a:xfrm flipV="1">
            <a:off x="3228975" y="4597400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9" name="AutoShape 98"/>
          <p:cNvCxnSpPr>
            <a:cxnSpLocks noChangeShapeType="1"/>
            <a:stCxn id="61468" idx="6"/>
            <a:endCxn id="61457" idx="2"/>
          </p:cNvCxnSpPr>
          <p:nvPr/>
        </p:nvCxnSpPr>
        <p:spPr bwMode="auto">
          <a:xfrm>
            <a:off x="3930650" y="5340350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0" name="AutoShape 99"/>
          <p:cNvCxnSpPr>
            <a:cxnSpLocks noChangeShapeType="1"/>
            <a:stCxn id="61448" idx="4"/>
            <a:endCxn id="61478" idx="7"/>
          </p:cNvCxnSpPr>
          <p:nvPr/>
        </p:nvCxnSpPr>
        <p:spPr bwMode="auto">
          <a:xfrm flipH="1">
            <a:off x="3243263" y="5748338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1" name="AutoShape 100"/>
          <p:cNvCxnSpPr>
            <a:cxnSpLocks noChangeShapeType="1"/>
            <a:stCxn id="61469" idx="2"/>
            <a:endCxn id="61447" idx="5"/>
          </p:cNvCxnSpPr>
          <p:nvPr/>
        </p:nvCxnSpPr>
        <p:spPr bwMode="auto">
          <a:xfrm flipH="1" flipV="1">
            <a:off x="3581400" y="5456238"/>
            <a:ext cx="26987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2" name="AutoShape 101"/>
          <p:cNvCxnSpPr>
            <a:cxnSpLocks noChangeShapeType="1"/>
            <a:stCxn id="61449" idx="2"/>
            <a:endCxn id="61476" idx="6"/>
          </p:cNvCxnSpPr>
          <p:nvPr/>
        </p:nvCxnSpPr>
        <p:spPr bwMode="auto">
          <a:xfrm flipH="1">
            <a:off x="2682875" y="5697538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3" name="AutoShape 102"/>
          <p:cNvCxnSpPr>
            <a:cxnSpLocks noChangeShapeType="1"/>
            <a:stCxn id="61450" idx="0"/>
            <a:endCxn id="61474" idx="4"/>
          </p:cNvCxnSpPr>
          <p:nvPr/>
        </p:nvCxnSpPr>
        <p:spPr bwMode="auto">
          <a:xfrm flipH="1" flipV="1">
            <a:off x="2832100" y="5130800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4" name="AutoShape 103"/>
          <p:cNvCxnSpPr>
            <a:cxnSpLocks noChangeShapeType="1"/>
            <a:stCxn id="61467" idx="3"/>
            <a:endCxn id="61446" idx="7"/>
          </p:cNvCxnSpPr>
          <p:nvPr/>
        </p:nvCxnSpPr>
        <p:spPr bwMode="auto">
          <a:xfrm flipH="1">
            <a:off x="3263900" y="5099050"/>
            <a:ext cx="363538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5" name="AutoShape 127"/>
          <p:cNvCxnSpPr>
            <a:cxnSpLocks noChangeShapeType="1"/>
            <a:stCxn id="61498" idx="7"/>
            <a:endCxn id="61497" idx="3"/>
          </p:cNvCxnSpPr>
          <p:nvPr/>
        </p:nvCxnSpPr>
        <p:spPr bwMode="auto">
          <a:xfrm flipV="1">
            <a:off x="6742113" y="5440363"/>
            <a:ext cx="8572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96" name="Oval 128"/>
          <p:cNvSpPr>
            <a:spLocks noChangeAspect="1" noChangeArrowheads="1"/>
          </p:cNvSpPr>
          <p:nvPr/>
        </p:nvSpPr>
        <p:spPr bwMode="auto">
          <a:xfrm>
            <a:off x="6496050" y="515620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7" name="Oval 129"/>
          <p:cNvSpPr>
            <a:spLocks noChangeAspect="1" noChangeArrowheads="1"/>
          </p:cNvSpPr>
          <p:nvPr/>
        </p:nvSpPr>
        <p:spPr bwMode="auto">
          <a:xfrm>
            <a:off x="6813550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8" name="Oval 130"/>
          <p:cNvSpPr>
            <a:spLocks noChangeAspect="1" noChangeArrowheads="1"/>
          </p:cNvSpPr>
          <p:nvPr/>
        </p:nvSpPr>
        <p:spPr bwMode="auto">
          <a:xfrm>
            <a:off x="6654800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9" name="Oval 131"/>
          <p:cNvSpPr>
            <a:spLocks noChangeAspect="1" noChangeArrowheads="1"/>
          </p:cNvSpPr>
          <p:nvPr/>
        </p:nvSpPr>
        <p:spPr bwMode="auto">
          <a:xfrm>
            <a:off x="6316663" y="563245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0" name="Oval 132"/>
          <p:cNvSpPr>
            <a:spLocks noChangeAspect="1" noChangeArrowheads="1"/>
          </p:cNvSpPr>
          <p:nvPr/>
        </p:nvSpPr>
        <p:spPr bwMode="auto">
          <a:xfrm>
            <a:off x="6157913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01" name="AutoShape 133"/>
          <p:cNvCxnSpPr>
            <a:cxnSpLocks noChangeShapeType="1"/>
            <a:stCxn id="61496" idx="6"/>
            <a:endCxn id="61497" idx="1"/>
          </p:cNvCxnSpPr>
          <p:nvPr/>
        </p:nvCxnSpPr>
        <p:spPr bwMode="auto">
          <a:xfrm>
            <a:off x="6597650" y="5207000"/>
            <a:ext cx="230188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2" name="AutoShape 134"/>
          <p:cNvCxnSpPr>
            <a:cxnSpLocks noChangeShapeType="1"/>
            <a:stCxn id="61499" idx="6"/>
            <a:endCxn id="61498" idx="2"/>
          </p:cNvCxnSpPr>
          <p:nvPr/>
        </p:nvCxnSpPr>
        <p:spPr bwMode="auto">
          <a:xfrm>
            <a:off x="6416675" y="5683250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3" name="AutoShape 135"/>
          <p:cNvCxnSpPr>
            <a:cxnSpLocks noChangeShapeType="1"/>
            <a:stCxn id="61499" idx="1"/>
            <a:endCxn id="61500" idx="4"/>
          </p:cNvCxnSpPr>
          <p:nvPr/>
        </p:nvCxnSpPr>
        <p:spPr bwMode="auto">
          <a:xfrm flipH="1" flipV="1">
            <a:off x="6208713" y="5454650"/>
            <a:ext cx="122237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4" name="AutoShape 136"/>
          <p:cNvCxnSpPr>
            <a:cxnSpLocks noChangeShapeType="1"/>
            <a:stCxn id="61500" idx="7"/>
            <a:endCxn id="61496" idx="2"/>
          </p:cNvCxnSpPr>
          <p:nvPr/>
        </p:nvCxnSpPr>
        <p:spPr bwMode="auto">
          <a:xfrm flipV="1">
            <a:off x="6245225" y="5207000"/>
            <a:ext cx="250825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5" name="AutoShape 137"/>
          <p:cNvCxnSpPr>
            <a:cxnSpLocks noChangeShapeType="1"/>
            <a:stCxn id="61508" idx="7"/>
            <a:endCxn id="61507" idx="3"/>
          </p:cNvCxnSpPr>
          <p:nvPr/>
        </p:nvCxnSpPr>
        <p:spPr bwMode="auto">
          <a:xfrm flipV="1">
            <a:off x="7235825" y="5360988"/>
            <a:ext cx="601663" cy="938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06" name="Oval 138"/>
          <p:cNvSpPr>
            <a:spLocks noChangeAspect="1" noChangeArrowheads="1"/>
          </p:cNvSpPr>
          <p:nvPr/>
        </p:nvSpPr>
        <p:spPr bwMode="auto">
          <a:xfrm>
            <a:off x="6496050" y="4481513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7" name="Oval 139"/>
          <p:cNvSpPr>
            <a:spLocks noChangeAspect="1" noChangeArrowheads="1"/>
          </p:cNvSpPr>
          <p:nvPr/>
        </p:nvSpPr>
        <p:spPr bwMode="auto">
          <a:xfrm>
            <a:off x="7823200" y="52752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8" name="Oval 140"/>
          <p:cNvSpPr>
            <a:spLocks noChangeAspect="1" noChangeArrowheads="1"/>
          </p:cNvSpPr>
          <p:nvPr/>
        </p:nvSpPr>
        <p:spPr bwMode="auto">
          <a:xfrm>
            <a:off x="7150100" y="6284913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9" name="Oval 141"/>
          <p:cNvSpPr>
            <a:spLocks noChangeAspect="1" noChangeArrowheads="1"/>
          </p:cNvSpPr>
          <p:nvPr/>
        </p:nvSpPr>
        <p:spPr bwMode="auto">
          <a:xfrm>
            <a:off x="5783263" y="628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0" name="Oval 142"/>
          <p:cNvSpPr>
            <a:spLocks noChangeAspect="1" noChangeArrowheads="1"/>
          </p:cNvSpPr>
          <p:nvPr/>
        </p:nvSpPr>
        <p:spPr bwMode="auto">
          <a:xfrm>
            <a:off x="5148263" y="5275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11" name="AutoShape 143"/>
          <p:cNvCxnSpPr>
            <a:cxnSpLocks noChangeShapeType="1"/>
            <a:stCxn id="61506" idx="6"/>
            <a:endCxn id="61507" idx="1"/>
          </p:cNvCxnSpPr>
          <p:nvPr/>
        </p:nvCxnSpPr>
        <p:spPr bwMode="auto">
          <a:xfrm>
            <a:off x="6597650" y="4532313"/>
            <a:ext cx="1239838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2" name="AutoShape 144"/>
          <p:cNvCxnSpPr>
            <a:cxnSpLocks noChangeShapeType="1"/>
            <a:stCxn id="61509" idx="6"/>
            <a:endCxn id="61508" idx="2"/>
          </p:cNvCxnSpPr>
          <p:nvPr/>
        </p:nvCxnSpPr>
        <p:spPr bwMode="auto">
          <a:xfrm>
            <a:off x="5883275" y="6335713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3" name="AutoShape 145"/>
          <p:cNvCxnSpPr>
            <a:cxnSpLocks noChangeShapeType="1"/>
            <a:stCxn id="61509" idx="1"/>
            <a:endCxn id="61510" idx="4"/>
          </p:cNvCxnSpPr>
          <p:nvPr/>
        </p:nvCxnSpPr>
        <p:spPr bwMode="auto">
          <a:xfrm flipH="1" flipV="1">
            <a:off x="5199063" y="5375275"/>
            <a:ext cx="598487" cy="923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4" name="AutoShape 146"/>
          <p:cNvCxnSpPr>
            <a:cxnSpLocks noChangeShapeType="1"/>
            <a:stCxn id="61510" idx="7"/>
            <a:endCxn id="61506" idx="2"/>
          </p:cNvCxnSpPr>
          <p:nvPr/>
        </p:nvCxnSpPr>
        <p:spPr bwMode="auto">
          <a:xfrm flipV="1">
            <a:off x="5233988" y="4532313"/>
            <a:ext cx="1262062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5" name="AutoShape 147"/>
          <p:cNvCxnSpPr>
            <a:cxnSpLocks noChangeShapeType="1"/>
            <a:stCxn id="61518" idx="0"/>
            <a:endCxn id="61517" idx="5"/>
          </p:cNvCxnSpPr>
          <p:nvPr/>
        </p:nvCxnSpPr>
        <p:spPr bwMode="auto">
          <a:xfrm flipH="1" flipV="1">
            <a:off x="7019925" y="5083175"/>
            <a:ext cx="180975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16" name="Oval 148"/>
          <p:cNvSpPr>
            <a:spLocks noChangeAspect="1" noChangeArrowheads="1"/>
          </p:cNvSpPr>
          <p:nvPr/>
        </p:nvSpPr>
        <p:spPr bwMode="auto">
          <a:xfrm>
            <a:off x="6496050" y="487838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7" name="Oval 149"/>
          <p:cNvSpPr>
            <a:spLocks noChangeAspect="1" noChangeArrowheads="1"/>
          </p:cNvSpPr>
          <p:nvPr/>
        </p:nvSpPr>
        <p:spPr bwMode="auto">
          <a:xfrm>
            <a:off x="6932613" y="4997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8" name="Oval 150"/>
          <p:cNvSpPr>
            <a:spLocks noChangeAspect="1" noChangeArrowheads="1"/>
          </p:cNvSpPr>
          <p:nvPr/>
        </p:nvSpPr>
        <p:spPr bwMode="auto">
          <a:xfrm>
            <a:off x="715010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9" name="Oval 151"/>
          <p:cNvSpPr>
            <a:spLocks noChangeAspect="1" noChangeArrowheads="1"/>
          </p:cNvSpPr>
          <p:nvPr/>
        </p:nvSpPr>
        <p:spPr bwMode="auto">
          <a:xfrm>
            <a:off x="7170738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0" name="Oval 152"/>
          <p:cNvSpPr>
            <a:spLocks noChangeAspect="1" noChangeArrowheads="1"/>
          </p:cNvSpPr>
          <p:nvPr/>
        </p:nvSpPr>
        <p:spPr bwMode="auto">
          <a:xfrm>
            <a:off x="6872288" y="5910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1" name="AutoShape 153"/>
          <p:cNvCxnSpPr>
            <a:cxnSpLocks noChangeShapeType="1"/>
            <a:stCxn id="61516" idx="6"/>
            <a:endCxn id="61517" idx="1"/>
          </p:cNvCxnSpPr>
          <p:nvPr/>
        </p:nvCxnSpPr>
        <p:spPr bwMode="auto">
          <a:xfrm>
            <a:off x="6597650" y="4929188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2" name="AutoShape 154"/>
          <p:cNvCxnSpPr>
            <a:cxnSpLocks noChangeShapeType="1"/>
            <a:stCxn id="61519" idx="0"/>
            <a:endCxn id="61518" idx="4"/>
          </p:cNvCxnSpPr>
          <p:nvPr/>
        </p:nvCxnSpPr>
        <p:spPr bwMode="auto">
          <a:xfrm flipH="1" flipV="1">
            <a:off x="7200900" y="5375275"/>
            <a:ext cx="20638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3" name="AutoShape 155"/>
          <p:cNvCxnSpPr>
            <a:cxnSpLocks noChangeShapeType="1"/>
            <a:stCxn id="61519" idx="3"/>
            <a:endCxn id="61520" idx="6"/>
          </p:cNvCxnSpPr>
          <p:nvPr/>
        </p:nvCxnSpPr>
        <p:spPr bwMode="auto">
          <a:xfrm flipH="1">
            <a:off x="6972300" y="5718175"/>
            <a:ext cx="212725" cy="24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24" name="Oval 156"/>
          <p:cNvSpPr>
            <a:spLocks noChangeAspect="1" noChangeArrowheads="1"/>
          </p:cNvSpPr>
          <p:nvPr/>
        </p:nvSpPr>
        <p:spPr bwMode="auto">
          <a:xfrm>
            <a:off x="6100763" y="501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5" name="Oval 157"/>
          <p:cNvSpPr>
            <a:spLocks noChangeAspect="1" noChangeArrowheads="1"/>
          </p:cNvSpPr>
          <p:nvPr/>
        </p:nvSpPr>
        <p:spPr bwMode="auto">
          <a:xfrm>
            <a:off x="582295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6" name="Oval 158"/>
          <p:cNvSpPr>
            <a:spLocks noChangeAspect="1" noChangeArrowheads="1"/>
          </p:cNvSpPr>
          <p:nvPr/>
        </p:nvSpPr>
        <p:spPr bwMode="auto">
          <a:xfrm>
            <a:off x="5902325" y="5632450"/>
            <a:ext cx="100013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7" name="Oval 159"/>
          <p:cNvSpPr>
            <a:spLocks noChangeAspect="1" noChangeArrowheads="1"/>
          </p:cNvSpPr>
          <p:nvPr/>
        </p:nvSpPr>
        <p:spPr bwMode="auto">
          <a:xfrm>
            <a:off x="6140450" y="592772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8" name="Oval 160"/>
          <p:cNvSpPr>
            <a:spLocks noChangeAspect="1" noChangeArrowheads="1"/>
          </p:cNvSpPr>
          <p:nvPr/>
        </p:nvSpPr>
        <p:spPr bwMode="auto">
          <a:xfrm>
            <a:off x="6475413" y="604678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9" name="AutoShape 161"/>
          <p:cNvCxnSpPr>
            <a:cxnSpLocks noChangeShapeType="1"/>
            <a:stCxn id="61516" idx="2"/>
            <a:endCxn id="61524" idx="7"/>
          </p:cNvCxnSpPr>
          <p:nvPr/>
        </p:nvCxnSpPr>
        <p:spPr bwMode="auto">
          <a:xfrm flipH="1">
            <a:off x="6186488" y="4929188"/>
            <a:ext cx="309562" cy="100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0" name="AutoShape 162"/>
          <p:cNvCxnSpPr>
            <a:cxnSpLocks noChangeShapeType="1"/>
            <a:stCxn id="61524" idx="3"/>
            <a:endCxn id="61525" idx="7"/>
          </p:cNvCxnSpPr>
          <p:nvPr/>
        </p:nvCxnSpPr>
        <p:spPr bwMode="auto">
          <a:xfrm flipH="1">
            <a:off x="5908675" y="5102225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1" name="AutoShape 163"/>
          <p:cNvCxnSpPr>
            <a:cxnSpLocks noChangeShapeType="1"/>
            <a:stCxn id="61525" idx="4"/>
            <a:endCxn id="61526" idx="0"/>
          </p:cNvCxnSpPr>
          <p:nvPr/>
        </p:nvCxnSpPr>
        <p:spPr bwMode="auto">
          <a:xfrm>
            <a:off x="5873750" y="5375275"/>
            <a:ext cx="793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2" name="AutoShape 164"/>
          <p:cNvCxnSpPr>
            <a:cxnSpLocks noChangeShapeType="1"/>
            <a:stCxn id="61526" idx="5"/>
            <a:endCxn id="61527" idx="1"/>
          </p:cNvCxnSpPr>
          <p:nvPr/>
        </p:nvCxnSpPr>
        <p:spPr bwMode="auto">
          <a:xfrm>
            <a:off x="5988050" y="5718175"/>
            <a:ext cx="166688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3" name="AutoShape 165"/>
          <p:cNvCxnSpPr>
            <a:cxnSpLocks noChangeShapeType="1"/>
            <a:stCxn id="61527" idx="5"/>
            <a:endCxn id="61528" idx="2"/>
          </p:cNvCxnSpPr>
          <p:nvPr/>
        </p:nvCxnSpPr>
        <p:spPr bwMode="auto">
          <a:xfrm>
            <a:off x="6226175" y="6015038"/>
            <a:ext cx="249238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4" name="AutoShape 166"/>
          <p:cNvCxnSpPr>
            <a:cxnSpLocks noChangeShapeType="1"/>
            <a:stCxn id="61528" idx="6"/>
            <a:endCxn id="61520" idx="3"/>
          </p:cNvCxnSpPr>
          <p:nvPr/>
        </p:nvCxnSpPr>
        <p:spPr bwMode="auto">
          <a:xfrm flipV="1">
            <a:off x="6575425" y="5995988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5" name="AutoShape 167"/>
          <p:cNvCxnSpPr>
            <a:cxnSpLocks noChangeShapeType="1"/>
            <a:stCxn id="61508" idx="1"/>
            <a:endCxn id="61520" idx="5"/>
          </p:cNvCxnSpPr>
          <p:nvPr/>
        </p:nvCxnSpPr>
        <p:spPr bwMode="auto">
          <a:xfrm flipH="1" flipV="1">
            <a:off x="6958013" y="5995988"/>
            <a:ext cx="206375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6" name="AutoShape 168"/>
          <p:cNvCxnSpPr>
            <a:cxnSpLocks noChangeShapeType="1"/>
            <a:stCxn id="61527" idx="3"/>
            <a:endCxn id="61509" idx="7"/>
          </p:cNvCxnSpPr>
          <p:nvPr/>
        </p:nvCxnSpPr>
        <p:spPr bwMode="auto">
          <a:xfrm flipH="1">
            <a:off x="5868988" y="6015038"/>
            <a:ext cx="285750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7" name="AutoShape 169"/>
          <p:cNvCxnSpPr>
            <a:cxnSpLocks noChangeShapeType="1"/>
            <a:stCxn id="61525" idx="2"/>
            <a:endCxn id="61510" idx="6"/>
          </p:cNvCxnSpPr>
          <p:nvPr/>
        </p:nvCxnSpPr>
        <p:spPr bwMode="auto">
          <a:xfrm flipH="1">
            <a:off x="5248275" y="5326063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8" name="AutoShape 170"/>
          <p:cNvCxnSpPr>
            <a:cxnSpLocks noChangeShapeType="1"/>
            <a:stCxn id="61516" idx="0"/>
            <a:endCxn id="61506" idx="4"/>
          </p:cNvCxnSpPr>
          <p:nvPr/>
        </p:nvCxnSpPr>
        <p:spPr bwMode="auto">
          <a:xfrm flipV="1">
            <a:off x="6546850" y="4583113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9" name="AutoShape 171"/>
          <p:cNvCxnSpPr>
            <a:cxnSpLocks noChangeShapeType="1"/>
            <a:stCxn id="61518" idx="6"/>
            <a:endCxn id="61507" idx="2"/>
          </p:cNvCxnSpPr>
          <p:nvPr/>
        </p:nvCxnSpPr>
        <p:spPr bwMode="auto">
          <a:xfrm>
            <a:off x="7250113" y="5326063"/>
            <a:ext cx="5730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0" name="AutoShape 172"/>
          <p:cNvCxnSpPr>
            <a:cxnSpLocks noChangeShapeType="1"/>
            <a:stCxn id="61498" idx="4"/>
            <a:endCxn id="61528" idx="7"/>
          </p:cNvCxnSpPr>
          <p:nvPr/>
        </p:nvCxnSpPr>
        <p:spPr bwMode="auto">
          <a:xfrm flipH="1">
            <a:off x="6561138" y="5732463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1" name="AutoShape 173"/>
          <p:cNvCxnSpPr>
            <a:cxnSpLocks noChangeShapeType="1"/>
            <a:stCxn id="61519" idx="2"/>
            <a:endCxn id="61497" idx="5"/>
          </p:cNvCxnSpPr>
          <p:nvPr/>
        </p:nvCxnSpPr>
        <p:spPr bwMode="auto">
          <a:xfrm flipH="1" flipV="1">
            <a:off x="6900863" y="5440363"/>
            <a:ext cx="269875" cy="24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2" name="AutoShape 174"/>
          <p:cNvCxnSpPr>
            <a:cxnSpLocks noChangeShapeType="1"/>
            <a:stCxn id="61499" idx="2"/>
            <a:endCxn id="61526" idx="6"/>
          </p:cNvCxnSpPr>
          <p:nvPr/>
        </p:nvCxnSpPr>
        <p:spPr bwMode="auto">
          <a:xfrm flipH="1">
            <a:off x="6002338" y="5683250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3" name="AutoShape 175"/>
          <p:cNvCxnSpPr>
            <a:cxnSpLocks noChangeShapeType="1"/>
            <a:stCxn id="61500" idx="0"/>
            <a:endCxn id="61524" idx="4"/>
          </p:cNvCxnSpPr>
          <p:nvPr/>
        </p:nvCxnSpPr>
        <p:spPr bwMode="auto">
          <a:xfrm flipH="1" flipV="1">
            <a:off x="6151563" y="5116513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4" name="AutoShape 176"/>
          <p:cNvCxnSpPr>
            <a:cxnSpLocks noChangeShapeType="1"/>
            <a:stCxn id="61517" idx="3"/>
            <a:endCxn id="61496" idx="7"/>
          </p:cNvCxnSpPr>
          <p:nvPr/>
        </p:nvCxnSpPr>
        <p:spPr bwMode="auto">
          <a:xfrm flipH="1">
            <a:off x="6583363" y="5083175"/>
            <a:ext cx="363537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61545" name="Group 179"/>
          <p:cNvGrpSpPr>
            <a:grpSpLocks/>
          </p:cNvGrpSpPr>
          <p:nvPr/>
        </p:nvGrpSpPr>
        <p:grpSpPr bwMode="auto">
          <a:xfrm>
            <a:off x="5194300" y="4535488"/>
            <a:ext cx="2640013" cy="1763712"/>
            <a:chOff x="1008" y="1274"/>
            <a:chExt cx="3195" cy="2134"/>
          </a:xfrm>
        </p:grpSpPr>
        <p:cxnSp>
          <p:nvCxnSpPr>
            <p:cNvPr id="61548" name="AutoShape 180"/>
            <p:cNvCxnSpPr>
              <a:cxnSpLocks noChangeShapeType="1"/>
            </p:cNvCxnSpPr>
            <p:nvPr/>
          </p:nvCxnSpPr>
          <p:spPr bwMode="auto">
            <a:xfrm>
              <a:off x="2706" y="2090"/>
              <a:ext cx="275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49" name="AutoShape 181"/>
            <p:cNvCxnSpPr>
              <a:cxnSpLocks noChangeShapeType="1"/>
            </p:cNvCxnSpPr>
            <p:nvPr/>
          </p:nvCxnSpPr>
          <p:spPr bwMode="auto">
            <a:xfrm>
              <a:off x="2488" y="2666"/>
              <a:ext cx="278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0" name="AutoShape 182"/>
            <p:cNvCxnSpPr>
              <a:cxnSpLocks noChangeShapeType="1"/>
            </p:cNvCxnSpPr>
            <p:nvPr/>
          </p:nvCxnSpPr>
          <p:spPr bwMode="auto">
            <a:xfrm flipH="1" flipV="1">
              <a:off x="2230" y="2396"/>
              <a:ext cx="14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1" name="AutoShape 183"/>
            <p:cNvCxnSpPr>
              <a:cxnSpLocks noChangeShapeType="1"/>
            </p:cNvCxnSpPr>
            <p:nvPr/>
          </p:nvCxnSpPr>
          <p:spPr bwMode="auto">
            <a:xfrm flipV="1">
              <a:off x="2273" y="2090"/>
              <a:ext cx="301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2" name="AutoShape 184"/>
            <p:cNvCxnSpPr>
              <a:cxnSpLocks noChangeShapeType="1"/>
            </p:cNvCxnSpPr>
            <p:nvPr/>
          </p:nvCxnSpPr>
          <p:spPr bwMode="auto">
            <a:xfrm flipV="1">
              <a:off x="3473" y="2282"/>
              <a:ext cx="730" cy="112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3" name="AutoShape 185"/>
            <p:cNvCxnSpPr>
              <a:cxnSpLocks noChangeShapeType="1"/>
            </p:cNvCxnSpPr>
            <p:nvPr/>
          </p:nvCxnSpPr>
          <p:spPr bwMode="auto">
            <a:xfrm>
              <a:off x="2706" y="1274"/>
              <a:ext cx="1497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4" name="AutoShape 186"/>
            <p:cNvCxnSpPr>
              <a:cxnSpLocks noChangeShapeType="1"/>
            </p:cNvCxnSpPr>
            <p:nvPr/>
          </p:nvCxnSpPr>
          <p:spPr bwMode="auto">
            <a:xfrm flipH="1" flipV="1">
              <a:off x="1008" y="2300"/>
              <a:ext cx="725" cy="110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5" name="AutoShape 187"/>
            <p:cNvCxnSpPr>
              <a:cxnSpLocks noChangeShapeType="1"/>
            </p:cNvCxnSpPr>
            <p:nvPr/>
          </p:nvCxnSpPr>
          <p:spPr bwMode="auto">
            <a:xfrm flipV="1">
              <a:off x="1051" y="1274"/>
              <a:ext cx="1523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6" name="AutoShape 188"/>
            <p:cNvCxnSpPr>
              <a:cxnSpLocks noChangeShapeType="1"/>
            </p:cNvCxnSpPr>
            <p:nvPr/>
          </p:nvCxnSpPr>
          <p:spPr bwMode="auto">
            <a:xfrm flipH="1" flipV="1">
              <a:off x="3211" y="1946"/>
              <a:ext cx="21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7" name="AutoShape 189"/>
            <p:cNvCxnSpPr>
              <a:cxnSpLocks noChangeShapeType="1"/>
            </p:cNvCxnSpPr>
            <p:nvPr/>
          </p:nvCxnSpPr>
          <p:spPr bwMode="auto">
            <a:xfrm>
              <a:off x="2706" y="1754"/>
              <a:ext cx="419" cy="9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8" name="AutoShape 190"/>
            <p:cNvCxnSpPr>
              <a:cxnSpLocks noChangeShapeType="1"/>
            </p:cNvCxnSpPr>
            <p:nvPr/>
          </p:nvCxnSpPr>
          <p:spPr bwMode="auto">
            <a:xfrm flipH="1" flipV="1">
              <a:off x="3430" y="2300"/>
              <a:ext cx="2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9" name="AutoShape 191"/>
            <p:cNvCxnSpPr>
              <a:cxnSpLocks noChangeShapeType="1"/>
            </p:cNvCxnSpPr>
            <p:nvPr/>
          </p:nvCxnSpPr>
          <p:spPr bwMode="auto">
            <a:xfrm flipH="1">
              <a:off x="2203" y="1754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0" name="AutoShape 192"/>
            <p:cNvCxnSpPr>
              <a:cxnSpLocks noChangeShapeType="1"/>
            </p:cNvCxnSpPr>
            <p:nvPr/>
          </p:nvCxnSpPr>
          <p:spPr bwMode="auto">
            <a:xfrm flipH="1">
              <a:off x="1867" y="1968"/>
              <a:ext cx="250" cy="2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1" name="AutoShape 193"/>
            <p:cNvCxnSpPr>
              <a:cxnSpLocks noChangeShapeType="1"/>
            </p:cNvCxnSpPr>
            <p:nvPr/>
          </p:nvCxnSpPr>
          <p:spPr bwMode="auto">
            <a:xfrm>
              <a:off x="1824" y="2300"/>
              <a:ext cx="9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2" name="AutoShape 194"/>
            <p:cNvCxnSpPr>
              <a:cxnSpLocks noChangeShapeType="1"/>
            </p:cNvCxnSpPr>
            <p:nvPr/>
          </p:nvCxnSpPr>
          <p:spPr bwMode="auto">
            <a:xfrm>
              <a:off x="1963" y="2714"/>
              <a:ext cx="202" cy="26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3" name="AutoShape 195"/>
            <p:cNvCxnSpPr>
              <a:cxnSpLocks noChangeShapeType="1"/>
            </p:cNvCxnSpPr>
            <p:nvPr/>
          </p:nvCxnSpPr>
          <p:spPr bwMode="auto">
            <a:xfrm flipV="1">
              <a:off x="2680" y="3050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4" name="AutoShape 196"/>
            <p:cNvCxnSpPr>
              <a:cxnSpLocks noChangeShapeType="1"/>
            </p:cNvCxnSpPr>
            <p:nvPr/>
          </p:nvCxnSpPr>
          <p:spPr bwMode="auto">
            <a:xfrm flipH="1" flipV="1">
              <a:off x="3137" y="3050"/>
              <a:ext cx="250" cy="35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5" name="AutoShape 197"/>
            <p:cNvCxnSpPr>
              <a:cxnSpLocks noChangeShapeType="1"/>
            </p:cNvCxnSpPr>
            <p:nvPr/>
          </p:nvCxnSpPr>
          <p:spPr bwMode="auto">
            <a:xfrm flipH="1">
              <a:off x="1819" y="3072"/>
              <a:ext cx="346" cy="33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6" name="AutoShape 198"/>
            <p:cNvCxnSpPr>
              <a:cxnSpLocks noChangeShapeType="1"/>
            </p:cNvCxnSpPr>
            <p:nvPr/>
          </p:nvCxnSpPr>
          <p:spPr bwMode="auto">
            <a:xfrm flipH="1">
              <a:off x="2657" y="2732"/>
              <a:ext cx="175" cy="3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7" name="AutoShape 199"/>
            <p:cNvCxnSpPr>
              <a:cxnSpLocks noChangeShapeType="1"/>
            </p:cNvCxnSpPr>
            <p:nvPr/>
          </p:nvCxnSpPr>
          <p:spPr bwMode="auto">
            <a:xfrm flipH="1" flipV="1">
              <a:off x="3067" y="2378"/>
              <a:ext cx="323" cy="2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61546" name="Rectangle 201"/>
          <p:cNvSpPr>
            <a:spLocks noChangeArrowheads="1"/>
          </p:cNvSpPr>
          <p:nvPr/>
        </p:nvSpPr>
        <p:spPr bwMode="auto">
          <a:xfrm>
            <a:off x="990600" y="6096000"/>
            <a:ext cx="11079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61547" name="Rectangle 202"/>
          <p:cNvSpPr>
            <a:spLocks noChangeArrowheads="1"/>
          </p:cNvSpPr>
          <p:nvPr/>
        </p:nvSpPr>
        <p:spPr bwMode="auto">
          <a:xfrm>
            <a:off x="7486650" y="6096000"/>
            <a:ext cx="11785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</p:spTree>
    <p:extLst>
      <p:ext uri="{BB962C8B-B14F-4D97-AF65-F5344CB8AC3E}">
        <p14:creationId xmlns:p14="http://schemas.microsoft.com/office/powerpoint/2010/main" val="400150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Polynomial time reductions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Y is Polynomial Time Reducible to X</a:t>
            </a:r>
          </a:p>
          <a:p>
            <a:pPr lvl="1" eaLnBrk="1" hangingPunct="1"/>
            <a:r>
              <a:rPr lang="en-US" smtClean="0"/>
              <a:t>Solve problem Y with a polynomial number of computation steps and a polynomial number of calls to a black box that solves X</a:t>
            </a:r>
          </a:p>
          <a:p>
            <a:pPr lvl="1" eaLnBrk="1" hangingPunct="1"/>
            <a:r>
              <a:rPr lang="en-US" smtClean="0"/>
              <a:t>Notations:  Y &lt;</a:t>
            </a:r>
            <a:r>
              <a:rPr lang="en-US" baseline="-25000" smtClean="0"/>
              <a:t>P</a:t>
            </a:r>
            <a:r>
              <a:rPr lang="en-US" smtClean="0"/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6927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Composability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&lt;</a:t>
            </a:r>
            <a:r>
              <a:rPr lang="en-US" baseline="-25000" dirty="0" smtClean="0"/>
              <a:t>P</a:t>
            </a:r>
            <a:r>
              <a:rPr lang="en-US" dirty="0" smtClean="0"/>
              <a:t> Y  and Y &lt;</a:t>
            </a:r>
            <a:r>
              <a:rPr lang="en-US" baseline="-25000" dirty="0" smtClean="0"/>
              <a:t>P</a:t>
            </a:r>
            <a:r>
              <a:rPr lang="en-US" dirty="0" smtClean="0"/>
              <a:t> Z then X &lt;</a:t>
            </a:r>
            <a:r>
              <a:rPr lang="en-US" baseline="-25000" dirty="0" smtClean="0"/>
              <a:t>P</a:t>
            </a:r>
            <a:r>
              <a:rPr lang="en-US" dirty="0" smtClean="0"/>
              <a:t> 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77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Lemmas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Suppose Y &lt;</a:t>
            </a:r>
            <a:r>
              <a:rPr lang="en-US" baseline="-25000" dirty="0" smtClean="0"/>
              <a:t>P</a:t>
            </a:r>
            <a:r>
              <a:rPr lang="en-US" dirty="0" smtClean="0"/>
              <a:t> X.  If X can be solved in polynomial time, then Y can be solved in polynomial time.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Suppose Y &lt;</a:t>
            </a:r>
            <a:r>
              <a:rPr lang="en-US" baseline="-25000" dirty="0"/>
              <a:t>P</a:t>
            </a:r>
            <a:r>
              <a:rPr lang="en-US" dirty="0"/>
              <a:t> X.  If Y cannot be solved in polynomial time, then X cannot be solved in polynomial time.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55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NP-Completeness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problem X is NP-complete if </a:t>
            </a:r>
          </a:p>
          <a:p>
            <a:pPr lvl="1" eaLnBrk="1" hangingPunct="1"/>
            <a:r>
              <a:rPr lang="en-US" smtClean="0"/>
              <a:t>X is in NP</a:t>
            </a:r>
          </a:p>
          <a:p>
            <a:pPr lvl="1" eaLnBrk="1" hangingPunct="1"/>
            <a:r>
              <a:rPr lang="en-US" smtClean="0"/>
              <a:t>For every Y in NP,  Y &lt;</a:t>
            </a:r>
            <a:r>
              <a:rPr lang="en-US" baseline="-25000" smtClean="0"/>
              <a:t>P</a:t>
            </a:r>
            <a:r>
              <a:rPr lang="en-US" smtClean="0"/>
              <a:t> X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X is a “hardest” problem in NP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X is NP-Complete, Z is in NP and X &lt;</a:t>
            </a:r>
            <a:r>
              <a:rPr lang="en-US" baseline="-25000" smtClean="0"/>
              <a:t>P</a:t>
            </a:r>
            <a:r>
              <a:rPr lang="en-US" smtClean="0"/>
              <a:t> Z</a:t>
            </a:r>
          </a:p>
          <a:p>
            <a:pPr lvl="1" eaLnBrk="1" hangingPunct="1"/>
            <a:r>
              <a:rPr lang="en-US" smtClean="0"/>
              <a:t>Then Z is NP-Complete</a:t>
            </a:r>
          </a:p>
        </p:txBody>
      </p:sp>
    </p:spTree>
    <p:extLst>
      <p:ext uri="{BB962C8B-B14F-4D97-AF65-F5344CB8AC3E}">
        <p14:creationId xmlns:p14="http://schemas.microsoft.com/office/powerpoint/2010/main" val="412612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Cook’s Theorem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Circuit Satisfiability Problem is NP-Complete</a:t>
            </a:r>
          </a:p>
        </p:txBody>
      </p:sp>
    </p:spTree>
    <p:extLst>
      <p:ext uri="{BB962C8B-B14F-4D97-AF65-F5344CB8AC3E}">
        <p14:creationId xmlns:p14="http://schemas.microsoft.com/office/powerpoint/2010/main" val="95856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Circuit SAT</a:t>
            </a:r>
          </a:p>
        </p:txBody>
      </p:sp>
      <p:sp>
        <p:nvSpPr>
          <p:cNvPr id="225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1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2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3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4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5</a:t>
            </a:r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x</a:t>
            </a:r>
            <a:r>
              <a:rPr lang="en-US" altLang="en-US" baseline="-25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 = T, x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 = F, x</a:t>
            </a:r>
            <a:r>
              <a:rPr lang="en-US" altLang="en-US" baseline="-25000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x</a:t>
            </a:r>
            <a:r>
              <a:rPr lang="en-US" altLang="en-US" baseline="-25000">
                <a:solidFill>
                  <a:srgbClr val="FF0000"/>
                </a:solidFill>
              </a:rPr>
              <a:t>4</a:t>
            </a:r>
            <a:r>
              <a:rPr lang="en-US" altLang="en-US">
                <a:solidFill>
                  <a:srgbClr val="FF0000"/>
                </a:solidFill>
              </a:rPr>
              <a:t> = T, x</a:t>
            </a:r>
            <a:r>
              <a:rPr lang="en-US" altLang="en-US" baseline="-25000">
                <a:solidFill>
                  <a:srgbClr val="FF0000"/>
                </a:solidFill>
              </a:rPr>
              <a:t>5</a:t>
            </a:r>
            <a:r>
              <a:rPr lang="en-US" alt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225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Find a satisfying assignment</a:t>
            </a:r>
          </a:p>
        </p:txBody>
      </p:sp>
    </p:spTree>
    <p:extLst>
      <p:ext uri="{BB962C8B-B14F-4D97-AF65-F5344CB8AC3E}">
        <p14:creationId xmlns:p14="http://schemas.microsoft.com/office/powerpoint/2010/main" val="25715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Garey and Johnson</a:t>
            </a:r>
          </a:p>
        </p:txBody>
      </p:sp>
      <p:pic>
        <p:nvPicPr>
          <p:cNvPr id="67587" name="Picture 3" descr="gj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2488" y="1531938"/>
            <a:ext cx="3190875" cy="4524375"/>
          </a:xfrm>
          <a:noFill/>
        </p:spPr>
      </p:pic>
    </p:spTree>
    <p:extLst>
      <p:ext uri="{BB962C8B-B14F-4D97-AF65-F5344CB8AC3E}">
        <p14:creationId xmlns:p14="http://schemas.microsoft.com/office/powerpoint/2010/main" val="285924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31419" y="544990"/>
            <a:ext cx="8348450" cy="1897375"/>
          </a:xfrm>
        </p:spPr>
        <p:txBody>
          <a:bodyPr/>
          <a:lstStyle/>
          <a:p>
            <a:pPr eaLnBrk="1" hangingPunct="1"/>
            <a:r>
              <a:rPr lang="en-US" dirty="0" smtClean="0"/>
              <a:t>NP Completeness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9874" name="Picture 2" descr="http://inf421.files.wordpress.com/2011/10/gj1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353105"/>
            <a:ext cx="4559205" cy="274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6" name="Picture 4" descr="http://inf421.files.wordpress.com/2011/10/gj3.gif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156" y="3387365"/>
            <a:ext cx="3841844" cy="268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5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Jack Edmonds</a:t>
            </a:r>
          </a:p>
          <a:p>
            <a:pPr lvl="1" eaLnBrk="1" hangingPunct="1"/>
            <a:r>
              <a:rPr lang="en-US" sz="2400" dirty="0" smtClean="0"/>
              <a:t>Identified NP</a:t>
            </a:r>
          </a:p>
          <a:p>
            <a:pPr eaLnBrk="1" hangingPunct="1"/>
            <a:r>
              <a:rPr lang="en-US" sz="2800" dirty="0" smtClean="0"/>
              <a:t>Steve Cook</a:t>
            </a:r>
          </a:p>
          <a:p>
            <a:pPr lvl="1" eaLnBrk="1" hangingPunct="1"/>
            <a:r>
              <a:rPr lang="en-US" sz="2400" dirty="0" smtClean="0"/>
              <a:t>Cook’s Theorem – NP-Completeness</a:t>
            </a:r>
          </a:p>
          <a:p>
            <a:pPr eaLnBrk="1" hangingPunct="1"/>
            <a:r>
              <a:rPr lang="en-US" sz="2800" dirty="0" smtClean="0"/>
              <a:t>Dick Karp</a:t>
            </a:r>
          </a:p>
          <a:p>
            <a:pPr lvl="1" eaLnBrk="1" hangingPunct="1"/>
            <a:r>
              <a:rPr lang="en-US" sz="2400" dirty="0" smtClean="0"/>
              <a:t>Identified the “standard” collection of NP-Complete Problems</a:t>
            </a:r>
          </a:p>
          <a:p>
            <a:pPr eaLnBrk="1" hangingPunct="1"/>
            <a:r>
              <a:rPr lang="en-US" sz="2800" dirty="0" smtClean="0"/>
              <a:t>Leonid Levin</a:t>
            </a:r>
          </a:p>
          <a:p>
            <a:pPr lvl="1" eaLnBrk="1" hangingPunct="1"/>
            <a:r>
              <a:rPr lang="en-US" sz="2400" dirty="0" smtClean="0"/>
              <a:t>Independent discovery of NP-Completeness in USSR</a:t>
            </a:r>
          </a:p>
        </p:txBody>
      </p:sp>
      <p:pic>
        <p:nvPicPr>
          <p:cNvPr id="4" name="Picture 2" descr="http://news.utoronto.ca/sites/default/files/Cook-NSERC-13-2-26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74" r="14605" b="33887"/>
          <a:stretch/>
        </p:blipFill>
        <p:spPr bwMode="auto">
          <a:xfrm>
            <a:off x="101442" y="2670050"/>
            <a:ext cx="711515" cy="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s://las.inf.ethz.ch/discml/edmonds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7" t="19053" r="11912" b="12353"/>
          <a:stretch/>
        </p:blipFill>
        <p:spPr bwMode="auto">
          <a:xfrm>
            <a:off x="140970" y="1728538"/>
            <a:ext cx="632458" cy="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eecs.berkeley.edu/Faculty/Photos/Homepages/karp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4" t="9311" r="9697" b="18599"/>
          <a:stretch/>
        </p:blipFill>
        <p:spPr bwMode="auto">
          <a:xfrm>
            <a:off x="78121" y="3691742"/>
            <a:ext cx="719005" cy="91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s://upload.wikimedia.org/wikipedia/commons/thumb/5/50/LeonidLevin2010.jpg/220px-LeonidLevin2010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2" t="6666" r="31236" b="29109"/>
          <a:stretch/>
        </p:blipFill>
        <p:spPr bwMode="auto">
          <a:xfrm>
            <a:off x="71006" y="4946900"/>
            <a:ext cx="723532" cy="83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01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vs. NP Question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9565" y="242887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84590" y="4148198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54365" y="2594155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80830" y="297363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3190" y="493395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9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21252" y="380841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0778" y="2442865"/>
            <a:ext cx="2808287" cy="30353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89602" y="3748087"/>
            <a:ext cx="12906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/>
              <a:t>P        NP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1504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Circuit Sat &lt;</a:t>
            </a:r>
            <a:r>
              <a:rPr lang="en-US" sz="2400" baseline="-25000" smtClean="0"/>
              <a:t>P</a:t>
            </a:r>
            <a:r>
              <a:rPr lang="en-US" sz="240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Independent Set &lt;</a:t>
            </a:r>
            <a:r>
              <a:rPr lang="en-US" sz="2400" baseline="-25000" smtClean="0"/>
              <a:t>P</a:t>
            </a:r>
            <a:r>
              <a:rPr lang="en-US" sz="240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Hamiltonian Circuit &lt;</a:t>
            </a:r>
            <a:r>
              <a:rPr lang="en-US" sz="2400" baseline="-25000" smtClean="0"/>
              <a:t>P</a:t>
            </a:r>
            <a:r>
              <a:rPr lang="en-US" sz="240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Subset Sum &lt;</a:t>
            </a:r>
            <a:r>
              <a:rPr lang="en-US" sz="2400" baseline="-25000" smtClean="0"/>
              <a:t>P</a:t>
            </a:r>
            <a:r>
              <a:rPr lang="en-US" sz="240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96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65888" y="9906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6964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6964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6629400" y="1981200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7010400" y="18288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>
            <p:custDataLst>
              <p:tags r:id="rId11"/>
            </p:custDataLst>
          </p:nvPr>
        </p:nvSpPr>
        <p:spPr>
          <a:xfrm>
            <a:off x="7391400" y="17526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3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Problems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Independent Set</a:t>
            </a:r>
          </a:p>
          <a:p>
            <a:pPr lvl="1" eaLnBrk="1" hangingPunct="1"/>
            <a:r>
              <a:rPr lang="en-US" smtClean="0"/>
              <a:t>Graph G = (V, E), a subset S of the vertices is independent if there are no edges between vertices in S</a:t>
            </a:r>
          </a:p>
        </p:txBody>
      </p:sp>
      <p:sp>
        <p:nvSpPr>
          <p:cNvPr id="706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06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06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06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06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06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06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06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  <a:p>
            <a:pPr lvl="1" eaLnBrk="1" hangingPunct="1"/>
            <a:r>
              <a:rPr lang="en-US" smtClean="0"/>
              <a:t>Graph G = (V, E), a subset S of the vertices is a vertex cover if every edge in E has at least one endpoint in S</a:t>
            </a:r>
          </a:p>
        </p:txBody>
      </p:sp>
      <p:sp>
        <p:nvSpPr>
          <p:cNvPr id="716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16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16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16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16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16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169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16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Cook’s Theorem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Circuit Satisfiability Problem is NP-Complete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Circuit Satisfiability</a:t>
            </a:r>
          </a:p>
          <a:p>
            <a:pPr lvl="1" eaLnBrk="1" hangingPunct="1"/>
            <a:r>
              <a:rPr lang="en-US" smtClean="0"/>
              <a:t>Given a boolean circuit, determine if there is an assignment of boolean values to the input to make the output true</a:t>
            </a:r>
          </a:p>
        </p:txBody>
      </p:sp>
    </p:spTree>
    <p:extLst>
      <p:ext uri="{BB962C8B-B14F-4D97-AF65-F5344CB8AC3E}">
        <p14:creationId xmlns:p14="http://schemas.microsoft.com/office/powerpoint/2010/main" val="22795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Circuit SAT</a:t>
            </a:r>
          </a:p>
        </p:txBody>
      </p:sp>
      <p:sp>
        <p:nvSpPr>
          <p:cNvPr id="737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3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4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5</a:t>
            </a:r>
          </a:p>
        </p:txBody>
      </p:sp>
      <p:sp>
        <p:nvSpPr>
          <p:cNvPr id="737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NOT</a:t>
            </a:r>
          </a:p>
        </p:txBody>
      </p:sp>
      <p:sp>
        <p:nvSpPr>
          <p:cNvPr id="737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OR</a:t>
            </a:r>
          </a:p>
        </p:txBody>
      </p:sp>
      <p:sp>
        <p:nvSpPr>
          <p:cNvPr id="737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AND</a:t>
            </a:r>
          </a:p>
        </p:txBody>
      </p:sp>
      <p:sp>
        <p:nvSpPr>
          <p:cNvPr id="737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= F, x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 = T, x</a:t>
            </a:r>
            <a:r>
              <a:rPr lang="en-US" baseline="-25000">
                <a:solidFill>
                  <a:srgbClr val="FF0000"/>
                </a:solidFill>
              </a:rPr>
              <a:t>5</a:t>
            </a:r>
            <a:r>
              <a:rPr 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737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Find a satisfying assignment</a:t>
            </a:r>
          </a:p>
        </p:txBody>
      </p:sp>
    </p:spTree>
    <p:extLst>
      <p:ext uri="{BB962C8B-B14F-4D97-AF65-F5344CB8AC3E}">
        <p14:creationId xmlns:p14="http://schemas.microsoft.com/office/powerpoint/2010/main" val="399066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of Cook’s Theorem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an arbitrary problem Y in NP to X</a:t>
            </a:r>
          </a:p>
          <a:p>
            <a:pPr eaLnBrk="1" hangingPunct="1"/>
            <a:r>
              <a:rPr lang="en-US" smtClean="0"/>
              <a:t>Let A be a non-deterministic polynomial time algorithm for Y</a:t>
            </a:r>
          </a:p>
          <a:p>
            <a:pPr eaLnBrk="1" hangingPunct="1"/>
            <a:r>
              <a:rPr lang="en-US" smtClean="0"/>
              <a:t>Convert A to a circuit, so that Y is a Yes instance iff and only if the circuit is satisfiable</a:t>
            </a:r>
          </a:p>
        </p:txBody>
      </p:sp>
    </p:spTree>
    <p:extLst>
      <p:ext uri="{BB962C8B-B14F-4D97-AF65-F5344CB8AC3E}">
        <p14:creationId xmlns:p14="http://schemas.microsoft.com/office/powerpoint/2010/main" val="43410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Algorithms vs. Lower bounds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Algorithmic Theory</a:t>
            </a:r>
          </a:p>
          <a:p>
            <a:pPr lvl="1" eaLnBrk="1" hangingPunct="1"/>
            <a:r>
              <a:rPr lang="en-US" smtClean="0"/>
              <a:t>What we can compute</a:t>
            </a:r>
          </a:p>
          <a:p>
            <a:pPr lvl="2" eaLnBrk="1" hangingPunct="1"/>
            <a:r>
              <a:rPr lang="en-US" smtClean="0"/>
              <a:t>I can solve problem X with resources R</a:t>
            </a:r>
          </a:p>
          <a:p>
            <a:pPr lvl="1" eaLnBrk="1" hangingPunct="1"/>
            <a:r>
              <a:rPr lang="en-US" smtClean="0"/>
              <a:t>Proofs are almost always to give an algorithm that meets the resource bounds</a:t>
            </a:r>
          </a:p>
          <a:p>
            <a:pPr eaLnBrk="1" hangingPunct="1"/>
            <a:r>
              <a:rPr lang="en-US" smtClean="0"/>
              <a:t>Lower bounds</a:t>
            </a:r>
          </a:p>
          <a:p>
            <a:pPr lvl="1" eaLnBrk="1" hangingPunct="1"/>
            <a:r>
              <a:rPr lang="en-US" smtClean="0"/>
              <a:t>How do we show that something can’t be done?</a:t>
            </a:r>
          </a:p>
        </p:txBody>
      </p:sp>
    </p:spTree>
    <p:extLst>
      <p:ext uri="{BB962C8B-B14F-4D97-AF65-F5344CB8AC3E}">
        <p14:creationId xmlns:p14="http://schemas.microsoft.com/office/powerpoint/2010/main" val="133165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of NP Completeness</a:t>
            </a:r>
          </a:p>
        </p:txBody>
      </p:sp>
      <p:sp>
        <p:nvSpPr>
          <p:cNvPr id="5325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2050" y="1379538"/>
            <a:ext cx="2655888" cy="83502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Most significant mathematical theory associated with computing</a:t>
            </a:r>
          </a:p>
        </p:txBody>
      </p:sp>
    </p:spTree>
    <p:extLst>
      <p:ext uri="{BB962C8B-B14F-4D97-AF65-F5344CB8AC3E}">
        <p14:creationId xmlns:p14="http://schemas.microsoft.com/office/powerpoint/2010/main" val="36283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Universe</a:t>
            </a:r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5163" y="242887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40188" y="4249738"/>
            <a:ext cx="1214437" cy="1063625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09963" y="2962275"/>
            <a:ext cx="2200275" cy="8350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8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311150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NP-Complete</a:t>
            </a:r>
          </a:p>
        </p:txBody>
      </p:sp>
      <p:sp>
        <p:nvSpPr>
          <p:cNvPr id="54279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8788" y="493395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5428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76850" y="380841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8909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Polynomial Time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P: Class of problems that can be solved in polynomial time</a:t>
            </a:r>
          </a:p>
          <a:p>
            <a:pPr lvl="1" eaLnBrk="1" hangingPunct="1"/>
            <a:r>
              <a:rPr lang="en-US" smtClean="0"/>
              <a:t>Corresponds with problems that can be solved efficiently in practice</a:t>
            </a:r>
          </a:p>
          <a:p>
            <a:pPr lvl="1" eaLnBrk="1" hangingPunct="1"/>
            <a:r>
              <a:rPr lang="en-US" smtClean="0"/>
              <a:t>Right class to work with “theoretically”</a:t>
            </a:r>
          </a:p>
        </p:txBody>
      </p:sp>
    </p:spTree>
    <p:extLst>
      <p:ext uri="{BB962C8B-B14F-4D97-AF65-F5344CB8AC3E}">
        <p14:creationId xmlns:p14="http://schemas.microsoft.com/office/powerpoint/2010/main" val="22696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 Problems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Theory developed in terms of yes/no problems</a:t>
            </a:r>
          </a:p>
          <a:p>
            <a:pPr lvl="1" eaLnBrk="1" hangingPunct="1"/>
            <a:r>
              <a:rPr lang="en-US" dirty="0" smtClean="0"/>
              <a:t>Independent set</a:t>
            </a:r>
          </a:p>
          <a:p>
            <a:pPr lvl="2" eaLnBrk="1" hangingPunct="1"/>
            <a:r>
              <a:rPr lang="en-US" dirty="0" smtClean="0"/>
              <a:t>Given a graph G and an integer K, does G have an independent set of size at least K</a:t>
            </a:r>
          </a:p>
          <a:p>
            <a:pPr lvl="1" eaLnBrk="1" hangingPunct="1"/>
            <a:r>
              <a:rPr lang="en-US" dirty="0" smtClean="0"/>
              <a:t>Network Flow</a:t>
            </a:r>
          </a:p>
          <a:p>
            <a:pPr lvl="2" eaLnBrk="1" hangingPunct="1"/>
            <a:r>
              <a:rPr lang="en-US" dirty="0" smtClean="0"/>
              <a:t>Given a graph G with edge capacities, a source vertex s, and sink vertex t, and an integer K, does the graph have flow function with value at least K</a:t>
            </a:r>
          </a:p>
        </p:txBody>
      </p:sp>
    </p:spTree>
    <p:extLst>
      <p:ext uri="{BB962C8B-B14F-4D97-AF65-F5344CB8AC3E}">
        <p14:creationId xmlns:p14="http://schemas.microsoft.com/office/powerpoint/2010/main" val="34784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of P</a:t>
            </a:r>
          </a:p>
        </p:txBody>
      </p:sp>
      <p:graphicFrame>
        <p:nvGraphicFramePr>
          <p:cNvPr id="271449" name="Group 89"/>
          <p:cNvGraphicFramePr>
            <a:graphicFrameLocks noGrp="1"/>
          </p:cNvGraphicFramePr>
          <p:nvPr>
            <p:extLst/>
          </p:nvPr>
        </p:nvGraphicFramePr>
        <p:xfrm>
          <a:off x="762000" y="2819400"/>
          <a:ext cx="8142287" cy="35820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76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3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Problem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Algorithm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MULTIPLE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Is x a multiple of y?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Grade school division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51, 17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51, 16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RELPRIME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Are x and y relatively prime?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Euclid’s algorithm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34, 39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34, 51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PRIMES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 x prime?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Agrawal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Kayal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Saxena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(2002)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EDIT-DISTANCE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 the edit distance between x and y less than 5?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Dynamic programming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niether neither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acgggt ttttta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LSOLVE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 there a vector x that satisfies Ax = b?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Gaussian  elimination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7393" name="Object 84"/>
          <p:cNvGraphicFramePr>
            <a:graphicFrameLocks noChangeAspect="1"/>
          </p:cNvGraphicFramePr>
          <p:nvPr>
            <p:extLst/>
          </p:nvPr>
        </p:nvGraphicFramePr>
        <p:xfrm>
          <a:off x="6781800" y="5715000"/>
          <a:ext cx="8905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1790700" imgH="990600" progId="Equation.3">
                  <p:embed/>
                </p:oleObj>
              </mc:Choice>
              <mc:Fallback>
                <p:oleObj name="Equation" r:id="rId4" imgW="17907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715000"/>
                        <a:ext cx="89058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94" name="Object 85"/>
          <p:cNvGraphicFramePr>
            <a:graphicFrameLocks noChangeAspect="1"/>
          </p:cNvGraphicFramePr>
          <p:nvPr>
            <p:extLst/>
          </p:nvPr>
        </p:nvGraphicFramePr>
        <p:xfrm>
          <a:off x="7924800" y="5715000"/>
          <a:ext cx="7381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6" imgW="1485900" imgH="990600" progId="Equation.3">
                  <p:embed/>
                </p:oleObj>
              </mc:Choice>
              <mc:Fallback>
                <p:oleObj name="Equation" r:id="rId6" imgW="14859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715000"/>
                        <a:ext cx="73818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1371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Decision problems for which there is a polynomial time algorithm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808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NP?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solvable in non-deterministic polynomial time . . 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Problems where “yes” instances have polynomial time checkable certificates</a:t>
            </a:r>
          </a:p>
        </p:txBody>
      </p:sp>
    </p:spTree>
    <p:extLst>
      <p:ext uri="{BB962C8B-B14F-4D97-AF65-F5344CB8AC3E}">
        <p14:creationId xmlns:p14="http://schemas.microsoft.com/office/powerpoint/2010/main" val="131562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10437</TotalTime>
  <Words>990</Words>
  <Application>Microsoft Office PowerPoint</Application>
  <PresentationFormat>On-screen Show (4:3)</PresentationFormat>
  <Paragraphs>248</Paragraphs>
  <Slides>27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ＭＳ Ｐゴシック</vt:lpstr>
      <vt:lpstr>Arial</vt:lpstr>
      <vt:lpstr>Calibri</vt:lpstr>
      <vt:lpstr>Comic Sans MS</vt:lpstr>
      <vt:lpstr>Courier New</vt:lpstr>
      <vt:lpstr>Times New Roman</vt:lpstr>
      <vt:lpstr>1_Default Design</vt:lpstr>
      <vt:lpstr>Equation</vt:lpstr>
      <vt:lpstr>CSE 421 Algorithms</vt:lpstr>
      <vt:lpstr>NP Completeness</vt:lpstr>
      <vt:lpstr>Algorithms vs. Lower bounds</vt:lpstr>
      <vt:lpstr>Theory of NP Completeness</vt:lpstr>
      <vt:lpstr>The Universe</vt:lpstr>
      <vt:lpstr>Polynomial Time </vt:lpstr>
      <vt:lpstr>Decision Problems</vt:lpstr>
      <vt:lpstr>Definition of P</vt:lpstr>
      <vt:lpstr>What is NP?</vt:lpstr>
      <vt:lpstr>Certificate examples</vt:lpstr>
      <vt:lpstr>Certifiers and Certificates:   3-Satisfiability</vt:lpstr>
      <vt:lpstr>Certifiers and Certificates:  Hamiltonian Cycle</vt:lpstr>
      <vt:lpstr>Polynomial time reductions</vt:lpstr>
      <vt:lpstr>Composability Lemma</vt:lpstr>
      <vt:lpstr>Lemmas</vt:lpstr>
      <vt:lpstr>NP-Completeness</vt:lpstr>
      <vt:lpstr>Cook’s Theorem</vt:lpstr>
      <vt:lpstr>Circuit SAT</vt:lpstr>
      <vt:lpstr>Garey and Johnson</vt:lpstr>
      <vt:lpstr>History</vt:lpstr>
      <vt:lpstr>P vs. NP Question</vt:lpstr>
      <vt:lpstr>Populating the NP-Completeness Universe</vt:lpstr>
      <vt:lpstr>Sample Problems</vt:lpstr>
      <vt:lpstr>Vertex Cover</vt:lpstr>
      <vt:lpstr>Cook’s Theorem</vt:lpstr>
      <vt:lpstr>Circuit SAT</vt:lpstr>
      <vt:lpstr>Proof of Cook’s Theorem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106</cp:revision>
  <dcterms:created xsi:type="dcterms:W3CDTF">1601-01-01T00:00:00Z</dcterms:created>
  <dcterms:modified xsi:type="dcterms:W3CDTF">2019-11-27T18:29:21Z</dcterms:modified>
</cp:coreProperties>
</file>