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4"/>
  </p:handoutMasterIdLst>
  <p:sldIdLst>
    <p:sldId id="256" r:id="rId2"/>
    <p:sldId id="357" r:id="rId3"/>
    <p:sldId id="359" r:id="rId4"/>
    <p:sldId id="360" r:id="rId5"/>
    <p:sldId id="362" r:id="rId6"/>
    <p:sldId id="363" r:id="rId7"/>
    <p:sldId id="380" r:id="rId8"/>
    <p:sldId id="364" r:id="rId9"/>
    <p:sldId id="365" r:id="rId10"/>
    <p:sldId id="367" r:id="rId11"/>
    <p:sldId id="368" r:id="rId12"/>
    <p:sldId id="369" r:id="rId13"/>
    <p:sldId id="371" r:id="rId14"/>
    <p:sldId id="370" r:id="rId15"/>
    <p:sldId id="372" r:id="rId16"/>
    <p:sldId id="375" r:id="rId17"/>
    <p:sldId id="373" r:id="rId18"/>
    <p:sldId id="374" r:id="rId19"/>
    <p:sldId id="376" r:id="rId20"/>
    <p:sldId id="378" r:id="rId21"/>
    <p:sldId id="377" r:id="rId22"/>
    <p:sldId id="379" r:id="rId23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7" d="100"/>
          <a:sy n="107" d="100"/>
        </p:scale>
        <p:origin x="2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" Type="http://schemas.openxmlformats.org/officeDocument/2006/relationships/tags" Target="../tags/tag158.xml"/><Relationship Id="rId16" Type="http://schemas.openxmlformats.org/officeDocument/2006/relationships/tags" Target="../tags/tag17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10" Type="http://schemas.openxmlformats.org/officeDocument/2006/relationships/tags" Target="../tags/tag1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17,  Autumn 2019</a:t>
            </a:r>
          </a:p>
          <a:p>
            <a:pPr eaLnBrk="1" hangingPunct="1"/>
            <a:r>
              <a:rPr lang="en-US" altLang="en-US" dirty="0"/>
              <a:t>Dynamic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What is the optimal linear interpolation with three line segments</a:t>
            </a:r>
          </a:p>
        </p:txBody>
      </p:sp>
      <p:sp>
        <p:nvSpPr>
          <p:cNvPr id="12291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2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2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2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2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3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3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two line segments</a:t>
            </a:r>
          </a:p>
        </p:txBody>
      </p:sp>
      <p:sp>
        <p:nvSpPr>
          <p:cNvPr id="133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6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the optimal linear interpolation with n line segments</a:t>
            </a:r>
          </a:p>
        </p:txBody>
      </p:sp>
      <p:sp>
        <p:nvSpPr>
          <p:cNvPr id="1433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Content Placeholder 21"/>
          <p:cNvSpPr>
            <a:spLocks noGrp="1"/>
          </p:cNvSpPr>
          <p:nvPr>
            <p:ph idx="1"/>
            <p:custDataLst>
              <p:tags r:id="rId18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Points p</a:t>
            </a:r>
            <a:r>
              <a:rPr lang="en-US" altLang="en-US" baseline="-25000"/>
              <a:t>1</a:t>
            </a:r>
            <a:r>
              <a:rPr lang="en-US" altLang="en-US"/>
              <a:t>, p</a:t>
            </a:r>
            <a:r>
              <a:rPr lang="en-US" altLang="en-US" baseline="-25000"/>
              <a:t>2</a:t>
            </a:r>
            <a:r>
              <a:rPr lang="en-US" altLang="en-US"/>
              <a:t>, . . ., p</a:t>
            </a:r>
            <a:r>
              <a:rPr lang="en-US" altLang="en-US" baseline="-25000"/>
              <a:t>n</a:t>
            </a:r>
            <a:r>
              <a:rPr lang="en-US" altLang="en-US"/>
              <a:t> ordered by                x-coordinate (p</a:t>
            </a:r>
            <a:r>
              <a:rPr lang="en-US" altLang="en-US" baseline="-25000"/>
              <a:t>i</a:t>
            </a:r>
            <a:r>
              <a:rPr lang="en-US" altLang="en-US"/>
              <a:t> = (x</a:t>
            </a:r>
            <a:r>
              <a:rPr lang="en-US" altLang="en-US" baseline="-25000"/>
              <a:t>i</a:t>
            </a:r>
            <a:r>
              <a:rPr lang="en-US" altLang="en-US"/>
              <a:t>, y</a:t>
            </a:r>
            <a:r>
              <a:rPr lang="en-US" altLang="en-US" baseline="-25000"/>
              <a:t>i</a:t>
            </a:r>
            <a:r>
              <a:rPr lang="en-US" altLang="en-US"/>
              <a:t>))</a:t>
            </a:r>
          </a:p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i,j</a:t>
            </a:r>
            <a:r>
              <a:rPr lang="en-US" altLang="en-US"/>
              <a:t> is the least squares error for the optimal line interpolating p</a:t>
            </a:r>
            <a:r>
              <a:rPr lang="en-US" altLang="en-US" baseline="-25000"/>
              <a:t>i</a:t>
            </a:r>
            <a:r>
              <a:rPr lang="en-US" altLang="en-US"/>
              <a:t>, . . . p</a:t>
            </a:r>
            <a:r>
              <a:rPr lang="en-US" altLang="en-US" baseline="-25000"/>
              <a:t>j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4724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29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46482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41148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816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86400" y="4343400"/>
            <a:ext cx="228600" cy="228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6096000"/>
            <a:ext cx="633095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Comment:  E</a:t>
            </a:r>
            <a:r>
              <a:rPr lang="en-US" altLang="en-US" sz="2400" baseline="-25000">
                <a:solidFill>
                  <a:srgbClr val="FF0000"/>
                </a:solidFill>
              </a:rPr>
              <a:t>i,j</a:t>
            </a:r>
            <a:r>
              <a:rPr lang="en-US" altLang="en-US" sz="2400">
                <a:solidFill>
                  <a:srgbClr val="FF0000"/>
                </a:solidFill>
              </a:rPr>
              <a:t> can be computed in O(n</a:t>
            </a:r>
            <a:r>
              <a:rPr lang="en-US" altLang="en-US" sz="2400" baseline="30000">
                <a:solidFill>
                  <a:srgbClr val="FF0000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)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two segments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 an equation for the optimal interpolation of p</a:t>
            </a:r>
            <a:r>
              <a:rPr lang="en-US" altLang="en-US" sz="2800" baseline="-25000"/>
              <a:t>1</a:t>
            </a:r>
            <a:r>
              <a:rPr lang="en-US" altLang="en-US" sz="2800"/>
              <a:t>,…,p</a:t>
            </a:r>
            <a:r>
              <a:rPr lang="en-US" altLang="en-US" sz="2800" baseline="-25000"/>
              <a:t>n</a:t>
            </a:r>
            <a:r>
              <a:rPr lang="en-US" altLang="en-US" sz="2800"/>
              <a:t> with two line segments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</a:t>
            </a:r>
            <a:r>
              <a:rPr lang="en-US" altLang="en-US" sz="2800" baseline="-25000"/>
              <a:t>i,j</a:t>
            </a:r>
            <a:r>
              <a:rPr lang="en-US" altLang="en-US" sz="2800"/>
              <a:t> is the least squares error for the optimal line interpolating p</a:t>
            </a:r>
            <a:r>
              <a:rPr lang="en-US" altLang="en-US" sz="2800" baseline="-25000"/>
              <a:t>i</a:t>
            </a:r>
            <a:r>
              <a:rPr lang="en-US" altLang="en-US" sz="2800"/>
              <a:t>, . . . p</a:t>
            </a:r>
            <a:r>
              <a:rPr lang="en-US" altLang="en-US" sz="2800" baseline="-25000"/>
              <a:t>j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interpolation with k 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segmentation with three segments</a:t>
            </a:r>
          </a:p>
          <a:p>
            <a:pPr lvl="1" eaLnBrk="1" hangingPunct="1"/>
            <a:r>
              <a:rPr lang="en-US" altLang="en-US"/>
              <a:t>Min</a:t>
            </a:r>
            <a:r>
              <a:rPr lang="en-US" altLang="en-US" baseline="-25000"/>
              <a:t>i,j</a:t>
            </a:r>
            <a:r>
              <a:rPr lang="en-US" altLang="en-US"/>
              <a:t>{E</a:t>
            </a:r>
            <a:r>
              <a:rPr lang="en-US" altLang="en-US" baseline="-25000"/>
              <a:t>1,i</a:t>
            </a:r>
            <a:r>
              <a:rPr lang="en-US" altLang="en-US"/>
              <a:t> + E</a:t>
            </a:r>
            <a:r>
              <a:rPr lang="en-US" altLang="en-US" baseline="-25000"/>
              <a:t>i,j</a:t>
            </a:r>
            <a:r>
              <a:rPr lang="en-US" altLang="en-US"/>
              <a:t> + E</a:t>
            </a:r>
            <a:r>
              <a:rPr lang="en-US" altLang="en-US" baseline="-25000"/>
              <a:t>j,n</a:t>
            </a:r>
            <a:r>
              <a:rPr lang="en-US" altLang="en-US"/>
              <a:t>}</a:t>
            </a:r>
          </a:p>
          <a:p>
            <a:pPr lvl="1" eaLnBrk="1" hangingPunct="1"/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combinations considered</a:t>
            </a:r>
          </a:p>
          <a:p>
            <a:pPr eaLnBrk="1" hangingPunct="1"/>
            <a:r>
              <a:rPr lang="en-US" altLang="en-US"/>
              <a:t>Generalization to k segments leads to considering O(n</a:t>
            </a:r>
            <a:r>
              <a:rPr lang="en-US" altLang="en-US" baseline="30000"/>
              <a:t>k-1</a:t>
            </a:r>
            <a:r>
              <a:rPr lang="en-US" altLang="en-US"/>
              <a:t>) combinations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Opt</a:t>
            </a:r>
            <a:r>
              <a:rPr lang="en-US" altLang="en-US" sz="4000" baseline="-25000" dirty="0" err="1"/>
              <a:t>k</a:t>
            </a:r>
            <a:r>
              <a:rPr lang="en-US" altLang="en-US" sz="4000" dirty="0"/>
              <a:t>[ j ] : Minimum error approximating p</a:t>
            </a:r>
            <a:r>
              <a:rPr lang="en-US" altLang="en-US" sz="4000" baseline="-25000" dirty="0"/>
              <a:t>1</a:t>
            </a:r>
            <a:r>
              <a:rPr lang="en-US" altLang="en-US" sz="4000" dirty="0"/>
              <a:t>…</a:t>
            </a:r>
            <a:r>
              <a:rPr lang="en-US" altLang="en-US" sz="4000" dirty="0" err="1"/>
              <a:t>p</a:t>
            </a:r>
            <a:r>
              <a:rPr lang="en-US" altLang="en-US" sz="4000" baseline="-25000" dirty="0" err="1"/>
              <a:t>j</a:t>
            </a:r>
            <a:r>
              <a:rPr lang="en-US" altLang="en-US" sz="4000" dirty="0"/>
              <a:t> with k segments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7421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How do you express Opt</a:t>
            </a:r>
            <a:r>
              <a:rPr lang="en-US" altLang="en-US" sz="3200" baseline="-25000"/>
              <a:t>k</a:t>
            </a:r>
            <a:r>
              <a:rPr lang="en-US" altLang="en-US" sz="3200"/>
              <a:t>[ j ] in terms of </a:t>
            </a:r>
          </a:p>
          <a:p>
            <a:pPr eaLnBrk="1" hangingPunct="1"/>
            <a:r>
              <a:rPr lang="en-US" altLang="en-US" sz="3200"/>
              <a:t>Opt</a:t>
            </a:r>
            <a:r>
              <a:rPr lang="en-US" altLang="en-US" sz="3200" baseline="-25000"/>
              <a:t>k-1</a:t>
            </a:r>
            <a:r>
              <a:rPr lang="en-US" altLang="en-US" sz="3200"/>
              <a:t>[1],…,Opt</a:t>
            </a:r>
            <a:r>
              <a:rPr lang="en-US" altLang="en-US" sz="3200" baseline="-25000"/>
              <a:t>k-1</a:t>
            </a:r>
            <a:r>
              <a:rPr lang="en-US" altLang="en-US" sz="3200"/>
              <a:t>[ j ]?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sub-solution property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Optimal solution with k segments extends an optimal solution of k-1 segments on a smaller problem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Optimal multi-segment interpolation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0925" y="1436688"/>
            <a:ext cx="56578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Compute Opt[ k, j ] for 0 &lt; k &lt; j &lt; 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 j := 1 to n</a:t>
            </a:r>
          </a:p>
          <a:p>
            <a:pPr eaLnBrk="1" hangingPunct="1"/>
            <a:r>
              <a:rPr lang="en-US" altLang="en-US" sz="2800"/>
              <a:t>    Opt[ 1, j] = E</a:t>
            </a:r>
            <a:r>
              <a:rPr lang="en-US" altLang="en-US" sz="2800" baseline="-25000"/>
              <a:t>1,j</a:t>
            </a:r>
            <a:r>
              <a:rPr lang="en-US" altLang="en-US" sz="2800"/>
              <a:t>;</a:t>
            </a:r>
          </a:p>
          <a:p>
            <a:pPr eaLnBrk="1" hangingPunct="1"/>
            <a:r>
              <a:rPr lang="en-US" altLang="en-US" sz="2800"/>
              <a:t>for k := 2 to n-1</a:t>
            </a:r>
          </a:p>
          <a:p>
            <a:pPr eaLnBrk="1" hangingPunct="1"/>
            <a:r>
              <a:rPr lang="en-US" altLang="en-US" sz="2800"/>
              <a:t>    for j := 2 to n</a:t>
            </a:r>
          </a:p>
          <a:p>
            <a:pPr eaLnBrk="1" hangingPunct="1"/>
            <a:r>
              <a:rPr lang="en-US" altLang="en-US" sz="2800"/>
              <a:t>	t := E</a:t>
            </a:r>
            <a:r>
              <a:rPr lang="en-US" altLang="en-US" sz="2800" baseline="-25000"/>
              <a:t>1,j</a:t>
            </a:r>
          </a:p>
          <a:p>
            <a:pPr eaLnBrk="1" hangingPunct="1"/>
            <a:r>
              <a:rPr lang="en-US" altLang="en-US" sz="2800"/>
              <a:t>	for i := 1 to j -1</a:t>
            </a:r>
          </a:p>
          <a:p>
            <a:pPr eaLnBrk="1" hangingPunct="1"/>
            <a:r>
              <a:rPr lang="en-US" altLang="en-US" sz="2800"/>
              <a:t>	    t = min (t, Opt[k-1, i ] + E</a:t>
            </a:r>
            <a:r>
              <a:rPr lang="en-US" altLang="en-US" sz="2800" baseline="-25000"/>
              <a:t>i,j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	Opt[k, j] = 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solution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Opt[k,j] is computed, record the value of i that minimized the sum</a:t>
            </a:r>
          </a:p>
          <a:p>
            <a:pPr eaLnBrk="1" hangingPunct="1"/>
            <a:r>
              <a:rPr lang="en-US" altLang="en-US"/>
              <a:t>Store this value in a auxiliary array</a:t>
            </a:r>
          </a:p>
          <a:p>
            <a:pPr eaLnBrk="1" hangingPunct="1"/>
            <a:r>
              <a:rPr lang="en-US" altLang="en-US"/>
              <a:t>Use to reconstruct solution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number of segments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/>
              <a:t>Segments not specified in advance</a:t>
            </a:r>
          </a:p>
          <a:p>
            <a:pPr eaLnBrk="1" hangingPunct="1"/>
            <a:r>
              <a:rPr lang="en-US" altLang="en-US"/>
              <a:t>Penalty function associated with segments</a:t>
            </a:r>
          </a:p>
          <a:p>
            <a:pPr eaLnBrk="1" hangingPunct="1"/>
            <a:r>
              <a:rPr lang="en-US" altLang="en-US"/>
              <a:t>Cost = Interpolation error + C x #Segments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96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4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486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578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Penalty cost measure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= min(E</a:t>
            </a:r>
            <a:r>
              <a:rPr lang="en-US" altLang="en-US" baseline="-25000"/>
              <a:t>1,j</a:t>
            </a:r>
            <a:r>
              <a:rPr lang="en-US" altLang="en-US"/>
              <a:t>, min</a:t>
            </a:r>
            <a:r>
              <a:rPr lang="en-US" altLang="en-US" baseline="-25000"/>
              <a:t>i</a:t>
            </a:r>
            <a:r>
              <a:rPr lang="en-US" altLang="en-US"/>
              <a:t>(Opt[ i ] + E</a:t>
            </a:r>
            <a:r>
              <a:rPr lang="en-US" altLang="en-US" baseline="-25000"/>
              <a:t>i,j</a:t>
            </a:r>
            <a:r>
              <a:rPr lang="en-US" altLang="en-US"/>
              <a:t> + P))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M[ j ] = max(MaxValue(j-1), w</a:t>
            </a:r>
            <a:r>
              <a:rPr lang="en-US" altLang="en-US" sz="2400" baseline="-25000"/>
              <a:t>j</a:t>
            </a:r>
            <a:r>
              <a:rPr lang="en-US" altLang="en-US" sz="2400"/>
              <a:t> + MaxValue(p[ j ]));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return M[ j ];</a:t>
            </a:r>
            <a:r>
              <a:rPr lang="en-US" altLang="en-US" sz="2800"/>
              <a:t>                                                       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717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2325" y="1436688"/>
            <a:ext cx="63801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Express the MaxValue algorithm as an </a:t>
            </a:r>
          </a:p>
          <a:p>
            <a:pPr eaLnBrk="1" hangingPunct="1"/>
            <a:r>
              <a:rPr lang="en-US" altLang="en-US" sz="2800"/>
              <a:t>iterative algorithm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MaxValue {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most important algorithmic technique covered in CSE 421</a:t>
            </a:r>
          </a:p>
          <a:p>
            <a:pPr eaLnBrk="1" hangingPunct="1"/>
            <a:r>
              <a:rPr lang="en-US" altLang="en-US"/>
              <a:t>Key ideas</a:t>
            </a:r>
          </a:p>
          <a:p>
            <a:pPr lvl="1" eaLnBrk="1" hangingPunct="1"/>
            <a:r>
              <a:rPr lang="en-US" altLang="en-US"/>
              <a:t>Express solution in terms of a polynomial number of sub problems</a:t>
            </a:r>
          </a:p>
          <a:p>
            <a:pPr lvl="1" eaLnBrk="1" hangingPunct="1"/>
            <a:r>
              <a:rPr lang="en-US" altLang="en-US"/>
              <a:t>Order sub problems to avoid recomputation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11126</TotalTime>
  <Words>638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Symbol</vt:lpstr>
      <vt:lpstr>Times New Roman</vt:lpstr>
      <vt:lpstr>1_Default Design</vt:lpstr>
      <vt:lpstr>CSE 421 Algorithms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Dynamic Programming</vt:lpstr>
      <vt:lpstr>Optimal linear interpolation   </vt:lpstr>
      <vt:lpstr>What is the optimal linear interpolation with three line segments</vt:lpstr>
      <vt:lpstr>What is the optimal linear interpolation with two line segments</vt:lpstr>
      <vt:lpstr>What is the optimal linear interpolation with n line segments</vt:lpstr>
      <vt:lpstr>Notation</vt:lpstr>
      <vt:lpstr>Optimal interpolation with two segments</vt:lpstr>
      <vt:lpstr>Optimal interpolation with k segments</vt:lpstr>
      <vt:lpstr>Optk[ j ] : Minimum error approximating p1…pj with k segments</vt:lpstr>
      <vt:lpstr>Optimal sub-solution property</vt:lpstr>
      <vt:lpstr>Optimal multi-segment interpolation</vt:lpstr>
      <vt:lpstr>Determining the solution</vt:lpstr>
      <vt:lpstr>Variable number of segments</vt:lpstr>
      <vt:lpstr>Penalty cost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75</cp:revision>
  <dcterms:created xsi:type="dcterms:W3CDTF">1601-01-01T00:00:00Z</dcterms:created>
  <dcterms:modified xsi:type="dcterms:W3CDTF">2019-11-03T20:35:41Z</dcterms:modified>
</cp:coreProperties>
</file>