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18"/>
  </p:handoutMasterIdLst>
  <p:sldIdLst>
    <p:sldId id="256" r:id="rId2"/>
    <p:sldId id="356" r:id="rId3"/>
    <p:sldId id="335" r:id="rId4"/>
    <p:sldId id="345" r:id="rId5"/>
    <p:sldId id="346" r:id="rId6"/>
    <p:sldId id="347" r:id="rId7"/>
    <p:sldId id="348" r:id="rId8"/>
    <p:sldId id="349" r:id="rId9"/>
    <p:sldId id="350" r:id="rId10"/>
    <p:sldId id="351" r:id="rId11"/>
    <p:sldId id="352" r:id="rId12"/>
    <p:sldId id="337" r:id="rId13"/>
    <p:sldId id="338" r:id="rId14"/>
    <p:sldId id="339" r:id="rId15"/>
    <p:sldId id="340" r:id="rId16"/>
    <p:sldId id="358" r:id="rId17"/>
  </p:sldIdLst>
  <p:sldSz cx="9144000" cy="6858000" type="screen4x3"/>
  <p:notesSz cx="7315200" cy="96012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6FF66"/>
    <a:srgbClr val="CC9900"/>
    <a:srgbClr val="FF0066"/>
    <a:srgbClr val="FFFF99"/>
    <a:srgbClr val="CCFF99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4264A3-29DA-4E45-92AE-2FBA37293ACE}" v="3" dt="2019-02-21T16:44:13.4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35" autoAdjust="0"/>
    <p:restoredTop sz="94660"/>
  </p:normalViewPr>
  <p:slideViewPr>
    <p:cSldViewPr>
      <p:cViewPr varScale="1">
        <p:scale>
          <a:sx n="118" d="100"/>
          <a:sy n="118" d="100"/>
        </p:scale>
        <p:origin x="148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CB4264A3-29DA-4E45-92AE-2FBA37293ACE}"/>
    <pc:docChg chg="custSel modSld">
      <pc:chgData name="Richard Anderson" userId="4654cc452026b74c" providerId="LiveId" clId="{CB4264A3-29DA-4E45-92AE-2FBA37293ACE}" dt="2019-02-21T16:44:13.461" v="65"/>
      <pc:docMkLst>
        <pc:docMk/>
      </pc:docMkLst>
      <pc:sldChg chg="modSp">
        <pc:chgData name="Richard Anderson" userId="4654cc452026b74c" providerId="LiveId" clId="{CB4264A3-29DA-4E45-92AE-2FBA37293ACE}" dt="2019-02-21T16:37:51.269" v="0" actId="207"/>
        <pc:sldMkLst>
          <pc:docMk/>
          <pc:sldMk cId="0" sldId="335"/>
        </pc:sldMkLst>
        <pc:spChg chg="mod">
          <ac:chgData name="Richard Anderson" userId="4654cc452026b74c" providerId="LiveId" clId="{CB4264A3-29DA-4E45-92AE-2FBA37293ACE}" dt="2019-02-21T16:37:51.269" v="0" actId="207"/>
          <ac:spMkLst>
            <pc:docMk/>
            <pc:sldMk cId="0" sldId="335"/>
            <ac:spMk id="3075" creationId="{00000000-0000-0000-0000-000000000000}"/>
          </ac:spMkLst>
        </pc:spChg>
      </pc:sldChg>
      <pc:sldChg chg="delSp">
        <pc:chgData name="Richard Anderson" userId="4654cc452026b74c" providerId="LiveId" clId="{CB4264A3-29DA-4E45-92AE-2FBA37293ACE}" dt="2019-02-21T16:43:52.633" v="64"/>
        <pc:sldMkLst>
          <pc:docMk/>
          <pc:sldMk cId="0" sldId="337"/>
        </pc:sldMkLst>
        <pc:spChg chg="del">
          <ac:chgData name="Richard Anderson" userId="4654cc452026b74c" providerId="LiveId" clId="{CB4264A3-29DA-4E45-92AE-2FBA37293ACE}" dt="2019-02-21T16:43:52.633" v="64"/>
          <ac:spMkLst>
            <pc:docMk/>
            <pc:sldMk cId="0" sldId="337"/>
            <ac:spMk id="12297" creationId="{00000000-0000-0000-0000-000000000000}"/>
          </ac:spMkLst>
        </pc:spChg>
      </pc:sldChg>
      <pc:sldChg chg="delSp">
        <pc:chgData name="Richard Anderson" userId="4654cc452026b74c" providerId="LiveId" clId="{CB4264A3-29DA-4E45-92AE-2FBA37293ACE}" dt="2019-02-21T16:44:13.461" v="65"/>
        <pc:sldMkLst>
          <pc:docMk/>
          <pc:sldMk cId="0" sldId="338"/>
        </pc:sldMkLst>
        <pc:spChg chg="del">
          <ac:chgData name="Richard Anderson" userId="4654cc452026b74c" providerId="LiveId" clId="{CB4264A3-29DA-4E45-92AE-2FBA37293ACE}" dt="2019-02-21T16:44:13.461" v="65"/>
          <ac:spMkLst>
            <pc:docMk/>
            <pc:sldMk cId="0" sldId="338"/>
            <ac:spMk id="13316" creationId="{00000000-0000-0000-0000-000000000000}"/>
          </ac:spMkLst>
        </pc:spChg>
      </pc:sldChg>
      <pc:sldChg chg="modSp">
        <pc:chgData name="Richard Anderson" userId="4654cc452026b74c" providerId="LiveId" clId="{CB4264A3-29DA-4E45-92AE-2FBA37293ACE}" dt="2019-02-21T16:42:07.725" v="63" actId="20577"/>
        <pc:sldMkLst>
          <pc:docMk/>
          <pc:sldMk cId="0" sldId="345"/>
        </pc:sldMkLst>
        <pc:spChg chg="mod">
          <ac:chgData name="Richard Anderson" userId="4654cc452026b74c" providerId="LiveId" clId="{CB4264A3-29DA-4E45-92AE-2FBA37293ACE}" dt="2019-02-21T16:42:07.725" v="63" actId="20577"/>
          <ac:spMkLst>
            <pc:docMk/>
            <pc:sldMk cId="0" sldId="345"/>
            <ac:spMk id="4098" creationId="{00000000-0000-0000-0000-000000000000}"/>
          </ac:spMkLst>
        </pc:spChg>
      </pc:sldChg>
      <pc:sldChg chg="modSp">
        <pc:chgData name="Richard Anderson" userId="4654cc452026b74c" providerId="LiveId" clId="{CB4264A3-29DA-4E45-92AE-2FBA37293ACE}" dt="2019-02-21T16:39:12.382" v="17" actId="20577"/>
        <pc:sldMkLst>
          <pc:docMk/>
          <pc:sldMk cId="1884547749" sldId="354"/>
        </pc:sldMkLst>
        <pc:spChg chg="mod">
          <ac:chgData name="Richard Anderson" userId="4654cc452026b74c" providerId="LiveId" clId="{CB4264A3-29DA-4E45-92AE-2FBA37293ACE}" dt="2019-02-21T16:38:53.548" v="8" actId="1035"/>
          <ac:spMkLst>
            <pc:docMk/>
            <pc:sldMk cId="1884547749" sldId="354"/>
            <ac:spMk id="5" creationId="{00000000-0000-0000-0000-000000000000}"/>
          </ac:spMkLst>
        </pc:spChg>
        <pc:spChg chg="mod">
          <ac:chgData name="Richard Anderson" userId="4654cc452026b74c" providerId="LiveId" clId="{CB4264A3-29DA-4E45-92AE-2FBA37293ACE}" dt="2019-02-21T16:38:53.548" v="8" actId="1035"/>
          <ac:spMkLst>
            <pc:docMk/>
            <pc:sldMk cId="1884547749" sldId="354"/>
            <ac:spMk id="6" creationId="{00000000-0000-0000-0000-000000000000}"/>
          </ac:spMkLst>
        </pc:spChg>
        <pc:spChg chg="mod">
          <ac:chgData name="Richard Anderson" userId="4654cc452026b74c" providerId="LiveId" clId="{CB4264A3-29DA-4E45-92AE-2FBA37293ACE}" dt="2019-02-21T16:38:53.548" v="8" actId="1035"/>
          <ac:spMkLst>
            <pc:docMk/>
            <pc:sldMk cId="1884547749" sldId="354"/>
            <ac:spMk id="7" creationId="{00000000-0000-0000-0000-000000000000}"/>
          </ac:spMkLst>
        </pc:spChg>
        <pc:spChg chg="mod">
          <ac:chgData name="Richard Anderson" userId="4654cc452026b74c" providerId="LiveId" clId="{CB4264A3-29DA-4E45-92AE-2FBA37293ACE}" dt="2019-02-21T16:39:04.367" v="12" actId="20577"/>
          <ac:spMkLst>
            <pc:docMk/>
            <pc:sldMk cId="1884547749" sldId="354"/>
            <ac:spMk id="8" creationId="{00000000-0000-0000-0000-000000000000}"/>
          </ac:spMkLst>
        </pc:spChg>
        <pc:spChg chg="mod">
          <ac:chgData name="Richard Anderson" userId="4654cc452026b74c" providerId="LiveId" clId="{CB4264A3-29DA-4E45-92AE-2FBA37293ACE}" dt="2019-02-21T16:39:12.382" v="17" actId="20577"/>
          <ac:spMkLst>
            <pc:docMk/>
            <pc:sldMk cId="1884547749" sldId="354"/>
            <ac:spMk id="17411" creationId="{00000000-0000-0000-0000-000000000000}"/>
          </ac:spMkLst>
        </pc:spChg>
      </pc:sldChg>
      <pc:sldChg chg="modSp">
        <pc:chgData name="Richard Anderson" userId="4654cc452026b74c" providerId="LiveId" clId="{CB4264A3-29DA-4E45-92AE-2FBA37293ACE}" dt="2019-02-21T16:41:13.988" v="58" actId="27636"/>
        <pc:sldMkLst>
          <pc:docMk/>
          <pc:sldMk cId="512303382" sldId="357"/>
        </pc:sldMkLst>
        <pc:spChg chg="mod">
          <ac:chgData name="Richard Anderson" userId="4654cc452026b74c" providerId="LiveId" clId="{CB4264A3-29DA-4E45-92AE-2FBA37293ACE}" dt="2019-02-21T16:41:13.988" v="58" actId="27636"/>
          <ac:spMkLst>
            <pc:docMk/>
            <pc:sldMk cId="512303382" sldId="357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21558213-7DC6-4D6A-A18D-1F8D0F85A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11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2BD4F-6D32-4158-BEEC-0114D75DD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01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E2BC4-0025-490F-86DF-86D24627E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57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0A8B7-339B-49FC-BC66-989AF7A100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76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AEE0D-5A32-4C7B-912A-C0D8E6E2F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39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3F5CC-D05C-48CC-9B39-21E122815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09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C3102-0AA5-443B-8955-2D7412F1E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66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C7008-4F2D-43B1-B1D4-F37804DC1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8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D13AE-E7D4-477F-8079-BF0ACDF4B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23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64027-2529-46DE-B191-7985C0438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16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CCD66-5ECD-440D-99A6-2CADF6675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8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ECE2F-56F2-4697-A180-D2CFAF4BE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79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7963D-C2C8-4EF1-9BAD-B07413A0A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fld id="{1D01DBA2-F09F-4900-B6D8-D30B3F7DA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89.xml"/><Relationship Id="rId13" Type="http://schemas.openxmlformats.org/officeDocument/2006/relationships/tags" Target="../tags/tag94.xml"/><Relationship Id="rId18" Type="http://schemas.openxmlformats.org/officeDocument/2006/relationships/tags" Target="../tags/tag99.xml"/><Relationship Id="rId26" Type="http://schemas.openxmlformats.org/officeDocument/2006/relationships/tags" Target="../tags/tag107.xml"/><Relationship Id="rId3" Type="http://schemas.openxmlformats.org/officeDocument/2006/relationships/tags" Target="../tags/tag84.xml"/><Relationship Id="rId21" Type="http://schemas.openxmlformats.org/officeDocument/2006/relationships/tags" Target="../tags/tag102.xml"/><Relationship Id="rId7" Type="http://schemas.openxmlformats.org/officeDocument/2006/relationships/tags" Target="../tags/tag88.xml"/><Relationship Id="rId12" Type="http://schemas.openxmlformats.org/officeDocument/2006/relationships/tags" Target="../tags/tag93.xml"/><Relationship Id="rId17" Type="http://schemas.openxmlformats.org/officeDocument/2006/relationships/tags" Target="../tags/tag98.xml"/><Relationship Id="rId25" Type="http://schemas.openxmlformats.org/officeDocument/2006/relationships/tags" Target="../tags/tag106.xml"/><Relationship Id="rId2" Type="http://schemas.openxmlformats.org/officeDocument/2006/relationships/tags" Target="../tags/tag83.xml"/><Relationship Id="rId16" Type="http://schemas.openxmlformats.org/officeDocument/2006/relationships/tags" Target="../tags/tag97.xml"/><Relationship Id="rId20" Type="http://schemas.openxmlformats.org/officeDocument/2006/relationships/tags" Target="../tags/tag101.xml"/><Relationship Id="rId29" Type="http://schemas.openxmlformats.org/officeDocument/2006/relationships/slideLayout" Target="../slideLayouts/slideLayout6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11" Type="http://schemas.openxmlformats.org/officeDocument/2006/relationships/tags" Target="../tags/tag92.xml"/><Relationship Id="rId24" Type="http://schemas.openxmlformats.org/officeDocument/2006/relationships/tags" Target="../tags/tag105.xml"/><Relationship Id="rId5" Type="http://schemas.openxmlformats.org/officeDocument/2006/relationships/tags" Target="../tags/tag86.xml"/><Relationship Id="rId15" Type="http://schemas.openxmlformats.org/officeDocument/2006/relationships/tags" Target="../tags/tag96.xml"/><Relationship Id="rId23" Type="http://schemas.openxmlformats.org/officeDocument/2006/relationships/tags" Target="../tags/tag104.xml"/><Relationship Id="rId28" Type="http://schemas.openxmlformats.org/officeDocument/2006/relationships/tags" Target="../tags/tag109.xml"/><Relationship Id="rId10" Type="http://schemas.openxmlformats.org/officeDocument/2006/relationships/tags" Target="../tags/tag91.xml"/><Relationship Id="rId19" Type="http://schemas.openxmlformats.org/officeDocument/2006/relationships/tags" Target="../tags/tag100.xml"/><Relationship Id="rId4" Type="http://schemas.openxmlformats.org/officeDocument/2006/relationships/tags" Target="../tags/tag85.xml"/><Relationship Id="rId9" Type="http://schemas.openxmlformats.org/officeDocument/2006/relationships/tags" Target="../tags/tag90.xml"/><Relationship Id="rId14" Type="http://schemas.openxmlformats.org/officeDocument/2006/relationships/tags" Target="../tags/tag95.xml"/><Relationship Id="rId22" Type="http://schemas.openxmlformats.org/officeDocument/2006/relationships/tags" Target="../tags/tag103.xml"/><Relationship Id="rId27" Type="http://schemas.openxmlformats.org/officeDocument/2006/relationships/tags" Target="../tags/tag10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1.xml"/><Relationship Id="rId1" Type="http://schemas.openxmlformats.org/officeDocument/2006/relationships/tags" Target="../tags/tag1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3" Type="http://schemas.openxmlformats.org/officeDocument/2006/relationships/tags" Target="../tags/tag114.xml"/><Relationship Id="rId7" Type="http://schemas.openxmlformats.org/officeDocument/2006/relationships/tags" Target="../tags/tag118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tags" Target="../tags/tag117.xml"/><Relationship Id="rId5" Type="http://schemas.openxmlformats.org/officeDocument/2006/relationships/tags" Target="../tags/tag116.xml"/><Relationship Id="rId4" Type="http://schemas.openxmlformats.org/officeDocument/2006/relationships/tags" Target="../tags/tag1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20.xml"/><Relationship Id="rId1" Type="http://schemas.openxmlformats.org/officeDocument/2006/relationships/tags" Target="../tags/tag1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2.xml"/><Relationship Id="rId1" Type="http://schemas.openxmlformats.org/officeDocument/2006/relationships/tags" Target="../tags/tag12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4.xml"/><Relationship Id="rId1" Type="http://schemas.openxmlformats.org/officeDocument/2006/relationships/tags" Target="../tags/tag1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26" Type="http://schemas.openxmlformats.org/officeDocument/2006/relationships/tags" Target="../tags/tag31.xml"/><Relationship Id="rId3" Type="http://schemas.openxmlformats.org/officeDocument/2006/relationships/tags" Target="../tags/tag8.xml"/><Relationship Id="rId21" Type="http://schemas.openxmlformats.org/officeDocument/2006/relationships/tags" Target="../tags/tag26.xml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5" Type="http://schemas.openxmlformats.org/officeDocument/2006/relationships/tags" Target="../tags/tag30.xml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20" Type="http://schemas.openxmlformats.org/officeDocument/2006/relationships/tags" Target="../tags/tag25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24" Type="http://schemas.openxmlformats.org/officeDocument/2006/relationships/tags" Target="../tags/tag29.xml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23" Type="http://schemas.openxmlformats.org/officeDocument/2006/relationships/tags" Target="../tags/tag28.xml"/><Relationship Id="rId28" Type="http://schemas.openxmlformats.org/officeDocument/2006/relationships/tags" Target="../tags/tag33.xml"/><Relationship Id="rId10" Type="http://schemas.openxmlformats.org/officeDocument/2006/relationships/tags" Target="../tags/tag15.xml"/><Relationship Id="rId19" Type="http://schemas.openxmlformats.org/officeDocument/2006/relationships/tags" Target="../tags/tag24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Relationship Id="rId22" Type="http://schemas.openxmlformats.org/officeDocument/2006/relationships/tags" Target="../tags/tag27.xml"/><Relationship Id="rId27" Type="http://schemas.openxmlformats.org/officeDocument/2006/relationships/tags" Target="../tags/tag3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tags" Target="../tags/tag46.xml"/><Relationship Id="rId18" Type="http://schemas.openxmlformats.org/officeDocument/2006/relationships/tags" Target="../tags/tag51.xml"/><Relationship Id="rId26" Type="http://schemas.openxmlformats.org/officeDocument/2006/relationships/tags" Target="../tags/tag59.xml"/><Relationship Id="rId3" Type="http://schemas.openxmlformats.org/officeDocument/2006/relationships/tags" Target="../tags/tag36.xml"/><Relationship Id="rId21" Type="http://schemas.openxmlformats.org/officeDocument/2006/relationships/tags" Target="../tags/tag54.xml"/><Relationship Id="rId7" Type="http://schemas.openxmlformats.org/officeDocument/2006/relationships/tags" Target="../tags/tag40.xml"/><Relationship Id="rId12" Type="http://schemas.openxmlformats.org/officeDocument/2006/relationships/tags" Target="../tags/tag45.xml"/><Relationship Id="rId17" Type="http://schemas.openxmlformats.org/officeDocument/2006/relationships/tags" Target="../tags/tag50.xml"/><Relationship Id="rId25" Type="http://schemas.openxmlformats.org/officeDocument/2006/relationships/tags" Target="../tags/tag58.xml"/><Relationship Id="rId2" Type="http://schemas.openxmlformats.org/officeDocument/2006/relationships/tags" Target="../tags/tag35.xml"/><Relationship Id="rId16" Type="http://schemas.openxmlformats.org/officeDocument/2006/relationships/tags" Target="../tags/tag49.xml"/><Relationship Id="rId20" Type="http://schemas.openxmlformats.org/officeDocument/2006/relationships/tags" Target="../tags/tag53.xml"/><Relationship Id="rId29" Type="http://schemas.openxmlformats.org/officeDocument/2006/relationships/tags" Target="../tags/tag62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24" Type="http://schemas.openxmlformats.org/officeDocument/2006/relationships/tags" Target="../tags/tag57.xml"/><Relationship Id="rId5" Type="http://schemas.openxmlformats.org/officeDocument/2006/relationships/tags" Target="../tags/tag38.xml"/><Relationship Id="rId15" Type="http://schemas.openxmlformats.org/officeDocument/2006/relationships/tags" Target="../tags/tag48.xml"/><Relationship Id="rId23" Type="http://schemas.openxmlformats.org/officeDocument/2006/relationships/tags" Target="../tags/tag56.xml"/><Relationship Id="rId28" Type="http://schemas.openxmlformats.org/officeDocument/2006/relationships/tags" Target="../tags/tag61.xml"/><Relationship Id="rId10" Type="http://schemas.openxmlformats.org/officeDocument/2006/relationships/tags" Target="../tags/tag43.xml"/><Relationship Id="rId19" Type="http://schemas.openxmlformats.org/officeDocument/2006/relationships/tags" Target="../tags/tag52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tags" Target="../tags/tag47.xml"/><Relationship Id="rId22" Type="http://schemas.openxmlformats.org/officeDocument/2006/relationships/tags" Target="../tags/tag55.xml"/><Relationship Id="rId27" Type="http://schemas.openxmlformats.org/officeDocument/2006/relationships/tags" Target="../tags/tag60.xml"/><Relationship Id="rId30" Type="http://schemas.openxmlformats.org/officeDocument/2006/relationships/tags" Target="../tags/tag6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65.xml"/><Relationship Id="rId1" Type="http://schemas.openxmlformats.org/officeDocument/2006/relationships/tags" Target="../tags/tag6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7.xml"/><Relationship Id="rId1" Type="http://schemas.openxmlformats.org/officeDocument/2006/relationships/tags" Target="../tags/tag6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13" Type="http://schemas.openxmlformats.org/officeDocument/2006/relationships/slideLayout" Target="../slideLayouts/slideLayout6.xml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12" Type="http://schemas.openxmlformats.org/officeDocument/2006/relationships/tags" Target="../tags/tag79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11" Type="http://schemas.openxmlformats.org/officeDocument/2006/relationships/tags" Target="../tags/tag78.xml"/><Relationship Id="rId5" Type="http://schemas.openxmlformats.org/officeDocument/2006/relationships/tags" Target="../tags/tag72.xml"/><Relationship Id="rId10" Type="http://schemas.openxmlformats.org/officeDocument/2006/relationships/tags" Target="../tags/tag77.xml"/><Relationship Id="rId4" Type="http://schemas.openxmlformats.org/officeDocument/2006/relationships/tags" Target="../tags/tag71.xml"/><Relationship Id="rId9" Type="http://schemas.openxmlformats.org/officeDocument/2006/relationships/tags" Target="../tags/tag7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1.xml"/><Relationship Id="rId1" Type="http://schemas.openxmlformats.org/officeDocument/2006/relationships/tags" Target="../tags/tag8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CSE 421</a:t>
            </a:r>
            <a:br>
              <a:rPr lang="en-US" altLang="en-US"/>
            </a:br>
            <a:r>
              <a:rPr lang="en-US" altLang="en-US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Lecture 15, </a:t>
            </a:r>
            <a:r>
              <a:rPr lang="en-US" altLang="en-US" dirty="0" smtClean="0"/>
              <a:t>Autumn </a:t>
            </a:r>
            <a:r>
              <a:rPr lang="en-US" altLang="en-US" dirty="0"/>
              <a:t>2019</a:t>
            </a:r>
          </a:p>
          <a:p>
            <a:pPr eaLnBrk="1" hangingPunct="1"/>
            <a:r>
              <a:rPr lang="en-US" altLang="en-US" dirty="0"/>
              <a:t>Closest Pair, Multiplication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534400" cy="1143000"/>
          </a:xfrm>
        </p:spPr>
        <p:txBody>
          <a:bodyPr/>
          <a:lstStyle/>
          <a:p>
            <a:pPr algn="l" eaLnBrk="1" hangingPunct="1"/>
            <a:r>
              <a:rPr lang="en-US" altLang="en-US" sz="3200"/>
              <a:t>Identify the pairs of points that are compared in the merge step following the recursive calls</a:t>
            </a:r>
            <a:r>
              <a:rPr lang="en-US" altLang="en-US" sz="4000"/>
              <a:t> </a:t>
            </a:r>
          </a:p>
        </p:txBody>
      </p:sp>
      <p:sp>
        <p:nvSpPr>
          <p:cNvPr id="10243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43400" y="5486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343400" y="1981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86000" y="3505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819400" y="4648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895600" y="2590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124200" y="3962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0" y="51816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10000" y="45720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419600" y="4267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276600" y="31242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86200" y="3733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4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267200" y="32004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5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14800" y="25908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6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648200" y="25908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7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486400" y="2362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8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648200" y="3429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9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172200" y="28956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0" name="Oval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029200" y="4191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1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105400" y="29718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2" name="Oval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572000" y="48768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3" name="Oval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791200" y="4267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4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858000" y="3505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5" name="Oval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410200" y="5029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6" name="Oval 2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400800" y="40386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7" name="Oval 2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400800" y="4953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8" name="Oval 2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086600" y="4648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9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4572000" y="16002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Algorithm run time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After preprocessing:</a:t>
            </a:r>
          </a:p>
          <a:p>
            <a:pPr lvl="1" eaLnBrk="1" hangingPunct="1"/>
            <a:r>
              <a:rPr lang="en-US" altLang="en-US"/>
              <a:t>T(n) = cn + 2 T(n/2)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Integer Arithmetic</a:t>
            </a:r>
          </a:p>
        </p:txBody>
      </p:sp>
      <p:sp>
        <p:nvSpPr>
          <p:cNvPr id="1229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95400" y="1676400"/>
            <a:ext cx="7493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     9715480283945084383094856701043643845790217965702956767</a:t>
            </a:r>
          </a:p>
          <a:p>
            <a:pPr eaLnBrk="1" hangingPunct="1"/>
            <a:r>
              <a:rPr lang="en-US" altLang="en-US"/>
              <a:t>+   1242431098234099057329075097179898430928779579277597977</a:t>
            </a:r>
          </a:p>
        </p:txBody>
      </p:sp>
      <p:sp>
        <p:nvSpPr>
          <p:cNvPr id="12292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219200" y="2362200"/>
            <a:ext cx="762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47800" y="4495800"/>
            <a:ext cx="7512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     2095067093034680994318596846868779409766717133476767930</a:t>
            </a:r>
          </a:p>
          <a:p>
            <a:pPr eaLnBrk="1" hangingPunct="1"/>
            <a:r>
              <a:rPr lang="en-US" altLang="en-US" dirty="0"/>
              <a:t>X   5920175091777634709677679342929097012308956679993010921</a:t>
            </a:r>
          </a:p>
        </p:txBody>
      </p:sp>
      <p:sp>
        <p:nvSpPr>
          <p:cNvPr id="12294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371600" y="5257800"/>
            <a:ext cx="762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0" y="3581400"/>
            <a:ext cx="6127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Runtime for standard algorithm to add two n digit numbers:</a:t>
            </a:r>
          </a:p>
        </p:txBody>
      </p:sp>
      <p:sp>
        <p:nvSpPr>
          <p:cNvPr id="12296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0" y="6324600"/>
            <a:ext cx="6521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Runtime for standard algorithm to multiply two n digit numbers: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Recursive </a:t>
            </a:r>
            <a:r>
              <a:rPr lang="en-US" altLang="en-US" sz="4000" dirty="0" smtClean="0"/>
              <a:t>Multiplication Algorithm </a:t>
            </a:r>
            <a:r>
              <a:rPr lang="en-US" altLang="en-US" sz="4000" dirty="0"/>
              <a:t>(First attempt)</a:t>
            </a:r>
          </a:p>
        </p:txBody>
      </p:sp>
      <p:sp>
        <p:nvSpPr>
          <p:cNvPr id="13315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676400"/>
            <a:ext cx="7924800" cy="415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x = x</a:t>
            </a:r>
            <a:r>
              <a:rPr lang="en-US" altLang="en-US" sz="2800" baseline="-25000" dirty="0"/>
              <a:t>1 </a:t>
            </a:r>
            <a:r>
              <a:rPr lang="en-US" altLang="en-US" sz="2800" dirty="0"/>
              <a:t>2</a:t>
            </a:r>
            <a:r>
              <a:rPr lang="en-US" altLang="en-US" sz="2800" baseline="30000" dirty="0"/>
              <a:t>n/2</a:t>
            </a:r>
            <a:r>
              <a:rPr lang="en-US" altLang="en-US" sz="2800" dirty="0"/>
              <a:t> + x</a:t>
            </a:r>
            <a:r>
              <a:rPr lang="en-US" altLang="en-US" sz="2800" baseline="-25000" dirty="0"/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y = y</a:t>
            </a:r>
            <a:r>
              <a:rPr lang="en-US" altLang="en-US" sz="2800" baseline="-25000" dirty="0"/>
              <a:t>1 </a:t>
            </a:r>
            <a:r>
              <a:rPr lang="en-US" altLang="en-US" sz="2800" dirty="0"/>
              <a:t>2</a:t>
            </a:r>
            <a:r>
              <a:rPr lang="en-US" altLang="en-US" sz="2800" baseline="30000" dirty="0"/>
              <a:t>n/2</a:t>
            </a:r>
            <a:r>
              <a:rPr lang="en-US" altLang="en-US" sz="2800" dirty="0"/>
              <a:t> + y</a:t>
            </a:r>
            <a:r>
              <a:rPr lang="en-US" altLang="en-US" sz="2800" baseline="-25000" dirty="0"/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 err="1"/>
              <a:t>xy</a:t>
            </a:r>
            <a:r>
              <a:rPr lang="en-US" altLang="en-US" sz="2800" dirty="0"/>
              <a:t> = (x</a:t>
            </a:r>
            <a:r>
              <a:rPr lang="en-US" altLang="en-US" sz="2800" baseline="-25000" dirty="0"/>
              <a:t>1 </a:t>
            </a:r>
            <a:r>
              <a:rPr lang="en-US" altLang="en-US" sz="2800" dirty="0"/>
              <a:t>2</a:t>
            </a:r>
            <a:r>
              <a:rPr lang="en-US" altLang="en-US" sz="2800" baseline="30000" dirty="0"/>
              <a:t>n/2</a:t>
            </a:r>
            <a:r>
              <a:rPr lang="en-US" altLang="en-US" sz="2800" dirty="0"/>
              <a:t> + x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) (y</a:t>
            </a:r>
            <a:r>
              <a:rPr lang="en-US" altLang="en-US" sz="2800" baseline="-25000" dirty="0"/>
              <a:t>1 </a:t>
            </a:r>
            <a:r>
              <a:rPr lang="en-US" altLang="en-US" sz="2800" dirty="0"/>
              <a:t>2</a:t>
            </a:r>
            <a:r>
              <a:rPr lang="en-US" altLang="en-US" sz="2800" baseline="30000" dirty="0"/>
              <a:t>n/2</a:t>
            </a:r>
            <a:r>
              <a:rPr lang="en-US" altLang="en-US" sz="2800" dirty="0"/>
              <a:t> + y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     = x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y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 2</a:t>
            </a:r>
            <a:r>
              <a:rPr lang="en-US" altLang="en-US" sz="2800" baseline="30000" dirty="0"/>
              <a:t>n</a:t>
            </a:r>
            <a:r>
              <a:rPr lang="en-US" altLang="en-US" sz="2800" dirty="0"/>
              <a:t> + (x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y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 + x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y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)2</a:t>
            </a:r>
            <a:r>
              <a:rPr lang="en-US" altLang="en-US" sz="2800" baseline="30000" dirty="0"/>
              <a:t>n/2</a:t>
            </a:r>
            <a:r>
              <a:rPr lang="en-US" altLang="en-US" sz="2800" dirty="0"/>
              <a:t> + x</a:t>
            </a:r>
            <a:r>
              <a:rPr lang="en-US" altLang="en-US" sz="2800" baseline="-25000" dirty="0"/>
              <a:t>0</a:t>
            </a:r>
            <a:r>
              <a:rPr lang="en-US" altLang="en-US" sz="2800" dirty="0"/>
              <a:t>y</a:t>
            </a:r>
            <a:r>
              <a:rPr lang="en-US" altLang="en-US" sz="2800" baseline="-25000" dirty="0"/>
              <a:t>0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baseline="-250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Recurrence: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Run time: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 algebra</a:t>
            </a:r>
          </a:p>
        </p:txBody>
      </p:sp>
      <p:sp>
        <p:nvSpPr>
          <p:cNvPr id="1433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676400"/>
            <a:ext cx="79248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x = x</a:t>
            </a:r>
            <a:r>
              <a:rPr lang="en-US" altLang="en-US" sz="2800" baseline="-25000"/>
              <a:t>1 </a:t>
            </a:r>
            <a:r>
              <a:rPr lang="en-US" altLang="en-US" sz="2800"/>
              <a:t>2</a:t>
            </a:r>
            <a:r>
              <a:rPr lang="en-US" altLang="en-US" sz="2800" baseline="30000"/>
              <a:t>n/2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y = y</a:t>
            </a:r>
            <a:r>
              <a:rPr lang="en-US" altLang="en-US" sz="2800" baseline="-25000"/>
              <a:t>1 </a:t>
            </a:r>
            <a:r>
              <a:rPr lang="en-US" altLang="en-US" sz="2800"/>
              <a:t>2</a:t>
            </a:r>
            <a:r>
              <a:rPr lang="en-US" altLang="en-US" sz="2800" baseline="30000"/>
              <a:t>n/2</a:t>
            </a:r>
            <a:r>
              <a:rPr lang="en-US" altLang="en-US" sz="2800"/>
              <a:t> + y</a:t>
            </a:r>
            <a:r>
              <a:rPr lang="en-US" altLang="en-US" sz="2800" baseline="-25000"/>
              <a:t>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xy =  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 2</a:t>
            </a:r>
            <a:r>
              <a:rPr lang="en-US" altLang="en-US" sz="2800" baseline="30000"/>
              <a:t>n</a:t>
            </a:r>
            <a:r>
              <a:rPr lang="en-US" altLang="en-US" sz="2800"/>
              <a:t> + (x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) 2</a:t>
            </a:r>
            <a:r>
              <a:rPr lang="en-US" altLang="en-US" sz="2800" baseline="30000"/>
              <a:t>n/2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baseline="-25000"/>
          </a:p>
          <a:p>
            <a:pPr eaLnBrk="1" hangingPunct="1">
              <a:spcBef>
                <a:spcPct val="50000"/>
              </a:spcBef>
            </a:pPr>
            <a:endParaRPr lang="en-US" altLang="en-US" sz="2800" baseline="-25000"/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p = (x</a:t>
            </a:r>
            <a:r>
              <a:rPr lang="en-US" altLang="en-US" sz="2800" baseline="-25000"/>
              <a:t>1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)(y</a:t>
            </a:r>
            <a:r>
              <a:rPr lang="en-US" altLang="en-US" sz="2800" baseline="-25000"/>
              <a:t>1</a:t>
            </a:r>
            <a:r>
              <a:rPr lang="en-US" altLang="en-US" sz="2800"/>
              <a:t> + y</a:t>
            </a:r>
            <a:r>
              <a:rPr lang="en-US" altLang="en-US" sz="2800" baseline="-25000"/>
              <a:t>0</a:t>
            </a:r>
            <a:r>
              <a:rPr lang="en-US" altLang="en-US" sz="2800"/>
              <a:t>) = 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 + x</a:t>
            </a:r>
            <a:r>
              <a:rPr lang="en-US" altLang="en-US" sz="2800" baseline="-25000"/>
              <a:t>1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1</a:t>
            </a:r>
            <a:r>
              <a:rPr lang="en-US" altLang="en-US" sz="2800"/>
              <a:t> + x</a:t>
            </a:r>
            <a:r>
              <a:rPr lang="en-US" altLang="en-US" sz="2800" baseline="-25000"/>
              <a:t>0</a:t>
            </a:r>
            <a:r>
              <a:rPr lang="en-US" altLang="en-US" sz="2800"/>
              <a:t>y</a:t>
            </a:r>
            <a:r>
              <a:rPr lang="en-US" altLang="en-US" sz="2800" baseline="-25000"/>
              <a:t>0</a:t>
            </a:r>
            <a:r>
              <a:rPr lang="en-US" altLang="en-US" sz="2800"/>
              <a:t> 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 baseline="-25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Karatsuba’s Algorithm</a:t>
            </a:r>
          </a:p>
        </p:txBody>
      </p:sp>
      <p:sp>
        <p:nvSpPr>
          <p:cNvPr id="1536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1828800"/>
            <a:ext cx="7239000" cy="392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Multiply n-digit integers x and 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Let   x = x</a:t>
            </a:r>
            <a:r>
              <a:rPr lang="en-US" altLang="en-US" sz="2400" baseline="-25000"/>
              <a:t>1</a:t>
            </a:r>
            <a:r>
              <a:rPr lang="en-US" altLang="en-US" sz="2400"/>
              <a:t> 2</a:t>
            </a:r>
            <a:r>
              <a:rPr lang="en-US" altLang="en-US" sz="2400" baseline="30000"/>
              <a:t>n/2</a:t>
            </a:r>
            <a:r>
              <a:rPr lang="en-US" altLang="en-US" sz="2400"/>
              <a:t> + x</a:t>
            </a:r>
            <a:r>
              <a:rPr lang="en-US" altLang="en-US" sz="2400" baseline="-25000"/>
              <a:t>0</a:t>
            </a:r>
            <a:r>
              <a:rPr lang="en-US" altLang="en-US" sz="2400"/>
              <a:t> and  y = y</a:t>
            </a:r>
            <a:r>
              <a:rPr lang="en-US" altLang="en-US" sz="2400" baseline="-25000"/>
              <a:t>1</a:t>
            </a:r>
            <a:r>
              <a:rPr lang="en-US" altLang="en-US" sz="2400"/>
              <a:t> 2</a:t>
            </a:r>
            <a:r>
              <a:rPr lang="en-US" altLang="en-US" sz="2400" baseline="30000"/>
              <a:t>n/2</a:t>
            </a:r>
            <a:r>
              <a:rPr lang="en-US" altLang="en-US" sz="2400"/>
              <a:t> + y</a:t>
            </a:r>
            <a:r>
              <a:rPr lang="en-US" altLang="en-US" sz="2400" baseline="-25000"/>
              <a:t>0</a:t>
            </a:r>
          </a:p>
          <a:p>
            <a:pPr eaLnBrk="1" hangingPunct="1"/>
            <a:r>
              <a:rPr lang="en-US" altLang="en-US" sz="2400"/>
              <a:t>	Recursively compute</a:t>
            </a:r>
          </a:p>
          <a:p>
            <a:pPr eaLnBrk="1" hangingPunct="1"/>
            <a:r>
              <a:rPr lang="en-US" altLang="en-US" sz="2400"/>
              <a:t>		a = x</a:t>
            </a:r>
            <a:r>
              <a:rPr lang="en-US" altLang="en-US" sz="2400" baseline="-25000"/>
              <a:t>1</a:t>
            </a:r>
            <a:r>
              <a:rPr lang="en-US" altLang="en-US" sz="2400"/>
              <a:t>y</a:t>
            </a:r>
            <a:r>
              <a:rPr lang="en-US" altLang="en-US" sz="2400" baseline="-25000"/>
              <a:t>1</a:t>
            </a:r>
          </a:p>
          <a:p>
            <a:pPr eaLnBrk="1" hangingPunct="1"/>
            <a:r>
              <a:rPr lang="en-US" altLang="en-US" sz="2400"/>
              <a:t>		b = x</a:t>
            </a:r>
            <a:r>
              <a:rPr lang="en-US" altLang="en-US" sz="2400" baseline="-25000"/>
              <a:t>0</a:t>
            </a:r>
            <a:r>
              <a:rPr lang="en-US" altLang="en-US" sz="2400"/>
              <a:t>y</a:t>
            </a:r>
            <a:r>
              <a:rPr lang="en-US" altLang="en-US" sz="2400" baseline="-25000"/>
              <a:t>0</a:t>
            </a:r>
          </a:p>
          <a:p>
            <a:pPr eaLnBrk="1" hangingPunct="1"/>
            <a:r>
              <a:rPr lang="en-US" altLang="en-US" sz="2400"/>
              <a:t>		p = (x</a:t>
            </a:r>
            <a:r>
              <a:rPr lang="en-US" altLang="en-US" sz="2400" baseline="-25000"/>
              <a:t>1</a:t>
            </a:r>
            <a:r>
              <a:rPr lang="en-US" altLang="en-US" sz="2400"/>
              <a:t> + x</a:t>
            </a:r>
            <a:r>
              <a:rPr lang="en-US" altLang="en-US" sz="2400" baseline="-25000"/>
              <a:t>0</a:t>
            </a:r>
            <a:r>
              <a:rPr lang="en-US" altLang="en-US" sz="2400"/>
              <a:t>)(y</a:t>
            </a:r>
            <a:r>
              <a:rPr lang="en-US" altLang="en-US" sz="2400" baseline="-25000"/>
              <a:t>1</a:t>
            </a:r>
            <a:r>
              <a:rPr lang="en-US" altLang="en-US" sz="2400"/>
              <a:t> + y</a:t>
            </a:r>
            <a:r>
              <a:rPr lang="en-US" altLang="en-US" sz="2400" baseline="-25000"/>
              <a:t>0</a:t>
            </a:r>
            <a:r>
              <a:rPr lang="en-US" altLang="en-US" sz="2400"/>
              <a:t>)  </a:t>
            </a:r>
          </a:p>
          <a:p>
            <a:pPr eaLnBrk="1" hangingPunct="1"/>
            <a:r>
              <a:rPr lang="en-US" altLang="en-US" sz="2400"/>
              <a:t>	Return a2</a:t>
            </a:r>
            <a:r>
              <a:rPr lang="en-US" altLang="en-US" sz="2400" baseline="30000"/>
              <a:t>n</a:t>
            </a:r>
            <a:r>
              <a:rPr lang="en-US" altLang="en-US" sz="2400"/>
              <a:t> + (p – a – b)2</a:t>
            </a:r>
            <a:r>
              <a:rPr lang="en-US" altLang="en-US" sz="2400" baseline="30000"/>
              <a:t>n/2</a:t>
            </a:r>
            <a:r>
              <a:rPr lang="en-US" altLang="en-US" sz="2400"/>
              <a:t> + b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Recurrence:  T(n) = 3T(n/2) + cn</a:t>
            </a:r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52400" y="6324600"/>
            <a:ext cx="2590800" cy="338554"/>
          </a:xfrm>
          <a:prstGeom prst="rect">
            <a:avLst/>
          </a:prstGeom>
          <a:solidFill>
            <a:schemeClr val="accent5"/>
          </a:solidFill>
          <a:ln w="19050">
            <a:solidFill>
              <a:schemeClr val="accent5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log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3 = 1.58496250073…</a:t>
            </a:r>
            <a:endParaRPr lang="en-US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Programming!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92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/>
          <a:lstStyle/>
          <a:p>
            <a:r>
              <a:rPr lang="en-US" dirty="0" smtClean="0"/>
              <a:t>Midterm </a:t>
            </a:r>
            <a:r>
              <a:rPr lang="en-US" dirty="0" smtClean="0"/>
              <a:t>Wednesday</a:t>
            </a:r>
          </a:p>
          <a:p>
            <a:r>
              <a:rPr lang="en-US" dirty="0" smtClean="0"/>
              <a:t>Friday,  FFT</a:t>
            </a:r>
          </a:p>
          <a:p>
            <a:r>
              <a:rPr lang="en-US" dirty="0" smtClean="0"/>
              <a:t>Monday,  Chapter 6,  Dynamic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417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and Conquer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dirty="0" err="1"/>
              <a:t>Mergesort</a:t>
            </a:r>
            <a:r>
              <a:rPr lang="en-US" altLang="en-US" sz="2800" dirty="0"/>
              <a:t>, Quicksort</a:t>
            </a:r>
          </a:p>
          <a:p>
            <a:pPr eaLnBrk="1" hangingPunct="1"/>
            <a:r>
              <a:rPr lang="en-US" altLang="en-US" sz="2800" dirty="0"/>
              <a:t>Strassen’s Algorithm</a:t>
            </a:r>
          </a:p>
          <a:p>
            <a:pPr eaLnBrk="1" hangingPunct="1"/>
            <a:r>
              <a:rPr lang="en-US" altLang="en-US" sz="2800" dirty="0"/>
              <a:t>Inversion counting</a:t>
            </a:r>
          </a:p>
          <a:p>
            <a:pPr eaLnBrk="1" hangingPunct="1"/>
            <a:r>
              <a:rPr lang="en-US" altLang="en-US" sz="2800" dirty="0">
                <a:solidFill>
                  <a:srgbClr val="00B050"/>
                </a:solidFill>
              </a:rPr>
              <a:t>Median</a:t>
            </a:r>
          </a:p>
          <a:p>
            <a:pPr eaLnBrk="1" hangingPunct="1"/>
            <a:r>
              <a:rPr lang="en-US" altLang="en-US" sz="2800" dirty="0">
                <a:solidFill>
                  <a:srgbClr val="C00000"/>
                </a:solidFill>
              </a:rPr>
              <a:t>Closest Pair Algorithm (2d)</a:t>
            </a:r>
          </a:p>
          <a:p>
            <a:pPr eaLnBrk="1" hangingPunct="1"/>
            <a:r>
              <a:rPr lang="en-US" altLang="en-US" sz="2800" dirty="0">
                <a:solidFill>
                  <a:srgbClr val="C00000"/>
                </a:solidFill>
              </a:rPr>
              <a:t>Integer Multiplication (Karatsuba’s Algorithm)</a:t>
            </a:r>
          </a:p>
          <a:p>
            <a:pPr eaLnBrk="1" hangingPunct="1"/>
            <a:r>
              <a:rPr lang="en-US" altLang="en-US" sz="2800" dirty="0"/>
              <a:t>FFT</a:t>
            </a:r>
          </a:p>
          <a:p>
            <a:pPr lvl="1" eaLnBrk="1" hangingPunct="1"/>
            <a:r>
              <a:rPr lang="en-US" altLang="en-US" sz="2400" dirty="0"/>
              <a:t>Polynomial Multiplication</a:t>
            </a:r>
          </a:p>
          <a:p>
            <a:pPr lvl="1" eaLnBrk="1" hangingPunct="1"/>
            <a:r>
              <a:rPr lang="en-US" altLang="en-US" sz="2400" dirty="0"/>
              <a:t>Convolution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Closest Pair Problem (2D)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/>
              <a:t>Given a set of points find the pair of points p, q that minimizes dist(p, q)</a:t>
            </a:r>
          </a:p>
        </p:txBody>
      </p:sp>
      <p:sp>
        <p:nvSpPr>
          <p:cNvPr id="410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67200" y="61722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267200" y="2667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09800" y="4191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5334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19400" y="3276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48000" y="46482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733800" y="58674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33800" y="52578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8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343400" y="4953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9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200400" y="3810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0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810000" y="4419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1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91000" y="38862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2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038600" y="3276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3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572000" y="3276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410200" y="3048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5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572000" y="41148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6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96000" y="35814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7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953000" y="48768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8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029200" y="3657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19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495800" y="55626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0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715000" y="4953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1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781800" y="4191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2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334000" y="5715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3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324600" y="47244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4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324600" y="56388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25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010400" y="5334000"/>
            <a:ext cx="228600" cy="2286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and conquer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If we solve the problem on two subsets, does it help?  (Separate by median x coordinate)</a:t>
            </a:r>
          </a:p>
        </p:txBody>
      </p:sp>
      <p:sp>
        <p:nvSpPr>
          <p:cNvPr id="512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114800" y="60198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52600" y="51816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57400" y="40386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0800" y="51816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60198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95600" y="44958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581400" y="57150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81400" y="51054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191000" y="48006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3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048000" y="36576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4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657600" y="42672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5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038600" y="37338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6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28800" y="6019800"/>
            <a:ext cx="228600" cy="2286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7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876800" y="59436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8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239000" y="60960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9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724400" y="40386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0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248400" y="35052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1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867400" y="40386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2" name="Oval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181600" y="35814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3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724400" y="50292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4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867400" y="48768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5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934200" y="41148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6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486400" y="56388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7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477000" y="46482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8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477000" y="55626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9" name="Oval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162800" y="5257800"/>
            <a:ext cx="228600" cy="2286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0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371600" y="4038600"/>
            <a:ext cx="447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Symbol" pitchFamily="18" charset="2"/>
              </a:rPr>
              <a:t>d</a:t>
            </a:r>
            <a:r>
              <a:rPr lang="en-US" altLang="en-US" sz="2400" baseline="-25000"/>
              <a:t>1</a:t>
            </a:r>
          </a:p>
        </p:txBody>
      </p:sp>
      <p:sp>
        <p:nvSpPr>
          <p:cNvPr id="5151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315200" y="4114800"/>
            <a:ext cx="447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Symbol" pitchFamily="18" charset="2"/>
              </a:rPr>
              <a:t>d</a:t>
            </a:r>
            <a:r>
              <a:rPr lang="en-US" altLang="en-US" sz="2400" baseline="-25000"/>
              <a:t>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Packing Lemma</a:t>
            </a:r>
          </a:p>
        </p:txBody>
      </p:sp>
      <p:sp>
        <p:nvSpPr>
          <p:cNvPr id="6147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1447800"/>
            <a:ext cx="83058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/>
              <a:t>Suppose that the minimum distance between points is at least </a:t>
            </a:r>
            <a:r>
              <a:rPr lang="en-US" altLang="en-US" sz="2800">
                <a:latin typeface="Symbol" pitchFamily="18" charset="2"/>
              </a:rPr>
              <a:t>d</a:t>
            </a:r>
            <a:r>
              <a:rPr lang="en-US" altLang="en-US" sz="2800"/>
              <a:t>, what is the maximum number of points that can be packed in a ball of radius </a:t>
            </a:r>
            <a:r>
              <a:rPr lang="en-US" altLang="en-US" sz="2800">
                <a:latin typeface="Symbol" pitchFamily="18" charset="2"/>
              </a:rPr>
              <a:t>d</a:t>
            </a:r>
            <a:r>
              <a:rPr lang="en-US" altLang="en-US" sz="2800"/>
              <a:t>?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Combining Solutions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Suppose the minimum separation from the sub problems is </a:t>
            </a:r>
            <a:r>
              <a:rPr lang="en-US" altLang="en-US">
                <a:latin typeface="Symbol" pitchFamily="18" charset="2"/>
              </a:rPr>
              <a:t>d</a:t>
            </a:r>
          </a:p>
          <a:p>
            <a:pPr eaLnBrk="1" hangingPunct="1"/>
            <a:r>
              <a:rPr lang="en-US" altLang="en-US"/>
              <a:t>In looking for cross set closest pairs, we only need to consider points with </a:t>
            </a:r>
            <a:r>
              <a:rPr lang="en-US" altLang="en-US">
                <a:latin typeface="Symbol" pitchFamily="18" charset="2"/>
              </a:rPr>
              <a:t>d</a:t>
            </a:r>
            <a:r>
              <a:rPr lang="en-US" altLang="en-US"/>
              <a:t> of the boundary</a:t>
            </a:r>
          </a:p>
          <a:p>
            <a:pPr eaLnBrk="1" hangingPunct="1"/>
            <a:r>
              <a:rPr lang="en-US" altLang="en-US"/>
              <a:t>How many cross border interactions do we need to test?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A packing lemma bounds the number of distances to check</a:t>
            </a:r>
          </a:p>
        </p:txBody>
      </p:sp>
      <p:sp>
        <p:nvSpPr>
          <p:cNvPr id="8195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3048000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6" name="Oval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21336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7" name="Line 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438400" y="1600200"/>
            <a:ext cx="0" cy="3276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1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581400" y="1600200"/>
            <a:ext cx="0" cy="3276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Oval 12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429000" y="3886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0" name="Oval 1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362200" y="3886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1" name="Oval 1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29000" y="22098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2" name="Oval 1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429000" y="3048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3" name="Oval 1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362200" y="3048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4" name="Line 1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514600" y="4876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Text Box 1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19400" y="4876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Symbol" pitchFamily="18" charset="2"/>
              </a:rPr>
              <a:t>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Details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Preprocessing: sort points by 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Merge step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Select points in boundary zone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For each point in the boundary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Find highest point on the other side that is at most </a:t>
            </a:r>
            <a:r>
              <a:rPr lang="en-US" altLang="en-US">
                <a:latin typeface="Symbol" pitchFamily="18" charset="2"/>
              </a:rPr>
              <a:t>d</a:t>
            </a:r>
            <a:r>
              <a:rPr lang="en-US" altLang="en-US"/>
              <a:t> above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Find lowest point on the other side that is at most </a:t>
            </a:r>
            <a:r>
              <a:rPr lang="en-US" altLang="en-US">
                <a:latin typeface="Symbol" pitchFamily="18" charset="2"/>
              </a:rPr>
              <a:t>d</a:t>
            </a:r>
            <a:r>
              <a:rPr lang="en-US" altLang="en-US"/>
              <a:t> below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Compare with the points in this interval (there are at most 6)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7125</TotalTime>
  <Words>422</Words>
  <Application>Microsoft Office PowerPoint</Application>
  <PresentationFormat>On-screen Show (4:3)</PresentationFormat>
  <Paragraphs>79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Symbol</vt:lpstr>
      <vt:lpstr>Times New Roman</vt:lpstr>
      <vt:lpstr>1_Default Design</vt:lpstr>
      <vt:lpstr>CSE 421 Algorithms</vt:lpstr>
      <vt:lpstr>Announcements</vt:lpstr>
      <vt:lpstr>Divide and Conquer Algorithms</vt:lpstr>
      <vt:lpstr>Closest Pair Problem (2D)</vt:lpstr>
      <vt:lpstr>Divide and conquer</vt:lpstr>
      <vt:lpstr>Packing Lemma</vt:lpstr>
      <vt:lpstr>Combining Solutions</vt:lpstr>
      <vt:lpstr>A packing lemma bounds the number of distances to check</vt:lpstr>
      <vt:lpstr>Details</vt:lpstr>
      <vt:lpstr>Identify the pairs of points that are compared in the merge step following the recursive calls </vt:lpstr>
      <vt:lpstr>Algorithm run time</vt:lpstr>
      <vt:lpstr>Integer Arithmetic</vt:lpstr>
      <vt:lpstr>Recursive Multiplication Algorithm (First attempt)</vt:lpstr>
      <vt:lpstr>Simple algebra</vt:lpstr>
      <vt:lpstr>Karatsuba’s Algorithm</vt:lpstr>
      <vt:lpstr>Next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64</cp:revision>
  <dcterms:created xsi:type="dcterms:W3CDTF">1601-01-01T00:00:00Z</dcterms:created>
  <dcterms:modified xsi:type="dcterms:W3CDTF">2019-10-24T20:09:09Z</dcterms:modified>
</cp:coreProperties>
</file>