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3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4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302" r:id="rId3"/>
    <p:sldId id="380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78" r:id="rId21"/>
    <p:sldId id="379" r:id="rId22"/>
    <p:sldId id="345" r:id="rId23"/>
    <p:sldId id="346" r:id="rId24"/>
    <p:sldId id="347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07BC64-543E-4C03-9500-B8B82932167E}" v="2" dt="2019-01-21T23:03:03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18" d="100"/>
          <a:sy n="118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9007BC64-543E-4C03-9500-B8B82932167E}"/>
    <pc:docChg chg="custSel addSld delSld modSld">
      <pc:chgData name="Richard Anderson" userId="4654cc452026b74c" providerId="LiveId" clId="{9007BC64-543E-4C03-9500-B8B82932167E}" dt="2019-01-21T23:10:49.204" v="773" actId="27636"/>
      <pc:docMkLst>
        <pc:docMk/>
      </pc:docMkLst>
      <pc:sldChg chg="modSp">
        <pc:chgData name="Richard Anderson" userId="4654cc452026b74c" providerId="LiveId" clId="{9007BC64-543E-4C03-9500-B8B82932167E}" dt="2019-01-21T22:30:54.867" v="10" actId="20577"/>
        <pc:sldMkLst>
          <pc:docMk/>
          <pc:sldMk cId="0" sldId="256"/>
        </pc:sldMkLst>
        <pc:spChg chg="mod">
          <ac:chgData name="Richard Anderson" userId="4654cc452026b74c" providerId="LiveId" clId="{9007BC64-543E-4C03-9500-B8B82932167E}" dt="2019-01-21T22:30:54.867" v="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9007BC64-543E-4C03-9500-B8B82932167E}" dt="2019-01-21T22:35:40.482" v="103" actId="20577"/>
        <pc:sldMkLst>
          <pc:docMk/>
          <pc:sldMk cId="0" sldId="302"/>
        </pc:sldMkLst>
        <pc:spChg chg="mod">
          <ac:chgData name="Richard Anderson" userId="4654cc452026b74c" providerId="LiveId" clId="{9007BC64-543E-4C03-9500-B8B82932167E}" dt="2019-01-21T22:35:40.482" v="103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9007BC64-543E-4C03-9500-B8B82932167E}" dt="2019-01-21T22:35:46.719" v="104" actId="2696"/>
        <pc:sldMkLst>
          <pc:docMk/>
          <pc:sldMk cId="2384399704" sldId="378"/>
        </pc:sldMkLst>
      </pc:sldChg>
      <pc:sldChg chg="modSp add">
        <pc:chgData name="Richard Anderson" userId="4654cc452026b74c" providerId="LiveId" clId="{9007BC64-543E-4C03-9500-B8B82932167E}" dt="2019-01-21T23:02:41.148" v="314" actId="5793"/>
        <pc:sldMkLst>
          <pc:docMk/>
          <pc:sldMk cId="3354885597" sldId="378"/>
        </pc:sldMkLst>
        <pc:spChg chg="mod">
          <ac:chgData name="Richard Anderson" userId="4654cc452026b74c" providerId="LiveId" clId="{9007BC64-543E-4C03-9500-B8B82932167E}" dt="2019-01-21T22:50:00.298" v="151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9007BC64-543E-4C03-9500-B8B82932167E}" dt="2019-01-21T23:02:41.148" v="314" actId="5793"/>
          <ac:spMkLst>
            <pc:docMk/>
            <pc:sldMk cId="3354885597" sldId="378"/>
            <ac:spMk id="3" creationId="{2DA2D841-B4C6-4F6F-BEA8-9C9B01F119E2}"/>
          </ac:spMkLst>
        </pc:spChg>
      </pc:sldChg>
      <pc:sldChg chg="modSp add">
        <pc:chgData name="Richard Anderson" userId="4654cc452026b74c" providerId="LiveId" clId="{9007BC64-543E-4C03-9500-B8B82932167E}" dt="2019-01-21T23:10:49.204" v="773" actId="27636"/>
        <pc:sldMkLst>
          <pc:docMk/>
          <pc:sldMk cId="3115321268" sldId="379"/>
        </pc:sldMkLst>
        <pc:spChg chg="mod">
          <ac:chgData name="Richard Anderson" userId="4654cc452026b74c" providerId="LiveId" clId="{9007BC64-543E-4C03-9500-B8B82932167E}" dt="2019-01-21T23:03:12.241" v="348" actId="20577"/>
          <ac:spMkLst>
            <pc:docMk/>
            <pc:sldMk cId="3115321268" sldId="379"/>
            <ac:spMk id="2" creationId="{11407F9B-99A9-4C96-A08E-8F0B3005EC94}"/>
          </ac:spMkLst>
        </pc:spChg>
        <pc:spChg chg="mod">
          <ac:chgData name="Richard Anderson" userId="4654cc452026b74c" providerId="LiveId" clId="{9007BC64-543E-4C03-9500-B8B82932167E}" dt="2019-01-21T23:10:49.204" v="773" actId="27636"/>
          <ac:spMkLst>
            <pc:docMk/>
            <pc:sldMk cId="3115321268" sldId="379"/>
            <ac:spMk id="3" creationId="{B05251CC-1A7A-45C7-A5F8-08A2C78D7D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26" Type="http://schemas.openxmlformats.org/officeDocument/2006/relationships/tags" Target="../tags/tag78.xml"/><Relationship Id="rId39" Type="http://schemas.openxmlformats.org/officeDocument/2006/relationships/tags" Target="../tags/tag91.xml"/><Relationship Id="rId21" Type="http://schemas.openxmlformats.org/officeDocument/2006/relationships/tags" Target="../tags/tag73.xml"/><Relationship Id="rId34" Type="http://schemas.openxmlformats.org/officeDocument/2006/relationships/tags" Target="../tags/tag86.xml"/><Relationship Id="rId42" Type="http://schemas.openxmlformats.org/officeDocument/2006/relationships/tags" Target="../tags/tag94.xml"/><Relationship Id="rId47" Type="http://schemas.openxmlformats.org/officeDocument/2006/relationships/tags" Target="../tags/tag99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9" Type="http://schemas.openxmlformats.org/officeDocument/2006/relationships/tags" Target="../tags/tag81.xml"/><Relationship Id="rId11" Type="http://schemas.openxmlformats.org/officeDocument/2006/relationships/tags" Target="../tags/tag63.xml"/><Relationship Id="rId24" Type="http://schemas.openxmlformats.org/officeDocument/2006/relationships/tags" Target="../tags/tag76.xml"/><Relationship Id="rId32" Type="http://schemas.openxmlformats.org/officeDocument/2006/relationships/tags" Target="../tags/tag84.xml"/><Relationship Id="rId37" Type="http://schemas.openxmlformats.org/officeDocument/2006/relationships/tags" Target="../tags/tag89.xml"/><Relationship Id="rId40" Type="http://schemas.openxmlformats.org/officeDocument/2006/relationships/tags" Target="../tags/tag92.xml"/><Relationship Id="rId45" Type="http://schemas.openxmlformats.org/officeDocument/2006/relationships/tags" Target="../tags/tag97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28" Type="http://schemas.openxmlformats.org/officeDocument/2006/relationships/tags" Target="../tags/tag80.xml"/><Relationship Id="rId36" Type="http://schemas.openxmlformats.org/officeDocument/2006/relationships/tags" Target="../tags/tag88.xml"/><Relationship Id="rId49" Type="http://schemas.openxmlformats.org/officeDocument/2006/relationships/notesSlide" Target="../notesSlides/notesSlide3.xml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31" Type="http://schemas.openxmlformats.org/officeDocument/2006/relationships/tags" Target="../tags/tag83.xml"/><Relationship Id="rId44" Type="http://schemas.openxmlformats.org/officeDocument/2006/relationships/tags" Target="../tags/tag96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Relationship Id="rId22" Type="http://schemas.openxmlformats.org/officeDocument/2006/relationships/tags" Target="../tags/tag74.xml"/><Relationship Id="rId27" Type="http://schemas.openxmlformats.org/officeDocument/2006/relationships/tags" Target="../tags/tag79.xml"/><Relationship Id="rId30" Type="http://schemas.openxmlformats.org/officeDocument/2006/relationships/tags" Target="../tags/tag82.xml"/><Relationship Id="rId35" Type="http://schemas.openxmlformats.org/officeDocument/2006/relationships/tags" Target="../tags/tag87.xml"/><Relationship Id="rId43" Type="http://schemas.openxmlformats.org/officeDocument/2006/relationships/tags" Target="../tags/tag95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tags" Target="../tags/tag77.xml"/><Relationship Id="rId33" Type="http://schemas.openxmlformats.org/officeDocument/2006/relationships/tags" Target="../tags/tag85.xml"/><Relationship Id="rId38" Type="http://schemas.openxmlformats.org/officeDocument/2006/relationships/tags" Target="../tags/tag90.xml"/><Relationship Id="rId46" Type="http://schemas.openxmlformats.org/officeDocument/2006/relationships/tags" Target="../tags/tag98.xml"/><Relationship Id="rId20" Type="http://schemas.openxmlformats.org/officeDocument/2006/relationships/tags" Target="../tags/tag72.xml"/><Relationship Id="rId41" Type="http://schemas.openxmlformats.org/officeDocument/2006/relationships/tags" Target="../tags/tag93.xml"/><Relationship Id="rId1" Type="http://schemas.openxmlformats.org/officeDocument/2006/relationships/tags" Target="../tags/tag53.xml"/><Relationship Id="rId6" Type="http://schemas.openxmlformats.org/officeDocument/2006/relationships/tags" Target="../tags/tag58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26" Type="http://schemas.openxmlformats.org/officeDocument/2006/relationships/tags" Target="../tags/tag125.xml"/><Relationship Id="rId39" Type="http://schemas.openxmlformats.org/officeDocument/2006/relationships/tags" Target="../tags/tag138.xml"/><Relationship Id="rId21" Type="http://schemas.openxmlformats.org/officeDocument/2006/relationships/tags" Target="../tags/tag120.xml"/><Relationship Id="rId34" Type="http://schemas.openxmlformats.org/officeDocument/2006/relationships/tags" Target="../tags/tag133.xml"/><Relationship Id="rId42" Type="http://schemas.openxmlformats.org/officeDocument/2006/relationships/tags" Target="../tags/tag141.xml"/><Relationship Id="rId47" Type="http://schemas.openxmlformats.org/officeDocument/2006/relationships/tags" Target="../tags/tag146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9" Type="http://schemas.openxmlformats.org/officeDocument/2006/relationships/tags" Target="../tags/tag128.xml"/><Relationship Id="rId11" Type="http://schemas.openxmlformats.org/officeDocument/2006/relationships/tags" Target="../tags/tag110.xml"/><Relationship Id="rId24" Type="http://schemas.openxmlformats.org/officeDocument/2006/relationships/tags" Target="../tags/tag123.xml"/><Relationship Id="rId32" Type="http://schemas.openxmlformats.org/officeDocument/2006/relationships/tags" Target="../tags/tag131.xml"/><Relationship Id="rId37" Type="http://schemas.openxmlformats.org/officeDocument/2006/relationships/tags" Target="../tags/tag136.xml"/><Relationship Id="rId40" Type="http://schemas.openxmlformats.org/officeDocument/2006/relationships/tags" Target="../tags/tag139.xml"/><Relationship Id="rId45" Type="http://schemas.openxmlformats.org/officeDocument/2006/relationships/tags" Target="../tags/tag144.xml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23" Type="http://schemas.openxmlformats.org/officeDocument/2006/relationships/tags" Target="../tags/tag122.xml"/><Relationship Id="rId28" Type="http://schemas.openxmlformats.org/officeDocument/2006/relationships/tags" Target="../tags/tag127.xml"/><Relationship Id="rId36" Type="http://schemas.openxmlformats.org/officeDocument/2006/relationships/tags" Target="../tags/tag135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31" Type="http://schemas.openxmlformats.org/officeDocument/2006/relationships/tags" Target="../tags/tag130.xml"/><Relationship Id="rId44" Type="http://schemas.openxmlformats.org/officeDocument/2006/relationships/tags" Target="../tags/tag143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tags" Target="../tags/tag121.xml"/><Relationship Id="rId27" Type="http://schemas.openxmlformats.org/officeDocument/2006/relationships/tags" Target="../tags/tag126.xml"/><Relationship Id="rId30" Type="http://schemas.openxmlformats.org/officeDocument/2006/relationships/tags" Target="../tags/tag129.xml"/><Relationship Id="rId35" Type="http://schemas.openxmlformats.org/officeDocument/2006/relationships/tags" Target="../tags/tag134.xml"/><Relationship Id="rId43" Type="http://schemas.openxmlformats.org/officeDocument/2006/relationships/tags" Target="../tags/tag142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5" Type="http://schemas.openxmlformats.org/officeDocument/2006/relationships/tags" Target="../tags/tag124.xml"/><Relationship Id="rId33" Type="http://schemas.openxmlformats.org/officeDocument/2006/relationships/tags" Target="../tags/tag132.xml"/><Relationship Id="rId38" Type="http://schemas.openxmlformats.org/officeDocument/2006/relationships/tags" Target="../tags/tag137.xml"/><Relationship Id="rId46" Type="http://schemas.openxmlformats.org/officeDocument/2006/relationships/tags" Target="../tags/tag145.xml"/><Relationship Id="rId20" Type="http://schemas.openxmlformats.org/officeDocument/2006/relationships/tags" Target="../tags/tag119.xml"/><Relationship Id="rId41" Type="http://schemas.openxmlformats.org/officeDocument/2006/relationships/tags" Target="../tags/tag140.xml"/><Relationship Id="rId1" Type="http://schemas.openxmlformats.org/officeDocument/2006/relationships/tags" Target="../tags/tag100.xml"/><Relationship Id="rId6" Type="http://schemas.openxmlformats.org/officeDocument/2006/relationships/tags" Target="../tags/tag10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0" Type="http://schemas.openxmlformats.org/officeDocument/2006/relationships/tags" Target="../tags/tag163.xml"/><Relationship Id="rId4" Type="http://schemas.openxmlformats.org/officeDocument/2006/relationships/tags" Target="../tags/tag157.xml"/><Relationship Id="rId9" Type="http://schemas.openxmlformats.org/officeDocument/2006/relationships/tags" Target="../tags/tag16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tags" Target="../tags/tag18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5" Type="http://schemas.openxmlformats.org/officeDocument/2006/relationships/tags" Target="../tags/tag193.xml"/><Relationship Id="rId10" Type="http://schemas.openxmlformats.org/officeDocument/2006/relationships/tags" Target="../tags/tag198.xml"/><Relationship Id="rId4" Type="http://schemas.openxmlformats.org/officeDocument/2006/relationships/tags" Target="../tags/tag192.xml"/><Relationship Id="rId9" Type="http://schemas.openxmlformats.org/officeDocument/2006/relationships/tags" Target="../tags/tag19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13" Type="http://schemas.openxmlformats.org/officeDocument/2006/relationships/tags" Target="../tags/tag212.xml"/><Relationship Id="rId3" Type="http://schemas.openxmlformats.org/officeDocument/2006/relationships/tags" Target="../tags/tag202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10" Type="http://schemas.openxmlformats.org/officeDocument/2006/relationships/tags" Target="../tags/tag209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" Type="http://schemas.openxmlformats.org/officeDocument/2006/relationships/tags" Target="../tags/tag2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tags" Target="../tags/tag2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tags" Target="../tags/tag232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tags" Target="../tags/tag23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6" Type="http://schemas.openxmlformats.org/officeDocument/2006/relationships/tags" Target="../tags/tag235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5" Type="http://schemas.openxmlformats.org/officeDocument/2006/relationships/tags" Target="../tags/tag234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tags" Target="../tags/tag23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3" Type="http://schemas.openxmlformats.org/officeDocument/2006/relationships/tags" Target="../tags/tag238.xml"/><Relationship Id="rId21" Type="http://schemas.openxmlformats.org/officeDocument/2006/relationships/tags" Target="../tags/tag256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421</a:t>
            </a:r>
            <a:br>
              <a:rPr lang="en-US" dirty="0"/>
            </a:br>
            <a:r>
              <a:rPr lang="en-US" dirty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 smtClean="0"/>
              <a:t>Autumn </a:t>
            </a:r>
            <a:r>
              <a:rPr lang="en-US" dirty="0"/>
              <a:t>2019</a:t>
            </a:r>
          </a:p>
          <a:p>
            <a:pPr eaLnBrk="1" hangingPunct="1"/>
            <a:r>
              <a:rPr lang="en-US" dirty="0"/>
              <a:t>Lecture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Key idea: Earliest Finish Algorithm stays ahead</a:t>
            </a:r>
          </a:p>
          <a:p>
            <a:pPr eaLnBrk="1" hangingPunct="1"/>
            <a:r>
              <a:rPr lang="en-US"/>
              <a:t>Let A = {i</a:t>
            </a:r>
            <a:r>
              <a:rPr lang="en-US" baseline="-25000"/>
              <a:t>1</a:t>
            </a:r>
            <a:r>
              <a:rPr lang="en-US"/>
              <a:t>, . . ., i</a:t>
            </a:r>
            <a:r>
              <a:rPr lang="en-US" baseline="-25000"/>
              <a:t>k</a:t>
            </a:r>
            <a:r>
              <a:rPr lang="en-US"/>
              <a:t>} be the set of tasks found by EFA in increasing order of finish times</a:t>
            </a:r>
          </a:p>
          <a:p>
            <a:pPr eaLnBrk="1" hangingPunct="1"/>
            <a:r>
              <a:rPr lang="en-US"/>
              <a:t>Let B = {j</a:t>
            </a:r>
            <a:r>
              <a:rPr lang="en-US" baseline="-25000"/>
              <a:t>1</a:t>
            </a:r>
            <a:r>
              <a:rPr lang="en-US"/>
              <a:t>, . . ., j</a:t>
            </a:r>
            <a:r>
              <a:rPr lang="en-US" baseline="-25000"/>
              <a:t>m</a:t>
            </a:r>
            <a:r>
              <a:rPr lang="en-US"/>
              <a:t>} be the set of tasks found by a different algorithm in increasing order of finish times</a:t>
            </a:r>
          </a:p>
          <a:p>
            <a:pPr eaLnBrk="1" hangingPunct="1"/>
            <a:r>
              <a:rPr lang="en-US"/>
              <a:t>Show that for r&lt;= min(k, m),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 always stays ahead of B,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Induction argument</a:t>
            </a:r>
          </a:p>
          <a:p>
            <a:pPr lvl="1" eaLnBrk="1" hangingPunct="1"/>
            <a:r>
              <a:rPr lang="en-US"/>
              <a:t>f(i</a:t>
            </a:r>
            <a:r>
              <a:rPr lang="en-US" baseline="-25000"/>
              <a:t>1</a:t>
            </a:r>
            <a:r>
              <a:rPr lang="en-US"/>
              <a:t>) &lt;= f(j</a:t>
            </a:r>
            <a:r>
              <a:rPr lang="en-US" baseline="-25000"/>
              <a:t>1</a:t>
            </a:r>
            <a:r>
              <a:rPr lang="en-US"/>
              <a:t>)</a:t>
            </a:r>
          </a:p>
          <a:p>
            <a:pPr lvl="1" eaLnBrk="1" hangingPunct="1"/>
            <a:r>
              <a:rPr lang="en-US"/>
              <a:t>If f(i</a:t>
            </a:r>
            <a:r>
              <a:rPr lang="en-US" baseline="-25000"/>
              <a:t>r-1</a:t>
            </a:r>
            <a:r>
              <a:rPr lang="en-US"/>
              <a:t>) &lt;= f(j</a:t>
            </a:r>
            <a:r>
              <a:rPr lang="en-US" baseline="-25000"/>
              <a:t>r-1</a:t>
            </a:r>
            <a:r>
              <a:rPr lang="en-US"/>
              <a:t>) then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Let A = {i</a:t>
            </a:r>
            <a:r>
              <a:rPr lang="en-US" sz="2800" baseline="-25000"/>
              <a:t>1</a:t>
            </a:r>
            <a:r>
              <a:rPr lang="en-US" sz="2800"/>
              <a:t>, . . ., i</a:t>
            </a:r>
            <a:r>
              <a:rPr lang="en-US" sz="2800" baseline="-25000"/>
              <a:t>k</a:t>
            </a:r>
            <a:r>
              <a:rPr lang="en-US" sz="2800"/>
              <a:t>} be the set of tasks found by EFA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Let O = {j</a:t>
            </a:r>
            <a:r>
              <a:rPr lang="en-US" sz="2800" baseline="-25000"/>
              <a:t>1</a:t>
            </a:r>
            <a:r>
              <a:rPr lang="en-US" sz="2800"/>
              <a:t>, . . ., j</a:t>
            </a:r>
            <a:r>
              <a:rPr lang="en-US" sz="2800" baseline="-25000"/>
              <a:t>m</a:t>
            </a:r>
            <a:r>
              <a:rPr lang="en-US" sz="2800"/>
              <a:t>} be the set of tasks found by an optimal algorithm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Sort by start times</a:t>
            </a:r>
          </a:p>
          <a:p>
            <a:pPr eaLnBrk="1" hangingPunct="1"/>
            <a:r>
              <a:rPr lang="en-US"/>
              <a:t>Suppose maximum depth is d, create d slots</a:t>
            </a:r>
          </a:p>
          <a:p>
            <a:pPr eaLnBrk="1" hangingPunct="1"/>
            <a:r>
              <a:rPr lang="en-US"/>
              <a:t>Schedule items in increasing order, assign each item to an open slot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Correctness proof: When we reach an item, we always have an open slot</a:t>
            </a:r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For today, </a:t>
            </a:r>
            <a:r>
              <a:rPr lang="en-US" dirty="0" smtClean="0"/>
              <a:t>sections </a:t>
            </a:r>
            <a:r>
              <a:rPr lang="en-US" dirty="0"/>
              <a:t>4.1, 4.2, </a:t>
            </a:r>
            <a:r>
              <a:rPr lang="en-US" dirty="0" smtClean="0"/>
              <a:t> </a:t>
            </a:r>
            <a:endParaRPr lang="en-US" dirty="0"/>
          </a:p>
          <a:p>
            <a:pPr lvl="1">
              <a:defRPr/>
            </a:pPr>
            <a:r>
              <a:rPr lang="en-US" dirty="0"/>
              <a:t>For </a:t>
            </a:r>
            <a:r>
              <a:rPr lang="en-US" dirty="0" smtClean="0"/>
              <a:t>Friday, </a:t>
            </a:r>
            <a:r>
              <a:rPr lang="en-US" dirty="0"/>
              <a:t>sections </a:t>
            </a:r>
            <a:r>
              <a:rPr lang="en-US" dirty="0" smtClean="0"/>
              <a:t>4.4, 4.5</a:t>
            </a:r>
            <a:r>
              <a:rPr lang="en-US" dirty="0"/>
              <a:t>, 4.7, 4.8  </a:t>
            </a:r>
          </a:p>
          <a:p>
            <a:pPr>
              <a:defRPr/>
            </a:pPr>
            <a:r>
              <a:rPr lang="en-US" dirty="0"/>
              <a:t>Homework 3 is available</a:t>
            </a:r>
          </a:p>
          <a:p>
            <a:pPr lvl="1">
              <a:defRPr/>
            </a:pPr>
            <a:r>
              <a:rPr lang="en-US" dirty="0"/>
              <a:t>Random Interval </a:t>
            </a:r>
            <a:r>
              <a:rPr lang="en-US" dirty="0" smtClean="0"/>
              <a:t>Graphs</a:t>
            </a:r>
          </a:p>
          <a:p>
            <a:pPr>
              <a:defRPr/>
            </a:pPr>
            <a:r>
              <a:rPr lang="en-US" dirty="0" smtClean="0"/>
              <a:t>I’m back from Kyrgyzstan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AKDN / Gary O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37" y="2743200"/>
            <a:ext cx="4098925" cy="241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0BE4-1F51-443B-9C97-FE6076A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on “Random” sets of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D841-B4C6-4F6F-BEA8-9C9B01F11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random intervals</a:t>
            </a:r>
          </a:p>
          <a:p>
            <a:pPr lvl="1"/>
            <a:r>
              <a:rPr lang="en-US" dirty="0"/>
              <a:t>What is the expected number independent intervals</a:t>
            </a:r>
          </a:p>
          <a:p>
            <a:pPr lvl="1"/>
            <a:r>
              <a:rPr lang="en-US" dirty="0"/>
              <a:t>What is the expected depth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85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07F9B-99A9-4C96-A08E-8F0B3005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random set of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251CC-1A7A-45C7-A5F8-08A2C78D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 1:</a:t>
            </a:r>
          </a:p>
          <a:p>
            <a:pPr lvl="1"/>
            <a:r>
              <a:rPr lang="en-US" dirty="0"/>
              <a:t>Each interval assigned random start position in [</a:t>
            </a:r>
            <a:r>
              <a:rPr lang="en-US" dirty="0" smtClean="0"/>
              <a:t>0.0, 1.0]</a:t>
            </a:r>
            <a:endParaRPr lang="en-US" dirty="0"/>
          </a:p>
          <a:p>
            <a:pPr lvl="1"/>
            <a:r>
              <a:rPr lang="en-US" dirty="0"/>
              <a:t>Each interval assigned a random </a:t>
            </a:r>
            <a:r>
              <a:rPr lang="en-US" dirty="0" smtClean="0"/>
              <a:t>length </a:t>
            </a:r>
            <a:r>
              <a:rPr lang="en-US" dirty="0"/>
              <a:t>in </a:t>
            </a:r>
            <a:r>
              <a:rPr lang="en-US" dirty="0" smtClean="0"/>
              <a:t>     [0.0, 1.0]</a:t>
            </a:r>
            <a:endParaRPr lang="en-US" dirty="0"/>
          </a:p>
          <a:p>
            <a:r>
              <a:rPr lang="en-US" dirty="0"/>
              <a:t>Method 2:</a:t>
            </a:r>
          </a:p>
          <a:p>
            <a:pPr lvl="1"/>
            <a:r>
              <a:rPr lang="en-US" dirty="0"/>
              <a:t>Start with the array [1, 1, 2, 2, 3, 3, 4, 4, 5, 5]</a:t>
            </a:r>
          </a:p>
          <a:p>
            <a:pPr lvl="1"/>
            <a:r>
              <a:rPr lang="en-US" dirty="0"/>
              <a:t>Randomly permute it [2, 1, 4, 2, 3, 4, 5, 1, 3, 5]</a:t>
            </a:r>
          </a:p>
          <a:p>
            <a:pPr lvl="1"/>
            <a:r>
              <a:rPr lang="en-US" dirty="0"/>
              <a:t>Index of the first j is the start of interval j, and the index of the second j is the end of interval j</a:t>
            </a:r>
          </a:p>
        </p:txBody>
      </p:sp>
    </p:spTree>
    <p:extLst>
      <p:ext uri="{BB962C8B-B14F-4D97-AF65-F5344CB8AC3E}">
        <p14:creationId xmlns:p14="http://schemas.microsoft.com/office/powerpoint/2010/main" val="3115321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Each task has a length t</a:t>
            </a:r>
            <a:r>
              <a:rPr lang="en-US" baseline="-25000"/>
              <a:t>i</a:t>
            </a:r>
            <a:r>
              <a:rPr lang="en-US"/>
              <a:t> and a deadline d</a:t>
            </a:r>
            <a:r>
              <a:rPr lang="en-US" baseline="-25000"/>
              <a:t>i</a:t>
            </a:r>
          </a:p>
          <a:p>
            <a:pPr eaLnBrk="1" hangingPunct="1"/>
            <a:r>
              <a:rPr lang="en-US"/>
              <a:t>All tasks are available at the start</a:t>
            </a:r>
          </a:p>
          <a:p>
            <a:pPr eaLnBrk="1" hangingPunct="1"/>
            <a:r>
              <a:rPr lang="en-US"/>
              <a:t>One task may be worked on at a time</a:t>
            </a:r>
          </a:p>
          <a:p>
            <a:pPr eaLnBrk="1" hangingPunct="1"/>
            <a:r>
              <a:rPr lang="en-US"/>
              <a:t>All tasks must be completed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Goal minimize maximum lateness</a:t>
            </a:r>
          </a:p>
          <a:p>
            <a:pPr lvl="1" eaLnBrk="1" hangingPunct="1"/>
            <a:r>
              <a:rPr lang="en-US"/>
              <a:t>Lateness = f</a:t>
            </a:r>
            <a:r>
              <a:rPr lang="en-US" baseline="-25000"/>
              <a:t>i</a:t>
            </a:r>
            <a:r>
              <a:rPr lang="en-US"/>
              <a:t> – d</a:t>
            </a:r>
            <a:r>
              <a:rPr lang="en-US" baseline="-25000"/>
              <a:t>i</a:t>
            </a:r>
            <a:r>
              <a:rPr lang="en-US"/>
              <a:t> if f</a:t>
            </a:r>
            <a:r>
              <a:rPr lang="en-US" baseline="-25000"/>
              <a:t>i</a:t>
            </a:r>
            <a:r>
              <a:rPr lang="en-US"/>
              <a:t> &gt;= d</a:t>
            </a:r>
            <a:r>
              <a:rPr lang="en-US" baseline="-2500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Matching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Averages of 5 runs</a:t>
            </a:r>
          </a:p>
          <a:p>
            <a:r>
              <a:rPr lang="en-US" dirty="0" smtClean="0"/>
              <a:t>Much better for M than W</a:t>
            </a:r>
          </a:p>
          <a:p>
            <a:r>
              <a:rPr lang="en-US" dirty="0" smtClean="0"/>
              <a:t>Why is it better for 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562600" y="1524000"/>
          <a:ext cx="2819400" cy="4524219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6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Greedy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4" name="Picture 4" descr="Burns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2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/>
              <a:t>Pseudo-definition</a:t>
            </a:r>
          </a:p>
          <a:p>
            <a:pPr lvl="1" eaLnBrk="1" hangingPunct="1">
              <a:defRPr/>
            </a:pPr>
            <a:r>
              <a:rPr lang="en-US" dirty="0"/>
              <a:t>An algorithm is </a:t>
            </a:r>
            <a:r>
              <a:rPr lang="en-US" dirty="0">
                <a:solidFill>
                  <a:srgbClr val="FF0000"/>
                </a:solidFill>
              </a:rPr>
              <a:t>Greedy</a:t>
            </a:r>
            <a:r>
              <a:rPr lang="en-US" dirty="0"/>
              <a:t> if it builds its solution by adding elements one at a time using a simple rule</a:t>
            </a:r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</a:t>
            </a:r>
          </a:p>
          <a:p>
            <a:pPr lvl="1" eaLnBrk="1" hangingPunct="1"/>
            <a:r>
              <a:rPr lang="en-US"/>
              <a:t>Processing requirements, release times, deadlines</a:t>
            </a:r>
          </a:p>
          <a:p>
            <a:pPr eaLnBrk="1" hangingPunct="1"/>
            <a:r>
              <a:rPr lang="en-US"/>
              <a:t>Processors</a:t>
            </a:r>
          </a:p>
          <a:p>
            <a:pPr eaLnBrk="1" hangingPunct="1"/>
            <a:r>
              <a:rPr lang="en-US"/>
              <a:t>Precedence constraints</a:t>
            </a:r>
          </a:p>
          <a:p>
            <a:pPr eaLnBrk="1" hangingPunct="1"/>
            <a:r>
              <a:rPr lang="en-US"/>
              <a:t>Objective function</a:t>
            </a:r>
          </a:p>
          <a:p>
            <a:pPr lvl="1" eaLnBrk="1" hangingPunct="1"/>
            <a:r>
              <a:rPr lang="en-US"/>
              <a:t>Jobs scheduled, lateness, total execution time</a:t>
            </a:r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 occur at fixed times</a:t>
            </a:r>
          </a:p>
          <a:p>
            <a:pPr eaLnBrk="1" hangingPunct="1"/>
            <a:r>
              <a:rPr lang="en-US"/>
              <a:t>Single processor</a:t>
            </a:r>
          </a:p>
          <a:p>
            <a:pPr eaLnBrk="1" hangingPunct="1"/>
            <a:r>
              <a:rPr lang="en-US"/>
              <a:t>Maximize number of tasks completed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Tasks {1, 2, . . . N}</a:t>
            </a:r>
          </a:p>
          <a:p>
            <a:pPr eaLnBrk="1" hangingPunct="1"/>
            <a:r>
              <a:rPr lang="en-US"/>
              <a:t>Start and finish times, s(i), f(i)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825</Words>
  <Application>Microsoft Office PowerPoint</Application>
  <PresentationFormat>On-screen Show (4:3)</PresentationFormat>
  <Paragraphs>189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1_Default Design</vt:lpstr>
      <vt:lpstr>CSE 421 Algorithms</vt:lpstr>
      <vt:lpstr>Announcements</vt:lpstr>
      <vt:lpstr>Stable Matching Results</vt:lpstr>
      <vt:lpstr>Greedy Algorithms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What happens on “Random” sets of intervals</vt:lpstr>
      <vt:lpstr>What is a random set of intervals</vt:lpstr>
      <vt:lpstr>Scheduling tasks</vt:lpstr>
      <vt:lpstr>Example</vt:lpstr>
      <vt:lpstr>Determine the minimum lateness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47</cp:revision>
  <dcterms:created xsi:type="dcterms:W3CDTF">1601-01-01T00:00:00Z</dcterms:created>
  <dcterms:modified xsi:type="dcterms:W3CDTF">2019-10-08T18:36:34Z</dcterms:modified>
</cp:coreProperties>
</file>