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3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4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5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6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7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8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9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0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1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2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3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4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5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16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sldIdLst>
    <p:sldId id="256" r:id="rId2"/>
    <p:sldId id="302" r:id="rId3"/>
    <p:sldId id="303" r:id="rId4"/>
    <p:sldId id="273" r:id="rId5"/>
    <p:sldId id="275" r:id="rId6"/>
    <p:sldId id="277" r:id="rId7"/>
    <p:sldId id="285" r:id="rId8"/>
    <p:sldId id="286" r:id="rId9"/>
    <p:sldId id="287" r:id="rId10"/>
    <p:sldId id="288" r:id="rId11"/>
    <p:sldId id="289" r:id="rId12"/>
    <p:sldId id="299" r:id="rId13"/>
    <p:sldId id="290" r:id="rId14"/>
    <p:sldId id="291" r:id="rId15"/>
    <p:sldId id="292" r:id="rId16"/>
    <p:sldId id="293" r:id="rId17"/>
    <p:sldId id="294" r:id="rId18"/>
    <p:sldId id="301" r:id="rId19"/>
    <p:sldId id="296" r:id="rId20"/>
    <p:sldId id="297" r:id="rId21"/>
    <p:sldId id="298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3D5C6-2577-4795-BF3D-BEB51F63B039}" v="8" dt="2019-10-01T05:36:09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 varScale="1">
        <p:scale>
          <a:sx n="110" d="100"/>
          <a:sy n="110" d="100"/>
        </p:scale>
        <p:origin x="120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4383D5C6-2577-4795-BF3D-BEB51F63B039}"/>
    <pc:docChg chg="custSel addSld modSld">
      <pc:chgData name="Richard Anderson" userId="4654cc452026b74c" providerId="LiveId" clId="{4383D5C6-2577-4795-BF3D-BEB51F63B039}" dt="2019-10-01T05:40:09.540" v="96" actId="20577"/>
      <pc:docMkLst>
        <pc:docMk/>
      </pc:docMkLst>
      <pc:sldChg chg="modSp">
        <pc:chgData name="Richard Anderson" userId="4654cc452026b74c" providerId="LiveId" clId="{4383D5C6-2577-4795-BF3D-BEB51F63B039}" dt="2019-10-01T05:29:45.027" v="6" actId="20577"/>
        <pc:sldMkLst>
          <pc:docMk/>
          <pc:sldMk cId="0" sldId="256"/>
        </pc:sldMkLst>
        <pc:spChg chg="mod">
          <ac:chgData name="Richard Anderson" userId="4654cc452026b74c" providerId="LiveId" clId="{4383D5C6-2577-4795-BF3D-BEB51F63B039}" dt="2019-10-01T05:29:45.027" v="6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40:09.540" v="96" actId="20577"/>
        <pc:sldMkLst>
          <pc:docMk/>
          <pc:sldMk cId="0" sldId="273"/>
        </pc:sldMkLst>
        <pc:spChg chg="mod">
          <ac:chgData name="Richard Anderson" userId="4654cc452026b74c" providerId="LiveId" clId="{4383D5C6-2577-4795-BF3D-BEB51F63B039}" dt="2019-10-01T05:40:09.540" v="96" actId="20577"/>
          <ac:spMkLst>
            <pc:docMk/>
            <pc:sldMk cId="0" sldId="273"/>
            <ac:spMk id="19458" creationId="{00000000-0000-0000-0000-000000000000}"/>
          </ac:spMkLst>
        </pc:spChg>
        <pc:spChg chg="mod">
          <ac:chgData name="Richard Anderson" userId="4654cc452026b74c" providerId="LiveId" clId="{4383D5C6-2577-4795-BF3D-BEB51F63B039}" dt="2019-10-01T05:33:02.680" v="26" actId="20577"/>
          <ac:spMkLst>
            <pc:docMk/>
            <pc:sldMk cId="0" sldId="273"/>
            <ac:spMk id="19459" creationId="{00000000-0000-0000-0000-000000000000}"/>
          </ac:spMkLst>
        </pc:spChg>
      </pc:sldChg>
      <pc:sldChg chg="add">
        <pc:chgData name="Richard Anderson" userId="4654cc452026b74c" providerId="LiveId" clId="{4383D5C6-2577-4795-BF3D-BEB51F63B039}" dt="2019-10-01T05:33:46.135" v="27"/>
        <pc:sldMkLst>
          <pc:docMk/>
          <pc:sldMk cId="0" sldId="275"/>
        </pc:sldMkLst>
      </pc:sldChg>
      <pc:sldChg chg="modSp">
        <pc:chgData name="Richard Anderson" userId="4654cc452026b74c" providerId="LiveId" clId="{4383D5C6-2577-4795-BF3D-BEB51F63B039}" dt="2019-10-01T05:36:23.913" v="61" actId="27636"/>
        <pc:sldMkLst>
          <pc:docMk/>
          <pc:sldMk cId="0" sldId="277"/>
        </pc:sldMkLst>
        <pc:spChg chg="mod">
          <ac:chgData name="Richard Anderson" userId="4654cc452026b74c" providerId="LiveId" clId="{4383D5C6-2577-4795-BF3D-BEB51F63B039}" dt="2019-10-01T05:36:23.913" v="61" actId="27636"/>
          <ac:spMkLst>
            <pc:docMk/>
            <pc:sldMk cId="0" sldId="277"/>
            <ac:spMk id="2355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7:23.243" v="95" actId="20577"/>
        <pc:sldMkLst>
          <pc:docMk/>
          <pc:sldMk cId="0" sldId="302"/>
        </pc:sldMkLst>
        <pc:spChg chg="mod">
          <ac:chgData name="Richard Anderson" userId="4654cc452026b74c" providerId="LiveId" clId="{4383D5C6-2577-4795-BF3D-BEB51F63B039}" dt="2019-10-01T05:37:23.243" v="95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2:13.427" v="11" actId="1076"/>
        <pc:sldMkLst>
          <pc:docMk/>
          <pc:sldMk cId="0" sldId="303"/>
        </pc:sldMkLst>
        <pc:spChg chg="mod">
          <ac:chgData name="Richard Anderson" userId="4654cc452026b74c" providerId="LiveId" clId="{4383D5C6-2577-4795-BF3D-BEB51F63B039}" dt="2019-10-01T05:32:13.427" v="11" actId="1076"/>
          <ac:spMkLst>
            <pc:docMk/>
            <pc:sldMk cId="0" sldId="303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11D68BE9-F685-4FF6-ACDF-168B47AA77DC}"/>
    <pc:docChg chg="custSel modSld">
      <pc:chgData name="Richard Anderson" userId="4654cc452026b74c" providerId="LiveId" clId="{11D68BE9-F685-4FF6-ACDF-168B47AA77DC}" dt="2019-01-12T22:28:23.831" v="110" actId="14"/>
      <pc:docMkLst>
        <pc:docMk/>
      </pc:docMkLst>
      <pc:sldChg chg="modSp">
        <pc:chgData name="Richard Anderson" userId="4654cc452026b74c" providerId="LiveId" clId="{11D68BE9-F685-4FF6-ACDF-168B47AA77DC}" dt="2019-01-12T22:27:22.045" v="3" actId="20577"/>
        <pc:sldMkLst>
          <pc:docMk/>
          <pc:sldMk cId="0" sldId="256"/>
        </pc:sldMkLst>
        <pc:spChg chg="mod">
          <ac:chgData name="Richard Anderson" userId="4654cc452026b74c" providerId="LiveId" clId="{11D68BE9-F685-4FF6-ACDF-168B47AA77DC}" dt="2019-01-12T22:27:22.045" v="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11D68BE9-F685-4FF6-ACDF-168B47AA77DC}" dt="2019-01-12T22:28:23.831" v="110" actId="14"/>
        <pc:sldMkLst>
          <pc:docMk/>
          <pc:sldMk cId="0" sldId="302"/>
        </pc:sldMkLst>
        <pc:spChg chg="mod">
          <ac:chgData name="Richard Anderson" userId="4654cc452026b74c" providerId="LiveId" clId="{11D68BE9-F685-4FF6-ACDF-168B47AA77DC}" dt="2019-01-12T22:28:23.831" v="110" actId="14"/>
          <ac:spMkLst>
            <pc:docMk/>
            <pc:sldMk cId="0" sldId="302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7E1C88-5E4E-4E2A-B72B-4AF3F0869ABA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0AC348-8C76-4C89-8B98-63F3AA688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FBDE5E-A592-4488-A4E3-B31210E54499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9E6573-D8B1-4634-8CCB-16DA7BBBD938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228185-D49E-4AF2-A715-F00DF5960F92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EAEA10-5A09-409D-B6B1-612EDE8E92C4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2A155F-DF35-4190-93A0-7646D1F7B679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8433E3-1497-4DD3-88AA-0AEFCA402FA8}" type="slidenum">
              <a:rPr lang="en-US" altLang="en-US" smtClean="0"/>
              <a:pPr eaLnBrk="1" hangingPunct="1"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E7554B-C1A7-43DB-BA8C-EC5E78374F5F}" type="slidenum">
              <a:rPr lang="en-US" altLang="en-US" smtClean="0"/>
              <a:pPr eaLnBrk="1" hangingPunct="1"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15ED33-C8F7-4A5C-8C0F-8343C08A7A5A}" type="slidenum">
              <a:rPr lang="en-US" altLang="en-US" smtClean="0"/>
              <a:pPr eaLnBrk="1" hangingPunct="1"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0F1905-A391-47B7-B817-1771BD15AD81}" type="slidenum">
              <a:rPr lang="en-US" altLang="en-US" smtClean="0"/>
              <a:pPr eaLnBrk="1" hangingPunct="1"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B0F229-41D0-42D5-A638-61A8413B5C20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C55306-E4AD-4A10-99BB-9C32C674E0F2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E58A6E-B0D2-4068-B968-ABAA8B05F544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009CBC-A1DD-4649-A937-69E390B6C67C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2A0C2-42E2-4B50-9607-AAFE6DCD72FE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0C7F3E-AD0A-478E-B40A-6FFB4AFDA944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F1E30D-C18F-4C5C-9B42-5F9B11919C3F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294C0C-1D3D-41E0-AB30-F711B6260D5D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504C0-0208-4459-AA73-C73E24BB1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3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87889-6043-46ED-9C0D-73D268BE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3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6064F-95A2-4599-BD90-C377FE6B5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5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AD2B5-DAC8-421E-B3CB-F33A2EFDE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9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E2649-C32E-478F-8BAB-B32CD1BF0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2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F8D0B-4A45-428E-921A-F22356DA9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89FE5-58F3-49AC-9496-98A8C56DA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9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661B-C01F-45D2-87BC-08E169895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2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D3D70-8309-473F-BD8F-2A1D67F96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6B3FC-F6D9-40E2-A0F0-F3CACD8CD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5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38FF-91CE-4494-B6C9-4FA2BA321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5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520957-DB77-4A4D-A69D-F159B0A65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tags" Target="../tags/tag22.xml"/><Relationship Id="rId18" Type="http://schemas.openxmlformats.org/officeDocument/2006/relationships/tags" Target="../tags/tag2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17" Type="http://schemas.openxmlformats.org/officeDocument/2006/relationships/tags" Target="../tags/tag26.xml"/><Relationship Id="rId2" Type="http://schemas.openxmlformats.org/officeDocument/2006/relationships/tags" Target="../tags/tag11.xml"/><Relationship Id="rId16" Type="http://schemas.openxmlformats.org/officeDocument/2006/relationships/tags" Target="../tags/tag2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5" Type="http://schemas.openxmlformats.org/officeDocument/2006/relationships/tags" Target="../tags/tag24.xml"/><Relationship Id="rId10" Type="http://schemas.openxmlformats.org/officeDocument/2006/relationships/tags" Target="../tags/tag19.xml"/><Relationship Id="rId19" Type="http://schemas.openxmlformats.org/officeDocument/2006/relationships/tags" Target="../tags/tag28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421</a:t>
            </a:r>
            <a:br>
              <a:rPr lang="en-US" altLang="en-US"/>
            </a:br>
            <a:r>
              <a:rPr lang="en-US" altLang="en-US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/>
              <a:t>Autumn 2019</a:t>
            </a:r>
          </a:p>
          <a:p>
            <a:pPr eaLnBrk="1" hangingPunct="1"/>
            <a:r>
              <a:rPr lang="en-US" altLang="en-US" dirty="0"/>
              <a:t>Lecture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Polynomial Time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Algorithms with polynomial run time have the property that increasing the problem size by a constant factor increases the run time by at most a constant factor (depending on the algorithm)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Polynomial Time?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Generally, polynomial time seems to capture the algorithms which are efficient in practice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class of polynomial time algorithms has many good, mathematical properties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Polynomial vs. Exponential Complexity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 sz="2800"/>
              <a:t>Suppose you have an algorithm which takes n! steps on a problem of size n</a:t>
            </a:r>
          </a:p>
          <a:p>
            <a:pPr eaLnBrk="1" hangingPunct="1"/>
            <a:r>
              <a:rPr lang="en-US" altLang="en-US" sz="2800"/>
              <a:t>If the algorithm takes one second for a problem of size 10, estimate the run time for the following problems sizes: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4191000"/>
            <a:ext cx="762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12             14              16               18             20</a:t>
            </a:r>
          </a:p>
        </p:txBody>
      </p:sp>
      <p:sp>
        <p:nvSpPr>
          <p:cNvPr id="922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5489575"/>
            <a:ext cx="1447800" cy="137795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10:  1 second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12:  2 minutes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14: 6 hours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16: 2 months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18: 50 years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20: 20K years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Ignoring constant factors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Express run time as O(f(n))</a:t>
            </a:r>
          </a:p>
          <a:p>
            <a:pPr eaLnBrk="1" hangingPunct="1"/>
            <a:r>
              <a:rPr lang="en-US" altLang="en-US"/>
              <a:t>Emphasize algorithms with slower growth rates</a:t>
            </a:r>
          </a:p>
          <a:p>
            <a:pPr eaLnBrk="1" hangingPunct="1"/>
            <a:r>
              <a:rPr lang="en-US" altLang="en-US"/>
              <a:t>Fundamental idea in the study of algorithms</a:t>
            </a:r>
          </a:p>
          <a:p>
            <a:pPr eaLnBrk="1" hangingPunct="1"/>
            <a:r>
              <a:rPr lang="en-US" altLang="en-US"/>
              <a:t>Basis of Tarjan/Hopcroft Turing Award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ignore constant factors?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Constant factors are arbitrary</a:t>
            </a:r>
          </a:p>
          <a:p>
            <a:pPr lvl="1" eaLnBrk="1" hangingPunct="1"/>
            <a:r>
              <a:rPr lang="en-US" altLang="en-US"/>
              <a:t>Depend on the implementation</a:t>
            </a:r>
          </a:p>
          <a:p>
            <a:pPr lvl="1" eaLnBrk="1" hangingPunct="1"/>
            <a:r>
              <a:rPr lang="en-US" altLang="en-US"/>
              <a:t>Depend on the details of the model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Determining the constant factors is tedious and provides little insight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emphasize growth rates?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algorithm with the lower growth rate will be faster for all but a finite number of cases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Performance is most important for larger problem size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As memory prices continue to fall, bigger problem sizes become feasible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Improving growth rate often requires new techniques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Formalizing growth rates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is O(f(n))               [T : Z</a:t>
            </a:r>
            <a:r>
              <a:rPr lang="en-US" altLang="en-US" baseline="30000"/>
              <a:t>+</a:t>
            </a:r>
            <a:r>
              <a:rPr lang="en-US" altLang="en-US"/>
              <a:t>  </a:t>
            </a:r>
            <a:r>
              <a:rPr lang="en-US" altLang="en-US">
                <a:sym typeface="Wingdings" pitchFamily="2" charset="2"/>
              </a:rPr>
              <a:t> R</a:t>
            </a:r>
            <a:r>
              <a:rPr lang="en-US" altLang="en-US" baseline="30000">
                <a:sym typeface="Wingdings" pitchFamily="2" charset="2"/>
              </a:rPr>
              <a:t>+</a:t>
            </a:r>
            <a:r>
              <a:rPr lang="en-US" altLang="en-US">
                <a:sym typeface="Wingdings" pitchFamily="2" charset="2"/>
              </a:rPr>
              <a:t>]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If n is sufficiently large, T(n) is bounded by a constant multiple of f(n)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Exist c, n</a:t>
            </a:r>
            <a:r>
              <a:rPr lang="en-US" altLang="en-US" baseline="-25000">
                <a:sym typeface="Wingdings" pitchFamily="2" charset="2"/>
              </a:rPr>
              <a:t>0</a:t>
            </a:r>
            <a:r>
              <a:rPr lang="en-US" altLang="en-US">
                <a:sym typeface="Wingdings" pitchFamily="2" charset="2"/>
              </a:rPr>
              <a:t>, such that for n &gt; n</a:t>
            </a:r>
            <a:r>
              <a:rPr lang="en-US" altLang="en-US" baseline="-25000">
                <a:sym typeface="Wingdings" pitchFamily="2" charset="2"/>
              </a:rPr>
              <a:t>0</a:t>
            </a:r>
            <a:r>
              <a:rPr lang="en-US" altLang="en-US">
                <a:sym typeface="Wingdings" pitchFamily="2" charset="2"/>
              </a:rPr>
              <a:t>, T(n) &lt; c f(n)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T(n) is O(f(n)) will be written as:              T(n) = O(f(n))</a:t>
            </a:r>
          </a:p>
          <a:p>
            <a:pPr lvl="1" eaLnBrk="1" hangingPunct="1"/>
            <a:r>
              <a:rPr lang="en-US" altLang="en-US"/>
              <a:t>Be careful with this notation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Prove 3n</a:t>
            </a:r>
            <a:r>
              <a:rPr lang="en-US" altLang="en-US" baseline="30000"/>
              <a:t>2</a:t>
            </a:r>
            <a:r>
              <a:rPr lang="en-US" altLang="en-US"/>
              <a:t> + 5n + 20 is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19050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0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4953000"/>
            <a:ext cx="4114800" cy="415925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Choose c = 6, n</a:t>
            </a:r>
            <a:r>
              <a:rPr lang="en-US" altLang="en-US" sz="2000" baseline="-25000"/>
              <a:t>0</a:t>
            </a:r>
            <a:r>
              <a:rPr lang="en-US" altLang="en-US" sz="2000"/>
              <a:t> = 5</a:t>
            </a:r>
          </a:p>
        </p:txBody>
      </p:sp>
      <p:sp>
        <p:nvSpPr>
          <p:cNvPr id="1434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55626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T(n) is O(f(n)) if </a:t>
            </a:r>
            <a:r>
              <a:rPr lang="en-US" altLang="en-US" sz="2400">
                <a:sym typeface="Wingdings" pitchFamily="2" charset="2"/>
              </a:rPr>
              <a:t>there exist c, n</a:t>
            </a:r>
            <a:r>
              <a:rPr lang="en-US" altLang="en-US" sz="2400" baseline="-25000">
                <a:sym typeface="Wingdings" pitchFamily="2" charset="2"/>
              </a:rPr>
              <a:t>0</a:t>
            </a:r>
            <a:r>
              <a:rPr lang="en-US" altLang="en-US" sz="2400">
                <a:sym typeface="Wingdings" pitchFamily="2" charset="2"/>
              </a:rPr>
              <a:t>, such that for n &gt; n</a:t>
            </a:r>
            <a:r>
              <a:rPr lang="en-US" altLang="en-US" sz="2400" baseline="-25000">
                <a:sym typeface="Wingdings" pitchFamily="2" charset="2"/>
              </a:rPr>
              <a:t>0</a:t>
            </a:r>
            <a:r>
              <a:rPr lang="en-US" altLang="en-US" sz="2400">
                <a:sym typeface="Wingdings" pitchFamily="2" charset="2"/>
              </a:rPr>
              <a:t>,         T(n) &lt; c f(n)</a:t>
            </a:r>
          </a:p>
        </p:txBody>
      </p:sp>
      <p:sp>
        <p:nvSpPr>
          <p:cNvPr id="1434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22325" y="1712913"/>
            <a:ext cx="245427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Let c = </a:t>
            </a:r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Let n</a:t>
            </a:r>
            <a:r>
              <a:rPr lang="en-US" altLang="en-US" sz="3200" baseline="-25000"/>
              <a:t>0</a:t>
            </a:r>
            <a:r>
              <a:rPr lang="en-US" altLang="en-US" sz="3200"/>
              <a:t> =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Order the following functions in increasing order by their growth rate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 log</a:t>
            </a:r>
            <a:r>
              <a:rPr lang="en-US" altLang="en-US" baseline="30000"/>
              <a:t>4</a:t>
            </a:r>
            <a:r>
              <a:rPr lang="en-US" altLang="en-US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2n</a:t>
            </a:r>
            <a:r>
              <a:rPr lang="en-US" altLang="en-US" baseline="30000"/>
              <a:t>2</a:t>
            </a:r>
            <a:r>
              <a:rPr lang="en-US" altLang="en-US"/>
              <a:t> + 10n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2</a:t>
            </a:r>
            <a:r>
              <a:rPr lang="en-US" altLang="en-US" baseline="30000"/>
              <a:t>n/100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1000n + log</a:t>
            </a:r>
            <a:r>
              <a:rPr lang="en-US" altLang="en-US" baseline="30000"/>
              <a:t>8</a:t>
            </a:r>
            <a:r>
              <a:rPr lang="en-US" altLang="en-US"/>
              <a:t> 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</a:t>
            </a:r>
            <a:r>
              <a:rPr lang="en-US" altLang="en-US" baseline="30000"/>
              <a:t>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3</a:t>
            </a:r>
            <a:r>
              <a:rPr lang="en-US" altLang="en-US" baseline="3000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1000 log</a:t>
            </a:r>
            <a:r>
              <a:rPr lang="en-US" altLang="en-US" baseline="30000"/>
              <a:t>10</a:t>
            </a:r>
            <a:r>
              <a:rPr lang="en-US" altLang="en-US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</a:t>
            </a:r>
            <a:r>
              <a:rPr lang="en-US" altLang="en-US" baseline="30000"/>
              <a:t>1/2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Lower bounds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is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(f(n))</a:t>
            </a:r>
          </a:p>
          <a:p>
            <a:pPr lvl="1" eaLnBrk="1" hangingPunct="1"/>
            <a:r>
              <a:rPr lang="en-US" altLang="en-US"/>
              <a:t>T(n) is at least a constant multiple of f(n)</a:t>
            </a:r>
          </a:p>
          <a:p>
            <a:pPr lvl="1" eaLnBrk="1" hangingPunct="1"/>
            <a:r>
              <a:rPr lang="en-US" altLang="en-US"/>
              <a:t>There exists an n</a:t>
            </a:r>
            <a:r>
              <a:rPr lang="en-US" altLang="en-US" baseline="-25000"/>
              <a:t>0</a:t>
            </a:r>
            <a:r>
              <a:rPr lang="en-US" altLang="en-US"/>
              <a:t>, and </a:t>
            </a:r>
            <a:r>
              <a:rPr lang="en-US" altLang="en-US">
                <a:latin typeface="Symbol" pitchFamily="18" charset="2"/>
              </a:rPr>
              <a:t>e</a:t>
            </a:r>
            <a:r>
              <a:rPr lang="en-US" altLang="en-US"/>
              <a:t> &gt; 0 such that       T(n) &gt; </a:t>
            </a:r>
            <a:r>
              <a:rPr lang="en-US" altLang="en-US">
                <a:latin typeface="Symbol" pitchFamily="18" charset="2"/>
              </a:rPr>
              <a:t>e</a:t>
            </a:r>
            <a:r>
              <a:rPr lang="en-US" altLang="en-US"/>
              <a:t>f(n) for all n &gt; n</a:t>
            </a:r>
            <a:r>
              <a:rPr lang="en-US" altLang="en-US" baseline="-25000"/>
              <a:t>0</a:t>
            </a:r>
          </a:p>
          <a:p>
            <a:pPr eaLnBrk="1" hangingPunct="1"/>
            <a:r>
              <a:rPr lang="en-US" altLang="en-US"/>
              <a:t>Warning: definitions of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 vary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T(n) is </a:t>
            </a:r>
            <a:r>
              <a:rPr lang="en-US" altLang="en-US">
                <a:latin typeface="Symbol" pitchFamily="18" charset="2"/>
              </a:rPr>
              <a:t>Q</a:t>
            </a:r>
            <a:r>
              <a:rPr lang="en-US" altLang="en-US"/>
              <a:t>(f(n)) if T(n) is O(f(n)) and         T(n) is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(f(n))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/>
              <a:t>Guest lecturers Friday and Monday</a:t>
            </a:r>
          </a:p>
          <a:p>
            <a:pPr>
              <a:defRPr/>
            </a:pPr>
            <a:r>
              <a:rPr lang="en-US" dirty="0"/>
              <a:t>Reading</a:t>
            </a:r>
          </a:p>
          <a:p>
            <a:pPr lvl="1">
              <a:defRPr/>
            </a:pPr>
            <a:r>
              <a:rPr lang="en-US" dirty="0"/>
              <a:t>Chapter 2.1, 2.2</a:t>
            </a:r>
          </a:p>
          <a:p>
            <a:pPr lvl="1">
              <a:defRPr/>
            </a:pPr>
            <a:r>
              <a:rPr lang="en-US" dirty="0"/>
              <a:t>Chapter 3 (Mostly review)</a:t>
            </a:r>
          </a:p>
          <a:p>
            <a:pPr lvl="1">
              <a:defRPr/>
            </a:pPr>
            <a:r>
              <a:rPr lang="en-US" dirty="0"/>
              <a:t>Start on Chapter 4</a:t>
            </a:r>
          </a:p>
          <a:p>
            <a:pPr>
              <a:defRPr/>
            </a:pPr>
            <a:r>
              <a:rPr lang="en-US" dirty="0"/>
              <a:t>Homework Guidelines</a:t>
            </a:r>
          </a:p>
          <a:p>
            <a:pPr lvl="1">
              <a:defRPr/>
            </a:pPr>
            <a:r>
              <a:rPr lang="en-US" dirty="0"/>
              <a:t>Submit homework with Canvas</a:t>
            </a:r>
          </a:p>
          <a:p>
            <a:pPr lvl="2">
              <a:defRPr/>
            </a:pPr>
            <a:r>
              <a:rPr lang="en-US" dirty="0"/>
              <a:t>Submit problems separately</a:t>
            </a:r>
          </a:p>
          <a:p>
            <a:pPr lvl="2">
              <a:defRPr/>
            </a:pPr>
            <a:r>
              <a:rPr lang="en-US" dirty="0"/>
              <a:t>Deadline is 1:29 PM on Wednesday</a:t>
            </a:r>
          </a:p>
          <a:p>
            <a:pPr lvl="1">
              <a:defRPr/>
            </a:pPr>
            <a:r>
              <a:rPr lang="en-US" dirty="0"/>
              <a:t>Describing an algorithm</a:t>
            </a:r>
          </a:p>
          <a:p>
            <a:pPr lvl="2">
              <a:defRPr/>
            </a:pPr>
            <a:r>
              <a:rPr lang="en-US" dirty="0"/>
              <a:t>Clarity is most important</a:t>
            </a:r>
          </a:p>
          <a:p>
            <a:pPr lvl="2">
              <a:defRPr/>
            </a:pPr>
            <a:r>
              <a:rPr lang="en-US" dirty="0"/>
              <a:t>Pseudocode generally preferable to just English</a:t>
            </a:r>
          </a:p>
          <a:p>
            <a:pPr lvl="3">
              <a:defRPr/>
            </a:pPr>
            <a:r>
              <a:rPr lang="en-US" dirty="0"/>
              <a:t>But sometimes both methods combined work best</a:t>
            </a:r>
          </a:p>
          <a:p>
            <a:pPr lvl="1">
              <a:defRPr/>
            </a:pPr>
            <a:r>
              <a:rPr lang="en-US" dirty="0"/>
              <a:t>Prove that your algorithm works</a:t>
            </a:r>
          </a:p>
          <a:p>
            <a:pPr lvl="2">
              <a:defRPr/>
            </a:pPr>
            <a:r>
              <a:rPr lang="en-US" dirty="0"/>
              <a:t>A proof is a “convincing argument”</a:t>
            </a:r>
          </a:p>
          <a:p>
            <a:pPr lvl="1">
              <a:defRPr/>
            </a:pPr>
            <a:r>
              <a:rPr lang="en-US" dirty="0"/>
              <a:t>Give the run time for your algorithm</a:t>
            </a:r>
          </a:p>
          <a:p>
            <a:pPr lvl="2">
              <a:defRPr/>
            </a:pPr>
            <a:r>
              <a:rPr lang="en-US" dirty="0"/>
              <a:t>Justify that the algorithm satisfies the runtime bound</a:t>
            </a:r>
          </a:p>
          <a:p>
            <a:pPr lvl="1">
              <a:defRPr/>
            </a:pPr>
            <a:r>
              <a:rPr lang="en-US" dirty="0"/>
              <a:t>You may lose points for style</a:t>
            </a:r>
          </a:p>
          <a:p>
            <a:pPr lvl="1">
              <a:defRPr/>
            </a:pPr>
            <a:r>
              <a:rPr lang="en-US" dirty="0"/>
              <a:t>Homework assignments will (probably) be worth the same amount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Useful Theorems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lim (f(n) / g(n)) = c for c &gt; 0 then           f(n) = </a:t>
            </a:r>
            <a:r>
              <a:rPr lang="en-US" altLang="en-US">
                <a:latin typeface="Symbol" pitchFamily="18" charset="2"/>
              </a:rPr>
              <a:t>Q</a:t>
            </a:r>
            <a:r>
              <a:rPr lang="en-US" altLang="en-US"/>
              <a:t>(g(n))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f(n) is O(g(n)) and g(n) is O(h(n)) then     f(n) is O(h(n))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f(n) is O(h(n)) and g(n) is O(h(n)) then f(n) + g(n) is O(h(n))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Ordering growth rates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b &gt; 1 and x &gt; 0</a:t>
            </a:r>
          </a:p>
          <a:p>
            <a:pPr lvl="1" eaLnBrk="1" hangingPunct="1"/>
            <a:r>
              <a:rPr lang="en-US" altLang="en-US"/>
              <a:t>log</a:t>
            </a:r>
            <a:r>
              <a:rPr lang="en-US" altLang="en-US" baseline="30000"/>
              <a:t>b</a:t>
            </a:r>
            <a:r>
              <a:rPr lang="en-US" altLang="en-US"/>
              <a:t>n is O(n</a:t>
            </a:r>
            <a:r>
              <a:rPr lang="en-US" altLang="en-US" baseline="30000"/>
              <a:t>x</a:t>
            </a:r>
            <a:r>
              <a:rPr lang="en-US" altLang="en-US"/>
              <a:t>)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For r &gt; 1 and d &gt; 0</a:t>
            </a:r>
          </a:p>
          <a:p>
            <a:pPr lvl="1" eaLnBrk="1" hangingPunct="1"/>
            <a:r>
              <a:rPr lang="en-US" altLang="en-US"/>
              <a:t>n</a:t>
            </a:r>
            <a:r>
              <a:rPr lang="en-US" altLang="en-US" baseline="30000"/>
              <a:t>d</a:t>
            </a:r>
            <a:r>
              <a:rPr lang="en-US" altLang="en-US"/>
              <a:t> is O(r</a:t>
            </a:r>
            <a:r>
              <a:rPr lang="en-US" altLang="en-US" baseline="30000"/>
              <a:t>n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Five Problems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667000" y="3788780"/>
            <a:ext cx="4648200" cy="1752600"/>
          </a:xfrm>
        </p:spPr>
        <p:txBody>
          <a:bodyPr/>
          <a:lstStyle/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Scheduling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Weighted Scheduling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Bipartite Matching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Maximum Independent Set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Competitive Facility Location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587030"/>
            <a:ext cx="2001453" cy="149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physics.aps.org/assets/cb547978-a4d6-4497-980c-c7b1e47784e3/e77_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275" y="531657"/>
            <a:ext cx="1989715" cy="155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bm.com/developerworks/library/j-seqalign/LCSTab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60" y="536659"/>
            <a:ext cx="2095500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3/34/Independent_set_graph.svg/2000px-Independent_set_graph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91" y="304495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technologyreview.com/blog/arxiv/files/80525/Scrabbl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399" y="2852925"/>
            <a:ext cx="1881845" cy="187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NP-Completeness</a:t>
            </a:r>
            <a:endParaRPr lang="en-US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Hard to find a solution</a:t>
            </a:r>
          </a:p>
          <a:p>
            <a:pPr eaLnBrk="1" hangingPunct="1"/>
            <a:r>
              <a:rPr lang="en-US" altLang="en-US" dirty="0"/>
              <a:t>Easy to verify a solution once you have one</a:t>
            </a:r>
          </a:p>
          <a:p>
            <a:pPr lvl="1" eaLnBrk="1" hangingPunct="1"/>
            <a:r>
              <a:rPr lang="en-US" altLang="en-US" dirty="0"/>
              <a:t>Hamiltonian circuit</a:t>
            </a:r>
          </a:p>
          <a:p>
            <a:pPr lvl="1" eaLnBrk="1" hangingPunct="1"/>
            <a:r>
              <a:rPr lang="en-US" altLang="en-US" dirty="0"/>
              <a:t>Clique</a:t>
            </a:r>
          </a:p>
          <a:p>
            <a:pPr lvl="1" eaLnBrk="1" hangingPunct="1"/>
            <a:r>
              <a:rPr lang="en-US" altLang="en-US" dirty="0"/>
              <a:t>Subset sum</a:t>
            </a:r>
          </a:p>
          <a:p>
            <a:pPr lvl="1" eaLnBrk="1" hangingPunct="1"/>
            <a:r>
              <a:rPr lang="en-US" altLang="en-US" dirty="0"/>
              <a:t>Graph coloring</a:t>
            </a:r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Are there even harder problems?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9175"/>
          </a:xfrm>
        </p:spPr>
        <p:txBody>
          <a:bodyPr/>
          <a:lstStyle/>
          <a:p>
            <a:pPr eaLnBrk="1" hangingPunct="1"/>
            <a:r>
              <a:rPr lang="en-US" altLang="en-US" sz="2800"/>
              <a:t>Simple game:</a:t>
            </a:r>
          </a:p>
          <a:p>
            <a:pPr lvl="1" eaLnBrk="1" hangingPunct="1"/>
            <a:r>
              <a:rPr lang="en-US" altLang="en-US" sz="2400"/>
              <a:t>Players alternating selecting nodes in a graph</a:t>
            </a:r>
          </a:p>
          <a:p>
            <a:pPr lvl="2" eaLnBrk="1" hangingPunct="1"/>
            <a:r>
              <a:rPr lang="en-US" altLang="en-US" sz="2000"/>
              <a:t>Score points associated with node</a:t>
            </a:r>
          </a:p>
          <a:p>
            <a:pPr lvl="2" eaLnBrk="1" hangingPunct="1"/>
            <a:r>
              <a:rPr lang="en-US" altLang="en-US" sz="2000"/>
              <a:t>Remove nodes neighbors</a:t>
            </a:r>
          </a:p>
          <a:p>
            <a:pPr lvl="1" eaLnBrk="1" hangingPunct="1"/>
            <a:r>
              <a:rPr lang="en-US" altLang="en-US" sz="2400"/>
              <a:t>When neither can move, player with most points wins</a:t>
            </a:r>
          </a:p>
        </p:txBody>
      </p:sp>
      <p:sp>
        <p:nvSpPr>
          <p:cNvPr id="21508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30313" y="4581525"/>
            <a:ext cx="4264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1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192213" y="5734050"/>
            <a:ext cx="430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1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192213" y="4581525"/>
            <a:ext cx="38100" cy="1112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382838" y="45815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535363" y="4543425"/>
            <a:ext cx="0" cy="122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45815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000125" y="4311650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1515" name="Oval 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52650" y="4351338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1516" name="Oval 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43275" y="4311650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1517" name="Oval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40225" y="4311650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1518" name="Oval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40225" y="5502275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1519" name="Oval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05175" y="54641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1520" name="Oval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152650" y="54260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1521" name="Oval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00125" y="54641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152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494338" y="46196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24463" y="4311650"/>
            <a:ext cx="461962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152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262563" y="5502275"/>
            <a:ext cx="461962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Competitive Facility Location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Choose location for a facility</a:t>
            </a:r>
          </a:p>
          <a:p>
            <a:pPr lvl="1" eaLnBrk="1" hangingPunct="1"/>
            <a:r>
              <a:rPr lang="en-US" altLang="en-US" dirty="0"/>
              <a:t>Value associated with placement</a:t>
            </a:r>
          </a:p>
          <a:p>
            <a:pPr lvl="1" eaLnBrk="1" hangingPunct="1"/>
            <a:r>
              <a:rPr lang="en-US" altLang="en-US" dirty="0"/>
              <a:t>Restriction on placing facilities too close together</a:t>
            </a:r>
          </a:p>
          <a:p>
            <a:pPr lvl="1" eaLnBrk="1" hangingPunct="1"/>
            <a:r>
              <a:rPr lang="en-US" altLang="en-US" dirty="0"/>
              <a:t>Competitive placement of facilities</a:t>
            </a:r>
          </a:p>
          <a:p>
            <a:pPr lvl="2" eaLnBrk="1" hangingPunct="1"/>
            <a:r>
              <a:rPr lang="en-US" altLang="en-US" dirty="0"/>
              <a:t>E.g., KFC and McDonald’s</a:t>
            </a:r>
          </a:p>
          <a:p>
            <a:pPr eaLnBrk="1" hangingPunct="1"/>
            <a:r>
              <a:rPr lang="en-US" altLang="en-US" dirty="0"/>
              <a:t>P-Space complete instead of NP-Complete</a:t>
            </a:r>
          </a:p>
          <a:p>
            <a:pPr lvl="1" eaLnBrk="1" hangingPunct="1"/>
            <a:r>
              <a:rPr lang="en-US" altLang="en-US" dirty="0"/>
              <a:t>Appear to be much harder</a:t>
            </a:r>
          </a:p>
          <a:p>
            <a:pPr lvl="1" eaLnBrk="1" hangingPunct="1"/>
            <a:r>
              <a:rPr lang="en-US" altLang="en-US" dirty="0"/>
              <a:t>No obvious certificate</a:t>
            </a:r>
          </a:p>
          <a:p>
            <a:pPr lvl="2" eaLnBrk="1" hangingPunct="1"/>
            <a:r>
              <a:rPr lang="en-US" altLang="en-US" dirty="0"/>
              <a:t>G has a Maximum Independent Set of size 10</a:t>
            </a:r>
          </a:p>
          <a:p>
            <a:pPr lvl="2" eaLnBrk="1" hangingPunct="1"/>
            <a:r>
              <a:rPr lang="en-US" altLang="en-US" dirty="0"/>
              <a:t>Player 1 wins by at least 10 points</a:t>
            </a:r>
          </a:p>
          <a:p>
            <a:pPr lvl="2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does it mean for an algorithm to be efficient?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Definitions of efficiency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Fast in practice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Qualitatively better worst case performance than a brute force algorithm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Polynomial time efficiency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algorithm is efficient if it has a polynomial run time</a:t>
            </a:r>
          </a:p>
          <a:p>
            <a:pPr eaLnBrk="1" hangingPunct="1"/>
            <a:r>
              <a:rPr lang="en-US" altLang="en-US"/>
              <a:t>Run time as a function of problem size</a:t>
            </a:r>
          </a:p>
          <a:p>
            <a:pPr lvl="1" eaLnBrk="1" hangingPunct="1"/>
            <a:r>
              <a:rPr lang="en-US" altLang="en-US"/>
              <a:t>Run time: count number of instructions executed on an underlying model of computation</a:t>
            </a:r>
          </a:p>
          <a:p>
            <a:pPr lvl="1" eaLnBrk="1" hangingPunct="1"/>
            <a:r>
              <a:rPr lang="en-US" altLang="en-US"/>
              <a:t>T(n): maximum run time for all problems of size at most n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1269</TotalTime>
  <Words>1014</Words>
  <Application>Microsoft Office PowerPoint</Application>
  <PresentationFormat>On-screen Show (4:3)</PresentationFormat>
  <Paragraphs>165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Symbol</vt:lpstr>
      <vt:lpstr>1_Default Design</vt:lpstr>
      <vt:lpstr>CSE 421 Algorithms</vt:lpstr>
      <vt:lpstr>Announcements</vt:lpstr>
      <vt:lpstr>Five Problems</vt:lpstr>
      <vt:lpstr>NP-Completeness</vt:lpstr>
      <vt:lpstr>Are there even harder problems?</vt:lpstr>
      <vt:lpstr>Competitive Facility Location</vt:lpstr>
      <vt:lpstr>What does it mean for an algorithm to be efficient?</vt:lpstr>
      <vt:lpstr>Definitions of efficiency</vt:lpstr>
      <vt:lpstr>Polynomial time efficiency</vt:lpstr>
      <vt:lpstr>Polynomial Time</vt:lpstr>
      <vt:lpstr>Why Polynomial Time?</vt:lpstr>
      <vt:lpstr>Polynomial vs. Exponential Complexity</vt:lpstr>
      <vt:lpstr>Ignoring constant factors</vt:lpstr>
      <vt:lpstr>Why ignore constant factors?</vt:lpstr>
      <vt:lpstr>Why emphasize growth rates?</vt:lpstr>
      <vt:lpstr>Formalizing growth rates</vt:lpstr>
      <vt:lpstr>Prove 3n2 + 5n + 20 is O(n2)</vt:lpstr>
      <vt:lpstr>Order the following functions in increasing order by their growth rate</vt:lpstr>
      <vt:lpstr>Lower bounds</vt:lpstr>
      <vt:lpstr>Useful Theorems</vt:lpstr>
      <vt:lpstr>Ordering growth rates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32</cp:revision>
  <dcterms:created xsi:type="dcterms:W3CDTF">1601-01-01T00:00:00Z</dcterms:created>
  <dcterms:modified xsi:type="dcterms:W3CDTF">2019-10-01T05:40:18Z</dcterms:modified>
</cp:coreProperties>
</file>