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2"/>
  </p:notesMasterIdLst>
  <p:handoutMasterIdLst>
    <p:handoutMasterId r:id="rId33"/>
  </p:handoutMasterIdLst>
  <p:sldIdLst>
    <p:sldId id="369" r:id="rId2"/>
    <p:sldId id="730" r:id="rId3"/>
    <p:sldId id="731" r:id="rId4"/>
    <p:sldId id="734" r:id="rId5"/>
    <p:sldId id="733" r:id="rId6"/>
    <p:sldId id="736" r:id="rId7"/>
    <p:sldId id="735" r:id="rId8"/>
    <p:sldId id="737" r:id="rId9"/>
    <p:sldId id="738" r:id="rId10"/>
    <p:sldId id="739" r:id="rId11"/>
    <p:sldId id="740" r:id="rId12"/>
    <p:sldId id="741" r:id="rId13"/>
    <p:sldId id="758" r:id="rId14"/>
    <p:sldId id="742" r:id="rId15"/>
    <p:sldId id="743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1" r:id="rId24"/>
    <p:sldId id="752" r:id="rId25"/>
    <p:sldId id="753" r:id="rId26"/>
    <p:sldId id="755" r:id="rId27"/>
    <p:sldId id="767" r:id="rId28"/>
    <p:sldId id="760" r:id="rId29"/>
    <p:sldId id="762" r:id="rId30"/>
    <p:sldId id="766" r:id="rId31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mbria Math" panose="02040503050406030204" pitchFamily="18" charset="0"/>
      <p:regular r:id="rId41"/>
    </p:embeddedFont>
    <p:embeddedFont>
      <p:font typeface="Arial Black" panose="020B0A04020102020204" pitchFamily="34" charset="0"/>
      <p:bold r:id="rId42"/>
    </p:embeddedFont>
    <p:embeddedFont>
      <p:font typeface="Helvetica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3399FF"/>
    <a:srgbClr val="FF0000"/>
    <a:srgbClr val="FF33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0154" autoAdjust="0"/>
  </p:normalViewPr>
  <p:slideViewPr>
    <p:cSldViewPr snapToGrid="0">
      <p:cViewPr varScale="1">
        <p:scale>
          <a:sx n="113" d="100"/>
          <a:sy n="113" d="100"/>
        </p:scale>
        <p:origin x="1470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13.5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21972 10676 88 0,'-6'0'33'0,"9"0"-18"0,-3 0-7 0,0 3 11 0,0-3-3 15,0 0 1-15,0-3-3 16,0 0-1 0,0 1-3-16,3-1-1 0,0-2-5 15,0-1-1-15,3 1 3 0,0 0-1 16,3 0 2-16,0-1-2 16,2-2 2-16,1 0 0 0,9 0 1 15,3 1-2-15,0 1 1 16,3-2 0-16,-1 3 1 15,4 0-2-15,0-1 1 32,3 1-2-32,5 2 0 15,-2 1-3-15,0 2 1 0,-3 2 2 16,-4 4 4-16,7-1-2 16,0 3 1-16,-3 3-1 15,-4-1 3-15,1 1-7 16,-3 2-2-16,-3 5 5 15,-1 6 4-15,-2-3-5 16,0 1-1-16,-6 1-2 0,-3 1-2 16,3 0 3-16,-6 0 0 15,-3 5 1-15,0 5 0 16,-3-2-2-16,-3 3 1 0,0-6-2 16,-3 0 2-16,0 0-2 15,-6 5-1-15,6-2 1 16,-6 0-1-16,-3-3 2 15,3 0 3-15,-3 0-2 16,0-2 0-16,-3-1-1 16,6 11 1-16,0-3-2 15,1-2-1-15,-4 0 1 16,0-6-1-16,3-2 2 0,-6 3 1 16,3 2-1-16,-3 0-2 15,9 0 1-15,0-3-1 16,0 1 2-16,3-1 3 15,6 1 0-15,0-1 0 16,3 3-3-16,3 6 1 16,0-6 0-1,0-3 1-15,3 1 2 16,0-1 1-16,3-2 1 16,3-3 0-16,-1 0-4 15,4-2-1-15,0 2-1 16,6 3 1-16,0-6-2 15,-4 1-1-15,1-1 1 16,-6 1 1-16,3-1-1 16,3 1 2-16,-6 0-2 15,-1-1-1-15,-2 1 1 16,0-1-1-16,3 3 0 0,-3 3 2 16,-6 0-1-16,6-3 2 15,0 3-4-15,-3 0-2 16,-3-3 4-16,-4 0 1 15,1 5 0-15,0 6 1 16,-3-3-2-16,-3 0-1 0,-3 1 3 16,0-1 0-16,0 0-4 15,-11 2-1-15,5 4 1 16,0 2 2-16,-3 0 0 16,0-3-1-16,0-2 1 15,0 0 1-15,-3-6 1 0,3 6 1 16,-3 0-5-16,3-3-1 15,-2 0 1-15,-4-3 2 16,3 1 0-16,3-3 2 16,-3-3-4-16,3-3-2 15,3 1 6-15,0-6 3 0,0 6-6 16,3-3-1-16,0-3 0 16,1 8 0 15,-1 0 1-31,3-2 0 15,0-1 0-15,0-2 0 0,3-3 2 16,0 1-1-16,0-1 2 16,3 0 0-16,0-2 1 15,0-1 0-15,0 1 2 0,0 5-5 16,-3-3-1-16,5 5 0 16,-2-2 0-16,0-3 0 15,6-2 2-15,-3 0-1 16,-3-1-1-16,0 1 3 15,0-1 2-15,0 1-2 16,-3 2-2-16,0 0-3 16,0 1 1-16,-6-1 1 15,0 0 2 1,0 3-1-16,-3 5-1 16,-2 6-10-16,-1-1-4 15,-6-5-13-15,6-5-3 0,-6-5-39 16,3-11-16-16,-12-21-45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33.227"/>
    </inkml:context>
    <inkml:brush xml:id="br0">
      <inkml:brushProperty name="width" value="0.08819" units="cm"/>
      <inkml:brushProperty name="height" value="0.08819" units="cm"/>
    </inkml:brush>
  </inkml:definitions>
  <inkml:trace contextRef="#ctx0" brushRef="#br0">16730 11028 72 0,'-3'2'27'0,"0"-2"-14"0,3 0-4 0,0 0 9 0,0 0-4 15,0 0 0-15,0 0 0 16,0 0 2-16,0 0-5 0,0 0-1 16,0 0-2-16,0-2 0 15,3-3-4-15,0-1-1 0,3-4 1 16,3-9 2-16,0 1 1 16,3-1 3-16,3 1 1 15,3-6 1-15,5 0 2 0,4 0-3 16,3-5 1-16,3-3-5 15,-1 3 1-15,-2 3-5 16,9-1-2-16,-3 1 4 16,-1 5 1-16,1-1-2 15,0 4-3-15,0 5 0 0,-1 2 1 16,-2 1-1-16,3 2 2 16,-7 5 0-16,-2 3 3 15,-3 5-3-15,-6 3 0 31,-3 3 3-31,-3 5 3 16,0 5-4-16,-6 3-1 16,0 2 0-16,-6 3 2 0,0 3-1 15,-3 0 0-15,-3 5-1 16,-6 2 0-16,-6 1 0 16,0 2 0-16,3-4-2 0,0 6-2 15,0-4 1-15,0-3 1 16,4-2-1-16,-1-4-1 15,3-2 1-15,3-2-1 16,3-3 0-16,3-6 0 0,6-2-3 16,3-5 2-16,8-6 1 31,7-2 0-31,6-6 2 16,0-5 3-16,3-3-2 15,5-2-2-15,1 0 0 16,0-5-1-16,2-6 0 15,1 5 2-15,6 3-1 16,-4 0-1-16,-2 3 1 0,0 3 1 16,-4 4-3-16,1 1-2 15,0 0 2-15,-4 2 0 0,-5 3 1 16,0 8 2-16,-3 0-1 16,-3 5-1-16,-4 0 1 15,-2 1-1-15,-3-1 0 16,-3 3 0-16,-3 2 0 15,-3 3 2-15,0 3-1 16,-3 5 2-16,-3 3-2 0,0 0-1 16,0 0-2-16,-3-3-1 15,0 0 4-15,0 3 1 16,0 2-3-16,0 0 1 16,0 1 0-16,0-3 0 15,0-1-3-15,3 1 2 16,0-6 1-1,0 6 0-15,3 0 0 16,0-6 2-16,3-2-3 16,0 0 0-16,3-5 1 15,0-4 0-15,0-1 2 16,3-4 1-16,2-2-4 0,7-3-1 16,-3-5 5-16,3-2 3 15,0-3-6-15,3-1 1 16,-1-4-1-16,1-6 2 15,3 0-1-15,3 0-1 16,0-2 1-16,-4 2-1 16,4 0 0-16,0 3 0 15,-3-1 0-15,0 4 0 16,-4 2 0-16,10 0 2 16,-3 3-1-16,-6-1-1 15,-4 4 1-15,-2-1 1 16,0 3-3-16,-3 0 0 15,0 3 1-15,3-1 2 16,-6 1-1-16,0 2-1 16,0 1 1-16,-4-1 1 0,1 0 1 15,0 0 1-15,0 1 2 16,3-4 1-16,0 4 1 16,0-4 2-16,0 1-5 0,0 0-1 15,0-1-4-15,-3-2-3 16,0 0 2-16,-3 0 2 15,2 0-18-15,-2-2-8 16,0-4-47-16,0-2-18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31T20:39:51.037"/>
    </inkml:context>
    <inkml:brush xml:id="br0">
      <inkml:brushProperty name="width" value="0.08819" units="cm"/>
      <inkml:brushProperty name="height" value="0.08819" units="cm"/>
      <inkml:brushProperty name="color" value="#0070C0"/>
    </inkml:brush>
  </inkml:definitions>
  <inkml:trace contextRef="#ctx0" brushRef="#br0">16584 11044 40 0,'0'-11'16'0,"-3"6"-8"0,3 0-5 0,0 5 7 0,3 0 5 16,-3-3 3-16,0 3 2 15,0 0 0-15,0 0-3 16,-3 3 2-16,3-1-4 16,0 3 1-16,0 1 0 15,-3-1 2-15,0 3-4 16,0 3 0-16,3-1-8 16,0 1-2-16,0 2 2 0,-3 6-3 15,0 2-2-15,0 2 0 16,-3 4 1-16,1 2-1 15,-1 3 2-15,0 10-2 0,-3 0 2 16,0 1-4-16,-6 2 0 16,-3 5 1-16,3-2 0 15,0-1 0-15,3-2 0 16,0-2 2-16,4-1 1 16,2 3 3-16,3-5 1 0,9-6-6 15,0-2-2 1,-1-3 2-16,10-3 1 0,0-5 2 0,0-2 2 15,3-3-3-15,0 0 0 32,0-3 1-32,3 6 2 0,2-1-1 15,4 1 2-15,-3-4-2 16,0-1 2-16,0-1-4 16,-1 0 0-16,4 0-3 15,0 1-1-15,0-1 3 16,8 3 1-16,-5 0-4 15,0-1-1-15,-3 7 1 0,-3 1 0 16,-1-1 1-16,-2 1 0 16,-3-1 0-16,-3 4 2 15,-3 0-1-15,-6 1 2 16,-3 10-2-16,-3 0 2 0,-3 3-4 16,-3 2 0-16,-3 11 3 15,0-3 3-15,-9 0 2 16,0 1 3-16,-6 10-3 15,1-6 1-15,-1 1-5 32,0-3-2-32,3 5 0 0,0-3 1 15,4-4-1-15,2-6 2 16,0 2-2-16,3 1-1 16,3-8-4-16,3-6 0 15,0-5 4-15,3-5 2 0,3-3-3 16,3-2-1-16,3-4-2 15,3-1 0-15,3-6-6 16,3-3-4-16,9-2 16 0,2-3 10 16,1 0-7-16,0-3-3 15,3 0-1-15,-4-2 1 16,4 0-1-16,3-1-1 16,3-4 1-16,-1-1-1 15,1 3 0 1,0-5 0-16,0 0 0 15,5 2 0-15,1 3 0 16,-6 3 0-16,-1 2 0 16,-2 1 0-16,-6-1 2 15,0 6 1-15,-4 2-1 16,4 3-2-16,0 3-2 0,-3-1-1 16,-3 1 4-16,-3-1 1 15,-1 4-3-15,-2-1 1 16,0 3-2-16,-3 0 0 15,0-1 2-15,-3 1 2 16,0 0-3-16,0 5 0 16,-3 6 3-16,0-1 1 15,-3-2-1-15,0 0-2 16,-3 0-4-16,0-1 0 0,0-4 0 16,0 0 2-16,0 2 1 0,3 5 3 15,0-5-1-15,0-2-1 31,0-3 1-31,-1-3-1 16,4 0 0-16,0-2 0 16,0-1-3-16,0 1 2 0,0 0-1 15,0-4 0-15,0 1 2 16,3 0 0-16,-3-2-3 16,9-1 2-1,6-2 1 1,0-3 0-16,-4 0-3 15,4-3 2-15,-3 0-1 16,0-2 0-16,0 0 2 0,0-1 2 16,6 1-1-16,2 0 2 15,-2 0-4-15,3-1-2 16,-3 1 4-16,0 0 3 0,-1-6-1 31,-2 3-2-31,0 0 0 16,-3 3-1-16,0-6-3 15,3 3 0-15,-4 0 4 0,1 3 3 16,0 5-1-16,-3-3 0 16,0 6-1-16,-3 0-2 15,0-6-2-15,0 6-1 16,0-1 2-16,-3 1 0 16,-1 0 1-16,1-1 0 15,0-2 0-15,0 0 2 0,-3 0-1 16,3 0-3-1,0 0 1-15,0 0 1 16,-3 6 0-16,0-1 2 0,0-5 1 16,-3 0-6-16,3 0 0 15,6 5 1 1,-3 1 1-16,0-4 1 31,2 3 4-15,1-2-4-16,-3 0 0 0,0-3 0 15,-3 0 0-15,0 0 0 16,0 0 2-16,0 2-3 16,0-2 0-16,-3 0-1 15,0 3 0-15,0-3 2 0,-3 0 2 16,3 0-1-16,0 3 2 16,-3-3-2-16,3 2-1 15,0-2-2-15,0 0 1 16,-3 0 1-16,3 3 2 15,3-3-1-15,-6 0-1 16,3 0 1-16,-3 0 1 0,0 0-3 16,0 0 0-16,0 0-4 15,0 0 1-15,0 0-18 16,-3 3-6-16,0-3-130 31,-6-19 45-31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3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8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8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9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8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7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2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54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3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854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15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98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5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55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99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8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12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94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74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6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6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9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3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84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2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Dijkstra’s Algorithm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59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753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75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4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0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92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97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522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13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1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20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56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Single Source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Given an (un)directed graph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non-negative</a:t>
                </a:r>
                <a:r>
                  <a:rPr lang="en-US" altLang="en-US" sz="2400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and a start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Find length of shortest paths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each vertex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visualign.files.wordpress.com/2012/07/london.gif">
            <a:extLst>
              <a:ext uri="{FF2B5EF4-FFF2-40B4-BE49-F238E27FC236}">
                <a16:creationId xmlns:a16="http://schemas.microsoft.com/office/drawing/2014/main" id="{33AF1FAB-F480-4F8F-A472-D9053561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8" y="2846554"/>
            <a:ext cx="5646823" cy="38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/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C6547-0F72-49CD-A14B-7424C469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56" y="4014537"/>
                <a:ext cx="3790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16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17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695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18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868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16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15</a:t>
            </a: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14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18</a:t>
            </a: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0" y="4621039"/>
            <a:ext cx="349924" cy="3801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13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73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62FD2-DE25-43BC-9917-8B09E918E3AB}"/>
              </a:ext>
            </a:extLst>
          </p:cNvPr>
          <p:cNvSpPr/>
          <p:nvPr/>
        </p:nvSpPr>
        <p:spPr bwMode="auto">
          <a:xfrm>
            <a:off x="4745449" y="6060412"/>
            <a:ext cx="4106927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Dijkstra’s Algorithm outputs a tree.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Disjkstra’s</a:t>
            </a:r>
            <a:r>
              <a:rPr lang="en-US" altLang="en-US" sz="3600" dirty="0">
                <a:solidFill>
                  <a:srgbClr val="002060"/>
                </a:solidFill>
              </a:rPr>
              <a:t> Algorithm: 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 smtClean="0"/>
                  <a:t>Theorem: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200" dirty="0"/>
                  <a:t> on the tree in the shortest path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 smtClean="0"/>
                  <a:t>. </a:t>
                </a:r>
                <a:r>
                  <a:rPr lang="en-US" sz="2200" dirty="0" smtClean="0"/>
                  <a:t>(For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.)</a:t>
                </a: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Proof: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Base Case:</a:t>
                </a:r>
                <a:r>
                  <a:rPr lang="en-US" sz="2200" dirty="0"/>
                  <a:t> This is always true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Inductive Step:</a:t>
                </a:r>
                <a:r>
                  <a:rPr lang="en-US" sz="2200" dirty="0"/>
                  <a:t> Say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2200" dirty="0"/>
                  <a:t> vertex that we add to S.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last edge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is not the shortest path, there is a shorter path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2200" dirty="0"/>
                  <a:t> time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leaves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with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 smtClean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 smtClean="0"/>
                  <a:t>A </a:t>
                </a:r>
                <a:r>
                  <a:rPr lang="en-US" sz="2200" dirty="0"/>
                  <a:t>contradiction.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 descr="25%">
            <a:extLst>
              <a:ext uri="{FF2B5EF4-FFF2-40B4-BE49-F238E27FC236}">
                <a16:creationId xmlns:a16="http://schemas.microsoft.com/office/drawing/2014/main" id="{B9A24988-F16E-421D-8D98-016FC914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349" y="4604659"/>
            <a:ext cx="1463040" cy="2204272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" name="Oval 8" descr="25%">
            <a:extLst>
              <a:ext uri="{FF2B5EF4-FFF2-40B4-BE49-F238E27FC236}">
                <a16:creationId xmlns:a16="http://schemas.microsoft.com/office/drawing/2014/main" id="{2E60CDAA-2D7E-45F3-85CE-399542E8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48" y="4613262"/>
            <a:ext cx="1463040" cy="2244738"/>
          </a:xfrm>
          <a:prstGeom prst="ellipse">
            <a:avLst/>
          </a:prstGeom>
          <a:pattFill prst="pct25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Helvetica" panose="020B0604020202020204" pitchFamily="34" charset="0"/>
              </a:rPr>
              <a:t>S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A6368EC1-DFA7-4DF9-B2E7-707E292C2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2526" y="6171944"/>
            <a:ext cx="1188279" cy="562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FC9C849-8BC5-4A54-A499-9DC8151C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4" y="614690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v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A7E06A9-FEEC-46E1-A3FC-FA52742A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14" y="4604659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y</a:t>
            </a: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5FA8975C-02AA-4D44-BFFD-4ACB0CDB4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4695" y="61183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0BA462E-7559-4B26-824E-72BD2ED2A4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63139" y="6171944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D9C5D69E-1ACF-4D5B-8545-A9421B4BB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6965" y="5089656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389CE88-92FA-4CDB-B772-3440AC1E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800" y="621410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295509E-3BA3-45C2-B045-5A81D98E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9" y="4685366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</a:t>
            </a:r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61414BFA-986A-4926-9A5F-18FEE6CAB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9998" y="4982431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1873157A-F34A-4CAE-A6F3-CD75046E1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7615" y="5396095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1FA2891-D52C-49FD-AC8B-398A4FB9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846" y="4995602"/>
            <a:ext cx="33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j-lt"/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14:cNvPr>
              <p14:cNvContentPartPr/>
              <p14:nvPr/>
            </p14:nvContentPartPr>
            <p14:xfrm>
              <a:off x="7984429" y="5044956"/>
              <a:ext cx="391320" cy="111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FEE72F-7E10-4748-B6AB-278B86945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9749" y="5037756"/>
                <a:ext cx="40644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14:cNvPr>
              <p14:cNvContentPartPr/>
              <p14:nvPr/>
            </p14:nvContentPartPr>
            <p14:xfrm>
              <a:off x="6097309" y="5052516"/>
              <a:ext cx="817920" cy="48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45720-F96A-454E-9FA4-D597D6CA5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7949" y="5039556"/>
                <a:ext cx="8388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14:cNvPr>
              <p14:cNvContentPartPr/>
              <p14:nvPr/>
            </p14:nvContentPartPr>
            <p14:xfrm>
              <a:off x="5987149" y="5208756"/>
              <a:ext cx="774000" cy="105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8125C-3885-4E48-BC20-7FAFAD5E01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5629" y="5200836"/>
                <a:ext cx="799200" cy="1074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Line 13">
            <a:extLst>
              <a:ext uri="{FF2B5EF4-FFF2-40B4-BE49-F238E27FC236}">
                <a16:creationId xmlns:a16="http://schemas.microsoft.com/office/drawing/2014/main" id="{B3930F3C-5A0A-45DD-BF17-ABFF9ABA5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9659" y="5076032"/>
            <a:ext cx="740339" cy="377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E24E74F1-C7DE-42A7-9EED-6D108758C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0884" y="6362646"/>
                <a:ext cx="537922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F1B358B7-BCA6-4255-8EE7-0E66F4C60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1051" y="4714636"/>
                <a:ext cx="53792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ular Callout 8"/>
              <p:cNvSpPr/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latin typeface="Arial" charset="0"/>
                  </a:rPr>
                  <a:t>Due to the choice of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175" y="4740700"/>
                <a:ext cx="1616200" cy="289441"/>
              </a:xfrm>
              <a:prstGeom prst="wedgeRoundRectCallout">
                <a:avLst>
                  <a:gd name="adj1" fmla="val -20196"/>
                  <a:gd name="adj2" fmla="val -75095"/>
                  <a:gd name="adj3" fmla="val 16667"/>
                </a:avLst>
              </a:prstGeom>
              <a:blipFill>
                <a:blip r:embed="rId12"/>
                <a:stretch>
                  <a:fillRect b="-153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ular Callout 27"/>
              <p:cNvSpPr/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the shorter path.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088" y="4739523"/>
                <a:ext cx="1616200" cy="289441"/>
              </a:xfrm>
              <a:prstGeom prst="wedgeRoundRectCallout">
                <a:avLst>
                  <a:gd name="adj1" fmla="val -1337"/>
                  <a:gd name="adj2" fmla="val -98496"/>
                  <a:gd name="adj3" fmla="val 16667"/>
                </a:avLst>
              </a:prstGeom>
              <a:blipFill>
                <a:blip r:embed="rId13"/>
                <a:stretch>
                  <a:fillRect b="-1282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/>
      <p:bldP spid="16" grpId="0"/>
      <p:bldP spid="19" grpId="0" animBg="1"/>
      <p:bldP spid="20" grpId="0" animBg="1"/>
      <p:bldP spid="21" grpId="0" animBg="1"/>
      <p:bldP spid="23" grpId="0"/>
      <p:bldP spid="24" grpId="0"/>
      <p:bldP spid="25" grpId="0" animBg="1"/>
      <p:bldP spid="26" grpId="0" animBg="1"/>
      <p:bldP spid="27" grpId="0"/>
      <p:bldP spid="31" grpId="0" animBg="1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Remarks on 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200" dirty="0"/>
                  <a:t>Algorithm works on directed graph (with nonnegative weights)</a:t>
                </a:r>
              </a:p>
              <a:p>
                <a:pPr eaLnBrk="1" hangingPunct="1"/>
                <a:r>
                  <a:rPr lang="en-US" altLang="en-US" sz="2200" dirty="0"/>
                  <a:t>Algorithm produces a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tree</a:t>
                </a:r>
                <a:r>
                  <a:rPr lang="en-US" altLang="en-US" sz="2200" dirty="0"/>
                  <a:t> of shortest paths to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following Parent links (for undirected graph)</a:t>
                </a:r>
                <a:endParaRPr lang="en-US" sz="1200" dirty="0"/>
              </a:p>
              <a:p>
                <a:pPr>
                  <a:defRPr/>
                </a:pPr>
                <a:r>
                  <a:rPr lang="en-US" sz="2200" dirty="0"/>
                  <a:t>The algorithm fails with negative edge weights. </a:t>
                </a:r>
              </a:p>
              <a:p>
                <a:pPr lvl="1">
                  <a:buFont typeface="Arial" panose="020B0604020202020204" pitchFamily="34" charset="0"/>
                  <a:buChar char="•"/>
                  <a:defRPr/>
                </a:pPr>
                <a:r>
                  <a:rPr lang="en-US" sz="1800" dirty="0"/>
                  <a:t>e.g., some airline tickets </a:t>
                </a:r>
                <a:endParaRPr lang="en-US" sz="1800" dirty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Why does it fail?</a:t>
                </a:r>
              </a:p>
              <a:p>
                <a:pPr marL="285750" lvl="1">
                  <a:defRPr/>
                </a:pPr>
                <a:r>
                  <a:rPr lang="en-US" sz="2200" dirty="0"/>
                  <a:t>	</a:t>
                </a:r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285750" lvl="1">
                  <a:defRPr/>
                </a:pPr>
                <a:endParaRPr lang="en-US" sz="22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Dijkstra’s algorithm is similar to BFS:</a:t>
                </a:r>
              </a:p>
              <a:p>
                <a:pPr marL="742950" lvl="2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1800" dirty="0" smtClean="0"/>
                  <a:t>Substitute </a:t>
                </a:r>
                <a:r>
                  <a:rPr lang="en-US" sz="1800" dirty="0"/>
                  <a:t>every edge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with a path of length k, then run BFS.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804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le:Dijkstra negative edge weights error.png">
            <a:extLst>
              <a:ext uri="{FF2B5EF4-FFF2-40B4-BE49-F238E27FC236}">
                <a16:creationId xmlns:a16="http://schemas.microsoft.com/office/drawing/2014/main" id="{DB108E31-223C-48A4-87EC-6B014129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06" y="2977236"/>
            <a:ext cx="3546947" cy="20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Implementing 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Priority Queue</a:t>
                </a:r>
                <a:r>
                  <a:rPr lang="en-US" altLang="en-US" sz="2200" dirty="0"/>
                  <a:t>: Elements each with an associated key</a:t>
                </a:r>
                <a:r>
                  <a:rPr lang="en-US" altLang="en-US" sz="2200" b="1" dirty="0"/>
                  <a:t> </a:t>
                </a:r>
                <a:r>
                  <a:rPr lang="en-US" altLang="en-US" sz="2200" dirty="0"/>
                  <a:t>Operations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Insert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Find-min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Delete-min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Return the element with the smallest key and delete it from the data structure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200" dirty="0"/>
                  <a:t>Decrease-key</a:t>
                </a:r>
              </a:p>
              <a:p>
                <a:pPr lvl="3" eaLnBrk="1" hangingPunct="1">
                  <a:lnSpc>
                    <a:spcPct val="80000"/>
                  </a:lnSpc>
                </a:pPr>
                <a:r>
                  <a:rPr lang="en-US" altLang="en-US" sz="1400" dirty="0"/>
                  <a:t>Decrease the key value of some element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Implementations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Arrays:  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find/delete-min, 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insert/decrease key    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Binary Heaps: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time insert/decrease-key/delete-min,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find-min</a:t>
                </a:r>
              </a:p>
              <a:p>
                <a:pPr marL="0" lvl="1" indent="0"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Fibonacci heap:</a:t>
                </a:r>
                <a:r>
                  <a:rPr lang="en-US" altLang="en-US" sz="1800" dirty="0"/>
                  <a:t>  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1800" dirty="0"/>
                  <a:t> time insert/decrease-key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delete-min</a:t>
                </a:r>
              </a:p>
              <a:p>
                <a:pPr marL="285750" lvl="1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solidFill>
                      <a:srgbClr val="FF0000"/>
                    </a:solidFill>
                  </a:rPr>
                  <a:t>O(1)</a:t>
                </a:r>
                <a:r>
                  <a:rPr lang="en-US" altLang="en-US" sz="1800" dirty="0"/>
                  <a:t> time find-min</a:t>
                </a:r>
              </a:p>
              <a:p>
                <a:pPr marL="0" indent="0" eaLnBrk="1" hangingPunct="1">
                  <a:buNone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584863"/>
              </a:xfrm>
              <a:blipFill>
                <a:blip r:embed="rId3"/>
                <a:stretch>
                  <a:fillRect l="-950" t="-1856" r="-804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C1A427-C11D-4B0C-98A7-89AACEE28833}"/>
              </a:ext>
            </a:extLst>
          </p:cNvPr>
          <p:cNvSpPr/>
          <p:nvPr/>
        </p:nvSpPr>
        <p:spPr bwMode="auto">
          <a:xfrm>
            <a:off x="4154096" y="5618824"/>
            <a:ext cx="1409013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charset="0"/>
              </a:rPr>
              <a:t>Read wiki!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 smtClean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Insert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all </a:t>
                </a:r>
                <a:r>
                  <a:rPr lang="en-US" altLang="en-US" sz="16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neighbors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of s into a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priority </a:t>
                </a:r>
                <a:r>
                  <a:rPr lang="en-US" altLang="en-US" sz="16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queue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//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/>
                  <a:t>            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//</a:t>
                </a:r>
                <a:r>
                  <a:rPr lang="en-US" altLang="en-US" sz="1600" b="1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u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delete min element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.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 err="1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foreach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(edge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∉ 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</a:t>
                </a:r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 is not in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  </a:t>
                </a:r>
                <a:r>
                  <a:rPr lang="en-US" altLang="en-US" sz="16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Insert</a:t>
                </a: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       </a:t>
                </a:r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the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  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Decrease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}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blipFill>
                <a:blip r:embed="rId3"/>
                <a:stretch>
                  <a:fillRect r="-627"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delete min,</a:t>
                </a:r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16" y="3086180"/>
                <a:ext cx="2335318" cy="707886"/>
              </a:xfrm>
              <a:prstGeom prst="rect">
                <a:avLst/>
              </a:prstGeom>
              <a:blipFill>
                <a:blip r:embed="rId4"/>
                <a:stretch>
                  <a:fillRect l="-2597" t="-2542" r="-2078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/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 smtClean="0"/>
                  <a:t>insert,</a:t>
                </a:r>
                <a:endParaRPr lang="en-US" dirty="0"/>
              </a:p>
              <a:p>
                <a:pPr algn="l"/>
                <a:r>
                  <a:rPr lang="en-US" dirty="0"/>
                  <a:t>each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77CB4F-8F88-4FFB-9811-0EA9437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53" y="842998"/>
                <a:ext cx="1857481" cy="707886"/>
              </a:xfrm>
              <a:prstGeom prst="rect">
                <a:avLst/>
              </a:prstGeom>
              <a:blipFill>
                <a:blip r:embed="rId5"/>
                <a:stretch>
                  <a:fillRect l="-2932" t="-2542" r="-651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/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 smtClean="0"/>
                  <a:t>decrease/insert </a:t>
                </a:r>
                <a:r>
                  <a:rPr lang="en-US" dirty="0"/>
                  <a:t>key, </a:t>
                </a:r>
              </a:p>
              <a:p>
                <a:pPr algn="l"/>
                <a:r>
                  <a:rPr lang="en-US" dirty="0"/>
                  <a:t>each runs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6DA111-BDFC-4BAD-A43E-6B214BAD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2" y="4545346"/>
                <a:ext cx="3492880" cy="707886"/>
              </a:xfrm>
              <a:prstGeom prst="rect">
                <a:avLst/>
              </a:prstGeom>
              <a:blipFill>
                <a:blip r:embed="rId6"/>
                <a:stretch>
                  <a:fillRect l="-1739" t="-3390" r="-1043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does Bing Maps work?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5"/>
            <a:ext cx="8547100" cy="55848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Continent-sized road networks have 10s of millions intersections.</a:t>
            </a:r>
          </a:p>
          <a:p>
            <a:pPr marL="0" indent="0">
              <a:buNone/>
              <a:defRPr/>
            </a:pPr>
            <a:r>
              <a:rPr lang="en-US" sz="2200" dirty="0"/>
              <a:t>Dijkstra’s algorithm: few seconds.</a:t>
            </a:r>
          </a:p>
          <a:p>
            <a:pPr marL="0" indent="0">
              <a:buNone/>
              <a:defRPr/>
            </a:pPr>
            <a:r>
              <a:rPr lang="en-US" sz="2200" dirty="0"/>
              <a:t>How do you go from UW to Microsoft?</a:t>
            </a:r>
          </a:p>
          <a:p>
            <a:pPr marL="0" indent="0">
              <a:buNone/>
              <a:defRPr/>
            </a:pPr>
            <a:r>
              <a:rPr lang="en-US" sz="2200" dirty="0"/>
              <a:t>For a region, there is a small set of nodes such that all sufficiently long shortest paths out of the region pass a node in the set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6F82B-B662-4E26-8106-9848962E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0" y="3265511"/>
            <a:ext cx="8508416" cy="3171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4FBDE-2295-4004-9A42-3FB854F1A67E}"/>
              </a:ext>
            </a:extLst>
          </p:cNvPr>
          <p:cNvSpPr txBox="1"/>
          <p:nvPr/>
        </p:nvSpPr>
        <p:spPr>
          <a:xfrm>
            <a:off x="1154476" y="41128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UW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72DC4-EAA8-4F62-BC29-9366842F7072}"/>
              </a:ext>
            </a:extLst>
          </p:cNvPr>
          <p:cNvSpPr txBox="1"/>
          <p:nvPr/>
        </p:nvSpPr>
        <p:spPr>
          <a:xfrm>
            <a:off x="7620846" y="427261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Microsoft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C3022-DD4B-45E9-9751-604FAFA988B4}"/>
              </a:ext>
            </a:extLst>
          </p:cNvPr>
          <p:cNvSpPr/>
          <p:nvPr/>
        </p:nvSpPr>
        <p:spPr bwMode="auto">
          <a:xfrm>
            <a:off x="571499" y="3721404"/>
            <a:ext cx="1858434" cy="95132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5CA997A-6FFB-4139-894B-3F187BC1A37F}"/>
              </a:ext>
            </a:extLst>
          </p:cNvPr>
          <p:cNvSpPr/>
          <p:nvPr/>
        </p:nvSpPr>
        <p:spPr bwMode="auto">
          <a:xfrm>
            <a:off x="673100" y="3816350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37424464-1585-42A0-A165-2F9BE2EF6228}"/>
              </a:ext>
            </a:extLst>
          </p:cNvPr>
          <p:cNvSpPr/>
          <p:nvPr/>
        </p:nvSpPr>
        <p:spPr bwMode="auto">
          <a:xfrm>
            <a:off x="1562100" y="3633562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31A680AD-3A51-46A4-B127-EBC1F15B1075}"/>
              </a:ext>
            </a:extLst>
          </p:cNvPr>
          <p:cNvSpPr/>
          <p:nvPr/>
        </p:nvSpPr>
        <p:spPr bwMode="auto">
          <a:xfrm>
            <a:off x="2063750" y="3721403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F49A600-1A71-4B09-AF31-FCE3B05F3431}"/>
              </a:ext>
            </a:extLst>
          </p:cNvPr>
          <p:cNvSpPr/>
          <p:nvPr/>
        </p:nvSpPr>
        <p:spPr bwMode="auto">
          <a:xfrm>
            <a:off x="638622" y="4384827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FEEBD96E-8D97-4C92-8C0F-6C631EC33870}"/>
              </a:ext>
            </a:extLst>
          </p:cNvPr>
          <p:cNvSpPr/>
          <p:nvPr/>
        </p:nvSpPr>
        <p:spPr bwMode="auto">
          <a:xfrm>
            <a:off x="1422399" y="4571438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06734DA5-77B7-436A-9FF6-5F0A0FE70405}"/>
              </a:ext>
            </a:extLst>
          </p:cNvPr>
          <p:cNvSpPr/>
          <p:nvPr/>
        </p:nvSpPr>
        <p:spPr bwMode="auto">
          <a:xfrm>
            <a:off x="1209301" y="3633561"/>
            <a:ext cx="156633" cy="175683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C26AC-E913-4DB8-855C-ECB7E4A5A84B}"/>
              </a:ext>
            </a:extLst>
          </p:cNvPr>
          <p:cNvSpPr/>
          <p:nvPr/>
        </p:nvSpPr>
        <p:spPr>
          <a:xfrm>
            <a:off x="-200722" y="6451622"/>
            <a:ext cx="10096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dirty="0"/>
              <a:t>This slide modified slides from A.V. Goldberg (a former MSR researcher) </a:t>
            </a:r>
          </a:p>
        </p:txBody>
      </p:sp>
    </p:spTree>
    <p:extLst>
      <p:ext uri="{BB962C8B-B14F-4D97-AF65-F5344CB8AC3E}">
        <p14:creationId xmlns:p14="http://schemas.microsoft.com/office/powerpoint/2010/main" val="10926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Transit Node (TN)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79105"/>
            <a:ext cx="8465299" cy="55848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Basic concepts</a:t>
            </a:r>
          </a:p>
          <a:p>
            <a:pPr>
              <a:defRPr/>
            </a:pPr>
            <a:r>
              <a:rPr lang="en-US" sz="2200" dirty="0"/>
              <a:t>divide a map into regions (a few thousand)</a:t>
            </a:r>
          </a:p>
          <a:p>
            <a:pPr>
              <a:defRPr/>
            </a:pPr>
            <a:r>
              <a:rPr lang="en-US" sz="2200" dirty="0"/>
              <a:t>for each region, optimal paths to far away places pass</a:t>
            </a:r>
          </a:p>
          <a:p>
            <a:pPr marL="0" indent="0">
              <a:buNone/>
              <a:defRPr/>
            </a:pPr>
            <a:r>
              <a:rPr lang="en-US" sz="2200" dirty="0"/>
              <a:t>through one of a small number of access nodes (≈ 10 on the average)</a:t>
            </a:r>
          </a:p>
          <a:p>
            <a:pPr>
              <a:defRPr/>
            </a:pPr>
            <a:r>
              <a:rPr lang="en-US" sz="2200" dirty="0"/>
              <a:t>the union of access nodes is the set of transit nodes (≈ 10 000)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Empirical observation: small number of access/transit nodes</a:t>
            </a:r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400" dirty="0"/>
              <a:t>Preprocessing algorithm</a:t>
            </a:r>
          </a:p>
          <a:p>
            <a:pPr>
              <a:defRPr/>
            </a:pPr>
            <a:r>
              <a:rPr lang="en-US" sz="2400" dirty="0"/>
              <a:t>find access nodes for every region</a:t>
            </a:r>
          </a:p>
          <a:p>
            <a:pPr>
              <a:defRPr/>
            </a:pPr>
            <a:r>
              <a:rPr lang="en-US" sz="2400" dirty="0"/>
              <a:t>connect each vertex to its access nodes</a:t>
            </a:r>
          </a:p>
          <a:p>
            <a:pPr>
              <a:defRPr/>
            </a:pPr>
            <a:r>
              <a:rPr lang="en-US" sz="2400" dirty="0"/>
              <a:t>compute all pairs of shortest paths between transit nodes </a:t>
            </a: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06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875" y="1437452"/>
                <a:ext cx="8001000" cy="402866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 smtClean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}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875" y="1437452"/>
                <a:ext cx="8001000" cy="4028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Transit Node (TN)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5"/>
                <a:ext cx="8465299" cy="5584863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/>
                  <a:t>The algorithm: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the query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far away, the shortest path is of the form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access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access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We can create a table look-up for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</a:rPr>
                      <m:t>access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</a:rPr>
                      <m:t>access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pairs.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the query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close, you can do say use Dijkstra.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The precise algorithm is much more complicated.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It can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shortest path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&lt;300</m:t>
                    </m:r>
                  </m:oMath>
                </a14:m>
                <a:r>
                  <a:rPr lang="en-US" sz="2200" dirty="0"/>
                  <a:t> ns instead of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 sec!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5"/>
                <a:ext cx="8465299" cy="5584863"/>
              </a:xfrm>
              <a:blipFill>
                <a:blip r:embed="rId3"/>
                <a:stretch>
                  <a:fillRect l="-936" t="-655" b="-2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3B6C7B-D4D9-48B2-921E-72D0DC9D3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758" y="2222105"/>
            <a:ext cx="30289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4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2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043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555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4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432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24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Dijkstra’s Algorithm: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EC78C684-AEA0-4D0A-858C-85F56FCE9579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4357688" y="14695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C7D12B51-96F5-4019-9E64-3E58847AF3E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381375" y="22490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C4168D3-1520-4EE6-9EDD-250677F02092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899150" y="2431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8586FD19-5BBB-45B0-AC4B-0B16FADE84E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92550" y="51366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BA1C409F-31F4-49B0-ADDC-A88D15640A14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3873500" y="41460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8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978AFF7E-595C-4341-9D4E-98EE088F9C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55875" y="2950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9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B2F57EB4-18AC-46ED-A912-C1E977325EA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576513" y="409370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3066A5FF-7504-4F8D-8435-1A225DA37D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2214563" y="50906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DC07318C-E0F2-4B4B-8DA5-12E4DE62BBAF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155700" y="55684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AEE98900-D206-42C5-9F9C-292CBECB75D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1778000" y="62415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8B27EF2E-B997-4D8D-8592-6DF866D9C92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5918200" y="342218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7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1EAE922B-E650-4B6F-9520-01100518CBEB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6989763" y="37063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5</a:t>
            </a:r>
            <a:endParaRPr lang="en-US" altLang="en-US" sz="1800" dirty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id="{9275230F-261D-4AD9-8873-18165B856C67}"/>
              </a:ext>
            </a:extLst>
          </p:cNvPr>
          <p:cNvSpPr>
            <a:spLocks noChangeArrowheads="1"/>
          </p:cNvSpPr>
          <p:nvPr/>
        </p:nvSpPr>
        <p:spPr bwMode="auto">
          <a:xfrm rot="-63699">
            <a:off x="7007225" y="46207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33CC"/>
                </a:solidFill>
                <a:latin typeface="+mj-lt"/>
                <a:sym typeface="Symbol" panose="05050102010706020507" pitchFamily="18" charset="2"/>
              </a:rPr>
              <a:t></a:t>
            </a:r>
            <a:endParaRPr lang="en-US" altLang="en-US" sz="180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A0FEC761-81F8-4968-934E-AEFC89F716FA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3756025" y="1858501"/>
            <a:ext cx="68580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B8BE63AA-E64C-4B1A-87A2-D96EB9F87E0F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928938" y="2561763"/>
            <a:ext cx="457200" cy="3810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09E2D8C5-1C9E-482E-B5D9-4A38202B2267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719388" y="3331701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C9DAAD6A-E4C7-4DFE-A925-AC5100A7E1EB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509838" y="4477876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22E9C39-F878-4C6C-A7AC-ECAFE0015B3D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1531938" y="5404976"/>
            <a:ext cx="6858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B55B8DA-CA32-4350-A14E-8D6B30146892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1466850" y="5943138"/>
            <a:ext cx="30480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0F31F86-85B2-4514-A72D-B25253317E0E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2947988" y="3319001"/>
            <a:ext cx="990600" cy="838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6F68E6B-E29C-4D6D-AD74-765F7629B490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035425" y="4603288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7DE93EA7-048B-42E3-96A8-0D23983C317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4748213" y="1760076"/>
            <a:ext cx="1143000" cy="7620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CAA90E68-DB12-4115-BAF9-CCC0523EF3C8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138863" y="2887201"/>
            <a:ext cx="0" cy="533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2904DCF9-C70E-4625-B11B-B26A32F82584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6300788" y="3641263"/>
            <a:ext cx="609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7A583F0-03F3-4BEC-9AF3-BEFC09A36EC1}"/>
              </a:ext>
            </a:extLst>
          </p:cNvPr>
          <p:cNvSpPr>
            <a:spLocks noChangeShapeType="1"/>
          </p:cNvSpPr>
          <p:nvPr/>
        </p:nvSpPr>
        <p:spPr bwMode="auto">
          <a:xfrm rot="-63699">
            <a:off x="7151688" y="4165138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7B7ED50C-F1F2-4958-9415-B2AB6C2DB3EC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6292850" y="2801476"/>
            <a:ext cx="838200" cy="9144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11082D51-48FF-4196-B738-56AA2C926996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997075" y="5552613"/>
            <a:ext cx="381000" cy="685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C53386A4-10D7-43CC-A84D-00964A3643A7}"/>
              </a:ext>
            </a:extLst>
          </p:cNvPr>
          <p:cNvSpPr>
            <a:spLocks noChangeShapeType="1"/>
          </p:cNvSpPr>
          <p:nvPr/>
        </p:nvSpPr>
        <p:spPr bwMode="auto">
          <a:xfrm rot="21536301" flipV="1">
            <a:off x="1360488" y="3345988"/>
            <a:ext cx="1219200" cy="2209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DAA57534-BD6B-4801-95A5-9CDBC5A9423A}"/>
              </a:ext>
            </a:extLst>
          </p:cNvPr>
          <p:cNvSpPr>
            <a:spLocks noChangeShapeType="1"/>
          </p:cNvSpPr>
          <p:nvPr/>
        </p:nvSpPr>
        <p:spPr bwMode="auto">
          <a:xfrm rot="-63699" flipH="1" flipV="1">
            <a:off x="3765550" y="2531601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BD287729-EDE4-4B32-A222-CD5849F41E4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4240213" y="2831638"/>
            <a:ext cx="1676400" cy="1371600"/>
          </a:xfrm>
          <a:prstGeom prst="line">
            <a:avLst/>
          </a:prstGeom>
          <a:noFill/>
          <a:ln w="444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24EF8296-414B-4565-A04B-9F1328A1BC65}"/>
              </a:ext>
            </a:extLst>
          </p:cNvPr>
          <p:cNvSpPr>
            <a:spLocks noChangeShapeType="1"/>
          </p:cNvSpPr>
          <p:nvPr/>
        </p:nvSpPr>
        <p:spPr bwMode="auto">
          <a:xfrm rot="21536301" flipH="1">
            <a:off x="2149475" y="5460538"/>
            <a:ext cx="175260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8AE0DDF0-8B13-42D7-A594-84451794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1" y="53600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F8EDFF74-CA37-4B78-A87B-876588F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13" y="563174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id="{F415EA8C-1266-41E9-87E8-46969368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696" y="5699814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id="{78C26D8F-6090-4E05-AC56-A6BEA2D8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95" y="600305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60" name="Text Box 29">
            <a:extLst>
              <a:ext uri="{FF2B5EF4-FFF2-40B4-BE49-F238E27FC236}">
                <a16:creationId xmlns:a16="http://schemas.microsoft.com/office/drawing/2014/main" id="{CE62663F-9CB2-4FA5-875C-A9563661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749" y="424364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8C109789-6964-4B5D-876D-5D3DC179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044" y="471506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C8C0847E-361E-4C18-B4FA-BE98B82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1" y="339432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3" name="Text Box 29">
            <a:extLst>
              <a:ext uri="{FF2B5EF4-FFF2-40B4-BE49-F238E27FC236}">
                <a16:creationId xmlns:a16="http://schemas.microsoft.com/office/drawing/2014/main" id="{55031849-EF49-45B9-BC71-9F7E2985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7" y="366536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A69F8869-587D-4C0B-AA17-89822FFC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08" y="198748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4F3841B-AF42-4751-B82A-85FF4399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71" y="29563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3</a:t>
            </a: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id="{EC220E81-5B6F-4902-A0B0-7AC3A48B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906" y="3029063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DE286ED8-E90D-4568-9481-0028305D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9" y="3579666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A5CB43BA-77F6-4B96-8E7C-83C55CDE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189722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8</a:t>
            </a:r>
          </a:p>
        </p:txBody>
      </p:sp>
      <p:sp>
        <p:nvSpPr>
          <p:cNvPr id="69" name="Text Box 29">
            <a:extLst>
              <a:ext uri="{FF2B5EF4-FFF2-40B4-BE49-F238E27FC236}">
                <a16:creationId xmlns:a16="http://schemas.microsoft.com/office/drawing/2014/main" id="{8B5F592C-6544-4989-BE56-07CE275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897" y="1982868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FCBF5326-D88B-4767-819E-2194677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564" y="2498977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71" name="Text Box 29">
            <a:extLst>
              <a:ext uri="{FF2B5EF4-FFF2-40B4-BE49-F238E27FC236}">
                <a16:creationId xmlns:a16="http://schemas.microsoft.com/office/drawing/2014/main" id="{2B05385A-8BB9-4D49-810B-C972DE5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215" y="3602635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2" name="Text Box 29">
            <a:extLst>
              <a:ext uri="{FF2B5EF4-FFF2-40B4-BE49-F238E27FC236}">
                <a16:creationId xmlns:a16="http://schemas.microsoft.com/office/drawing/2014/main" id="{368531CC-6966-4CAE-AE85-E0D6C5A4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44" y="2615711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7</a:t>
            </a:r>
          </a:p>
        </p:txBody>
      </p:sp>
      <p:sp>
        <p:nvSpPr>
          <p:cNvPr id="73" name="Text Box 29">
            <a:extLst>
              <a:ext uri="{FF2B5EF4-FFF2-40B4-BE49-F238E27FC236}">
                <a16:creationId xmlns:a16="http://schemas.microsoft.com/office/drawing/2014/main" id="{73A6D2AC-3564-42C3-BB1D-40BB7BC5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976" y="4608880"/>
            <a:ext cx="2667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26CEE-0F29-44A0-8838-B235136F2D5A}"/>
              </a:ext>
            </a:extLst>
          </p:cNvPr>
          <p:cNvSpPr txBox="1"/>
          <p:nvPr/>
        </p:nvSpPr>
        <p:spPr>
          <a:xfrm>
            <a:off x="4096214" y="1274364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17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69019</TotalTime>
  <Words>1280</Words>
  <Application>Microsoft Office PowerPoint</Application>
  <PresentationFormat>On-screen Show (4:3)</PresentationFormat>
  <Paragraphs>882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Courier New</vt:lpstr>
      <vt:lpstr>Comic Sans MS</vt:lpstr>
      <vt:lpstr>Times New Roman</vt:lpstr>
      <vt:lpstr>Wingdings</vt:lpstr>
      <vt:lpstr>Tahoma</vt:lpstr>
      <vt:lpstr>Symbol</vt:lpstr>
      <vt:lpstr>Cambria Math</vt:lpstr>
      <vt:lpstr>Arial Black</vt:lpstr>
      <vt:lpstr>Arial</vt:lpstr>
      <vt:lpstr>Helvetica</vt:lpstr>
      <vt:lpstr>Custom Design</vt:lpstr>
      <vt:lpstr>CSE 421</vt:lpstr>
      <vt:lpstr>Single Source Shortest Path</vt:lpstr>
      <vt:lpstr>PowerPoint Presentation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Dijkstra’s Algorithm: Example</vt:lpstr>
      <vt:lpstr>Disjkstra’s Algorithm: Correctness</vt:lpstr>
      <vt:lpstr>Remarks on Dijkstra’s Algorithm</vt:lpstr>
      <vt:lpstr>Implementing Dijkstra’s Algorithm</vt:lpstr>
      <vt:lpstr>PowerPoint Presentation</vt:lpstr>
      <vt:lpstr>How does Bing Maps work?</vt:lpstr>
      <vt:lpstr>Transit Node (TN) Algorithm</vt:lpstr>
      <vt:lpstr>Transit Node (TN) Algorithm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367</cp:revision>
  <cp:lastPrinted>2000-07-01T21:41:59Z</cp:lastPrinted>
  <dcterms:created xsi:type="dcterms:W3CDTF">1998-04-21T02:39:18Z</dcterms:created>
  <dcterms:modified xsi:type="dcterms:W3CDTF">2018-04-25T19:48:13Z</dcterms:modified>
</cp:coreProperties>
</file>