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54" r:id="rId1"/>
  </p:sldMasterIdLst>
  <p:notesMasterIdLst>
    <p:notesMasterId r:id="rId17"/>
  </p:notesMasterIdLst>
  <p:handoutMasterIdLst>
    <p:handoutMasterId r:id="rId18"/>
  </p:handoutMasterIdLst>
  <p:sldIdLst>
    <p:sldId id="369" r:id="rId2"/>
    <p:sldId id="724" r:id="rId3"/>
    <p:sldId id="718" r:id="rId4"/>
    <p:sldId id="716" r:id="rId5"/>
    <p:sldId id="691" r:id="rId6"/>
    <p:sldId id="698" r:id="rId7"/>
    <p:sldId id="699" r:id="rId8"/>
    <p:sldId id="690" r:id="rId9"/>
    <p:sldId id="697" r:id="rId10"/>
    <p:sldId id="692" r:id="rId11"/>
    <p:sldId id="693" r:id="rId12"/>
    <p:sldId id="719" r:id="rId13"/>
    <p:sldId id="723" r:id="rId14"/>
    <p:sldId id="713" r:id="rId15"/>
    <p:sldId id="721" r:id="rId16"/>
  </p:sldIdLst>
  <p:sldSz cx="9144000" cy="6858000" type="screen4x3"/>
  <p:notesSz cx="7315200" cy="9601200"/>
  <p:embeddedFontLst>
    <p:embeddedFont>
      <p:font typeface="Tahoma" panose="020B0604030504040204" pitchFamily="34" charset="0"/>
      <p:regular r:id="rId19"/>
      <p:bold r:id="rId20"/>
    </p:embeddedFont>
    <p:embeddedFont>
      <p:font typeface="Comic Sans MS" panose="030F0702030302020204" pitchFamily="66" charset="0"/>
      <p:regular r:id="rId21"/>
      <p:bold r:id="rId22"/>
      <p:italic r:id="rId23"/>
      <p:boldItalic r:id="rId24"/>
    </p:embeddedFont>
    <p:embeddedFont>
      <p:font typeface="Cambria Math" panose="02040503050406030204" pitchFamily="18" charset="0"/>
      <p:regular r:id="rId25"/>
    </p:embeddedFont>
    <p:embeddedFont>
      <p:font typeface="Arial Black" panose="020B0A04020102020204" pitchFamily="34" charset="0"/>
      <p:bold r:id="rId26"/>
    </p:embeddedFont>
    <p:embeddedFont>
      <p:font typeface="Helvetica" panose="020B0604020202020204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yan Oveis Gharan" initials="SOG" lastIdx="3" clrIdx="0">
    <p:extLst>
      <p:ext uri="{19B8F6BF-5375-455C-9EA6-DF929625EA0E}">
        <p15:presenceInfo xmlns:p15="http://schemas.microsoft.com/office/powerpoint/2012/main" userId="53db6fd9924b9b5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3399FF"/>
    <a:srgbClr val="FF0000"/>
    <a:srgbClr val="FF3300"/>
    <a:srgbClr val="006600"/>
    <a:srgbClr val="669900"/>
    <a:srgbClr val="00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53" autoAdjust="0"/>
    <p:restoredTop sz="86966" autoAdjust="0"/>
  </p:normalViewPr>
  <p:slideViewPr>
    <p:cSldViewPr snapToGrid="0">
      <p:cViewPr varScale="1">
        <p:scale>
          <a:sx n="109" d="100"/>
          <a:sy n="109" d="100"/>
        </p:scale>
        <p:origin x="1044" y="102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2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5125" y="0"/>
            <a:ext cx="31337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4313"/>
            <a:ext cx="3132138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5125" y="9104313"/>
            <a:ext cx="3133725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anose="020B0604020202020204" pitchFamily="34" charset="0"/>
              </a:defRPr>
            </a:lvl1pPr>
          </a:lstStyle>
          <a:p>
            <a:fld id="{6182BE8A-974A-4C58-A370-5BB83AC953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458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mic Sans MS" panose="030F0702030302020204" pitchFamily="66" charset="0"/>
              </a:defRPr>
            </a:lvl1pPr>
          </a:lstStyle>
          <a:p>
            <a:fld id="{5F4EA3E9-184D-49D4-9DA7-1D63A13350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3280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C0E7DD-8182-43F6-96D3-A4EB08118FBC}" type="slidenum">
              <a:rPr lang="en-US" altLang="en-US" sz="1300">
                <a:latin typeface="Comic Sans MS" panose="030F0702030302020204" pitchFamily="66" charset="0"/>
              </a:rPr>
              <a:pPr/>
              <a:t>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596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99149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68534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85473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589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07235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6932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156A9EC-FC09-47B4-A8FA-E822B26C9B55}" type="slidenum">
              <a:rPr lang="en-US" altLang="en-US" sz="1400">
                <a:latin typeface="Comic Sans MS" panose="030F0702030302020204" pitchFamily="66" charset="0"/>
              </a:rPr>
              <a:pPr/>
              <a:t>2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Register: There are maybe 150 </a:t>
            </a:r>
            <a:r>
              <a:rPr lang="en-US" altLang="en-US" dirty="0" smtClean="0"/>
              <a:t>integer</a:t>
            </a:r>
            <a:r>
              <a:rPr lang="en-US" altLang="en-US" baseline="0" dirty="0" smtClean="0"/>
              <a:t> </a:t>
            </a:r>
            <a:r>
              <a:rPr lang="en-US" altLang="en-US" dirty="0" smtClean="0"/>
              <a:t>and </a:t>
            </a:r>
            <a:r>
              <a:rPr lang="en-US" altLang="en-US" dirty="0"/>
              <a:t>150 floating point </a:t>
            </a:r>
            <a:r>
              <a:rPr lang="en-US" altLang="en-US" dirty="0" smtClean="0"/>
              <a:t>“physical” register</a:t>
            </a:r>
            <a:r>
              <a:rPr lang="en-US" altLang="en-US" dirty="0"/>
              <a:t>, which is 6KB. 6 core together is 36 KB. Seems it is not a public information</a:t>
            </a:r>
          </a:p>
          <a:p>
            <a:pPr rtl="0" eaLnBrk="1" fontAlgn="t" latinLnBrk="0" hangingPunct="1"/>
            <a:r>
              <a:rPr kumimoji="1" lang="en-US" sz="1200" b="1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Type   Bandwidth   Latency   Capacity</a:t>
            </a:r>
            <a:endParaRPr kumimoji="1" lang="en-US" sz="1200" b="0" i="0" u="none" strike="noStrike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rtl="0" eaLnBrk="1" fontAlgn="t" latinLnBrk="0" hangingPunct="1"/>
            <a:r>
              <a:rPr kumimoji="1" lang="en-US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Registers  3 TB / sec   0.25 ns  36 KB</a:t>
            </a:r>
          </a:p>
          <a:p>
            <a:pPr rtl="0" eaLnBrk="1" fontAlgn="t" latinLnBrk="0" hangingPunct="1"/>
            <a:r>
              <a:rPr kumimoji="1" lang="en-US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L1 Cache  1 TB / sec   1 ns    192 KB</a:t>
            </a:r>
          </a:p>
          <a:p>
            <a:pPr rtl="0" eaLnBrk="1" fontAlgn="t" latinLnBrk="0" hangingPunct="1"/>
            <a:r>
              <a:rPr kumimoji="1" lang="en-US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L2 Cache  0.7 TB / sec  3 ns  1.5 MB</a:t>
            </a:r>
          </a:p>
          <a:p>
            <a:pPr rtl="0" eaLnBrk="1" fontAlgn="t" latinLnBrk="0" hangingPunct="1"/>
            <a:r>
              <a:rPr kumimoji="1" lang="en-US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L3 Cache  0.3 TB / sec  14 ns  15 MB</a:t>
            </a:r>
          </a:p>
          <a:p>
            <a:pPr rtl="0" eaLnBrk="1" fontAlgn="t" latinLnBrk="0" hangingPunct="1"/>
            <a:r>
              <a:rPr kumimoji="1" lang="en-US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DRAM (DDR4)  26 GB / sec  66 ns  32 GB</a:t>
            </a:r>
          </a:p>
          <a:p>
            <a:pPr rtl="0" eaLnBrk="1" fontAlgn="t" latinLnBrk="0" hangingPunct="1"/>
            <a:r>
              <a:rPr kumimoji="1" lang="en-US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SDD  300 MB /sec  0.15 </a:t>
            </a:r>
            <a:r>
              <a:rPr kumimoji="1" lang="en-US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ms</a:t>
            </a:r>
            <a:r>
              <a:rPr kumimoji="1" lang="en-US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(?)  480 GB</a:t>
            </a:r>
          </a:p>
          <a:p>
            <a:pPr rtl="0" eaLnBrk="1" fontAlgn="t" latinLnBrk="0" hangingPunct="1"/>
            <a:r>
              <a:rPr kumimoji="1" lang="en-US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Internet  8 MB / sec  7 </a:t>
            </a:r>
            <a:r>
              <a:rPr kumimoji="1" lang="en-US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ms</a:t>
            </a:r>
            <a:r>
              <a:rPr kumimoji="1" lang="en-US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  2 GB left in Dropbox </a:t>
            </a:r>
            <a:r>
              <a:rPr kumimoji="1" lang="en-US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  <a:sym typeface="Wingdings" panose="05000000000000000000" pitchFamily="2" charset="2"/>
              </a:rPr>
              <a:t></a:t>
            </a:r>
            <a:r>
              <a:rPr kumimoji="1" lang="en-US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921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156A9EC-FC09-47B4-A8FA-E822B26C9B55}" type="slidenum">
              <a:rPr lang="en-US" altLang="en-US" sz="1400">
                <a:latin typeface="Comic Sans MS" panose="030F0702030302020204" pitchFamily="66" charset="0"/>
              </a:rPr>
              <a:pPr/>
              <a:t>3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Register: There are maybe 150 </a:t>
            </a:r>
            <a:r>
              <a:rPr lang="en-US" altLang="en-US" dirty="0" smtClean="0"/>
              <a:t>integer</a:t>
            </a:r>
            <a:r>
              <a:rPr lang="en-US" altLang="en-US" baseline="0" dirty="0" smtClean="0"/>
              <a:t> </a:t>
            </a:r>
            <a:r>
              <a:rPr lang="en-US" altLang="en-US" dirty="0" smtClean="0"/>
              <a:t>and </a:t>
            </a:r>
            <a:r>
              <a:rPr lang="en-US" altLang="en-US" dirty="0"/>
              <a:t>150 floating point </a:t>
            </a:r>
            <a:r>
              <a:rPr lang="en-US" altLang="en-US" dirty="0" smtClean="0"/>
              <a:t>“physical” register</a:t>
            </a:r>
            <a:r>
              <a:rPr lang="en-US" altLang="en-US" dirty="0"/>
              <a:t>, which is 6KB. 6 core together is 36 KB. Seems it is not a public information</a:t>
            </a:r>
          </a:p>
          <a:p>
            <a:pPr rtl="0" eaLnBrk="1" fontAlgn="t" latinLnBrk="0" hangingPunct="1"/>
            <a:r>
              <a:rPr kumimoji="1" lang="en-US" sz="1200" b="1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Type   Bandwidth   Latency   Capacity</a:t>
            </a:r>
            <a:endParaRPr kumimoji="1" lang="en-US" sz="1200" b="0" i="0" u="none" strike="noStrike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rtl="0" eaLnBrk="1" fontAlgn="t" latinLnBrk="0" hangingPunct="1"/>
            <a:r>
              <a:rPr kumimoji="1" lang="en-US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Registers  3 TB / sec   0.25 ns  36 KB</a:t>
            </a:r>
          </a:p>
          <a:p>
            <a:pPr rtl="0" eaLnBrk="1" fontAlgn="t" latinLnBrk="0" hangingPunct="1"/>
            <a:r>
              <a:rPr kumimoji="1" lang="en-US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L1 Cache  1 TB / sec   1 ns    192 KB</a:t>
            </a:r>
          </a:p>
          <a:p>
            <a:pPr rtl="0" eaLnBrk="1" fontAlgn="t" latinLnBrk="0" hangingPunct="1"/>
            <a:r>
              <a:rPr kumimoji="1" lang="en-US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L2 Cache  0.7 TB / sec  3 ns  1.5 MB</a:t>
            </a:r>
          </a:p>
          <a:p>
            <a:pPr rtl="0" eaLnBrk="1" fontAlgn="t" latinLnBrk="0" hangingPunct="1"/>
            <a:r>
              <a:rPr kumimoji="1" lang="en-US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L3 Cache  0.3 TB / sec  14 ns  15 MB</a:t>
            </a:r>
          </a:p>
          <a:p>
            <a:pPr rtl="0" eaLnBrk="1" fontAlgn="t" latinLnBrk="0" hangingPunct="1"/>
            <a:r>
              <a:rPr kumimoji="1" lang="en-US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DRAM (DDR4)  26 GB / sec  66 ns  32 GB</a:t>
            </a:r>
          </a:p>
          <a:p>
            <a:pPr rtl="0" eaLnBrk="1" fontAlgn="t" latinLnBrk="0" hangingPunct="1"/>
            <a:r>
              <a:rPr kumimoji="1" lang="en-US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SDD  300 MB /sec  0.15 </a:t>
            </a:r>
            <a:r>
              <a:rPr kumimoji="1" lang="en-US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ms</a:t>
            </a:r>
            <a:r>
              <a:rPr kumimoji="1" lang="en-US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(?)  480 GB</a:t>
            </a:r>
          </a:p>
          <a:p>
            <a:pPr rtl="0" eaLnBrk="1" fontAlgn="t" latinLnBrk="0" hangingPunct="1"/>
            <a:r>
              <a:rPr kumimoji="1" lang="en-US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Internet  8 MB / sec  7 </a:t>
            </a:r>
            <a:r>
              <a:rPr kumimoji="1" lang="en-US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ms</a:t>
            </a:r>
            <a:r>
              <a:rPr kumimoji="1" lang="en-US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  2 GB left in Dropbox </a:t>
            </a:r>
            <a:r>
              <a:rPr kumimoji="1" lang="en-US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  <a:sym typeface="Wingdings" panose="05000000000000000000" pitchFamily="2" charset="2"/>
              </a:rPr>
              <a:t></a:t>
            </a:r>
            <a:r>
              <a:rPr kumimoji="1" lang="en-US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8579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156A9EC-FC09-47B4-A8FA-E822B26C9B55}" type="slidenum">
              <a:rPr lang="en-US" altLang="en-US" sz="1400">
                <a:latin typeface="Comic Sans MS" panose="030F0702030302020204" pitchFamily="66" charset="0"/>
              </a:rPr>
              <a:pPr/>
              <a:t>4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5707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1181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5172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42105D-D27B-0A4F-9F8D-A89B6AEC5014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5816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816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11263" y="3295650"/>
            <a:ext cx="6657975" cy="3124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1" tIns="44966" rIns="89931" bIns="44966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673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46207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8313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67116C-16D2-43AA-8154-EFD1E03DF4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730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BD182E-A145-4E71-B82B-6CBFA4F3E3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916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E1374A-3996-4B34-A5C7-5AC3F767FD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557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87A4BE-E13C-4DAF-A2CA-480D8DCFC2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0021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CF29E4-DC2E-439B-B9A1-6607799F97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8249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63630E-02F5-4B40-81AB-8D108CC2A0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90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75838F-43A0-4CE2-B439-D1DC84FA67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640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AE7D67-9AD0-4E6A-840E-7338A5998B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946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24DF4B-4E87-408C-AB54-4535C2424E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0269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416A01-18B0-42B4-BFB0-3E7FC87442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4609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411271-4AF5-4BF6-89A0-2ACBC67588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95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fld id="{EB8B9454-91FB-4250-8FC9-07BC6E8FB16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CSE 421</a:t>
            </a: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65150" y="3886200"/>
            <a:ext cx="8026400" cy="2366963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</a:rPr>
              <a:t>Greedy Algorithms / </a:t>
            </a:r>
            <a:r>
              <a:rPr lang="en-US" altLang="en-US" b="1" dirty="0" smtClean="0">
                <a:solidFill>
                  <a:schemeClr val="tx2"/>
                </a:solidFill>
              </a:rPr>
              <a:t>Caching Problem</a:t>
            </a:r>
            <a:endParaRPr lang="en-US" altLang="en-US" b="1" dirty="0">
              <a:solidFill>
                <a:schemeClr val="tx2"/>
              </a:solidFill>
            </a:endParaRPr>
          </a:p>
          <a:p>
            <a:pPr eaLnBrk="1" hangingPunct="1"/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Yin Tat Lee</a:t>
            </a:r>
          </a:p>
        </p:txBody>
      </p:sp>
      <p:sp>
        <p:nvSpPr>
          <p:cNvPr id="4098" name="Rectangle 1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30507E-9979-4EE8-859F-783BCD264D01}" type="slidenum">
              <a:rPr lang="en-US" altLang="en-US" sz="1400">
                <a:solidFill>
                  <a:schemeClr val="bg2"/>
                </a:solidFill>
                <a:latin typeface="Tahoma" panose="020B0604030504040204" pitchFamily="34" charset="0"/>
              </a:rPr>
              <a:pPr/>
              <a:t>1</a:t>
            </a:fld>
            <a:endParaRPr lang="en-US" altLang="en-US" sz="1400">
              <a:solidFill>
                <a:schemeClr val="bg2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/>
              <a:t>Farthest-In-Future:  Analysis</a:t>
            </a:r>
            <a:endParaRPr lang="en-US" altLang="en-US" sz="3600" dirty="0">
              <a:solidFill>
                <a:srgbClr val="002060"/>
              </a:solidFill>
            </a:endParaRP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10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4"/>
              <p:cNvSpPr txBox="1">
                <a:spLocks noChangeArrowheads="1"/>
              </p:cNvSpPr>
              <p:nvPr/>
            </p:nvSpPr>
            <p:spPr>
              <a:xfrm>
                <a:off x="673100" y="1489075"/>
                <a:ext cx="7772400" cy="4800600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buNone/>
                </a:pPr>
                <a:r>
                  <a:rPr lang="en-US" altLang="en-US" sz="2000" kern="0" dirty="0" smtClean="0">
                    <a:solidFill>
                      <a:schemeClr val="hlink"/>
                    </a:solidFill>
                  </a:rPr>
                  <a:t>Proof.</a:t>
                </a:r>
                <a:r>
                  <a:rPr lang="en-US" altLang="en-US" sz="2000" kern="0" dirty="0"/>
                  <a:t>  </a:t>
                </a:r>
                <a:r>
                  <a:rPr lang="en-US" altLang="en-US" sz="2000" kern="0" dirty="0">
                    <a:solidFill>
                      <a:schemeClr val="hlink"/>
                    </a:solidFill>
                  </a:rPr>
                  <a:t>(continued)</a:t>
                </a:r>
                <a:endParaRPr lang="en-US" altLang="en-US" sz="2000" kern="0" dirty="0"/>
              </a:p>
              <a:p>
                <a:pPr lvl="1" eaLnBrk="1" hangingPunct="1"/>
                <a:r>
                  <a:rPr lang="en-US" altLang="en-US" sz="1800" kern="0" dirty="0">
                    <a:solidFill>
                      <a:schemeClr val="accent2"/>
                    </a:solidFill>
                  </a:rPr>
                  <a:t>Case 3</a:t>
                </a:r>
                <a:r>
                  <a:rPr lang="en-US" altLang="en-US" sz="1800" kern="0" dirty="0"/>
                  <a:t>:  (</a:t>
                </a:r>
                <a14:m>
                  <m:oMath xmlns:m="http://schemas.openxmlformats.org/officeDocument/2006/math">
                    <m:r>
                      <a:rPr lang="en-US" altLang="en-US" sz="18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altLang="en-US" sz="1800" kern="0" dirty="0"/>
                  <a:t> is not in the cache; </a:t>
                </a:r>
                <a14:m>
                  <m:oMath xmlns:m="http://schemas.openxmlformats.org/officeDocument/2006/math">
                    <m:r>
                      <a:rPr lang="en-US" altLang="en-US" sz="18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800" b="1" i="1" kern="0" baseline="-25000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𝑭𝑰𝑭</m:t>
                    </m:r>
                  </m:oMath>
                </a14:m>
                <a:r>
                  <a:rPr lang="en-US" altLang="en-US" sz="1800" kern="0" dirty="0"/>
                  <a:t> evicts </a:t>
                </a:r>
                <a14:m>
                  <m:oMath xmlns:m="http://schemas.openxmlformats.org/officeDocument/2006/math">
                    <m:r>
                      <a:rPr lang="en-US" altLang="en-US" sz="18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altLang="en-US" sz="1800" kern="0" dirty="0"/>
                  <a:t>; </a:t>
                </a:r>
                <a14:m>
                  <m:oMath xmlns:m="http://schemas.openxmlformats.org/officeDocument/2006/math">
                    <m:r>
                      <a:rPr lang="en-US" altLang="en-US" sz="18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en-US" sz="1800" kern="0" dirty="0"/>
                  <a:t> evicts </a:t>
                </a:r>
                <a14:m>
                  <m:oMath xmlns:m="http://schemas.openxmlformats.org/officeDocument/2006/math">
                    <m:r>
                      <a:rPr lang="en-US" altLang="en-US" sz="1800" b="1" i="1" kern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en-US" sz="1800" b="1" i="1" kern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en-US" sz="1800" b="1" i="1" kern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altLang="en-US" sz="1800" kern="0" dirty="0"/>
                  <a:t>).</a:t>
                </a:r>
              </a:p>
              <a:p>
                <a:pPr lvl="2" eaLnBrk="1" hangingPunct="1"/>
                <a:r>
                  <a:rPr lang="en-US" altLang="en-US" sz="1800" kern="0" dirty="0"/>
                  <a:t>begin construction of </a:t>
                </a:r>
                <a14:m>
                  <m:oMath xmlns:m="http://schemas.openxmlformats.org/officeDocument/2006/math">
                    <m:r>
                      <a:rPr lang="en-US" altLang="en-US" sz="18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8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en-US" sz="1800" kern="0" dirty="0"/>
                  <a:t> from </a:t>
                </a:r>
                <a14:m>
                  <m:oMath xmlns:m="http://schemas.openxmlformats.org/officeDocument/2006/math">
                    <m:r>
                      <a:rPr lang="en-US" altLang="en-US" sz="18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en-US" sz="1800" kern="0" dirty="0"/>
                  <a:t> by evicting </a:t>
                </a:r>
                <a14:m>
                  <m:oMath xmlns:m="http://schemas.openxmlformats.org/officeDocument/2006/math">
                    <m:r>
                      <a:rPr lang="en-US" altLang="en-US" sz="18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altLang="en-US" sz="1800" kern="0" dirty="0"/>
                  <a:t> instead of </a:t>
                </a:r>
                <a14:m>
                  <m:oMath xmlns:m="http://schemas.openxmlformats.org/officeDocument/2006/math">
                    <m:r>
                      <a:rPr lang="en-US" altLang="en-US" sz="18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endParaRPr lang="en-US" altLang="en-US" sz="1800" b="1" kern="0" dirty="0">
                  <a:solidFill>
                    <a:srgbClr val="0033CC"/>
                  </a:solidFill>
                </a:endParaRPr>
              </a:p>
              <a:p>
                <a:pPr lvl="1" eaLnBrk="1" hangingPunct="1"/>
                <a:endParaRPr lang="en-US" altLang="en-US" sz="1800" kern="0" dirty="0"/>
              </a:p>
              <a:p>
                <a:pPr lvl="1" eaLnBrk="1" hangingPunct="1"/>
                <a:endParaRPr lang="en-US" altLang="en-US" sz="1800" kern="0" dirty="0"/>
              </a:p>
              <a:p>
                <a:pPr lvl="1" eaLnBrk="1" hangingPunct="1"/>
                <a:endParaRPr lang="en-US" altLang="en-US" sz="1800" kern="0" dirty="0"/>
              </a:p>
              <a:p>
                <a:pPr lvl="1" eaLnBrk="1" hangingPunct="1"/>
                <a:endParaRPr lang="en-US" altLang="en-US" sz="1800" kern="0" dirty="0"/>
              </a:p>
              <a:p>
                <a:pPr lvl="2" eaLnBrk="1" hangingPunct="1"/>
                <a:endParaRPr lang="en-US" altLang="en-US" sz="1800" kern="0" dirty="0"/>
              </a:p>
              <a:p>
                <a:pPr lvl="2" eaLnBrk="1" hangingPunct="1"/>
                <a:endParaRPr lang="en-US" altLang="en-US" sz="1800" kern="0" dirty="0"/>
              </a:p>
              <a:p>
                <a:pPr lvl="2" eaLnBrk="1" hangingPunct="1"/>
                <a:endParaRPr lang="en-US" altLang="en-US" sz="1800" kern="0" dirty="0"/>
              </a:p>
              <a:p>
                <a:pPr lvl="2" eaLnBrk="1" hangingPunct="1"/>
                <a:endParaRPr lang="en-US" altLang="en-US" sz="1800" kern="0" dirty="0"/>
              </a:p>
              <a:p>
                <a:pPr lvl="2" eaLnBrk="1" hangingPunct="1"/>
                <a:r>
                  <a:rPr lang="en-US" altLang="en-US" sz="1800" kern="0" dirty="0"/>
                  <a:t>now </a:t>
                </a:r>
                <a14:m>
                  <m:oMath xmlns:m="http://schemas.openxmlformats.org/officeDocument/2006/math">
                    <m:r>
                      <a:rPr lang="en-US" altLang="en-US" sz="18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8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en-US" sz="1800" kern="0" dirty="0"/>
                  <a:t> agrees with </a:t>
                </a:r>
                <a14:m>
                  <m:oMath xmlns:m="http://schemas.openxmlformats.org/officeDocument/2006/math">
                    <m:r>
                      <a:rPr lang="en-US" altLang="en-US" sz="18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800" b="1" i="1" kern="0" baseline="-25000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𝑭𝑰</m:t>
                    </m:r>
                    <m:r>
                      <a:rPr lang="en-US" altLang="en-US" sz="1800" b="1" i="1" kern="0" baseline="-2500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altLang="en-US" sz="1800" kern="0" dirty="0"/>
                  <a:t> on first </a:t>
                </a:r>
                <a14:m>
                  <m:oMath xmlns:m="http://schemas.openxmlformats.org/officeDocument/2006/math">
                    <m:r>
                      <a:rPr lang="en-US" altLang="en-US" sz="18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altLang="en-US" sz="18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18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sz="1800" kern="0" dirty="0"/>
                  <a:t> requests; we show that having element </a:t>
                </a:r>
                <a14:m>
                  <m:oMath xmlns:m="http://schemas.openxmlformats.org/officeDocument/2006/math">
                    <m:r>
                      <a:rPr lang="en-US" altLang="en-US" sz="18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altLang="en-US" sz="1800" kern="0" dirty="0"/>
                  <a:t> in cache is no worse than having element </a:t>
                </a:r>
                <a14:m>
                  <m:oMath xmlns:m="http://schemas.openxmlformats.org/officeDocument/2006/math">
                    <m:r>
                      <a:rPr lang="en-US" altLang="en-US" sz="18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endParaRPr lang="en-US" altLang="en-US" sz="1800" b="1" kern="0" dirty="0">
                  <a:solidFill>
                    <a:srgbClr val="0033CC"/>
                  </a:solidFill>
                </a:endParaRPr>
              </a:p>
              <a:p>
                <a:pPr lvl="3" eaLnBrk="1" hangingPunct="1"/>
                <a:r>
                  <a:rPr lang="en-US" altLang="en-US" sz="1600" kern="0" dirty="0"/>
                  <a:t>Continue building </a:t>
                </a:r>
                <a14:m>
                  <m:oMath xmlns:m="http://schemas.openxmlformats.org/officeDocument/2006/math">
                    <m:r>
                      <a:rPr lang="en-US" altLang="en-US" sz="16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6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altLang="en-US" sz="1600" kern="0" dirty="0"/>
                  <a:t> to be the same as </a:t>
                </a:r>
                <a14:m>
                  <m:oMath xmlns:m="http://schemas.openxmlformats.org/officeDocument/2006/math">
                    <m:r>
                      <a:rPr lang="en-US" altLang="en-US" sz="16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en-US" sz="1600" kern="0" dirty="0"/>
                  <a:t> until forced to be different</a:t>
                </a:r>
                <a:endParaRPr lang="en-US" altLang="en-US" sz="1800" kern="0" dirty="0"/>
              </a:p>
            </p:txBody>
          </p:sp>
        </mc:Choice>
        <mc:Fallback xmlns="">
          <p:sp>
            <p:nvSpPr>
              <p:cNvPr id="6" name="Rectang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00" y="1489075"/>
                <a:ext cx="7772400" cy="4800600"/>
              </a:xfrm>
              <a:prstGeom prst="rect">
                <a:avLst/>
              </a:prstGeom>
              <a:blipFill>
                <a:blip r:embed="rId3"/>
                <a:stretch>
                  <a:fillRect l="-784" t="-508" r="-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865923" y="3102769"/>
            <a:ext cx="35877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600"/>
              <a:t> </a:t>
            </a:r>
            <a:r>
              <a:rPr kumimoji="1" lang="en-US" altLang="en-US" sz="1600" b="1">
                <a:solidFill>
                  <a:srgbClr val="0033CC"/>
                </a:solidFill>
              </a:rPr>
              <a:t>j</a:t>
            </a:r>
            <a:r>
              <a:rPr kumimoji="1" lang="en-US" altLang="en-US" sz="1600">
                <a:latin typeface="Comic Sans MS" panose="030F0702030302020204" pitchFamily="66" charset="0"/>
              </a:rPr>
              <a:t> </a:t>
            </a:r>
            <a:endParaRPr kumimoji="1" lang="en-US" altLang="en-US" sz="1600" baseline="-25000">
              <a:latin typeface="Comic Sans MS" panose="030F0702030302020204" pitchFamily="66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831123" y="3090069"/>
            <a:ext cx="1447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1" lang="en-US" altLang="en-US" sz="1600">
                <a:latin typeface="Comic Sans MS" panose="030F0702030302020204" pitchFamily="66" charset="0"/>
              </a:rPr>
              <a:t>same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4736123" y="3090069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1" lang="en-US" altLang="en-US" sz="1600">
                <a:latin typeface="Comic Sans MS" panose="030F0702030302020204" pitchFamily="66" charset="0"/>
              </a:rPr>
              <a:t>f</a:t>
            </a:r>
            <a:endParaRPr kumimoji="1" lang="en-US" altLang="en-US" sz="1600" baseline="-25000">
              <a:latin typeface="Comic Sans MS" panose="030F0702030302020204" pitchFamily="66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5726723" y="3090069"/>
            <a:ext cx="1447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1" lang="en-US" altLang="en-US" sz="1600">
                <a:latin typeface="Comic Sans MS" panose="030F0702030302020204" pitchFamily="66" charset="0"/>
              </a:rPr>
              <a:t>same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7631723" y="3090069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1" lang="en-US" altLang="en-US" sz="1600">
                <a:latin typeface="Comic Sans MS" panose="030F0702030302020204" pitchFamily="66" charset="0"/>
              </a:rPr>
              <a:t>f</a:t>
            </a:r>
            <a:endParaRPr kumimoji="1" lang="en-US" altLang="en-US" sz="1600" baseline="-25000">
              <a:latin typeface="Comic Sans MS" panose="030F0702030302020204" pitchFamily="66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7174523" y="3090069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1" lang="en-US" altLang="en-US" sz="1600">
                <a:latin typeface="Comic Sans MS" panose="030F0702030302020204" pitchFamily="66" charset="0"/>
              </a:rPr>
              <a:t>e</a:t>
            </a:r>
            <a:endParaRPr kumimoji="1" lang="en-US" altLang="en-US" sz="1600" baseline="-25000">
              <a:latin typeface="Comic Sans MS" panose="030F0702030302020204" pitchFamily="66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4278923" y="3090069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1" lang="en-US" altLang="en-US" sz="1600">
                <a:latin typeface="Comic Sans MS" panose="030F0702030302020204" pitchFamily="66" charset="0"/>
              </a:rPr>
              <a:t>e</a:t>
            </a:r>
            <a:endParaRPr kumimoji="1" lang="en-US" altLang="en-US" sz="1600" baseline="-25000">
              <a:latin typeface="Comic Sans MS" panose="030F0702030302020204" pitchFamily="66" charset="0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4105886" y="3434557"/>
            <a:ext cx="3190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600" b="1">
                <a:solidFill>
                  <a:srgbClr val="0033CC"/>
                </a:solidFill>
              </a:rPr>
              <a:t>S</a:t>
            </a:r>
            <a:endParaRPr kumimoji="1" lang="en-US" altLang="en-US" sz="1600" b="1" baseline="-25000">
              <a:solidFill>
                <a:srgbClr val="0033CC"/>
              </a:solidFill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7077686" y="3434557"/>
            <a:ext cx="3667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600" b="1">
                <a:solidFill>
                  <a:srgbClr val="0033CC"/>
                </a:solidFill>
              </a:rPr>
              <a:t>S'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865923" y="4055269"/>
            <a:ext cx="38735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600">
                <a:latin typeface="Comic Sans MS" panose="030F0702030302020204" pitchFamily="66" charset="0"/>
              </a:rPr>
              <a:t> j </a:t>
            </a:r>
            <a:endParaRPr kumimoji="1" lang="en-US" altLang="en-US" sz="1600" baseline="-25000">
              <a:latin typeface="Comic Sans MS" panose="030F0702030302020204" pitchFamily="66" charset="0"/>
            </a:endParaRP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2831123" y="4042569"/>
            <a:ext cx="1447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1" lang="en-US" altLang="en-US" sz="1600">
                <a:latin typeface="Comic Sans MS" panose="030F0702030302020204" pitchFamily="66" charset="0"/>
              </a:rPr>
              <a:t>same</a:t>
            </a: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4736123" y="4042569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1" lang="en-US" altLang="en-US" sz="1600">
                <a:latin typeface="Comic Sans MS" panose="030F0702030302020204" pitchFamily="66" charset="0"/>
              </a:rPr>
              <a:t>d</a:t>
            </a:r>
            <a:endParaRPr kumimoji="1" lang="en-US" altLang="en-US" sz="1600" baseline="-25000">
              <a:latin typeface="Comic Sans MS" panose="030F0702030302020204" pitchFamily="66" charset="0"/>
            </a:endParaRPr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5726723" y="4042569"/>
            <a:ext cx="1447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1" lang="en-US" altLang="en-US" sz="1600">
                <a:latin typeface="Comic Sans MS" panose="030F0702030302020204" pitchFamily="66" charset="0"/>
              </a:rPr>
              <a:t>same</a:t>
            </a: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7631723" y="4042569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1" lang="en-US" altLang="en-US" sz="1600">
                <a:latin typeface="Comic Sans MS" panose="030F0702030302020204" pitchFamily="66" charset="0"/>
              </a:rPr>
              <a:t>f</a:t>
            </a:r>
            <a:endParaRPr kumimoji="1" lang="en-US" altLang="en-US" sz="1600" baseline="-25000">
              <a:latin typeface="Comic Sans MS" panose="030F0702030302020204" pitchFamily="66" charset="0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7174523" y="4042569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1" lang="en-US" altLang="en-US" sz="1600">
                <a:latin typeface="Comic Sans MS" panose="030F0702030302020204" pitchFamily="66" charset="0"/>
              </a:rPr>
              <a:t>d</a:t>
            </a:r>
            <a:endParaRPr kumimoji="1" lang="en-US" altLang="en-US" sz="1600" baseline="-25000">
              <a:latin typeface="Comic Sans MS" panose="030F0702030302020204" pitchFamily="66" charset="0"/>
            </a:endParaRPr>
          </a:p>
        </p:txBody>
      </p:sp>
      <p:sp>
        <p:nvSpPr>
          <p:cNvPr id="23" name="Rectangle 19"/>
          <p:cNvSpPr>
            <a:spLocks noChangeArrowheads="1"/>
          </p:cNvSpPr>
          <p:nvPr/>
        </p:nvSpPr>
        <p:spPr bwMode="auto">
          <a:xfrm>
            <a:off x="4278923" y="4042569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1" lang="en-US" altLang="en-US" sz="1600">
                <a:latin typeface="Comic Sans MS" panose="030F0702030302020204" pitchFamily="66" charset="0"/>
              </a:rPr>
              <a:t>e</a:t>
            </a:r>
            <a:endParaRPr kumimoji="1" lang="en-US" altLang="en-US" sz="1600" baseline="-25000">
              <a:latin typeface="Comic Sans MS" panose="030F0702030302020204" pitchFamily="66" charset="0"/>
            </a:endParaRP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4105886" y="4387057"/>
            <a:ext cx="3190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600" b="1">
                <a:solidFill>
                  <a:srgbClr val="0033CC"/>
                </a:solidFill>
              </a:rPr>
              <a:t>S</a:t>
            </a:r>
            <a:endParaRPr kumimoji="1" lang="en-US" altLang="en-US" sz="1600" b="1" baseline="-25000">
              <a:solidFill>
                <a:srgbClr val="0033CC"/>
              </a:solidFill>
            </a:endParaRPr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7077686" y="4387057"/>
            <a:ext cx="3667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600" b="1">
                <a:solidFill>
                  <a:srgbClr val="0033CC"/>
                </a:solidFill>
              </a:rPr>
              <a:t>S'</a:t>
            </a: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1859573" y="4044157"/>
            <a:ext cx="47307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600" b="1">
                <a:solidFill>
                  <a:srgbClr val="0033CC"/>
                </a:solidFill>
              </a:rPr>
              <a:t>j+1</a:t>
            </a:r>
            <a:endParaRPr kumimoji="1" lang="en-US" altLang="en-US" sz="1600" b="1" baseline="-25000">
              <a:solidFill>
                <a:srgbClr val="00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075488" y="2528888"/>
                <a:ext cx="1624012" cy="338137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 dirty="0">
                    <a:solidFill>
                      <a:schemeClr val="accent2"/>
                    </a:solidFill>
                    <a:latin typeface="Comic Sans MS" pitchFamily="66" charset="0"/>
                  </a:rPr>
                  <a:t>evicted by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1600" b="1" i="1" baseline="-25000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𝑭𝑰𝑭</m:t>
                    </m:r>
                  </m:oMath>
                </a14:m>
                <a:endParaRPr lang="en-US" sz="1600" b="1" baseline="-25000" dirty="0">
                  <a:solidFill>
                    <a:srgbClr val="0033CC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5488" y="2528888"/>
                <a:ext cx="1624012" cy="338137"/>
              </a:xfrm>
              <a:prstGeom prst="rect">
                <a:avLst/>
              </a:prstGeom>
              <a:blipFill>
                <a:blip r:embed="rId4"/>
                <a:stretch>
                  <a:fillRect l="-373" t="-1754" b="-22807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3"/>
          <p:cNvCxnSpPr>
            <a:cxnSpLocks noChangeShapeType="1"/>
          </p:cNvCxnSpPr>
          <p:nvPr/>
        </p:nvCxnSpPr>
        <p:spPr bwMode="auto">
          <a:xfrm>
            <a:off x="7356475" y="2867025"/>
            <a:ext cx="0" cy="209550"/>
          </a:xfrm>
          <a:prstGeom prst="straightConnector1">
            <a:avLst/>
          </a:prstGeom>
          <a:noFill/>
          <a:ln w="12700" algn="ctr">
            <a:solidFill>
              <a:schemeClr val="accent2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869898" y="2489200"/>
                <a:ext cx="1356462" cy="338554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 dirty="0">
                    <a:solidFill>
                      <a:schemeClr val="accent2"/>
                    </a:solidFill>
                    <a:latin typeface="Comic Sans MS" pitchFamily="66" charset="0"/>
                  </a:rPr>
                  <a:t>evicted by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endParaRPr lang="en-US" sz="1600" b="1" baseline="-25000" dirty="0">
                  <a:solidFill>
                    <a:srgbClr val="0033CC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9898" y="2489200"/>
                <a:ext cx="1356462" cy="338554"/>
              </a:xfrm>
              <a:prstGeom prst="rect">
                <a:avLst/>
              </a:prstGeom>
              <a:blipFill>
                <a:blip r:embed="rId5"/>
                <a:stretch>
                  <a:fillRect l="-1786" t="-1724" b="-20690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3"/>
          <p:cNvCxnSpPr>
            <a:cxnSpLocks noChangeShapeType="1"/>
          </p:cNvCxnSpPr>
          <p:nvPr/>
        </p:nvCxnSpPr>
        <p:spPr bwMode="auto">
          <a:xfrm>
            <a:off x="5017110" y="2827337"/>
            <a:ext cx="0" cy="209550"/>
          </a:xfrm>
          <a:prstGeom prst="straightConnector1">
            <a:avLst/>
          </a:prstGeom>
          <a:noFill/>
          <a:ln w="12700" algn="ctr">
            <a:solidFill>
              <a:schemeClr val="accent2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5744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 animBg="1"/>
      <p:bldP spid="27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/>
              <a:t>Farthest-In-Future:  Analysis</a:t>
            </a:r>
            <a:endParaRPr lang="en-US" altLang="en-US" sz="3600" dirty="0">
              <a:solidFill>
                <a:srgbClr val="002060"/>
              </a:solidFill>
            </a:endParaRP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11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380325" y="1116701"/>
                <a:ext cx="8675751" cy="5172974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buNone/>
                </a:pPr>
                <a:r>
                  <a:rPr lang="en-US" altLang="en-US" sz="1800" kern="0" dirty="0" smtClean="0">
                    <a:solidFill>
                      <a:schemeClr val="hlink"/>
                    </a:solidFill>
                  </a:rPr>
                  <a:t>Proof</a:t>
                </a:r>
                <a:r>
                  <a:rPr lang="en-US" altLang="en-US" sz="1800" kern="0" dirty="0">
                    <a:solidFill>
                      <a:schemeClr val="hlink"/>
                    </a:solidFill>
                  </a:rPr>
                  <a:t>.</a:t>
                </a:r>
                <a:r>
                  <a:rPr lang="en-US" altLang="en-US" sz="1800" kern="0" dirty="0"/>
                  <a:t>  </a:t>
                </a:r>
                <a:r>
                  <a:rPr lang="en-US" altLang="en-US" sz="1800" kern="0" dirty="0">
                    <a:solidFill>
                      <a:schemeClr val="hlink"/>
                    </a:solidFill>
                  </a:rPr>
                  <a:t>(continued)</a:t>
                </a:r>
                <a:endParaRPr lang="en-US" altLang="en-US" sz="1800" kern="0" dirty="0"/>
              </a:p>
              <a:p>
                <a:pPr marL="0" indent="0" eaLnBrk="1" hangingPunct="1">
                  <a:buNone/>
                </a:pPr>
                <a:r>
                  <a:rPr lang="en-US" altLang="en-US" sz="1800" kern="0" dirty="0" smtClean="0"/>
                  <a:t>Let</a:t>
                </a:r>
                <a:r>
                  <a:rPr lang="en-US" altLang="en-US" sz="1800" b="1" kern="0" dirty="0" smtClean="0">
                    <a:solidFill>
                      <a:srgbClr val="0033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8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altLang="en-US" sz="18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en-US" sz="1800" kern="0" dirty="0"/>
                  <a:t> be the </a:t>
                </a:r>
                <a:r>
                  <a:rPr lang="en-US" altLang="en-US" sz="1800" kern="0" dirty="0">
                    <a:solidFill>
                      <a:schemeClr val="accent2"/>
                    </a:solidFill>
                  </a:rPr>
                  <a:t>first</a:t>
                </a:r>
                <a:r>
                  <a:rPr lang="en-US" altLang="en-US" sz="1800" kern="0" dirty="0"/>
                  <a:t> time after </a:t>
                </a:r>
                <a14:m>
                  <m:oMath xmlns:m="http://schemas.openxmlformats.org/officeDocument/2006/math">
                    <m:r>
                      <a:rPr lang="en-US" altLang="en-US" sz="18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altLang="en-US" sz="18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18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sz="1800" kern="0" dirty="0"/>
                  <a:t> that </a:t>
                </a:r>
                <a14:m>
                  <m:oMath xmlns:m="http://schemas.openxmlformats.org/officeDocument/2006/math">
                    <m:r>
                      <a:rPr lang="en-US" altLang="en-US" sz="18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en-US" sz="1800" kern="0" dirty="0"/>
                  <a:t> and </a:t>
                </a:r>
                <a14:m>
                  <m:oMath xmlns:m="http://schemas.openxmlformats.org/officeDocument/2006/math">
                    <m:r>
                      <a:rPr lang="en-US" altLang="en-US" sz="18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8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en-US" sz="1800" kern="0" dirty="0"/>
                  <a:t> must take a different action, </a:t>
                </a:r>
                <a:endParaRPr lang="en-US" altLang="en-US" sz="1800" kern="0" dirty="0" smtClean="0"/>
              </a:p>
              <a:p>
                <a:pPr marL="0" indent="0" eaLnBrk="1" hangingPunct="1">
                  <a:buNone/>
                </a:pPr>
                <a:r>
                  <a:rPr lang="en-US" altLang="en-US" sz="1800" kern="0" dirty="0" smtClean="0"/>
                  <a:t>and </a:t>
                </a:r>
                <a:r>
                  <a:rPr lang="en-US" altLang="en-US" sz="1800" kern="0" dirty="0"/>
                  <a:t>let </a:t>
                </a:r>
                <a14:m>
                  <m:oMath xmlns:m="http://schemas.openxmlformats.org/officeDocument/2006/math">
                    <m:r>
                      <a:rPr lang="en-US" altLang="en-US" sz="18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en-US" altLang="en-US" sz="1800" kern="0" dirty="0"/>
                  <a:t> be item requested at time </a:t>
                </a:r>
                <a14:m>
                  <m:oMath xmlns:m="http://schemas.openxmlformats.org/officeDocument/2006/math">
                    <m:r>
                      <a:rPr lang="en-US" altLang="en-US" sz="18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altLang="en-US" sz="18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en-US" sz="1800" kern="0" dirty="0"/>
                  <a:t>.</a:t>
                </a:r>
              </a:p>
              <a:p>
                <a:pPr lvl="1" eaLnBrk="1" hangingPunct="1">
                  <a:buFont typeface="Wingdings" panose="05000000000000000000" pitchFamily="2" charset="2"/>
                  <a:buNone/>
                </a:pPr>
                <a:endParaRPr lang="en-US" altLang="en-US" sz="1600" kern="0" dirty="0"/>
              </a:p>
              <a:p>
                <a:pPr lvl="1" eaLnBrk="1" hangingPunct="1">
                  <a:buFont typeface="Wingdings" panose="05000000000000000000" pitchFamily="2" charset="2"/>
                  <a:buNone/>
                </a:pPr>
                <a:endParaRPr lang="en-US" altLang="en-US" sz="1600" kern="0" dirty="0"/>
              </a:p>
              <a:p>
                <a:pPr lvl="1" eaLnBrk="1" hangingPunct="1">
                  <a:buFont typeface="Wingdings" panose="05000000000000000000" pitchFamily="2" charset="2"/>
                  <a:buNone/>
                </a:pPr>
                <a:endParaRPr lang="en-US" altLang="en-US" sz="1600" kern="0" dirty="0"/>
              </a:p>
              <a:p>
                <a:pPr lvl="1" eaLnBrk="1" hangingPunct="1">
                  <a:buFont typeface="Wingdings" panose="05000000000000000000" pitchFamily="2" charset="2"/>
                  <a:buNone/>
                </a:pPr>
                <a:endParaRPr lang="en-US" altLang="en-US" sz="1600" kern="0" dirty="0"/>
              </a:p>
              <a:p>
                <a:pPr lvl="1" eaLnBrk="1" hangingPunct="1"/>
                <a:r>
                  <a:rPr lang="en-US" altLang="en-US" sz="1600" kern="0" dirty="0">
                    <a:solidFill>
                      <a:schemeClr val="accent2"/>
                    </a:solidFill>
                  </a:rPr>
                  <a:t>Case 3a</a:t>
                </a:r>
                <a:r>
                  <a:rPr lang="en-US" altLang="en-US" sz="1600" kern="0" dirty="0"/>
                  <a:t>:  </a:t>
                </a:r>
                <a14:m>
                  <m:oMath xmlns:m="http://schemas.openxmlformats.org/officeDocument/2006/math">
                    <m:r>
                      <a:rPr lang="en-US" altLang="en-US" sz="1600" b="1" i="1" kern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altLang="en-US" sz="1600" b="1" i="1" kern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1600" b="1" i="1" kern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altLang="en-US" sz="1600" kern="0" dirty="0">
                    <a:solidFill>
                      <a:srgbClr val="0033CC"/>
                    </a:solidFill>
                  </a:rPr>
                  <a:t>.</a:t>
                </a:r>
                <a:r>
                  <a:rPr lang="en-US" altLang="en-US" sz="1600" kern="0" dirty="0"/>
                  <a:t>  </a:t>
                </a:r>
                <a:endParaRPr lang="en-US" altLang="en-US" sz="1600" kern="0" dirty="0" smtClean="0"/>
              </a:p>
              <a:p>
                <a:pPr lvl="1" eaLnBrk="1" hangingPunct="1"/>
                <a:r>
                  <a:rPr lang="en-US" altLang="en-US" sz="1600" kern="0" dirty="0"/>
                  <a:t>	</a:t>
                </a:r>
                <a:r>
                  <a:rPr lang="en-US" altLang="en-US" sz="1600" kern="0" dirty="0" smtClean="0"/>
                  <a:t>Can't </a:t>
                </a:r>
                <a:r>
                  <a:rPr lang="en-US" altLang="en-US" sz="1600" kern="0" dirty="0"/>
                  <a:t>happen: </a:t>
                </a:r>
                <a14:m>
                  <m:oMath xmlns:m="http://schemas.openxmlformats.org/officeDocument/2006/math">
                    <m:r>
                      <a:rPr lang="en-US" altLang="en-US" sz="16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altLang="en-US" sz="1600" kern="0" dirty="0"/>
                  <a:t> was evicted by Farthest-In-Future so there must be a request for </a:t>
                </a:r>
                <a14:m>
                  <m:oMath xmlns:m="http://schemas.openxmlformats.org/officeDocument/2006/math">
                    <m:r>
                      <a:rPr lang="en-US" altLang="en-US" sz="16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altLang="en-US" sz="1600" kern="0" dirty="0"/>
                  <a:t> before </a:t>
                </a:r>
                <a14:m>
                  <m:oMath xmlns:m="http://schemas.openxmlformats.org/officeDocument/2006/math">
                    <m:r>
                      <a:rPr lang="en-US" altLang="en-US" sz="16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altLang="en-US" sz="1600" kern="0" dirty="0"/>
                  <a:t>.</a:t>
                </a:r>
              </a:p>
              <a:p>
                <a:pPr lvl="1" eaLnBrk="1" hangingPunct="1"/>
                <a:endParaRPr lang="en-US" altLang="en-US" sz="1600" kern="0" dirty="0"/>
              </a:p>
              <a:p>
                <a:pPr lvl="1" eaLnBrk="1" hangingPunct="1"/>
                <a:r>
                  <a:rPr lang="en-US" altLang="en-US" sz="1600" kern="0" dirty="0">
                    <a:solidFill>
                      <a:schemeClr val="accent2"/>
                    </a:solidFill>
                  </a:rPr>
                  <a:t>Case 3b</a:t>
                </a:r>
                <a:r>
                  <a:rPr lang="en-US" altLang="en-US" sz="1600" kern="0" dirty="0"/>
                  <a:t>:  </a:t>
                </a:r>
                <a14:m>
                  <m:oMath xmlns:m="http://schemas.openxmlformats.org/officeDocument/2006/math">
                    <m:r>
                      <a:rPr lang="en-US" altLang="en-US" sz="1600" b="1" i="1" kern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altLang="en-US" sz="1600" b="1" i="1" kern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1600" b="1" i="1" kern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altLang="en-US" sz="1600" kern="0" dirty="0" smtClean="0"/>
                  <a:t>.  </a:t>
                </a:r>
              </a:p>
              <a:p>
                <a:pPr lvl="1" eaLnBrk="1" hangingPunct="1"/>
                <a:r>
                  <a:rPr lang="en-US" altLang="en-US" sz="1600" kern="0" dirty="0"/>
                  <a:t>	</a:t>
                </a:r>
                <a:r>
                  <a:rPr lang="en-US" altLang="en-US" sz="1600" kern="0" dirty="0" smtClean="0"/>
                  <a:t>Element </a:t>
                </a:r>
                <a14:m>
                  <m:oMath xmlns:m="http://schemas.openxmlformats.org/officeDocument/2006/math">
                    <m:r>
                      <a:rPr lang="en-US" altLang="en-US" sz="16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altLang="en-US" sz="1600" kern="0" dirty="0"/>
                  <a:t> can't be in cache of </a:t>
                </a:r>
                <a14:m>
                  <m:oMath xmlns:m="http://schemas.openxmlformats.org/officeDocument/2006/math">
                    <m:r>
                      <a:rPr lang="en-US" altLang="en-US" sz="16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en-US" sz="1600" kern="0" dirty="0"/>
                  <a:t>, so let </a:t>
                </a:r>
                <a14:m>
                  <m:oMath xmlns:m="http://schemas.openxmlformats.org/officeDocument/2006/math">
                    <m:r>
                      <a:rPr lang="en-US" altLang="en-US" sz="16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altLang="en-US" sz="16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en-US" sz="1600" kern="0" dirty="0"/>
                  <a:t> be the element that </a:t>
                </a:r>
                <a14:m>
                  <m:oMath xmlns:m="http://schemas.openxmlformats.org/officeDocument/2006/math">
                    <m:r>
                      <a:rPr lang="en-US" altLang="en-US" sz="16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en-US" sz="1600" kern="0" dirty="0"/>
                  <a:t> evicts.</a:t>
                </a:r>
              </a:p>
              <a:p>
                <a:pPr lvl="2" eaLnBrk="1" hangingPunct="1"/>
                <a:r>
                  <a:rPr lang="en-US" altLang="en-US" sz="1600" kern="0" dirty="0"/>
                  <a:t>if </a:t>
                </a:r>
                <a14:m>
                  <m:oMath xmlns:m="http://schemas.openxmlformats.org/officeDocument/2006/math">
                    <m:r>
                      <a:rPr lang="en-US" altLang="en-US" sz="16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altLang="en-US" sz="16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altLang="en-US" sz="1600" i="1" kern="0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1600" b="1" i="1" kern="0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altLang="en-US" sz="1600" kern="0" dirty="0"/>
                  <a:t>, </a:t>
                </a:r>
                <a14:m>
                  <m:oMath xmlns:m="http://schemas.openxmlformats.org/officeDocument/2006/math">
                    <m:r>
                      <a:rPr lang="en-US" altLang="en-US" sz="16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6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en-US" sz="1600" kern="0" dirty="0"/>
                  <a:t> accesses </a:t>
                </a:r>
                <a14:m>
                  <m:oMath xmlns:m="http://schemas.openxmlformats.org/officeDocument/2006/math">
                    <m:r>
                      <a:rPr lang="en-US" altLang="en-US" sz="16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altLang="en-US" sz="1600" b="1" kern="0" dirty="0">
                    <a:solidFill>
                      <a:srgbClr val="0033CC"/>
                    </a:solidFill>
                  </a:rPr>
                  <a:t> </a:t>
                </a:r>
                <a:r>
                  <a:rPr lang="en-US" altLang="en-US" sz="1600" kern="0" dirty="0"/>
                  <a:t>from cache; now </a:t>
                </a:r>
                <a14:m>
                  <m:oMath xmlns:m="http://schemas.openxmlformats.org/officeDocument/2006/math">
                    <m:r>
                      <a:rPr lang="en-US" altLang="en-US" sz="16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en-US" sz="1600" kern="0" dirty="0"/>
                  <a:t> and </a:t>
                </a:r>
                <a14:m>
                  <m:oMath xmlns:m="http://schemas.openxmlformats.org/officeDocument/2006/math">
                    <m:r>
                      <a:rPr lang="en-US" altLang="en-US" sz="16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6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en-US" sz="1600" kern="0" dirty="0"/>
                  <a:t> have same cache</a:t>
                </a:r>
              </a:p>
              <a:p>
                <a:pPr lvl="2" eaLnBrk="1" hangingPunct="1"/>
                <a:r>
                  <a:rPr lang="en-US" altLang="en-US" sz="1600" kern="0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600" b="1" i="1" kern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600" b="1" i="1" kern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en-US" sz="1600" b="1" i="1" kern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en-US" sz="1600" b="1" i="1" kern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en-US" sz="1600" b="1" i="1" kern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altLang="en-US" sz="1600" kern="0" dirty="0"/>
                  <a:t>, </a:t>
                </a:r>
                <a14:m>
                  <m:oMath xmlns:m="http://schemas.openxmlformats.org/officeDocument/2006/math">
                    <m:r>
                      <a:rPr lang="en-US" altLang="en-US" sz="16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6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en-US" sz="1600" kern="0" dirty="0"/>
                  <a:t> evicts </a:t>
                </a:r>
                <a14:m>
                  <m:oMath xmlns:m="http://schemas.openxmlformats.org/officeDocument/2006/math">
                    <m:r>
                      <a:rPr lang="en-US" altLang="en-US" sz="16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altLang="en-US" sz="16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en-US" sz="1600" kern="0" dirty="0"/>
                  <a:t> and brings </a:t>
                </a:r>
                <a14:m>
                  <m:oMath xmlns:m="http://schemas.openxmlformats.org/officeDocument/2006/math">
                    <m:r>
                      <a:rPr lang="en-US" altLang="en-US" sz="16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altLang="en-US" sz="1600" kern="0" dirty="0"/>
                  <a:t> into the cache; now </a:t>
                </a:r>
                <a14:m>
                  <m:oMath xmlns:m="http://schemas.openxmlformats.org/officeDocument/2006/math">
                    <m:r>
                      <a:rPr lang="en-US" altLang="en-US" sz="16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en-US" sz="1600" kern="0" dirty="0"/>
                  <a:t> and </a:t>
                </a:r>
                <a14:m>
                  <m:oMath xmlns:m="http://schemas.openxmlformats.org/officeDocument/2006/math">
                    <m:r>
                      <a:rPr lang="en-US" altLang="en-US" sz="16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6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en-US" sz="1600" b="1" kern="0" dirty="0">
                    <a:solidFill>
                      <a:srgbClr val="0033CC"/>
                    </a:solidFill>
                  </a:rPr>
                  <a:t> </a:t>
                </a:r>
                <a:r>
                  <a:rPr lang="en-US" altLang="en-US" sz="1600" kern="0" dirty="0"/>
                  <a:t>have the same cache</a:t>
                </a:r>
              </a:p>
              <a:p>
                <a:pPr lvl="1" eaLnBrk="1" hangingPunct="1"/>
                <a:endParaRPr lang="en-US" altLang="en-US" sz="1600" kern="0" dirty="0"/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325" y="1116701"/>
                <a:ext cx="8675751" cy="5172974"/>
              </a:xfrm>
              <a:prstGeom prst="rect">
                <a:avLst/>
              </a:prstGeom>
              <a:blipFill>
                <a:blip r:embed="rId3"/>
                <a:stretch>
                  <a:fillRect l="-562" t="-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2822137" y="5663581"/>
            <a:ext cx="4439470" cy="754392"/>
            <a:chOff x="773" y="3525"/>
            <a:chExt cx="2695" cy="441"/>
          </a:xfrm>
        </p:grpSpPr>
        <p:sp>
          <p:nvSpPr>
            <p:cNvPr id="8" name="Line 11"/>
            <p:cNvSpPr>
              <a:spLocks noChangeShapeType="1"/>
            </p:cNvSpPr>
            <p:nvPr/>
          </p:nvSpPr>
          <p:spPr bwMode="auto">
            <a:xfrm flipV="1">
              <a:off x="888" y="3525"/>
              <a:ext cx="0" cy="14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773" y="3696"/>
                  <a:ext cx="2695" cy="270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 type="none" w="sm" len="sm"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/>
                  <a:r>
                    <a:rPr kumimoji="1" lang="en-US" altLang="en-US" sz="1200" dirty="0">
                      <a:solidFill>
                        <a:schemeClr val="accent2"/>
                      </a:solidFill>
                      <a:latin typeface="Comic Sans MS" panose="030F0702030302020204" pitchFamily="66" charset="0"/>
                    </a:rPr>
                    <a:t>Note:  </a:t>
                  </a:r>
                  <a14:m>
                    <m:oMath xmlns:m="http://schemas.openxmlformats.org/officeDocument/2006/math">
                      <m:r>
                        <a:rPr kumimoji="1" lang="en-US" altLang="en-US" sz="1200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kumimoji="1" lang="en-US" altLang="en-US" sz="1200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r>
                    <a:rPr kumimoji="1" lang="en-US" altLang="en-US" sz="1200" b="1" dirty="0">
                      <a:solidFill>
                        <a:srgbClr val="0033CC"/>
                      </a:solidFill>
                      <a:latin typeface="Comic Sans MS" panose="030F0702030302020204" pitchFamily="66" charset="0"/>
                    </a:rPr>
                    <a:t> </a:t>
                  </a:r>
                  <a:r>
                    <a:rPr kumimoji="1" lang="en-US" altLang="en-US" sz="1200" dirty="0">
                      <a:solidFill>
                        <a:schemeClr val="accent2"/>
                      </a:solidFill>
                      <a:latin typeface="Comic Sans MS" panose="030F0702030302020204" pitchFamily="66" charset="0"/>
                    </a:rPr>
                    <a:t>is no longer reduced, but can be transformed into</a:t>
                  </a:r>
                  <a:br>
                    <a:rPr kumimoji="1" lang="en-US" altLang="en-US" sz="1200" dirty="0">
                      <a:solidFill>
                        <a:schemeClr val="accent2"/>
                      </a:solidFill>
                      <a:latin typeface="Comic Sans MS" panose="030F0702030302020204" pitchFamily="66" charset="0"/>
                    </a:rPr>
                  </a:br>
                  <a:r>
                    <a:rPr kumimoji="1" lang="en-US" altLang="en-US" sz="1200" dirty="0">
                      <a:solidFill>
                        <a:schemeClr val="accent2"/>
                      </a:solidFill>
                      <a:latin typeface="Comic Sans MS" panose="030F0702030302020204" pitchFamily="66" charset="0"/>
                    </a:rPr>
                    <a:t>a reduced schedule that agrees with </a:t>
                  </a:r>
                  <a14:m>
                    <m:oMath xmlns:m="http://schemas.openxmlformats.org/officeDocument/2006/math">
                      <m:r>
                        <a:rPr kumimoji="1" lang="en-US" altLang="en-US" sz="1200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kumimoji="1" lang="en-US" altLang="en-US" sz="1200" b="1" i="1" baseline="-25000" dirty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𝑭𝑰𝑭</m:t>
                      </m:r>
                    </m:oMath>
                  </a14:m>
                  <a:r>
                    <a:rPr kumimoji="1" lang="en-US" altLang="en-US" sz="1200" dirty="0">
                      <a:solidFill>
                        <a:schemeClr val="accent2"/>
                      </a:solidFill>
                      <a:latin typeface="Comic Sans MS" panose="030F0702030302020204" pitchFamily="66" charset="0"/>
                    </a:rPr>
                    <a:t> through step </a:t>
                  </a:r>
                  <a14:m>
                    <m:oMath xmlns:m="http://schemas.openxmlformats.org/officeDocument/2006/math">
                      <m:r>
                        <a:rPr kumimoji="1" lang="en-US" altLang="en-US" sz="1200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kumimoji="1" lang="en-US" altLang="en-US" sz="1200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en-US" sz="1200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a14:m>
                  <a:endParaRPr kumimoji="1" lang="en-US" altLang="en-US" sz="1200" b="1" dirty="0">
                    <a:solidFill>
                      <a:srgbClr val="0033CC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 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73" y="3696"/>
                  <a:ext cx="2695" cy="270"/>
                </a:xfrm>
                <a:prstGeom prst="rect">
                  <a:avLst/>
                </a:prstGeom>
                <a:blipFill>
                  <a:blip r:embed="rId4"/>
                  <a:stretch>
                    <a:fillRect b="-7692"/>
                  </a:stretch>
                </a:blipFill>
                <a:ln w="9525">
                  <a:solidFill>
                    <a:schemeClr val="accent2"/>
                  </a:solidFill>
                  <a:miter lim="800000"/>
                  <a:headEnd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17"/>
          <p:cNvGrpSpPr>
            <a:grpSpLocks/>
          </p:cNvGrpSpPr>
          <p:nvPr/>
        </p:nvGrpSpPr>
        <p:grpSpPr bwMode="auto">
          <a:xfrm>
            <a:off x="1477783" y="2342240"/>
            <a:ext cx="5851205" cy="824528"/>
            <a:chOff x="1080" y="1672"/>
            <a:chExt cx="3552" cy="482"/>
          </a:xfrm>
        </p:grpSpPr>
        <p:sp>
          <p:nvSpPr>
            <p:cNvPr id="11" name="Rectangle 4"/>
            <p:cNvSpPr>
              <a:spLocks noChangeArrowheads="1"/>
            </p:cNvSpPr>
            <p:nvPr/>
          </p:nvSpPr>
          <p:spPr bwMode="auto">
            <a:xfrm>
              <a:off x="1608" y="1702"/>
              <a:ext cx="1008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 dirty="0">
                  <a:latin typeface="Comic Sans MS" panose="030F0702030302020204" pitchFamily="66" charset="0"/>
                </a:rPr>
                <a:t>same</a:t>
              </a:r>
            </a:p>
          </p:txBody>
        </p:sp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2604" y="1702"/>
              <a:ext cx="288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600">
                  <a:latin typeface="Comic Sans MS" panose="030F0702030302020204" pitchFamily="66" charset="0"/>
                </a:rPr>
                <a:t>e</a:t>
              </a:r>
              <a:endParaRPr kumimoji="1" lang="en-US" altLang="en-US" sz="1600" baseline="-25000">
                <a:latin typeface="Comic Sans MS" panose="030F0702030302020204" pitchFamily="66" charset="0"/>
              </a:endParaRPr>
            </a:p>
          </p:txBody>
        </p:sp>
        <p:sp>
          <p:nvSpPr>
            <p:cNvPr id="13" name="Rectangle 6"/>
            <p:cNvSpPr>
              <a:spLocks noChangeArrowheads="1"/>
            </p:cNvSpPr>
            <p:nvPr/>
          </p:nvSpPr>
          <p:spPr bwMode="auto">
            <a:xfrm>
              <a:off x="3336" y="1702"/>
              <a:ext cx="1008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>
                  <a:latin typeface="Comic Sans MS" panose="030F0702030302020204" pitchFamily="66" charset="0"/>
                </a:rPr>
                <a:t>same</a:t>
              </a:r>
            </a:p>
          </p:txBody>
        </p:sp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4344" y="1702"/>
              <a:ext cx="288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600">
                  <a:latin typeface="Comic Sans MS" panose="030F0702030302020204" pitchFamily="66" charset="0"/>
                </a:rPr>
                <a:t>f</a:t>
              </a:r>
              <a:endParaRPr kumimoji="1" lang="en-US" altLang="en-US" sz="1600" baseline="-25000">
                <a:latin typeface="Comic Sans MS" panose="030F0702030302020204" pitchFamily="66" charset="0"/>
              </a:endParaRPr>
            </a:p>
          </p:txBody>
        </p:sp>
        <p:sp>
          <p:nvSpPr>
            <p:cNvPr id="15" name="Text Box 8"/>
            <p:cNvSpPr txBox="1">
              <a:spLocks noChangeArrowheads="1"/>
            </p:cNvSpPr>
            <p:nvPr/>
          </p:nvSpPr>
          <p:spPr bwMode="auto">
            <a:xfrm>
              <a:off x="2219" y="1942"/>
              <a:ext cx="20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kumimoji="1" lang="en-US" altLang="en-US" sz="1600" b="1">
                  <a:solidFill>
                    <a:srgbClr val="0033CC"/>
                  </a:solidFill>
                  <a:latin typeface="Comic Sans MS" panose="030F0702030302020204" pitchFamily="66" charset="0"/>
                </a:rPr>
                <a:t>S</a:t>
              </a:r>
              <a:endParaRPr kumimoji="1" lang="en-US" altLang="en-US" sz="1600" b="1" baseline="-25000">
                <a:solidFill>
                  <a:srgbClr val="0033CC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6" name="Text Box 9"/>
            <p:cNvSpPr txBox="1">
              <a:spLocks noChangeArrowheads="1"/>
            </p:cNvSpPr>
            <p:nvPr/>
          </p:nvSpPr>
          <p:spPr bwMode="auto">
            <a:xfrm>
              <a:off x="3995" y="1942"/>
              <a:ext cx="26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kumimoji="1" lang="en-US" altLang="en-US" sz="1600" b="1">
                  <a:solidFill>
                    <a:srgbClr val="0033CC"/>
                  </a:solidFill>
                  <a:latin typeface="Comic Sans MS" panose="030F0702030302020204" pitchFamily="66" charset="0"/>
                </a:rPr>
                <a:t>S'</a:t>
              </a:r>
            </a:p>
          </p:txBody>
        </p:sp>
        <p:sp>
          <p:nvSpPr>
            <p:cNvPr id="17" name="Text Box 10"/>
            <p:cNvSpPr txBox="1">
              <a:spLocks noChangeArrowheads="1"/>
            </p:cNvSpPr>
            <p:nvPr/>
          </p:nvSpPr>
          <p:spPr bwMode="auto">
            <a:xfrm>
              <a:off x="1080" y="1672"/>
              <a:ext cx="22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kumimoji="1" lang="en-US" altLang="en-US" sz="1600" b="1">
                  <a:solidFill>
                    <a:srgbClr val="0033CC"/>
                  </a:solidFill>
                  <a:latin typeface="Comic Sans MS" panose="030F0702030302020204" pitchFamily="66" charset="0"/>
                </a:rPr>
                <a:t>j'</a:t>
              </a:r>
              <a:endParaRPr kumimoji="1" lang="en-US" altLang="en-US" sz="1600" b="1" baseline="-25000">
                <a:solidFill>
                  <a:srgbClr val="0033CC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245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/>
              <a:t>Farthest-In-Future:  Analysis</a:t>
            </a:r>
            <a:endParaRPr lang="en-US" altLang="en-US" sz="3600" dirty="0">
              <a:solidFill>
                <a:srgbClr val="002060"/>
              </a:solidFill>
            </a:endParaRP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12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380325" y="1116701"/>
                <a:ext cx="8675751" cy="5172974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buNone/>
                </a:pPr>
                <a:r>
                  <a:rPr lang="en-US" altLang="en-US" sz="1800" kern="0" dirty="0" smtClean="0">
                    <a:solidFill>
                      <a:schemeClr val="hlink"/>
                    </a:solidFill>
                  </a:rPr>
                  <a:t>Proof</a:t>
                </a:r>
                <a:r>
                  <a:rPr lang="en-US" altLang="en-US" sz="1800" kern="0" dirty="0">
                    <a:solidFill>
                      <a:schemeClr val="hlink"/>
                    </a:solidFill>
                  </a:rPr>
                  <a:t>.</a:t>
                </a:r>
                <a:r>
                  <a:rPr lang="en-US" altLang="en-US" sz="1800" kern="0" dirty="0"/>
                  <a:t>  </a:t>
                </a:r>
                <a:r>
                  <a:rPr lang="en-US" altLang="en-US" sz="1800" kern="0" dirty="0">
                    <a:solidFill>
                      <a:schemeClr val="hlink"/>
                    </a:solidFill>
                  </a:rPr>
                  <a:t>(continued)</a:t>
                </a:r>
                <a:endParaRPr lang="en-US" altLang="en-US" sz="1800" kern="0" dirty="0"/>
              </a:p>
              <a:p>
                <a:pPr marL="0" indent="0" eaLnBrk="1" hangingPunct="1">
                  <a:buNone/>
                </a:pPr>
                <a:r>
                  <a:rPr lang="en-US" altLang="en-US" sz="1800" kern="0" dirty="0" smtClean="0"/>
                  <a:t>Let</a:t>
                </a:r>
                <a:r>
                  <a:rPr lang="en-US" altLang="en-US" sz="1800" b="1" kern="0" dirty="0" smtClean="0">
                    <a:solidFill>
                      <a:srgbClr val="0033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8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altLang="en-US" sz="18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en-US" sz="1800" kern="0" dirty="0"/>
                  <a:t> be the </a:t>
                </a:r>
                <a:r>
                  <a:rPr lang="en-US" altLang="en-US" sz="1800" kern="0" dirty="0">
                    <a:solidFill>
                      <a:schemeClr val="accent2"/>
                    </a:solidFill>
                  </a:rPr>
                  <a:t>first</a:t>
                </a:r>
                <a:r>
                  <a:rPr lang="en-US" altLang="en-US" sz="1800" kern="0" dirty="0"/>
                  <a:t> time after </a:t>
                </a:r>
                <a14:m>
                  <m:oMath xmlns:m="http://schemas.openxmlformats.org/officeDocument/2006/math">
                    <m:r>
                      <a:rPr lang="en-US" altLang="en-US" sz="18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altLang="en-US" sz="18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18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sz="1800" kern="0" dirty="0"/>
                  <a:t> that </a:t>
                </a:r>
                <a14:m>
                  <m:oMath xmlns:m="http://schemas.openxmlformats.org/officeDocument/2006/math">
                    <m:r>
                      <a:rPr lang="en-US" altLang="en-US" sz="18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en-US" sz="1800" kern="0" dirty="0"/>
                  <a:t> and </a:t>
                </a:r>
                <a14:m>
                  <m:oMath xmlns:m="http://schemas.openxmlformats.org/officeDocument/2006/math">
                    <m:r>
                      <a:rPr lang="en-US" altLang="en-US" sz="18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8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en-US" sz="1800" kern="0" dirty="0"/>
                  <a:t> must take a different action, </a:t>
                </a:r>
                <a:endParaRPr lang="en-US" altLang="en-US" sz="1800" kern="0" dirty="0" smtClean="0"/>
              </a:p>
              <a:p>
                <a:pPr marL="0" indent="0" eaLnBrk="1" hangingPunct="1">
                  <a:buNone/>
                </a:pPr>
                <a:r>
                  <a:rPr lang="en-US" altLang="en-US" sz="1800" kern="0" dirty="0" smtClean="0"/>
                  <a:t>and </a:t>
                </a:r>
                <a:r>
                  <a:rPr lang="en-US" altLang="en-US" sz="1800" kern="0" dirty="0"/>
                  <a:t>let </a:t>
                </a:r>
                <a14:m>
                  <m:oMath xmlns:m="http://schemas.openxmlformats.org/officeDocument/2006/math">
                    <m:r>
                      <a:rPr lang="en-US" altLang="en-US" sz="18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en-US" altLang="en-US" sz="1800" kern="0" dirty="0"/>
                  <a:t> be item requested at time </a:t>
                </a:r>
                <a14:m>
                  <m:oMath xmlns:m="http://schemas.openxmlformats.org/officeDocument/2006/math">
                    <m:r>
                      <a:rPr lang="en-US" altLang="en-US" sz="18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altLang="en-US" sz="18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en-US" sz="1800" kern="0" dirty="0"/>
                  <a:t>.</a:t>
                </a:r>
              </a:p>
              <a:p>
                <a:pPr lvl="1" eaLnBrk="1" hangingPunct="1">
                  <a:buFont typeface="Wingdings" panose="05000000000000000000" pitchFamily="2" charset="2"/>
                  <a:buNone/>
                </a:pPr>
                <a:endParaRPr lang="en-US" altLang="en-US" sz="1600" kern="0" dirty="0"/>
              </a:p>
              <a:p>
                <a:pPr lvl="1" eaLnBrk="1" hangingPunct="1">
                  <a:buFont typeface="Wingdings" panose="05000000000000000000" pitchFamily="2" charset="2"/>
                  <a:buNone/>
                </a:pPr>
                <a:endParaRPr lang="en-US" altLang="en-US" sz="1600" kern="0" dirty="0"/>
              </a:p>
              <a:p>
                <a:pPr lvl="1" eaLnBrk="1" hangingPunct="1">
                  <a:buFont typeface="Wingdings" panose="05000000000000000000" pitchFamily="2" charset="2"/>
                  <a:buNone/>
                </a:pPr>
                <a:endParaRPr lang="en-US" altLang="en-US" sz="1600" kern="0" dirty="0"/>
              </a:p>
              <a:p>
                <a:pPr lvl="1" eaLnBrk="1" hangingPunct="1">
                  <a:buFont typeface="Wingdings" panose="05000000000000000000" pitchFamily="2" charset="2"/>
                  <a:buNone/>
                </a:pPr>
                <a:endParaRPr lang="en-US" altLang="en-US" sz="1600" kern="0" dirty="0"/>
              </a:p>
              <a:p>
                <a:pPr lvl="1" eaLnBrk="1" hangingPunct="1"/>
                <a:r>
                  <a:rPr lang="en-US" altLang="en-US" sz="1600" kern="0" dirty="0">
                    <a:solidFill>
                      <a:schemeClr val="accent2"/>
                    </a:solidFill>
                  </a:rPr>
                  <a:t>Case 3c</a:t>
                </a:r>
                <a:r>
                  <a:rPr lang="en-US" altLang="en-US" sz="1600" kern="0" dirty="0"/>
                  <a:t>:  </a:t>
                </a:r>
                <a14:m>
                  <m:oMath xmlns:m="http://schemas.openxmlformats.org/officeDocument/2006/math">
                    <m:r>
                      <a:rPr lang="en-US" altLang="en-US" sz="1600" b="1" i="1" kern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altLang="en-US" sz="1600" b="1" i="1" kern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en-US" sz="1600" b="1" i="1" kern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altLang="en-US" sz="1600" b="1" kern="0" dirty="0">
                    <a:solidFill>
                      <a:srgbClr val="0033CC"/>
                    </a:solidFill>
                    <a:sym typeface="Symbol" panose="05050102010706020507" pitchFamily="18" charset="2"/>
                  </a:rPr>
                  <a:t> </a:t>
                </a:r>
                <a:r>
                  <a:rPr lang="en-US" altLang="en-US" sz="1600" kern="0" dirty="0">
                    <a:sym typeface="Symbol" panose="05050102010706020507" pitchFamily="18" charset="2"/>
                  </a:rPr>
                  <a:t>and</a:t>
                </a:r>
                <a:r>
                  <a:rPr lang="en-US" altLang="en-US" sz="1600" b="1" kern="0" dirty="0">
                    <a:solidFill>
                      <a:srgbClr val="0033CC"/>
                    </a:solidFill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600" b="1" i="1" kern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altLang="en-US" sz="1600" b="1" i="1" kern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en-US" sz="1600" b="1" i="1" kern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altLang="en-US" sz="1600" kern="0" dirty="0"/>
                  <a:t>. </a:t>
                </a:r>
                <a:endParaRPr lang="en-US" altLang="en-US" sz="1600" kern="0" dirty="0" smtClean="0"/>
              </a:p>
              <a:p>
                <a:pPr lvl="1" eaLnBrk="1" hangingPunct="1"/>
                <a:r>
                  <a:rPr lang="en-US" altLang="en-US" sz="1600" kern="0" dirty="0"/>
                  <a:t>	</a:t>
                </a:r>
                <a14:m>
                  <m:oMath xmlns:m="http://schemas.openxmlformats.org/officeDocument/2006/math">
                    <m:r>
                      <a:rPr lang="en-US" altLang="en-US" sz="16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en-US" sz="1600" kern="0" dirty="0" smtClean="0"/>
                  <a:t> </a:t>
                </a:r>
                <a:r>
                  <a:rPr lang="en-US" altLang="en-US" sz="1600" kern="0" dirty="0"/>
                  <a:t>must evict </a:t>
                </a:r>
                <a14:m>
                  <m:oMath xmlns:m="http://schemas.openxmlformats.org/officeDocument/2006/math">
                    <m:r>
                      <a:rPr lang="en-US" altLang="en-US" sz="16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altLang="en-US" sz="1600" kern="0" dirty="0"/>
                  <a:t>.</a:t>
                </a:r>
                <a:br>
                  <a:rPr lang="en-US" altLang="en-US" sz="1600" kern="0" dirty="0"/>
                </a:br>
                <a:r>
                  <a:rPr lang="en-US" altLang="en-US" sz="1600" kern="0" dirty="0"/>
                  <a:t>Make </a:t>
                </a:r>
                <a14:m>
                  <m:oMath xmlns:m="http://schemas.openxmlformats.org/officeDocument/2006/math">
                    <m:r>
                      <a:rPr lang="en-US" altLang="en-US" sz="16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6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en-US" sz="1600" kern="0" dirty="0"/>
                  <a:t> evict </a:t>
                </a:r>
                <a14:m>
                  <m:oMath xmlns:m="http://schemas.openxmlformats.org/officeDocument/2006/math">
                    <m:r>
                      <a:rPr lang="en-US" altLang="en-US" sz="16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altLang="en-US" sz="1600" kern="0" dirty="0"/>
                  <a:t>; now </a:t>
                </a:r>
                <a14:m>
                  <m:oMath xmlns:m="http://schemas.openxmlformats.org/officeDocument/2006/math">
                    <m:r>
                      <a:rPr lang="en-US" altLang="en-US" sz="16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en-US" sz="1600" kern="0" dirty="0"/>
                  <a:t> and </a:t>
                </a:r>
                <a14:m>
                  <m:oMath xmlns:m="http://schemas.openxmlformats.org/officeDocument/2006/math">
                    <m:r>
                      <a:rPr lang="en-US" altLang="en-US" sz="16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6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en-US" sz="1600" kern="0" dirty="0"/>
                  <a:t> have the same cache.  ▪</a:t>
                </a:r>
              </a:p>
              <a:p>
                <a:pPr lvl="1" eaLnBrk="1" hangingPunct="1"/>
                <a:endParaRPr lang="en-US" altLang="en-US" sz="1600" kern="0" dirty="0"/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325" y="1116701"/>
                <a:ext cx="8675751" cy="5172974"/>
              </a:xfrm>
              <a:prstGeom prst="rect">
                <a:avLst/>
              </a:prstGeom>
              <a:blipFill>
                <a:blip r:embed="rId3"/>
                <a:stretch>
                  <a:fillRect l="-562" t="-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17"/>
          <p:cNvGrpSpPr>
            <a:grpSpLocks/>
          </p:cNvGrpSpPr>
          <p:nvPr/>
        </p:nvGrpSpPr>
        <p:grpSpPr bwMode="auto">
          <a:xfrm>
            <a:off x="1477783" y="2342240"/>
            <a:ext cx="5851205" cy="824528"/>
            <a:chOff x="1080" y="1672"/>
            <a:chExt cx="3552" cy="482"/>
          </a:xfrm>
        </p:grpSpPr>
        <p:sp>
          <p:nvSpPr>
            <p:cNvPr id="11" name="Rectangle 4"/>
            <p:cNvSpPr>
              <a:spLocks noChangeArrowheads="1"/>
            </p:cNvSpPr>
            <p:nvPr/>
          </p:nvSpPr>
          <p:spPr bwMode="auto">
            <a:xfrm>
              <a:off x="1608" y="1702"/>
              <a:ext cx="1008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 dirty="0">
                  <a:latin typeface="Comic Sans MS" panose="030F0702030302020204" pitchFamily="66" charset="0"/>
                </a:rPr>
                <a:t>same</a:t>
              </a:r>
            </a:p>
          </p:txBody>
        </p:sp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2604" y="1702"/>
              <a:ext cx="288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600">
                  <a:latin typeface="Comic Sans MS" panose="030F0702030302020204" pitchFamily="66" charset="0"/>
                </a:rPr>
                <a:t>e</a:t>
              </a:r>
              <a:endParaRPr kumimoji="1" lang="en-US" altLang="en-US" sz="1600" baseline="-25000">
                <a:latin typeface="Comic Sans MS" panose="030F0702030302020204" pitchFamily="66" charset="0"/>
              </a:endParaRPr>
            </a:p>
          </p:txBody>
        </p:sp>
        <p:sp>
          <p:nvSpPr>
            <p:cNvPr id="13" name="Rectangle 6"/>
            <p:cNvSpPr>
              <a:spLocks noChangeArrowheads="1"/>
            </p:cNvSpPr>
            <p:nvPr/>
          </p:nvSpPr>
          <p:spPr bwMode="auto">
            <a:xfrm>
              <a:off x="3336" y="1702"/>
              <a:ext cx="1008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>
                  <a:latin typeface="Comic Sans MS" panose="030F0702030302020204" pitchFamily="66" charset="0"/>
                </a:rPr>
                <a:t>same</a:t>
              </a:r>
            </a:p>
          </p:txBody>
        </p:sp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4344" y="1702"/>
              <a:ext cx="288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600">
                  <a:latin typeface="Comic Sans MS" panose="030F0702030302020204" pitchFamily="66" charset="0"/>
                </a:rPr>
                <a:t>f</a:t>
              </a:r>
              <a:endParaRPr kumimoji="1" lang="en-US" altLang="en-US" sz="1600" baseline="-25000">
                <a:latin typeface="Comic Sans MS" panose="030F0702030302020204" pitchFamily="66" charset="0"/>
              </a:endParaRPr>
            </a:p>
          </p:txBody>
        </p:sp>
        <p:sp>
          <p:nvSpPr>
            <p:cNvPr id="15" name="Text Box 8"/>
            <p:cNvSpPr txBox="1">
              <a:spLocks noChangeArrowheads="1"/>
            </p:cNvSpPr>
            <p:nvPr/>
          </p:nvSpPr>
          <p:spPr bwMode="auto">
            <a:xfrm>
              <a:off x="2219" y="1942"/>
              <a:ext cx="20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kumimoji="1" lang="en-US" altLang="en-US" sz="1600" b="1">
                  <a:solidFill>
                    <a:srgbClr val="0033CC"/>
                  </a:solidFill>
                  <a:latin typeface="Comic Sans MS" panose="030F0702030302020204" pitchFamily="66" charset="0"/>
                </a:rPr>
                <a:t>S</a:t>
              </a:r>
              <a:endParaRPr kumimoji="1" lang="en-US" altLang="en-US" sz="1600" b="1" baseline="-25000">
                <a:solidFill>
                  <a:srgbClr val="0033CC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6" name="Text Box 9"/>
            <p:cNvSpPr txBox="1">
              <a:spLocks noChangeArrowheads="1"/>
            </p:cNvSpPr>
            <p:nvPr/>
          </p:nvSpPr>
          <p:spPr bwMode="auto">
            <a:xfrm>
              <a:off x="3995" y="1942"/>
              <a:ext cx="26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kumimoji="1" lang="en-US" altLang="en-US" sz="1600" b="1">
                  <a:solidFill>
                    <a:srgbClr val="0033CC"/>
                  </a:solidFill>
                  <a:latin typeface="Comic Sans MS" panose="030F0702030302020204" pitchFamily="66" charset="0"/>
                </a:rPr>
                <a:t>S'</a:t>
              </a:r>
            </a:p>
          </p:txBody>
        </p:sp>
        <p:sp>
          <p:nvSpPr>
            <p:cNvPr id="17" name="Text Box 10"/>
            <p:cNvSpPr txBox="1">
              <a:spLocks noChangeArrowheads="1"/>
            </p:cNvSpPr>
            <p:nvPr/>
          </p:nvSpPr>
          <p:spPr bwMode="auto">
            <a:xfrm>
              <a:off x="1080" y="1672"/>
              <a:ext cx="22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kumimoji="1" lang="en-US" altLang="en-US" sz="1600" b="1">
                  <a:solidFill>
                    <a:srgbClr val="0033CC"/>
                  </a:solidFill>
                  <a:latin typeface="Comic Sans MS" panose="030F0702030302020204" pitchFamily="66" charset="0"/>
                </a:rPr>
                <a:t>j'</a:t>
              </a:r>
              <a:endParaRPr kumimoji="1" lang="en-US" altLang="en-US" sz="1600" b="1" baseline="-25000">
                <a:solidFill>
                  <a:srgbClr val="0033CC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18" name="Group 16"/>
          <p:cNvGrpSpPr>
            <a:grpSpLocks/>
          </p:cNvGrpSpPr>
          <p:nvPr/>
        </p:nvGrpSpPr>
        <p:grpSpPr bwMode="auto">
          <a:xfrm>
            <a:off x="5505586" y="1816282"/>
            <a:ext cx="3080447" cy="523456"/>
            <a:chOff x="3504" y="1194"/>
            <a:chExt cx="1870" cy="306"/>
          </a:xfrm>
        </p:grpSpPr>
        <p:sp>
          <p:nvSpPr>
            <p:cNvPr id="19" name="Line 13"/>
            <p:cNvSpPr>
              <a:spLocks noChangeShapeType="1"/>
            </p:cNvSpPr>
            <p:nvPr/>
          </p:nvSpPr>
          <p:spPr bwMode="auto">
            <a:xfrm flipV="1">
              <a:off x="4440" y="1194"/>
              <a:ext cx="0" cy="14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20" name="Text Box 14"/>
            <p:cNvSpPr txBox="1">
              <a:spLocks noChangeArrowheads="1"/>
            </p:cNvSpPr>
            <p:nvPr/>
          </p:nvSpPr>
          <p:spPr bwMode="auto">
            <a:xfrm>
              <a:off x="3504" y="1338"/>
              <a:ext cx="1870" cy="16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kumimoji="1" lang="en-US" altLang="en-US" sz="1200" dirty="0" smtClean="0">
                  <a:solidFill>
                    <a:schemeClr val="accent2"/>
                  </a:solidFill>
                  <a:latin typeface="Comic Sans MS" panose="030F0702030302020204" pitchFamily="66" charset="0"/>
                </a:rPr>
                <a:t>Action of S must </a:t>
              </a:r>
              <a:r>
                <a:rPr kumimoji="1" lang="en-US" altLang="en-US" sz="1200" dirty="0">
                  <a:solidFill>
                    <a:schemeClr val="accent2"/>
                  </a:solidFill>
                  <a:latin typeface="Comic Sans MS" panose="030F0702030302020204" pitchFamily="66" charset="0"/>
                </a:rPr>
                <a:t>involve </a:t>
              </a:r>
              <a:r>
                <a:rPr kumimoji="1" lang="en-US" altLang="en-US" sz="1200" dirty="0">
                  <a:solidFill>
                    <a:srgbClr val="0033CC"/>
                  </a:solidFill>
                  <a:latin typeface="Comic Sans MS" panose="030F0702030302020204" pitchFamily="66" charset="0"/>
                </a:rPr>
                <a:t>e</a:t>
              </a:r>
              <a:r>
                <a:rPr kumimoji="1" lang="en-US" altLang="en-US" sz="1200" dirty="0">
                  <a:solidFill>
                    <a:schemeClr val="accent2"/>
                  </a:solidFill>
                  <a:latin typeface="Comic Sans MS" panose="030F0702030302020204" pitchFamily="66" charset="0"/>
                </a:rPr>
                <a:t> or </a:t>
              </a:r>
              <a:r>
                <a:rPr kumimoji="1" lang="en-US" altLang="en-US" sz="1200" dirty="0">
                  <a:solidFill>
                    <a:srgbClr val="0033CC"/>
                  </a:solidFill>
                  <a:latin typeface="Comic Sans MS" panose="030F0702030302020204" pitchFamily="66" charset="0"/>
                </a:rPr>
                <a:t>f</a:t>
              </a:r>
              <a:r>
                <a:rPr kumimoji="1" lang="en-US" altLang="en-US" sz="1200" dirty="0">
                  <a:solidFill>
                    <a:schemeClr val="accent2"/>
                  </a:solidFill>
                  <a:latin typeface="Comic Sans MS" panose="030F0702030302020204" pitchFamily="66" charset="0"/>
                </a:rPr>
                <a:t> (or both)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>
                <a:spLocks noChangeArrowheads="1"/>
              </p:cNvSpPr>
              <p:nvPr/>
            </p:nvSpPr>
            <p:spPr bwMode="auto">
              <a:xfrm>
                <a:off x="803275" y="5781675"/>
                <a:ext cx="6699250" cy="9223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1800" dirty="0"/>
                  <a:t>In each case can now extend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800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altLang="en-US" sz="1800" dirty="0"/>
                  <a:t> using rest of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en-US" sz="1800" dirty="0"/>
                  <a:t> at no extra cost.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800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altLang="en-US" sz="1800" dirty="0"/>
                  <a:t> is optimal, reduced, and agrees with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800" b="1" i="1" baseline="-25000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𝑭𝑰𝑭</m:t>
                    </m:r>
                  </m:oMath>
                </a14:m>
                <a:r>
                  <a:rPr lang="en-US" altLang="en-US" sz="1800" dirty="0"/>
                  <a:t> for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altLang="en-US" sz="1800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1800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sz="1800" dirty="0"/>
                  <a:t> steps</a:t>
                </a:r>
              </a:p>
              <a:p>
                <a:pPr algn="l"/>
                <a:r>
                  <a:rPr lang="en-US" altLang="en-US" sz="1800" dirty="0"/>
                  <a:t>Optimality of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800" b="1" i="1" baseline="-25000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𝑭𝑰𝑭</m:t>
                    </m:r>
                  </m:oMath>
                </a14:m>
                <a:r>
                  <a:rPr lang="en-US" altLang="en-US" sz="1800" dirty="0"/>
                  <a:t> follows by induction.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3275" y="5781675"/>
                <a:ext cx="6699250" cy="922338"/>
              </a:xfrm>
              <a:prstGeom prst="rect">
                <a:avLst/>
              </a:prstGeom>
              <a:blipFill>
                <a:blip r:embed="rId4"/>
                <a:stretch>
                  <a:fillRect l="-819" t="-3289" b="-921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5"/>
          <p:cNvGrpSpPr>
            <a:grpSpLocks/>
          </p:cNvGrpSpPr>
          <p:nvPr/>
        </p:nvGrpSpPr>
        <p:grpSpPr bwMode="auto">
          <a:xfrm>
            <a:off x="1441355" y="4913342"/>
            <a:ext cx="5970494" cy="812920"/>
            <a:chOff x="1104" y="2941"/>
            <a:chExt cx="3552" cy="482"/>
          </a:xfrm>
        </p:grpSpPr>
        <p:sp>
          <p:nvSpPr>
            <p:cNvPr id="23" name="Rectangle 4"/>
            <p:cNvSpPr>
              <a:spLocks noChangeArrowheads="1"/>
            </p:cNvSpPr>
            <p:nvPr/>
          </p:nvSpPr>
          <p:spPr bwMode="auto">
            <a:xfrm>
              <a:off x="1632" y="2974"/>
              <a:ext cx="1008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 dirty="0">
                  <a:latin typeface="Comic Sans MS" panose="030F0702030302020204" pitchFamily="66" charset="0"/>
                </a:rPr>
                <a:t>same</a:t>
              </a:r>
            </a:p>
          </p:txBody>
        </p:sp>
        <p:sp>
          <p:nvSpPr>
            <p:cNvPr id="24" name="Rectangle 5"/>
            <p:cNvSpPr>
              <a:spLocks noChangeArrowheads="1"/>
            </p:cNvSpPr>
            <p:nvPr/>
          </p:nvSpPr>
          <p:spPr bwMode="auto">
            <a:xfrm>
              <a:off x="2640" y="2974"/>
              <a:ext cx="288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600">
                  <a:latin typeface="Comic Sans MS" panose="030F0702030302020204" pitchFamily="66" charset="0"/>
                </a:rPr>
                <a:t>g</a:t>
              </a:r>
              <a:endParaRPr kumimoji="1" lang="en-US" altLang="en-US" sz="1600" baseline="-25000">
                <a:latin typeface="Comic Sans MS" panose="030F0702030302020204" pitchFamily="66" charset="0"/>
              </a:endParaRPr>
            </a:p>
          </p:txBody>
        </p:sp>
        <p:sp>
          <p:nvSpPr>
            <p:cNvPr id="25" name="Rectangle 6"/>
            <p:cNvSpPr>
              <a:spLocks noChangeArrowheads="1"/>
            </p:cNvSpPr>
            <p:nvPr/>
          </p:nvSpPr>
          <p:spPr bwMode="auto">
            <a:xfrm>
              <a:off x="3360" y="2974"/>
              <a:ext cx="1008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>
                  <a:latin typeface="Comic Sans MS" panose="030F0702030302020204" pitchFamily="66" charset="0"/>
                </a:rPr>
                <a:t>same</a:t>
              </a:r>
            </a:p>
          </p:txBody>
        </p:sp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4368" y="2974"/>
              <a:ext cx="288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600">
                  <a:latin typeface="Comic Sans MS" panose="030F0702030302020204" pitchFamily="66" charset="0"/>
                </a:rPr>
                <a:t>g</a:t>
              </a:r>
              <a:endParaRPr kumimoji="1" lang="en-US" altLang="en-US" sz="1600" baseline="-25000">
                <a:latin typeface="Comic Sans MS" panose="030F0702030302020204" pitchFamily="66" charset="0"/>
              </a:endParaRPr>
            </a:p>
          </p:txBody>
        </p:sp>
        <p:sp>
          <p:nvSpPr>
            <p:cNvPr id="27" name="Text Box 8"/>
            <p:cNvSpPr txBox="1">
              <a:spLocks noChangeArrowheads="1"/>
            </p:cNvSpPr>
            <p:nvPr/>
          </p:nvSpPr>
          <p:spPr bwMode="auto">
            <a:xfrm>
              <a:off x="2243" y="3211"/>
              <a:ext cx="20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kumimoji="1" lang="en-US" altLang="en-US" sz="1600" b="1">
                  <a:solidFill>
                    <a:srgbClr val="0033CC"/>
                  </a:solidFill>
                </a:rPr>
                <a:t>S</a:t>
              </a:r>
              <a:endParaRPr kumimoji="1" lang="en-US" altLang="en-US" sz="1600" b="1" baseline="-25000">
                <a:solidFill>
                  <a:srgbClr val="0033CC"/>
                </a:solidFill>
              </a:endParaRPr>
            </a:p>
          </p:txBody>
        </p:sp>
        <p:sp>
          <p:nvSpPr>
            <p:cNvPr id="28" name="Text Box 9"/>
            <p:cNvSpPr txBox="1">
              <a:spLocks noChangeArrowheads="1"/>
            </p:cNvSpPr>
            <p:nvPr/>
          </p:nvSpPr>
          <p:spPr bwMode="auto">
            <a:xfrm>
              <a:off x="4019" y="3211"/>
              <a:ext cx="23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kumimoji="1" lang="en-US" altLang="en-US" sz="1600" b="1">
                  <a:solidFill>
                    <a:srgbClr val="0033CC"/>
                  </a:solidFill>
                </a:rPr>
                <a:t>S'</a:t>
              </a:r>
            </a:p>
          </p:txBody>
        </p:sp>
        <p:sp>
          <p:nvSpPr>
            <p:cNvPr id="29" name="Text Box 10"/>
            <p:cNvSpPr txBox="1">
              <a:spLocks noChangeArrowheads="1"/>
            </p:cNvSpPr>
            <p:nvPr/>
          </p:nvSpPr>
          <p:spPr bwMode="auto">
            <a:xfrm>
              <a:off x="1104" y="2941"/>
              <a:ext cx="18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kumimoji="1" lang="en-US" altLang="en-US" sz="1600" b="1">
                  <a:solidFill>
                    <a:srgbClr val="0033CC"/>
                  </a:solidFill>
                </a:rPr>
                <a:t>j'</a:t>
              </a:r>
              <a:endParaRPr kumimoji="1" lang="en-US" altLang="en-US" sz="1600" b="1" baseline="-25000">
                <a:solidFill>
                  <a:srgbClr val="0033CC"/>
                </a:solidFill>
              </a:endParaRPr>
            </a:p>
          </p:txBody>
        </p:sp>
      </p:grpSp>
      <p:grpSp>
        <p:nvGrpSpPr>
          <p:cNvPr id="30" name="Group 23"/>
          <p:cNvGrpSpPr>
            <a:grpSpLocks/>
          </p:cNvGrpSpPr>
          <p:nvPr/>
        </p:nvGrpSpPr>
        <p:grpSpPr bwMode="auto">
          <a:xfrm>
            <a:off x="3291166" y="4286125"/>
            <a:ext cx="3070972" cy="566683"/>
            <a:chOff x="1632" y="1956"/>
            <a:chExt cx="1827" cy="336"/>
          </a:xfrm>
        </p:grpSpPr>
        <p:sp>
          <p:nvSpPr>
            <p:cNvPr id="31" name="Line 11"/>
            <p:cNvSpPr>
              <a:spLocks noChangeShapeType="1"/>
            </p:cNvSpPr>
            <p:nvPr/>
          </p:nvSpPr>
          <p:spPr bwMode="auto">
            <a:xfrm flipH="1">
              <a:off x="2208" y="2148"/>
              <a:ext cx="0" cy="14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1632" y="1956"/>
                  <a:ext cx="1827" cy="165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 type="none" w="sm" len="sm"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/>
                  <a:r>
                    <a:rPr kumimoji="1" lang="en-US" altLang="en-US" sz="1200" dirty="0">
                      <a:solidFill>
                        <a:schemeClr val="accent2"/>
                      </a:solidFill>
                      <a:latin typeface="Comic Sans MS" panose="030F0702030302020204" pitchFamily="66" charset="0"/>
                    </a:rPr>
                    <a:t>otherwise</a:t>
                  </a:r>
                  <a:r>
                    <a:rPr kumimoji="1" lang="en-US" altLang="en-US" sz="1200" dirty="0">
                      <a:solidFill>
                        <a:schemeClr val="accent2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1" lang="en-US" altLang="en-US" sz="1200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kumimoji="1" lang="en-US" altLang="en-US" sz="1200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r>
                    <a:rPr kumimoji="1" lang="en-US" altLang="en-US" sz="1200" b="1" dirty="0">
                      <a:solidFill>
                        <a:srgbClr val="0033CC"/>
                      </a:solidFill>
                      <a:latin typeface="Comic Sans MS" panose="030F0702030302020204" pitchFamily="66" charset="0"/>
                    </a:rPr>
                    <a:t> </a:t>
                  </a:r>
                  <a:r>
                    <a:rPr kumimoji="1" lang="en-US" altLang="en-US" sz="1200" dirty="0">
                      <a:solidFill>
                        <a:schemeClr val="accent2"/>
                      </a:solidFill>
                      <a:latin typeface="Comic Sans MS" panose="030F0702030302020204" pitchFamily="66" charset="0"/>
                    </a:rPr>
                    <a:t>would take the same action</a:t>
                  </a:r>
                </a:p>
              </p:txBody>
            </p:sp>
          </mc:Choice>
          <mc:Fallback xmlns="">
            <p:sp>
              <p:nvSpPr>
                <p:cNvPr id="32" name="Text 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32" y="1956"/>
                  <a:ext cx="1827" cy="165"/>
                </a:xfrm>
                <a:prstGeom prst="rect">
                  <a:avLst/>
                </a:prstGeom>
                <a:blipFill>
                  <a:blip r:embed="rId5"/>
                  <a:stretch>
                    <a:fillRect b="-12500"/>
                  </a:stretch>
                </a:blipFill>
                <a:ln w="9525">
                  <a:solidFill>
                    <a:schemeClr val="accent2"/>
                  </a:solidFill>
                  <a:miter lim="800000"/>
                  <a:headEnd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5106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sz="3600" dirty="0" smtClean="0"/>
                  <a:t>Alternative proof for </a:t>
                </a:r>
                <a14:m>
                  <m:oMath xmlns:m="http://schemas.openxmlformats.org/officeDocument/2006/math">
                    <m:r>
                      <a:rPr lang="en-US" altLang="en-US" sz="3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3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sz="36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altLang="en-US" sz="3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123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13</a:t>
            </a:fld>
            <a:endParaRPr lang="en-US" altLang="en-US" sz="1400" dirty="0">
              <a:latin typeface="Tahoma" panose="020B060403050404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73099" y="1417638"/>
            <a:ext cx="7872089" cy="487203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1800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"/>
              <p:cNvSpPr txBox="1">
                <a:spLocks noChangeArrowheads="1"/>
              </p:cNvSpPr>
              <p:nvPr/>
            </p:nvSpPr>
            <p:spPr>
              <a:xfrm>
                <a:off x="457200" y="1626498"/>
                <a:ext cx="8191500" cy="5002901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kern="0" dirty="0" smtClean="0">
                    <a:solidFill>
                      <a:schemeClr val="accent2"/>
                    </a:solidFill>
                  </a:rPr>
                  <a:t>Farthest-in-future</a:t>
                </a:r>
                <a:endParaRPr lang="en-US" altLang="en-US" sz="2400" kern="0" dirty="0"/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400" kern="0" dirty="0"/>
                  <a:t>Evict item in the cache that is not requested until farthest in the future.</a:t>
                </a:r>
              </a:p>
              <a:p>
                <a:pPr eaLnBrk="1" hangingPunct="1">
                  <a:lnSpc>
                    <a:spcPct val="80000"/>
                  </a:lnSpc>
                </a:pPr>
                <a:endParaRPr lang="en-US" altLang="en-US" sz="2400" kern="0" dirty="0"/>
              </a:p>
              <a:p>
                <a:pPr eaLnBrk="1" hangingPunct="1">
                  <a:lnSpc>
                    <a:spcPct val="80000"/>
                  </a:lnSpc>
                </a:pPr>
                <a:endParaRPr lang="en-US" altLang="en-US" sz="2400" kern="0" dirty="0"/>
              </a:p>
              <a:p>
                <a:pPr eaLnBrk="1" hangingPunct="1">
                  <a:lnSpc>
                    <a:spcPct val="80000"/>
                  </a:lnSpc>
                </a:pPr>
                <a:endParaRPr lang="en-US" altLang="en-US" sz="2400" kern="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kern="0" dirty="0" smtClean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kern="0" dirty="0" smtClean="0"/>
                  <a:t>When </a:t>
                </a:r>
                <a14:m>
                  <m:oMath xmlns:m="http://schemas.openxmlformats.org/officeDocument/2006/math">
                    <m:r>
                      <a:rPr lang="en-US" altLang="en-US" sz="2400" b="0" i="1" kern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400" b="0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b="0" i="1" kern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sz="2400" b="0" i="1" kern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altLang="en-US" sz="2400" kern="0" dirty="0" smtClean="0"/>
                  <a:t>,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kern="0" dirty="0" smtClean="0"/>
                  <a:t>between the cache miss and the farthest-item in the future,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kern="0" dirty="0" smtClean="0"/>
                  <a:t>“</a:t>
                </a:r>
                <a:r>
                  <a:rPr kumimoji="1" lang="en-US" altLang="en-US" sz="2400" b="1" dirty="0">
                    <a:latin typeface="Courier New" panose="02070309020205020404" pitchFamily="49" charset="0"/>
                  </a:rPr>
                  <a:t>g a b c e d a b </a:t>
                </a:r>
                <a:r>
                  <a:rPr kumimoji="1" lang="en-US" altLang="en-US" sz="2400" b="1" dirty="0" err="1">
                    <a:latin typeface="Courier New" panose="02070309020205020404" pitchFamily="49" charset="0"/>
                  </a:rPr>
                  <a:t>b</a:t>
                </a:r>
                <a:r>
                  <a:rPr kumimoji="1" lang="en-US" altLang="en-US" sz="2400" b="1" dirty="0">
                    <a:latin typeface="Courier New" panose="02070309020205020404" pitchFamily="49" charset="0"/>
                  </a:rPr>
                  <a:t> a c d e a </a:t>
                </a:r>
                <a:r>
                  <a:rPr kumimoji="1" lang="en-US" altLang="en-US" sz="2400" b="1" dirty="0" smtClean="0">
                    <a:latin typeface="Courier New" panose="02070309020205020404" pitchFamily="49" charset="0"/>
                  </a:rPr>
                  <a:t>f”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kern="0" dirty="0" smtClean="0"/>
                  <a:t>contains all the item. 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kern="0" dirty="0" smtClean="0"/>
                  <a:t>Hence, any algorithm must miss once.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kern="0" dirty="0" smtClean="0"/>
                  <a:t>Exercise: What’s the problem of this proof for </a:t>
                </a:r>
                <a14:m>
                  <m:oMath xmlns:m="http://schemas.openxmlformats.org/officeDocument/2006/math">
                    <m:r>
                      <a:rPr lang="en-US" altLang="en-US" sz="2400" b="0" i="1" kern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400" b="0" i="1" kern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en-US" sz="2400" b="0" i="1" kern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sz="2400" b="0" i="1" kern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altLang="en-US" sz="2400" kern="0" dirty="0" smtClean="0"/>
                  <a:t>.</a:t>
                </a:r>
              </a:p>
            </p:txBody>
          </p:sp>
        </mc:Choice>
        <mc:Fallback xmlns="">
          <p:sp>
            <p:nvSpPr>
              <p:cNvPr id="1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26498"/>
                <a:ext cx="8191500" cy="5002901"/>
              </a:xfrm>
              <a:prstGeom prst="rect">
                <a:avLst/>
              </a:prstGeom>
              <a:blipFill>
                <a:blip r:embed="rId4"/>
                <a:stretch>
                  <a:fillRect l="-1116" t="-2317" r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2628900" y="3282950"/>
            <a:ext cx="6019800" cy="304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600" b="1" dirty="0">
                <a:latin typeface="Courier New" panose="02070309020205020404" pitchFamily="49" charset="0"/>
              </a:rPr>
              <a:t>g a b c e d a b </a:t>
            </a:r>
            <a:r>
              <a:rPr kumimoji="1" lang="en-US" altLang="en-US" sz="1600" b="1" dirty="0" err="1">
                <a:latin typeface="Courier New" panose="02070309020205020404" pitchFamily="49" charset="0"/>
              </a:rPr>
              <a:t>b</a:t>
            </a:r>
            <a:r>
              <a:rPr kumimoji="1" lang="en-US" altLang="en-US" sz="1600" b="1" dirty="0">
                <a:latin typeface="Courier New" panose="02070309020205020404" pitchFamily="49" charset="0"/>
              </a:rPr>
              <a:t> a c d e a f a d e f g h ...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F9DC794-CBB6-491E-82FB-FD659B52822E}"/>
              </a:ext>
            </a:extLst>
          </p:cNvPr>
          <p:cNvGrpSpPr/>
          <p:nvPr/>
        </p:nvGrpSpPr>
        <p:grpSpPr>
          <a:xfrm>
            <a:off x="1104900" y="2673350"/>
            <a:ext cx="3352800" cy="304800"/>
            <a:chOff x="1104900" y="2673350"/>
            <a:chExt cx="3352800" cy="304800"/>
          </a:xfrm>
        </p:grpSpPr>
        <p:sp>
          <p:nvSpPr>
            <p:cNvPr id="14" name="Rectangle 4"/>
            <p:cNvSpPr>
              <a:spLocks noChangeArrowheads="1"/>
            </p:cNvSpPr>
            <p:nvPr/>
          </p:nvSpPr>
          <p:spPr bwMode="auto">
            <a:xfrm>
              <a:off x="2628900" y="267335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kumimoji="1" lang="en-US" altLang="en-US" sz="1400"/>
                <a:t>a</a:t>
              </a:r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2933700" y="267335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kumimoji="1" lang="en-US" altLang="en-US" sz="1400"/>
                <a:t>b</a:t>
              </a: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1104900" y="2673350"/>
              <a:ext cx="1295400" cy="3048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kumimoji="1" lang="en-US" altLang="en-US" sz="1400" dirty="0">
                  <a:latin typeface="Comic Sans MS" panose="030F0702030302020204" pitchFamily="66" charset="0"/>
                </a:rPr>
                <a:t>current cache:</a:t>
              </a:r>
            </a:p>
          </p:txBody>
        </p:sp>
        <p:sp>
          <p:nvSpPr>
            <p:cNvPr id="17" name="Rectangle 8"/>
            <p:cNvSpPr>
              <a:spLocks noChangeArrowheads="1"/>
            </p:cNvSpPr>
            <p:nvPr/>
          </p:nvSpPr>
          <p:spPr bwMode="auto">
            <a:xfrm>
              <a:off x="3238500" y="267335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kumimoji="1" lang="en-US" altLang="en-US" sz="1400"/>
                <a:t>c</a:t>
              </a: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3543300" y="267335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kumimoji="1" lang="en-US" altLang="en-US" sz="1400"/>
                <a:t>d</a:t>
              </a:r>
            </a:p>
          </p:txBody>
        </p:sp>
        <p:sp>
          <p:nvSpPr>
            <p:cNvPr id="19" name="Rectangle 10"/>
            <p:cNvSpPr>
              <a:spLocks noChangeArrowheads="1"/>
            </p:cNvSpPr>
            <p:nvPr/>
          </p:nvSpPr>
          <p:spPr bwMode="auto">
            <a:xfrm>
              <a:off x="3848100" y="267335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kumimoji="1" lang="en-US" altLang="en-US" sz="1400"/>
                <a:t>e</a:t>
              </a:r>
            </a:p>
          </p:txBody>
        </p:sp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4152900" y="267335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kumimoji="1" lang="en-US" altLang="en-US" sz="1400"/>
                <a:t>f</a:t>
              </a:r>
            </a:p>
          </p:txBody>
        </p:sp>
      </p:grp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1104900" y="3282950"/>
            <a:ext cx="1295400" cy="304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 dirty="0">
                <a:latin typeface="Comic Sans MS" panose="030F0702030302020204" pitchFamily="66" charset="0"/>
              </a:rPr>
              <a:t>future queries:</a:t>
            </a: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2493963" y="3795713"/>
            <a:ext cx="7620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kumimoji="1" lang="en-US" altLang="en-US" sz="1200">
                <a:latin typeface="Comic Sans MS" panose="030F0702030302020204" pitchFamily="66" charset="0"/>
              </a:rPr>
              <a:t>cache miss</a:t>
            </a:r>
            <a:endParaRPr kumimoji="1" lang="en-US" altLang="en-US" sz="1200">
              <a:latin typeface="Comic Sans MS" panose="030F0702030302020204" pitchFamily="66" charset="0"/>
              <a:sym typeface="Symbol" panose="05050102010706020507" pitchFamily="18" charset="2"/>
            </a:endParaRPr>
          </a:p>
        </p:txBody>
      </p:sp>
      <p:sp>
        <p:nvSpPr>
          <p:cNvPr id="23" name="Line 14"/>
          <p:cNvSpPr>
            <a:spLocks noChangeShapeType="1"/>
          </p:cNvSpPr>
          <p:nvPr/>
        </p:nvSpPr>
        <p:spPr bwMode="auto">
          <a:xfrm rot="10800000" flipH="1">
            <a:off x="2778125" y="3611563"/>
            <a:ext cx="0" cy="155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5910263" y="3771900"/>
            <a:ext cx="990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kumimoji="1" lang="en-US" altLang="en-US" sz="1200" dirty="0">
                <a:latin typeface="Comic Sans MS" panose="030F0702030302020204" pitchFamily="66" charset="0"/>
              </a:rPr>
              <a:t>eject this one</a:t>
            </a:r>
            <a:endParaRPr kumimoji="1" lang="en-US" altLang="en-US" sz="1200" dirty="0">
              <a:latin typeface="Comic Sans MS" panose="030F0702030302020204" pitchFamily="66" charset="0"/>
              <a:sym typeface="Symbol" panose="05050102010706020507" pitchFamily="18" charset="2"/>
            </a:endParaRPr>
          </a:p>
        </p:txBody>
      </p:sp>
      <p:sp>
        <p:nvSpPr>
          <p:cNvPr id="25" name="Line 16"/>
          <p:cNvSpPr>
            <a:spLocks noChangeShapeType="1"/>
          </p:cNvSpPr>
          <p:nvPr/>
        </p:nvSpPr>
        <p:spPr bwMode="auto">
          <a:xfrm rot="10800000" flipH="1">
            <a:off x="6194425" y="3587750"/>
            <a:ext cx="0" cy="155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15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/>
              <a:t>Online Caching</a:t>
            </a:r>
            <a:endParaRPr lang="en-US" altLang="en-US" sz="3600" dirty="0">
              <a:solidFill>
                <a:srgbClr val="002060"/>
              </a:solidFill>
            </a:endParaRP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14</a:t>
            </a:fld>
            <a:endParaRPr lang="en-US" altLang="en-US" sz="1400" dirty="0">
              <a:latin typeface="Tahoma" panose="020B060403050404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73099" y="1417638"/>
            <a:ext cx="7872089" cy="487203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2000" kern="0" dirty="0"/>
              <a:t>Online vs. offline algorithms.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kern="0" dirty="0"/>
              <a:t>Offline:  full sequence of requests is known a priori.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kern="0" dirty="0"/>
              <a:t>Online (reality):  requests are not known in advance.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kern="0" dirty="0"/>
              <a:t>Caching is among most fundamental online problems in CS.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 kern="0" dirty="0"/>
          </a:p>
          <a:p>
            <a:pPr eaLnBrk="1" hangingPunct="1">
              <a:lnSpc>
                <a:spcPct val="80000"/>
              </a:lnSpc>
            </a:pPr>
            <a:endParaRPr lang="en-US" altLang="en-US" sz="2000" kern="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kern="0" dirty="0"/>
              <a:t>LIFO.  Evict page brought in most recently.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kern="0" dirty="0"/>
              <a:t>LRU.  Evict page whose most recent access was earliest.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 kern="0" dirty="0"/>
          </a:p>
          <a:p>
            <a:pPr eaLnBrk="1" hangingPunct="1">
              <a:lnSpc>
                <a:spcPct val="80000"/>
              </a:lnSpc>
            </a:pPr>
            <a:endParaRPr lang="en-US" altLang="en-US" sz="2000" kern="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kern="0" dirty="0"/>
              <a:t>Theorem.  FIF is optimal offline eviction algorithm.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kern="0" dirty="0"/>
              <a:t>Provides basis for understanding and analyzing online algorithms.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kern="0" dirty="0"/>
              <a:t>LRU is k-competitive.  </a:t>
            </a:r>
            <a:r>
              <a:rPr lang="en-US" altLang="en-US" sz="1800" kern="0" dirty="0">
                <a:solidFill>
                  <a:schemeClr val="hlink"/>
                </a:solidFill>
              </a:rPr>
              <a:t>[Section 13.8]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kern="0" dirty="0"/>
              <a:t>LIFO is arbitrarily bad.</a:t>
            </a:r>
            <a:endParaRPr lang="en-US" altLang="en-US" sz="1800" kern="0" dirty="0">
              <a:solidFill>
                <a:schemeClr val="hlink"/>
              </a:solidFill>
            </a:endParaRPr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4705858" y="3736609"/>
            <a:ext cx="2801938" cy="479425"/>
            <a:chOff x="2884" y="2387"/>
            <a:chExt cx="1765" cy="302"/>
          </a:xfrm>
        </p:grpSpPr>
        <p:sp>
          <p:nvSpPr>
            <p:cNvPr id="7" name="Line 4"/>
            <p:cNvSpPr>
              <a:spLocks noChangeShapeType="1"/>
            </p:cNvSpPr>
            <p:nvPr/>
          </p:nvSpPr>
          <p:spPr bwMode="auto">
            <a:xfrm flipV="1">
              <a:off x="3470" y="2387"/>
              <a:ext cx="0" cy="14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2884" y="2514"/>
              <a:ext cx="1765" cy="175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kumimoji="1" lang="en-US" altLang="en-US" sz="1200">
                  <a:solidFill>
                    <a:schemeClr val="accent2"/>
                  </a:solidFill>
                  <a:latin typeface="Comic Sans MS" panose="030F0702030302020204" pitchFamily="66" charset="0"/>
                </a:rPr>
                <a:t>FIF with direction of time reversed!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528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/>
              <a:t>Online Caching</a:t>
            </a:r>
            <a:endParaRPr lang="en-US" altLang="en-US" sz="3600" dirty="0">
              <a:solidFill>
                <a:srgbClr val="002060"/>
              </a:solidFill>
            </a:endParaRP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15</a:t>
            </a:fld>
            <a:endParaRPr lang="en-US" altLang="en-US" sz="1400" dirty="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673099" y="1417638"/>
                <a:ext cx="7872089" cy="4872037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1800" kern="0" dirty="0" smtClean="0"/>
                  <a:t>What if the cost of replacing item </a:t>
                </a:r>
                <a14:m>
                  <m:oMath xmlns:m="http://schemas.openxmlformats.org/officeDocument/2006/math">
                    <m:r>
                      <a:rPr lang="en-US" altLang="en-US" sz="1800" b="1" i="1" kern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en-US" sz="1800" kern="0" dirty="0" smtClean="0"/>
                  <a:t> in cache by item </a:t>
                </a:r>
                <a14:m>
                  <m:oMath xmlns:m="http://schemas.openxmlformats.org/officeDocument/2006/math">
                    <m:r>
                      <a:rPr lang="en-US" altLang="en-US" sz="1800" b="1" i="1" kern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1800" kern="0" dirty="0" smtClean="0"/>
                  <a:t> depends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1" i="1" kern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 i="1" kern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altLang="en-US" sz="1800" b="1" i="1" kern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US" altLang="en-US" sz="1800" kern="0" dirty="0" smtClean="0"/>
                  <a:t>?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1800" kern="0" dirty="0" smtClean="0"/>
                  <a:t> </a:t>
                </a:r>
                <a:endParaRPr lang="en-US" altLang="en-US" sz="1800" kern="0" dirty="0"/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099" y="1417638"/>
                <a:ext cx="7872089" cy="4872037"/>
              </a:xfrm>
              <a:prstGeom prst="rect">
                <a:avLst/>
              </a:prstGeom>
              <a:blipFill>
                <a:blip r:embed="rId3"/>
                <a:stretch>
                  <a:fillRect l="-619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6676" y="1750282"/>
            <a:ext cx="7191689" cy="23870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9148" y="4416425"/>
            <a:ext cx="1524001" cy="1828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7168" y="4416425"/>
            <a:ext cx="1524000" cy="1828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01196" y="6289675"/>
            <a:ext cx="1511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Anna Karlin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96554" y="6289675"/>
            <a:ext cx="1765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James R. Lee</a:t>
            </a:r>
          </a:p>
        </p:txBody>
      </p:sp>
    </p:spTree>
    <p:extLst>
      <p:ext uri="{BB962C8B-B14F-4D97-AF65-F5344CB8AC3E}">
        <p14:creationId xmlns:p14="http://schemas.microsoft.com/office/powerpoint/2010/main" val="355763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B558113-9E20-41FC-8393-94EC7E15CB87}" type="slidenum">
              <a:rPr lang="en-US" altLang="en-US" sz="1400">
                <a:latin typeface="Tahoma" panose="020B0604030504040204" pitchFamily="34" charset="0"/>
              </a:rPr>
              <a:pPr/>
              <a:t>2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/>
              <a:t>Last Lecture</a:t>
            </a:r>
            <a:endParaRPr lang="en-US" altLang="en-US" sz="3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65147C-3FB0-4F38-92D8-0000E1C9E438}"/>
              </a:ext>
            </a:extLst>
          </p:cNvPr>
          <p:cNvSpPr/>
          <p:nvPr/>
        </p:nvSpPr>
        <p:spPr bwMode="auto">
          <a:xfrm>
            <a:off x="5389417" y="5606041"/>
            <a:ext cx="1892947" cy="639184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46285"/>
            <a:ext cx="8229600" cy="5675189"/>
          </a:xfrm>
        </p:spPr>
        <p:txBody>
          <a:bodyPr/>
          <a:lstStyle/>
          <a:p>
            <a:r>
              <a:rPr lang="en-US" sz="2400" dirty="0" smtClean="0"/>
              <a:t>Greedy </a:t>
            </a:r>
            <a:r>
              <a:rPr lang="en-US" sz="2400" dirty="0"/>
              <a:t>Analysis Strategies</a:t>
            </a:r>
          </a:p>
          <a:p>
            <a:pPr lvl="1"/>
            <a:r>
              <a:rPr lang="en-US" sz="2000" dirty="0"/>
              <a:t>Greedy algorithm stays ahead: Induction</a:t>
            </a:r>
          </a:p>
          <a:p>
            <a:pPr lvl="1"/>
            <a:r>
              <a:rPr lang="en-US" sz="2000" dirty="0"/>
              <a:t>Structural: Come up with a lower bound</a:t>
            </a:r>
          </a:p>
          <a:p>
            <a:pPr lvl="1"/>
            <a:r>
              <a:rPr lang="en-US" sz="2000" dirty="0"/>
              <a:t>Exchange argument: transform OPT to </a:t>
            </a:r>
            <a:r>
              <a:rPr lang="en-US" sz="2000" dirty="0" smtClean="0"/>
              <a:t>greedy</a:t>
            </a:r>
            <a:endParaRPr lang="en-US" sz="2000" dirty="0"/>
          </a:p>
          <a:p>
            <a:r>
              <a:rPr lang="en-US" sz="2400" dirty="0" smtClean="0"/>
              <a:t>Minimize “Maximum Lateness”</a:t>
            </a:r>
            <a:endParaRPr lang="en-US" sz="2400" dirty="0"/>
          </a:p>
          <a:p>
            <a:pPr lvl="1"/>
            <a:r>
              <a:rPr lang="en-US" sz="2000" dirty="0" smtClean="0"/>
              <a:t>You should do homework according to deadline.</a:t>
            </a:r>
          </a:p>
          <a:p>
            <a:pPr lvl="1"/>
            <a:r>
              <a:rPr lang="en-US" sz="2000" dirty="0" smtClean="0"/>
              <a:t>We prove it using exchange argument.</a:t>
            </a:r>
            <a:endParaRPr lang="en-US" sz="2000" dirty="0"/>
          </a:p>
          <a:p>
            <a:r>
              <a:rPr lang="en-US" sz="2400" dirty="0" smtClean="0"/>
              <a:t>Students asked how about minimize “Total Lateness”</a:t>
            </a:r>
          </a:p>
          <a:p>
            <a:pPr lvl="1"/>
            <a:r>
              <a:rPr lang="en-US" sz="2000" dirty="0" smtClean="0"/>
              <a:t>I said I don’t know </a:t>
            </a:r>
            <a:r>
              <a:rPr lang="en-US" sz="2000" dirty="0" smtClean="0">
                <a:sym typeface="Wingdings" panose="05000000000000000000" pitchFamily="2" charset="2"/>
              </a:rPr>
              <a:t>. The answer is NP-hard.  </a:t>
            </a:r>
            <a:endParaRPr lang="en-US" sz="2400" dirty="0" smtClean="0"/>
          </a:p>
          <a:p>
            <a:r>
              <a:rPr lang="en-US" sz="2400" dirty="0" smtClean="0"/>
              <a:t>I said that one can ignore the proof for termination for reduction proof</a:t>
            </a:r>
          </a:p>
          <a:p>
            <a:pPr lvl="1"/>
            <a:r>
              <a:rPr lang="en-US" sz="2000" dirty="0" smtClean="0"/>
              <a:t>I forget there can be complicated reduction in this class.</a:t>
            </a:r>
          </a:p>
          <a:p>
            <a:pPr lvl="1"/>
            <a:r>
              <a:rPr lang="en-US" sz="2000" dirty="0" smtClean="0"/>
              <a:t>So, please still include the proof. </a:t>
            </a:r>
          </a:p>
          <a:p>
            <a:pPr lvl="1"/>
            <a:r>
              <a:rPr lang="en-US" sz="2000" dirty="0" smtClean="0"/>
              <a:t>Usually just 1 line like “BFS is linear time”</a:t>
            </a:r>
            <a:endParaRPr lang="en-US" sz="20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1795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B558113-9E20-41FC-8393-94EC7E15CB87}" type="slidenum">
              <a:rPr lang="en-US" altLang="en-US" sz="1400">
                <a:latin typeface="Tahoma" panose="020B0604030504040204" pitchFamily="34" charset="0"/>
              </a:rPr>
              <a:pPr/>
              <a:t>3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/>
              <a:t>Optimal Caching/Paging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57162"/>
            <a:ext cx="8229600" cy="4969002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800" dirty="0"/>
              <a:t>Memory systems </a:t>
            </a:r>
          </a:p>
          <a:p>
            <a:pPr marL="800100" lvl="1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Many levels of storage with different access times</a:t>
            </a:r>
          </a:p>
          <a:p>
            <a:pPr marL="800100" lvl="1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Smaller storage has shorter access time</a:t>
            </a:r>
          </a:p>
          <a:p>
            <a:pPr marL="800100" lvl="1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To access an item it must be brought to the lowest level of the memory system</a:t>
            </a:r>
          </a:p>
          <a:p>
            <a:pPr marL="457200" lvl="1" indent="0" eaLnBrk="1" hangingPunct="1">
              <a:lnSpc>
                <a:spcPct val="80000"/>
              </a:lnSpc>
            </a:pPr>
            <a:endParaRPr lang="en-US" altLang="en-US" sz="24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6E34049-765D-4069-912F-CBF5958622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21454"/>
              </p:ext>
            </p:extLst>
          </p:nvPr>
        </p:nvGraphicFramePr>
        <p:xfrm>
          <a:off x="1861635" y="3007475"/>
          <a:ext cx="5420729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9735">
                  <a:extLst>
                    <a:ext uri="{9D8B030D-6E8A-4147-A177-3AD203B41FA5}">
                      <a16:colId xmlns:a16="http://schemas.microsoft.com/office/drawing/2014/main" val="1600368951"/>
                    </a:ext>
                  </a:extLst>
                </a:gridCol>
                <a:gridCol w="1575620">
                  <a:extLst>
                    <a:ext uri="{9D8B030D-6E8A-4147-A177-3AD203B41FA5}">
                      <a16:colId xmlns:a16="http://schemas.microsoft.com/office/drawing/2014/main" val="3912923846"/>
                    </a:ext>
                  </a:extLst>
                </a:gridCol>
                <a:gridCol w="1915374">
                  <a:extLst>
                    <a:ext uri="{9D8B030D-6E8A-4147-A177-3AD203B41FA5}">
                      <a16:colId xmlns:a16="http://schemas.microsoft.com/office/drawing/2014/main" val="41922521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Latency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Capacity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5399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Registers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0.25 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 KB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1569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L1 Cache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192 KB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651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L2 Cache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 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1.5 MB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8255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L3 Cache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 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 MB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708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DRAM (DDR4)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66 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 GB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8432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SDD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0.15 </a:t>
                      </a:r>
                      <a:r>
                        <a:rPr lang="en-US" dirty="0" err="1"/>
                        <a:t>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480 GB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451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Internet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 </a:t>
                      </a:r>
                      <a:r>
                        <a:rPr lang="en-US" dirty="0" err="1"/>
                        <a:t>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 GB left in Dropbox 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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19486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1FE76E8-E08C-49B8-A8C5-6F4B7AA54EC4}"/>
              </a:ext>
            </a:extLst>
          </p:cNvPr>
          <p:cNvSpPr txBox="1"/>
          <p:nvPr/>
        </p:nvSpPr>
        <p:spPr>
          <a:xfrm>
            <a:off x="2650717" y="6245225"/>
            <a:ext cx="34708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My computer at home (2018)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65147C-3FB0-4F38-92D8-0000E1C9E438}"/>
              </a:ext>
            </a:extLst>
          </p:cNvPr>
          <p:cNvSpPr/>
          <p:nvPr/>
        </p:nvSpPr>
        <p:spPr bwMode="auto">
          <a:xfrm>
            <a:off x="5389417" y="5606041"/>
            <a:ext cx="1892947" cy="639184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83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B558113-9E20-41FC-8393-94EC7E15CB87}" type="slidenum">
              <a:rPr lang="en-US" altLang="en-US" sz="1400">
                <a:latin typeface="Tahoma" panose="020B0604030504040204" pitchFamily="34" charset="0"/>
              </a:rPr>
              <a:pPr/>
              <a:t>4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/>
              <a:t>Optimal Caching/Paging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24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157162"/>
                <a:ext cx="8229600" cy="4969002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800" dirty="0"/>
                  <a:t>Memory systems </a:t>
                </a:r>
              </a:p>
              <a:p>
                <a:pPr marL="800100" lvl="1" indent="-342900"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400" dirty="0" smtClean="0"/>
                  <a:t>Many </a:t>
                </a:r>
                <a:r>
                  <a:rPr lang="en-US" altLang="en-US" sz="2400" dirty="0"/>
                  <a:t>levels of storage with different access times</a:t>
                </a:r>
              </a:p>
              <a:p>
                <a:pPr marL="800100" lvl="1" indent="-342900"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400" dirty="0" smtClean="0"/>
                  <a:t>Smaller </a:t>
                </a:r>
                <a:r>
                  <a:rPr lang="en-US" altLang="en-US" sz="2400" dirty="0"/>
                  <a:t>storage has shorter access time</a:t>
                </a:r>
              </a:p>
              <a:p>
                <a:pPr marL="800100" lvl="1" indent="-342900"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400" dirty="0" smtClean="0"/>
                  <a:t>To </a:t>
                </a:r>
                <a:r>
                  <a:rPr lang="en-US" altLang="en-US" sz="2400" dirty="0"/>
                  <a:t>access an item it must be brought to the lowest level of the memory system</a:t>
                </a:r>
              </a:p>
              <a:p>
                <a:pPr marL="457200" lvl="1" indent="0" eaLnBrk="1" hangingPunct="1">
                  <a:lnSpc>
                    <a:spcPct val="80000"/>
                  </a:lnSpc>
                </a:pPr>
                <a:endParaRPr lang="en-US" altLang="en-US" sz="2400" dirty="0"/>
              </a:p>
              <a:p>
                <a:pPr marL="0" lvl="1" indent="0" eaLnBrk="1" hangingPunct="1">
                  <a:lnSpc>
                    <a:spcPct val="80000"/>
                  </a:lnSpc>
                </a:pPr>
                <a:r>
                  <a:rPr lang="en-US" altLang="en-US" sz="2800" dirty="0"/>
                  <a:t>Consider the problem between 2 levels</a:t>
                </a:r>
              </a:p>
              <a:p>
                <a:pPr marL="800100" lvl="1" indent="-342900"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400" dirty="0">
                    <a:solidFill>
                      <a:schemeClr val="accent2"/>
                    </a:solidFill>
                  </a:rPr>
                  <a:t>Main memory</a:t>
                </a:r>
                <a:r>
                  <a:rPr lang="en-US" altLang="en-US" sz="2400" dirty="0"/>
                  <a:t> with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en-US" sz="2400" dirty="0"/>
                  <a:t> data items</a:t>
                </a:r>
              </a:p>
              <a:p>
                <a:pPr marL="800100" lvl="1" indent="-342900"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400" dirty="0">
                    <a:solidFill>
                      <a:schemeClr val="accent2"/>
                    </a:solidFill>
                  </a:rPr>
                  <a:t>Cache</a:t>
                </a:r>
                <a:r>
                  <a:rPr lang="en-US" altLang="en-US" sz="2400" dirty="0"/>
                  <a:t> can hold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en-US" sz="2400" b="1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400" b="1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en-US" sz="2400" dirty="0"/>
                  <a:t> items</a:t>
                </a:r>
              </a:p>
              <a:p>
                <a:pPr marL="800100" lvl="1" indent="-342900"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400" dirty="0"/>
                  <a:t>Assume no restrictions about where items can be</a:t>
                </a:r>
              </a:p>
              <a:p>
                <a:pPr marL="800100" lvl="1" indent="-342900"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400" dirty="0"/>
                  <a:t>Suppose cache is full initially</a:t>
                </a:r>
              </a:p>
              <a:p>
                <a:pPr lvl="2" eaLnBrk="1" hangingPunct="1">
                  <a:lnSpc>
                    <a:spcPct val="8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en-US" dirty="0"/>
                  <a:t>Holds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en-US" dirty="0"/>
                  <a:t> data items to start with</a:t>
                </a:r>
              </a:p>
            </p:txBody>
          </p:sp>
        </mc:Choice>
        <mc:Fallback>
          <p:sp>
            <p:nvSpPr>
              <p:cNvPr id="512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157162"/>
                <a:ext cx="8229600" cy="4969002"/>
              </a:xfrm>
              <a:blipFill>
                <a:blip r:embed="rId3"/>
                <a:stretch>
                  <a:fillRect l="-1481" t="-3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08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/>
              <a:t>Optimal Offline Caching</a:t>
            </a:r>
            <a:endParaRPr lang="en-US" altLang="en-US" sz="3600" dirty="0">
              <a:solidFill>
                <a:srgbClr val="002060"/>
              </a:solidFill>
            </a:endParaRP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86500"/>
            <a:ext cx="2133600" cy="476250"/>
          </a:xfrm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5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3"/>
              <p:cNvSpPr txBox="1">
                <a:spLocks noChangeArrowheads="1"/>
              </p:cNvSpPr>
              <p:nvPr/>
            </p:nvSpPr>
            <p:spPr>
              <a:xfrm>
                <a:off x="566441" y="995320"/>
                <a:ext cx="7954471" cy="5397387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400" kern="0" dirty="0">
                    <a:solidFill>
                      <a:schemeClr val="accent2"/>
                    </a:solidFill>
                  </a:rPr>
                  <a:t>Caching</a:t>
                </a:r>
              </a:p>
              <a:p>
                <a:pPr marL="800100" lvl="1" indent="-342900" eaLnBrk="1" hangingPunct="1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000" kern="0" dirty="0"/>
                  <a:t>Cache with capacity to store </a:t>
                </a:r>
                <a14:m>
                  <m:oMath xmlns:m="http://schemas.openxmlformats.org/officeDocument/2006/math">
                    <m:r>
                      <a:rPr lang="en-US" altLang="en-US" sz="20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en-US" sz="2000" kern="0" dirty="0"/>
                  <a:t> items.</a:t>
                </a:r>
              </a:p>
              <a:p>
                <a:pPr marL="800100" lvl="1" indent="-342900" eaLnBrk="1" hangingPunct="1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000" kern="0" dirty="0"/>
                  <a:t>Sequence of </a:t>
                </a:r>
                <a14:m>
                  <m:oMath xmlns:m="http://schemas.openxmlformats.org/officeDocument/2006/math">
                    <m:r>
                      <a:rPr lang="en-US" altLang="en-US" sz="20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altLang="en-US" sz="2000" kern="0" dirty="0"/>
                  <a:t> item requests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1" i="1" kern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1" i="1" kern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altLang="en-US" sz="2000" b="1" i="1" kern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en-US" sz="2000" b="1" i="1" kern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000" b="1" i="1" kern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1" i="1" kern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altLang="en-US" sz="2000" b="1" i="1" kern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en-US" sz="2000" b="1" i="1" kern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,⋯,</m:t>
                    </m:r>
                    <m:sSub>
                      <m:sSubPr>
                        <m:ctrlPr>
                          <a:rPr lang="en-US" altLang="en-US" sz="2000" b="1" i="1" kern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1" i="1" kern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altLang="en-US" sz="2000" b="1" i="1" kern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</m:oMath>
                </a14:m>
                <a:r>
                  <a:rPr lang="en-US" altLang="en-US" sz="2000" kern="0" dirty="0"/>
                  <a:t>.</a:t>
                </a:r>
              </a:p>
              <a:p>
                <a:pPr marL="800100" lvl="1" indent="-342900" eaLnBrk="1" hangingPunct="1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000" kern="0" dirty="0">
                    <a:solidFill>
                      <a:schemeClr val="accent2"/>
                    </a:solidFill>
                  </a:rPr>
                  <a:t>Cache hit:</a:t>
                </a:r>
                <a:r>
                  <a:rPr lang="en-US" altLang="en-US" sz="2000" kern="0" dirty="0"/>
                  <a:t>  item already in cache when requested.</a:t>
                </a:r>
              </a:p>
              <a:p>
                <a:pPr marL="800100" lvl="1" indent="-342900" eaLnBrk="1" hangingPunct="1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000" kern="0" dirty="0">
                    <a:solidFill>
                      <a:schemeClr val="accent2"/>
                    </a:solidFill>
                  </a:rPr>
                  <a:t>Cache miss:</a:t>
                </a:r>
                <a:r>
                  <a:rPr lang="en-US" altLang="en-US" sz="2000" kern="0" dirty="0"/>
                  <a:t>  item not already in cache when requested:  must bring requested item into cache, and </a:t>
                </a:r>
                <a:r>
                  <a:rPr lang="en-US" altLang="en-US" sz="2000" kern="0" dirty="0">
                    <a:solidFill>
                      <a:schemeClr val="hlink"/>
                    </a:solidFill>
                  </a:rPr>
                  <a:t>evict</a:t>
                </a:r>
                <a:r>
                  <a:rPr lang="en-US" altLang="en-US" sz="2000" kern="0" dirty="0"/>
                  <a:t> some existing item, if full.</a:t>
                </a: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altLang="en-US" sz="2000" kern="0" dirty="0"/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000" kern="0" dirty="0">
                    <a:solidFill>
                      <a:srgbClr val="006600"/>
                    </a:solidFill>
                  </a:rPr>
                  <a:t>Goal</a:t>
                </a:r>
                <a:r>
                  <a:rPr lang="en-US" altLang="en-US" sz="2000" kern="0" dirty="0"/>
                  <a:t>  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sz="2000" kern="0" dirty="0"/>
                  <a:t>Eviction schedule that minimizes number                         	   </a:t>
                </a: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000" kern="0" dirty="0"/>
                  <a:t>     of evictions.</a:t>
                </a: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altLang="en-US" sz="2000" kern="0" dirty="0"/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000" kern="0" dirty="0">
                    <a:solidFill>
                      <a:schemeClr val="hlink"/>
                    </a:solidFill>
                  </a:rPr>
                  <a:t>Example:</a:t>
                </a:r>
                <a:r>
                  <a:rPr lang="en-US" altLang="en-US" sz="2400" kern="0" dirty="0"/>
                  <a:t>  </a:t>
                </a:r>
                <a14:m>
                  <m:oMath xmlns:m="http://schemas.openxmlformats.org/officeDocument/2006/math">
                    <m:r>
                      <a:rPr lang="en-US" altLang="en-US" sz="2000" b="1" i="1" kern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en-US" sz="2000" b="1" i="1" kern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000" b="1" i="1" kern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altLang="en-US" sz="2000" kern="0" dirty="0"/>
                  <a:t>, initial cache </a:t>
                </a:r>
                <a14:m>
                  <m:oMath xmlns:m="http://schemas.openxmlformats.org/officeDocument/2006/math">
                    <m:r>
                      <a:rPr lang="en-US" altLang="en-US" sz="2000" b="1" i="1" kern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000" b="1" i="1" kern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en-US" sz="2000" b="1" i="1" kern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000" b="1" i="1" kern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altLang="en-US" sz="2000" kern="0" dirty="0"/>
                  <a:t>,</a:t>
                </a:r>
                <a:br>
                  <a:rPr lang="en-US" altLang="en-US" sz="2000" kern="0" dirty="0"/>
                </a:br>
                <a:r>
                  <a:rPr lang="en-US" altLang="en-US" sz="2000" kern="0" dirty="0"/>
                  <a:t>       requests:  </a:t>
                </a:r>
                <a14:m>
                  <m:oMath xmlns:m="http://schemas.openxmlformats.org/officeDocument/2006/math">
                    <m:r>
                      <a:rPr lang="en-US" altLang="en-US" sz="2000" b="1" i="1" kern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en-US" sz="2000" b="1" i="1" kern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000" b="1" i="1" kern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en-US" sz="2000" b="1" i="1" kern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000" b="1" i="1" kern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altLang="en-US" sz="2000" b="1" i="1" kern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000" b="1" i="1" kern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en-US" sz="2000" b="1" i="1" kern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000" b="1" i="1" kern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altLang="en-US" sz="2000" b="1" i="1" kern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000" b="1" i="1" kern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en-US" sz="2000" b="1" i="1" kern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000" b="1" i="1" kern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en-US" sz="2000" b="1" i="1" kern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000" b="1" i="1" kern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altLang="en-US" sz="2000" kern="0" dirty="0"/>
                  <a:t>.</a:t>
                </a: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altLang="en-US" sz="2000" kern="0" dirty="0"/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000" kern="0" dirty="0"/>
                  <a:t>Optimal eviction schedule:  </a:t>
                </a:r>
                <a14:m>
                  <m:oMath xmlns:m="http://schemas.openxmlformats.org/officeDocument/2006/math">
                    <m:r>
                      <a:rPr lang="en-US" altLang="en-US" sz="2000" b="1" i="1" kern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altLang="en-US" sz="2000" kern="0" dirty="0"/>
                  <a:t> cache misses.</a:t>
                </a:r>
              </a:p>
            </p:txBody>
          </p:sp>
        </mc:Choice>
        <mc:Fallback xmlns="">
          <p:sp>
            <p:nvSpPr>
              <p:cNvPr id="2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441" y="995320"/>
                <a:ext cx="7954471" cy="5397387"/>
              </a:xfrm>
              <a:prstGeom prst="rect">
                <a:avLst/>
              </a:prstGeom>
              <a:blipFill>
                <a:blip r:embed="rId3"/>
                <a:stretch>
                  <a:fillRect l="-1226" t="-1467" r="-1149" b="-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7463554" y="35385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 dirty="0"/>
              <a:t>a</a:t>
            </a: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7768354" y="35385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 dirty="0"/>
              <a:t>b</a:t>
            </a: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7463554" y="38433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 dirty="0"/>
              <a:t>a</a:t>
            </a:r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7768354" y="38433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/>
              <a:t>b</a:t>
            </a:r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7463554" y="4148138"/>
            <a:ext cx="3048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7768354" y="41481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/>
              <a:t>b</a:t>
            </a:r>
          </a:p>
        </p:txBody>
      </p:sp>
      <p:sp>
        <p:nvSpPr>
          <p:cNvPr id="31" name="Rectangle 10"/>
          <p:cNvSpPr>
            <a:spLocks noChangeArrowheads="1"/>
          </p:cNvSpPr>
          <p:nvPr/>
        </p:nvSpPr>
        <p:spPr bwMode="auto">
          <a:xfrm>
            <a:off x="7463554" y="44529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/>
              <a:t>c</a:t>
            </a:r>
          </a:p>
        </p:txBody>
      </p:sp>
      <p:sp>
        <p:nvSpPr>
          <p:cNvPr id="32" name="Rectangle 11"/>
          <p:cNvSpPr>
            <a:spLocks noChangeArrowheads="1"/>
          </p:cNvSpPr>
          <p:nvPr/>
        </p:nvSpPr>
        <p:spPr bwMode="auto">
          <a:xfrm>
            <a:off x="7768354" y="44529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 dirty="0"/>
              <a:t>b</a:t>
            </a:r>
          </a:p>
        </p:txBody>
      </p:sp>
      <p:sp>
        <p:nvSpPr>
          <p:cNvPr id="33" name="Rectangle 12"/>
          <p:cNvSpPr>
            <a:spLocks noChangeArrowheads="1"/>
          </p:cNvSpPr>
          <p:nvPr/>
        </p:nvSpPr>
        <p:spPr bwMode="auto">
          <a:xfrm>
            <a:off x="7463554" y="47577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 dirty="0"/>
              <a:t>c</a:t>
            </a:r>
          </a:p>
        </p:txBody>
      </p:sp>
      <p:sp>
        <p:nvSpPr>
          <p:cNvPr id="34" name="Rectangle 13"/>
          <p:cNvSpPr>
            <a:spLocks noChangeArrowheads="1"/>
          </p:cNvSpPr>
          <p:nvPr/>
        </p:nvSpPr>
        <p:spPr bwMode="auto">
          <a:xfrm>
            <a:off x="7768354" y="47577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/>
              <a:t>b</a:t>
            </a:r>
          </a:p>
        </p:txBody>
      </p:sp>
      <p:sp>
        <p:nvSpPr>
          <p:cNvPr id="35" name="Rectangle 14"/>
          <p:cNvSpPr>
            <a:spLocks noChangeArrowheads="1"/>
          </p:cNvSpPr>
          <p:nvPr/>
        </p:nvSpPr>
        <p:spPr bwMode="auto">
          <a:xfrm>
            <a:off x="7463554" y="5062538"/>
            <a:ext cx="3048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36" name="Rectangle 15"/>
          <p:cNvSpPr>
            <a:spLocks noChangeArrowheads="1"/>
          </p:cNvSpPr>
          <p:nvPr/>
        </p:nvSpPr>
        <p:spPr bwMode="auto">
          <a:xfrm>
            <a:off x="7768354" y="50625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 dirty="0"/>
              <a:t>b</a:t>
            </a:r>
          </a:p>
        </p:txBody>
      </p:sp>
      <p:sp>
        <p:nvSpPr>
          <p:cNvPr id="38" name="Rectangle 17"/>
          <p:cNvSpPr>
            <a:spLocks noChangeArrowheads="1"/>
          </p:cNvSpPr>
          <p:nvPr/>
        </p:nvSpPr>
        <p:spPr bwMode="auto">
          <a:xfrm>
            <a:off x="7006354" y="3843338"/>
            <a:ext cx="304800" cy="304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 b="1" dirty="0">
                <a:solidFill>
                  <a:srgbClr val="0033CC"/>
                </a:solidFill>
              </a:rPr>
              <a:t>b</a:t>
            </a:r>
          </a:p>
        </p:txBody>
      </p:sp>
      <p:sp>
        <p:nvSpPr>
          <p:cNvPr id="39" name="Rectangle 18"/>
          <p:cNvSpPr>
            <a:spLocks noChangeArrowheads="1"/>
          </p:cNvSpPr>
          <p:nvPr/>
        </p:nvSpPr>
        <p:spPr bwMode="auto">
          <a:xfrm>
            <a:off x="7006354" y="4148138"/>
            <a:ext cx="304800" cy="304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 b="1" dirty="0">
                <a:solidFill>
                  <a:srgbClr val="0033CC"/>
                </a:solidFill>
              </a:rPr>
              <a:t>c</a:t>
            </a:r>
          </a:p>
        </p:txBody>
      </p:sp>
      <p:sp>
        <p:nvSpPr>
          <p:cNvPr id="40" name="Rectangle 19"/>
          <p:cNvSpPr>
            <a:spLocks noChangeArrowheads="1"/>
          </p:cNvSpPr>
          <p:nvPr/>
        </p:nvSpPr>
        <p:spPr bwMode="auto">
          <a:xfrm>
            <a:off x="7006354" y="4452938"/>
            <a:ext cx="304800" cy="304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 b="1" dirty="0">
                <a:solidFill>
                  <a:srgbClr val="0033CC"/>
                </a:solidFill>
              </a:rPr>
              <a:t>b</a:t>
            </a:r>
          </a:p>
        </p:txBody>
      </p:sp>
      <p:sp>
        <p:nvSpPr>
          <p:cNvPr id="41" name="Rectangle 20"/>
          <p:cNvSpPr>
            <a:spLocks noChangeArrowheads="1"/>
          </p:cNvSpPr>
          <p:nvPr/>
        </p:nvSpPr>
        <p:spPr bwMode="auto">
          <a:xfrm>
            <a:off x="7006354" y="4757738"/>
            <a:ext cx="304800" cy="304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 b="1" dirty="0">
                <a:solidFill>
                  <a:srgbClr val="0033CC"/>
                </a:solidFill>
              </a:rPr>
              <a:t>c</a:t>
            </a:r>
          </a:p>
        </p:txBody>
      </p:sp>
      <p:sp>
        <p:nvSpPr>
          <p:cNvPr id="42" name="Rectangle 21"/>
          <p:cNvSpPr>
            <a:spLocks noChangeArrowheads="1"/>
          </p:cNvSpPr>
          <p:nvPr/>
        </p:nvSpPr>
        <p:spPr bwMode="auto">
          <a:xfrm>
            <a:off x="7006354" y="5062538"/>
            <a:ext cx="304800" cy="304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 b="1" dirty="0">
                <a:solidFill>
                  <a:srgbClr val="0033CC"/>
                </a:solidFill>
              </a:rPr>
              <a:t>a</a:t>
            </a:r>
          </a:p>
        </p:txBody>
      </p:sp>
      <p:sp>
        <p:nvSpPr>
          <p:cNvPr id="43" name="Rectangle 22"/>
          <p:cNvSpPr>
            <a:spLocks noChangeArrowheads="1"/>
          </p:cNvSpPr>
          <p:nvPr/>
        </p:nvSpPr>
        <p:spPr bwMode="auto">
          <a:xfrm>
            <a:off x="7463554" y="53673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 dirty="0"/>
              <a:t>a</a:t>
            </a:r>
          </a:p>
        </p:txBody>
      </p:sp>
      <p:sp>
        <p:nvSpPr>
          <p:cNvPr id="44" name="Rectangle 23"/>
          <p:cNvSpPr>
            <a:spLocks noChangeArrowheads="1"/>
          </p:cNvSpPr>
          <p:nvPr/>
        </p:nvSpPr>
        <p:spPr bwMode="auto">
          <a:xfrm>
            <a:off x="7768354" y="53673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/>
              <a:t>b</a:t>
            </a:r>
          </a:p>
        </p:txBody>
      </p:sp>
      <p:sp>
        <p:nvSpPr>
          <p:cNvPr id="63" name="Rectangle 24"/>
          <p:cNvSpPr>
            <a:spLocks noChangeArrowheads="1"/>
          </p:cNvSpPr>
          <p:nvPr/>
        </p:nvSpPr>
        <p:spPr bwMode="auto">
          <a:xfrm>
            <a:off x="7006354" y="5367338"/>
            <a:ext cx="304800" cy="304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 b="1" dirty="0">
                <a:solidFill>
                  <a:srgbClr val="0033CC"/>
                </a:solidFill>
              </a:rPr>
              <a:t>a</a:t>
            </a:r>
          </a:p>
        </p:txBody>
      </p:sp>
      <p:sp>
        <p:nvSpPr>
          <p:cNvPr id="64" name="Rectangle 25"/>
          <p:cNvSpPr>
            <a:spLocks noChangeArrowheads="1"/>
          </p:cNvSpPr>
          <p:nvPr/>
        </p:nvSpPr>
        <p:spPr bwMode="auto">
          <a:xfrm>
            <a:off x="7463554" y="56721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/>
              <a:t>a</a:t>
            </a:r>
          </a:p>
        </p:txBody>
      </p:sp>
      <p:sp>
        <p:nvSpPr>
          <p:cNvPr id="65" name="Rectangle 26"/>
          <p:cNvSpPr>
            <a:spLocks noChangeArrowheads="1"/>
          </p:cNvSpPr>
          <p:nvPr/>
        </p:nvSpPr>
        <p:spPr bwMode="auto">
          <a:xfrm>
            <a:off x="7768354" y="56721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/>
              <a:t>b</a:t>
            </a:r>
          </a:p>
        </p:txBody>
      </p:sp>
      <p:sp>
        <p:nvSpPr>
          <p:cNvPr id="66" name="Rectangle 27"/>
          <p:cNvSpPr>
            <a:spLocks noChangeArrowheads="1"/>
          </p:cNvSpPr>
          <p:nvPr/>
        </p:nvSpPr>
        <p:spPr bwMode="auto">
          <a:xfrm>
            <a:off x="7006354" y="5672138"/>
            <a:ext cx="304800" cy="304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 b="1" dirty="0">
                <a:solidFill>
                  <a:srgbClr val="0033CC"/>
                </a:solidFill>
              </a:rPr>
              <a:t>b</a:t>
            </a:r>
          </a:p>
        </p:txBody>
      </p:sp>
      <p:sp>
        <p:nvSpPr>
          <p:cNvPr id="67" name="Text Box 28"/>
          <p:cNvSpPr txBox="1">
            <a:spLocks noChangeArrowheads="1"/>
          </p:cNvSpPr>
          <p:nvPr/>
        </p:nvSpPr>
        <p:spPr bwMode="auto">
          <a:xfrm>
            <a:off x="7414341" y="5962650"/>
            <a:ext cx="6588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 dirty="0">
                <a:latin typeface="Comic Sans MS" panose="030F0702030302020204" pitchFamily="66" charset="0"/>
              </a:rPr>
              <a:t>cache</a:t>
            </a:r>
          </a:p>
        </p:txBody>
      </p:sp>
      <p:sp>
        <p:nvSpPr>
          <p:cNvPr id="68" name="Text Box 29"/>
          <p:cNvSpPr txBox="1">
            <a:spLocks noChangeArrowheads="1"/>
          </p:cNvSpPr>
          <p:nvPr/>
        </p:nvSpPr>
        <p:spPr bwMode="auto">
          <a:xfrm>
            <a:off x="6453257" y="5953991"/>
            <a:ext cx="9064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 dirty="0">
                <a:latin typeface="Comic Sans MS" panose="030F0702030302020204" pitchFamily="66" charset="0"/>
              </a:rPr>
              <a:t>requests</a:t>
            </a:r>
          </a:p>
        </p:txBody>
      </p:sp>
      <p:sp>
        <p:nvSpPr>
          <p:cNvPr id="45" name="Rectangle 17">
            <a:extLst>
              <a:ext uri="{FF2B5EF4-FFF2-40B4-BE49-F238E27FC236}">
                <a16:creationId xmlns:a16="http://schemas.microsoft.com/office/drawing/2014/main" id="{E6F551CC-F7B7-4F32-BB71-BDA38F65B8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6354" y="3536157"/>
            <a:ext cx="304800" cy="304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 b="1" dirty="0">
                <a:solidFill>
                  <a:srgbClr val="0033CC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97112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63" grpId="0" animBg="1"/>
      <p:bldP spid="64" grpId="0" animBg="1"/>
      <p:bldP spid="65" grpId="0" animBg="1"/>
      <p:bldP spid="66" grpId="0" animBg="1"/>
      <p:bldP spid="67" grpId="0"/>
      <p:bldP spid="68" grpId="0"/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/>
              <a:t>Optimal Offline Caching:  </a:t>
            </a:r>
            <a:br>
              <a:rPr lang="en-US" altLang="en-US" sz="3600" dirty="0"/>
            </a:br>
            <a:r>
              <a:rPr lang="en-US" altLang="en-US" sz="3600" dirty="0"/>
              <a:t>Farthest-In-Future</a:t>
            </a:r>
            <a:endParaRPr lang="en-US" altLang="en-US" sz="3600" dirty="0">
              <a:solidFill>
                <a:srgbClr val="002060"/>
              </a:solidFill>
            </a:endParaRP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6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457200" y="1626499"/>
            <a:ext cx="8191500" cy="466317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400" kern="0" dirty="0">
                <a:solidFill>
                  <a:schemeClr val="accent2"/>
                </a:solidFill>
              </a:rPr>
              <a:t>Farthest-in-future</a:t>
            </a:r>
            <a:endParaRPr lang="en-US" altLang="en-US" sz="2400" kern="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400" kern="0" dirty="0"/>
              <a:t>Evict item in the cache that is not requested until farthest in the future.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kern="0" dirty="0"/>
          </a:p>
          <a:p>
            <a:pPr eaLnBrk="1" hangingPunct="1">
              <a:lnSpc>
                <a:spcPct val="80000"/>
              </a:lnSpc>
            </a:pPr>
            <a:endParaRPr lang="en-US" altLang="en-US" sz="2400" kern="0" dirty="0"/>
          </a:p>
          <a:p>
            <a:pPr eaLnBrk="1" hangingPunct="1">
              <a:lnSpc>
                <a:spcPct val="80000"/>
              </a:lnSpc>
            </a:pPr>
            <a:endParaRPr lang="en-US" altLang="en-US" sz="2400" kern="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400" kern="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400" kern="0" dirty="0">
                <a:solidFill>
                  <a:schemeClr val="accent2"/>
                </a:solidFill>
              </a:rPr>
              <a:t>Theorem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r>
              <a:rPr lang="en-US" altLang="en-US" sz="2400" kern="0" dirty="0">
                <a:solidFill>
                  <a:schemeClr val="hlink"/>
                </a:solidFill>
              </a:rPr>
              <a:t>[</a:t>
            </a:r>
            <a:r>
              <a:rPr lang="en-US" altLang="en-US" sz="2400" kern="0" dirty="0" err="1">
                <a:solidFill>
                  <a:schemeClr val="hlink"/>
                </a:solidFill>
              </a:rPr>
              <a:t>Bellady</a:t>
            </a:r>
            <a:r>
              <a:rPr lang="en-US" altLang="en-US" sz="2400" kern="0" dirty="0">
                <a:solidFill>
                  <a:schemeClr val="hlink"/>
                </a:solidFill>
              </a:rPr>
              <a:t>, 1960s]</a:t>
            </a:r>
            <a:r>
              <a:rPr lang="en-US" altLang="en-US" sz="2400" kern="0" dirty="0"/>
              <a:t>  FIF is an optimal eviction schedule.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kern="0" dirty="0"/>
          </a:p>
          <a:p>
            <a:pPr marL="0" indent="0" eaLnBrk="1" hangingPunct="1">
              <a:buNone/>
            </a:pPr>
            <a:r>
              <a:rPr lang="en-US" altLang="en-US" sz="2400" dirty="0"/>
              <a:t>Exchange Argument</a:t>
            </a:r>
          </a:p>
          <a:p>
            <a:pPr marL="40005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We can swap choices to convert other schedules to Farthest-In-Future without losing quality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400" kern="0" dirty="0"/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2628900" y="3282950"/>
            <a:ext cx="6019800" cy="304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600" b="1" dirty="0">
                <a:latin typeface="Courier New" panose="02070309020205020404" pitchFamily="49" charset="0"/>
              </a:rPr>
              <a:t>g a b c e d a b </a:t>
            </a:r>
            <a:r>
              <a:rPr kumimoji="1" lang="en-US" altLang="en-US" sz="1600" b="1" dirty="0" err="1">
                <a:latin typeface="Courier New" panose="02070309020205020404" pitchFamily="49" charset="0"/>
              </a:rPr>
              <a:t>b</a:t>
            </a:r>
            <a:r>
              <a:rPr kumimoji="1" lang="en-US" altLang="en-US" sz="1600" b="1" dirty="0">
                <a:latin typeface="Courier New" panose="02070309020205020404" pitchFamily="49" charset="0"/>
              </a:rPr>
              <a:t> a c d e a f a d e f g h ...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F9DC794-CBB6-491E-82FB-FD659B52822E}"/>
              </a:ext>
            </a:extLst>
          </p:cNvPr>
          <p:cNvGrpSpPr/>
          <p:nvPr/>
        </p:nvGrpSpPr>
        <p:grpSpPr>
          <a:xfrm>
            <a:off x="1104900" y="2673350"/>
            <a:ext cx="3352800" cy="304800"/>
            <a:chOff x="1104900" y="2673350"/>
            <a:chExt cx="3352800" cy="304800"/>
          </a:xfrm>
        </p:grpSpPr>
        <p:sp>
          <p:nvSpPr>
            <p:cNvPr id="17" name="Rectangle 4"/>
            <p:cNvSpPr>
              <a:spLocks noChangeArrowheads="1"/>
            </p:cNvSpPr>
            <p:nvPr/>
          </p:nvSpPr>
          <p:spPr bwMode="auto">
            <a:xfrm>
              <a:off x="2628900" y="267335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kumimoji="1" lang="en-US" altLang="en-US" sz="1400"/>
                <a:t>a</a:t>
              </a:r>
            </a:p>
          </p:txBody>
        </p:sp>
        <p:sp>
          <p:nvSpPr>
            <p:cNvPr id="18" name="Rectangle 5"/>
            <p:cNvSpPr>
              <a:spLocks noChangeArrowheads="1"/>
            </p:cNvSpPr>
            <p:nvPr/>
          </p:nvSpPr>
          <p:spPr bwMode="auto">
            <a:xfrm>
              <a:off x="2933700" y="267335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kumimoji="1" lang="en-US" altLang="en-US" sz="1400"/>
                <a:t>b</a:t>
              </a:r>
            </a:p>
          </p:txBody>
        </p:sp>
        <p:sp>
          <p:nvSpPr>
            <p:cNvPr id="20" name="Rectangle 7"/>
            <p:cNvSpPr>
              <a:spLocks noChangeArrowheads="1"/>
            </p:cNvSpPr>
            <p:nvPr/>
          </p:nvSpPr>
          <p:spPr bwMode="auto">
            <a:xfrm>
              <a:off x="1104900" y="2673350"/>
              <a:ext cx="1295400" cy="3048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kumimoji="1" lang="en-US" altLang="en-US" sz="1400" dirty="0">
                  <a:latin typeface="Comic Sans MS" panose="030F0702030302020204" pitchFamily="66" charset="0"/>
                </a:rPr>
                <a:t>current cache:</a:t>
              </a:r>
            </a:p>
          </p:txBody>
        </p:sp>
        <p:sp>
          <p:nvSpPr>
            <p:cNvPr id="21" name="Rectangle 8"/>
            <p:cNvSpPr>
              <a:spLocks noChangeArrowheads="1"/>
            </p:cNvSpPr>
            <p:nvPr/>
          </p:nvSpPr>
          <p:spPr bwMode="auto">
            <a:xfrm>
              <a:off x="3238500" y="267335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kumimoji="1" lang="en-US" altLang="en-US" sz="1400"/>
                <a:t>c</a:t>
              </a:r>
            </a:p>
          </p:txBody>
        </p:sp>
        <p:sp>
          <p:nvSpPr>
            <p:cNvPr id="22" name="Rectangle 9"/>
            <p:cNvSpPr>
              <a:spLocks noChangeArrowheads="1"/>
            </p:cNvSpPr>
            <p:nvPr/>
          </p:nvSpPr>
          <p:spPr bwMode="auto">
            <a:xfrm>
              <a:off x="3543300" y="267335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kumimoji="1" lang="en-US" altLang="en-US" sz="1400"/>
                <a:t>d</a:t>
              </a:r>
            </a:p>
          </p:txBody>
        </p:sp>
        <p:sp>
          <p:nvSpPr>
            <p:cNvPr id="23" name="Rectangle 10"/>
            <p:cNvSpPr>
              <a:spLocks noChangeArrowheads="1"/>
            </p:cNvSpPr>
            <p:nvPr/>
          </p:nvSpPr>
          <p:spPr bwMode="auto">
            <a:xfrm>
              <a:off x="3848100" y="267335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kumimoji="1" lang="en-US" altLang="en-US" sz="1400"/>
                <a:t>e</a:t>
              </a:r>
            </a:p>
          </p:txBody>
        </p:sp>
        <p:sp>
          <p:nvSpPr>
            <p:cNvPr id="24" name="Rectangle 11"/>
            <p:cNvSpPr>
              <a:spLocks noChangeArrowheads="1"/>
            </p:cNvSpPr>
            <p:nvPr/>
          </p:nvSpPr>
          <p:spPr bwMode="auto">
            <a:xfrm>
              <a:off x="4152900" y="267335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kumimoji="1" lang="en-US" altLang="en-US" sz="1400"/>
                <a:t>f</a:t>
              </a:r>
            </a:p>
          </p:txBody>
        </p:sp>
      </p:grpSp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1104900" y="3282950"/>
            <a:ext cx="1295400" cy="304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 dirty="0">
                <a:latin typeface="Comic Sans MS" panose="030F0702030302020204" pitchFamily="66" charset="0"/>
              </a:rPr>
              <a:t>future queries:</a:t>
            </a: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2493963" y="3795713"/>
            <a:ext cx="7620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kumimoji="1" lang="en-US" altLang="en-US" sz="1200">
                <a:latin typeface="Comic Sans MS" panose="030F0702030302020204" pitchFamily="66" charset="0"/>
              </a:rPr>
              <a:t>cache miss</a:t>
            </a:r>
            <a:endParaRPr kumimoji="1" lang="en-US" altLang="en-US" sz="1200">
              <a:latin typeface="Comic Sans MS" panose="030F0702030302020204" pitchFamily="66" charset="0"/>
              <a:sym typeface="Symbol" panose="05050102010706020507" pitchFamily="18" charset="2"/>
            </a:endParaRPr>
          </a:p>
        </p:txBody>
      </p:sp>
      <p:sp>
        <p:nvSpPr>
          <p:cNvPr id="27" name="Line 14"/>
          <p:cNvSpPr>
            <a:spLocks noChangeShapeType="1"/>
          </p:cNvSpPr>
          <p:nvPr/>
        </p:nvSpPr>
        <p:spPr bwMode="auto">
          <a:xfrm rot="10800000" flipH="1">
            <a:off x="2778125" y="3611563"/>
            <a:ext cx="0" cy="155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5910263" y="3771900"/>
            <a:ext cx="990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kumimoji="1" lang="en-US" altLang="en-US" sz="1200" dirty="0">
                <a:latin typeface="Comic Sans MS" panose="030F0702030302020204" pitchFamily="66" charset="0"/>
              </a:rPr>
              <a:t>eject this one</a:t>
            </a:r>
            <a:endParaRPr kumimoji="1" lang="en-US" altLang="en-US" sz="1200" dirty="0">
              <a:latin typeface="Comic Sans MS" panose="030F0702030302020204" pitchFamily="66" charset="0"/>
              <a:sym typeface="Symbol" panose="05050102010706020507" pitchFamily="18" charset="2"/>
            </a:endParaRPr>
          </a:p>
        </p:txBody>
      </p:sp>
      <p:sp>
        <p:nvSpPr>
          <p:cNvPr id="29" name="Line 16"/>
          <p:cNvSpPr>
            <a:spLocks noChangeShapeType="1"/>
          </p:cNvSpPr>
          <p:nvPr/>
        </p:nvSpPr>
        <p:spPr bwMode="auto">
          <a:xfrm rot="10800000" flipH="1">
            <a:off x="6194425" y="3587750"/>
            <a:ext cx="0" cy="155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B441943-53EA-4BDD-B199-FC20522D0D86}"/>
              </a:ext>
            </a:extLst>
          </p:cNvPr>
          <p:cNvSpPr txBox="1"/>
          <p:nvPr/>
        </p:nvSpPr>
        <p:spPr>
          <a:xfrm>
            <a:off x="4862790" y="1401733"/>
            <a:ext cx="3685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Which item we should evict?</a:t>
            </a:r>
          </a:p>
        </p:txBody>
      </p:sp>
    </p:spTree>
    <p:extLst>
      <p:ext uri="{BB962C8B-B14F-4D97-AF65-F5344CB8AC3E}">
        <p14:creationId xmlns:p14="http://schemas.microsoft.com/office/powerpoint/2010/main" val="350786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19" grpId="0" animBg="1"/>
      <p:bldP spid="25" grpId="0" animBg="1"/>
      <p:bldP spid="26" grpId="0"/>
      <p:bldP spid="27" grpId="0" animBg="1"/>
      <p:bldP spid="28" grpId="0"/>
      <p:bldP spid="29" grpId="0" animBg="1"/>
      <p:bldP spid="30" grpId="0"/>
      <p:bldP spid="3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0271" y="290819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en-US" altLang="en-US" sz="3600" dirty="0"/>
              <a:t>Reduced Eviction Schedules</a:t>
            </a:r>
            <a:endParaRPr kumimoji="0" lang="en-US" sz="3600" dirty="0">
              <a:cs typeface="+mj-cs"/>
            </a:endParaRPr>
          </a:p>
        </p:txBody>
      </p:sp>
      <p:sp>
        <p:nvSpPr>
          <p:cNvPr id="44" name="Rectangle 3"/>
          <p:cNvSpPr txBox="1">
            <a:spLocks noChangeArrowheads="1"/>
          </p:cNvSpPr>
          <p:nvPr/>
        </p:nvSpPr>
        <p:spPr>
          <a:xfrm>
            <a:off x="606902" y="1108609"/>
            <a:ext cx="7994931" cy="957035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/>
            <a:r>
              <a:rPr lang="en-US" altLang="en-US" sz="1800" kern="0" dirty="0">
                <a:solidFill>
                  <a:schemeClr val="accent2"/>
                </a:solidFill>
              </a:rPr>
              <a:t>Definition</a:t>
            </a:r>
            <a:endParaRPr lang="en-US" altLang="en-US" sz="1800" kern="0" dirty="0"/>
          </a:p>
          <a:p>
            <a:pPr marL="285750" indent="-285750" algn="l" eaLnBrk="1" hangingPunct="1">
              <a:buFont typeface="Arial" panose="020B0604020202020204" pitchFamily="34" charset="0"/>
              <a:buChar char="•"/>
            </a:pPr>
            <a:r>
              <a:rPr lang="en-US" altLang="en-US" sz="1800" kern="0" dirty="0"/>
              <a:t>A </a:t>
            </a:r>
            <a:r>
              <a:rPr lang="en-US" altLang="en-US" sz="1800" kern="0" dirty="0">
                <a:solidFill>
                  <a:schemeClr val="accent2"/>
                </a:solidFill>
              </a:rPr>
              <a:t>reduced</a:t>
            </a:r>
            <a:r>
              <a:rPr lang="en-US" altLang="en-US" sz="1800" kern="0" dirty="0"/>
              <a:t> schedule is a schedule that only inserts an item into the cache in a step in which that item is requested.</a:t>
            </a:r>
          </a:p>
          <a:p>
            <a:pPr eaLnBrk="1" hangingPunct="1"/>
            <a:endParaRPr lang="en-US" altLang="en-US" sz="1800" kern="0" dirty="0"/>
          </a:p>
          <a:p>
            <a:pPr algn="l" eaLnBrk="1" hangingPunct="1"/>
            <a:r>
              <a:rPr lang="en-US" altLang="en-US" sz="1800" kern="0" dirty="0">
                <a:solidFill>
                  <a:schemeClr val="hlink"/>
                </a:solidFill>
              </a:rPr>
              <a:t>Intuition</a:t>
            </a:r>
            <a:endParaRPr lang="en-US" altLang="en-US" sz="1800" kern="0" dirty="0"/>
          </a:p>
          <a:p>
            <a:pPr marL="285750" indent="-285750" algn="l" eaLnBrk="1" hangingPunct="1">
              <a:buFont typeface="Arial" panose="020B0604020202020204" pitchFamily="34" charset="0"/>
              <a:buChar char="•"/>
            </a:pPr>
            <a:r>
              <a:rPr lang="en-US" altLang="en-US" sz="1800" kern="0" dirty="0"/>
              <a:t>Can transform an unreduced schedule into a reduced one with no more cache misses.</a:t>
            </a:r>
          </a:p>
        </p:txBody>
      </p:sp>
      <p:sp>
        <p:nvSpPr>
          <p:cNvPr id="45" name="Rectangle 4"/>
          <p:cNvSpPr>
            <a:spLocks noChangeArrowheads="1"/>
          </p:cNvSpPr>
          <p:nvPr/>
        </p:nvSpPr>
        <p:spPr bwMode="auto">
          <a:xfrm>
            <a:off x="2133600" y="3733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46" name="Rectangle 5"/>
          <p:cNvSpPr>
            <a:spLocks noChangeArrowheads="1"/>
          </p:cNvSpPr>
          <p:nvPr/>
        </p:nvSpPr>
        <p:spPr bwMode="auto">
          <a:xfrm>
            <a:off x="2438400" y="3733800"/>
            <a:ext cx="3048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solidFill>
                  <a:schemeClr val="bg1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47" name="Rectangle 6"/>
          <p:cNvSpPr>
            <a:spLocks noChangeArrowheads="1"/>
          </p:cNvSpPr>
          <p:nvPr/>
        </p:nvSpPr>
        <p:spPr bwMode="auto">
          <a:xfrm>
            <a:off x="1485900" y="6268827"/>
            <a:ext cx="2209800" cy="304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 dirty="0">
                <a:latin typeface="Comic Sans MS" panose="030F0702030302020204" pitchFamily="66" charset="0"/>
              </a:rPr>
              <a:t>an unreduced schedule</a:t>
            </a:r>
          </a:p>
        </p:txBody>
      </p:sp>
      <p:sp>
        <p:nvSpPr>
          <p:cNvPr id="48" name="Rectangle 7"/>
          <p:cNvSpPr>
            <a:spLocks noChangeArrowheads="1"/>
          </p:cNvSpPr>
          <p:nvPr/>
        </p:nvSpPr>
        <p:spPr bwMode="auto">
          <a:xfrm>
            <a:off x="2743200" y="3733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49" name="Rectangle 8"/>
          <p:cNvSpPr>
            <a:spLocks noChangeArrowheads="1"/>
          </p:cNvSpPr>
          <p:nvPr/>
        </p:nvSpPr>
        <p:spPr bwMode="auto">
          <a:xfrm>
            <a:off x="2133600" y="4038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50" name="Rectangle 9"/>
          <p:cNvSpPr>
            <a:spLocks noChangeArrowheads="1"/>
          </p:cNvSpPr>
          <p:nvPr/>
        </p:nvSpPr>
        <p:spPr bwMode="auto">
          <a:xfrm>
            <a:off x="2438400" y="4038600"/>
            <a:ext cx="3048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solidFill>
                  <a:schemeClr val="bg1"/>
                </a:solidFill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51" name="Rectangle 10"/>
          <p:cNvSpPr>
            <a:spLocks noChangeArrowheads="1"/>
          </p:cNvSpPr>
          <p:nvPr/>
        </p:nvSpPr>
        <p:spPr bwMode="auto">
          <a:xfrm>
            <a:off x="2743200" y="4038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52" name="Rectangle 11"/>
          <p:cNvSpPr>
            <a:spLocks noChangeArrowheads="1"/>
          </p:cNvSpPr>
          <p:nvPr/>
        </p:nvSpPr>
        <p:spPr bwMode="auto">
          <a:xfrm>
            <a:off x="2133600" y="4343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53" name="Rectangle 12"/>
          <p:cNvSpPr>
            <a:spLocks noChangeArrowheads="1"/>
          </p:cNvSpPr>
          <p:nvPr/>
        </p:nvSpPr>
        <p:spPr bwMode="auto">
          <a:xfrm>
            <a:off x="2438400" y="4343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54" name="Rectangle 13"/>
          <p:cNvSpPr>
            <a:spLocks noChangeArrowheads="1"/>
          </p:cNvSpPr>
          <p:nvPr/>
        </p:nvSpPr>
        <p:spPr bwMode="auto">
          <a:xfrm>
            <a:off x="2743200" y="4343400"/>
            <a:ext cx="3048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solidFill>
                  <a:schemeClr val="bg1"/>
                </a:solidFill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55" name="Rectangle 14"/>
          <p:cNvSpPr>
            <a:spLocks noChangeArrowheads="1"/>
          </p:cNvSpPr>
          <p:nvPr/>
        </p:nvSpPr>
        <p:spPr bwMode="auto">
          <a:xfrm>
            <a:off x="2133600" y="4648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56" name="Rectangle 15"/>
          <p:cNvSpPr>
            <a:spLocks noChangeArrowheads="1"/>
          </p:cNvSpPr>
          <p:nvPr/>
        </p:nvSpPr>
        <p:spPr bwMode="auto">
          <a:xfrm>
            <a:off x="2438400" y="4648200"/>
            <a:ext cx="3048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solidFill>
                  <a:schemeClr val="bg1"/>
                </a:solidFill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57" name="Rectangle 16"/>
          <p:cNvSpPr>
            <a:spLocks noChangeArrowheads="1"/>
          </p:cNvSpPr>
          <p:nvPr/>
        </p:nvSpPr>
        <p:spPr bwMode="auto">
          <a:xfrm>
            <a:off x="2743200" y="4648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58" name="Rectangle 17"/>
          <p:cNvSpPr>
            <a:spLocks noChangeArrowheads="1"/>
          </p:cNvSpPr>
          <p:nvPr/>
        </p:nvSpPr>
        <p:spPr bwMode="auto">
          <a:xfrm>
            <a:off x="2133600" y="4953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59" name="Rectangle 18"/>
          <p:cNvSpPr>
            <a:spLocks noChangeArrowheads="1"/>
          </p:cNvSpPr>
          <p:nvPr/>
        </p:nvSpPr>
        <p:spPr bwMode="auto">
          <a:xfrm>
            <a:off x="2438400" y="4953000"/>
            <a:ext cx="3048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solidFill>
                  <a:schemeClr val="bg1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60" name="Rectangle 19"/>
          <p:cNvSpPr>
            <a:spLocks noChangeArrowheads="1"/>
          </p:cNvSpPr>
          <p:nvPr/>
        </p:nvSpPr>
        <p:spPr bwMode="auto">
          <a:xfrm>
            <a:off x="2743200" y="4953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61" name="Rectangle 20"/>
          <p:cNvSpPr>
            <a:spLocks noChangeArrowheads="1"/>
          </p:cNvSpPr>
          <p:nvPr/>
        </p:nvSpPr>
        <p:spPr bwMode="auto">
          <a:xfrm>
            <a:off x="2133600" y="5257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62" name="Rectangle 21"/>
          <p:cNvSpPr>
            <a:spLocks noChangeArrowheads="1"/>
          </p:cNvSpPr>
          <p:nvPr/>
        </p:nvSpPr>
        <p:spPr bwMode="auto">
          <a:xfrm>
            <a:off x="2438400" y="5257800"/>
            <a:ext cx="3048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solidFill>
                  <a:schemeClr val="bg1"/>
                </a:solidFill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63" name="Rectangle 22"/>
          <p:cNvSpPr>
            <a:spLocks noChangeArrowheads="1"/>
          </p:cNvSpPr>
          <p:nvPr/>
        </p:nvSpPr>
        <p:spPr bwMode="auto">
          <a:xfrm>
            <a:off x="2743200" y="5257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64" name="Rectangle 23"/>
          <p:cNvSpPr>
            <a:spLocks noChangeArrowheads="1"/>
          </p:cNvSpPr>
          <p:nvPr/>
        </p:nvSpPr>
        <p:spPr bwMode="auto">
          <a:xfrm>
            <a:off x="2133600" y="5562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65" name="Rectangle 24"/>
          <p:cNvSpPr>
            <a:spLocks noChangeArrowheads="1"/>
          </p:cNvSpPr>
          <p:nvPr/>
        </p:nvSpPr>
        <p:spPr bwMode="auto">
          <a:xfrm>
            <a:off x="2438400" y="5562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66" name="Rectangle 25"/>
          <p:cNvSpPr>
            <a:spLocks noChangeArrowheads="1"/>
          </p:cNvSpPr>
          <p:nvPr/>
        </p:nvSpPr>
        <p:spPr bwMode="auto">
          <a:xfrm>
            <a:off x="2743200" y="5562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67" name="Rectangle 26"/>
          <p:cNvSpPr>
            <a:spLocks noChangeArrowheads="1"/>
          </p:cNvSpPr>
          <p:nvPr/>
        </p:nvSpPr>
        <p:spPr bwMode="auto">
          <a:xfrm>
            <a:off x="2133600" y="5867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68" name="Rectangle 27"/>
          <p:cNvSpPr>
            <a:spLocks noChangeArrowheads="1"/>
          </p:cNvSpPr>
          <p:nvPr/>
        </p:nvSpPr>
        <p:spPr bwMode="auto">
          <a:xfrm>
            <a:off x="2438400" y="5867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69" name="Rectangle 28"/>
          <p:cNvSpPr>
            <a:spLocks noChangeArrowheads="1"/>
          </p:cNvSpPr>
          <p:nvPr/>
        </p:nvSpPr>
        <p:spPr bwMode="auto">
          <a:xfrm>
            <a:off x="2743200" y="5867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70" name="Rectangle 29"/>
          <p:cNvSpPr>
            <a:spLocks noChangeArrowheads="1"/>
          </p:cNvSpPr>
          <p:nvPr/>
        </p:nvSpPr>
        <p:spPr bwMode="auto">
          <a:xfrm>
            <a:off x="1828800" y="37338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71" name="Rectangle 30"/>
          <p:cNvSpPr>
            <a:spLocks noChangeArrowheads="1"/>
          </p:cNvSpPr>
          <p:nvPr/>
        </p:nvSpPr>
        <p:spPr bwMode="auto">
          <a:xfrm>
            <a:off x="1828800" y="40386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72" name="Rectangle 31"/>
          <p:cNvSpPr>
            <a:spLocks noChangeArrowheads="1"/>
          </p:cNvSpPr>
          <p:nvPr/>
        </p:nvSpPr>
        <p:spPr bwMode="auto">
          <a:xfrm>
            <a:off x="1828800" y="4343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73" name="Rectangle 32"/>
          <p:cNvSpPr>
            <a:spLocks noChangeArrowheads="1"/>
          </p:cNvSpPr>
          <p:nvPr/>
        </p:nvSpPr>
        <p:spPr bwMode="auto">
          <a:xfrm>
            <a:off x="1828800" y="46482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74" name="Rectangle 33"/>
          <p:cNvSpPr>
            <a:spLocks noChangeArrowheads="1"/>
          </p:cNvSpPr>
          <p:nvPr/>
        </p:nvSpPr>
        <p:spPr bwMode="auto">
          <a:xfrm>
            <a:off x="1828800" y="49530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75" name="Rectangle 34"/>
          <p:cNvSpPr>
            <a:spLocks noChangeArrowheads="1"/>
          </p:cNvSpPr>
          <p:nvPr/>
        </p:nvSpPr>
        <p:spPr bwMode="auto">
          <a:xfrm>
            <a:off x="1828800" y="52578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76" name="Rectangle 35"/>
          <p:cNvSpPr>
            <a:spLocks noChangeArrowheads="1"/>
          </p:cNvSpPr>
          <p:nvPr/>
        </p:nvSpPr>
        <p:spPr bwMode="auto">
          <a:xfrm>
            <a:off x="1828800" y="55626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77" name="Rectangle 36"/>
          <p:cNvSpPr>
            <a:spLocks noChangeArrowheads="1"/>
          </p:cNvSpPr>
          <p:nvPr/>
        </p:nvSpPr>
        <p:spPr bwMode="auto">
          <a:xfrm>
            <a:off x="1828800" y="5867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78" name="Rectangle 37"/>
          <p:cNvSpPr>
            <a:spLocks noChangeArrowheads="1"/>
          </p:cNvSpPr>
          <p:nvPr/>
        </p:nvSpPr>
        <p:spPr bwMode="auto">
          <a:xfrm>
            <a:off x="5638800" y="3733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79" name="Rectangle 38"/>
          <p:cNvSpPr>
            <a:spLocks noChangeArrowheads="1"/>
          </p:cNvSpPr>
          <p:nvPr/>
        </p:nvSpPr>
        <p:spPr bwMode="auto">
          <a:xfrm>
            <a:off x="5943600" y="3733800"/>
            <a:ext cx="304800" cy="304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solidFill>
                  <a:schemeClr val="bg1"/>
                </a:solidFill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80" name="Rectangle 39"/>
          <p:cNvSpPr>
            <a:spLocks noChangeArrowheads="1"/>
          </p:cNvSpPr>
          <p:nvPr/>
        </p:nvSpPr>
        <p:spPr bwMode="auto">
          <a:xfrm>
            <a:off x="5143500" y="6245225"/>
            <a:ext cx="2209800" cy="304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 dirty="0">
                <a:latin typeface="Comic Sans MS" panose="030F0702030302020204" pitchFamily="66" charset="0"/>
              </a:rPr>
              <a:t>a reduced schedule</a:t>
            </a:r>
          </a:p>
        </p:txBody>
      </p:sp>
      <p:sp>
        <p:nvSpPr>
          <p:cNvPr id="81" name="Rectangle 40"/>
          <p:cNvSpPr>
            <a:spLocks noChangeArrowheads="1"/>
          </p:cNvSpPr>
          <p:nvPr/>
        </p:nvSpPr>
        <p:spPr bwMode="auto">
          <a:xfrm>
            <a:off x="6248400" y="3733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82" name="Rectangle 41"/>
          <p:cNvSpPr>
            <a:spLocks noChangeArrowheads="1"/>
          </p:cNvSpPr>
          <p:nvPr/>
        </p:nvSpPr>
        <p:spPr bwMode="auto">
          <a:xfrm>
            <a:off x="5638800" y="4038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83" name="Rectangle 42"/>
          <p:cNvSpPr>
            <a:spLocks noChangeArrowheads="1"/>
          </p:cNvSpPr>
          <p:nvPr/>
        </p:nvSpPr>
        <p:spPr bwMode="auto">
          <a:xfrm>
            <a:off x="5943600" y="4038600"/>
            <a:ext cx="304800" cy="304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solidFill>
                  <a:schemeClr val="bg1"/>
                </a:solidFill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84" name="Rectangle 43"/>
          <p:cNvSpPr>
            <a:spLocks noChangeArrowheads="1"/>
          </p:cNvSpPr>
          <p:nvPr/>
        </p:nvSpPr>
        <p:spPr bwMode="auto">
          <a:xfrm>
            <a:off x="6248400" y="4038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85" name="Rectangle 44"/>
          <p:cNvSpPr>
            <a:spLocks noChangeArrowheads="1"/>
          </p:cNvSpPr>
          <p:nvPr/>
        </p:nvSpPr>
        <p:spPr bwMode="auto">
          <a:xfrm>
            <a:off x="5638800" y="4343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86" name="Rectangle 45"/>
          <p:cNvSpPr>
            <a:spLocks noChangeArrowheads="1"/>
          </p:cNvSpPr>
          <p:nvPr/>
        </p:nvSpPr>
        <p:spPr bwMode="auto">
          <a:xfrm>
            <a:off x="5943600" y="4343400"/>
            <a:ext cx="3048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solidFill>
                  <a:schemeClr val="bg1"/>
                </a:solidFill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87" name="Rectangle 46"/>
          <p:cNvSpPr>
            <a:spLocks noChangeArrowheads="1"/>
          </p:cNvSpPr>
          <p:nvPr/>
        </p:nvSpPr>
        <p:spPr bwMode="auto">
          <a:xfrm>
            <a:off x="6248400" y="4343400"/>
            <a:ext cx="304800" cy="304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solidFill>
                  <a:schemeClr val="bg1"/>
                </a:solidFill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88" name="Rectangle 47"/>
          <p:cNvSpPr>
            <a:spLocks noChangeArrowheads="1"/>
          </p:cNvSpPr>
          <p:nvPr/>
        </p:nvSpPr>
        <p:spPr bwMode="auto">
          <a:xfrm>
            <a:off x="5638800" y="4648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89" name="Rectangle 48"/>
          <p:cNvSpPr>
            <a:spLocks noChangeArrowheads="1"/>
          </p:cNvSpPr>
          <p:nvPr/>
        </p:nvSpPr>
        <p:spPr bwMode="auto">
          <a:xfrm>
            <a:off x="5943600" y="4648200"/>
            <a:ext cx="304800" cy="304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solidFill>
                  <a:schemeClr val="bg1"/>
                </a:solidFill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90" name="Rectangle 49"/>
          <p:cNvSpPr>
            <a:spLocks noChangeArrowheads="1"/>
          </p:cNvSpPr>
          <p:nvPr/>
        </p:nvSpPr>
        <p:spPr bwMode="auto">
          <a:xfrm>
            <a:off x="6248400" y="4648200"/>
            <a:ext cx="304800" cy="304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solidFill>
                  <a:schemeClr val="bg1"/>
                </a:solidFill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91" name="Rectangle 50"/>
          <p:cNvSpPr>
            <a:spLocks noChangeArrowheads="1"/>
          </p:cNvSpPr>
          <p:nvPr/>
        </p:nvSpPr>
        <p:spPr bwMode="auto">
          <a:xfrm>
            <a:off x="5638800" y="4953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92" name="Rectangle 51"/>
          <p:cNvSpPr>
            <a:spLocks noChangeArrowheads="1"/>
          </p:cNvSpPr>
          <p:nvPr/>
        </p:nvSpPr>
        <p:spPr bwMode="auto">
          <a:xfrm>
            <a:off x="5943600" y="4953000"/>
            <a:ext cx="304800" cy="304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solidFill>
                  <a:schemeClr val="bg1"/>
                </a:solidFill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93" name="Rectangle 52"/>
          <p:cNvSpPr>
            <a:spLocks noChangeArrowheads="1"/>
          </p:cNvSpPr>
          <p:nvPr/>
        </p:nvSpPr>
        <p:spPr bwMode="auto">
          <a:xfrm>
            <a:off x="6248400" y="4953000"/>
            <a:ext cx="3048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solidFill>
                  <a:schemeClr val="bg1"/>
                </a:solidFill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94" name="Rectangle 53"/>
          <p:cNvSpPr>
            <a:spLocks noChangeArrowheads="1"/>
          </p:cNvSpPr>
          <p:nvPr/>
        </p:nvSpPr>
        <p:spPr bwMode="auto">
          <a:xfrm>
            <a:off x="5638800" y="5257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95" name="Rectangle 54"/>
          <p:cNvSpPr>
            <a:spLocks noChangeArrowheads="1"/>
          </p:cNvSpPr>
          <p:nvPr/>
        </p:nvSpPr>
        <p:spPr bwMode="auto">
          <a:xfrm>
            <a:off x="5943600" y="5257800"/>
            <a:ext cx="3048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solidFill>
                  <a:schemeClr val="bg1"/>
                </a:solidFill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96" name="Rectangle 55"/>
          <p:cNvSpPr>
            <a:spLocks noChangeArrowheads="1"/>
          </p:cNvSpPr>
          <p:nvPr/>
        </p:nvSpPr>
        <p:spPr bwMode="auto">
          <a:xfrm>
            <a:off x="6248400" y="5257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97" name="Rectangle 56"/>
          <p:cNvSpPr>
            <a:spLocks noChangeArrowheads="1"/>
          </p:cNvSpPr>
          <p:nvPr/>
        </p:nvSpPr>
        <p:spPr bwMode="auto">
          <a:xfrm>
            <a:off x="5638800" y="5562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98" name="Rectangle 57"/>
          <p:cNvSpPr>
            <a:spLocks noChangeArrowheads="1"/>
          </p:cNvSpPr>
          <p:nvPr/>
        </p:nvSpPr>
        <p:spPr bwMode="auto">
          <a:xfrm>
            <a:off x="5943600" y="5562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99" name="Rectangle 58"/>
          <p:cNvSpPr>
            <a:spLocks noChangeArrowheads="1"/>
          </p:cNvSpPr>
          <p:nvPr/>
        </p:nvSpPr>
        <p:spPr bwMode="auto">
          <a:xfrm>
            <a:off x="6248400" y="5562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00" name="Rectangle 59"/>
          <p:cNvSpPr>
            <a:spLocks noChangeArrowheads="1"/>
          </p:cNvSpPr>
          <p:nvPr/>
        </p:nvSpPr>
        <p:spPr bwMode="auto">
          <a:xfrm>
            <a:off x="5638800" y="5867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01" name="Rectangle 60"/>
          <p:cNvSpPr>
            <a:spLocks noChangeArrowheads="1"/>
          </p:cNvSpPr>
          <p:nvPr/>
        </p:nvSpPr>
        <p:spPr bwMode="auto">
          <a:xfrm>
            <a:off x="5943600" y="5867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102" name="Rectangle 61"/>
          <p:cNvSpPr>
            <a:spLocks noChangeArrowheads="1"/>
          </p:cNvSpPr>
          <p:nvPr/>
        </p:nvSpPr>
        <p:spPr bwMode="auto">
          <a:xfrm>
            <a:off x="6248400" y="5867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03" name="Rectangle 62"/>
          <p:cNvSpPr>
            <a:spLocks noChangeArrowheads="1"/>
          </p:cNvSpPr>
          <p:nvPr/>
        </p:nvSpPr>
        <p:spPr bwMode="auto">
          <a:xfrm>
            <a:off x="5334000" y="37338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04" name="Rectangle 63"/>
          <p:cNvSpPr>
            <a:spLocks noChangeArrowheads="1"/>
          </p:cNvSpPr>
          <p:nvPr/>
        </p:nvSpPr>
        <p:spPr bwMode="auto">
          <a:xfrm>
            <a:off x="5334000" y="40386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105" name="Rectangle 64"/>
          <p:cNvSpPr>
            <a:spLocks noChangeArrowheads="1"/>
          </p:cNvSpPr>
          <p:nvPr/>
        </p:nvSpPr>
        <p:spPr bwMode="auto">
          <a:xfrm>
            <a:off x="5334000" y="4343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106" name="Rectangle 65"/>
          <p:cNvSpPr>
            <a:spLocks noChangeArrowheads="1"/>
          </p:cNvSpPr>
          <p:nvPr/>
        </p:nvSpPr>
        <p:spPr bwMode="auto">
          <a:xfrm>
            <a:off x="5334000" y="46482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07" name="Rectangle 66"/>
          <p:cNvSpPr>
            <a:spLocks noChangeArrowheads="1"/>
          </p:cNvSpPr>
          <p:nvPr/>
        </p:nvSpPr>
        <p:spPr bwMode="auto">
          <a:xfrm>
            <a:off x="5334000" y="49530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08" name="Rectangle 67"/>
          <p:cNvSpPr>
            <a:spLocks noChangeArrowheads="1"/>
          </p:cNvSpPr>
          <p:nvPr/>
        </p:nvSpPr>
        <p:spPr bwMode="auto">
          <a:xfrm>
            <a:off x="5334000" y="52578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109" name="Rectangle 68"/>
          <p:cNvSpPr>
            <a:spLocks noChangeArrowheads="1"/>
          </p:cNvSpPr>
          <p:nvPr/>
        </p:nvSpPr>
        <p:spPr bwMode="auto">
          <a:xfrm>
            <a:off x="5334000" y="55626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0" name="Rectangle 69"/>
          <p:cNvSpPr>
            <a:spLocks noChangeArrowheads="1"/>
          </p:cNvSpPr>
          <p:nvPr/>
        </p:nvSpPr>
        <p:spPr bwMode="auto">
          <a:xfrm>
            <a:off x="5334000" y="5867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1" name="Rectangle 70"/>
          <p:cNvSpPr>
            <a:spLocks noChangeArrowheads="1"/>
          </p:cNvSpPr>
          <p:nvPr/>
        </p:nvSpPr>
        <p:spPr bwMode="auto">
          <a:xfrm>
            <a:off x="2133600" y="3429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2" name="Rectangle 71"/>
          <p:cNvSpPr>
            <a:spLocks noChangeArrowheads="1"/>
          </p:cNvSpPr>
          <p:nvPr/>
        </p:nvSpPr>
        <p:spPr bwMode="auto">
          <a:xfrm>
            <a:off x="2438400" y="3429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13" name="Rectangle 72"/>
          <p:cNvSpPr>
            <a:spLocks noChangeArrowheads="1"/>
          </p:cNvSpPr>
          <p:nvPr/>
        </p:nvSpPr>
        <p:spPr bwMode="auto">
          <a:xfrm>
            <a:off x="2743200" y="3429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114" name="Rectangle 73"/>
          <p:cNvSpPr>
            <a:spLocks noChangeArrowheads="1"/>
          </p:cNvSpPr>
          <p:nvPr/>
        </p:nvSpPr>
        <p:spPr bwMode="auto">
          <a:xfrm>
            <a:off x="1828800" y="34290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5" name="Rectangle 74"/>
          <p:cNvSpPr>
            <a:spLocks noChangeArrowheads="1"/>
          </p:cNvSpPr>
          <p:nvPr/>
        </p:nvSpPr>
        <p:spPr bwMode="auto">
          <a:xfrm>
            <a:off x="5638800" y="3429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6" name="Rectangle 75"/>
          <p:cNvSpPr>
            <a:spLocks noChangeArrowheads="1"/>
          </p:cNvSpPr>
          <p:nvPr/>
        </p:nvSpPr>
        <p:spPr bwMode="auto">
          <a:xfrm>
            <a:off x="5943600" y="3429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17" name="Rectangle 76"/>
          <p:cNvSpPr>
            <a:spLocks noChangeArrowheads="1"/>
          </p:cNvSpPr>
          <p:nvPr/>
        </p:nvSpPr>
        <p:spPr bwMode="auto">
          <a:xfrm>
            <a:off x="6248400" y="3429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118" name="Rectangle 77"/>
          <p:cNvSpPr>
            <a:spLocks noChangeArrowheads="1"/>
          </p:cNvSpPr>
          <p:nvPr/>
        </p:nvSpPr>
        <p:spPr bwMode="auto">
          <a:xfrm>
            <a:off x="5334000" y="34290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dirty="0">
                <a:latin typeface="Tahoma" panose="020B060403050404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48322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 animBg="1"/>
      <p:bldP spid="112" grpId="0" animBg="1"/>
      <p:bldP spid="113" grpId="0" animBg="1"/>
      <p:bldP spid="114" grpId="0"/>
      <p:bldP spid="115" grpId="0" animBg="1"/>
      <p:bldP spid="116" grpId="0" animBg="1"/>
      <p:bldP spid="117" grpId="0" animBg="1"/>
      <p:bldP spid="1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/>
              <a:t>Reduced Eviction Schedules</a:t>
            </a:r>
            <a:endParaRPr lang="en-US" altLang="en-US" sz="3600" dirty="0">
              <a:solidFill>
                <a:srgbClr val="002060"/>
              </a:solidFill>
            </a:endParaRP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8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"/>
              <p:cNvSpPr txBox="1">
                <a:spLocks noChangeArrowheads="1"/>
              </p:cNvSpPr>
              <p:nvPr/>
            </p:nvSpPr>
            <p:spPr>
              <a:xfrm>
                <a:off x="457200" y="971044"/>
                <a:ext cx="7988300" cy="5318631"/>
              </a:xfrm>
              <a:prstGeom prst="rect">
                <a:avLst/>
              </a:prstGeom>
              <a:noFill/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buNone/>
                </a:pPr>
                <a:r>
                  <a:rPr lang="en-US" altLang="en-US" sz="2000" kern="0" dirty="0">
                    <a:solidFill>
                      <a:schemeClr val="accent2"/>
                    </a:solidFill>
                  </a:rPr>
                  <a:t>Claim</a:t>
                </a:r>
                <a:endParaRPr lang="en-US" altLang="en-US" sz="2000" kern="0" dirty="0"/>
              </a:p>
              <a:p>
                <a:pPr eaLnBrk="1" hangingPunct="1"/>
                <a:r>
                  <a:rPr lang="en-US" altLang="en-US" sz="2000" kern="0" dirty="0"/>
                  <a:t>Given any unreduced schedule </a:t>
                </a:r>
                <a14:m>
                  <m:oMath xmlns:m="http://schemas.openxmlformats.org/officeDocument/2006/math">
                    <m:r>
                      <a:rPr lang="en-US" altLang="en-US" sz="20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en-US" sz="2000" kern="0" dirty="0"/>
                  <a:t>, can transform it into a reduced schedule </a:t>
                </a:r>
                <a14:m>
                  <m:oMath xmlns:m="http://schemas.openxmlformats.org/officeDocument/2006/math">
                    <m:r>
                      <a:rPr lang="en-US" altLang="en-US" sz="20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20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en-US" sz="2000" kern="0" dirty="0"/>
                  <a:t> with no more cache misses.</a:t>
                </a:r>
              </a:p>
              <a:p>
                <a:pPr marL="0" indent="0" eaLnBrk="1" hangingPunct="1">
                  <a:buNone/>
                </a:pPr>
                <a:endParaRPr lang="en-US" altLang="en-US" sz="2000" kern="0" dirty="0">
                  <a:solidFill>
                    <a:schemeClr val="hlink"/>
                  </a:solidFill>
                </a:endParaRPr>
              </a:p>
              <a:p>
                <a:pPr marL="0" indent="0" eaLnBrk="1" hangingPunct="1">
                  <a:buNone/>
                </a:pPr>
                <a:r>
                  <a:rPr lang="en-US" altLang="en-US" sz="2000" kern="0" dirty="0">
                    <a:solidFill>
                      <a:schemeClr val="hlink"/>
                    </a:solidFill>
                  </a:rPr>
                  <a:t>Proof (by induction on number of unreduced items)</a:t>
                </a:r>
              </a:p>
              <a:p>
                <a:pPr eaLnBrk="1" hangingPunct="1"/>
                <a:r>
                  <a:rPr lang="en-US" altLang="en-US" sz="1800" kern="0" dirty="0"/>
                  <a:t>Suppose </a:t>
                </a:r>
                <a14:m>
                  <m:oMath xmlns:m="http://schemas.openxmlformats.org/officeDocument/2006/math">
                    <m:r>
                      <a:rPr lang="en-US" altLang="en-US" sz="18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en-US" sz="1800" kern="0" dirty="0"/>
                  <a:t> brings </a:t>
                </a:r>
                <a14:m>
                  <m:oMath xmlns:m="http://schemas.openxmlformats.org/officeDocument/2006/math">
                    <m:r>
                      <a:rPr lang="en-US" altLang="en-US" sz="18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altLang="en-US" sz="1800" kern="0" dirty="0"/>
                  <a:t> into the cache at time</a:t>
                </a:r>
                <a:r>
                  <a:rPr lang="en-US" altLang="en-US" sz="1800" b="1" kern="0" dirty="0">
                    <a:solidFill>
                      <a:srgbClr val="0033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8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altLang="en-US" sz="1800" kern="0" dirty="0"/>
                  <a:t>, without a request.</a:t>
                </a:r>
              </a:p>
              <a:p>
                <a:pPr eaLnBrk="1" hangingPunct="1"/>
                <a:r>
                  <a:rPr lang="en-US" altLang="en-US" sz="1800" kern="0" dirty="0"/>
                  <a:t>Let </a:t>
                </a:r>
                <a14:m>
                  <m:oMath xmlns:m="http://schemas.openxmlformats.org/officeDocument/2006/math">
                    <m:r>
                      <a:rPr lang="en-US" altLang="en-US" sz="18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altLang="en-US" sz="1800" kern="0" dirty="0"/>
                  <a:t> be the item </a:t>
                </a:r>
                <a14:m>
                  <m:oMath xmlns:m="http://schemas.openxmlformats.org/officeDocument/2006/math">
                    <m:r>
                      <a:rPr lang="en-US" altLang="en-US" sz="18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en-US" sz="1800" kern="0" dirty="0"/>
                  <a:t> evicts when it brings </a:t>
                </a:r>
                <a14:m>
                  <m:oMath xmlns:m="http://schemas.openxmlformats.org/officeDocument/2006/math">
                    <m:r>
                      <a:rPr lang="en-US" altLang="en-US" sz="18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altLang="en-US" sz="1800" b="1" kern="0" dirty="0">
                    <a:solidFill>
                      <a:srgbClr val="0033CC"/>
                    </a:solidFill>
                  </a:rPr>
                  <a:t> </a:t>
                </a:r>
                <a:r>
                  <a:rPr lang="en-US" altLang="en-US" sz="1800" kern="0" dirty="0"/>
                  <a:t>into the cache.</a:t>
                </a:r>
              </a:p>
              <a:p>
                <a:pPr lvl="1" eaLnBrk="1" hangingPunct="1"/>
                <a:r>
                  <a:rPr lang="en-US" altLang="en-US" sz="1800" kern="0" dirty="0">
                    <a:solidFill>
                      <a:schemeClr val="accent2"/>
                    </a:solidFill>
                  </a:rPr>
                  <a:t>Case 1</a:t>
                </a:r>
                <a:r>
                  <a:rPr lang="en-US" altLang="en-US" sz="1800" kern="0" dirty="0"/>
                  <a:t>:  </a:t>
                </a:r>
                <a14:m>
                  <m:oMath xmlns:m="http://schemas.openxmlformats.org/officeDocument/2006/math">
                    <m:r>
                      <a:rPr lang="en-US" altLang="en-US" sz="18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altLang="en-US" sz="1800" kern="0" dirty="0"/>
                  <a:t> evicted at time </a:t>
                </a:r>
                <a14:m>
                  <m:oMath xmlns:m="http://schemas.openxmlformats.org/officeDocument/2006/math">
                    <m:r>
                      <a:rPr lang="en-US" altLang="en-US" sz="18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altLang="en-US" sz="18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en-US" sz="1800" kern="0" dirty="0"/>
                  <a:t>, before next request for </a:t>
                </a:r>
                <a14:m>
                  <m:oMath xmlns:m="http://schemas.openxmlformats.org/officeDocument/2006/math">
                    <m:r>
                      <a:rPr lang="en-US" altLang="en-US" sz="18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altLang="en-US" sz="1800" kern="0" dirty="0"/>
                  <a:t>.</a:t>
                </a:r>
              </a:p>
              <a:p>
                <a:pPr lvl="1" eaLnBrk="1" hangingPunct="1"/>
                <a:r>
                  <a:rPr lang="en-US" altLang="en-US" sz="1800" kern="0" dirty="0">
                    <a:solidFill>
                      <a:schemeClr val="accent2"/>
                    </a:solidFill>
                  </a:rPr>
                  <a:t>Case 2</a:t>
                </a:r>
                <a:r>
                  <a:rPr lang="en-US" altLang="en-US" sz="1800" kern="0" dirty="0"/>
                  <a:t>:  </a:t>
                </a:r>
                <a14:m>
                  <m:oMath xmlns:m="http://schemas.openxmlformats.org/officeDocument/2006/math">
                    <m:r>
                      <a:rPr lang="en-US" altLang="en-US" sz="18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altLang="en-US" sz="1800" kern="0" dirty="0"/>
                  <a:t> requested at time </a:t>
                </a:r>
                <a14:m>
                  <m:oMath xmlns:m="http://schemas.openxmlformats.org/officeDocument/2006/math">
                    <m:r>
                      <a:rPr lang="en-US" altLang="en-US" sz="18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altLang="en-US" sz="18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en-US" sz="1800" kern="0" dirty="0"/>
                  <a:t> before </a:t>
                </a:r>
                <a14:m>
                  <m:oMath xmlns:m="http://schemas.openxmlformats.org/officeDocument/2006/math">
                    <m:r>
                      <a:rPr lang="en-US" altLang="en-US" sz="18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altLang="en-US" sz="1800" kern="0" dirty="0"/>
                  <a:t> is evicted.  ▪</a:t>
                </a:r>
              </a:p>
            </p:txBody>
          </p:sp>
        </mc:Choice>
        <mc:Fallback xmlns="">
          <p:sp>
            <p:nvSpPr>
              <p:cNvPr id="46" name="Rectang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971044"/>
                <a:ext cx="7988300" cy="5318631"/>
              </a:xfrm>
              <a:prstGeom prst="rect">
                <a:avLst/>
              </a:prstGeom>
              <a:blipFill>
                <a:blip r:embed="rId3"/>
                <a:stretch>
                  <a:fillRect l="-763" t="-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2" descr="50%"/>
          <p:cNvSpPr>
            <a:spLocks noChangeArrowheads="1"/>
          </p:cNvSpPr>
          <p:nvPr/>
        </p:nvSpPr>
        <p:spPr bwMode="auto">
          <a:xfrm>
            <a:off x="4614116" y="4178300"/>
            <a:ext cx="3505200" cy="2543175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9" name="Line 5" descr="50%"/>
          <p:cNvSpPr>
            <a:spLocks noChangeShapeType="1"/>
          </p:cNvSpPr>
          <p:nvPr/>
        </p:nvSpPr>
        <p:spPr bwMode="auto">
          <a:xfrm>
            <a:off x="5490416" y="5096669"/>
            <a:ext cx="0" cy="141287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50" name="Rectangle 6" descr="50%"/>
          <p:cNvSpPr>
            <a:spLocks noChangeArrowheads="1"/>
          </p:cNvSpPr>
          <p:nvPr/>
        </p:nvSpPr>
        <p:spPr bwMode="auto">
          <a:xfrm>
            <a:off x="4659757" y="4955381"/>
            <a:ext cx="292100" cy="282575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51" name="Line 7" descr="50%"/>
          <p:cNvSpPr>
            <a:spLocks noChangeShapeType="1"/>
          </p:cNvSpPr>
          <p:nvPr/>
        </p:nvSpPr>
        <p:spPr bwMode="auto">
          <a:xfrm>
            <a:off x="4906216" y="5096669"/>
            <a:ext cx="5842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52" name="Rectangle 8" descr="50%"/>
          <p:cNvSpPr>
            <a:spLocks noChangeArrowheads="1"/>
          </p:cNvSpPr>
          <p:nvPr/>
        </p:nvSpPr>
        <p:spPr bwMode="auto">
          <a:xfrm>
            <a:off x="4614116" y="5661819"/>
            <a:ext cx="292100" cy="282575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t'</a:t>
            </a:r>
          </a:p>
        </p:txBody>
      </p:sp>
      <p:sp>
        <p:nvSpPr>
          <p:cNvPr id="53" name="Line 9" descr="50%"/>
          <p:cNvSpPr>
            <a:spLocks noChangeShapeType="1"/>
          </p:cNvSpPr>
          <p:nvPr/>
        </p:nvSpPr>
        <p:spPr bwMode="auto">
          <a:xfrm>
            <a:off x="4933600" y="5803106"/>
            <a:ext cx="556816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54" name="Rectangle 10" descr="50%"/>
          <p:cNvSpPr>
            <a:spLocks noChangeArrowheads="1"/>
          </p:cNvSpPr>
          <p:nvPr/>
        </p:nvSpPr>
        <p:spPr bwMode="auto">
          <a:xfrm>
            <a:off x="5344366" y="5308600"/>
            <a:ext cx="292100" cy="282575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0" rIns="92075" bIns="0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55" name="Line 11" descr="50%"/>
          <p:cNvSpPr>
            <a:spLocks noChangeShapeType="1"/>
          </p:cNvSpPr>
          <p:nvPr/>
        </p:nvSpPr>
        <p:spPr bwMode="auto">
          <a:xfrm>
            <a:off x="5490416" y="4319588"/>
            <a:ext cx="0" cy="777081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56" name="Rectangle 12" descr="50%"/>
          <p:cNvSpPr>
            <a:spLocks noChangeArrowheads="1"/>
          </p:cNvSpPr>
          <p:nvPr/>
        </p:nvSpPr>
        <p:spPr bwMode="auto">
          <a:xfrm>
            <a:off x="5362622" y="4531519"/>
            <a:ext cx="292100" cy="282575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0" rIns="92075" bIns="0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57" name="Line 13" descr="50%"/>
          <p:cNvSpPr>
            <a:spLocks noChangeShapeType="1"/>
          </p:cNvSpPr>
          <p:nvPr/>
        </p:nvSpPr>
        <p:spPr bwMode="auto">
          <a:xfrm>
            <a:off x="7507732" y="5803106"/>
            <a:ext cx="0" cy="706438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58" name="Rectangle 14" descr="50%"/>
          <p:cNvSpPr>
            <a:spLocks noChangeArrowheads="1"/>
          </p:cNvSpPr>
          <p:nvPr/>
        </p:nvSpPr>
        <p:spPr bwMode="auto">
          <a:xfrm>
            <a:off x="6677072" y="4955381"/>
            <a:ext cx="292100" cy="282575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59" name="Line 15" descr="50%"/>
          <p:cNvSpPr>
            <a:spLocks noChangeShapeType="1"/>
          </p:cNvSpPr>
          <p:nvPr/>
        </p:nvSpPr>
        <p:spPr bwMode="auto">
          <a:xfrm>
            <a:off x="6900711" y="5096669"/>
            <a:ext cx="611584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0" name="Rectangle 16" descr="50%"/>
          <p:cNvSpPr>
            <a:spLocks noChangeArrowheads="1"/>
          </p:cNvSpPr>
          <p:nvPr/>
        </p:nvSpPr>
        <p:spPr bwMode="auto">
          <a:xfrm>
            <a:off x="6631432" y="5661819"/>
            <a:ext cx="292100" cy="282575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t'</a:t>
            </a:r>
          </a:p>
        </p:txBody>
      </p:sp>
      <p:sp>
        <p:nvSpPr>
          <p:cNvPr id="61" name="Line 17" descr="50%"/>
          <p:cNvSpPr>
            <a:spLocks noChangeShapeType="1"/>
          </p:cNvSpPr>
          <p:nvPr/>
        </p:nvSpPr>
        <p:spPr bwMode="auto">
          <a:xfrm>
            <a:off x="6928096" y="5803106"/>
            <a:ext cx="5842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2" name="Line 18" descr="50%"/>
          <p:cNvSpPr>
            <a:spLocks noChangeShapeType="1"/>
          </p:cNvSpPr>
          <p:nvPr/>
        </p:nvSpPr>
        <p:spPr bwMode="auto">
          <a:xfrm>
            <a:off x="7507732" y="4319588"/>
            <a:ext cx="0" cy="1483519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3" name="Rectangle 19" descr="50%"/>
          <p:cNvSpPr>
            <a:spLocks noChangeArrowheads="1"/>
          </p:cNvSpPr>
          <p:nvPr/>
        </p:nvSpPr>
        <p:spPr bwMode="auto">
          <a:xfrm>
            <a:off x="7379938" y="4531519"/>
            <a:ext cx="292100" cy="282575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0" rIns="92075" bIns="0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64" name="Text Box 20" descr="50%"/>
          <p:cNvSpPr txBox="1">
            <a:spLocks noChangeArrowheads="1"/>
          </p:cNvSpPr>
          <p:nvPr/>
        </p:nvSpPr>
        <p:spPr bwMode="auto">
          <a:xfrm>
            <a:off x="6804866" y="4319588"/>
            <a:ext cx="404680" cy="337030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600">
                <a:latin typeface="Comic Sans MS" panose="030F0702030302020204" pitchFamily="66" charset="0"/>
              </a:rPr>
              <a:t>S'</a:t>
            </a:r>
          </a:p>
        </p:txBody>
      </p:sp>
      <p:sp>
        <p:nvSpPr>
          <p:cNvPr id="65" name="Rectangle 21" descr="50%"/>
          <p:cNvSpPr>
            <a:spLocks noChangeArrowheads="1"/>
          </p:cNvSpPr>
          <p:nvPr/>
        </p:nvSpPr>
        <p:spPr bwMode="auto">
          <a:xfrm>
            <a:off x="7370810" y="5988546"/>
            <a:ext cx="292100" cy="282575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0" rIns="92075" bIns="0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66" name="Text Box 22" descr="50%"/>
          <p:cNvSpPr txBox="1">
            <a:spLocks noChangeArrowheads="1"/>
          </p:cNvSpPr>
          <p:nvPr/>
        </p:nvSpPr>
        <p:spPr bwMode="auto">
          <a:xfrm>
            <a:off x="4787550" y="4319588"/>
            <a:ext cx="325570" cy="337030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600"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67" name="Text Box 23" descr="50%"/>
          <p:cNvSpPr txBox="1">
            <a:spLocks noChangeArrowheads="1"/>
          </p:cNvSpPr>
          <p:nvPr/>
        </p:nvSpPr>
        <p:spPr bwMode="auto">
          <a:xfrm>
            <a:off x="5636466" y="6107757"/>
            <a:ext cx="1509183" cy="244310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000">
                <a:latin typeface="Comic Sans MS" panose="030F0702030302020204" pitchFamily="66" charset="0"/>
              </a:rPr>
              <a:t>d requested at time t'</a:t>
            </a:r>
          </a:p>
        </p:txBody>
      </p:sp>
      <p:sp>
        <p:nvSpPr>
          <p:cNvPr id="68" name="Rectangle 24" descr="50%"/>
          <p:cNvSpPr>
            <a:spLocks noChangeArrowheads="1"/>
          </p:cNvSpPr>
          <p:nvPr/>
        </p:nvSpPr>
        <p:spPr bwMode="auto">
          <a:xfrm>
            <a:off x="1029773" y="4183543"/>
            <a:ext cx="3324225" cy="2565807"/>
          </a:xfrm>
          <a:prstGeom prst="rect">
            <a:avLst/>
          </a:prstGeom>
          <a:pattFill prst="pct50">
            <a:fgClr>
              <a:schemeClr val="accent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9" name="Line 25"/>
          <p:cNvSpPr>
            <a:spLocks noChangeShapeType="1"/>
          </p:cNvSpPr>
          <p:nvPr/>
        </p:nvSpPr>
        <p:spPr bwMode="auto">
          <a:xfrm>
            <a:off x="1860829" y="5110085"/>
            <a:ext cx="0" cy="712724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0" name="Rectangle 26"/>
          <p:cNvSpPr>
            <a:spLocks noChangeArrowheads="1"/>
          </p:cNvSpPr>
          <p:nvPr/>
        </p:nvSpPr>
        <p:spPr bwMode="auto">
          <a:xfrm>
            <a:off x="1073057" y="4967540"/>
            <a:ext cx="277019" cy="28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71" name="Line 27"/>
          <p:cNvSpPr>
            <a:spLocks noChangeShapeType="1"/>
          </p:cNvSpPr>
          <p:nvPr/>
        </p:nvSpPr>
        <p:spPr bwMode="auto">
          <a:xfrm>
            <a:off x="1306792" y="5110085"/>
            <a:ext cx="554038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2" name="Rectangle 28"/>
          <p:cNvSpPr>
            <a:spLocks noChangeArrowheads="1"/>
          </p:cNvSpPr>
          <p:nvPr/>
        </p:nvSpPr>
        <p:spPr bwMode="auto">
          <a:xfrm>
            <a:off x="1029773" y="5680264"/>
            <a:ext cx="277019" cy="28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t'</a:t>
            </a:r>
          </a:p>
        </p:txBody>
      </p:sp>
      <p:sp>
        <p:nvSpPr>
          <p:cNvPr id="73" name="Line 29"/>
          <p:cNvSpPr>
            <a:spLocks noChangeShapeType="1"/>
          </p:cNvSpPr>
          <p:nvPr/>
        </p:nvSpPr>
        <p:spPr bwMode="auto">
          <a:xfrm>
            <a:off x="1332762" y="5822809"/>
            <a:ext cx="528067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4" name="Rectangle 30"/>
          <p:cNvSpPr>
            <a:spLocks noChangeArrowheads="1"/>
          </p:cNvSpPr>
          <p:nvPr/>
        </p:nvSpPr>
        <p:spPr bwMode="auto">
          <a:xfrm>
            <a:off x="1722320" y="5323902"/>
            <a:ext cx="277019" cy="2850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0" rIns="92075" bIns="0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 dirty="0"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75" name="Line 31"/>
          <p:cNvSpPr>
            <a:spLocks noChangeShapeType="1"/>
          </p:cNvSpPr>
          <p:nvPr/>
        </p:nvSpPr>
        <p:spPr bwMode="auto">
          <a:xfrm>
            <a:off x="1860829" y="4326088"/>
            <a:ext cx="0" cy="783997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6" name="Rectangle 32"/>
          <p:cNvSpPr>
            <a:spLocks noChangeArrowheads="1"/>
          </p:cNvSpPr>
          <p:nvPr/>
        </p:nvSpPr>
        <p:spPr bwMode="auto">
          <a:xfrm>
            <a:off x="1739634" y="4539905"/>
            <a:ext cx="277019" cy="2850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0" rIns="92075" bIns="0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 dirty="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77" name="Line 33"/>
          <p:cNvSpPr>
            <a:spLocks noChangeShapeType="1"/>
          </p:cNvSpPr>
          <p:nvPr/>
        </p:nvSpPr>
        <p:spPr bwMode="auto">
          <a:xfrm>
            <a:off x="3773990" y="5822809"/>
            <a:ext cx="0" cy="712724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8" name="Rectangle 34"/>
          <p:cNvSpPr>
            <a:spLocks noChangeArrowheads="1"/>
          </p:cNvSpPr>
          <p:nvPr/>
        </p:nvSpPr>
        <p:spPr bwMode="auto">
          <a:xfrm>
            <a:off x="2986218" y="4967540"/>
            <a:ext cx="277019" cy="28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79" name="Line 35"/>
          <p:cNvSpPr>
            <a:spLocks noChangeShapeType="1"/>
          </p:cNvSpPr>
          <p:nvPr/>
        </p:nvSpPr>
        <p:spPr bwMode="auto">
          <a:xfrm>
            <a:off x="3205524" y="5110085"/>
            <a:ext cx="580008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80" name="Rectangle 36"/>
          <p:cNvSpPr>
            <a:spLocks noChangeArrowheads="1"/>
          </p:cNvSpPr>
          <p:nvPr/>
        </p:nvSpPr>
        <p:spPr bwMode="auto">
          <a:xfrm>
            <a:off x="2942934" y="5680264"/>
            <a:ext cx="277019" cy="28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t'</a:t>
            </a:r>
          </a:p>
        </p:txBody>
      </p:sp>
      <p:sp>
        <p:nvSpPr>
          <p:cNvPr id="81" name="Line 37"/>
          <p:cNvSpPr>
            <a:spLocks noChangeShapeType="1"/>
          </p:cNvSpPr>
          <p:nvPr/>
        </p:nvSpPr>
        <p:spPr bwMode="auto">
          <a:xfrm>
            <a:off x="3231495" y="5822809"/>
            <a:ext cx="554038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82" name="Line 38"/>
          <p:cNvSpPr>
            <a:spLocks noChangeShapeType="1"/>
          </p:cNvSpPr>
          <p:nvPr/>
        </p:nvSpPr>
        <p:spPr bwMode="auto">
          <a:xfrm>
            <a:off x="3773990" y="4326088"/>
            <a:ext cx="0" cy="1496721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83" name="Rectangle 39"/>
          <p:cNvSpPr>
            <a:spLocks noChangeArrowheads="1"/>
          </p:cNvSpPr>
          <p:nvPr/>
        </p:nvSpPr>
        <p:spPr bwMode="auto">
          <a:xfrm>
            <a:off x="3652794" y="4539905"/>
            <a:ext cx="277019" cy="2850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0" rIns="92075" bIns="0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84" name="Text Box 40"/>
          <p:cNvSpPr txBox="1">
            <a:spLocks noChangeArrowheads="1"/>
          </p:cNvSpPr>
          <p:nvPr/>
        </p:nvSpPr>
        <p:spPr bwMode="auto">
          <a:xfrm>
            <a:off x="3107414" y="4326088"/>
            <a:ext cx="405428" cy="337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600">
                <a:latin typeface="Comic Sans MS" panose="030F0702030302020204" pitchFamily="66" charset="0"/>
              </a:rPr>
              <a:t>S'</a:t>
            </a:r>
          </a:p>
        </p:txBody>
      </p:sp>
      <p:sp>
        <p:nvSpPr>
          <p:cNvPr id="85" name="Rectangle 41"/>
          <p:cNvSpPr>
            <a:spLocks noChangeArrowheads="1"/>
          </p:cNvSpPr>
          <p:nvPr/>
        </p:nvSpPr>
        <p:spPr bwMode="auto">
          <a:xfrm>
            <a:off x="3644137" y="6009899"/>
            <a:ext cx="277019" cy="2850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0" rIns="92075" bIns="0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86" name="Text Box 42"/>
          <p:cNvSpPr txBox="1">
            <a:spLocks noChangeArrowheads="1"/>
          </p:cNvSpPr>
          <p:nvPr/>
        </p:nvSpPr>
        <p:spPr bwMode="auto">
          <a:xfrm>
            <a:off x="1168282" y="4326088"/>
            <a:ext cx="324631" cy="337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600"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87" name="Text Box 43"/>
          <p:cNvSpPr txBox="1">
            <a:spLocks noChangeArrowheads="1"/>
          </p:cNvSpPr>
          <p:nvPr/>
        </p:nvSpPr>
        <p:spPr bwMode="auto">
          <a:xfrm>
            <a:off x="1999339" y="6130171"/>
            <a:ext cx="1419721" cy="396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000" dirty="0">
                <a:latin typeface="Comic Sans MS" panose="030F0702030302020204" pitchFamily="66" charset="0"/>
              </a:rPr>
              <a:t>d  evicted at time t',</a:t>
            </a:r>
            <a:br>
              <a:rPr kumimoji="1" lang="en-US" altLang="en-US" sz="1000" dirty="0">
                <a:latin typeface="Comic Sans MS" panose="030F0702030302020204" pitchFamily="66" charset="0"/>
              </a:rPr>
            </a:br>
            <a:r>
              <a:rPr kumimoji="1" lang="en-US" altLang="en-US" sz="1000" dirty="0">
                <a:latin typeface="Comic Sans MS" panose="030F0702030302020204" pitchFamily="66" charset="0"/>
              </a:rPr>
              <a:t>before next request</a:t>
            </a:r>
          </a:p>
        </p:txBody>
      </p:sp>
      <p:sp>
        <p:nvSpPr>
          <p:cNvPr id="88" name="Line 44"/>
          <p:cNvSpPr>
            <a:spLocks noChangeShapeType="1"/>
          </p:cNvSpPr>
          <p:nvPr/>
        </p:nvSpPr>
        <p:spPr bwMode="auto">
          <a:xfrm>
            <a:off x="1860829" y="5822809"/>
            <a:ext cx="0" cy="712724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89" name="Rectangle 45"/>
          <p:cNvSpPr>
            <a:spLocks noChangeArrowheads="1"/>
          </p:cNvSpPr>
          <p:nvPr/>
        </p:nvSpPr>
        <p:spPr bwMode="auto">
          <a:xfrm>
            <a:off x="1730977" y="6009899"/>
            <a:ext cx="277019" cy="2850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0" rIns="92075" bIns="0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90" name="Rectangle 30"/>
          <p:cNvSpPr>
            <a:spLocks noChangeArrowheads="1"/>
          </p:cNvSpPr>
          <p:nvPr/>
        </p:nvSpPr>
        <p:spPr bwMode="auto">
          <a:xfrm>
            <a:off x="5370162" y="5301287"/>
            <a:ext cx="277019" cy="2850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0" rIns="92075" bIns="0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 dirty="0"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91" name="Rectangle 32"/>
          <p:cNvSpPr>
            <a:spLocks noChangeArrowheads="1"/>
          </p:cNvSpPr>
          <p:nvPr/>
        </p:nvSpPr>
        <p:spPr bwMode="auto">
          <a:xfrm>
            <a:off x="5354982" y="4549056"/>
            <a:ext cx="277019" cy="2850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0" rIns="92075" bIns="0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 dirty="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92" name="Rectangle 32"/>
          <p:cNvSpPr>
            <a:spLocks noChangeArrowheads="1"/>
          </p:cNvSpPr>
          <p:nvPr/>
        </p:nvSpPr>
        <p:spPr bwMode="auto">
          <a:xfrm>
            <a:off x="7364254" y="4536819"/>
            <a:ext cx="277019" cy="2850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0" rIns="92075" bIns="0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 dirty="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93" name="Rectangle 30"/>
          <p:cNvSpPr>
            <a:spLocks noChangeArrowheads="1"/>
          </p:cNvSpPr>
          <p:nvPr/>
        </p:nvSpPr>
        <p:spPr bwMode="auto">
          <a:xfrm>
            <a:off x="7366870" y="5953621"/>
            <a:ext cx="277019" cy="2850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0" rIns="92075" bIns="0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 dirty="0">
                <a:latin typeface="Comic Sans MS" panose="030F0702030302020204" pitchFamily="66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42456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/>
      <p:bldP spid="71" grpId="0" animBg="1"/>
      <p:bldP spid="72" grpId="0"/>
      <p:bldP spid="73" grpId="0" animBg="1"/>
      <p:bldP spid="74" grpId="0" animBg="1"/>
      <p:bldP spid="75" grpId="0" animBg="1"/>
      <p:bldP spid="76" grpId="0" animBg="1"/>
      <p:bldP spid="77" grpId="0" animBg="1"/>
      <p:bldP spid="78" grpId="0"/>
      <p:bldP spid="79" grpId="0" animBg="1"/>
      <p:bldP spid="80" grpId="0"/>
      <p:bldP spid="81" grpId="0" animBg="1"/>
      <p:bldP spid="82" grpId="0" animBg="1"/>
      <p:bldP spid="83" grpId="0" animBg="1"/>
      <p:bldP spid="84" grpId="0"/>
      <p:bldP spid="85" grpId="0" animBg="1"/>
      <p:bldP spid="86" grpId="0"/>
      <p:bldP spid="87" grpId="0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/>
              <a:t>Farthest-In-Future:  Analysis</a:t>
            </a:r>
            <a:endParaRPr lang="en-US" altLang="en-US" sz="3600" dirty="0">
              <a:solidFill>
                <a:srgbClr val="002060"/>
              </a:solidFill>
            </a:endParaRP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9</a:t>
            </a:fld>
            <a:endParaRPr lang="en-US" altLang="en-US" sz="1400" dirty="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3"/>
              <p:cNvSpPr txBox="1">
                <a:spLocks noChangeArrowheads="1"/>
              </p:cNvSpPr>
              <p:nvPr/>
            </p:nvSpPr>
            <p:spPr>
              <a:xfrm>
                <a:off x="696954" y="1523999"/>
                <a:ext cx="7772400" cy="5087815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buNone/>
                </a:pPr>
                <a:r>
                  <a:rPr lang="en-US" altLang="en-US" sz="1800" kern="0" dirty="0" smtClean="0">
                    <a:solidFill>
                      <a:schemeClr val="accent2"/>
                    </a:solidFill>
                  </a:rPr>
                  <a:t>Theorem</a:t>
                </a:r>
                <a:endParaRPr lang="en-US" altLang="en-US" sz="1800" kern="0" dirty="0"/>
              </a:p>
              <a:p>
                <a:pPr eaLnBrk="1" hangingPunct="1"/>
                <a:r>
                  <a:rPr lang="en-US" altLang="en-US" sz="1800" kern="0" dirty="0"/>
                  <a:t>FIF is optimal eviction algorithm.</a:t>
                </a:r>
              </a:p>
              <a:p>
                <a:pPr marL="0" indent="0" eaLnBrk="1" hangingPunct="1">
                  <a:buNone/>
                </a:pPr>
                <a:endParaRPr lang="en-US" altLang="en-US" sz="1800" kern="0" dirty="0">
                  <a:solidFill>
                    <a:schemeClr val="hlink"/>
                  </a:solidFill>
                </a:endParaRPr>
              </a:p>
              <a:p>
                <a:pPr marL="0" indent="0" eaLnBrk="1" hangingPunct="1">
                  <a:buNone/>
                </a:pPr>
                <a:r>
                  <a:rPr lang="en-US" altLang="en-US" sz="1800" kern="0" dirty="0">
                    <a:solidFill>
                      <a:schemeClr val="hlink"/>
                    </a:solidFill>
                  </a:rPr>
                  <a:t>Proof.</a:t>
                </a:r>
                <a:r>
                  <a:rPr lang="en-US" altLang="en-US" sz="1800" kern="0" dirty="0"/>
                  <a:t>  </a:t>
                </a:r>
                <a:r>
                  <a:rPr lang="en-US" altLang="en-US" sz="1800" kern="0" dirty="0">
                    <a:solidFill>
                      <a:schemeClr val="hlink"/>
                    </a:solidFill>
                  </a:rPr>
                  <a:t>(by induction on number or requests </a:t>
                </a:r>
                <a14:m>
                  <m:oMath xmlns:m="http://schemas.openxmlformats.org/officeDocument/2006/math">
                    <m:r>
                      <a:rPr lang="en-US" altLang="en-US" sz="1800" i="1" kern="0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1800" kern="0" dirty="0">
                    <a:solidFill>
                      <a:schemeClr val="hlink"/>
                    </a:solidFill>
                  </a:rPr>
                  <a:t>)</a:t>
                </a:r>
              </a:p>
              <a:p>
                <a:pPr eaLnBrk="1" hangingPunct="1"/>
                <a:endParaRPr lang="en-US" altLang="en-US" sz="1800" kern="0" dirty="0"/>
              </a:p>
              <a:p>
                <a:pPr eaLnBrk="1" hangingPunct="1"/>
                <a:endParaRPr lang="en-US" altLang="en-US" sz="1800" kern="0" dirty="0"/>
              </a:p>
              <a:p>
                <a:pPr marL="0" indent="0" eaLnBrk="1" hangingPunct="1">
                  <a:buNone/>
                </a:pPr>
                <a:endParaRPr lang="en-US" altLang="en-US" sz="1800" kern="0" dirty="0"/>
              </a:p>
              <a:p>
                <a:pPr marL="0" indent="0" eaLnBrk="1" hangingPunct="1">
                  <a:buNone/>
                </a:pPr>
                <a:r>
                  <a:rPr lang="en-US" altLang="en-US" sz="1800" kern="0" dirty="0"/>
                  <a:t>Let </a:t>
                </a:r>
                <a14:m>
                  <m:oMath xmlns:m="http://schemas.openxmlformats.org/officeDocument/2006/math">
                    <m:r>
                      <a:rPr lang="en-US" altLang="en-US" sz="18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en-US" sz="1800" kern="0" dirty="0"/>
                  <a:t> be reduced schedule that satisfies invariant through </a:t>
                </a:r>
                <a14:m>
                  <m:oMath xmlns:m="http://schemas.openxmlformats.org/officeDocument/2006/math">
                    <m:r>
                      <a:rPr lang="en-US" altLang="en-US" sz="18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1800" kern="0" dirty="0"/>
                  <a:t> requests. We produce </a:t>
                </a:r>
                <a14:m>
                  <m:oMath xmlns:m="http://schemas.openxmlformats.org/officeDocument/2006/math">
                    <m:r>
                      <a:rPr lang="en-US" altLang="en-US" sz="18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8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en-US" sz="1800" kern="0" dirty="0"/>
                  <a:t> that satisfies invariant after </a:t>
                </a:r>
                <a14:m>
                  <m:oMath xmlns:m="http://schemas.openxmlformats.org/officeDocument/2006/math">
                    <m:r>
                      <a:rPr lang="en-US" altLang="en-US" sz="18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altLang="en-US" sz="18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18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sz="1800" kern="0" dirty="0"/>
                  <a:t> requests.</a:t>
                </a:r>
              </a:p>
              <a:p>
                <a:pPr lvl="1" eaLnBrk="1" hangingPunct="1">
                  <a:buFont typeface="Arial" panose="020B0604020202020204" pitchFamily="34" charset="0"/>
                  <a:buChar char="•"/>
                </a:pPr>
                <a:r>
                  <a:rPr lang="en-US" altLang="en-US" sz="1600" kern="0" dirty="0"/>
                  <a:t>Consider </a:t>
                </a:r>
                <a14:m>
                  <m:oMath xmlns:m="http://schemas.openxmlformats.org/officeDocument/2006/math">
                    <m:r>
                      <a:rPr lang="en-US" altLang="en-US" sz="16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altLang="en-US" sz="16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16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en-US" sz="16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600" kern="0" baseline="30000" dirty="0" err="1"/>
                  <a:t>st</a:t>
                </a:r>
                <a:r>
                  <a:rPr lang="en-US" altLang="en-US" sz="1600" kern="0" dirty="0"/>
                  <a:t> request </a:t>
                </a:r>
                <a14:m>
                  <m:oMath xmlns:m="http://schemas.openxmlformats.org/officeDocument/2006/math">
                    <m:r>
                      <a:rPr lang="en-US" altLang="en-US" sz="1600" b="1" i="1" kern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en-US" sz="1600" b="1" i="1" kern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sz="1600" b="1" i="1" kern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kern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altLang="en-US" sz="1600" b="1" i="1" kern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altLang="en-US" sz="1600" b="1" i="1" kern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en-US" sz="1600" b="1" i="1" kern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en-US" sz="1600" kern="0" dirty="0" smtClean="0"/>
                  <a:t>.</a:t>
                </a:r>
                <a:endParaRPr lang="en-US" altLang="en-US" sz="1600" kern="0" dirty="0"/>
              </a:p>
              <a:p>
                <a:pPr lvl="1" eaLnBrk="1" hangingPunct="1">
                  <a:buFont typeface="Arial" panose="020B0604020202020204" pitchFamily="34" charset="0"/>
                  <a:buChar char="•"/>
                </a:pPr>
                <a:r>
                  <a:rPr lang="en-US" altLang="en-US" sz="1600" kern="0" dirty="0"/>
                  <a:t>Since </a:t>
                </a:r>
                <a14:m>
                  <m:oMath xmlns:m="http://schemas.openxmlformats.org/officeDocument/2006/math">
                    <m:r>
                      <a:rPr lang="en-US" altLang="en-US" sz="16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en-US" sz="1600" kern="0" dirty="0"/>
                  <a:t> and </a:t>
                </a:r>
                <a14:m>
                  <m:oMath xmlns:m="http://schemas.openxmlformats.org/officeDocument/2006/math">
                    <m:r>
                      <a:rPr lang="en-US" altLang="en-US" sz="16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600" b="1" i="1" kern="0" baseline="-25000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𝑭𝑰𝑭</m:t>
                    </m:r>
                  </m:oMath>
                </a14:m>
                <a:r>
                  <a:rPr lang="en-US" altLang="en-US" sz="1600" kern="0" dirty="0"/>
                  <a:t> have agreed up until now, they have the same cache contents before request </a:t>
                </a:r>
                <a14:m>
                  <m:oMath xmlns:m="http://schemas.openxmlformats.org/officeDocument/2006/math">
                    <m:r>
                      <a:rPr lang="en-US" altLang="en-US" sz="16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altLang="en-US" sz="16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16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sz="1600" kern="0" dirty="0"/>
                  <a:t>.</a:t>
                </a:r>
                <a:endParaRPr lang="en-US" altLang="en-US" sz="1600" kern="0" dirty="0">
                  <a:sym typeface="Symbol" panose="05050102010706020507" pitchFamily="18" charset="2"/>
                </a:endParaRPr>
              </a:p>
              <a:p>
                <a:pPr lvl="1" eaLnBrk="1" hangingPunct="1"/>
                <a:r>
                  <a:rPr lang="en-US" altLang="en-US" sz="1600" kern="0" dirty="0">
                    <a:solidFill>
                      <a:schemeClr val="accent2"/>
                    </a:solidFill>
                  </a:rPr>
                  <a:t>Case 1:</a:t>
                </a:r>
                <a:r>
                  <a:rPr lang="en-US" altLang="en-US" sz="1600" kern="0" dirty="0"/>
                  <a:t>  (</a:t>
                </a:r>
                <a14:m>
                  <m:oMath xmlns:m="http://schemas.openxmlformats.org/officeDocument/2006/math">
                    <m:r>
                      <a:rPr lang="en-US" altLang="en-US" sz="16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altLang="en-US" sz="1600" kern="0" dirty="0"/>
                  <a:t> is already in the cache).  </a:t>
                </a:r>
              </a:p>
              <a:p>
                <a:pPr lvl="1" eaLnBrk="1" hangingPunct="1"/>
                <a:r>
                  <a:rPr lang="en-US" altLang="en-US" sz="1600" b="1" kern="0" dirty="0">
                    <a:solidFill>
                      <a:srgbClr val="0033CC"/>
                    </a:solidFill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altLang="en-US" sz="16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6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′ </m:t>
                    </m:r>
                    <m:r>
                      <a:rPr lang="en-US" altLang="en-US" sz="1600" i="1" kern="0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1600" b="1" i="1" kern="0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1600" b="1" i="1" kern="0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en-US" sz="1600" b="1" kern="0" dirty="0">
                    <a:solidFill>
                      <a:srgbClr val="0033CC"/>
                    </a:solidFill>
                  </a:rPr>
                  <a:t> </a:t>
                </a:r>
                <a:r>
                  <a:rPr lang="en-US" altLang="en-US" sz="1600" kern="0" dirty="0"/>
                  <a:t>satisfies invariant</a:t>
                </a:r>
                <a:r>
                  <a:rPr lang="en-US" altLang="en-US" sz="1600" kern="0" dirty="0" smtClean="0"/>
                  <a:t>. (used </a:t>
                </a:r>
                <a14:m>
                  <m:oMath xmlns:m="http://schemas.openxmlformats.org/officeDocument/2006/math">
                    <m:r>
                      <a:rPr kumimoji="1" lang="en-US" altLang="en-US" sz="1600" b="1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kumimoji="1" lang="en-US" altLang="en-US" sz="1600" dirty="0">
                    <a:latin typeface="Comic Sans MS" panose="030F0702030302020204" pitchFamily="66" charset="0"/>
                  </a:rPr>
                  <a:t> </a:t>
                </a:r>
                <a:r>
                  <a:rPr lang="en-US" altLang="en-US" sz="1600" kern="0" dirty="0" smtClean="0"/>
                  <a:t>is reduced here)</a:t>
                </a:r>
                <a:endParaRPr lang="en-US" altLang="en-US" sz="1600" kern="0" dirty="0"/>
              </a:p>
              <a:p>
                <a:pPr lvl="1" eaLnBrk="1" hangingPunct="1"/>
                <a:r>
                  <a:rPr lang="en-US" altLang="en-US" sz="1600" kern="0" dirty="0">
                    <a:solidFill>
                      <a:schemeClr val="accent2"/>
                    </a:solidFill>
                  </a:rPr>
                  <a:t>Case 2:  </a:t>
                </a:r>
                <a:r>
                  <a:rPr lang="en-US" altLang="en-US" sz="1600" kern="0" dirty="0"/>
                  <a:t>(</a:t>
                </a:r>
                <a14:m>
                  <m:oMath xmlns:m="http://schemas.openxmlformats.org/officeDocument/2006/math">
                    <m:r>
                      <a:rPr lang="en-US" altLang="en-US" sz="16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altLang="en-US" sz="1600" kern="0" dirty="0"/>
                  <a:t> is not in the cache and </a:t>
                </a:r>
                <a14:m>
                  <m:oMath xmlns:m="http://schemas.openxmlformats.org/officeDocument/2006/math">
                    <m:r>
                      <a:rPr lang="en-US" altLang="en-US" sz="16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en-US" sz="1600" kern="0" dirty="0"/>
                  <a:t> and </a:t>
                </a:r>
                <a14:m>
                  <m:oMath xmlns:m="http://schemas.openxmlformats.org/officeDocument/2006/math">
                    <m:r>
                      <a:rPr lang="en-US" altLang="en-US" sz="16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600" b="1" i="1" kern="0" baseline="-25000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𝑭𝑰𝑭</m:t>
                    </m:r>
                  </m:oMath>
                </a14:m>
                <a:r>
                  <a:rPr lang="en-US" altLang="en-US" sz="1600" kern="0" dirty="0"/>
                  <a:t> evict the same element</a:t>
                </a:r>
                <a:r>
                  <a:rPr lang="en-US" altLang="en-US" sz="1600" kern="0" dirty="0" smtClean="0"/>
                  <a:t>).</a:t>
                </a:r>
              </a:p>
              <a:p>
                <a:pPr lvl="1" eaLnBrk="1" hangingPunct="1"/>
                <a:r>
                  <a:rPr lang="en-US" altLang="en-US" sz="1600" kern="0" dirty="0" smtClean="0"/>
                  <a:t>              </a:t>
                </a:r>
                <a14:m>
                  <m:oMath xmlns:m="http://schemas.openxmlformats.org/officeDocument/2006/math">
                    <m:r>
                      <a:rPr lang="en-US" altLang="en-US" sz="16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6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altLang="en-US" sz="1600" i="1" kern="0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altLang="en-US" sz="1600" b="1" i="1" kern="0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en-US" sz="1600" kern="0" dirty="0"/>
                  <a:t> satisfies invariant.</a:t>
                </a:r>
              </a:p>
            </p:txBody>
          </p:sp>
        </mc:Choice>
        <mc:Fallback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954" y="1523999"/>
                <a:ext cx="7772400" cy="5087815"/>
              </a:xfrm>
              <a:prstGeom prst="rect">
                <a:avLst/>
              </a:prstGeom>
              <a:blipFill>
                <a:blip r:embed="rId3"/>
                <a:stretch>
                  <a:fillRect l="-627" t="-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 Box 4"/>
              <p:cNvSpPr txBox="1">
                <a:spLocks noChangeArrowheads="1"/>
              </p:cNvSpPr>
              <p:nvPr/>
            </p:nvSpPr>
            <p:spPr bwMode="auto">
              <a:xfrm>
                <a:off x="764107" y="2957682"/>
                <a:ext cx="6629400" cy="736600"/>
              </a:xfrm>
              <a:prstGeom prst="rect">
                <a:avLst/>
              </a:prstGeom>
              <a:noFill/>
              <a:ln w="1587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37160" tIns="91440" bIns="91440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>
                  <a:lnSpc>
                    <a:spcPct val="110000"/>
                  </a:lnSpc>
                  <a:spcBef>
                    <a:spcPct val="50000"/>
                  </a:spcBef>
                </a:pPr>
                <a:r>
                  <a:rPr kumimoji="1" lang="en-US" altLang="en-US" sz="1600" dirty="0" smtClean="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Invariant:</a:t>
                </a:r>
                <a:r>
                  <a:rPr kumimoji="1" lang="en-US" altLang="en-US" sz="1600" dirty="0">
                    <a:latin typeface="Comic Sans MS" panose="030F0702030302020204" pitchFamily="66" charset="0"/>
                  </a:rPr>
                  <a:t>  </a:t>
                </a:r>
                <a:r>
                  <a:rPr kumimoji="1" lang="en-US" altLang="en-US" sz="1600" dirty="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There exists an optimal reduced schedule</a:t>
                </a:r>
                <a:r>
                  <a:rPr kumimoji="1" lang="en-US" altLang="en-US" sz="16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en-US" sz="1600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kumimoji="1" lang="en-US" altLang="en-US" sz="1600" dirty="0">
                    <a:latin typeface="Comic Sans MS" panose="030F0702030302020204" pitchFamily="66" charset="0"/>
                  </a:rPr>
                  <a:t> </a:t>
                </a:r>
                <a:r>
                  <a:rPr kumimoji="1" lang="en-US" altLang="en-US" sz="1600" dirty="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that makes the same eviction schedule as </a:t>
                </a:r>
                <a14:m>
                  <m:oMath xmlns:m="http://schemas.openxmlformats.org/officeDocument/2006/math">
                    <m:r>
                      <a:rPr kumimoji="1" lang="en-US" altLang="en-US" sz="1600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kumimoji="1" lang="en-US" altLang="en-US" sz="1600" b="1" i="1" baseline="-25000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𝑭𝑰𝑭</m:t>
                    </m:r>
                  </m:oMath>
                </a14:m>
                <a:r>
                  <a:rPr kumimoji="1" lang="en-US" altLang="en-US" sz="1600" dirty="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 through the first</a:t>
                </a:r>
                <a:r>
                  <a:rPr kumimoji="1" lang="en-US" altLang="en-US" sz="16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en-US" sz="1600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kumimoji="1" lang="en-US" altLang="en-US" sz="1600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en-US" altLang="en-US" sz="1600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kumimoji="1" lang="en-US" altLang="en-US" sz="1600" dirty="0">
                    <a:latin typeface="Comic Sans MS" panose="030F0702030302020204" pitchFamily="66" charset="0"/>
                  </a:rPr>
                  <a:t> </a:t>
                </a:r>
                <a:r>
                  <a:rPr kumimoji="1" lang="en-US" altLang="en-US" sz="1600" dirty="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requests.</a:t>
                </a:r>
              </a:p>
            </p:txBody>
          </p:sp>
        </mc:Choice>
        <mc:Fallback>
          <p:sp>
            <p:nvSpPr>
              <p:cNvPr id="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4107" y="2957682"/>
                <a:ext cx="6629400" cy="7366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587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871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65685</TotalTime>
  <Words>1577</Words>
  <Application>Microsoft Office PowerPoint</Application>
  <PresentationFormat>On-screen Show (4:3)</PresentationFormat>
  <Paragraphs>438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Wingdings</vt:lpstr>
      <vt:lpstr>Tahoma</vt:lpstr>
      <vt:lpstr>Comic Sans MS</vt:lpstr>
      <vt:lpstr>Cambria Math</vt:lpstr>
      <vt:lpstr>Arial Black</vt:lpstr>
      <vt:lpstr>Helvetica</vt:lpstr>
      <vt:lpstr>Times New Roman</vt:lpstr>
      <vt:lpstr>Courier New</vt:lpstr>
      <vt:lpstr>Arial</vt:lpstr>
      <vt:lpstr>Symbol</vt:lpstr>
      <vt:lpstr>Custom Design</vt:lpstr>
      <vt:lpstr>CSE 421</vt:lpstr>
      <vt:lpstr>Last Lecture</vt:lpstr>
      <vt:lpstr>Optimal Caching/Paging</vt:lpstr>
      <vt:lpstr>Optimal Caching/Paging</vt:lpstr>
      <vt:lpstr>Optimal Offline Caching</vt:lpstr>
      <vt:lpstr>Optimal Offline Caching:   Farthest-In-Future</vt:lpstr>
      <vt:lpstr>Reduced Eviction Schedules</vt:lpstr>
      <vt:lpstr>Reduced Eviction Schedules</vt:lpstr>
      <vt:lpstr>Farthest-In-Future:  Analysis</vt:lpstr>
      <vt:lpstr>Farthest-In-Future:  Analysis</vt:lpstr>
      <vt:lpstr>Farthest-In-Future:  Analysis</vt:lpstr>
      <vt:lpstr>Farthest-In-Future:  Analysis</vt:lpstr>
      <vt:lpstr>Alternative proof for n=k+1</vt:lpstr>
      <vt:lpstr>Online Caching</vt:lpstr>
      <vt:lpstr>Online Caching</vt:lpstr>
    </vt:vector>
  </TitlesOfParts>
  <Company>Unknown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Paul Beame</dc:creator>
  <cp:lastModifiedBy>Yin Tat Lee</cp:lastModifiedBy>
  <cp:revision>335</cp:revision>
  <cp:lastPrinted>2000-07-01T21:41:59Z</cp:lastPrinted>
  <dcterms:created xsi:type="dcterms:W3CDTF">1998-04-21T02:39:18Z</dcterms:created>
  <dcterms:modified xsi:type="dcterms:W3CDTF">2018-04-11T19:28:25Z</dcterms:modified>
</cp:coreProperties>
</file>