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4" r:id="rId1"/>
  </p:sldMasterIdLst>
  <p:notesMasterIdLst>
    <p:notesMasterId r:id="rId18"/>
  </p:notesMasterIdLst>
  <p:handoutMasterIdLst>
    <p:handoutMasterId r:id="rId19"/>
  </p:handoutMasterIdLst>
  <p:sldIdLst>
    <p:sldId id="369" r:id="rId2"/>
    <p:sldId id="718" r:id="rId3"/>
    <p:sldId id="719" r:id="rId4"/>
    <p:sldId id="721" r:id="rId5"/>
    <p:sldId id="716" r:id="rId6"/>
    <p:sldId id="698" r:id="rId7"/>
    <p:sldId id="717" r:id="rId8"/>
    <p:sldId id="697" r:id="rId9"/>
    <p:sldId id="692" r:id="rId10"/>
    <p:sldId id="693" r:id="rId11"/>
    <p:sldId id="695" r:id="rId12"/>
    <p:sldId id="713" r:id="rId13"/>
    <p:sldId id="694" r:id="rId14"/>
    <p:sldId id="702" r:id="rId15"/>
    <p:sldId id="704" r:id="rId16"/>
    <p:sldId id="705" r:id="rId17"/>
  </p:sldIdLst>
  <p:sldSz cx="9144000" cy="6858000" type="screen4x3"/>
  <p:notesSz cx="7315200" cy="9601200"/>
  <p:embeddedFontLst>
    <p:embeddedFont>
      <p:font typeface="ＭＳ Ｐゴシック" panose="020B0600070205080204" pitchFamily="34" charset="-128"/>
      <p:regular r:id="rId20"/>
    </p:embeddedFont>
    <p:embeddedFont>
      <p:font typeface="MT Extra" panose="05050102010205020202" pitchFamily="18" charset="2"/>
      <p:regular r:id="rId21"/>
    </p:embeddedFont>
    <p:embeddedFont>
      <p:font typeface="Comic Sans MS" panose="030F0702030302020204" pitchFamily="66" charset="0"/>
      <p:regular r:id="rId22"/>
      <p:bold r:id="rId23"/>
      <p:italic r:id="rId24"/>
      <p:boldItalic r:id="rId25"/>
    </p:embeddedFont>
    <p:embeddedFont>
      <p:font typeface="Tahoma" panose="020B0604030504040204" pitchFamily="34" charset="0"/>
      <p:regular r:id="rId26"/>
      <p:bold r:id="rId27"/>
    </p:embeddedFont>
    <p:embeddedFont>
      <p:font typeface="Cambria Math" panose="02040503050406030204" pitchFamily="18" charset="0"/>
      <p:regular r:id="rId28"/>
    </p:embeddedFont>
    <p:embeddedFont>
      <p:font typeface="Arial Black" panose="020B0A04020102020204" pitchFamily="34" charset="0"/>
      <p:bold r:id="rId29"/>
    </p:embeddedFont>
    <p:embeddedFont>
      <p:font typeface="Helvetica" panose="020B0604020202020204" pitchFamily="34" charset="0"/>
      <p:regular r:id="rId30"/>
      <p:bold r:id="rId31"/>
      <p:italic r:id="rId32"/>
      <p:boldItalic r:id="rId33"/>
    </p:embeddedFont>
  </p:embeddedFontLst>
  <p:defaultTextStyle>
    <a:defPPr>
      <a:defRPr lang="en-US"/>
    </a:defPPr>
    <a:lvl1pPr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yan Oveis Gharan" initials="SOG" lastIdx="3" clrIdx="0">
    <p:extLst>
      <p:ext uri="{19B8F6BF-5375-455C-9EA6-DF929625EA0E}">
        <p15:presenceInfo xmlns:p15="http://schemas.microsoft.com/office/powerpoint/2012/main" userId="53db6fd9924b9b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3F3F3"/>
    <a:srgbClr val="3399FF"/>
    <a:srgbClr val="FF0000"/>
    <a:srgbClr val="FF3300"/>
    <a:srgbClr val="006600"/>
    <a:srgbClr val="669900"/>
    <a:srgbClr val="00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7" autoAdjust="0"/>
    <p:restoredTop sz="93735" autoAdjust="0"/>
  </p:normalViewPr>
  <p:slideViewPr>
    <p:cSldViewPr snapToGrid="0">
      <p:cViewPr varScale="1">
        <p:scale>
          <a:sx n="117" d="100"/>
          <a:sy n="117" d="100"/>
        </p:scale>
        <p:origin x="1368" y="114"/>
      </p:cViewPr>
      <p:guideLst>
        <p:guide orient="horz" pos="21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3132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l" defTabSz="966788">
              <a:defRPr sz="1300">
                <a:latin typeface="Helvetica" pitchFamily="34" charset="0"/>
              </a:defRPr>
            </a:lvl1pPr>
          </a:lstStyle>
          <a:p>
            <a:pPr>
              <a:defRPr/>
            </a:pPr>
            <a:endParaRPr lang="en-US"/>
          </a:p>
        </p:txBody>
      </p:sp>
      <p:sp>
        <p:nvSpPr>
          <p:cNvPr id="186371" name="Rectangle 3"/>
          <p:cNvSpPr>
            <a:spLocks noGrp="1" noChangeArrowheads="1"/>
          </p:cNvSpPr>
          <p:nvPr>
            <p:ph type="dt" sz="quarter" idx="1"/>
          </p:nvPr>
        </p:nvSpPr>
        <p:spPr bwMode="auto">
          <a:xfrm>
            <a:off x="4175125" y="0"/>
            <a:ext cx="31337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r" defTabSz="966788">
              <a:defRPr sz="1300">
                <a:latin typeface="Helvetica" pitchFamily="34" charset="0"/>
              </a:defRPr>
            </a:lvl1pPr>
          </a:lstStyle>
          <a:p>
            <a:pPr>
              <a:defRPr/>
            </a:pPr>
            <a:endParaRPr lang="en-US"/>
          </a:p>
        </p:txBody>
      </p:sp>
      <p:sp>
        <p:nvSpPr>
          <p:cNvPr id="186372" name="Rectangle 4"/>
          <p:cNvSpPr>
            <a:spLocks noGrp="1" noChangeArrowheads="1"/>
          </p:cNvSpPr>
          <p:nvPr>
            <p:ph type="ftr" sz="quarter" idx="2"/>
          </p:nvPr>
        </p:nvSpPr>
        <p:spPr bwMode="auto">
          <a:xfrm>
            <a:off x="0" y="9104313"/>
            <a:ext cx="3132138"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Helvetica" pitchFamily="34" charset="0"/>
              </a:defRPr>
            </a:lvl1pPr>
          </a:lstStyle>
          <a:p>
            <a:pPr>
              <a:defRPr/>
            </a:pPr>
            <a:endParaRPr lang="en-US"/>
          </a:p>
        </p:txBody>
      </p:sp>
      <p:sp>
        <p:nvSpPr>
          <p:cNvPr id="186373" name="Rectangle 5"/>
          <p:cNvSpPr>
            <a:spLocks noGrp="1" noChangeArrowheads="1"/>
          </p:cNvSpPr>
          <p:nvPr>
            <p:ph type="sldNum" sz="quarter" idx="3"/>
          </p:nvPr>
        </p:nvSpPr>
        <p:spPr bwMode="auto">
          <a:xfrm>
            <a:off x="4175125" y="9104313"/>
            <a:ext cx="313372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Helvetica" panose="020B0604020202020204" pitchFamily="34" charset="0"/>
              </a:defRPr>
            </a:lvl1pPr>
          </a:lstStyle>
          <a:p>
            <a:fld id="{6182BE8A-974A-4C58-A370-5BB83AC9531D}" type="slidenum">
              <a:rPr lang="en-US" altLang="en-US"/>
              <a:pPr/>
              <a:t>‹#›</a:t>
            </a:fld>
            <a:endParaRPr lang="en-US" altLang="en-US"/>
          </a:p>
        </p:txBody>
      </p:sp>
    </p:spTree>
    <p:extLst>
      <p:ext uri="{BB962C8B-B14F-4D97-AF65-F5344CB8AC3E}">
        <p14:creationId xmlns:p14="http://schemas.microsoft.com/office/powerpoint/2010/main" val="219458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l" defTabSz="966788">
              <a:defRPr sz="1300">
                <a:latin typeface="Comic Sans MS" pitchFamily="66" charset="0"/>
              </a:defRPr>
            </a:lvl1pPr>
          </a:lstStyle>
          <a:p>
            <a:pPr>
              <a:defRPr/>
            </a:pPr>
            <a:endParaRPr lang="en-US"/>
          </a:p>
        </p:txBody>
      </p:sp>
      <p:sp>
        <p:nvSpPr>
          <p:cNvPr id="100355"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r" defTabSz="966788">
              <a:defRPr sz="1300">
                <a:latin typeface="Comic Sans MS" pitchFamily="66"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0357"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0358"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Comic Sans MS" pitchFamily="66" charset="0"/>
              </a:defRPr>
            </a:lvl1pPr>
          </a:lstStyle>
          <a:p>
            <a:pPr>
              <a:defRPr/>
            </a:pPr>
            <a:endParaRPr lang="en-US"/>
          </a:p>
        </p:txBody>
      </p:sp>
      <p:sp>
        <p:nvSpPr>
          <p:cNvPr id="100359"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Comic Sans MS" panose="030F0702030302020204" pitchFamily="66" charset="0"/>
              </a:defRPr>
            </a:lvl1pPr>
          </a:lstStyle>
          <a:p>
            <a:fld id="{5F4EA3E9-184D-49D4-9DA7-1D63A13350B3}" type="slidenum">
              <a:rPr lang="en-US" altLang="en-US"/>
              <a:pPr/>
              <a:t>‹#›</a:t>
            </a:fld>
            <a:endParaRPr lang="en-US" altLang="en-US"/>
          </a:p>
        </p:txBody>
      </p:sp>
    </p:spTree>
    <p:extLst>
      <p:ext uri="{BB962C8B-B14F-4D97-AF65-F5344CB8AC3E}">
        <p14:creationId xmlns:p14="http://schemas.microsoft.com/office/powerpoint/2010/main" val="1593280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C0E7DD-8182-43F6-96D3-A4EB08118FBC}" type="slidenum">
              <a:rPr lang="en-US" altLang="en-US" sz="1300">
                <a:latin typeface="Comic Sans MS" panose="030F0702030302020204" pitchFamily="66" charset="0"/>
              </a:rPr>
              <a:pPr/>
              <a:t>1</a:t>
            </a:fld>
            <a:endParaRPr lang="en-US" altLang="en-US" sz="1300">
              <a:latin typeface="Comic Sans MS" panose="030F0702030302020204" pitchFamily="66"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3659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10</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856853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11</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45200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270723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569754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42105D-D27B-0A4F-9F8D-A89B6AEC5014}" type="slidenum">
              <a:rPr lang="en-US"/>
              <a:pPr>
                <a:defRPr/>
              </a:pPr>
              <a:t>14</a:t>
            </a:fld>
            <a:endParaRPr lang="en-US"/>
          </a:p>
        </p:txBody>
      </p:sp>
      <p:sp>
        <p:nvSpPr>
          <p:cNvPr id="581634"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81635" name="Rectangle 1027"/>
          <p:cNvSpPr>
            <a:spLocks noGrp="1" noChangeArrowheads="1"/>
          </p:cNvSpPr>
          <p:nvPr>
            <p:ph type="body" idx="1"/>
          </p:nvPr>
        </p:nvSpPr>
        <p:spPr>
          <a:xfrm>
            <a:off x="1211263" y="3295650"/>
            <a:ext cx="6657975" cy="3124200"/>
          </a:xfrm>
          <a:solidFill>
            <a:srgbClr val="FFFFFF"/>
          </a:solidFill>
          <a:ln>
            <a:solidFill>
              <a:srgbClr val="000000"/>
            </a:solidFill>
            <a:miter lim="800000"/>
            <a:headEnd/>
            <a:tailEnd/>
          </a:ln>
        </p:spPr>
        <p:txBody>
          <a:bodyPr lIns="89931" tIns="44966" rIns="89931" bIns="44966"/>
          <a:lstStyle/>
          <a:p>
            <a:pPr>
              <a:defRPr/>
            </a:pPr>
            <a:endParaRPr lang="en-US">
              <a:cs typeface="+mn-cs"/>
            </a:endParaRPr>
          </a:p>
        </p:txBody>
      </p:sp>
    </p:spTree>
    <p:extLst>
      <p:ext uri="{BB962C8B-B14F-4D97-AF65-F5344CB8AC3E}">
        <p14:creationId xmlns:p14="http://schemas.microsoft.com/office/powerpoint/2010/main" val="1111940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15</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74540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839842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3156A9EC-FC09-47B4-A8FA-E822B26C9B55}" type="slidenum">
              <a:rPr lang="en-US" altLang="en-US" sz="1400">
                <a:latin typeface="Comic Sans MS" panose="030F0702030302020204" pitchFamily="66" charset="0"/>
              </a:rPr>
              <a:pPr/>
              <a:t>2</a:t>
            </a:fld>
            <a:endParaRPr lang="en-US" altLang="en-US" sz="1400">
              <a:latin typeface="Comic Sans MS" panose="030F0702030302020204" pitchFamily="66"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4524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3156A9EC-FC09-47B4-A8FA-E822B26C9B55}" type="slidenum">
              <a:rPr lang="en-US" altLang="en-US" sz="1400">
                <a:latin typeface="Comic Sans MS" panose="030F0702030302020204" pitchFamily="66" charset="0"/>
              </a:rPr>
              <a:pPr/>
              <a:t>3</a:t>
            </a:fld>
            <a:endParaRPr lang="en-US" altLang="en-US" sz="1400">
              <a:latin typeface="Comic Sans MS" panose="030F0702030302020204" pitchFamily="66"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25141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3156A9EC-FC09-47B4-A8FA-E822B26C9B55}" type="slidenum">
              <a:rPr lang="en-US" altLang="en-US" sz="1400">
                <a:latin typeface="Comic Sans MS" panose="030F0702030302020204" pitchFamily="66" charset="0"/>
              </a:rPr>
              <a:pPr/>
              <a:t>4</a:t>
            </a:fld>
            <a:endParaRPr lang="en-US" altLang="en-US" sz="1400">
              <a:latin typeface="Comic Sans MS" panose="030F0702030302020204" pitchFamily="66"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5968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3156A9EC-FC09-47B4-A8FA-E822B26C9B55}" type="slidenum">
              <a:rPr lang="en-US" altLang="en-US" sz="1400">
                <a:latin typeface="Comic Sans MS" panose="030F0702030302020204" pitchFamily="66" charset="0"/>
              </a:rPr>
              <a:pPr/>
              <a:t>5</a:t>
            </a:fld>
            <a:endParaRPr lang="en-US" altLang="en-US" sz="1400">
              <a:latin typeface="Comic Sans MS" panose="030F0702030302020204" pitchFamily="66"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0570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555172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59114E3-8EC4-4671-ABA3-85307266D739}" type="slidenum">
              <a:rPr lang="en-US" altLang="en-US" sz="1400">
                <a:latin typeface="Comic Sans MS" panose="030F0702030302020204" pitchFamily="66" charset="0"/>
              </a:rPr>
              <a:pPr/>
              <a:t>7</a:t>
            </a:fld>
            <a:endParaRPr lang="en-US" altLang="en-US" sz="1400">
              <a:latin typeface="Comic Sans MS" panose="030F0702030302020204" pitchFamily="66"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10276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8</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218313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9</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39914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67116C-16D2-43AA-8154-EFD1E03DF4C9}" type="slidenum">
              <a:rPr lang="en-US" altLang="en-US"/>
              <a:pPr/>
              <a:t>‹#›</a:t>
            </a:fld>
            <a:endParaRPr lang="en-US" altLang="en-US"/>
          </a:p>
        </p:txBody>
      </p:sp>
    </p:spTree>
    <p:extLst>
      <p:ext uri="{BB962C8B-B14F-4D97-AF65-F5344CB8AC3E}">
        <p14:creationId xmlns:p14="http://schemas.microsoft.com/office/powerpoint/2010/main" val="158573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BD182E-A145-4E71-B82B-6CBFA4F3E397}" type="slidenum">
              <a:rPr lang="en-US" altLang="en-US"/>
              <a:pPr/>
              <a:t>‹#›</a:t>
            </a:fld>
            <a:endParaRPr lang="en-US" altLang="en-US"/>
          </a:p>
        </p:txBody>
      </p:sp>
    </p:spTree>
    <p:extLst>
      <p:ext uri="{BB962C8B-B14F-4D97-AF65-F5344CB8AC3E}">
        <p14:creationId xmlns:p14="http://schemas.microsoft.com/office/powerpoint/2010/main" val="25391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E1374A-3996-4B34-A5C7-5AC3F767FD77}" type="slidenum">
              <a:rPr lang="en-US" altLang="en-US"/>
              <a:pPr/>
              <a:t>‹#›</a:t>
            </a:fld>
            <a:endParaRPr lang="en-US" altLang="en-US"/>
          </a:p>
        </p:txBody>
      </p:sp>
    </p:spTree>
    <p:extLst>
      <p:ext uri="{BB962C8B-B14F-4D97-AF65-F5344CB8AC3E}">
        <p14:creationId xmlns:p14="http://schemas.microsoft.com/office/powerpoint/2010/main" val="59557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87A4BE-E13C-4DAF-A2CA-480D8DCFC258}" type="slidenum">
              <a:rPr lang="en-US" altLang="en-US"/>
              <a:pPr/>
              <a:t>‹#›</a:t>
            </a:fld>
            <a:endParaRPr lang="en-US" altLang="en-US"/>
          </a:p>
        </p:txBody>
      </p:sp>
    </p:spTree>
    <p:extLst>
      <p:ext uri="{BB962C8B-B14F-4D97-AF65-F5344CB8AC3E}">
        <p14:creationId xmlns:p14="http://schemas.microsoft.com/office/powerpoint/2010/main" val="386002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CCF29E4-DC2E-439B-B9A1-6607799F976A}" type="slidenum">
              <a:rPr lang="en-US" altLang="en-US"/>
              <a:pPr/>
              <a:t>‹#›</a:t>
            </a:fld>
            <a:endParaRPr lang="en-US" altLang="en-US"/>
          </a:p>
        </p:txBody>
      </p:sp>
    </p:spTree>
    <p:extLst>
      <p:ext uri="{BB962C8B-B14F-4D97-AF65-F5344CB8AC3E}">
        <p14:creationId xmlns:p14="http://schemas.microsoft.com/office/powerpoint/2010/main" val="299824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A63630E-02F5-4B40-81AB-8D108CC2A048}" type="slidenum">
              <a:rPr lang="en-US" altLang="en-US"/>
              <a:pPr/>
              <a:t>‹#›</a:t>
            </a:fld>
            <a:endParaRPr lang="en-US" altLang="en-US"/>
          </a:p>
        </p:txBody>
      </p:sp>
    </p:spTree>
    <p:extLst>
      <p:ext uri="{BB962C8B-B14F-4D97-AF65-F5344CB8AC3E}">
        <p14:creationId xmlns:p14="http://schemas.microsoft.com/office/powerpoint/2010/main" val="56390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775838F-43A0-4CE2-B439-D1DC84FA671D}" type="slidenum">
              <a:rPr lang="en-US" altLang="en-US"/>
              <a:pPr/>
              <a:t>‹#›</a:t>
            </a:fld>
            <a:endParaRPr lang="en-US" altLang="en-US"/>
          </a:p>
        </p:txBody>
      </p:sp>
    </p:spTree>
    <p:extLst>
      <p:ext uri="{BB962C8B-B14F-4D97-AF65-F5344CB8AC3E}">
        <p14:creationId xmlns:p14="http://schemas.microsoft.com/office/powerpoint/2010/main" val="25286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8AE7D67-9AD0-4E6A-840E-7338A5998B11}" type="slidenum">
              <a:rPr lang="en-US" altLang="en-US"/>
              <a:pPr/>
              <a:t>‹#›</a:t>
            </a:fld>
            <a:endParaRPr lang="en-US" altLang="en-US"/>
          </a:p>
        </p:txBody>
      </p:sp>
    </p:spTree>
    <p:extLst>
      <p:ext uri="{BB962C8B-B14F-4D97-AF65-F5344CB8AC3E}">
        <p14:creationId xmlns:p14="http://schemas.microsoft.com/office/powerpoint/2010/main" val="175594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C24DF4B-4E87-408C-AB54-4535C2424E76}" type="slidenum">
              <a:rPr lang="en-US" altLang="en-US"/>
              <a:pPr/>
              <a:t>‹#›</a:t>
            </a:fld>
            <a:endParaRPr lang="en-US" altLang="en-US"/>
          </a:p>
        </p:txBody>
      </p:sp>
    </p:spTree>
    <p:extLst>
      <p:ext uri="{BB962C8B-B14F-4D97-AF65-F5344CB8AC3E}">
        <p14:creationId xmlns:p14="http://schemas.microsoft.com/office/powerpoint/2010/main" val="195026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416A01-18B0-42B4-BFB0-3E7FC87442AC}" type="slidenum">
              <a:rPr lang="en-US" altLang="en-US"/>
              <a:pPr/>
              <a:t>‹#›</a:t>
            </a:fld>
            <a:endParaRPr lang="en-US" altLang="en-US"/>
          </a:p>
        </p:txBody>
      </p:sp>
    </p:spTree>
    <p:extLst>
      <p:ext uri="{BB962C8B-B14F-4D97-AF65-F5344CB8AC3E}">
        <p14:creationId xmlns:p14="http://schemas.microsoft.com/office/powerpoint/2010/main" val="85460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8411271-4AF5-4BF6-89A0-2ACBC67588A7}" type="slidenum">
              <a:rPr lang="en-US" altLang="en-US"/>
              <a:pPr/>
              <a:t>‹#›</a:t>
            </a:fld>
            <a:endParaRPr lang="en-US" altLang="en-US"/>
          </a:p>
        </p:txBody>
      </p:sp>
    </p:spTree>
    <p:extLst>
      <p:ext uri="{BB962C8B-B14F-4D97-AF65-F5344CB8AC3E}">
        <p14:creationId xmlns:p14="http://schemas.microsoft.com/office/powerpoint/2010/main" val="4239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a:defRPr/>
            </a:pPr>
            <a:endParaRPr lang="en-US"/>
          </a:p>
        </p:txBody>
      </p:sp>
      <p:sp>
        <p:nvSpPr>
          <p:cNvPr id="261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261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EB8B9454-91FB-4250-8FC9-07BC6E8FB16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altLang="en-US" dirty="0">
                <a:solidFill>
                  <a:srgbClr val="002060"/>
                </a:solidFill>
                <a:latin typeface="Arial Black" panose="020B0A04020102020204" pitchFamily="34" charset="0"/>
              </a:rPr>
              <a:t>CSE 421</a:t>
            </a:r>
            <a:endParaRPr lang="en-US" altLang="en-US" dirty="0">
              <a:solidFill>
                <a:srgbClr val="002060"/>
              </a:solidFill>
            </a:endParaRPr>
          </a:p>
        </p:txBody>
      </p:sp>
      <p:sp>
        <p:nvSpPr>
          <p:cNvPr id="4100" name="Rectangle 3"/>
          <p:cNvSpPr>
            <a:spLocks noGrp="1" noChangeArrowheads="1"/>
          </p:cNvSpPr>
          <p:nvPr>
            <p:ph type="subTitle" idx="1"/>
          </p:nvPr>
        </p:nvSpPr>
        <p:spPr>
          <a:xfrm>
            <a:off x="565150" y="3886200"/>
            <a:ext cx="8239096" cy="2366963"/>
          </a:xfrm>
        </p:spPr>
        <p:txBody>
          <a:bodyPr/>
          <a:lstStyle/>
          <a:p>
            <a:pPr eaLnBrk="1" hangingPunct="1"/>
            <a:r>
              <a:rPr lang="en-US" altLang="en-US" b="1" dirty="0">
                <a:solidFill>
                  <a:schemeClr val="tx2"/>
                </a:solidFill>
              </a:rPr>
              <a:t>Greedy Algorithms / Minimizing Lateness</a:t>
            </a:r>
          </a:p>
          <a:p>
            <a:pPr eaLnBrk="1" hangingPunct="1"/>
            <a:endParaRPr lang="en-US" altLang="en-US" dirty="0"/>
          </a:p>
          <a:p>
            <a:pPr eaLnBrk="1" hangingPunct="1">
              <a:lnSpc>
                <a:spcPct val="80000"/>
              </a:lnSpc>
            </a:pPr>
            <a:r>
              <a:rPr lang="en-US" altLang="en-US" sz="2000" dirty="0"/>
              <a:t>Yin Tat Lee</a:t>
            </a:r>
          </a:p>
        </p:txBody>
      </p:sp>
      <p:sp>
        <p:nvSpPr>
          <p:cNvPr id="4098" name="Rectangle 16"/>
          <p:cNvSpPr>
            <a:spLocks noGrp="1" noChangeArrowheads="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30507E-9979-4EE8-859F-783BCD264D01}" type="slidenum">
              <a:rPr lang="en-US" altLang="en-US" sz="1400">
                <a:solidFill>
                  <a:schemeClr val="bg2"/>
                </a:solidFill>
                <a:latin typeface="Tahoma" panose="020B0604030504040204" pitchFamily="34" charset="0"/>
              </a:rPr>
              <a:pPr/>
              <a:t>1</a:t>
            </a:fld>
            <a:endParaRPr lang="en-US" altLang="en-US" sz="1400">
              <a:solidFill>
                <a:schemeClr val="bg2"/>
              </a:solidFill>
              <a:latin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Minimizing Lateness: No Idle Time</a:t>
            </a:r>
            <a:endParaRPr lang="en-US" altLang="en-US" sz="3600" dirty="0">
              <a:solidFill>
                <a:srgbClr val="002060"/>
              </a:solidFill>
            </a:endParaRPr>
          </a:p>
        </p:txBody>
      </p:sp>
      <p:sp>
        <p:nvSpPr>
          <p:cNvPr id="412675" name="Rectangle 3"/>
          <p:cNvSpPr>
            <a:spLocks noGrp="1" noChangeArrowheads="1"/>
          </p:cNvSpPr>
          <p:nvPr>
            <p:ph idx="1"/>
          </p:nvPr>
        </p:nvSpPr>
        <p:spPr>
          <a:xfrm>
            <a:off x="457200" y="1328474"/>
            <a:ext cx="8229600" cy="4797690"/>
          </a:xfrm>
        </p:spPr>
        <p:txBody>
          <a:bodyPr/>
          <a:lstStyle/>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1" indent="0">
              <a:buFont typeface="Monotype Sorts" charset="0"/>
              <a:buNone/>
            </a:pPr>
            <a:endParaRPr lang="en-US" sz="2400" dirty="0">
              <a:latin typeface="Comic Sans MS" charset="0"/>
              <a:ea typeface="ＭＳ Ｐゴシック" charset="0"/>
            </a:endParaRPr>
          </a:p>
          <a:p>
            <a:pPr marL="114300" lvl="1" indent="0">
              <a:lnSpc>
                <a:spcPts val="2600"/>
              </a:lnSpc>
              <a:spcBef>
                <a:spcPct val="0"/>
              </a:spcBef>
              <a:buClr>
                <a:srgbClr val="000000"/>
              </a:buClr>
              <a:buSzPct val="100000"/>
            </a:pPr>
            <a:endParaRPr lang="en-US" altLang="en-US" sz="24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10</a:t>
            </a:fld>
            <a:endParaRPr lang="en-US" altLang="en-US" sz="1400">
              <a:latin typeface="Tahoma" panose="020B0604030504040204" pitchFamily="34" charset="0"/>
            </a:endParaRPr>
          </a:p>
        </p:txBody>
      </p:sp>
      <p:sp>
        <p:nvSpPr>
          <p:cNvPr id="7" name="Rectangle 3"/>
          <p:cNvSpPr txBox="1">
            <a:spLocks noChangeArrowheads="1"/>
          </p:cNvSpPr>
          <p:nvPr/>
        </p:nvSpPr>
        <p:spPr>
          <a:xfrm>
            <a:off x="673100" y="1489075"/>
            <a:ext cx="7772400" cy="4800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None/>
            </a:pPr>
            <a:r>
              <a:rPr lang="en-US" altLang="en-US" sz="2400" kern="0" dirty="0">
                <a:solidFill>
                  <a:schemeClr val="hlink"/>
                </a:solidFill>
              </a:rPr>
              <a:t>Observation.</a:t>
            </a:r>
            <a:r>
              <a:rPr lang="en-US" altLang="en-US" sz="2400" kern="0" dirty="0"/>
              <a:t>  </a:t>
            </a:r>
          </a:p>
          <a:p>
            <a:pPr eaLnBrk="1" hangingPunct="1">
              <a:lnSpc>
                <a:spcPct val="90000"/>
              </a:lnSpc>
            </a:pPr>
            <a:r>
              <a:rPr lang="en-US" altLang="en-US" sz="2400" kern="0" dirty="0"/>
              <a:t>There exists an optimal schedule with no </a:t>
            </a:r>
            <a:r>
              <a:rPr lang="en-US" altLang="en-US" sz="2400" kern="0" dirty="0">
                <a:solidFill>
                  <a:srgbClr val="0070C0"/>
                </a:solidFill>
              </a:rPr>
              <a:t>idle time</a:t>
            </a:r>
            <a:r>
              <a:rPr lang="en-US" altLang="en-US" sz="2400" kern="0" dirty="0">
                <a:solidFill>
                  <a:schemeClr val="accent2"/>
                </a:solidFill>
              </a:rPr>
              <a:t>.</a:t>
            </a:r>
          </a:p>
          <a:p>
            <a:pPr eaLnBrk="1" hangingPunct="1">
              <a:lnSpc>
                <a:spcPct val="90000"/>
              </a:lnSpc>
            </a:pPr>
            <a:endParaRPr lang="en-US" altLang="en-US" sz="2400" kern="0" dirty="0"/>
          </a:p>
          <a:p>
            <a:pPr eaLnBrk="1" hangingPunct="1">
              <a:lnSpc>
                <a:spcPct val="90000"/>
              </a:lnSpc>
            </a:pPr>
            <a:endParaRPr lang="en-US" altLang="en-US" sz="2400" kern="0" dirty="0"/>
          </a:p>
          <a:p>
            <a:pPr eaLnBrk="1" hangingPunct="1">
              <a:lnSpc>
                <a:spcPct val="90000"/>
              </a:lnSpc>
            </a:pPr>
            <a:endParaRPr lang="en-US" altLang="en-US" sz="2400" kern="0" dirty="0"/>
          </a:p>
          <a:p>
            <a:pPr eaLnBrk="1" hangingPunct="1">
              <a:lnSpc>
                <a:spcPct val="90000"/>
              </a:lnSpc>
            </a:pPr>
            <a:endParaRPr lang="en-US" altLang="en-US" sz="2400" kern="0" dirty="0"/>
          </a:p>
          <a:p>
            <a:pPr eaLnBrk="1" hangingPunct="1">
              <a:lnSpc>
                <a:spcPct val="90000"/>
              </a:lnSpc>
            </a:pPr>
            <a:endParaRPr lang="en-US" altLang="en-US" sz="2400" kern="0" dirty="0"/>
          </a:p>
          <a:p>
            <a:pPr eaLnBrk="1" hangingPunct="1">
              <a:lnSpc>
                <a:spcPct val="90000"/>
              </a:lnSpc>
            </a:pPr>
            <a:endParaRPr lang="en-US" altLang="en-US" sz="2400" kern="0" dirty="0"/>
          </a:p>
          <a:p>
            <a:pPr eaLnBrk="1" hangingPunct="1">
              <a:lnSpc>
                <a:spcPct val="90000"/>
              </a:lnSpc>
            </a:pPr>
            <a:endParaRPr lang="en-US" altLang="en-US" sz="2400" kern="0" dirty="0"/>
          </a:p>
          <a:p>
            <a:pPr eaLnBrk="1" hangingPunct="1">
              <a:lnSpc>
                <a:spcPct val="90000"/>
              </a:lnSpc>
            </a:pPr>
            <a:endParaRPr lang="en-US" altLang="en-US" sz="2400" kern="0" dirty="0"/>
          </a:p>
          <a:p>
            <a:pPr marL="0" indent="0" eaLnBrk="1" hangingPunct="1">
              <a:lnSpc>
                <a:spcPct val="90000"/>
              </a:lnSpc>
              <a:buNone/>
            </a:pPr>
            <a:r>
              <a:rPr lang="en-US" altLang="en-US" sz="2400" kern="0" dirty="0">
                <a:solidFill>
                  <a:schemeClr val="hlink"/>
                </a:solidFill>
              </a:rPr>
              <a:t>Observation.</a:t>
            </a:r>
            <a:r>
              <a:rPr lang="en-US" altLang="en-US" sz="2400" kern="0" dirty="0"/>
              <a:t> </a:t>
            </a:r>
          </a:p>
          <a:p>
            <a:pPr eaLnBrk="1" hangingPunct="1">
              <a:lnSpc>
                <a:spcPct val="90000"/>
              </a:lnSpc>
            </a:pPr>
            <a:r>
              <a:rPr lang="en-US" altLang="en-US" sz="2400" kern="0" dirty="0"/>
              <a:t>The greedy schedule has no idle time.</a:t>
            </a:r>
          </a:p>
          <a:p>
            <a:pPr eaLnBrk="1" hangingPunct="1">
              <a:lnSpc>
                <a:spcPct val="90000"/>
              </a:lnSpc>
            </a:pPr>
            <a:endParaRPr lang="en-US" altLang="en-US" sz="2400" kern="0" dirty="0"/>
          </a:p>
          <a:p>
            <a:pPr eaLnBrk="1" hangingPunct="1">
              <a:lnSpc>
                <a:spcPct val="90000"/>
              </a:lnSpc>
            </a:pPr>
            <a:endParaRPr lang="en-US" altLang="en-US" sz="2400" kern="0" dirty="0"/>
          </a:p>
        </p:txBody>
      </p:sp>
      <p:grpSp>
        <p:nvGrpSpPr>
          <p:cNvPr id="8" name="Group 50"/>
          <p:cNvGrpSpPr>
            <a:grpSpLocks/>
          </p:cNvGrpSpPr>
          <p:nvPr/>
        </p:nvGrpSpPr>
        <p:grpSpPr bwMode="auto">
          <a:xfrm>
            <a:off x="1543050" y="3016250"/>
            <a:ext cx="6248400" cy="1584325"/>
            <a:chOff x="912" y="1066"/>
            <a:chExt cx="3936" cy="998"/>
          </a:xfrm>
        </p:grpSpPr>
        <p:sp>
          <p:nvSpPr>
            <p:cNvPr id="9" name="Text Box 4"/>
            <p:cNvSpPr txBox="1">
              <a:spLocks noChangeArrowheads="1"/>
            </p:cNvSpPr>
            <p:nvPr/>
          </p:nvSpPr>
          <p:spPr bwMode="auto">
            <a:xfrm>
              <a:off x="912"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0</a:t>
              </a:r>
            </a:p>
          </p:txBody>
        </p:sp>
        <p:sp>
          <p:nvSpPr>
            <p:cNvPr id="10" name="Line 5"/>
            <p:cNvSpPr>
              <a:spLocks noChangeShapeType="1"/>
            </p:cNvSpPr>
            <p:nvPr/>
          </p:nvSpPr>
          <p:spPr bwMode="auto">
            <a:xfrm rot="-5400000">
              <a:off x="1200" y="1162"/>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1" name="Line 6"/>
            <p:cNvSpPr>
              <a:spLocks noChangeShapeType="1"/>
            </p:cNvSpPr>
            <p:nvPr/>
          </p:nvSpPr>
          <p:spPr bwMode="auto">
            <a:xfrm rot="-5400000">
              <a:off x="2544" y="1162"/>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2" name="Line 7"/>
            <p:cNvSpPr>
              <a:spLocks noChangeShapeType="1"/>
            </p:cNvSpPr>
            <p:nvPr/>
          </p:nvSpPr>
          <p:spPr bwMode="auto">
            <a:xfrm rot="-5400000">
              <a:off x="2208" y="1162"/>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3" name="Line 8"/>
            <p:cNvSpPr>
              <a:spLocks noChangeShapeType="1"/>
            </p:cNvSpPr>
            <p:nvPr/>
          </p:nvSpPr>
          <p:spPr bwMode="auto">
            <a:xfrm rot="-5400000">
              <a:off x="2256" y="1162"/>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4" name="Text Box 9"/>
            <p:cNvSpPr txBox="1">
              <a:spLocks noChangeArrowheads="1"/>
            </p:cNvSpPr>
            <p:nvPr/>
          </p:nvSpPr>
          <p:spPr bwMode="auto">
            <a:xfrm>
              <a:off x="1200"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a:t>
              </a:r>
            </a:p>
          </p:txBody>
        </p:sp>
        <p:sp>
          <p:nvSpPr>
            <p:cNvPr id="15" name="Text Box 10"/>
            <p:cNvSpPr txBox="1">
              <a:spLocks noChangeArrowheads="1"/>
            </p:cNvSpPr>
            <p:nvPr/>
          </p:nvSpPr>
          <p:spPr bwMode="auto">
            <a:xfrm>
              <a:off x="1536"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2</a:t>
              </a:r>
            </a:p>
          </p:txBody>
        </p:sp>
        <p:sp>
          <p:nvSpPr>
            <p:cNvPr id="16" name="Text Box 11"/>
            <p:cNvSpPr txBox="1">
              <a:spLocks noChangeArrowheads="1"/>
            </p:cNvSpPr>
            <p:nvPr/>
          </p:nvSpPr>
          <p:spPr bwMode="auto">
            <a:xfrm>
              <a:off x="1872"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3</a:t>
              </a:r>
            </a:p>
          </p:txBody>
        </p:sp>
        <p:sp>
          <p:nvSpPr>
            <p:cNvPr id="17" name="Text Box 12"/>
            <p:cNvSpPr txBox="1">
              <a:spLocks noChangeArrowheads="1"/>
            </p:cNvSpPr>
            <p:nvPr/>
          </p:nvSpPr>
          <p:spPr bwMode="auto">
            <a:xfrm>
              <a:off x="2208"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4</a:t>
              </a:r>
            </a:p>
          </p:txBody>
        </p:sp>
        <p:sp>
          <p:nvSpPr>
            <p:cNvPr id="18" name="Text Box 13"/>
            <p:cNvSpPr txBox="1">
              <a:spLocks noChangeArrowheads="1"/>
            </p:cNvSpPr>
            <p:nvPr/>
          </p:nvSpPr>
          <p:spPr bwMode="auto">
            <a:xfrm>
              <a:off x="2544"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5</a:t>
              </a:r>
            </a:p>
          </p:txBody>
        </p:sp>
        <p:sp>
          <p:nvSpPr>
            <p:cNvPr id="19" name="Text Box 14"/>
            <p:cNvSpPr txBox="1">
              <a:spLocks noChangeArrowheads="1"/>
            </p:cNvSpPr>
            <p:nvPr/>
          </p:nvSpPr>
          <p:spPr bwMode="auto">
            <a:xfrm>
              <a:off x="2880"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6</a:t>
              </a:r>
            </a:p>
          </p:txBody>
        </p:sp>
        <p:sp>
          <p:nvSpPr>
            <p:cNvPr id="20" name="Rectangle 15"/>
            <p:cNvSpPr>
              <a:spLocks noChangeArrowheads="1"/>
            </p:cNvSpPr>
            <p:nvPr/>
          </p:nvSpPr>
          <p:spPr bwMode="auto">
            <a:xfrm>
              <a:off x="960" y="1066"/>
              <a:ext cx="672"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 = 4</a:t>
              </a:r>
            </a:p>
          </p:txBody>
        </p:sp>
        <p:sp>
          <p:nvSpPr>
            <p:cNvPr id="21" name="Rectangle 16"/>
            <p:cNvSpPr>
              <a:spLocks noChangeArrowheads="1"/>
            </p:cNvSpPr>
            <p:nvPr/>
          </p:nvSpPr>
          <p:spPr bwMode="auto">
            <a:xfrm>
              <a:off x="1968" y="1066"/>
              <a:ext cx="1008"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 = 6</a:t>
              </a:r>
            </a:p>
          </p:txBody>
        </p:sp>
        <p:sp>
          <p:nvSpPr>
            <p:cNvPr id="22" name="Line 17"/>
            <p:cNvSpPr>
              <a:spLocks noChangeShapeType="1"/>
            </p:cNvSpPr>
            <p:nvPr/>
          </p:nvSpPr>
          <p:spPr bwMode="auto">
            <a:xfrm rot="-5400000">
              <a:off x="4224" y="1162"/>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23" name="Line 18"/>
            <p:cNvSpPr>
              <a:spLocks noChangeShapeType="1"/>
            </p:cNvSpPr>
            <p:nvPr/>
          </p:nvSpPr>
          <p:spPr bwMode="auto">
            <a:xfrm rot="-5400000">
              <a:off x="3888" y="1162"/>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24" name="Text Box 19"/>
            <p:cNvSpPr txBox="1">
              <a:spLocks noChangeArrowheads="1"/>
            </p:cNvSpPr>
            <p:nvPr/>
          </p:nvSpPr>
          <p:spPr bwMode="auto">
            <a:xfrm>
              <a:off x="3216"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7</a:t>
              </a:r>
            </a:p>
          </p:txBody>
        </p:sp>
        <p:sp>
          <p:nvSpPr>
            <p:cNvPr id="25" name="Text Box 20"/>
            <p:cNvSpPr txBox="1">
              <a:spLocks noChangeArrowheads="1"/>
            </p:cNvSpPr>
            <p:nvPr/>
          </p:nvSpPr>
          <p:spPr bwMode="auto">
            <a:xfrm>
              <a:off x="3552"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8</a:t>
              </a:r>
            </a:p>
          </p:txBody>
        </p:sp>
        <p:sp>
          <p:nvSpPr>
            <p:cNvPr id="26" name="Text Box 21"/>
            <p:cNvSpPr txBox="1">
              <a:spLocks noChangeArrowheads="1"/>
            </p:cNvSpPr>
            <p:nvPr/>
          </p:nvSpPr>
          <p:spPr bwMode="auto">
            <a:xfrm>
              <a:off x="3888"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9</a:t>
              </a:r>
            </a:p>
          </p:txBody>
        </p:sp>
        <p:sp>
          <p:nvSpPr>
            <p:cNvPr id="27" name="Text Box 22"/>
            <p:cNvSpPr txBox="1">
              <a:spLocks noChangeArrowheads="1"/>
            </p:cNvSpPr>
            <p:nvPr/>
          </p:nvSpPr>
          <p:spPr bwMode="auto">
            <a:xfrm>
              <a:off x="4224"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10</a:t>
              </a:r>
            </a:p>
          </p:txBody>
        </p:sp>
        <p:sp>
          <p:nvSpPr>
            <p:cNvPr id="28" name="Text Box 23"/>
            <p:cNvSpPr txBox="1">
              <a:spLocks noChangeArrowheads="1"/>
            </p:cNvSpPr>
            <p:nvPr/>
          </p:nvSpPr>
          <p:spPr bwMode="auto">
            <a:xfrm>
              <a:off x="4560" y="1267"/>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11</a:t>
              </a:r>
            </a:p>
          </p:txBody>
        </p:sp>
        <p:sp>
          <p:nvSpPr>
            <p:cNvPr id="29" name="Rectangle 24"/>
            <p:cNvSpPr>
              <a:spLocks noChangeArrowheads="1"/>
            </p:cNvSpPr>
            <p:nvPr/>
          </p:nvSpPr>
          <p:spPr bwMode="auto">
            <a:xfrm>
              <a:off x="3648" y="1066"/>
              <a:ext cx="1008"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 = 12</a:t>
              </a:r>
            </a:p>
          </p:txBody>
        </p:sp>
        <p:sp>
          <p:nvSpPr>
            <p:cNvPr id="30" name="Text Box 25"/>
            <p:cNvSpPr txBox="1">
              <a:spLocks noChangeArrowheads="1"/>
            </p:cNvSpPr>
            <p:nvPr/>
          </p:nvSpPr>
          <p:spPr bwMode="auto">
            <a:xfrm>
              <a:off x="912"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0</a:t>
              </a:r>
            </a:p>
          </p:txBody>
        </p:sp>
        <p:sp>
          <p:nvSpPr>
            <p:cNvPr id="31" name="Line 26"/>
            <p:cNvSpPr>
              <a:spLocks noChangeShapeType="1"/>
            </p:cNvSpPr>
            <p:nvPr/>
          </p:nvSpPr>
          <p:spPr bwMode="auto">
            <a:xfrm rot="-5400000">
              <a:off x="1200" y="1786"/>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2" name="Line 27"/>
            <p:cNvSpPr>
              <a:spLocks noChangeShapeType="1"/>
            </p:cNvSpPr>
            <p:nvPr/>
          </p:nvSpPr>
          <p:spPr bwMode="auto">
            <a:xfrm rot="-5400000">
              <a:off x="1872" y="1786"/>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3" name="Line 28"/>
            <p:cNvSpPr>
              <a:spLocks noChangeShapeType="1"/>
            </p:cNvSpPr>
            <p:nvPr/>
          </p:nvSpPr>
          <p:spPr bwMode="auto">
            <a:xfrm rot="-5400000">
              <a:off x="1536" y="1786"/>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4" name="Line 29"/>
            <p:cNvSpPr>
              <a:spLocks noChangeShapeType="1"/>
            </p:cNvSpPr>
            <p:nvPr/>
          </p:nvSpPr>
          <p:spPr bwMode="auto">
            <a:xfrm rot="-5400000">
              <a:off x="2544" y="1786"/>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5" name="Line 30"/>
            <p:cNvSpPr>
              <a:spLocks noChangeShapeType="1"/>
            </p:cNvSpPr>
            <p:nvPr/>
          </p:nvSpPr>
          <p:spPr bwMode="auto">
            <a:xfrm rot="-5400000">
              <a:off x="2208" y="1786"/>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6" name="Line 31"/>
            <p:cNvSpPr>
              <a:spLocks noChangeShapeType="1"/>
            </p:cNvSpPr>
            <p:nvPr/>
          </p:nvSpPr>
          <p:spPr bwMode="auto">
            <a:xfrm rot="-5400000">
              <a:off x="2256" y="1786"/>
              <a:ext cx="19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7" name="Text Box 32"/>
            <p:cNvSpPr txBox="1">
              <a:spLocks noChangeArrowheads="1"/>
            </p:cNvSpPr>
            <p:nvPr/>
          </p:nvSpPr>
          <p:spPr bwMode="auto">
            <a:xfrm>
              <a:off x="1200"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a:t>
              </a:r>
            </a:p>
          </p:txBody>
        </p:sp>
        <p:sp>
          <p:nvSpPr>
            <p:cNvPr id="38" name="Text Box 33"/>
            <p:cNvSpPr txBox="1">
              <a:spLocks noChangeArrowheads="1"/>
            </p:cNvSpPr>
            <p:nvPr/>
          </p:nvSpPr>
          <p:spPr bwMode="auto">
            <a:xfrm>
              <a:off x="1536"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2</a:t>
              </a:r>
            </a:p>
          </p:txBody>
        </p:sp>
        <p:sp>
          <p:nvSpPr>
            <p:cNvPr id="39" name="Text Box 34"/>
            <p:cNvSpPr txBox="1">
              <a:spLocks noChangeArrowheads="1"/>
            </p:cNvSpPr>
            <p:nvPr/>
          </p:nvSpPr>
          <p:spPr bwMode="auto">
            <a:xfrm>
              <a:off x="1872"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3</a:t>
              </a:r>
            </a:p>
          </p:txBody>
        </p:sp>
        <p:sp>
          <p:nvSpPr>
            <p:cNvPr id="40" name="Text Box 35"/>
            <p:cNvSpPr txBox="1">
              <a:spLocks noChangeArrowheads="1"/>
            </p:cNvSpPr>
            <p:nvPr/>
          </p:nvSpPr>
          <p:spPr bwMode="auto">
            <a:xfrm>
              <a:off x="2208"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4</a:t>
              </a:r>
            </a:p>
          </p:txBody>
        </p:sp>
        <p:sp>
          <p:nvSpPr>
            <p:cNvPr id="41" name="Text Box 36"/>
            <p:cNvSpPr txBox="1">
              <a:spLocks noChangeArrowheads="1"/>
            </p:cNvSpPr>
            <p:nvPr/>
          </p:nvSpPr>
          <p:spPr bwMode="auto">
            <a:xfrm>
              <a:off x="2544"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5</a:t>
              </a:r>
            </a:p>
          </p:txBody>
        </p:sp>
        <p:sp>
          <p:nvSpPr>
            <p:cNvPr id="42" name="Text Box 37"/>
            <p:cNvSpPr txBox="1">
              <a:spLocks noChangeArrowheads="1"/>
            </p:cNvSpPr>
            <p:nvPr/>
          </p:nvSpPr>
          <p:spPr bwMode="auto">
            <a:xfrm>
              <a:off x="2880"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6</a:t>
              </a:r>
            </a:p>
          </p:txBody>
        </p:sp>
        <p:sp>
          <p:nvSpPr>
            <p:cNvPr id="43" name="Rectangle 38"/>
            <p:cNvSpPr>
              <a:spLocks noChangeArrowheads="1"/>
            </p:cNvSpPr>
            <p:nvPr/>
          </p:nvSpPr>
          <p:spPr bwMode="auto">
            <a:xfrm>
              <a:off x="960" y="1690"/>
              <a:ext cx="672"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 = 4</a:t>
              </a:r>
            </a:p>
          </p:txBody>
        </p:sp>
        <p:sp>
          <p:nvSpPr>
            <p:cNvPr id="44" name="Rectangle 39"/>
            <p:cNvSpPr>
              <a:spLocks noChangeArrowheads="1"/>
            </p:cNvSpPr>
            <p:nvPr/>
          </p:nvSpPr>
          <p:spPr bwMode="auto">
            <a:xfrm>
              <a:off x="1632" y="1690"/>
              <a:ext cx="1008"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 = 6</a:t>
              </a:r>
            </a:p>
          </p:txBody>
        </p:sp>
        <p:sp>
          <p:nvSpPr>
            <p:cNvPr id="45" name="Line 40"/>
            <p:cNvSpPr>
              <a:spLocks noChangeShapeType="1"/>
            </p:cNvSpPr>
            <p:nvPr/>
          </p:nvSpPr>
          <p:spPr bwMode="auto">
            <a:xfrm rot="-5400000">
              <a:off x="4224" y="1786"/>
              <a:ext cx="192" cy="0"/>
            </a:xfrm>
            <a:prstGeom prst="line">
              <a:avLst/>
            </a:prstGeom>
            <a:noFill/>
            <a:ln w="95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6" name="Line 41"/>
            <p:cNvSpPr>
              <a:spLocks noChangeShapeType="1"/>
            </p:cNvSpPr>
            <p:nvPr/>
          </p:nvSpPr>
          <p:spPr bwMode="auto">
            <a:xfrm rot="-5400000">
              <a:off x="3888" y="1786"/>
              <a:ext cx="192" cy="0"/>
            </a:xfrm>
            <a:prstGeom prst="line">
              <a:avLst/>
            </a:prstGeom>
            <a:noFill/>
            <a:ln w="95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7" name="Line 42"/>
            <p:cNvSpPr>
              <a:spLocks noChangeShapeType="1"/>
            </p:cNvSpPr>
            <p:nvPr/>
          </p:nvSpPr>
          <p:spPr bwMode="auto">
            <a:xfrm rot="-5400000">
              <a:off x="4560" y="1786"/>
              <a:ext cx="192" cy="0"/>
            </a:xfrm>
            <a:prstGeom prst="line">
              <a:avLst/>
            </a:prstGeom>
            <a:noFill/>
            <a:ln w="95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8" name="Text Box 43"/>
            <p:cNvSpPr txBox="1">
              <a:spLocks noChangeArrowheads="1"/>
            </p:cNvSpPr>
            <p:nvPr/>
          </p:nvSpPr>
          <p:spPr bwMode="auto">
            <a:xfrm>
              <a:off x="3216"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7</a:t>
              </a:r>
            </a:p>
          </p:txBody>
        </p:sp>
        <p:sp>
          <p:nvSpPr>
            <p:cNvPr id="49" name="Text Box 44"/>
            <p:cNvSpPr txBox="1">
              <a:spLocks noChangeArrowheads="1"/>
            </p:cNvSpPr>
            <p:nvPr/>
          </p:nvSpPr>
          <p:spPr bwMode="auto">
            <a:xfrm>
              <a:off x="3552"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8</a:t>
              </a:r>
            </a:p>
          </p:txBody>
        </p:sp>
        <p:sp>
          <p:nvSpPr>
            <p:cNvPr id="50" name="Text Box 45"/>
            <p:cNvSpPr txBox="1">
              <a:spLocks noChangeArrowheads="1"/>
            </p:cNvSpPr>
            <p:nvPr/>
          </p:nvSpPr>
          <p:spPr bwMode="auto">
            <a:xfrm>
              <a:off x="3888"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9</a:t>
              </a:r>
            </a:p>
          </p:txBody>
        </p:sp>
        <p:sp>
          <p:nvSpPr>
            <p:cNvPr id="51" name="Text Box 46"/>
            <p:cNvSpPr txBox="1">
              <a:spLocks noChangeArrowheads="1"/>
            </p:cNvSpPr>
            <p:nvPr/>
          </p:nvSpPr>
          <p:spPr bwMode="auto">
            <a:xfrm>
              <a:off x="4224"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10</a:t>
              </a:r>
            </a:p>
          </p:txBody>
        </p:sp>
        <p:sp>
          <p:nvSpPr>
            <p:cNvPr id="52" name="Text Box 47"/>
            <p:cNvSpPr txBox="1">
              <a:spLocks noChangeArrowheads="1"/>
            </p:cNvSpPr>
            <p:nvPr/>
          </p:nvSpPr>
          <p:spPr bwMode="auto">
            <a:xfrm>
              <a:off x="4560" y="1891"/>
              <a:ext cx="2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11</a:t>
              </a:r>
            </a:p>
          </p:txBody>
        </p:sp>
        <p:sp>
          <p:nvSpPr>
            <p:cNvPr id="53" name="Rectangle 48"/>
            <p:cNvSpPr>
              <a:spLocks noChangeArrowheads="1"/>
            </p:cNvSpPr>
            <p:nvPr/>
          </p:nvSpPr>
          <p:spPr bwMode="auto">
            <a:xfrm>
              <a:off x="2640" y="1690"/>
              <a:ext cx="1008"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 = 12</a:t>
              </a:r>
            </a:p>
          </p:txBody>
        </p:sp>
        <p:sp>
          <p:nvSpPr>
            <p:cNvPr id="54" name="Line 49"/>
            <p:cNvSpPr>
              <a:spLocks noChangeShapeType="1"/>
            </p:cNvSpPr>
            <p:nvPr/>
          </p:nvSpPr>
          <p:spPr bwMode="auto">
            <a:xfrm rot="-5400000">
              <a:off x="3216" y="1162"/>
              <a:ext cx="192" cy="0"/>
            </a:xfrm>
            <a:prstGeom prst="line">
              <a:avLst/>
            </a:prstGeom>
            <a:noFill/>
            <a:ln w="9525"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grpSp>
    </p:spTree>
    <p:extLst>
      <p:ext uri="{BB962C8B-B14F-4D97-AF65-F5344CB8AC3E}">
        <p14:creationId xmlns:p14="http://schemas.microsoft.com/office/powerpoint/2010/main" val="180245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Minimizing Lateness: Inversions</a:t>
            </a:r>
            <a:endParaRPr lang="en-US" altLang="en-US" sz="3600" dirty="0">
              <a:solidFill>
                <a:srgbClr val="002060"/>
              </a:solidFill>
            </a:endParaRPr>
          </a:p>
        </p:txBody>
      </p:sp>
      <p:sp>
        <p:nvSpPr>
          <p:cNvPr id="412675" name="Rectangle 3"/>
          <p:cNvSpPr>
            <a:spLocks noGrp="1" noChangeArrowheads="1"/>
          </p:cNvSpPr>
          <p:nvPr>
            <p:ph idx="1"/>
          </p:nvPr>
        </p:nvSpPr>
        <p:spPr>
          <a:xfrm>
            <a:off x="457200" y="1328474"/>
            <a:ext cx="8229600" cy="4797690"/>
          </a:xfrm>
        </p:spPr>
        <p:txBody>
          <a:bodyPr/>
          <a:lstStyle/>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0" indent="0">
              <a:lnSpc>
                <a:spcPts val="2600"/>
              </a:lnSpc>
              <a:spcBef>
                <a:spcPct val="0"/>
              </a:spcBef>
              <a:buClr>
                <a:srgbClr val="003399"/>
              </a:buClr>
              <a:buSzPct val="50000"/>
              <a:buNone/>
            </a:pPr>
            <a:endParaRPr kumimoji="1" lang="en-US" sz="1800" dirty="0">
              <a:solidFill>
                <a:srgbClr val="000000"/>
              </a:solidFill>
              <a:latin typeface="Comic Sans MS" charset="0"/>
              <a:ea typeface="ＭＳ Ｐゴシック" charset="0"/>
              <a:cs typeface="ＭＳ Ｐゴシック" charset="0"/>
            </a:endParaRPr>
          </a:p>
          <a:p>
            <a:pPr marL="0" lvl="1" indent="0">
              <a:buFont typeface="Monotype Sorts" charset="0"/>
              <a:buNone/>
            </a:pPr>
            <a:endParaRPr lang="en-US" sz="2400" dirty="0">
              <a:latin typeface="Comic Sans MS" charset="0"/>
              <a:ea typeface="ＭＳ Ｐゴシック" charset="0"/>
            </a:endParaRPr>
          </a:p>
          <a:p>
            <a:pPr marL="114300" lvl="1" indent="0">
              <a:lnSpc>
                <a:spcPts val="2600"/>
              </a:lnSpc>
              <a:spcBef>
                <a:spcPct val="0"/>
              </a:spcBef>
              <a:buClr>
                <a:srgbClr val="000000"/>
              </a:buClr>
              <a:buSzPct val="100000"/>
            </a:pPr>
            <a:endParaRPr lang="en-US" altLang="en-US" sz="24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11</a:t>
            </a:fld>
            <a:endParaRPr lang="en-US" altLang="en-US" sz="1400">
              <a:latin typeface="Tahoma" panose="020B0604030504040204" pitchFamily="34" charset="0"/>
            </a:endParaRPr>
          </a:p>
        </p:txBody>
      </p:sp>
      <p:sp>
        <p:nvSpPr>
          <p:cNvPr id="80" name="Rectangle 4"/>
          <p:cNvSpPr>
            <a:spLocks noChangeArrowheads="1"/>
          </p:cNvSpPr>
          <p:nvPr/>
        </p:nvSpPr>
        <p:spPr bwMode="auto">
          <a:xfrm>
            <a:off x="6896100" y="2914650"/>
            <a:ext cx="762000" cy="304800"/>
          </a:xfrm>
          <a:prstGeom prst="rect">
            <a:avLst/>
          </a:prstGeom>
          <a:solidFill>
            <a:schemeClr val="accent1"/>
          </a:solidFill>
          <a:ln w="19050">
            <a:solidFill>
              <a:schemeClr val="accent1">
                <a:lumMod val="75000"/>
              </a:schemeClr>
            </a:solidFill>
            <a:headEnd type="arrow" w="med" len="med"/>
            <a:tailEnd type="arrow" w="med" len="med"/>
          </a:ln>
          <a:extLst/>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81" name="Rectangle 5"/>
          <p:cNvSpPr>
            <a:spLocks noChangeArrowheads="1"/>
          </p:cNvSpPr>
          <p:nvPr/>
        </p:nvSpPr>
        <p:spPr bwMode="auto">
          <a:xfrm>
            <a:off x="7658100" y="2914650"/>
            <a:ext cx="381000" cy="304800"/>
          </a:xfrm>
          <a:prstGeom prst="rect">
            <a:avLst/>
          </a:prstGeom>
          <a:solidFill>
            <a:schemeClr val="accent1"/>
          </a:solidFill>
          <a:ln w="19050">
            <a:solidFill>
              <a:schemeClr val="accent1">
                <a:lumMod val="75000"/>
              </a:schemeClr>
            </a:solidFill>
            <a:headEnd type="arrow" w="med" len="med"/>
            <a:tailEnd type="arrow" w="med" len="med"/>
          </a:ln>
          <a:extLst/>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82" name="Rectangle 6"/>
          <p:cNvSpPr>
            <a:spLocks noChangeArrowheads="1"/>
          </p:cNvSpPr>
          <p:nvPr/>
        </p:nvSpPr>
        <p:spPr bwMode="auto">
          <a:xfrm>
            <a:off x="2933700" y="2914650"/>
            <a:ext cx="990600" cy="304800"/>
          </a:xfrm>
          <a:prstGeom prst="rect">
            <a:avLst/>
          </a:prstGeom>
          <a:solidFill>
            <a:schemeClr val="accent1"/>
          </a:solidFill>
          <a:ln w="19050">
            <a:solidFill>
              <a:schemeClr val="accent1">
                <a:lumMod val="75000"/>
              </a:schemeClr>
            </a:solidFill>
            <a:headEnd type="arrow" w="med" len="med"/>
            <a:tailEnd type="arrow" w="med" len="med"/>
          </a:ln>
          <a:extLst/>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83" name="Rectangle 7"/>
          <p:cNvSpPr>
            <a:spLocks noChangeArrowheads="1"/>
          </p:cNvSpPr>
          <p:nvPr/>
        </p:nvSpPr>
        <p:spPr bwMode="auto">
          <a:xfrm>
            <a:off x="8039100" y="2914650"/>
            <a:ext cx="685800" cy="304800"/>
          </a:xfrm>
          <a:prstGeom prst="rect">
            <a:avLst/>
          </a:prstGeom>
          <a:solidFill>
            <a:schemeClr val="accent1"/>
          </a:solidFill>
          <a:ln w="19050">
            <a:solidFill>
              <a:schemeClr val="accent1">
                <a:lumMod val="75000"/>
              </a:schemeClr>
            </a:solidFill>
            <a:headEnd type="arrow" w="med" len="med"/>
            <a:tailEnd type="arrow" w="med" len="med"/>
          </a:ln>
          <a:extLst/>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84" name="Rectangle 8"/>
          <p:cNvSpPr>
            <a:spLocks noChangeArrowheads="1"/>
          </p:cNvSpPr>
          <p:nvPr/>
        </p:nvSpPr>
        <p:spPr bwMode="auto">
          <a:xfrm>
            <a:off x="2400300" y="2914650"/>
            <a:ext cx="533400" cy="304800"/>
          </a:xfrm>
          <a:prstGeom prst="rect">
            <a:avLst/>
          </a:prstGeom>
          <a:solidFill>
            <a:schemeClr val="accent1"/>
          </a:solidFill>
          <a:ln w="19050">
            <a:solidFill>
              <a:schemeClr val="accent1">
                <a:lumMod val="75000"/>
              </a:schemeClr>
            </a:solidFill>
            <a:headEnd type="arrow" w="med" len="med"/>
            <a:tailEnd type="arrow" w="med" len="med"/>
          </a:ln>
          <a:extLst/>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85" name="Rectangle 9"/>
          <p:cNvSpPr>
            <a:spLocks noChangeArrowheads="1"/>
          </p:cNvSpPr>
          <p:nvPr/>
        </p:nvSpPr>
        <p:spPr bwMode="auto">
          <a:xfrm>
            <a:off x="5295900" y="2914650"/>
            <a:ext cx="1600200" cy="304800"/>
          </a:xfrm>
          <a:prstGeom prst="rect">
            <a:avLst/>
          </a:prstGeom>
          <a:solidFill>
            <a:schemeClr val="accent1"/>
          </a:solidFill>
          <a:ln w="19050">
            <a:solidFill>
              <a:schemeClr val="accent1">
                <a:lumMod val="75000"/>
              </a:schemeClr>
            </a:solidFill>
            <a:headEnd type="arrow" w="med" len="med"/>
            <a:tailEnd type="arrow" w="med" len="med"/>
          </a:ln>
          <a:extLst/>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i</a:t>
            </a:r>
          </a:p>
        </p:txBody>
      </p:sp>
      <p:sp>
        <p:nvSpPr>
          <p:cNvPr id="86" name="Rectangle 10"/>
          <p:cNvSpPr>
            <a:spLocks noChangeArrowheads="1"/>
          </p:cNvSpPr>
          <p:nvPr/>
        </p:nvSpPr>
        <p:spPr bwMode="auto">
          <a:xfrm>
            <a:off x="3924300" y="2914650"/>
            <a:ext cx="1371600" cy="304800"/>
          </a:xfrm>
          <a:prstGeom prst="rect">
            <a:avLst/>
          </a:prstGeom>
          <a:solidFill>
            <a:schemeClr val="accent1"/>
          </a:solidFill>
          <a:ln w="19050">
            <a:solidFill>
              <a:schemeClr val="accent1">
                <a:lumMod val="75000"/>
              </a:schemeClr>
            </a:solidFill>
            <a:headEnd type="arrow" w="med" len="med"/>
            <a:tailEnd type="arrow" w="med" len="med"/>
          </a:ln>
          <a:extLst/>
        </p:spPr>
        <p:style>
          <a:lnRef idx="0">
            <a:scrgbClr r="0" g="0" b="0"/>
          </a:lnRef>
          <a:fillRef idx="0">
            <a:scrgbClr r="0" g="0" b="0"/>
          </a:fillRef>
          <a:effectRef idx="0">
            <a:scrgbClr r="0" g="0" b="0"/>
          </a:effectRef>
          <a:fontRef idx="minor">
            <a:schemeClr val="lt1"/>
          </a:fontRef>
        </p:style>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j</a:t>
            </a:r>
          </a:p>
        </p:txBody>
      </p:sp>
      <p:sp>
        <p:nvSpPr>
          <p:cNvPr id="87" name="Rectangle 11"/>
          <p:cNvSpPr>
            <a:spLocks noChangeArrowheads="1"/>
          </p:cNvSpPr>
          <p:nvPr/>
        </p:nvSpPr>
        <p:spPr bwMode="auto">
          <a:xfrm>
            <a:off x="1409700" y="2914650"/>
            <a:ext cx="1057275" cy="274638"/>
          </a:xfrm>
          <a:prstGeom prst="rect">
            <a:avLst/>
          </a:prstGeom>
          <a:noFill/>
          <a:ln w="19050">
            <a:noFill/>
            <a:headEnd type="arrow" w="med" len="med"/>
            <a:tailEnd type="arrow" w="med" len="med"/>
          </a:ln>
          <a:extLst/>
        </p:spPr>
        <p:style>
          <a:lnRef idx="0">
            <a:scrgbClr r="0" g="0" b="0"/>
          </a:lnRef>
          <a:fillRef idx="0">
            <a:scrgbClr r="0" g="0" b="0"/>
          </a:fillRef>
          <a:effectRef idx="0">
            <a:scrgbClr r="0" g="0" b="0"/>
          </a:effectRef>
          <a:fontRef idx="minor">
            <a:schemeClr val="lt1"/>
          </a:fontRef>
        </p:style>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200" dirty="0">
                <a:latin typeface="Comic Sans MS" panose="030F0702030302020204" pitchFamily="66" charset="0"/>
              </a:rPr>
              <a:t>before swap</a:t>
            </a:r>
          </a:p>
        </p:txBody>
      </p:sp>
      <p:sp>
        <p:nvSpPr>
          <p:cNvPr id="88" name="Text Box 12"/>
          <p:cNvSpPr txBox="1">
            <a:spLocks noChangeArrowheads="1"/>
          </p:cNvSpPr>
          <p:nvPr/>
        </p:nvSpPr>
        <p:spPr bwMode="auto">
          <a:xfrm>
            <a:off x="4533900" y="2336800"/>
            <a:ext cx="1600200" cy="308419"/>
          </a:xfrm>
          <a:prstGeom prst="rect">
            <a:avLst/>
          </a:prstGeom>
          <a:noFill/>
          <a:ln w="19050">
            <a:noFill/>
            <a:headEnd type="arrow" w="med" len="med"/>
            <a:tailEnd type="arrow" w="med" len="med"/>
          </a:ln>
          <a:extLst/>
        </p:spPr>
        <p:style>
          <a:lnRef idx="0">
            <a:scrgbClr r="0" g="0" b="0"/>
          </a:lnRef>
          <a:fillRef idx="0">
            <a:scrgbClr r="0" g="0" b="0"/>
          </a:fillRef>
          <a:effectRef idx="0">
            <a:scrgbClr r="0" g="0" b="0"/>
          </a:effectRef>
          <a:fontRef idx="minor">
            <a:schemeClr val="lt1"/>
          </a:fontRef>
        </p:style>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kumimoji="1" lang="en-US" altLang="en-US" sz="1400" b="1" dirty="0">
                <a:solidFill>
                  <a:srgbClr val="0070C0"/>
                </a:solidFill>
                <a:latin typeface="Comic Sans MS" panose="030F0702030302020204" pitchFamily="66" charset="0"/>
              </a:rPr>
              <a:t>inversion</a:t>
            </a:r>
          </a:p>
        </p:txBody>
      </p:sp>
      <p:cxnSp>
        <p:nvCxnSpPr>
          <p:cNvPr id="89" name="AutoShape 13"/>
          <p:cNvCxnSpPr>
            <a:cxnSpLocks noChangeShapeType="1"/>
            <a:stCxn id="86" idx="0"/>
            <a:endCxn id="85" idx="0"/>
          </p:cNvCxnSpPr>
          <p:nvPr/>
        </p:nvCxnSpPr>
        <p:spPr bwMode="auto">
          <a:xfrm rot="5400000" flipV="1">
            <a:off x="5351463" y="2173288"/>
            <a:ext cx="1588" cy="1485900"/>
          </a:xfrm>
          <a:prstGeom prst="bentConnector3">
            <a:avLst>
              <a:gd name="adj1" fmla="val -14400000"/>
            </a:avLst>
          </a:prstGeom>
          <a:solidFill>
            <a:schemeClr val="accent1"/>
          </a:solidFill>
          <a:ln w="19050">
            <a:solidFill>
              <a:schemeClr val="accent1">
                <a:lumMod val="75000"/>
              </a:schemeClr>
            </a:solidFill>
            <a:headEnd type="arrow" w="med" len="med"/>
            <a:tailEnd type="arrow" w="med" len="med"/>
          </a:ln>
          <a:extLst/>
        </p:spPr>
        <p:style>
          <a:lnRef idx="0">
            <a:scrgbClr r="0" g="0" b="0"/>
          </a:lnRef>
          <a:fillRef idx="0">
            <a:scrgbClr r="0" g="0" b="0"/>
          </a:fillRef>
          <a:effectRef idx="0">
            <a:scrgbClr r="0" g="0" b="0"/>
          </a:effectRef>
          <a:fontRef idx="minor">
            <a:schemeClr val="lt1"/>
          </a:fontRef>
        </p:style>
      </p:cxnSp>
      <mc:AlternateContent xmlns:mc="http://schemas.openxmlformats.org/markup-compatibility/2006" xmlns:a14="http://schemas.microsoft.com/office/drawing/2010/main">
        <mc:Choice Requires="a14">
          <p:sp>
            <p:nvSpPr>
              <p:cNvPr id="2" name="Rectangle 1"/>
              <p:cNvSpPr/>
              <p:nvPr/>
            </p:nvSpPr>
            <p:spPr>
              <a:xfrm>
                <a:off x="457200" y="1328474"/>
                <a:ext cx="8490231" cy="5054397"/>
              </a:xfrm>
              <a:prstGeom prst="rect">
                <a:avLst/>
              </a:prstGeom>
            </p:spPr>
            <p:txBody>
              <a:bodyPr wrap="square">
                <a:spAutoFit/>
              </a:bodyPr>
              <a:lstStyle/>
              <a:p>
                <a:pPr algn="l" eaLnBrk="1" hangingPunct="1">
                  <a:lnSpc>
                    <a:spcPct val="90000"/>
                  </a:lnSpc>
                </a:pPr>
                <a:r>
                  <a:rPr lang="en-US" altLang="en-US" sz="2400" dirty="0">
                    <a:solidFill>
                      <a:schemeClr val="accent2"/>
                    </a:solidFill>
                  </a:rPr>
                  <a:t>Definition</a:t>
                </a:r>
                <a:r>
                  <a:rPr lang="en-US" altLang="en-US" sz="2400" dirty="0"/>
                  <a:t>  </a:t>
                </a:r>
              </a:p>
              <a:p>
                <a:pPr marL="342900" indent="-342900" algn="l" eaLnBrk="1" hangingPunct="1">
                  <a:lnSpc>
                    <a:spcPct val="90000"/>
                  </a:lnSpc>
                  <a:buFont typeface="Arial" panose="020B0604020202020204" pitchFamily="34" charset="0"/>
                  <a:buChar char="•"/>
                </a:pPr>
                <a:r>
                  <a:rPr lang="en-US" altLang="en-US" sz="2400" dirty="0"/>
                  <a:t>An </a:t>
                </a:r>
                <a:r>
                  <a:rPr lang="en-US" altLang="en-US" sz="2400" dirty="0">
                    <a:solidFill>
                      <a:srgbClr val="CC0000"/>
                    </a:solidFill>
                  </a:rPr>
                  <a:t>inversion</a:t>
                </a:r>
                <a:r>
                  <a:rPr lang="en-US" altLang="en-US" sz="2400" dirty="0"/>
                  <a:t> in schedule </a:t>
                </a:r>
                <a14:m>
                  <m:oMath xmlns:m="http://schemas.openxmlformats.org/officeDocument/2006/math">
                    <m:r>
                      <a:rPr lang="en-US" altLang="en-US" sz="2400" b="1" i="1" dirty="0" smtClean="0">
                        <a:solidFill>
                          <a:srgbClr val="0033CC"/>
                        </a:solidFill>
                        <a:latin typeface="Cambria Math" panose="02040503050406030204" pitchFamily="18" charset="0"/>
                      </a:rPr>
                      <m:t>𝑺</m:t>
                    </m:r>
                  </m:oMath>
                </a14:m>
                <a:r>
                  <a:rPr lang="en-US" altLang="en-US" sz="2400" dirty="0"/>
                  <a:t> is a pair of jobs</a:t>
                </a:r>
                <a:r>
                  <a:rPr lang="en-US" altLang="en-US" sz="2400" b="1" dirty="0">
                    <a:solidFill>
                      <a:srgbClr val="0033CC"/>
                    </a:solidFill>
                  </a:rPr>
                  <a:t> </a:t>
                </a:r>
                <a14:m>
                  <m:oMath xmlns:m="http://schemas.openxmlformats.org/officeDocument/2006/math">
                    <m:r>
                      <a:rPr lang="en-US" altLang="en-US" sz="2400" b="1" i="1" dirty="0" smtClean="0">
                        <a:solidFill>
                          <a:srgbClr val="0033CC"/>
                        </a:solidFill>
                        <a:latin typeface="Cambria Math" panose="02040503050406030204" pitchFamily="18" charset="0"/>
                      </a:rPr>
                      <m:t>𝒊</m:t>
                    </m:r>
                  </m:oMath>
                </a14:m>
                <a:r>
                  <a:rPr lang="en-US" altLang="en-US" sz="2400" dirty="0"/>
                  <a:t> and </a:t>
                </a:r>
                <a14:m>
                  <m:oMath xmlns:m="http://schemas.openxmlformats.org/officeDocument/2006/math">
                    <m:r>
                      <a:rPr lang="en-US" altLang="en-US" sz="2400" b="1" i="1" dirty="0" smtClean="0">
                        <a:solidFill>
                          <a:srgbClr val="0033CC"/>
                        </a:solidFill>
                        <a:latin typeface="Cambria Math" panose="02040503050406030204" pitchFamily="18" charset="0"/>
                      </a:rPr>
                      <m:t>𝒋</m:t>
                    </m:r>
                  </m:oMath>
                </a14:m>
                <a:r>
                  <a:rPr lang="en-US" altLang="en-US" sz="2400" dirty="0"/>
                  <a:t> such that </a:t>
                </a:r>
                <a14:m>
                  <m:oMath xmlns:m="http://schemas.openxmlformats.org/officeDocument/2006/math">
                    <m:sSub>
                      <m:sSubPr>
                        <m:ctrlPr>
                          <a:rPr lang="en-US" altLang="en-US" sz="2400" b="1" i="1" dirty="0" smtClean="0">
                            <a:solidFill>
                              <a:srgbClr val="0033CC"/>
                            </a:solidFill>
                            <a:latin typeface="Cambria Math" panose="02040503050406030204" pitchFamily="18" charset="0"/>
                          </a:rPr>
                        </m:ctrlPr>
                      </m:sSubPr>
                      <m:e>
                        <m:r>
                          <a:rPr lang="en-US" altLang="en-US" sz="2400" b="1" i="1" dirty="0" smtClean="0">
                            <a:solidFill>
                              <a:srgbClr val="0033CC"/>
                            </a:solidFill>
                            <a:latin typeface="Cambria Math" panose="02040503050406030204" pitchFamily="18" charset="0"/>
                          </a:rPr>
                          <m:t>𝒅</m:t>
                        </m:r>
                      </m:e>
                      <m:sub>
                        <m:r>
                          <a:rPr lang="en-US" altLang="en-US" sz="2400" b="1" i="1" dirty="0" smtClean="0">
                            <a:solidFill>
                              <a:srgbClr val="0033CC"/>
                            </a:solidFill>
                            <a:latin typeface="Cambria Math" panose="02040503050406030204" pitchFamily="18" charset="0"/>
                          </a:rPr>
                          <m:t>𝒊</m:t>
                        </m:r>
                      </m:sub>
                    </m:sSub>
                    <m:r>
                      <a:rPr lang="en-US" altLang="en-US" sz="2400" b="1" i="1" dirty="0" smtClean="0">
                        <a:solidFill>
                          <a:srgbClr val="0033CC"/>
                        </a:solidFill>
                        <a:latin typeface="Cambria Math" panose="02040503050406030204" pitchFamily="18" charset="0"/>
                      </a:rPr>
                      <m:t>&lt;</m:t>
                    </m:r>
                    <m:sSub>
                      <m:sSubPr>
                        <m:ctrlPr>
                          <a:rPr lang="en-US" altLang="en-US" sz="2400" b="1" i="1" dirty="0" smtClean="0">
                            <a:solidFill>
                              <a:srgbClr val="0033CC"/>
                            </a:solidFill>
                            <a:latin typeface="Cambria Math" panose="02040503050406030204" pitchFamily="18" charset="0"/>
                          </a:rPr>
                        </m:ctrlPr>
                      </m:sSubPr>
                      <m:e>
                        <m:r>
                          <a:rPr lang="en-US" altLang="en-US" sz="2400" b="1" i="1" dirty="0" smtClean="0">
                            <a:solidFill>
                              <a:srgbClr val="0033CC"/>
                            </a:solidFill>
                            <a:latin typeface="Cambria Math" panose="02040503050406030204" pitchFamily="18" charset="0"/>
                          </a:rPr>
                          <m:t>𝒅</m:t>
                        </m:r>
                      </m:e>
                      <m:sub>
                        <m:r>
                          <a:rPr lang="en-US" altLang="en-US" sz="2400" b="1" i="1" dirty="0" smtClean="0">
                            <a:solidFill>
                              <a:srgbClr val="0033CC"/>
                            </a:solidFill>
                            <a:latin typeface="Cambria Math" panose="02040503050406030204" pitchFamily="18" charset="0"/>
                          </a:rPr>
                          <m:t>𝒋</m:t>
                        </m:r>
                      </m:sub>
                    </m:sSub>
                  </m:oMath>
                </a14:m>
                <a:r>
                  <a:rPr lang="en-US" altLang="en-US" sz="2400" dirty="0"/>
                  <a:t> but </a:t>
                </a:r>
                <a14:m>
                  <m:oMath xmlns:m="http://schemas.openxmlformats.org/officeDocument/2006/math">
                    <m:r>
                      <a:rPr lang="en-US" altLang="en-US" sz="2400" b="1" i="1" dirty="0" smtClean="0">
                        <a:solidFill>
                          <a:srgbClr val="0033CC"/>
                        </a:solidFill>
                        <a:latin typeface="Cambria Math" panose="02040503050406030204" pitchFamily="18" charset="0"/>
                      </a:rPr>
                      <m:t>𝒋</m:t>
                    </m:r>
                  </m:oMath>
                </a14:m>
                <a:r>
                  <a:rPr lang="en-US" altLang="en-US" sz="2400" dirty="0"/>
                  <a:t> scheduled before </a:t>
                </a:r>
                <a14:m>
                  <m:oMath xmlns:m="http://schemas.openxmlformats.org/officeDocument/2006/math">
                    <m:r>
                      <a:rPr lang="en-US" altLang="en-US" sz="2400" b="1" i="1" dirty="0" smtClean="0">
                        <a:solidFill>
                          <a:srgbClr val="0033CC"/>
                        </a:solidFill>
                        <a:latin typeface="Cambria Math" panose="02040503050406030204" pitchFamily="18" charset="0"/>
                      </a:rPr>
                      <m:t>𝒊</m:t>
                    </m:r>
                  </m:oMath>
                </a14:m>
                <a:r>
                  <a:rPr lang="en-US" altLang="en-US" sz="2400" dirty="0"/>
                  <a:t>.</a:t>
                </a:r>
              </a:p>
              <a:p>
                <a:pPr eaLnBrk="1" hangingPunct="1">
                  <a:lnSpc>
                    <a:spcPct val="90000"/>
                  </a:lnSpc>
                </a:pPr>
                <a:endParaRPr lang="en-US" altLang="en-US" sz="2400" dirty="0"/>
              </a:p>
              <a:p>
                <a:pPr lvl="1" eaLnBrk="1" hangingPunct="1">
                  <a:lnSpc>
                    <a:spcPct val="90000"/>
                  </a:lnSpc>
                </a:pPr>
                <a:endParaRPr lang="en-US" altLang="en-US" dirty="0"/>
              </a:p>
              <a:p>
                <a:pPr eaLnBrk="1" hangingPunct="1">
                  <a:lnSpc>
                    <a:spcPct val="90000"/>
                  </a:lnSpc>
                </a:pPr>
                <a:endParaRPr lang="en-US" altLang="en-US" sz="2400" dirty="0"/>
              </a:p>
              <a:p>
                <a:pPr eaLnBrk="1" hangingPunct="1">
                  <a:lnSpc>
                    <a:spcPct val="90000"/>
                  </a:lnSpc>
                </a:pPr>
                <a:endParaRPr lang="en-US" altLang="en-US" sz="2400" dirty="0"/>
              </a:p>
              <a:p>
                <a:pPr algn="l" eaLnBrk="1" hangingPunct="1">
                  <a:lnSpc>
                    <a:spcPct val="90000"/>
                  </a:lnSpc>
                </a:pPr>
                <a:r>
                  <a:rPr lang="en-US" altLang="en-US" sz="2400" dirty="0">
                    <a:solidFill>
                      <a:schemeClr val="hlink"/>
                    </a:solidFill>
                  </a:rPr>
                  <a:t>Observation</a:t>
                </a:r>
              </a:p>
              <a:p>
                <a:pPr marL="342900" indent="-342900" algn="l" eaLnBrk="1" hangingPunct="1">
                  <a:lnSpc>
                    <a:spcPct val="90000"/>
                  </a:lnSpc>
                  <a:buFont typeface="Arial" panose="020B0604020202020204" pitchFamily="34" charset="0"/>
                  <a:buChar char="•"/>
                </a:pPr>
                <a:r>
                  <a:rPr lang="en-US" altLang="en-US" sz="2400" dirty="0"/>
                  <a:t>Greedy schedule has no inversions.</a:t>
                </a:r>
              </a:p>
              <a:p>
                <a:pPr eaLnBrk="1" hangingPunct="1">
                  <a:lnSpc>
                    <a:spcPct val="90000"/>
                  </a:lnSpc>
                </a:pPr>
                <a:endParaRPr lang="en-US" altLang="en-US" sz="2400" dirty="0"/>
              </a:p>
              <a:p>
                <a:pPr algn="l" eaLnBrk="1" hangingPunct="1">
                  <a:lnSpc>
                    <a:spcPct val="90000"/>
                  </a:lnSpc>
                </a:pPr>
                <a:r>
                  <a:rPr lang="en-US" altLang="en-US" sz="2400" dirty="0">
                    <a:solidFill>
                      <a:schemeClr val="hlink"/>
                    </a:solidFill>
                  </a:rPr>
                  <a:t>Observation</a:t>
                </a:r>
                <a:r>
                  <a:rPr lang="en-US" altLang="en-US" sz="2400" dirty="0"/>
                  <a:t>  </a:t>
                </a:r>
              </a:p>
              <a:p>
                <a:pPr marL="342900" indent="-342900" algn="l" eaLnBrk="1" hangingPunct="1">
                  <a:lnSpc>
                    <a:spcPct val="90000"/>
                  </a:lnSpc>
                  <a:buFont typeface="Arial" panose="020B0604020202020204" pitchFamily="34" charset="0"/>
                  <a:buChar char="•"/>
                </a:pPr>
                <a:r>
                  <a:rPr lang="en-US" altLang="en-US" sz="2400" dirty="0"/>
                  <a:t>If a schedule (with no idle time) has an inversion, it has one with a pair of inverted jobs scheduled </a:t>
                </a:r>
                <a:r>
                  <a:rPr lang="en-US" altLang="en-US" sz="2400" b="1" dirty="0">
                    <a:solidFill>
                      <a:srgbClr val="0033CC"/>
                    </a:solidFill>
                  </a:rPr>
                  <a:t>consecutively</a:t>
                </a:r>
                <a:r>
                  <a:rPr lang="en-US" altLang="en-US" sz="2400" dirty="0"/>
                  <a:t>.</a:t>
                </a:r>
              </a:p>
              <a:p>
                <a:pPr marL="800100" lvl="1" indent="-342900" algn="l" eaLnBrk="1" hangingPunct="1">
                  <a:lnSpc>
                    <a:spcPct val="90000"/>
                  </a:lnSpc>
                  <a:buFont typeface="Arial" panose="020B0604020202020204" pitchFamily="34" charset="0"/>
                  <a:buChar char="•"/>
                </a:pPr>
                <a:r>
                  <a:rPr lang="en-US" altLang="en-US" sz="2400" dirty="0"/>
                  <a:t>Why? If all jobs are in order consecutively, then no inversion.</a:t>
                </a:r>
              </a:p>
            </p:txBody>
          </p:sp>
        </mc:Choice>
        <mc:Fallback xmlns="">
          <p:sp>
            <p:nvSpPr>
              <p:cNvPr id="2" name="Rectangle 1"/>
              <p:cNvSpPr>
                <a:spLocks noRot="1" noChangeAspect="1" noMove="1" noResize="1" noEditPoints="1" noAdjustHandles="1" noChangeArrowheads="1" noChangeShapeType="1" noTextEdit="1"/>
              </p:cNvSpPr>
              <p:nvPr/>
            </p:nvSpPr>
            <p:spPr>
              <a:xfrm>
                <a:off x="457200" y="1328474"/>
                <a:ext cx="8490231" cy="5054397"/>
              </a:xfrm>
              <a:prstGeom prst="rect">
                <a:avLst/>
              </a:prstGeom>
              <a:blipFill>
                <a:blip r:embed="rId3"/>
                <a:stretch>
                  <a:fillRect l="-1077" t="-1568" b="-1930"/>
                </a:stretch>
              </a:blipFill>
            </p:spPr>
            <p:txBody>
              <a:bodyPr/>
              <a:lstStyle/>
              <a:p>
                <a:r>
                  <a:rPr lang="en-US">
                    <a:noFill/>
                  </a:rPr>
                  <a:t> </a:t>
                </a:r>
              </a:p>
            </p:txBody>
          </p:sp>
        </mc:Fallback>
      </mc:AlternateContent>
    </p:spTree>
    <p:extLst>
      <p:ext uri="{BB962C8B-B14F-4D97-AF65-F5344CB8AC3E}">
        <p14:creationId xmlns:p14="http://schemas.microsoft.com/office/powerpoint/2010/main" val="246893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Minimizing Lateness: Inversions</a:t>
            </a:r>
            <a:endParaRPr lang="en-US" altLang="en-US" sz="3600" dirty="0">
              <a:solidFill>
                <a:srgbClr val="00206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12</a:t>
            </a:fld>
            <a:endParaRPr lang="en-US" altLang="en-US" sz="1400" dirty="0">
              <a:latin typeface="Tahoma" panose="020B0604030504040204" pitchFamily="34" charset="0"/>
            </a:endParaRPr>
          </a:p>
        </p:txBody>
      </p:sp>
      <mc:AlternateContent xmlns:mc="http://schemas.openxmlformats.org/markup-compatibility/2006" xmlns:a14="http://schemas.microsoft.com/office/drawing/2010/main">
        <mc:Choice Requires="a14">
          <p:sp>
            <p:nvSpPr>
              <p:cNvPr id="27" name="Rectangle 3"/>
              <p:cNvSpPr txBox="1">
                <a:spLocks noChangeArrowheads="1"/>
              </p:cNvSpPr>
              <p:nvPr/>
            </p:nvSpPr>
            <p:spPr>
              <a:xfrm>
                <a:off x="485774" y="1190625"/>
                <a:ext cx="8201025" cy="539843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altLang="en-US" sz="2400" kern="0" dirty="0">
                    <a:solidFill>
                      <a:schemeClr val="accent2"/>
                    </a:solidFill>
                  </a:rPr>
                  <a:t>Definition</a:t>
                </a:r>
                <a:endParaRPr lang="en-US" altLang="en-US" sz="2400" kern="0" dirty="0"/>
              </a:p>
              <a:p>
                <a:pPr eaLnBrk="1" hangingPunct="1"/>
                <a:r>
                  <a:rPr lang="en-US" altLang="en-US" sz="2400" kern="0" dirty="0"/>
                  <a:t>An </a:t>
                </a:r>
                <a:r>
                  <a:rPr lang="en-US" altLang="en-US" sz="2400" kern="0" dirty="0">
                    <a:solidFill>
                      <a:srgbClr val="CC0000"/>
                    </a:solidFill>
                  </a:rPr>
                  <a:t>inversion</a:t>
                </a:r>
                <a:r>
                  <a:rPr lang="en-US" altLang="en-US" sz="2400" kern="0" dirty="0"/>
                  <a:t> in schedule </a:t>
                </a:r>
                <a14:m>
                  <m:oMath xmlns:m="http://schemas.openxmlformats.org/officeDocument/2006/math">
                    <m:r>
                      <a:rPr lang="en-US" altLang="en-US" sz="2400" b="1" i="1" kern="0" dirty="0" smtClean="0">
                        <a:solidFill>
                          <a:srgbClr val="0033CC"/>
                        </a:solidFill>
                        <a:latin typeface="Cambria Math" panose="02040503050406030204" pitchFamily="18" charset="0"/>
                      </a:rPr>
                      <m:t>𝑺</m:t>
                    </m:r>
                  </m:oMath>
                </a14:m>
                <a:r>
                  <a:rPr lang="en-US" altLang="en-US" sz="2400" kern="0" dirty="0"/>
                  <a:t> is a pair of jobs</a:t>
                </a:r>
                <a:r>
                  <a:rPr lang="en-US" altLang="en-US" sz="2400" b="1" kern="0" dirty="0">
                    <a:solidFill>
                      <a:srgbClr val="0033CC"/>
                    </a:solidFill>
                  </a:rPr>
                  <a:t> </a:t>
                </a:r>
                <a14:m>
                  <m:oMath xmlns:m="http://schemas.openxmlformats.org/officeDocument/2006/math">
                    <m:r>
                      <a:rPr lang="en-US" altLang="en-US" sz="2400" b="1" i="1" kern="0" dirty="0" smtClean="0">
                        <a:solidFill>
                          <a:srgbClr val="0033CC"/>
                        </a:solidFill>
                        <a:latin typeface="Cambria Math" panose="02040503050406030204" pitchFamily="18" charset="0"/>
                      </a:rPr>
                      <m:t>𝒊</m:t>
                    </m:r>
                  </m:oMath>
                </a14:m>
                <a:r>
                  <a:rPr lang="en-US" altLang="en-US" sz="2400" kern="0" dirty="0"/>
                  <a:t> and </a:t>
                </a:r>
                <a14:m>
                  <m:oMath xmlns:m="http://schemas.openxmlformats.org/officeDocument/2006/math">
                    <m:r>
                      <a:rPr lang="en-US" altLang="en-US" sz="2400" b="1" i="1" kern="0" dirty="0" smtClean="0">
                        <a:solidFill>
                          <a:srgbClr val="0033CC"/>
                        </a:solidFill>
                        <a:latin typeface="Cambria Math" panose="02040503050406030204" pitchFamily="18" charset="0"/>
                      </a:rPr>
                      <m:t>𝒋</m:t>
                    </m:r>
                  </m:oMath>
                </a14:m>
                <a:r>
                  <a:rPr lang="en-US" altLang="en-US" sz="2400" kern="0" dirty="0"/>
                  <a:t> such that </a:t>
                </a:r>
                <a14:m>
                  <m:oMath xmlns:m="http://schemas.openxmlformats.org/officeDocument/2006/math">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𝒅</m:t>
                        </m:r>
                      </m:e>
                      <m:sub>
                        <m:r>
                          <a:rPr lang="en-US" altLang="en-US" sz="2400" b="1" i="1" dirty="0">
                            <a:solidFill>
                              <a:srgbClr val="0033CC"/>
                            </a:solidFill>
                            <a:latin typeface="Cambria Math" panose="02040503050406030204" pitchFamily="18" charset="0"/>
                          </a:rPr>
                          <m:t>𝒊</m:t>
                        </m:r>
                      </m:sub>
                    </m:sSub>
                    <m:r>
                      <a:rPr lang="en-US" altLang="en-US" sz="2400" b="1" i="1" dirty="0">
                        <a:solidFill>
                          <a:srgbClr val="0033CC"/>
                        </a:solidFill>
                        <a:latin typeface="Cambria Math" panose="02040503050406030204" pitchFamily="18" charset="0"/>
                      </a:rPr>
                      <m:t>&lt;</m:t>
                    </m:r>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𝒅</m:t>
                        </m:r>
                      </m:e>
                      <m:sub>
                        <m:r>
                          <a:rPr lang="en-US" altLang="en-US" sz="2400" b="1" i="1" dirty="0">
                            <a:solidFill>
                              <a:srgbClr val="0033CC"/>
                            </a:solidFill>
                            <a:latin typeface="Cambria Math" panose="02040503050406030204" pitchFamily="18" charset="0"/>
                          </a:rPr>
                          <m:t>𝒋</m:t>
                        </m:r>
                      </m:sub>
                    </m:sSub>
                  </m:oMath>
                </a14:m>
                <a:r>
                  <a:rPr lang="en-US" altLang="en-US" sz="2400" kern="0" dirty="0"/>
                  <a:t> but </a:t>
                </a:r>
                <a14:m>
                  <m:oMath xmlns:m="http://schemas.openxmlformats.org/officeDocument/2006/math">
                    <m:r>
                      <a:rPr lang="en-US" altLang="en-US" sz="2400" b="1" i="1" kern="0" dirty="0" smtClean="0">
                        <a:solidFill>
                          <a:srgbClr val="0033CC"/>
                        </a:solidFill>
                        <a:latin typeface="Cambria Math" panose="02040503050406030204" pitchFamily="18" charset="0"/>
                      </a:rPr>
                      <m:t>𝒋</m:t>
                    </m:r>
                  </m:oMath>
                </a14:m>
                <a:r>
                  <a:rPr lang="en-US" altLang="en-US" sz="2400" kern="0" dirty="0"/>
                  <a:t> scheduled before </a:t>
                </a:r>
                <a14:m>
                  <m:oMath xmlns:m="http://schemas.openxmlformats.org/officeDocument/2006/math">
                    <m:r>
                      <a:rPr lang="en-US" altLang="en-US" sz="2400" b="1" i="1" kern="0" dirty="0" smtClean="0">
                        <a:solidFill>
                          <a:srgbClr val="0033CC"/>
                        </a:solidFill>
                        <a:latin typeface="Cambria Math" panose="02040503050406030204" pitchFamily="18" charset="0"/>
                      </a:rPr>
                      <m:t>𝒊</m:t>
                    </m:r>
                  </m:oMath>
                </a14:m>
                <a:r>
                  <a:rPr lang="en-US" altLang="en-US" sz="2400" kern="0" dirty="0"/>
                  <a:t>.</a:t>
                </a:r>
              </a:p>
              <a:p>
                <a:pPr eaLnBrk="1" hangingPunct="1"/>
                <a:endParaRPr lang="en-US" altLang="en-US" kern="0" dirty="0"/>
              </a:p>
              <a:p>
                <a:pPr eaLnBrk="1" hangingPunct="1"/>
                <a:endParaRPr lang="en-US" altLang="en-US" kern="0" dirty="0"/>
              </a:p>
              <a:p>
                <a:pPr eaLnBrk="1" hangingPunct="1"/>
                <a:endParaRPr lang="en-US" altLang="en-US" kern="0" dirty="0"/>
              </a:p>
              <a:p>
                <a:pPr eaLnBrk="1" hangingPunct="1"/>
                <a:endParaRPr lang="en-US" altLang="en-US" sz="2400" b="1" kern="0" dirty="0">
                  <a:solidFill>
                    <a:schemeClr val="accent2"/>
                  </a:solidFill>
                </a:endParaRPr>
              </a:p>
              <a:p>
                <a:pPr marL="0" indent="0" eaLnBrk="1" hangingPunct="1">
                  <a:buNone/>
                </a:pPr>
                <a:r>
                  <a:rPr lang="en-US" altLang="en-US" sz="2400" b="1" kern="0" dirty="0">
                    <a:solidFill>
                      <a:schemeClr val="accent2"/>
                    </a:solidFill>
                  </a:rPr>
                  <a:t>Claim</a:t>
                </a:r>
              </a:p>
              <a:p>
                <a:pPr eaLnBrk="1" hangingPunct="1"/>
                <a:r>
                  <a:rPr lang="en-US" altLang="en-US" sz="2400" kern="0" dirty="0"/>
                  <a:t>Swapping two adjacent, inverted jobs reduces the number of inversions by one and does not increase the max lateness.</a:t>
                </a:r>
              </a:p>
              <a:p>
                <a:pPr eaLnBrk="1" hangingPunct="1"/>
                <a:endParaRPr lang="en-US" altLang="en-US" sz="2400" kern="0" dirty="0"/>
              </a:p>
            </p:txBody>
          </p:sp>
        </mc:Choice>
        <mc:Fallback xmlns="">
          <p:sp>
            <p:nvSpPr>
              <p:cNvPr id="27" name="Rectangle 3"/>
              <p:cNvSpPr txBox="1">
                <a:spLocks noRot="1" noChangeAspect="1" noMove="1" noResize="1" noEditPoints="1" noAdjustHandles="1" noChangeArrowheads="1" noChangeShapeType="1" noTextEdit="1"/>
              </p:cNvSpPr>
              <p:nvPr/>
            </p:nvSpPr>
            <p:spPr>
              <a:xfrm>
                <a:off x="485774" y="1190625"/>
                <a:ext cx="8201025" cy="5398434"/>
              </a:xfrm>
              <a:prstGeom prst="rect">
                <a:avLst/>
              </a:prstGeom>
              <a:blipFill>
                <a:blip r:embed="rId3"/>
                <a:stretch>
                  <a:fillRect l="-1190" t="-790"/>
                </a:stretch>
              </a:blipFill>
            </p:spPr>
            <p:txBody>
              <a:bodyPr/>
              <a:lstStyle/>
              <a:p>
                <a:r>
                  <a:rPr lang="en-US">
                    <a:noFill/>
                  </a:rPr>
                  <a:t> </a:t>
                </a:r>
              </a:p>
            </p:txBody>
          </p:sp>
        </mc:Fallback>
      </mc:AlternateContent>
      <p:grpSp>
        <p:nvGrpSpPr>
          <p:cNvPr id="28" name="Group 15"/>
          <p:cNvGrpSpPr>
            <a:grpSpLocks/>
          </p:cNvGrpSpPr>
          <p:nvPr/>
        </p:nvGrpSpPr>
        <p:grpSpPr bwMode="auto">
          <a:xfrm>
            <a:off x="1057275" y="2555875"/>
            <a:ext cx="7315200" cy="1692276"/>
            <a:chOff x="864" y="884"/>
            <a:chExt cx="4608" cy="1066"/>
          </a:xfrm>
          <a:solidFill>
            <a:schemeClr val="accent1"/>
          </a:solidFill>
        </p:grpSpPr>
        <p:sp>
          <p:nvSpPr>
            <p:cNvPr id="29" name="Rectangle 16"/>
            <p:cNvSpPr>
              <a:spLocks noChangeArrowheads="1"/>
            </p:cNvSpPr>
            <p:nvPr/>
          </p:nvSpPr>
          <p:spPr bwMode="auto">
            <a:xfrm>
              <a:off x="4320" y="1248"/>
              <a:ext cx="48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30" name="Rectangle 17"/>
            <p:cNvSpPr>
              <a:spLocks noChangeArrowheads="1"/>
            </p:cNvSpPr>
            <p:nvPr/>
          </p:nvSpPr>
          <p:spPr bwMode="auto">
            <a:xfrm>
              <a:off x="4800" y="1248"/>
              <a:ext cx="24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31" name="Rectangle 18"/>
            <p:cNvSpPr>
              <a:spLocks noChangeArrowheads="1"/>
            </p:cNvSpPr>
            <p:nvPr/>
          </p:nvSpPr>
          <p:spPr bwMode="auto">
            <a:xfrm>
              <a:off x="1824" y="1248"/>
              <a:ext cx="62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32" name="Rectangle 19"/>
            <p:cNvSpPr>
              <a:spLocks noChangeArrowheads="1"/>
            </p:cNvSpPr>
            <p:nvPr/>
          </p:nvSpPr>
          <p:spPr bwMode="auto">
            <a:xfrm>
              <a:off x="5040" y="1248"/>
              <a:ext cx="432"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33" name="Rectangle 20"/>
            <p:cNvSpPr>
              <a:spLocks noChangeArrowheads="1"/>
            </p:cNvSpPr>
            <p:nvPr/>
          </p:nvSpPr>
          <p:spPr bwMode="auto">
            <a:xfrm>
              <a:off x="1488" y="1248"/>
              <a:ext cx="336"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34" name="Rectangle 21"/>
            <p:cNvSpPr>
              <a:spLocks noChangeArrowheads="1"/>
            </p:cNvSpPr>
            <p:nvPr/>
          </p:nvSpPr>
          <p:spPr bwMode="auto">
            <a:xfrm>
              <a:off x="3312" y="1248"/>
              <a:ext cx="1008"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i</a:t>
              </a:r>
            </a:p>
          </p:txBody>
        </p:sp>
        <p:sp>
          <p:nvSpPr>
            <p:cNvPr id="35" name="Rectangle 22"/>
            <p:cNvSpPr>
              <a:spLocks noChangeArrowheads="1"/>
            </p:cNvSpPr>
            <p:nvPr/>
          </p:nvSpPr>
          <p:spPr bwMode="auto">
            <a:xfrm>
              <a:off x="2448" y="1248"/>
              <a:ext cx="86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j</a:t>
              </a:r>
            </a:p>
          </p:txBody>
        </p:sp>
        <p:sp>
          <p:nvSpPr>
            <p:cNvPr id="36" name="Rectangle 23"/>
            <p:cNvSpPr>
              <a:spLocks noChangeArrowheads="1"/>
            </p:cNvSpPr>
            <p:nvPr/>
          </p:nvSpPr>
          <p:spPr bwMode="auto">
            <a:xfrm>
              <a:off x="2448" y="1536"/>
              <a:ext cx="1008"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i</a:t>
              </a:r>
            </a:p>
          </p:txBody>
        </p:sp>
        <p:sp>
          <p:nvSpPr>
            <p:cNvPr id="37" name="Rectangle 24"/>
            <p:cNvSpPr>
              <a:spLocks noChangeArrowheads="1"/>
            </p:cNvSpPr>
            <p:nvPr/>
          </p:nvSpPr>
          <p:spPr bwMode="auto">
            <a:xfrm>
              <a:off x="3456" y="1536"/>
              <a:ext cx="86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j</a:t>
              </a:r>
            </a:p>
          </p:txBody>
        </p:sp>
        <p:sp>
          <p:nvSpPr>
            <p:cNvPr id="38" name="Rectangle 25"/>
            <p:cNvSpPr>
              <a:spLocks noChangeArrowheads="1"/>
            </p:cNvSpPr>
            <p:nvPr/>
          </p:nvSpPr>
          <p:spPr bwMode="auto">
            <a:xfrm>
              <a:off x="4320" y="1536"/>
              <a:ext cx="48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39" name="Rectangle 26"/>
            <p:cNvSpPr>
              <a:spLocks noChangeArrowheads="1"/>
            </p:cNvSpPr>
            <p:nvPr/>
          </p:nvSpPr>
          <p:spPr bwMode="auto">
            <a:xfrm>
              <a:off x="4800" y="1536"/>
              <a:ext cx="24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40" name="Rectangle 27"/>
            <p:cNvSpPr>
              <a:spLocks noChangeArrowheads="1"/>
            </p:cNvSpPr>
            <p:nvPr/>
          </p:nvSpPr>
          <p:spPr bwMode="auto">
            <a:xfrm>
              <a:off x="1824" y="1536"/>
              <a:ext cx="62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41" name="Rectangle 28"/>
            <p:cNvSpPr>
              <a:spLocks noChangeArrowheads="1"/>
            </p:cNvSpPr>
            <p:nvPr/>
          </p:nvSpPr>
          <p:spPr bwMode="auto">
            <a:xfrm>
              <a:off x="5040" y="1536"/>
              <a:ext cx="432"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42" name="Rectangle 29"/>
            <p:cNvSpPr>
              <a:spLocks noChangeArrowheads="1"/>
            </p:cNvSpPr>
            <p:nvPr/>
          </p:nvSpPr>
          <p:spPr bwMode="auto">
            <a:xfrm>
              <a:off x="1488" y="1536"/>
              <a:ext cx="336"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43" name="Rectangle 30"/>
            <p:cNvSpPr>
              <a:spLocks noChangeArrowheads="1"/>
            </p:cNvSpPr>
            <p:nvPr/>
          </p:nvSpPr>
          <p:spPr bwMode="auto">
            <a:xfrm>
              <a:off x="864" y="1248"/>
              <a:ext cx="666" cy="173"/>
            </a:xfrm>
            <a:prstGeom prst="rect">
              <a:avLst/>
            </a:prstGeom>
            <a:no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200" dirty="0">
                  <a:latin typeface="Comic Sans MS" panose="030F0702030302020204" pitchFamily="66" charset="0"/>
                </a:rPr>
                <a:t>before swap</a:t>
              </a:r>
            </a:p>
          </p:txBody>
        </p:sp>
        <p:sp>
          <p:nvSpPr>
            <p:cNvPr id="44" name="Rectangle 31"/>
            <p:cNvSpPr>
              <a:spLocks noChangeArrowheads="1"/>
            </p:cNvSpPr>
            <p:nvPr/>
          </p:nvSpPr>
          <p:spPr bwMode="auto">
            <a:xfrm>
              <a:off x="892" y="1536"/>
              <a:ext cx="600" cy="173"/>
            </a:xfrm>
            <a:prstGeom prst="rect">
              <a:avLst/>
            </a:prstGeom>
            <a:no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200" dirty="0">
                  <a:latin typeface="Comic Sans MS" panose="030F0702030302020204" pitchFamily="66" charset="0"/>
                </a:rPr>
                <a:t>after swap</a:t>
              </a:r>
            </a:p>
          </p:txBody>
        </p:sp>
        <mc:AlternateContent xmlns:mc="http://schemas.openxmlformats.org/markup-compatibility/2006" xmlns:a14="http://schemas.microsoft.com/office/drawing/2010/main">
          <mc:Choice Requires="a14">
            <p:sp>
              <p:nvSpPr>
                <p:cNvPr id="45" name="Rectangle 32"/>
                <p:cNvSpPr>
                  <a:spLocks noChangeArrowheads="1"/>
                </p:cNvSpPr>
                <p:nvPr/>
              </p:nvSpPr>
              <p:spPr bwMode="auto">
                <a:xfrm>
                  <a:off x="4216" y="1673"/>
                  <a:ext cx="305" cy="277"/>
                </a:xfrm>
                <a:prstGeom prst="rect">
                  <a:avLst/>
                </a:prstGeom>
                <a:grpFill/>
                <a:ln w="9525">
                  <a:solidFill>
                    <a:schemeClr val="tx1"/>
                  </a:solidFill>
                  <a:miter lim="800000"/>
                  <a:headEnd/>
                  <a:tailEnd type="none" w="sm" len="sm"/>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sSubSup>
                          <m:sSubSupPr>
                            <m:ctrlPr>
                              <a:rPr kumimoji="1" lang="en-US" altLang="en-US" b="1" i="1" dirty="0" smtClean="0">
                                <a:solidFill>
                                  <a:srgbClr val="0033CC"/>
                                </a:solidFill>
                                <a:latin typeface="Cambria Math" panose="02040503050406030204" pitchFamily="18" charset="0"/>
                                <a:sym typeface="MT Extra" panose="05050102010205020202" pitchFamily="18" charset="2"/>
                              </a:rPr>
                            </m:ctrlPr>
                          </m:sSubSupPr>
                          <m:e>
                            <m:r>
                              <a:rPr kumimoji="1" lang="en-US" altLang="en-US" b="1" i="1" dirty="0" smtClean="0">
                                <a:solidFill>
                                  <a:srgbClr val="0033CC"/>
                                </a:solidFill>
                                <a:latin typeface="Cambria Math" panose="02040503050406030204" pitchFamily="18" charset="0"/>
                                <a:sym typeface="MT Extra" panose="05050102010205020202" pitchFamily="18" charset="2"/>
                              </a:rPr>
                              <m:t>𝒇</m:t>
                            </m:r>
                          </m:e>
                          <m:sub>
                            <m:r>
                              <a:rPr kumimoji="1" lang="en-US" altLang="en-US" b="1" i="1" dirty="0" smtClean="0">
                                <a:solidFill>
                                  <a:srgbClr val="0033CC"/>
                                </a:solidFill>
                                <a:latin typeface="Cambria Math" panose="02040503050406030204" pitchFamily="18" charset="0"/>
                                <a:sym typeface="MT Extra" panose="05050102010205020202" pitchFamily="18" charset="2"/>
                              </a:rPr>
                              <m:t>𝒋</m:t>
                            </m:r>
                          </m:sub>
                          <m:sup>
                            <m:r>
                              <a:rPr kumimoji="1" lang="en-US" altLang="en-US" b="1" i="1" dirty="0" smtClean="0">
                                <a:solidFill>
                                  <a:srgbClr val="0033CC"/>
                                </a:solidFill>
                                <a:latin typeface="Cambria Math" panose="02040503050406030204" pitchFamily="18" charset="0"/>
                                <a:sym typeface="MT Extra" panose="05050102010205020202" pitchFamily="18" charset="2"/>
                              </a:rPr>
                              <m:t>′</m:t>
                            </m:r>
                          </m:sup>
                        </m:sSubSup>
                      </m:oMath>
                    </m:oMathPara>
                  </a14:m>
                  <a:endParaRPr kumimoji="1" lang="en-US" altLang="en-US" b="1" dirty="0">
                    <a:solidFill>
                      <a:srgbClr val="0033CC"/>
                    </a:solidFill>
                    <a:sym typeface="MT Extra" panose="05050102010205020202" pitchFamily="18" charset="2"/>
                  </a:endParaRPr>
                </a:p>
              </p:txBody>
            </p:sp>
          </mc:Choice>
          <mc:Fallback xmlns="">
            <p:sp>
              <p:nvSpPr>
                <p:cNvPr id="45" name="Rectangle 32"/>
                <p:cNvSpPr>
                  <a:spLocks noRot="1" noChangeAspect="1" noMove="1" noResize="1" noEditPoints="1" noAdjustHandles="1" noChangeArrowheads="1" noChangeShapeType="1" noTextEdit="1"/>
                </p:cNvSpPr>
                <p:nvPr/>
              </p:nvSpPr>
              <p:spPr bwMode="auto">
                <a:xfrm>
                  <a:off x="4216" y="1673"/>
                  <a:ext cx="305" cy="277"/>
                </a:xfrm>
                <a:prstGeom prst="rect">
                  <a:avLst/>
                </a:prstGeom>
                <a:blipFill>
                  <a:blip r:embed="rId4"/>
                  <a:stretch>
                    <a:fillRect b="-9459"/>
                  </a:stretch>
                </a:blipFill>
                <a:ln w="9525">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33"/>
                <p:cNvSpPr>
                  <a:spLocks noChangeArrowheads="1"/>
                </p:cNvSpPr>
                <p:nvPr/>
              </p:nvSpPr>
              <p:spPr bwMode="auto">
                <a:xfrm>
                  <a:off x="4219" y="956"/>
                  <a:ext cx="303" cy="252"/>
                </a:xfrm>
                <a:prstGeom prst="rect">
                  <a:avLst/>
                </a:prstGeom>
                <a:grpFill/>
                <a:ln w="9525">
                  <a:solidFill>
                    <a:schemeClr val="tx1"/>
                  </a:solidFill>
                  <a:miter lim="800000"/>
                  <a:headEnd/>
                  <a:tailEnd type="none" w="sm" len="sm"/>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sSub>
                          <m:sSubPr>
                            <m:ctrlPr>
                              <a:rPr kumimoji="1" lang="en-US" altLang="en-US" b="1" i="1" dirty="0" smtClean="0">
                                <a:solidFill>
                                  <a:srgbClr val="0033CC"/>
                                </a:solidFill>
                                <a:latin typeface="Cambria Math" panose="02040503050406030204" pitchFamily="18" charset="0"/>
                                <a:sym typeface="MT Extra" panose="05050102010205020202" pitchFamily="18" charset="2"/>
                              </a:rPr>
                            </m:ctrlPr>
                          </m:sSubPr>
                          <m:e>
                            <m:r>
                              <a:rPr kumimoji="1" lang="en-US" altLang="en-US" b="1" i="1" dirty="0" smtClean="0">
                                <a:solidFill>
                                  <a:srgbClr val="0033CC"/>
                                </a:solidFill>
                                <a:latin typeface="Cambria Math" panose="02040503050406030204" pitchFamily="18" charset="0"/>
                                <a:sym typeface="MT Extra" panose="05050102010205020202" pitchFamily="18" charset="2"/>
                              </a:rPr>
                              <m:t>𝒇</m:t>
                            </m:r>
                          </m:e>
                          <m:sub>
                            <m:r>
                              <a:rPr kumimoji="1" lang="en-US" altLang="en-US" b="1" i="1" dirty="0" smtClean="0">
                                <a:solidFill>
                                  <a:srgbClr val="0033CC"/>
                                </a:solidFill>
                                <a:latin typeface="Cambria Math" panose="02040503050406030204" pitchFamily="18" charset="0"/>
                                <a:sym typeface="MT Extra" panose="05050102010205020202" pitchFamily="18" charset="2"/>
                              </a:rPr>
                              <m:t>𝒊</m:t>
                            </m:r>
                          </m:sub>
                        </m:sSub>
                      </m:oMath>
                    </m:oMathPara>
                  </a14:m>
                  <a:endParaRPr kumimoji="1" lang="en-US" altLang="en-US" b="1" dirty="0">
                    <a:solidFill>
                      <a:srgbClr val="0033CC"/>
                    </a:solidFill>
                    <a:sym typeface="MT Extra" panose="05050102010205020202" pitchFamily="18" charset="2"/>
                  </a:endParaRPr>
                </a:p>
              </p:txBody>
            </p:sp>
          </mc:Choice>
          <mc:Fallback xmlns="">
            <p:sp>
              <p:nvSpPr>
                <p:cNvPr id="46" name="Rectangle 33"/>
                <p:cNvSpPr>
                  <a:spLocks noRot="1" noChangeAspect="1" noMove="1" noResize="1" noEditPoints="1" noAdjustHandles="1" noChangeArrowheads="1" noChangeShapeType="1" noTextEdit="1"/>
                </p:cNvSpPr>
                <p:nvPr/>
              </p:nvSpPr>
              <p:spPr bwMode="auto">
                <a:xfrm>
                  <a:off x="4219" y="956"/>
                  <a:ext cx="303" cy="252"/>
                </a:xfrm>
                <a:prstGeom prst="rect">
                  <a:avLst/>
                </a:prstGeom>
                <a:blipFill>
                  <a:blip r:embed="rId5"/>
                  <a:stretch>
                    <a:fillRect b="-14706"/>
                  </a:stretch>
                </a:blipFill>
                <a:ln w="9525">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47" name="Text Box 34"/>
            <p:cNvSpPr txBox="1">
              <a:spLocks noChangeArrowheads="1"/>
            </p:cNvSpPr>
            <p:nvPr/>
          </p:nvSpPr>
          <p:spPr bwMode="auto">
            <a:xfrm>
              <a:off x="2832" y="884"/>
              <a:ext cx="1008" cy="194"/>
            </a:xfrm>
            <a:prstGeom prst="rect">
              <a:avLst/>
            </a:prstGeom>
            <a:no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kumimoji="1" lang="en-US" altLang="en-US" sz="1400" b="1" dirty="0">
                  <a:solidFill>
                    <a:srgbClr val="0070C0"/>
                  </a:solidFill>
                  <a:latin typeface="Comic Sans MS" panose="030F0702030302020204" pitchFamily="66" charset="0"/>
                </a:rPr>
                <a:t>inversion</a:t>
              </a:r>
            </a:p>
          </p:txBody>
        </p:sp>
        <p:cxnSp>
          <p:nvCxnSpPr>
            <p:cNvPr id="48" name="AutoShape 35"/>
            <p:cNvCxnSpPr>
              <a:cxnSpLocks noChangeShapeType="1"/>
            </p:cNvCxnSpPr>
            <p:nvPr/>
          </p:nvCxnSpPr>
          <p:spPr bwMode="auto">
            <a:xfrm rot="5400000" flipV="1">
              <a:off x="3347" y="781"/>
              <a:ext cx="1" cy="936"/>
            </a:xfrm>
            <a:prstGeom prst="bentConnector3">
              <a:avLst>
                <a:gd name="adj1" fmla="val -14400000"/>
              </a:avLst>
            </a:prstGeom>
            <a:grpFill/>
            <a:ln w="9525">
              <a:solidFill>
                <a:schemeClr val="accent1">
                  <a:lumMod val="50000"/>
                </a:schemeClr>
              </a:solidFill>
              <a:miter lim="800000"/>
              <a:headEnd type="triangle" w="med" len="med"/>
              <a:tailEnd type="triangl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585285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Minimizing Lateness: Inversions</a:t>
            </a:r>
            <a:endParaRPr lang="en-US" altLang="en-US" sz="3600" dirty="0">
              <a:solidFill>
                <a:srgbClr val="002060"/>
              </a:solidFill>
            </a:endParaRP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3"/>
                <a:ext cx="8229600" cy="5393001"/>
              </a:xfrm>
            </p:spPr>
            <p:txBody>
              <a:bodyPr/>
              <a:lstStyle/>
              <a:p>
                <a:pPr marL="0" indent="0" eaLnBrk="1" hangingPunct="1">
                  <a:buNone/>
                </a:pPr>
                <a:r>
                  <a:rPr lang="en-US" altLang="en-US" sz="2800" b="1" dirty="0">
                    <a:solidFill>
                      <a:srgbClr val="0033CC"/>
                    </a:solidFill>
                  </a:rPr>
                  <a:t>Lemma: </a:t>
                </a:r>
                <a:r>
                  <a:rPr lang="en-US" altLang="en-US" sz="2800" dirty="0"/>
                  <a:t>Swapping two adjacent, inverted jobs </a:t>
                </a:r>
                <a:r>
                  <a:rPr lang="en-US" altLang="en-US" sz="2800" dirty="0">
                    <a:sym typeface="Symbol" panose="05050102010706020507" pitchFamily="18" charset="2"/>
                  </a:rPr>
                  <a:t>does not increase the maximum lateness.</a:t>
                </a:r>
              </a:p>
              <a:p>
                <a:pPr marL="0" indent="0" eaLnBrk="1" hangingPunct="1">
                  <a:buNone/>
                </a:pPr>
                <a:endParaRPr lang="en-US" altLang="en-US" sz="2000" b="1" dirty="0">
                  <a:solidFill>
                    <a:srgbClr val="0033CC"/>
                  </a:solidFill>
                  <a:sym typeface="Symbol" panose="05050102010706020507" pitchFamily="18" charset="2"/>
                </a:endParaRPr>
              </a:p>
              <a:p>
                <a:pPr marL="0" indent="0" eaLnBrk="1" hangingPunct="1">
                  <a:buNone/>
                </a:pPr>
                <a:endParaRPr lang="en-US" altLang="en-US" sz="2000" b="1" dirty="0">
                  <a:solidFill>
                    <a:srgbClr val="0033CC"/>
                  </a:solidFill>
                  <a:sym typeface="Symbol" panose="05050102010706020507" pitchFamily="18" charset="2"/>
                </a:endParaRPr>
              </a:p>
              <a:p>
                <a:pPr marL="0" indent="0" eaLnBrk="1" hangingPunct="1">
                  <a:buNone/>
                </a:pPr>
                <a:endParaRPr lang="en-US" altLang="en-US" sz="2000" b="1" dirty="0">
                  <a:solidFill>
                    <a:srgbClr val="0033CC"/>
                  </a:solidFill>
                  <a:sym typeface="Symbol" panose="05050102010706020507" pitchFamily="18" charset="2"/>
                </a:endParaRPr>
              </a:p>
              <a:p>
                <a:pPr marL="0" indent="0" eaLnBrk="1" hangingPunct="1">
                  <a:buNone/>
                </a:pPr>
                <a:endParaRPr lang="en-US" altLang="en-US" sz="2000" b="1" dirty="0">
                  <a:solidFill>
                    <a:srgbClr val="0033CC"/>
                  </a:solidFill>
                  <a:sym typeface="Symbol" panose="05050102010706020507" pitchFamily="18" charset="2"/>
                </a:endParaRPr>
              </a:p>
              <a:p>
                <a:pPr marL="0" indent="0" eaLnBrk="1" hangingPunct="1">
                  <a:buNone/>
                </a:pPr>
                <a:r>
                  <a:rPr lang="en-US" altLang="en-US" sz="2000" b="1" dirty="0">
                    <a:solidFill>
                      <a:srgbClr val="0033CC"/>
                    </a:solidFill>
                    <a:sym typeface="Symbol" panose="05050102010706020507" pitchFamily="18" charset="2"/>
                  </a:rPr>
                  <a:t>Proof: </a:t>
                </a:r>
                <a:r>
                  <a:rPr lang="en-US" altLang="en-US" sz="2000" dirty="0">
                    <a:sym typeface="Symbol" panose="05050102010706020507" pitchFamily="18" charset="2"/>
                  </a:rPr>
                  <a:t>Let </a:t>
                </a:r>
                <a14:m>
                  <m:oMath xmlns:m="http://schemas.openxmlformats.org/officeDocument/2006/math">
                    <m:r>
                      <a:rPr lang="en-US" altLang="en-US" sz="2000" b="1" i="1" dirty="0">
                        <a:solidFill>
                          <a:srgbClr val="0033CC"/>
                        </a:solidFill>
                        <a:latin typeface="Cambria Math" panose="02040503050406030204" pitchFamily="18" charset="0"/>
                        <a:sym typeface="Symbol" panose="05050102010706020507" pitchFamily="18" charset="2"/>
                      </a:rPr>
                      <m:t>𝑶</m:t>
                    </m:r>
                    <m:r>
                      <a:rPr lang="en-US" altLang="en-US" sz="2000" b="1" i="1" dirty="0" smtClean="0">
                        <a:solidFill>
                          <a:srgbClr val="0033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be the schedule after swapping. </a:t>
                </a:r>
              </a:p>
              <a:p>
                <a:pPr marL="400050" eaLnBrk="1" hangingPunct="1">
                  <a:buFont typeface="Arial" panose="020B0604020202020204" pitchFamily="34" charset="0"/>
                  <a:buChar char="•"/>
                </a:pPr>
                <a:r>
                  <a:rPr lang="en-US" altLang="en-US" sz="2000" dirty="0"/>
                  <a:t>Lateness </a:t>
                </a:r>
                <a14:m>
                  <m:oMath xmlns:m="http://schemas.openxmlformats.org/officeDocument/2006/math">
                    <m:r>
                      <a:rPr lang="en-US" altLang="en-US" sz="2000" b="1" i="1" dirty="0" smtClean="0">
                        <a:solidFill>
                          <a:srgbClr val="0033CC"/>
                        </a:solidFill>
                        <a:latin typeface="Cambria Math" panose="02040503050406030204" pitchFamily="18" charset="0"/>
                      </a:rPr>
                      <m:t>𝑳</m:t>
                    </m:r>
                    <m:r>
                      <a:rPr lang="en-US" altLang="en-US" sz="2000" b="1" i="1" baseline="-25000" dirty="0">
                        <a:solidFill>
                          <a:srgbClr val="0033CC"/>
                        </a:solidFill>
                        <a:latin typeface="Cambria Math" panose="02040503050406030204" pitchFamily="18" charset="0"/>
                      </a:rPr>
                      <m:t>𝒊</m:t>
                    </m:r>
                    <m:r>
                      <a:rPr lang="en-US" altLang="en-US" sz="2000" b="1" i="1" dirty="0">
                        <a:solidFill>
                          <a:srgbClr val="0033CC"/>
                        </a:solidFill>
                        <a:latin typeface="Cambria Math" panose="02040503050406030204" pitchFamily="18" charset="0"/>
                      </a:rPr>
                      <m:t>’</m:t>
                    </m:r>
                    <m:r>
                      <a:rPr lang="en-US" altLang="en-US" sz="2000" b="1" i="1" dirty="0" smtClean="0">
                        <a:solidFill>
                          <a:srgbClr val="0033CC"/>
                        </a:solidFill>
                        <a:latin typeface="Cambria Math" panose="02040503050406030204" pitchFamily="18" charset="0"/>
                      </a:rPr>
                      <m:t>≤</m:t>
                    </m:r>
                    <m:sSub>
                      <m:sSubPr>
                        <m:ctrlPr>
                          <a:rPr lang="en-US" altLang="en-US" sz="2000" b="1" i="1" dirty="0" smtClean="0">
                            <a:solidFill>
                              <a:srgbClr val="0033CC"/>
                            </a:solidFill>
                            <a:latin typeface="Cambria Math" panose="02040503050406030204" pitchFamily="18" charset="0"/>
                          </a:rPr>
                        </m:ctrlPr>
                      </m:sSubPr>
                      <m:e>
                        <m:r>
                          <a:rPr lang="en-US" altLang="en-US" sz="2000" b="1" i="1" dirty="0">
                            <a:solidFill>
                              <a:srgbClr val="0033CC"/>
                            </a:solidFill>
                            <a:latin typeface="Cambria Math" panose="02040503050406030204" pitchFamily="18" charset="0"/>
                          </a:rPr>
                          <m:t>𝑳</m:t>
                        </m:r>
                      </m:e>
                      <m:sub>
                        <m:r>
                          <a:rPr lang="en-US" altLang="en-US" sz="2000" b="1" i="1" dirty="0" smtClean="0">
                            <a:solidFill>
                              <a:srgbClr val="0033CC"/>
                            </a:solidFill>
                            <a:latin typeface="Cambria Math" panose="02040503050406030204" pitchFamily="18" charset="0"/>
                          </a:rPr>
                          <m:t>𝒊</m:t>
                        </m:r>
                      </m:sub>
                    </m:sSub>
                  </m:oMath>
                </a14:m>
                <a:r>
                  <a:rPr lang="en-US" altLang="en-US" sz="2000" baseline="-25000" dirty="0"/>
                  <a:t> </a:t>
                </a:r>
                <a:r>
                  <a:rPr lang="en-US" altLang="en-US" sz="2000" dirty="0"/>
                  <a:t>since </a:t>
                </a:r>
                <a14:m>
                  <m:oMath xmlns:m="http://schemas.openxmlformats.org/officeDocument/2006/math">
                    <m:r>
                      <a:rPr lang="en-US" altLang="en-US" sz="2000" b="1" i="1" dirty="0" smtClean="0">
                        <a:solidFill>
                          <a:srgbClr val="0033CC"/>
                        </a:solidFill>
                        <a:latin typeface="Cambria Math" panose="02040503050406030204" pitchFamily="18" charset="0"/>
                      </a:rPr>
                      <m:t>𝒊</m:t>
                    </m:r>
                  </m:oMath>
                </a14:m>
                <a:r>
                  <a:rPr lang="en-US" altLang="en-US" sz="2000" dirty="0"/>
                  <a:t> is scheduled earlier in</a:t>
                </a:r>
                <a14:m>
                  <m:oMath xmlns:m="http://schemas.openxmlformats.org/officeDocument/2006/math">
                    <m:r>
                      <a:rPr lang="en-US" altLang="en-US" sz="2000" i="1" dirty="0" smtClean="0">
                        <a:latin typeface="Cambria Math" panose="02040503050406030204" pitchFamily="18" charset="0"/>
                      </a:rPr>
                      <m:t> </m:t>
                    </m:r>
                    <m:r>
                      <a:rPr lang="en-US" altLang="en-US" sz="2000" b="1" i="1" dirty="0">
                        <a:solidFill>
                          <a:srgbClr val="0033CC"/>
                        </a:solidFill>
                        <a:latin typeface="Cambria Math" panose="02040503050406030204" pitchFamily="18" charset="0"/>
                      </a:rPr>
                      <m:t>𝑶</m:t>
                    </m:r>
                    <m:r>
                      <a:rPr lang="en-US" altLang="en-US" sz="2000" b="1" i="1" dirty="0">
                        <a:solidFill>
                          <a:srgbClr val="0033CC"/>
                        </a:solidFill>
                        <a:latin typeface="Cambria Math" panose="02040503050406030204" pitchFamily="18" charset="0"/>
                      </a:rPr>
                      <m:t>’ </m:t>
                    </m:r>
                  </m:oMath>
                </a14:m>
                <a:r>
                  <a:rPr lang="en-US" altLang="en-US" sz="2000" dirty="0"/>
                  <a:t>than in </a:t>
                </a:r>
                <a14:m>
                  <m:oMath xmlns:m="http://schemas.openxmlformats.org/officeDocument/2006/math">
                    <m:r>
                      <a:rPr lang="en-US" altLang="en-US" sz="2000" b="1" i="1" dirty="0" smtClean="0">
                        <a:solidFill>
                          <a:srgbClr val="0033CC"/>
                        </a:solidFill>
                        <a:latin typeface="Cambria Math" panose="02040503050406030204" pitchFamily="18" charset="0"/>
                      </a:rPr>
                      <m:t>𝑶</m:t>
                    </m:r>
                  </m:oMath>
                </a14:m>
                <a:endParaRPr lang="en-US" altLang="en-US" sz="2000" b="1" dirty="0">
                  <a:solidFill>
                    <a:srgbClr val="0033CC"/>
                  </a:solidFill>
                </a:endParaRPr>
              </a:p>
              <a:p>
                <a:pPr marL="400050" eaLnBrk="1" hangingPunct="1">
                  <a:buFont typeface="Arial" panose="020B0604020202020204" pitchFamily="34" charset="0"/>
                  <a:buChar char="•"/>
                </a:pPr>
                <a:r>
                  <a:rPr lang="en-US" altLang="en-US" sz="2000" dirty="0"/>
                  <a:t>Requests </a:t>
                </a:r>
                <a14:m>
                  <m:oMath xmlns:m="http://schemas.openxmlformats.org/officeDocument/2006/math">
                    <m:r>
                      <a:rPr lang="en-US" altLang="en-US" sz="2000" b="1" i="1" dirty="0" smtClean="0">
                        <a:solidFill>
                          <a:srgbClr val="0033CC"/>
                        </a:solidFill>
                        <a:latin typeface="Cambria Math" panose="02040503050406030204" pitchFamily="18" charset="0"/>
                      </a:rPr>
                      <m:t>𝒊</m:t>
                    </m:r>
                  </m:oMath>
                </a14:m>
                <a:r>
                  <a:rPr lang="en-US" altLang="en-US" sz="2000" dirty="0"/>
                  <a:t> and </a:t>
                </a:r>
                <a14:m>
                  <m:oMath xmlns:m="http://schemas.openxmlformats.org/officeDocument/2006/math">
                    <m:r>
                      <a:rPr lang="en-US" altLang="en-US" sz="2000" b="1" i="1" dirty="0" smtClean="0">
                        <a:solidFill>
                          <a:srgbClr val="0033CC"/>
                        </a:solidFill>
                        <a:latin typeface="Cambria Math" panose="02040503050406030204" pitchFamily="18" charset="0"/>
                      </a:rPr>
                      <m:t>𝒋</m:t>
                    </m:r>
                  </m:oMath>
                </a14:m>
                <a:r>
                  <a:rPr lang="en-US" altLang="en-US" sz="2000" dirty="0"/>
                  <a:t> together occupy the same total time slot in both schedules</a:t>
                </a:r>
              </a:p>
              <a:p>
                <a:pPr lvl="2" eaLnBrk="1" hangingPunct="1"/>
                <a:r>
                  <a:rPr lang="en-US" altLang="en-US" sz="2000" dirty="0"/>
                  <a:t>All other requests </a:t>
                </a:r>
                <a14:m>
                  <m:oMath xmlns:m="http://schemas.openxmlformats.org/officeDocument/2006/math">
                    <m:r>
                      <a:rPr lang="en-US" altLang="en-US" sz="2000" b="1" i="1" dirty="0" smtClean="0">
                        <a:solidFill>
                          <a:srgbClr val="0033CC"/>
                        </a:solidFill>
                        <a:latin typeface="Cambria Math" panose="02040503050406030204" pitchFamily="18" charset="0"/>
                      </a:rPr>
                      <m:t>𝒌</m:t>
                    </m:r>
                    <m:r>
                      <a:rPr lang="en-US" altLang="en-US" sz="2000" b="1" i="1" dirty="0" smtClean="0">
                        <a:solidFill>
                          <a:srgbClr val="0033CC"/>
                        </a:solidFill>
                        <a:latin typeface="Cambria Math" panose="02040503050406030204" pitchFamily="18" charset="0"/>
                      </a:rPr>
                      <m:t>≠</m:t>
                    </m:r>
                    <m:r>
                      <a:rPr lang="en-US" altLang="en-US" sz="2000" b="1" i="1" dirty="0" smtClean="0">
                        <a:solidFill>
                          <a:srgbClr val="0033CC"/>
                        </a:solidFill>
                        <a:latin typeface="Cambria Math" panose="02040503050406030204" pitchFamily="18" charset="0"/>
                      </a:rPr>
                      <m:t>𝒊</m:t>
                    </m:r>
                    <m:r>
                      <a:rPr lang="en-US" altLang="en-US" sz="2000" b="1" i="1" dirty="0" smtClean="0">
                        <a:solidFill>
                          <a:srgbClr val="0033CC"/>
                        </a:solidFill>
                        <a:latin typeface="Cambria Math" panose="02040503050406030204" pitchFamily="18" charset="0"/>
                      </a:rPr>
                      <m:t>,</m:t>
                    </m:r>
                    <m:r>
                      <a:rPr lang="en-US" altLang="en-US" sz="2000" b="1" i="1" dirty="0" smtClean="0">
                        <a:solidFill>
                          <a:srgbClr val="0033CC"/>
                        </a:solidFill>
                        <a:latin typeface="Cambria Math" panose="02040503050406030204" pitchFamily="18" charset="0"/>
                      </a:rPr>
                      <m:t>𝒋</m:t>
                    </m:r>
                  </m:oMath>
                </a14:m>
                <a:r>
                  <a:rPr lang="en-US" altLang="en-US" sz="2000" dirty="0">
                    <a:sym typeface="Symbol" panose="05050102010706020507" pitchFamily="18" charset="2"/>
                  </a:rPr>
                  <a:t> have </a:t>
                </a:r>
                <a14:m>
                  <m:oMath xmlns:m="http://schemas.openxmlformats.org/officeDocument/2006/math">
                    <m:r>
                      <a:rPr lang="en-US" altLang="en-US" sz="2000" b="1" i="1" dirty="0" smtClean="0">
                        <a:solidFill>
                          <a:srgbClr val="0033CC"/>
                        </a:solidFill>
                        <a:latin typeface="Cambria Math" panose="02040503050406030204" pitchFamily="18" charset="0"/>
                        <a:sym typeface="Symbol" panose="05050102010706020507" pitchFamily="18" charset="2"/>
                      </a:rPr>
                      <m:t>𝑳</m:t>
                    </m:r>
                    <m:r>
                      <a:rPr lang="en-US" altLang="en-US" sz="2000" b="1" i="1" baseline="-25000" dirty="0">
                        <a:solidFill>
                          <a:srgbClr val="0033CC"/>
                        </a:solidFill>
                        <a:latin typeface="Cambria Math" panose="02040503050406030204" pitchFamily="18" charset="0"/>
                        <a:sym typeface="Symbol" panose="05050102010706020507" pitchFamily="18" charset="2"/>
                      </a:rPr>
                      <m:t>𝒌</m:t>
                    </m:r>
                    <m:r>
                      <a:rPr lang="en-US" altLang="en-US" sz="2000" b="1" i="1" dirty="0">
                        <a:solidFill>
                          <a:srgbClr val="0033CC"/>
                        </a:solidFill>
                        <a:latin typeface="Cambria Math" panose="02040503050406030204" pitchFamily="18" charset="0"/>
                        <a:sym typeface="Symbol" panose="05050102010706020507" pitchFamily="18" charset="2"/>
                      </a:rPr>
                      <m: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𝑳</m:t>
                        </m:r>
                      </m:e>
                      <m:sub>
                        <m:r>
                          <a:rPr lang="en-US" altLang="en-US" sz="2000" b="1" i="1" dirty="0" smtClean="0">
                            <a:solidFill>
                              <a:srgbClr val="0033CC"/>
                            </a:solidFill>
                            <a:latin typeface="Cambria Math" panose="02040503050406030204" pitchFamily="18" charset="0"/>
                            <a:sym typeface="Symbol" panose="05050102010706020507" pitchFamily="18" charset="2"/>
                          </a:rPr>
                          <m:t>𝒌</m:t>
                        </m:r>
                      </m:sub>
                    </m:sSub>
                  </m:oMath>
                </a14:m>
                <a:endParaRPr lang="en-US" altLang="en-US" sz="2000" b="1" baseline="-25000" dirty="0">
                  <a:solidFill>
                    <a:srgbClr val="0033CC"/>
                  </a:solidFill>
                  <a:sym typeface="Symbol" panose="05050102010706020507" pitchFamily="18" charset="2"/>
                </a:endParaRPr>
              </a:p>
              <a:p>
                <a:pPr lvl="2" eaLnBrk="1" hangingPunct="1">
                  <a:buClr>
                    <a:schemeClr val="tx1"/>
                  </a:buClr>
                </a:pPr>
                <a14:m>
                  <m:oMath xmlns:m="http://schemas.openxmlformats.org/officeDocument/2006/math">
                    <m:r>
                      <a:rPr lang="en-US" altLang="en-US" sz="2000" b="1" i="1" dirty="0" smtClean="0">
                        <a:solidFill>
                          <a:srgbClr val="0033CC"/>
                        </a:solidFill>
                        <a:latin typeface="Cambria Math" panose="02040503050406030204" pitchFamily="18" charset="0"/>
                        <a:sym typeface="Symbol" panose="05050102010706020507" pitchFamily="18" charset="2"/>
                      </a:rPr>
                      <m:t>𝒇</m:t>
                    </m:r>
                    <m:r>
                      <a:rPr lang="en-US" altLang="en-US" sz="2000" b="1" i="1" baseline="-25000" dirty="0">
                        <a:solidFill>
                          <a:srgbClr val="0033CC"/>
                        </a:solidFill>
                        <a:latin typeface="Cambria Math" panose="02040503050406030204" pitchFamily="18" charset="0"/>
                        <a:sym typeface="Symbol" panose="05050102010706020507" pitchFamily="18" charset="2"/>
                      </a:rPr>
                      <m:t>𝒋</m:t>
                    </m:r>
                    <m:r>
                      <a:rPr lang="en-US" altLang="en-US" sz="2000" b="1" i="1" dirty="0">
                        <a:solidFill>
                          <a:srgbClr val="0033CC"/>
                        </a:solidFill>
                        <a:latin typeface="Cambria Math" panose="02040503050406030204" pitchFamily="18" charset="0"/>
                        <a:sym typeface="Symbol" panose="05050102010706020507" pitchFamily="18" charset="2"/>
                      </a:rPr>
                      <m:t>’</m:t>
                    </m:r>
                    <m:r>
                      <a:rPr lang="en-US" altLang="en-US" sz="2000" i="1" dirty="0">
                        <a:solidFill>
                          <a:srgbClr val="0033CC"/>
                        </a:solidFill>
                        <a:latin typeface="Cambria Math" panose="02040503050406030204" pitchFamily="18" charset="0"/>
                        <a:sym typeface="Symbol" panose="05050102010706020507" pitchFamily="18" charset="2"/>
                      </a:rPr>
                      <m:t>=</m:t>
                    </m:r>
                    <m:r>
                      <a:rPr lang="en-US" altLang="en-US" sz="2000" b="1" i="1" dirty="0">
                        <a:solidFill>
                          <a:srgbClr val="0033CC"/>
                        </a:solidFill>
                        <a:latin typeface="Cambria Math" panose="02040503050406030204" pitchFamily="18" charset="0"/>
                        <a:sym typeface="Symbol" panose="05050102010706020507" pitchFamily="18" charset="2"/>
                      </a:rPr>
                      <m:t>𝒇</m:t>
                    </m:r>
                    <m:r>
                      <a:rPr lang="en-US" altLang="en-US" sz="2000" b="1" i="1" baseline="-25000" dirty="0">
                        <a:solidFill>
                          <a:srgbClr val="0033CC"/>
                        </a:solidFill>
                        <a:latin typeface="Cambria Math" panose="02040503050406030204" pitchFamily="18" charset="0"/>
                        <a:sym typeface="Symbol" panose="05050102010706020507" pitchFamily="18" charset="2"/>
                      </a:rPr>
                      <m:t>𝒊</m:t>
                    </m:r>
                    <m:r>
                      <a:rPr lang="en-US" altLang="en-US" sz="2000" i="1" dirty="0">
                        <a:latin typeface="Cambria Math" panose="02040503050406030204" pitchFamily="18" charset="0"/>
                        <a:sym typeface="Symbol" panose="05050102010706020507" pitchFamily="18" charset="2"/>
                      </a:rPr>
                      <m:t> </m:t>
                    </m:r>
                  </m:oMath>
                </a14:m>
                <a:r>
                  <a:rPr lang="en-US" altLang="en-US" sz="2000" dirty="0">
                    <a:sym typeface="Symbol" panose="05050102010706020507" pitchFamily="18" charset="2"/>
                  </a:rPr>
                  <a:t>so </a:t>
                </a:r>
                <a14:m>
                  <m:oMath xmlns:m="http://schemas.openxmlformats.org/officeDocument/2006/math">
                    <m:sSubSup>
                      <m:sSubSupPr>
                        <m:ctrlPr>
                          <a:rPr lang="en-US" altLang="en-US" sz="2000" b="1" i="1" dirty="0" smtClean="0">
                            <a:solidFill>
                              <a:srgbClr val="0033CC"/>
                            </a:solidFill>
                            <a:latin typeface="Cambria Math" panose="02040503050406030204" pitchFamily="18" charset="0"/>
                            <a:sym typeface="Symbol" panose="05050102010706020507" pitchFamily="18" charset="2"/>
                          </a:rPr>
                        </m:ctrlPr>
                      </m:sSubSupPr>
                      <m:e>
                        <m:r>
                          <a:rPr lang="en-US" altLang="en-US" sz="2000" b="1" i="1" dirty="0" smtClean="0">
                            <a:solidFill>
                              <a:srgbClr val="0033CC"/>
                            </a:solidFill>
                            <a:latin typeface="Cambria Math" panose="02040503050406030204" pitchFamily="18" charset="0"/>
                            <a:sym typeface="Symbol" panose="05050102010706020507" pitchFamily="18" charset="2"/>
                          </a:rPr>
                          <m:t>𝑳</m:t>
                        </m:r>
                      </m:e>
                      <m:sub>
                        <m:r>
                          <a:rPr lang="en-US" altLang="en-US" sz="2000" b="1" i="1" dirty="0" smtClean="0">
                            <a:solidFill>
                              <a:srgbClr val="0033CC"/>
                            </a:solidFill>
                            <a:latin typeface="Cambria Math" panose="02040503050406030204" pitchFamily="18" charset="0"/>
                            <a:sym typeface="Symbol" panose="05050102010706020507" pitchFamily="18" charset="2"/>
                          </a:rPr>
                          <m:t>𝒋</m:t>
                        </m:r>
                      </m:sub>
                      <m:sup>
                        <m:r>
                          <a:rPr lang="en-US" altLang="en-US" sz="2000" b="1" i="1" dirty="0" smtClean="0">
                            <a:solidFill>
                              <a:srgbClr val="0033CC"/>
                            </a:solidFill>
                            <a:latin typeface="Cambria Math" panose="02040503050406030204" pitchFamily="18" charset="0"/>
                            <a:sym typeface="Symbol" panose="05050102010706020507" pitchFamily="18" charset="2"/>
                          </a:rPr>
                          <m:t>′</m:t>
                        </m:r>
                      </m:sup>
                    </m:sSubSup>
                    <m:r>
                      <a:rPr lang="en-US" altLang="en-US" sz="2000" i="1" dirty="0">
                        <a:solidFill>
                          <a:srgbClr val="0033CC"/>
                        </a:solidFill>
                        <a:latin typeface="Cambria Math" panose="02040503050406030204" pitchFamily="18" charset="0"/>
                        <a:sym typeface="Symbol" panose="05050102010706020507" pitchFamily="18" charset="2"/>
                      </a:rPr>
                      <m:t>=</m:t>
                    </m:r>
                    <m:sSubSup>
                      <m:sSubSupPr>
                        <m:ctrlPr>
                          <a:rPr lang="en-US" altLang="en-US" sz="2000" b="1" i="1" dirty="0" smtClean="0">
                            <a:solidFill>
                              <a:srgbClr val="0033CC"/>
                            </a:solidFill>
                            <a:latin typeface="Cambria Math" panose="02040503050406030204" pitchFamily="18" charset="0"/>
                            <a:sym typeface="Symbol" panose="05050102010706020507" pitchFamily="18" charset="2"/>
                          </a:rPr>
                        </m:ctrlPr>
                      </m:sSubSupPr>
                      <m:e>
                        <m:r>
                          <a:rPr lang="en-US" altLang="en-US" sz="2000" b="1" i="1" dirty="0" smtClean="0">
                            <a:solidFill>
                              <a:srgbClr val="0033CC"/>
                            </a:solidFill>
                            <a:latin typeface="Cambria Math" panose="02040503050406030204" pitchFamily="18" charset="0"/>
                            <a:sym typeface="Symbol" panose="05050102010706020507" pitchFamily="18" charset="2"/>
                          </a:rPr>
                          <m:t>𝒇</m:t>
                        </m:r>
                      </m:e>
                      <m:sub>
                        <m:r>
                          <a:rPr lang="en-US" altLang="en-US" sz="2000" b="1" i="1" dirty="0" smtClean="0">
                            <a:solidFill>
                              <a:srgbClr val="0033CC"/>
                            </a:solidFill>
                            <a:latin typeface="Cambria Math" panose="02040503050406030204" pitchFamily="18" charset="0"/>
                            <a:sym typeface="Symbol" panose="05050102010706020507" pitchFamily="18" charset="2"/>
                          </a:rPr>
                          <m:t>𝒋</m:t>
                        </m:r>
                      </m:sub>
                      <m:sup>
                        <m:r>
                          <a:rPr lang="en-US" altLang="en-US" sz="2000" b="1" i="1" dirty="0" smtClean="0">
                            <a:solidFill>
                              <a:srgbClr val="0033CC"/>
                            </a:solidFill>
                            <a:latin typeface="Cambria Math" panose="02040503050406030204" pitchFamily="18" charset="0"/>
                            <a:sym typeface="Symbol" panose="05050102010706020507" pitchFamily="18" charset="2"/>
                          </a:rPr>
                          <m:t>′</m:t>
                        </m:r>
                      </m:sup>
                    </m:sSubSup>
                    <m:r>
                      <a:rPr lang="en-US" altLang="en-US" sz="2000" b="1" i="1" dirty="0" smtClean="0">
                        <a:solidFill>
                          <a:srgbClr val="0033CC"/>
                        </a:solidFill>
                        <a:latin typeface="Cambria Math" panose="02040503050406030204" pitchFamily="18" charset="0"/>
                        <a:sym typeface="Symbol" panose="05050102010706020507" pitchFamily="18" charset="2"/>
                      </a:rPr>
                      <m: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𝒅</m:t>
                        </m:r>
                      </m:e>
                      <m:sub>
                        <m:r>
                          <a:rPr lang="en-US" altLang="en-US" sz="2000" b="1" i="1" dirty="0" smtClean="0">
                            <a:solidFill>
                              <a:srgbClr val="0033CC"/>
                            </a:solidFill>
                            <a:latin typeface="Cambria Math" panose="02040503050406030204" pitchFamily="18" charset="0"/>
                            <a:sym typeface="Symbol" panose="05050102010706020507" pitchFamily="18" charset="2"/>
                          </a:rPr>
                          <m:t>𝒋</m:t>
                        </m:r>
                      </m:sub>
                    </m:sSub>
                    <m:r>
                      <a:rPr lang="en-US" altLang="en-US" sz="2000" b="1" i="1" dirty="0" smtClean="0">
                        <a:solidFill>
                          <a:srgbClr val="0033CC"/>
                        </a:solidFill>
                        <a:latin typeface="Cambria Math" panose="02040503050406030204" pitchFamily="18" charset="0"/>
                        <a:sym typeface="Symbol" panose="05050102010706020507" pitchFamily="18" charset="2"/>
                      </a:rPr>
                      <m: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𝒇</m:t>
                        </m:r>
                      </m:e>
                      <m:sub>
                        <m:r>
                          <a:rPr lang="en-US" altLang="en-US" sz="2000" b="1" i="1" dirty="0" smtClean="0">
                            <a:solidFill>
                              <a:srgbClr val="0033CC"/>
                            </a:solidFill>
                            <a:latin typeface="Cambria Math" panose="02040503050406030204" pitchFamily="18" charset="0"/>
                            <a:sym typeface="Symbol" panose="05050102010706020507" pitchFamily="18" charset="2"/>
                          </a:rPr>
                          <m:t>𝒊</m:t>
                        </m:r>
                      </m:sub>
                    </m:sSub>
                    <m:r>
                      <a:rPr lang="en-US" altLang="en-US" sz="2000" b="1" i="1" dirty="0" smtClean="0">
                        <a:solidFill>
                          <a:srgbClr val="0033CC"/>
                        </a:solidFill>
                        <a:latin typeface="Cambria Math" panose="02040503050406030204" pitchFamily="18" charset="0"/>
                        <a:sym typeface="Symbol" panose="05050102010706020507" pitchFamily="18" charset="2"/>
                      </a:rPr>
                      <m: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𝒅</m:t>
                        </m:r>
                      </m:e>
                      <m:sub>
                        <m:r>
                          <a:rPr lang="en-US" altLang="en-US" sz="2000" b="1" i="1" dirty="0" smtClean="0">
                            <a:solidFill>
                              <a:srgbClr val="0033CC"/>
                            </a:solidFill>
                            <a:latin typeface="Cambria Math" panose="02040503050406030204" pitchFamily="18" charset="0"/>
                            <a:sym typeface="Symbol" panose="05050102010706020507" pitchFamily="18" charset="2"/>
                          </a:rPr>
                          <m:t>𝒋</m:t>
                        </m:r>
                      </m:sub>
                    </m:sSub>
                    <m:r>
                      <a:rPr lang="en-US" altLang="en-US" sz="2000" b="1" i="1" dirty="0" smtClean="0">
                        <a:solidFill>
                          <a:srgbClr val="0033CC"/>
                        </a:solidFill>
                        <a:latin typeface="Cambria Math" panose="02040503050406030204" pitchFamily="18" charset="0"/>
                        <a:sym typeface="Symbol" panose="05050102010706020507" pitchFamily="18" charset="2"/>
                      </a:rPr>
                      <m:t>&lt;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𝒇</m:t>
                        </m:r>
                      </m:e>
                      <m:sub>
                        <m:r>
                          <a:rPr lang="en-US" altLang="en-US" sz="2000" b="1" i="1" dirty="0" smtClean="0">
                            <a:solidFill>
                              <a:srgbClr val="0033CC"/>
                            </a:solidFill>
                            <a:latin typeface="Cambria Math" panose="02040503050406030204" pitchFamily="18" charset="0"/>
                            <a:sym typeface="Symbol" panose="05050102010706020507" pitchFamily="18" charset="2"/>
                          </a:rPr>
                          <m:t>𝒊</m:t>
                        </m:r>
                      </m:sub>
                    </m:sSub>
                    <m:r>
                      <a:rPr lang="en-US" altLang="en-US" sz="2000" b="1" i="1" dirty="0" smtClean="0">
                        <a:solidFill>
                          <a:srgbClr val="0033CC"/>
                        </a:solidFill>
                        <a:latin typeface="Cambria Math" panose="02040503050406030204" pitchFamily="18" charset="0"/>
                        <a:sym typeface="Symbol" panose="05050102010706020507" pitchFamily="18" charset="2"/>
                      </a:rPr>
                      <m: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𝒅</m:t>
                        </m:r>
                      </m:e>
                      <m:sub>
                        <m:r>
                          <a:rPr lang="en-US" altLang="en-US" sz="2000" b="1" i="1" dirty="0" smtClean="0">
                            <a:solidFill>
                              <a:srgbClr val="0033CC"/>
                            </a:solidFill>
                            <a:latin typeface="Cambria Math" panose="02040503050406030204" pitchFamily="18" charset="0"/>
                            <a:sym typeface="Symbol" panose="05050102010706020507" pitchFamily="18" charset="2"/>
                          </a:rPr>
                          <m:t>𝒊</m:t>
                        </m:r>
                      </m:sub>
                    </m:sSub>
                    <m:r>
                      <a:rPr lang="en-US" altLang="en-US" sz="2000" b="1" i="1" dirty="0" smtClean="0">
                        <a:solidFill>
                          <a:srgbClr val="0033CC"/>
                        </a:solidFill>
                        <a:latin typeface="Cambria Math" panose="02040503050406030204" pitchFamily="18" charset="0"/>
                        <a:sym typeface="Symbol" panose="05050102010706020507" pitchFamily="18" charset="2"/>
                      </a:rPr>
                      <m:t>=</m:t>
                    </m:r>
                    <m:sSub>
                      <m:sSubPr>
                        <m:ctrlPr>
                          <a:rPr lang="en-US" altLang="en-US" sz="2000" b="1" i="1" dirty="0" smtClean="0">
                            <a:solidFill>
                              <a:srgbClr val="0033CC"/>
                            </a:solidFill>
                            <a:latin typeface="Cambria Math" panose="02040503050406030204" pitchFamily="18" charset="0"/>
                            <a:sym typeface="Symbol" panose="05050102010706020507" pitchFamily="18" charset="2"/>
                          </a:rPr>
                        </m:ctrlPr>
                      </m:sSubPr>
                      <m:e>
                        <m:r>
                          <a:rPr lang="en-US" altLang="en-US" sz="2000" b="1" i="1" dirty="0" smtClean="0">
                            <a:solidFill>
                              <a:srgbClr val="0033CC"/>
                            </a:solidFill>
                            <a:latin typeface="Cambria Math" panose="02040503050406030204" pitchFamily="18" charset="0"/>
                            <a:sym typeface="Symbol" panose="05050102010706020507" pitchFamily="18" charset="2"/>
                          </a:rPr>
                          <m:t>𝑳</m:t>
                        </m:r>
                      </m:e>
                      <m:sub>
                        <m:r>
                          <a:rPr lang="en-US" altLang="en-US" sz="2000" b="1" i="1" dirty="0" smtClean="0">
                            <a:solidFill>
                              <a:srgbClr val="0033CC"/>
                            </a:solidFill>
                            <a:latin typeface="Cambria Math" panose="02040503050406030204" pitchFamily="18" charset="0"/>
                            <a:sym typeface="Symbol" panose="05050102010706020507" pitchFamily="18" charset="2"/>
                          </a:rPr>
                          <m:t>𝒊</m:t>
                        </m:r>
                      </m:sub>
                    </m:sSub>
                  </m:oMath>
                </a14:m>
                <a:endParaRPr lang="en-US" altLang="en-US" sz="2000" b="1" dirty="0" smtClean="0">
                  <a:sym typeface="Symbol" panose="05050102010706020507" pitchFamily="18" charset="2"/>
                </a:endParaRPr>
              </a:p>
              <a:p>
                <a:pPr marL="400050" eaLnBrk="1" hangingPunct="1">
                  <a:buFont typeface="Arial" panose="020B0604020202020204" pitchFamily="34" charset="0"/>
                  <a:buChar char="•"/>
                </a:pPr>
                <a:r>
                  <a:rPr lang="en-US" altLang="en-US" sz="2000" dirty="0" smtClean="0">
                    <a:sym typeface="Symbol" panose="05050102010706020507" pitchFamily="18" charset="2"/>
                  </a:rPr>
                  <a:t>Maximum lateness has not increased!</a:t>
                </a:r>
              </a:p>
              <a:p>
                <a:pPr marL="114300" lvl="1" indent="0">
                  <a:lnSpc>
                    <a:spcPts val="2600"/>
                  </a:lnSpc>
                  <a:spcBef>
                    <a:spcPct val="0"/>
                  </a:spcBef>
                  <a:buClr>
                    <a:srgbClr val="000000"/>
                  </a:buClr>
                  <a:buSzPct val="100000"/>
                </a:pPr>
                <a:endParaRPr lang="en-US" alt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3"/>
                <a:ext cx="8229600" cy="5393001"/>
              </a:xfrm>
              <a:blipFill>
                <a:blip r:embed="rId3"/>
                <a:stretch>
                  <a:fillRect l="-1481" t="-1243"/>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13</a:t>
            </a:fld>
            <a:endParaRPr lang="en-US" altLang="en-US" sz="1400" dirty="0">
              <a:latin typeface="Tahoma" panose="020B0604030504040204" pitchFamily="34" charset="0"/>
            </a:endParaRPr>
          </a:p>
        </p:txBody>
      </p:sp>
      <p:grpSp>
        <p:nvGrpSpPr>
          <p:cNvPr id="5" name="Group 15">
            <a:extLst>
              <a:ext uri="{FF2B5EF4-FFF2-40B4-BE49-F238E27FC236}">
                <a16:creationId xmlns:a16="http://schemas.microsoft.com/office/drawing/2014/main" id="{9511F3B4-D957-4605-9768-D8ACCE7D02B9}"/>
              </a:ext>
            </a:extLst>
          </p:cNvPr>
          <p:cNvGrpSpPr>
            <a:grpSpLocks/>
          </p:cNvGrpSpPr>
          <p:nvPr/>
        </p:nvGrpSpPr>
        <p:grpSpPr bwMode="auto">
          <a:xfrm>
            <a:off x="1292167" y="2174176"/>
            <a:ext cx="7315200" cy="1692276"/>
            <a:chOff x="864" y="884"/>
            <a:chExt cx="4608" cy="1066"/>
          </a:xfrm>
          <a:solidFill>
            <a:schemeClr val="accent1"/>
          </a:solidFill>
        </p:grpSpPr>
        <p:sp>
          <p:nvSpPr>
            <p:cNvPr id="6" name="Rectangle 16">
              <a:extLst>
                <a:ext uri="{FF2B5EF4-FFF2-40B4-BE49-F238E27FC236}">
                  <a16:creationId xmlns:a16="http://schemas.microsoft.com/office/drawing/2014/main" id="{E196CD41-8104-4813-895D-0EC76A9610BE}"/>
                </a:ext>
              </a:extLst>
            </p:cNvPr>
            <p:cNvSpPr>
              <a:spLocks noChangeArrowheads="1"/>
            </p:cNvSpPr>
            <p:nvPr/>
          </p:nvSpPr>
          <p:spPr bwMode="auto">
            <a:xfrm>
              <a:off x="4320" y="1248"/>
              <a:ext cx="48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7" name="Rectangle 17">
              <a:extLst>
                <a:ext uri="{FF2B5EF4-FFF2-40B4-BE49-F238E27FC236}">
                  <a16:creationId xmlns:a16="http://schemas.microsoft.com/office/drawing/2014/main" id="{671F6F76-308F-4549-B7DE-1A4B1FFAB8A1}"/>
                </a:ext>
              </a:extLst>
            </p:cNvPr>
            <p:cNvSpPr>
              <a:spLocks noChangeArrowheads="1"/>
            </p:cNvSpPr>
            <p:nvPr/>
          </p:nvSpPr>
          <p:spPr bwMode="auto">
            <a:xfrm>
              <a:off x="4800" y="1248"/>
              <a:ext cx="24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8" name="Rectangle 18">
              <a:extLst>
                <a:ext uri="{FF2B5EF4-FFF2-40B4-BE49-F238E27FC236}">
                  <a16:creationId xmlns:a16="http://schemas.microsoft.com/office/drawing/2014/main" id="{1F4F25EF-44FD-4FE6-978D-9C1C6B256F7E}"/>
                </a:ext>
              </a:extLst>
            </p:cNvPr>
            <p:cNvSpPr>
              <a:spLocks noChangeArrowheads="1"/>
            </p:cNvSpPr>
            <p:nvPr/>
          </p:nvSpPr>
          <p:spPr bwMode="auto">
            <a:xfrm>
              <a:off x="1824" y="1248"/>
              <a:ext cx="62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9" name="Rectangle 19">
              <a:extLst>
                <a:ext uri="{FF2B5EF4-FFF2-40B4-BE49-F238E27FC236}">
                  <a16:creationId xmlns:a16="http://schemas.microsoft.com/office/drawing/2014/main" id="{998EFB7C-13C9-40AB-8F88-B844572F1660}"/>
                </a:ext>
              </a:extLst>
            </p:cNvPr>
            <p:cNvSpPr>
              <a:spLocks noChangeArrowheads="1"/>
            </p:cNvSpPr>
            <p:nvPr/>
          </p:nvSpPr>
          <p:spPr bwMode="auto">
            <a:xfrm>
              <a:off x="5040" y="1248"/>
              <a:ext cx="432"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10" name="Rectangle 20">
              <a:extLst>
                <a:ext uri="{FF2B5EF4-FFF2-40B4-BE49-F238E27FC236}">
                  <a16:creationId xmlns:a16="http://schemas.microsoft.com/office/drawing/2014/main" id="{4FEF58E4-3F45-4870-8A88-CB1405DCBFCB}"/>
                </a:ext>
              </a:extLst>
            </p:cNvPr>
            <p:cNvSpPr>
              <a:spLocks noChangeArrowheads="1"/>
            </p:cNvSpPr>
            <p:nvPr/>
          </p:nvSpPr>
          <p:spPr bwMode="auto">
            <a:xfrm>
              <a:off x="1488" y="1248"/>
              <a:ext cx="336"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11" name="Rectangle 21">
              <a:extLst>
                <a:ext uri="{FF2B5EF4-FFF2-40B4-BE49-F238E27FC236}">
                  <a16:creationId xmlns:a16="http://schemas.microsoft.com/office/drawing/2014/main" id="{3C431C49-885B-47AA-B2F3-586551F877F6}"/>
                </a:ext>
              </a:extLst>
            </p:cNvPr>
            <p:cNvSpPr>
              <a:spLocks noChangeArrowheads="1"/>
            </p:cNvSpPr>
            <p:nvPr/>
          </p:nvSpPr>
          <p:spPr bwMode="auto">
            <a:xfrm>
              <a:off x="3312" y="1248"/>
              <a:ext cx="1008"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i</a:t>
              </a:r>
            </a:p>
          </p:txBody>
        </p:sp>
        <p:sp>
          <p:nvSpPr>
            <p:cNvPr id="12" name="Rectangle 22">
              <a:extLst>
                <a:ext uri="{FF2B5EF4-FFF2-40B4-BE49-F238E27FC236}">
                  <a16:creationId xmlns:a16="http://schemas.microsoft.com/office/drawing/2014/main" id="{4CCD1231-EE76-4C84-856B-7F70265F3791}"/>
                </a:ext>
              </a:extLst>
            </p:cNvPr>
            <p:cNvSpPr>
              <a:spLocks noChangeArrowheads="1"/>
            </p:cNvSpPr>
            <p:nvPr/>
          </p:nvSpPr>
          <p:spPr bwMode="auto">
            <a:xfrm>
              <a:off x="2448" y="1248"/>
              <a:ext cx="86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j</a:t>
              </a:r>
            </a:p>
          </p:txBody>
        </p:sp>
        <p:sp>
          <p:nvSpPr>
            <p:cNvPr id="13" name="Rectangle 23">
              <a:extLst>
                <a:ext uri="{FF2B5EF4-FFF2-40B4-BE49-F238E27FC236}">
                  <a16:creationId xmlns:a16="http://schemas.microsoft.com/office/drawing/2014/main" id="{C9583D92-00BD-446F-9560-AE02FCD2ED7B}"/>
                </a:ext>
              </a:extLst>
            </p:cNvPr>
            <p:cNvSpPr>
              <a:spLocks noChangeArrowheads="1"/>
            </p:cNvSpPr>
            <p:nvPr/>
          </p:nvSpPr>
          <p:spPr bwMode="auto">
            <a:xfrm>
              <a:off x="2448" y="1536"/>
              <a:ext cx="1008"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i</a:t>
              </a:r>
            </a:p>
          </p:txBody>
        </p:sp>
        <p:sp>
          <p:nvSpPr>
            <p:cNvPr id="14" name="Rectangle 24">
              <a:extLst>
                <a:ext uri="{FF2B5EF4-FFF2-40B4-BE49-F238E27FC236}">
                  <a16:creationId xmlns:a16="http://schemas.microsoft.com/office/drawing/2014/main" id="{DA66D056-69A5-4430-9C49-1EEB8BC436A6}"/>
                </a:ext>
              </a:extLst>
            </p:cNvPr>
            <p:cNvSpPr>
              <a:spLocks noChangeArrowheads="1"/>
            </p:cNvSpPr>
            <p:nvPr/>
          </p:nvSpPr>
          <p:spPr bwMode="auto">
            <a:xfrm>
              <a:off x="3456" y="1536"/>
              <a:ext cx="86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600">
                  <a:solidFill>
                    <a:schemeClr val="bg1"/>
                  </a:solidFill>
                  <a:latin typeface="Comic Sans MS" panose="030F0702030302020204" pitchFamily="66" charset="0"/>
                </a:rPr>
                <a:t>j</a:t>
              </a:r>
            </a:p>
          </p:txBody>
        </p:sp>
        <p:sp>
          <p:nvSpPr>
            <p:cNvPr id="15" name="Rectangle 25">
              <a:extLst>
                <a:ext uri="{FF2B5EF4-FFF2-40B4-BE49-F238E27FC236}">
                  <a16:creationId xmlns:a16="http://schemas.microsoft.com/office/drawing/2014/main" id="{B5FCF625-5D39-4AFC-B860-28B5CCB78C15}"/>
                </a:ext>
              </a:extLst>
            </p:cNvPr>
            <p:cNvSpPr>
              <a:spLocks noChangeArrowheads="1"/>
            </p:cNvSpPr>
            <p:nvPr/>
          </p:nvSpPr>
          <p:spPr bwMode="auto">
            <a:xfrm>
              <a:off x="4320" y="1536"/>
              <a:ext cx="48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16" name="Rectangle 26">
              <a:extLst>
                <a:ext uri="{FF2B5EF4-FFF2-40B4-BE49-F238E27FC236}">
                  <a16:creationId xmlns:a16="http://schemas.microsoft.com/office/drawing/2014/main" id="{DCBC298E-3DE6-4F4B-998C-ED65DD3F164C}"/>
                </a:ext>
              </a:extLst>
            </p:cNvPr>
            <p:cNvSpPr>
              <a:spLocks noChangeArrowheads="1"/>
            </p:cNvSpPr>
            <p:nvPr/>
          </p:nvSpPr>
          <p:spPr bwMode="auto">
            <a:xfrm>
              <a:off x="4800" y="1536"/>
              <a:ext cx="240"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17" name="Rectangle 27">
              <a:extLst>
                <a:ext uri="{FF2B5EF4-FFF2-40B4-BE49-F238E27FC236}">
                  <a16:creationId xmlns:a16="http://schemas.microsoft.com/office/drawing/2014/main" id="{9A74DF7C-69BA-46F7-8810-3E1F03EB15F6}"/>
                </a:ext>
              </a:extLst>
            </p:cNvPr>
            <p:cNvSpPr>
              <a:spLocks noChangeArrowheads="1"/>
            </p:cNvSpPr>
            <p:nvPr/>
          </p:nvSpPr>
          <p:spPr bwMode="auto">
            <a:xfrm>
              <a:off x="1824" y="1536"/>
              <a:ext cx="624"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18" name="Rectangle 28">
              <a:extLst>
                <a:ext uri="{FF2B5EF4-FFF2-40B4-BE49-F238E27FC236}">
                  <a16:creationId xmlns:a16="http://schemas.microsoft.com/office/drawing/2014/main" id="{FDB6101F-E342-42B0-9441-E7375B5E8A69}"/>
                </a:ext>
              </a:extLst>
            </p:cNvPr>
            <p:cNvSpPr>
              <a:spLocks noChangeArrowheads="1"/>
            </p:cNvSpPr>
            <p:nvPr/>
          </p:nvSpPr>
          <p:spPr bwMode="auto">
            <a:xfrm>
              <a:off x="5040" y="1536"/>
              <a:ext cx="432"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19" name="Rectangle 29">
              <a:extLst>
                <a:ext uri="{FF2B5EF4-FFF2-40B4-BE49-F238E27FC236}">
                  <a16:creationId xmlns:a16="http://schemas.microsoft.com/office/drawing/2014/main" id="{20239DD4-B4BE-4442-9B75-AE9D254F99AC}"/>
                </a:ext>
              </a:extLst>
            </p:cNvPr>
            <p:cNvSpPr>
              <a:spLocks noChangeArrowheads="1"/>
            </p:cNvSpPr>
            <p:nvPr/>
          </p:nvSpPr>
          <p:spPr bwMode="auto">
            <a:xfrm>
              <a:off x="1488" y="1536"/>
              <a:ext cx="336" cy="192"/>
            </a:xfrm>
            <a:prstGeom prst="rect">
              <a:avLst/>
            </a:prstGeom>
            <a:grp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endParaRPr kumimoji="1" lang="en-US" altLang="en-US" sz="1600">
                <a:solidFill>
                  <a:schemeClr val="bg1"/>
                </a:solidFill>
                <a:latin typeface="Comic Sans MS" panose="030F0702030302020204" pitchFamily="66" charset="0"/>
              </a:endParaRPr>
            </a:p>
          </p:txBody>
        </p:sp>
        <p:sp>
          <p:nvSpPr>
            <p:cNvPr id="20" name="Rectangle 30">
              <a:extLst>
                <a:ext uri="{FF2B5EF4-FFF2-40B4-BE49-F238E27FC236}">
                  <a16:creationId xmlns:a16="http://schemas.microsoft.com/office/drawing/2014/main" id="{62A9DA8D-1543-4F56-A700-3437603ED1CE}"/>
                </a:ext>
              </a:extLst>
            </p:cNvPr>
            <p:cNvSpPr>
              <a:spLocks noChangeArrowheads="1"/>
            </p:cNvSpPr>
            <p:nvPr/>
          </p:nvSpPr>
          <p:spPr bwMode="auto">
            <a:xfrm>
              <a:off x="864" y="1248"/>
              <a:ext cx="666" cy="173"/>
            </a:xfrm>
            <a:prstGeom prst="rect">
              <a:avLst/>
            </a:prstGeom>
            <a:no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200" dirty="0">
                  <a:latin typeface="Comic Sans MS" panose="030F0702030302020204" pitchFamily="66" charset="0"/>
                </a:rPr>
                <a:t>before swap</a:t>
              </a:r>
            </a:p>
          </p:txBody>
        </p:sp>
        <p:sp>
          <p:nvSpPr>
            <p:cNvPr id="21" name="Rectangle 31">
              <a:extLst>
                <a:ext uri="{FF2B5EF4-FFF2-40B4-BE49-F238E27FC236}">
                  <a16:creationId xmlns:a16="http://schemas.microsoft.com/office/drawing/2014/main" id="{2DD54553-6AF5-4936-9E68-B1316DA4E441}"/>
                </a:ext>
              </a:extLst>
            </p:cNvPr>
            <p:cNvSpPr>
              <a:spLocks noChangeArrowheads="1"/>
            </p:cNvSpPr>
            <p:nvPr/>
          </p:nvSpPr>
          <p:spPr bwMode="auto">
            <a:xfrm>
              <a:off x="892" y="1536"/>
              <a:ext cx="600" cy="173"/>
            </a:xfrm>
            <a:prstGeom prst="rect">
              <a:avLst/>
            </a:prstGeom>
            <a:no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200" dirty="0">
                  <a:latin typeface="Comic Sans MS" panose="030F0702030302020204" pitchFamily="66" charset="0"/>
                </a:rPr>
                <a:t>after swap</a:t>
              </a:r>
            </a:p>
          </p:txBody>
        </p:sp>
        <mc:AlternateContent xmlns:mc="http://schemas.openxmlformats.org/markup-compatibility/2006" xmlns:a14="http://schemas.microsoft.com/office/drawing/2010/main">
          <mc:Choice Requires="a14">
            <p:sp>
              <p:nvSpPr>
                <p:cNvPr id="22" name="Rectangle 32">
                  <a:extLst>
                    <a:ext uri="{FF2B5EF4-FFF2-40B4-BE49-F238E27FC236}">
                      <a16:creationId xmlns:a16="http://schemas.microsoft.com/office/drawing/2014/main" id="{AAE4D459-D47E-403A-9F36-F0270592347B}"/>
                    </a:ext>
                  </a:extLst>
                </p:cNvPr>
                <p:cNvSpPr>
                  <a:spLocks noChangeArrowheads="1"/>
                </p:cNvSpPr>
                <p:nvPr/>
              </p:nvSpPr>
              <p:spPr bwMode="auto">
                <a:xfrm>
                  <a:off x="4216" y="1673"/>
                  <a:ext cx="305" cy="277"/>
                </a:xfrm>
                <a:prstGeom prst="rect">
                  <a:avLst/>
                </a:prstGeom>
                <a:grpFill/>
                <a:ln w="9525">
                  <a:solidFill>
                    <a:schemeClr val="tx1"/>
                  </a:solidFill>
                  <a:miter lim="800000"/>
                  <a:headEnd/>
                  <a:tailEnd type="none" w="sm" len="sm"/>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sSubSup>
                          <m:sSubSupPr>
                            <m:ctrlPr>
                              <a:rPr kumimoji="1" lang="en-US" altLang="en-US" b="1" i="1" dirty="0" smtClean="0">
                                <a:solidFill>
                                  <a:srgbClr val="0033CC"/>
                                </a:solidFill>
                                <a:latin typeface="Cambria Math" panose="02040503050406030204" pitchFamily="18" charset="0"/>
                                <a:sym typeface="MT Extra" panose="05050102010205020202" pitchFamily="18" charset="2"/>
                              </a:rPr>
                            </m:ctrlPr>
                          </m:sSubSupPr>
                          <m:e>
                            <m:r>
                              <a:rPr kumimoji="1" lang="en-US" altLang="en-US" b="1" i="1" dirty="0" smtClean="0">
                                <a:solidFill>
                                  <a:srgbClr val="0033CC"/>
                                </a:solidFill>
                                <a:latin typeface="Cambria Math" panose="02040503050406030204" pitchFamily="18" charset="0"/>
                                <a:sym typeface="MT Extra" panose="05050102010205020202" pitchFamily="18" charset="2"/>
                              </a:rPr>
                              <m:t>𝒇</m:t>
                            </m:r>
                          </m:e>
                          <m:sub>
                            <m:r>
                              <a:rPr kumimoji="1" lang="en-US" altLang="en-US" b="1" i="1" dirty="0" smtClean="0">
                                <a:solidFill>
                                  <a:srgbClr val="0033CC"/>
                                </a:solidFill>
                                <a:latin typeface="Cambria Math" panose="02040503050406030204" pitchFamily="18" charset="0"/>
                                <a:sym typeface="MT Extra" panose="05050102010205020202" pitchFamily="18" charset="2"/>
                              </a:rPr>
                              <m:t>𝒋</m:t>
                            </m:r>
                          </m:sub>
                          <m:sup>
                            <m:r>
                              <a:rPr kumimoji="1" lang="en-US" altLang="en-US" b="1" i="1" dirty="0" smtClean="0">
                                <a:solidFill>
                                  <a:srgbClr val="0033CC"/>
                                </a:solidFill>
                                <a:latin typeface="Cambria Math" panose="02040503050406030204" pitchFamily="18" charset="0"/>
                                <a:sym typeface="MT Extra" panose="05050102010205020202" pitchFamily="18" charset="2"/>
                              </a:rPr>
                              <m:t>′</m:t>
                            </m:r>
                          </m:sup>
                        </m:sSubSup>
                      </m:oMath>
                    </m:oMathPara>
                  </a14:m>
                  <a:endParaRPr kumimoji="1" lang="en-US" altLang="en-US" b="1" dirty="0">
                    <a:solidFill>
                      <a:srgbClr val="0033CC"/>
                    </a:solidFill>
                    <a:sym typeface="MT Extra" panose="05050102010205020202" pitchFamily="18" charset="2"/>
                  </a:endParaRPr>
                </a:p>
              </p:txBody>
            </p:sp>
          </mc:Choice>
          <mc:Fallback xmlns="">
            <p:sp>
              <p:nvSpPr>
                <p:cNvPr id="22" name="Rectangle 32">
                  <a:extLst>
                    <a:ext uri="{FF2B5EF4-FFF2-40B4-BE49-F238E27FC236}">
                      <a16:creationId xmlns:a16="http://schemas.microsoft.com/office/drawing/2014/main" id="{AAE4D459-D47E-403A-9F36-F0270592347B}"/>
                    </a:ext>
                  </a:extLst>
                </p:cNvPr>
                <p:cNvSpPr>
                  <a:spLocks noRot="1" noChangeAspect="1" noMove="1" noResize="1" noEditPoints="1" noAdjustHandles="1" noChangeArrowheads="1" noChangeShapeType="1" noTextEdit="1"/>
                </p:cNvSpPr>
                <p:nvPr/>
              </p:nvSpPr>
              <p:spPr bwMode="auto">
                <a:xfrm>
                  <a:off x="4216" y="1673"/>
                  <a:ext cx="305" cy="277"/>
                </a:xfrm>
                <a:prstGeom prst="rect">
                  <a:avLst/>
                </a:prstGeom>
                <a:blipFill>
                  <a:blip r:embed="rId4"/>
                  <a:stretch>
                    <a:fillRect b="-9459"/>
                  </a:stretch>
                </a:blipFill>
                <a:ln w="9525">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33">
                  <a:extLst>
                    <a:ext uri="{FF2B5EF4-FFF2-40B4-BE49-F238E27FC236}">
                      <a16:creationId xmlns:a16="http://schemas.microsoft.com/office/drawing/2014/main" id="{AAA93D11-B423-4E7C-BDCB-23A5866B1EA4}"/>
                    </a:ext>
                  </a:extLst>
                </p:cNvPr>
                <p:cNvSpPr>
                  <a:spLocks noChangeArrowheads="1"/>
                </p:cNvSpPr>
                <p:nvPr/>
              </p:nvSpPr>
              <p:spPr bwMode="auto">
                <a:xfrm>
                  <a:off x="4219" y="956"/>
                  <a:ext cx="303" cy="252"/>
                </a:xfrm>
                <a:prstGeom prst="rect">
                  <a:avLst/>
                </a:prstGeom>
                <a:grpFill/>
                <a:ln w="9525">
                  <a:solidFill>
                    <a:schemeClr val="tx1"/>
                  </a:solidFill>
                  <a:miter lim="800000"/>
                  <a:headEnd/>
                  <a:tailEnd type="none" w="sm" len="sm"/>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sSub>
                          <m:sSubPr>
                            <m:ctrlPr>
                              <a:rPr kumimoji="1" lang="en-US" altLang="en-US" b="1" i="1" dirty="0" smtClean="0">
                                <a:solidFill>
                                  <a:srgbClr val="0033CC"/>
                                </a:solidFill>
                                <a:latin typeface="Cambria Math" panose="02040503050406030204" pitchFamily="18" charset="0"/>
                                <a:sym typeface="MT Extra" panose="05050102010205020202" pitchFamily="18" charset="2"/>
                              </a:rPr>
                            </m:ctrlPr>
                          </m:sSubPr>
                          <m:e>
                            <m:r>
                              <a:rPr kumimoji="1" lang="en-US" altLang="en-US" b="1" i="1" dirty="0" smtClean="0">
                                <a:solidFill>
                                  <a:srgbClr val="0033CC"/>
                                </a:solidFill>
                                <a:latin typeface="Cambria Math" panose="02040503050406030204" pitchFamily="18" charset="0"/>
                                <a:sym typeface="MT Extra" panose="05050102010205020202" pitchFamily="18" charset="2"/>
                              </a:rPr>
                              <m:t>𝒇</m:t>
                            </m:r>
                          </m:e>
                          <m:sub>
                            <m:r>
                              <a:rPr kumimoji="1" lang="en-US" altLang="en-US" b="1" i="1" dirty="0" smtClean="0">
                                <a:solidFill>
                                  <a:srgbClr val="0033CC"/>
                                </a:solidFill>
                                <a:latin typeface="Cambria Math" panose="02040503050406030204" pitchFamily="18" charset="0"/>
                                <a:sym typeface="MT Extra" panose="05050102010205020202" pitchFamily="18" charset="2"/>
                              </a:rPr>
                              <m:t>𝒊</m:t>
                            </m:r>
                          </m:sub>
                        </m:sSub>
                      </m:oMath>
                    </m:oMathPara>
                  </a14:m>
                  <a:endParaRPr kumimoji="1" lang="en-US" altLang="en-US" b="1" dirty="0">
                    <a:solidFill>
                      <a:srgbClr val="0033CC"/>
                    </a:solidFill>
                    <a:sym typeface="MT Extra" panose="05050102010205020202" pitchFamily="18" charset="2"/>
                  </a:endParaRPr>
                </a:p>
              </p:txBody>
            </p:sp>
          </mc:Choice>
          <mc:Fallback xmlns="">
            <p:sp>
              <p:nvSpPr>
                <p:cNvPr id="23" name="Rectangle 33">
                  <a:extLst>
                    <a:ext uri="{FF2B5EF4-FFF2-40B4-BE49-F238E27FC236}">
                      <a16:creationId xmlns:a16="http://schemas.microsoft.com/office/drawing/2014/main" id="{AAA93D11-B423-4E7C-BDCB-23A5866B1EA4}"/>
                    </a:ext>
                  </a:extLst>
                </p:cNvPr>
                <p:cNvSpPr>
                  <a:spLocks noRot="1" noChangeAspect="1" noMove="1" noResize="1" noEditPoints="1" noAdjustHandles="1" noChangeArrowheads="1" noChangeShapeType="1" noTextEdit="1"/>
                </p:cNvSpPr>
                <p:nvPr/>
              </p:nvSpPr>
              <p:spPr bwMode="auto">
                <a:xfrm>
                  <a:off x="4219" y="956"/>
                  <a:ext cx="303" cy="252"/>
                </a:xfrm>
                <a:prstGeom prst="rect">
                  <a:avLst/>
                </a:prstGeom>
                <a:blipFill>
                  <a:blip r:embed="rId5"/>
                  <a:stretch>
                    <a:fillRect b="-14706"/>
                  </a:stretch>
                </a:blipFill>
                <a:ln w="9525">
                  <a:solidFill>
                    <a:schemeClr val="tx1"/>
                  </a:solidFill>
                  <a:miter lim="800000"/>
                  <a:headEnd/>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24" name="Text Box 34">
              <a:extLst>
                <a:ext uri="{FF2B5EF4-FFF2-40B4-BE49-F238E27FC236}">
                  <a16:creationId xmlns:a16="http://schemas.microsoft.com/office/drawing/2014/main" id="{F722CD3D-0F8C-4405-B0F2-32321120058B}"/>
                </a:ext>
              </a:extLst>
            </p:cNvPr>
            <p:cNvSpPr txBox="1">
              <a:spLocks noChangeArrowheads="1"/>
            </p:cNvSpPr>
            <p:nvPr/>
          </p:nvSpPr>
          <p:spPr bwMode="auto">
            <a:xfrm>
              <a:off x="2832" y="884"/>
              <a:ext cx="1008" cy="194"/>
            </a:xfrm>
            <a:prstGeom prst="rect">
              <a:avLst/>
            </a:prstGeom>
            <a:noFill/>
            <a:ln w="1587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kumimoji="1" lang="en-US" altLang="en-US" sz="1400" b="1" dirty="0">
                  <a:solidFill>
                    <a:srgbClr val="0070C0"/>
                  </a:solidFill>
                  <a:latin typeface="Comic Sans MS" panose="030F0702030302020204" pitchFamily="66" charset="0"/>
                </a:rPr>
                <a:t>inversion</a:t>
              </a:r>
            </a:p>
          </p:txBody>
        </p:sp>
        <p:cxnSp>
          <p:nvCxnSpPr>
            <p:cNvPr id="25" name="AutoShape 35">
              <a:extLst>
                <a:ext uri="{FF2B5EF4-FFF2-40B4-BE49-F238E27FC236}">
                  <a16:creationId xmlns:a16="http://schemas.microsoft.com/office/drawing/2014/main" id="{06E892B7-C421-45DF-8AFD-2C1442257928}"/>
                </a:ext>
              </a:extLst>
            </p:cNvPr>
            <p:cNvCxnSpPr>
              <a:cxnSpLocks noChangeShapeType="1"/>
            </p:cNvCxnSpPr>
            <p:nvPr/>
          </p:nvCxnSpPr>
          <p:spPr bwMode="auto">
            <a:xfrm rot="5400000" flipV="1">
              <a:off x="3347" y="781"/>
              <a:ext cx="1" cy="936"/>
            </a:xfrm>
            <a:prstGeom prst="bentConnector3">
              <a:avLst>
                <a:gd name="adj1" fmla="val -14400000"/>
              </a:avLst>
            </a:prstGeom>
            <a:grpFill/>
            <a:ln w="9525">
              <a:solidFill>
                <a:schemeClr val="accent1">
                  <a:lumMod val="50000"/>
                </a:schemeClr>
              </a:solidFill>
              <a:miter lim="800000"/>
              <a:headEnd type="triangle" w="med" len="med"/>
              <a:tailEnd type="triangl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25830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1026"/>
          <p:cNvSpPr>
            <a:spLocks noGrp="1" noChangeArrowheads="1"/>
          </p:cNvSpPr>
          <p:nvPr>
            <p:ph type="ctrTitle"/>
          </p:nvPr>
        </p:nvSpPr>
        <p:spPr>
          <a:xfrm>
            <a:off x="685800" y="493120"/>
            <a:ext cx="7772400" cy="1470025"/>
          </a:xfrm>
        </p:spPr>
        <p:txBody>
          <a:bodyPr/>
          <a:lstStyle/>
          <a:p>
            <a:pPr>
              <a:defRPr/>
            </a:pPr>
            <a:r>
              <a:rPr lang="en-US" altLang="en-US" sz="3600" dirty="0"/>
              <a:t>Optimal schedules and inversions</a:t>
            </a:r>
            <a:endParaRPr kumimoji="0" lang="en-US" sz="3600" dirty="0">
              <a:cs typeface="+mj-cs"/>
            </a:endParaRPr>
          </a:p>
        </p:txBody>
      </p:sp>
      <mc:AlternateContent xmlns:mc="http://schemas.openxmlformats.org/markup-compatibility/2006" xmlns:a14="http://schemas.microsoft.com/office/drawing/2010/main">
        <mc:Choice Requires="a14">
          <p:sp>
            <p:nvSpPr>
              <p:cNvPr id="2" name="Rectangle 1"/>
              <p:cNvSpPr/>
              <p:nvPr/>
            </p:nvSpPr>
            <p:spPr>
              <a:xfrm>
                <a:off x="493613" y="1690063"/>
                <a:ext cx="8375258" cy="5632311"/>
              </a:xfrm>
              <a:prstGeom prst="rect">
                <a:avLst/>
              </a:prstGeom>
            </p:spPr>
            <p:txBody>
              <a:bodyPr wrap="square">
                <a:spAutoFit/>
              </a:bodyPr>
              <a:lstStyle/>
              <a:p>
                <a:pPr algn="l" eaLnBrk="1" hangingPunct="1"/>
                <a:r>
                  <a:rPr lang="en-US" altLang="en-US" sz="2400" dirty="0">
                    <a:solidFill>
                      <a:schemeClr val="accent2"/>
                    </a:solidFill>
                  </a:rPr>
                  <a:t>Claim:</a:t>
                </a:r>
                <a:r>
                  <a:rPr lang="en-US" altLang="en-US" sz="2400" dirty="0"/>
                  <a:t> There is an optimal schedule with no idle time and no inversions</a:t>
                </a:r>
              </a:p>
              <a:p>
                <a:pPr algn="l" eaLnBrk="1" hangingPunct="1"/>
                <a:r>
                  <a:rPr lang="en-US" altLang="en-US" sz="2400" dirty="0">
                    <a:solidFill>
                      <a:schemeClr val="hlink"/>
                    </a:solidFill>
                  </a:rPr>
                  <a:t>Proof:</a:t>
                </a:r>
              </a:p>
              <a:p>
                <a:pPr marL="342900" indent="-342900" algn="l" eaLnBrk="1" hangingPunct="1">
                  <a:buFont typeface="Arial" panose="020B0604020202020204" pitchFamily="34" charset="0"/>
                  <a:buChar char="•"/>
                </a:pPr>
                <a:r>
                  <a:rPr lang="en-US" altLang="en-US" sz="2400" dirty="0"/>
                  <a:t>By previous argument there is an optimal schedule </a:t>
                </a:r>
                <a14:m>
                  <m:oMath xmlns:m="http://schemas.openxmlformats.org/officeDocument/2006/math">
                    <m:r>
                      <a:rPr lang="en-US" altLang="en-US" sz="2400" b="1" i="1" dirty="0" smtClean="0">
                        <a:solidFill>
                          <a:srgbClr val="0033CC"/>
                        </a:solidFill>
                        <a:latin typeface="Cambria Math" panose="02040503050406030204" pitchFamily="18" charset="0"/>
                      </a:rPr>
                      <m:t>𝑶</m:t>
                    </m:r>
                  </m:oMath>
                </a14:m>
                <a:r>
                  <a:rPr lang="en-US" altLang="en-US" sz="2400" dirty="0"/>
                  <a:t> with no idle time</a:t>
                </a:r>
              </a:p>
              <a:p>
                <a:pPr marL="342900" indent="-342900" algn="l" eaLnBrk="1" hangingPunct="1">
                  <a:buFont typeface="Arial" panose="020B0604020202020204" pitchFamily="34" charset="0"/>
                  <a:buChar char="•"/>
                </a:pPr>
                <a:r>
                  <a:rPr lang="en-US" altLang="en-US" sz="2400" dirty="0"/>
                  <a:t>If </a:t>
                </a:r>
                <a14:m>
                  <m:oMath xmlns:m="http://schemas.openxmlformats.org/officeDocument/2006/math">
                    <m:r>
                      <a:rPr lang="en-US" altLang="en-US" sz="2400" b="1" i="1" dirty="0" smtClean="0">
                        <a:solidFill>
                          <a:srgbClr val="0033CC"/>
                        </a:solidFill>
                        <a:latin typeface="Cambria Math" panose="02040503050406030204" pitchFamily="18" charset="0"/>
                      </a:rPr>
                      <m:t>𝑶</m:t>
                    </m:r>
                  </m:oMath>
                </a14:m>
                <a:r>
                  <a:rPr lang="en-US" altLang="en-US" sz="2400" dirty="0"/>
                  <a:t> has an inversion then it has a </a:t>
                </a:r>
                <a:r>
                  <a:rPr lang="en-US" altLang="en-US" sz="2400" b="1" dirty="0"/>
                  <a:t>consecutive</a:t>
                </a:r>
                <a:r>
                  <a:rPr lang="en-US" altLang="en-US" sz="2400" dirty="0"/>
                  <a:t> pair of requests in its schedule that are inverted and can be swapped without increasing lateness</a:t>
                </a:r>
              </a:p>
              <a:p>
                <a:pPr marL="342900" indent="-342900" algn="l" eaLnBrk="1" hangingPunct="1">
                  <a:buFont typeface="Arial" panose="020B0604020202020204" pitchFamily="34" charset="0"/>
                  <a:buChar char="•"/>
                </a:pPr>
                <a:r>
                  <a:rPr lang="en-US" altLang="en-US" sz="2400" dirty="0"/>
                  <a:t>Eventually these swaps will produce an optimal schedule with no inversions</a:t>
                </a:r>
              </a:p>
              <a:p>
                <a:pPr marL="800100" lvl="1" indent="-342900" algn="l" eaLnBrk="1" hangingPunct="1">
                  <a:buFont typeface="Arial" panose="020B0604020202020204" pitchFamily="34" charset="0"/>
                  <a:buChar char="•"/>
                </a:pPr>
                <a:r>
                  <a:rPr lang="en-US" altLang="en-US" sz="2400" dirty="0">
                    <a:sym typeface="Symbol" panose="05050102010706020507" pitchFamily="18" charset="2"/>
                  </a:rPr>
                  <a:t>Each swap decreases the number of inversions by </a:t>
                </a:r>
                <a:r>
                  <a:rPr lang="en-US" altLang="en-US" sz="2400" b="1" dirty="0">
                    <a:solidFill>
                      <a:srgbClr val="0033CC"/>
                    </a:solidFill>
                    <a:sym typeface="Symbol" panose="05050102010706020507" pitchFamily="18" charset="2"/>
                  </a:rPr>
                  <a:t>1</a:t>
                </a:r>
              </a:p>
              <a:p>
                <a:pPr marL="800100" lvl="1" indent="-342900" algn="l" eaLnBrk="1" hangingPunct="1">
                  <a:buFont typeface="Arial" panose="020B0604020202020204" pitchFamily="34" charset="0"/>
                  <a:buChar char="•"/>
                </a:pPr>
                <a:r>
                  <a:rPr lang="en-US" altLang="en-US" sz="2400" dirty="0">
                    <a:sym typeface="Symbol" panose="05050102010706020507" pitchFamily="18" charset="2"/>
                  </a:rPr>
                  <a:t>There are at most  </a:t>
                </a:r>
                <a14:m>
                  <m:oMath xmlns:m="http://schemas.openxmlformats.org/officeDocument/2006/math">
                    <m:r>
                      <a:rPr lang="en-US" altLang="en-US" sz="2400" b="1" i="1" dirty="0">
                        <a:solidFill>
                          <a:srgbClr val="0033CC"/>
                        </a:solidFill>
                        <a:latin typeface="Cambria Math" panose="02040503050406030204" pitchFamily="18" charset="0"/>
                        <a:sym typeface="Symbol" panose="05050102010706020507" pitchFamily="18" charset="2"/>
                      </a:rPr>
                      <m:t>𝒏</m:t>
                    </m:r>
                    <m:r>
                      <a:rPr lang="en-US" altLang="en-US" sz="2400" i="1" dirty="0">
                        <a:solidFill>
                          <a:srgbClr val="0033CC"/>
                        </a:solidFill>
                        <a:latin typeface="Cambria Math" panose="02040503050406030204" pitchFamily="18" charset="0"/>
                        <a:sym typeface="Symbol" panose="05050102010706020507" pitchFamily="18" charset="2"/>
                      </a:rPr>
                      <m:t>(</m:t>
                    </m:r>
                    <m:r>
                      <a:rPr lang="en-US" altLang="en-US" sz="2400" b="1" i="1" dirty="0">
                        <a:solidFill>
                          <a:srgbClr val="0033CC"/>
                        </a:solidFill>
                        <a:latin typeface="Cambria Math" panose="02040503050406030204" pitchFamily="18" charset="0"/>
                        <a:sym typeface="Symbol" panose="05050102010706020507" pitchFamily="18" charset="2"/>
                      </a:rPr>
                      <m:t>𝒏</m:t>
                    </m:r>
                    <m:r>
                      <a:rPr lang="en-US" altLang="en-US" sz="2400" b="1" i="1" dirty="0">
                        <a:solidFill>
                          <a:srgbClr val="0033CC"/>
                        </a:solidFill>
                        <a:latin typeface="Cambria Math" panose="02040503050406030204" pitchFamily="18" charset="0"/>
                        <a:sym typeface="Symbol" panose="05050102010706020507" pitchFamily="18" charset="2"/>
                      </a:rPr>
                      <m:t>−</m:t>
                    </m:r>
                    <m:r>
                      <a:rPr lang="en-US" altLang="en-US" sz="2400" b="1" i="1" dirty="0">
                        <a:solidFill>
                          <a:srgbClr val="0033CC"/>
                        </a:solidFill>
                        <a:latin typeface="Cambria Math" panose="02040503050406030204" pitchFamily="18" charset="0"/>
                        <a:sym typeface="Symbol" panose="05050102010706020507" pitchFamily="18" charset="2"/>
                      </a:rPr>
                      <m:t>𝟏</m:t>
                    </m:r>
                    <m:r>
                      <a:rPr lang="en-US" altLang="en-US" sz="2400" i="1" dirty="0">
                        <a:solidFill>
                          <a:srgbClr val="0033CC"/>
                        </a:solidFill>
                        <a:latin typeface="Cambria Math" panose="02040503050406030204" pitchFamily="18" charset="0"/>
                        <a:sym typeface="Symbol" panose="05050102010706020507" pitchFamily="18" charset="2"/>
                      </a:rPr>
                      <m:t>)/</m:t>
                    </m:r>
                    <m:r>
                      <a:rPr lang="en-US" altLang="en-US" sz="2400" b="1" i="1" dirty="0">
                        <a:solidFill>
                          <a:srgbClr val="0033CC"/>
                        </a:solidFill>
                        <a:latin typeface="Cambria Math" panose="02040503050406030204" pitchFamily="18" charset="0"/>
                        <a:sym typeface="Symbol" panose="05050102010706020507" pitchFamily="18" charset="2"/>
                      </a:rPr>
                      <m:t>𝟐</m:t>
                    </m:r>
                  </m:oMath>
                </a14:m>
                <a:r>
                  <a:rPr lang="en-US" altLang="en-US" sz="2400" dirty="0">
                    <a:sym typeface="Symbol" panose="05050102010706020507" pitchFamily="18" charset="2"/>
                  </a:rPr>
                  <a:t> inversions. </a:t>
                </a:r>
                <a:br>
                  <a:rPr lang="en-US" altLang="en-US" sz="2400" dirty="0">
                    <a:sym typeface="Symbol" panose="05050102010706020507" pitchFamily="18" charset="2"/>
                  </a:rPr>
                </a:br>
                <a:r>
                  <a:rPr lang="en-US" altLang="en-US" sz="2400" dirty="0">
                    <a:sym typeface="Symbol" panose="05050102010706020507" pitchFamily="18" charset="2"/>
                  </a:rPr>
                  <a:t>(we only care that this is finite.)</a:t>
                </a:r>
              </a:p>
              <a:p>
                <a:pPr marL="800100" lvl="1" indent="-342900" algn="l" eaLnBrk="1" hangingPunct="1">
                  <a:buFont typeface="Arial" panose="020B0604020202020204" pitchFamily="34" charset="0"/>
                  <a:buChar char="•"/>
                </a:pPr>
                <a:endParaRPr lang="en-US" altLang="en-US" sz="2400" dirty="0"/>
              </a:p>
              <a:p>
                <a:pPr marL="800100" lvl="1" indent="-342900" algn="l" eaLnBrk="1" hangingPunct="1">
                  <a:buFont typeface="Arial" panose="020B0604020202020204" pitchFamily="34" charset="0"/>
                  <a:buChar char="•"/>
                </a:pPr>
                <a:endParaRPr lang="en-US" alt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493613" y="1690063"/>
                <a:ext cx="8375258" cy="5632311"/>
              </a:xfrm>
              <a:prstGeom prst="rect">
                <a:avLst/>
              </a:prstGeom>
              <a:blipFill>
                <a:blip r:embed="rId3"/>
                <a:stretch>
                  <a:fillRect l="-1164" t="-758" r="-1383"/>
                </a:stretch>
              </a:blipFill>
            </p:spPr>
            <p:txBody>
              <a:bodyPr/>
              <a:lstStyle/>
              <a:p>
                <a:r>
                  <a:rPr lang="en-US">
                    <a:noFill/>
                  </a:rPr>
                  <a:t> </a:t>
                </a:r>
              </a:p>
            </p:txBody>
          </p:sp>
        </mc:Fallback>
      </mc:AlternateContent>
      <p:sp>
        <p:nvSpPr>
          <p:cNvPr id="4" name="Slide Number Placeholder 5"/>
          <p:cNvSpPr>
            <a:spLocks noGrp="1"/>
          </p:cNvSpPr>
          <p:nvPr>
            <p:ph type="sldNum" sz="quarter" idx="12"/>
          </p:nvPr>
        </p:nvSpPr>
        <p:spPr>
          <a:xfrm>
            <a:off x="6553200" y="6245225"/>
            <a:ext cx="2133600" cy="476250"/>
          </a:xfrm>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dirty="0">
                <a:latin typeface="Tahoma" panose="020B0604030504040204" pitchFamily="34" charset="0"/>
              </a:rPr>
              <a:t>14</a:t>
            </a:r>
          </a:p>
        </p:txBody>
      </p:sp>
      <p:sp>
        <p:nvSpPr>
          <p:cNvPr id="3" name="Rounded Rectangle 2"/>
          <p:cNvSpPr/>
          <p:nvPr/>
        </p:nvSpPr>
        <p:spPr bwMode="auto">
          <a:xfrm>
            <a:off x="4742975" y="1156446"/>
            <a:ext cx="4125896" cy="442674"/>
          </a:xfrm>
          <a:prstGeom prst="roundRect">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Arial" charset="0"/>
              </a:rPr>
              <a:t>Did</a:t>
            </a:r>
            <a:r>
              <a:rPr kumimoji="0" lang="en-US" sz="2000" b="0" i="0" u="none" strike="noStrike" cap="none" normalizeH="0" baseline="0" dirty="0">
                <a:ln>
                  <a:noFill/>
                </a:ln>
                <a:solidFill>
                  <a:schemeClr val="tx1"/>
                </a:solidFill>
                <a:effectLst/>
                <a:latin typeface="Arial" charset="0"/>
              </a:rPr>
              <a:t> we finish the proof for greedy?</a:t>
            </a:r>
          </a:p>
        </p:txBody>
      </p:sp>
    </p:spTree>
    <p:extLst>
      <p:ext uri="{BB962C8B-B14F-4D97-AF65-F5344CB8AC3E}">
        <p14:creationId xmlns:p14="http://schemas.microsoft.com/office/powerpoint/2010/main" val="93208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99591" y="201612"/>
            <a:ext cx="8685390" cy="1143000"/>
          </a:xfrm>
        </p:spPr>
        <p:txBody>
          <a:bodyPr/>
          <a:lstStyle/>
          <a:p>
            <a:pPr eaLnBrk="1" hangingPunct="1"/>
            <a:r>
              <a:rPr lang="en-US" altLang="en-US" sz="3600" dirty="0"/>
              <a:t>Idleness and Inversions are </a:t>
            </a:r>
            <a:br>
              <a:rPr lang="en-US" altLang="en-US" sz="3600" dirty="0"/>
            </a:br>
            <a:r>
              <a:rPr lang="en-US" altLang="en-US" sz="3600" dirty="0"/>
              <a:t>the only issue</a:t>
            </a:r>
            <a:endParaRPr lang="en-US" altLang="en-US" sz="3600" dirty="0">
              <a:solidFill>
                <a:srgbClr val="00206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15</a:t>
            </a:fld>
            <a:endParaRPr lang="en-US" altLang="en-US" sz="1400">
              <a:latin typeface="Tahoma" panose="020B060403050404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549612" y="1611589"/>
                <a:ext cx="8011761" cy="4856714"/>
              </a:xfrm>
              <a:prstGeom prst="rect">
                <a:avLst/>
              </a:prstGeom>
            </p:spPr>
            <p:txBody>
              <a:bodyPr wrap="square">
                <a:spAutoFit/>
              </a:bodyPr>
              <a:lstStyle/>
              <a:p>
                <a:pPr algn="l" eaLnBrk="1" hangingPunct="1">
                  <a:lnSpc>
                    <a:spcPct val="90000"/>
                  </a:lnSpc>
                </a:pPr>
                <a:r>
                  <a:rPr lang="en-US" altLang="en-US" sz="2800" dirty="0">
                    <a:solidFill>
                      <a:schemeClr val="accent2"/>
                    </a:solidFill>
                    <a:sym typeface="Symbol" panose="05050102010706020507" pitchFamily="18" charset="2"/>
                  </a:rPr>
                  <a:t>Claim:</a:t>
                </a:r>
                <a:r>
                  <a:rPr lang="en-US" altLang="en-US" sz="2800" dirty="0">
                    <a:sym typeface="Symbol" panose="05050102010706020507" pitchFamily="18" charset="2"/>
                  </a:rPr>
                  <a:t> All schedules with no inversions and no idle time have the same maximum lateness</a:t>
                </a:r>
              </a:p>
              <a:p>
                <a:pPr algn="l" eaLnBrk="1" hangingPunct="1">
                  <a:lnSpc>
                    <a:spcPct val="90000"/>
                  </a:lnSpc>
                </a:pPr>
                <a:r>
                  <a:rPr lang="en-US" altLang="en-US" sz="2800" b="1" dirty="0">
                    <a:solidFill>
                      <a:srgbClr val="0033CC"/>
                    </a:solidFill>
                    <a:sym typeface="Symbol" panose="05050102010706020507" pitchFamily="18" charset="2"/>
                  </a:rPr>
                  <a:t>Proof:</a:t>
                </a:r>
              </a:p>
              <a:p>
                <a:pPr marL="800100" lvl="1" indent="-342900" algn="l" eaLnBrk="1" hangingPunct="1">
                  <a:lnSpc>
                    <a:spcPct val="90000"/>
                  </a:lnSpc>
                  <a:buFont typeface="Arial" panose="020B0604020202020204" pitchFamily="34" charset="0"/>
                  <a:buChar char="•"/>
                </a:pPr>
                <a:r>
                  <a:rPr lang="en-US" altLang="en-US" sz="2400" dirty="0">
                    <a:sym typeface="Symbol" panose="05050102010706020507" pitchFamily="18" charset="2"/>
                  </a:rPr>
                  <a:t>Schedules can differ only in how they order requests with equal deadlines</a:t>
                </a:r>
              </a:p>
              <a:p>
                <a:pPr marL="800100" lvl="1" indent="-342900" algn="l" eaLnBrk="1" hangingPunct="1">
                  <a:lnSpc>
                    <a:spcPct val="90000"/>
                  </a:lnSpc>
                  <a:buFont typeface="Arial" panose="020B0604020202020204" pitchFamily="34" charset="0"/>
                  <a:buChar char="•"/>
                </a:pPr>
                <a:r>
                  <a:rPr lang="en-US" altLang="en-US" sz="2400" dirty="0">
                    <a:sym typeface="Symbol" panose="05050102010706020507" pitchFamily="18" charset="2"/>
                  </a:rPr>
                  <a:t>Consider all requests having some common deadline </a:t>
                </a:r>
                <a14:m>
                  <m:oMath xmlns:m="http://schemas.openxmlformats.org/officeDocument/2006/math">
                    <m:r>
                      <a:rPr lang="en-US" altLang="en-US" sz="2400" b="1" i="1" dirty="0" smtClean="0">
                        <a:solidFill>
                          <a:srgbClr val="0033CC"/>
                        </a:solidFill>
                        <a:latin typeface="Cambria Math" panose="02040503050406030204" pitchFamily="18" charset="0"/>
                        <a:sym typeface="Symbol" panose="05050102010706020507" pitchFamily="18" charset="2"/>
                      </a:rPr>
                      <m:t>𝒅</m:t>
                    </m:r>
                  </m:oMath>
                </a14:m>
                <a:endParaRPr lang="en-US" altLang="en-US" sz="2400" dirty="0">
                  <a:sym typeface="Symbol" panose="05050102010706020507" pitchFamily="18" charset="2"/>
                </a:endParaRPr>
              </a:p>
              <a:p>
                <a:pPr marL="800100" lvl="1" indent="-342900" algn="l" eaLnBrk="1" hangingPunct="1">
                  <a:lnSpc>
                    <a:spcPct val="90000"/>
                  </a:lnSpc>
                  <a:buFont typeface="Arial" panose="020B0604020202020204" pitchFamily="34" charset="0"/>
                  <a:buChar char="•"/>
                </a:pPr>
                <a:r>
                  <a:rPr lang="en-US" altLang="en-US" sz="2400" dirty="0">
                    <a:sym typeface="Symbol" panose="05050102010706020507" pitchFamily="18" charset="2"/>
                  </a:rPr>
                  <a:t>Maximum lateness of these jobs is based only on the finish time of the last of these jobs but the set of these requests occupies the same time segment in both schedules</a:t>
                </a:r>
              </a:p>
              <a:p>
                <a:pPr marL="1257300" lvl="2" indent="-342900" algn="l" eaLnBrk="1" hangingPunct="1">
                  <a:lnSpc>
                    <a:spcPct val="90000"/>
                  </a:lnSpc>
                  <a:buFont typeface="Arial" panose="020B0604020202020204" pitchFamily="34" charset="0"/>
                  <a:buChar char="•"/>
                </a:pPr>
                <a:r>
                  <a:rPr lang="en-US" altLang="en-US" sz="2400" dirty="0">
                    <a:sym typeface="Symbol" panose="05050102010706020507" pitchFamily="18" charset="2"/>
                  </a:rPr>
                  <a:t>Last of these requests finishes at the same time in any such schedule.</a:t>
                </a:r>
              </a:p>
              <a:p>
                <a:pPr lvl="1" algn="l" eaLnBrk="1" hangingPunct="1">
                  <a:lnSpc>
                    <a:spcPct val="90000"/>
                  </a:lnSpc>
                </a:pPr>
                <a:endParaRPr lang="en-US" altLang="en-US" dirty="0">
                  <a:sym typeface="Symbol" panose="05050102010706020507" pitchFamily="18" charset="2"/>
                </a:endParaRPr>
              </a:p>
            </p:txBody>
          </p:sp>
        </mc:Choice>
        <mc:Fallback xmlns="">
          <p:sp>
            <p:nvSpPr>
              <p:cNvPr id="2" name="Rectangle 1"/>
              <p:cNvSpPr>
                <a:spLocks noRot="1" noChangeAspect="1" noMove="1" noResize="1" noEditPoints="1" noAdjustHandles="1" noChangeArrowheads="1" noChangeShapeType="1" noTextEdit="1"/>
              </p:cNvSpPr>
              <p:nvPr/>
            </p:nvSpPr>
            <p:spPr>
              <a:xfrm>
                <a:off x="549612" y="1611589"/>
                <a:ext cx="8011761" cy="4856714"/>
              </a:xfrm>
              <a:prstGeom prst="rect">
                <a:avLst/>
              </a:prstGeom>
              <a:blipFill>
                <a:blip r:embed="rId3"/>
                <a:stretch>
                  <a:fillRect l="-1522" t="-2133" r="-1218"/>
                </a:stretch>
              </a:blipFill>
            </p:spPr>
            <p:txBody>
              <a:bodyPr/>
              <a:lstStyle/>
              <a:p>
                <a:r>
                  <a:rPr lang="en-US">
                    <a:noFill/>
                  </a:rPr>
                  <a:t> </a:t>
                </a:r>
              </a:p>
            </p:txBody>
          </p:sp>
        </mc:Fallback>
      </mc:AlternateContent>
    </p:spTree>
    <p:extLst>
      <p:ext uri="{BB962C8B-B14F-4D97-AF65-F5344CB8AC3E}">
        <p14:creationId xmlns:p14="http://schemas.microsoft.com/office/powerpoint/2010/main" val="425300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Earliest Deadline First is optimal</a:t>
            </a:r>
            <a:endParaRPr lang="en-US" altLang="en-US" sz="3600" dirty="0">
              <a:solidFill>
                <a:srgbClr val="002060"/>
              </a:solidFill>
            </a:endParaRPr>
          </a:p>
        </p:txBody>
      </p:sp>
      <p:sp>
        <p:nvSpPr>
          <p:cNvPr id="412675" name="Rectangle 3"/>
          <p:cNvSpPr>
            <a:spLocks noGrp="1" noChangeArrowheads="1"/>
          </p:cNvSpPr>
          <p:nvPr>
            <p:ph idx="1"/>
          </p:nvPr>
        </p:nvSpPr>
        <p:spPr>
          <a:xfrm>
            <a:off x="457200" y="1154958"/>
            <a:ext cx="8229600" cy="5353417"/>
          </a:xfrm>
        </p:spPr>
        <p:txBody>
          <a:bodyPr/>
          <a:lstStyle/>
          <a:p>
            <a:pPr marL="0" indent="0" eaLnBrk="1" hangingPunct="1">
              <a:lnSpc>
                <a:spcPct val="90000"/>
              </a:lnSpc>
              <a:buNone/>
            </a:pPr>
            <a:r>
              <a:rPr lang="en-US" altLang="en-US" sz="2800" dirty="0"/>
              <a:t>We know that</a:t>
            </a:r>
          </a:p>
          <a:p>
            <a:pPr marL="800100" lvl="1" indent="-342900" eaLnBrk="1" hangingPunct="1">
              <a:lnSpc>
                <a:spcPct val="90000"/>
              </a:lnSpc>
              <a:buFont typeface="Arial" panose="020B0604020202020204" pitchFamily="34" charset="0"/>
              <a:buChar char="•"/>
            </a:pPr>
            <a:r>
              <a:rPr lang="en-US" altLang="en-US" sz="2400" dirty="0"/>
              <a:t>There is an optimal schedule with no idle time or inversions</a:t>
            </a:r>
          </a:p>
          <a:p>
            <a:pPr marL="800100" lvl="1" indent="-342900" eaLnBrk="1" hangingPunct="1">
              <a:lnSpc>
                <a:spcPct val="90000"/>
              </a:lnSpc>
              <a:buFont typeface="Arial" panose="020B0604020202020204" pitchFamily="34" charset="0"/>
              <a:buChar char="•"/>
            </a:pPr>
            <a:r>
              <a:rPr lang="en-US" altLang="en-US" sz="2400" dirty="0"/>
              <a:t>All schedules with no idle time or inversions have the same maximum lateness</a:t>
            </a:r>
          </a:p>
          <a:p>
            <a:pPr marL="800100" lvl="1" indent="-342900" eaLnBrk="1" hangingPunct="1">
              <a:lnSpc>
                <a:spcPct val="90000"/>
              </a:lnSpc>
              <a:buFont typeface="Arial" panose="020B0604020202020204" pitchFamily="34" charset="0"/>
              <a:buChar char="•"/>
            </a:pPr>
            <a:r>
              <a:rPr lang="en-US" altLang="en-US" sz="2400" dirty="0"/>
              <a:t>EDF produces a schedule with no idle time or inversions</a:t>
            </a:r>
          </a:p>
          <a:p>
            <a:pPr marL="0" indent="0" eaLnBrk="1" hangingPunct="1">
              <a:lnSpc>
                <a:spcPct val="90000"/>
              </a:lnSpc>
              <a:buNone/>
            </a:pPr>
            <a:r>
              <a:rPr lang="en-US" altLang="en-US" sz="2800" dirty="0"/>
              <a:t>Therefore </a:t>
            </a:r>
          </a:p>
          <a:p>
            <a:pPr marL="800100" lvl="1" indent="-342900" eaLnBrk="1" hangingPunct="1">
              <a:lnSpc>
                <a:spcPct val="90000"/>
              </a:lnSpc>
              <a:buFont typeface="Arial" panose="020B0604020202020204" pitchFamily="34" charset="0"/>
              <a:buChar char="•"/>
            </a:pPr>
            <a:r>
              <a:rPr lang="en-US" altLang="en-US" sz="2400" dirty="0"/>
              <a:t>EDF produces an optimal schedule</a:t>
            </a:r>
          </a:p>
          <a:p>
            <a:pPr marL="0" indent="0" eaLnBrk="1" hangingPunct="1">
              <a:lnSpc>
                <a:spcPct val="90000"/>
              </a:lnSpc>
              <a:buNone/>
            </a:pPr>
            <a:endParaRPr lang="en-US" altLang="en-US" sz="2800" dirty="0"/>
          </a:p>
          <a:p>
            <a:pPr marL="0" indent="0" eaLnBrk="1" hangingPunct="1">
              <a:lnSpc>
                <a:spcPct val="90000"/>
              </a:lnSpc>
              <a:buNone/>
            </a:pPr>
            <a:r>
              <a:rPr lang="en-US" altLang="en-US" sz="2800" dirty="0"/>
              <a:t>Life Wisdom:</a:t>
            </a:r>
          </a:p>
          <a:p>
            <a:pPr marL="800100" lvl="1" indent="-342900" eaLnBrk="1" hangingPunct="1">
              <a:lnSpc>
                <a:spcPct val="90000"/>
              </a:lnSpc>
              <a:buFont typeface="Arial" panose="020B0604020202020204" pitchFamily="34" charset="0"/>
              <a:buChar char="•"/>
            </a:pPr>
            <a:r>
              <a:rPr lang="en-US" altLang="en-US" sz="2400" dirty="0"/>
              <a:t>Finish your jobs according to deadline!</a:t>
            </a:r>
          </a:p>
          <a:p>
            <a:pPr marL="800100" lvl="1" indent="-342900" eaLnBrk="1" hangingPunct="1">
              <a:lnSpc>
                <a:spcPct val="90000"/>
              </a:lnSpc>
              <a:buFont typeface="Arial" panose="020B0604020202020204" pitchFamily="34" charset="0"/>
              <a:buChar char="•"/>
            </a:pPr>
            <a:r>
              <a:rPr lang="en-US" altLang="en-US" sz="2400" dirty="0">
                <a:sym typeface="Wingdings" panose="05000000000000000000" pitchFamily="2" charset="2"/>
              </a:rPr>
              <a:t> Unfortunately, we don’t see all jobs when born.</a:t>
            </a:r>
            <a:endParaRPr lang="en-US" altLang="en-US" sz="2400" dirty="0"/>
          </a:p>
          <a:p>
            <a:pPr marL="114300" lvl="1" indent="0">
              <a:lnSpc>
                <a:spcPts val="2600"/>
              </a:lnSpc>
              <a:spcBef>
                <a:spcPct val="0"/>
              </a:spcBef>
              <a:buClr>
                <a:srgbClr val="000000"/>
              </a:buClr>
              <a:buSzPct val="100000"/>
            </a:pPr>
            <a:endParaRPr lang="en-US" altLang="en-US" sz="24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16</a:t>
            </a:fld>
            <a:endParaRPr lang="en-US" altLang="en-US" sz="1400">
              <a:latin typeface="Tahoma" panose="020B0604030504040204" pitchFamily="34" charset="0"/>
            </a:endParaRPr>
          </a:p>
        </p:txBody>
      </p:sp>
    </p:spTree>
    <p:extLst>
      <p:ext uri="{BB962C8B-B14F-4D97-AF65-F5344CB8AC3E}">
        <p14:creationId xmlns:p14="http://schemas.microsoft.com/office/powerpoint/2010/main" val="266067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267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0B558113-9E20-41FC-8393-94EC7E15CB87}" type="slidenum">
              <a:rPr lang="en-US" altLang="en-US" sz="1400">
                <a:latin typeface="Tahoma" panose="020B0604030504040204" pitchFamily="34" charset="0"/>
              </a:rPr>
              <a:pPr/>
              <a:t>2</a:t>
            </a:fld>
            <a:endParaRPr lang="en-US" altLang="en-US" sz="1400">
              <a:latin typeface="Tahoma" panose="020B0604030504040204" pitchFamily="34" charset="0"/>
            </a:endParaRPr>
          </a:p>
        </p:txBody>
      </p:sp>
      <p:sp>
        <p:nvSpPr>
          <p:cNvPr id="5123" name="Rectangle 2"/>
          <p:cNvSpPr>
            <a:spLocks noGrp="1" noChangeArrowheads="1"/>
          </p:cNvSpPr>
          <p:nvPr>
            <p:ph type="title"/>
          </p:nvPr>
        </p:nvSpPr>
        <p:spPr>
          <a:xfrm>
            <a:off x="485277" y="396019"/>
            <a:ext cx="8229600" cy="1143000"/>
          </a:xfrm>
        </p:spPr>
        <p:txBody>
          <a:bodyPr/>
          <a:lstStyle/>
          <a:p>
            <a:pPr eaLnBrk="1" hangingPunct="1"/>
            <a:r>
              <a:rPr lang="en-US" altLang="en-US" sz="3600" dirty="0"/>
              <a:t>Homework 1</a:t>
            </a:r>
          </a:p>
        </p:txBody>
      </p:sp>
      <p:sp>
        <p:nvSpPr>
          <p:cNvPr id="5124" name="Rectangle 3"/>
          <p:cNvSpPr>
            <a:spLocks noGrp="1" noChangeArrowheads="1"/>
          </p:cNvSpPr>
          <p:nvPr>
            <p:ph type="body" idx="1"/>
          </p:nvPr>
        </p:nvSpPr>
        <p:spPr>
          <a:xfrm>
            <a:off x="582627" y="1417637"/>
            <a:ext cx="8391044" cy="5031653"/>
          </a:xfrm>
        </p:spPr>
        <p:txBody>
          <a:bodyPr/>
          <a:lstStyle/>
          <a:p>
            <a:pPr eaLnBrk="1" hangingPunct="1">
              <a:lnSpc>
                <a:spcPct val="90000"/>
              </a:lnSpc>
            </a:pPr>
            <a:r>
              <a:rPr lang="en-US" altLang="en-US" sz="2400" dirty="0"/>
              <a:t>Don’t worry if your homework 1 grade is not ideal.</a:t>
            </a:r>
          </a:p>
          <a:p>
            <a:pPr eaLnBrk="1" hangingPunct="1">
              <a:lnSpc>
                <a:spcPct val="90000"/>
              </a:lnSpc>
            </a:pPr>
            <a:r>
              <a:rPr lang="en-US" altLang="en-US" sz="2400" dirty="0"/>
              <a:t>You can recover score by extra credit.</a:t>
            </a:r>
          </a:p>
          <a:p>
            <a:pPr eaLnBrk="1" hangingPunct="1">
              <a:lnSpc>
                <a:spcPct val="90000"/>
              </a:lnSpc>
            </a:pPr>
            <a:r>
              <a:rPr lang="en-US" altLang="en-US" sz="2400" dirty="0"/>
              <a:t>See the website for updated late and regrade policy. </a:t>
            </a:r>
          </a:p>
          <a:p>
            <a:pPr eaLnBrk="1" hangingPunct="1">
              <a:lnSpc>
                <a:spcPct val="90000"/>
              </a:lnSpc>
            </a:pPr>
            <a:endParaRPr lang="en-US" altLang="en-US" sz="2400" dirty="0"/>
          </a:p>
          <a:p>
            <a:pPr marL="0" indent="0" eaLnBrk="1" hangingPunct="1">
              <a:lnSpc>
                <a:spcPct val="90000"/>
              </a:lnSpc>
              <a:buNone/>
            </a:pPr>
            <a:endParaRPr lang="en-US" altLang="en-US" sz="2400" dirty="0"/>
          </a:p>
          <a:p>
            <a:pPr marL="0" indent="0" eaLnBrk="1" hangingPunct="1">
              <a:lnSpc>
                <a:spcPct val="90000"/>
              </a:lnSpc>
              <a:buNone/>
            </a:pPr>
            <a:r>
              <a:rPr lang="en-US" altLang="en-US" sz="2400" dirty="0"/>
              <a:t>For Question 1:</a:t>
            </a:r>
          </a:p>
          <a:p>
            <a:pPr marL="0" indent="0" eaLnBrk="1" hangingPunct="1">
              <a:lnSpc>
                <a:spcPct val="90000"/>
              </a:lnSpc>
              <a:buNone/>
            </a:pPr>
            <a:endParaRPr lang="en-US" altLang="en-US" sz="2400" dirty="0"/>
          </a:p>
          <a:p>
            <a:pPr marL="0" indent="0" eaLnBrk="1" hangingPunct="1">
              <a:lnSpc>
                <a:spcPct val="90000"/>
              </a:lnSpc>
              <a:buNone/>
            </a:pPr>
            <a:endParaRPr lang="en-US" altLang="en-US" sz="2400" dirty="0"/>
          </a:p>
          <a:p>
            <a:pPr marL="0" indent="0" eaLnBrk="1" hangingPunct="1">
              <a:lnSpc>
                <a:spcPct val="90000"/>
              </a:lnSpc>
              <a:buNone/>
            </a:pPr>
            <a:endParaRPr lang="en-US" altLang="en-US" sz="2400" dirty="0"/>
          </a:p>
          <a:p>
            <a:pPr marL="0" indent="0" eaLnBrk="1" hangingPunct="1">
              <a:lnSpc>
                <a:spcPct val="90000"/>
              </a:lnSpc>
              <a:buNone/>
            </a:pPr>
            <a:r>
              <a:rPr lang="en-US" altLang="en-US" sz="2400" dirty="0"/>
              <a:t>Some students prove the statement for the matching by G-S.</a:t>
            </a:r>
          </a:p>
          <a:p>
            <a:pPr marL="0" indent="0" eaLnBrk="1" hangingPunct="1">
              <a:lnSpc>
                <a:spcPct val="90000"/>
              </a:lnSpc>
              <a:buNone/>
            </a:pPr>
            <a:r>
              <a:rPr lang="en-US" altLang="en-US" sz="2400" dirty="0"/>
              <a:t>This is wrong because there are stable matchings not produced by G-S.</a:t>
            </a:r>
          </a:p>
        </p:txBody>
      </p:sp>
      <p:pic>
        <p:nvPicPr>
          <p:cNvPr id="2" name="Picture 1"/>
          <p:cNvPicPr>
            <a:picLocks noChangeAspect="1"/>
          </p:cNvPicPr>
          <p:nvPr/>
        </p:nvPicPr>
        <p:blipFill>
          <a:blip r:embed="rId3"/>
          <a:stretch>
            <a:fillRect/>
          </a:stretch>
        </p:blipFill>
        <p:spPr>
          <a:xfrm>
            <a:off x="602658" y="3837547"/>
            <a:ext cx="7994837" cy="926938"/>
          </a:xfrm>
          <a:prstGeom prst="rect">
            <a:avLst/>
          </a:prstGeom>
        </p:spPr>
      </p:pic>
    </p:spTree>
    <p:extLst>
      <p:ext uri="{BB962C8B-B14F-4D97-AF65-F5344CB8AC3E}">
        <p14:creationId xmlns:p14="http://schemas.microsoft.com/office/powerpoint/2010/main" val="215189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0B558113-9E20-41FC-8393-94EC7E15CB87}" type="slidenum">
              <a:rPr lang="en-US" altLang="en-US" sz="1400">
                <a:latin typeface="Tahoma" panose="020B0604030504040204" pitchFamily="34" charset="0"/>
              </a:rPr>
              <a:pPr/>
              <a:t>3</a:t>
            </a:fld>
            <a:endParaRPr lang="en-US" altLang="en-US" sz="1400">
              <a:latin typeface="Tahoma" panose="020B0604030504040204" pitchFamily="34" charset="0"/>
            </a:endParaRPr>
          </a:p>
        </p:txBody>
      </p:sp>
      <p:sp>
        <p:nvSpPr>
          <p:cNvPr id="5123" name="Rectangle 2"/>
          <p:cNvSpPr>
            <a:spLocks noGrp="1" noChangeArrowheads="1"/>
          </p:cNvSpPr>
          <p:nvPr>
            <p:ph type="title"/>
          </p:nvPr>
        </p:nvSpPr>
        <p:spPr>
          <a:xfrm>
            <a:off x="485277" y="396019"/>
            <a:ext cx="8229600" cy="1143000"/>
          </a:xfrm>
        </p:spPr>
        <p:txBody>
          <a:bodyPr/>
          <a:lstStyle/>
          <a:p>
            <a:pPr eaLnBrk="1" hangingPunct="1"/>
            <a:r>
              <a:rPr lang="en-US" altLang="en-US" sz="3600" dirty="0"/>
              <a:t>Homework 1</a:t>
            </a:r>
          </a:p>
        </p:txBody>
      </p:sp>
      <p:sp>
        <p:nvSpPr>
          <p:cNvPr id="5124" name="Rectangle 3"/>
          <p:cNvSpPr>
            <a:spLocks noGrp="1" noChangeArrowheads="1"/>
          </p:cNvSpPr>
          <p:nvPr>
            <p:ph type="body" idx="1"/>
          </p:nvPr>
        </p:nvSpPr>
        <p:spPr>
          <a:xfrm>
            <a:off x="582627" y="1417637"/>
            <a:ext cx="8391044" cy="5031653"/>
          </a:xfrm>
        </p:spPr>
        <p:txBody>
          <a:bodyPr/>
          <a:lstStyle/>
          <a:p>
            <a:pPr marL="0" indent="0" eaLnBrk="1" hangingPunct="1">
              <a:lnSpc>
                <a:spcPct val="90000"/>
              </a:lnSpc>
              <a:buNone/>
            </a:pPr>
            <a:r>
              <a:rPr lang="en-US" altLang="en-US" sz="2400" dirty="0"/>
              <a:t>If the solution involves reducing the problem into a question we solved in class, then the solution should look like:</a:t>
            </a:r>
          </a:p>
          <a:p>
            <a:pPr marL="0" indent="0" eaLnBrk="1" hangingPunct="1">
              <a:lnSpc>
                <a:spcPct val="90000"/>
              </a:lnSpc>
              <a:buNone/>
            </a:pPr>
            <a:endParaRPr lang="en-US" altLang="en-US" sz="2400" u="sng" dirty="0"/>
          </a:p>
          <a:p>
            <a:pPr marL="0" indent="0" eaLnBrk="1" hangingPunct="1">
              <a:lnSpc>
                <a:spcPct val="90000"/>
              </a:lnSpc>
              <a:buNone/>
            </a:pPr>
            <a:r>
              <a:rPr lang="en-US" altLang="en-US" sz="2400" u="sng" dirty="0"/>
              <a:t>Reduction </a:t>
            </a:r>
            <a:r>
              <a:rPr lang="en-US" altLang="en-US" sz="2400" u="sng" dirty="0" smtClean="0"/>
              <a:t>Outline</a:t>
            </a:r>
            <a:endParaRPr lang="en-US" altLang="en-US" sz="2400" dirty="0"/>
          </a:p>
          <a:p>
            <a:pPr marL="0" indent="0" eaLnBrk="1" hangingPunct="1">
              <a:lnSpc>
                <a:spcPct val="90000"/>
              </a:lnSpc>
              <a:buNone/>
            </a:pPr>
            <a:r>
              <a:rPr lang="en-US" altLang="en-US" sz="2400" dirty="0"/>
              <a:t>😀😁😂😃😄😅😆😉😊😋😎😍😘😗😙😚☺🙂😐😑😶😏😣😥😮😯😪😫😴😌😛😜😝😒😓😔😕😲</a:t>
            </a:r>
            <a:r>
              <a:rPr lang="en-US" altLang="en-US" sz="2400"/>
              <a:t>☹</a:t>
            </a:r>
            <a:r>
              <a:rPr lang="en-US" altLang="en-US" sz="2400" smtClean="0"/>
              <a:t>🙁😖😞😟😤😢😭😦😧😨😩😬😰</a:t>
            </a:r>
            <a:endParaRPr lang="en-US" altLang="en-US" sz="2400" dirty="0" smtClean="0"/>
          </a:p>
          <a:p>
            <a:pPr marL="0" indent="0" eaLnBrk="1" hangingPunct="1">
              <a:lnSpc>
                <a:spcPct val="90000"/>
              </a:lnSpc>
              <a:buNone/>
            </a:pPr>
            <a:r>
              <a:rPr lang="en-US" altLang="en-US" sz="2400" u="sng" dirty="0"/>
              <a:t>Proof of Runtime/Termination</a:t>
            </a:r>
            <a:endParaRPr lang="en-US" altLang="en-US" sz="2400" dirty="0"/>
          </a:p>
          <a:p>
            <a:pPr marL="0" indent="0" eaLnBrk="1" hangingPunct="1">
              <a:lnSpc>
                <a:spcPct val="90000"/>
              </a:lnSpc>
              <a:buNone/>
            </a:pPr>
            <a:r>
              <a:rPr lang="en-US" altLang="en-US" sz="2400" dirty="0"/>
              <a:t>😀😁😂😃😄😅😆😉😊😋😎😍😘😗😙😚☺🙂😐😑😶😏😣😥😮😯😪😫😴😌😛😜😝😒😓😔😕😲☹</a:t>
            </a:r>
            <a:r>
              <a:rPr lang="en-US" altLang="en-US" sz="2400" dirty="0" smtClean="0"/>
              <a:t>🙁😖😞😟😤😢😭😦😧😨😩😬😰</a:t>
            </a:r>
            <a:endParaRPr lang="en-US" altLang="en-US" sz="2400" dirty="0"/>
          </a:p>
          <a:p>
            <a:pPr marL="0" indent="0" eaLnBrk="1" hangingPunct="1">
              <a:lnSpc>
                <a:spcPct val="90000"/>
              </a:lnSpc>
              <a:buNone/>
            </a:pPr>
            <a:r>
              <a:rPr lang="en-US" altLang="en-US" sz="2400" u="sng" dirty="0"/>
              <a:t>Proof of </a:t>
            </a:r>
            <a:r>
              <a:rPr lang="en-US" altLang="en-US" sz="2400" u="sng" dirty="0" smtClean="0"/>
              <a:t>Correctness</a:t>
            </a:r>
            <a:endParaRPr lang="en-US" altLang="en-US" sz="2400" dirty="0"/>
          </a:p>
          <a:p>
            <a:pPr marL="0" indent="0" eaLnBrk="1" hangingPunct="1">
              <a:lnSpc>
                <a:spcPct val="90000"/>
              </a:lnSpc>
              <a:buNone/>
            </a:pPr>
            <a:r>
              <a:rPr lang="en-US" altLang="en-US" sz="2400" dirty="0"/>
              <a:t>😀😁😂😃😄😅😆😉😊😋😎😍😘😗😙😚☺🙂😐😑😶😏😣😥😮😯😪😫😴😌😛😜😝😒😓😔😕😲☹🙁😖😞😟😤😢😭😦😧😨😩😬😰</a:t>
            </a:r>
          </a:p>
          <a:p>
            <a:pPr marL="0" indent="0" eaLnBrk="1" hangingPunct="1">
              <a:lnSpc>
                <a:spcPct val="90000"/>
              </a:lnSpc>
              <a:buNone/>
            </a:pPr>
            <a:endParaRPr lang="en-US" altLang="en-US" sz="2400" dirty="0"/>
          </a:p>
          <a:p>
            <a:pPr marL="0" indent="0" eaLnBrk="1" hangingPunct="1">
              <a:lnSpc>
                <a:spcPct val="90000"/>
              </a:lnSpc>
              <a:buNone/>
            </a:pPr>
            <a:endParaRPr lang="en-US" altLang="en-US" sz="2400" dirty="0"/>
          </a:p>
          <a:p>
            <a:pPr marL="0" indent="0" eaLnBrk="1" hangingPunct="1">
              <a:lnSpc>
                <a:spcPct val="90000"/>
              </a:lnSpc>
              <a:buNone/>
            </a:pPr>
            <a:endParaRPr lang="en-US" altLang="en-US" sz="2400" dirty="0"/>
          </a:p>
          <a:p>
            <a:pPr marL="0" indent="0" eaLnBrk="1" hangingPunct="1">
              <a:lnSpc>
                <a:spcPct val="90000"/>
              </a:lnSpc>
              <a:buNone/>
            </a:pPr>
            <a:endParaRPr lang="en-US" altLang="en-US" sz="2400" dirty="0"/>
          </a:p>
          <a:p>
            <a:pPr marL="0" indent="0" eaLnBrk="1" hangingPunct="1">
              <a:lnSpc>
                <a:spcPct val="90000"/>
              </a:lnSpc>
              <a:buNone/>
            </a:pPr>
            <a:endParaRPr lang="en-US" altLang="en-US" sz="2400" dirty="0"/>
          </a:p>
          <a:p>
            <a:pPr marL="0" indent="0" eaLnBrk="1" hangingPunct="1">
              <a:lnSpc>
                <a:spcPct val="90000"/>
              </a:lnSpc>
              <a:buNone/>
            </a:pPr>
            <a:endParaRPr lang="en-US" altLang="en-US" sz="2400" dirty="0"/>
          </a:p>
        </p:txBody>
      </p:sp>
      <p:sp>
        <p:nvSpPr>
          <p:cNvPr id="5" name="Rectangular Callout 4"/>
          <p:cNvSpPr/>
          <p:nvPr/>
        </p:nvSpPr>
        <p:spPr bwMode="auto">
          <a:xfrm>
            <a:off x="3573244" y="4403146"/>
            <a:ext cx="5570756" cy="369332"/>
          </a:xfrm>
          <a:prstGeom prst="wedgeRectCallout">
            <a:avLst>
              <a:gd name="adj1" fmla="val -31615"/>
              <a:gd name="adj2" fmla="val 154737"/>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r>
              <a:rPr lang="en-US" sz="1800" dirty="0">
                <a:latin typeface="Arial" charset="0"/>
              </a:rPr>
              <a:t>For Q2, involves proving stable matching satisfies (*)</a:t>
            </a:r>
          </a:p>
        </p:txBody>
      </p:sp>
      <p:sp>
        <p:nvSpPr>
          <p:cNvPr id="10" name="Rectangular Callout 9"/>
          <p:cNvSpPr/>
          <p:nvPr/>
        </p:nvSpPr>
        <p:spPr bwMode="auto">
          <a:xfrm>
            <a:off x="3765176" y="2570487"/>
            <a:ext cx="2525471" cy="369332"/>
          </a:xfrm>
          <a:prstGeom prst="wedgeRectCallout">
            <a:avLst>
              <a:gd name="adj1" fmla="val -70375"/>
              <a:gd name="adj2" fmla="val 4246"/>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r>
              <a:rPr lang="en-US" sz="1800" dirty="0">
                <a:latin typeface="Arial" charset="0"/>
              </a:rPr>
              <a:t>Easy for TA to grade</a:t>
            </a:r>
          </a:p>
        </p:txBody>
      </p:sp>
    </p:spTree>
    <p:extLst>
      <p:ext uri="{BB962C8B-B14F-4D97-AF65-F5344CB8AC3E}">
        <p14:creationId xmlns:p14="http://schemas.microsoft.com/office/powerpoint/2010/main" val="391216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0B558113-9E20-41FC-8393-94EC7E15CB87}" type="slidenum">
              <a:rPr lang="en-US" altLang="en-US" sz="1400">
                <a:latin typeface="Tahoma" panose="020B0604030504040204" pitchFamily="34" charset="0"/>
              </a:rPr>
              <a:pPr/>
              <a:t>4</a:t>
            </a:fld>
            <a:endParaRPr lang="en-US" altLang="en-US" sz="1400">
              <a:latin typeface="Tahoma" panose="020B0604030504040204" pitchFamily="34" charset="0"/>
            </a:endParaRPr>
          </a:p>
        </p:txBody>
      </p:sp>
      <p:sp>
        <p:nvSpPr>
          <p:cNvPr id="5123" name="Rectangle 2"/>
          <p:cNvSpPr>
            <a:spLocks noGrp="1" noChangeArrowheads="1"/>
          </p:cNvSpPr>
          <p:nvPr>
            <p:ph type="title"/>
          </p:nvPr>
        </p:nvSpPr>
        <p:spPr>
          <a:xfrm>
            <a:off x="485277" y="396019"/>
            <a:ext cx="8229600" cy="1143000"/>
          </a:xfrm>
        </p:spPr>
        <p:txBody>
          <a:bodyPr/>
          <a:lstStyle/>
          <a:p>
            <a:pPr eaLnBrk="1" hangingPunct="1"/>
            <a:r>
              <a:rPr lang="en-US" altLang="en-US" sz="3600" dirty="0"/>
              <a:t>Homework 1</a:t>
            </a:r>
          </a:p>
        </p:txBody>
      </p:sp>
      <p:sp>
        <p:nvSpPr>
          <p:cNvPr id="5124" name="Rectangle 3"/>
          <p:cNvSpPr>
            <a:spLocks noGrp="1" noChangeArrowheads="1"/>
          </p:cNvSpPr>
          <p:nvPr>
            <p:ph type="body" idx="1"/>
          </p:nvPr>
        </p:nvSpPr>
        <p:spPr>
          <a:xfrm>
            <a:off x="582627" y="1417637"/>
            <a:ext cx="8391044" cy="5031653"/>
          </a:xfrm>
        </p:spPr>
        <p:txBody>
          <a:bodyPr/>
          <a:lstStyle/>
          <a:p>
            <a:pPr marL="0" indent="0" eaLnBrk="1" hangingPunct="1">
              <a:lnSpc>
                <a:spcPct val="90000"/>
              </a:lnSpc>
              <a:buNone/>
            </a:pPr>
            <a:r>
              <a:rPr lang="en-US" altLang="en-US" sz="2400" dirty="0"/>
              <a:t>If the solution involves a new algorithm (usually modified from an </a:t>
            </a:r>
            <a:r>
              <a:rPr lang="en-US" altLang="en-US" sz="2400" dirty="0" err="1"/>
              <a:t>algo</a:t>
            </a:r>
            <a:r>
              <a:rPr lang="en-US" altLang="en-US" sz="2400" dirty="0"/>
              <a:t> in class), then the solution should look like:</a:t>
            </a:r>
          </a:p>
          <a:p>
            <a:pPr marL="0" indent="0" eaLnBrk="1" hangingPunct="1">
              <a:lnSpc>
                <a:spcPct val="90000"/>
              </a:lnSpc>
              <a:buNone/>
            </a:pPr>
            <a:endParaRPr lang="en-US" altLang="en-US" sz="2400" u="sng" dirty="0"/>
          </a:p>
          <a:p>
            <a:pPr marL="0" indent="0" eaLnBrk="1" hangingPunct="1">
              <a:lnSpc>
                <a:spcPct val="90000"/>
              </a:lnSpc>
              <a:buNone/>
            </a:pPr>
            <a:r>
              <a:rPr lang="en-US" altLang="en-US" sz="2400" u="sng" dirty="0"/>
              <a:t>Algorithm Outline</a:t>
            </a:r>
            <a:endParaRPr lang="en-US" altLang="en-US" sz="2400" dirty="0"/>
          </a:p>
          <a:p>
            <a:pPr marL="0" indent="0" eaLnBrk="1" hangingPunct="1">
              <a:lnSpc>
                <a:spcPct val="90000"/>
              </a:lnSpc>
              <a:buNone/>
            </a:pPr>
            <a:r>
              <a:rPr lang="en-US" altLang="en-US" sz="2400" dirty="0"/>
              <a:t>😀😁😂😃😄😅😆😉😊😋😎😍😘😗😙😚☺🙂😐😑😶😏😣😥😮😯😪😫😴😌😛😜😝😒😓😔😕😲☹🙁😖😞😟😤😢😭😦😧😨😩😬😰</a:t>
            </a:r>
          </a:p>
          <a:p>
            <a:pPr marL="0" indent="0" eaLnBrk="1" hangingPunct="1">
              <a:lnSpc>
                <a:spcPct val="90000"/>
              </a:lnSpc>
              <a:buNone/>
            </a:pPr>
            <a:r>
              <a:rPr lang="en-US" altLang="en-US" sz="2400" u="sng" dirty="0"/>
              <a:t>Proof of Runtime/Termination</a:t>
            </a:r>
            <a:endParaRPr lang="en-US" altLang="en-US" sz="2400" dirty="0"/>
          </a:p>
          <a:p>
            <a:pPr marL="0" indent="0" eaLnBrk="1" hangingPunct="1">
              <a:lnSpc>
                <a:spcPct val="90000"/>
              </a:lnSpc>
              <a:buNone/>
            </a:pPr>
            <a:r>
              <a:rPr lang="en-US" altLang="en-US" sz="2400" dirty="0"/>
              <a:t>😀😁😂😃😄😅😆😉😊😋😎😍😘😗😙😚☺🙂😐😑😶😏😣😥😮😯😪😫😴😌😛😜😝😒😓😔😕😲☹🙁😖😞😟😤😢😭😦😧😨😩😬😰</a:t>
            </a:r>
          </a:p>
          <a:p>
            <a:pPr marL="0" indent="0" eaLnBrk="1" hangingPunct="1">
              <a:lnSpc>
                <a:spcPct val="90000"/>
              </a:lnSpc>
              <a:buNone/>
            </a:pPr>
            <a:r>
              <a:rPr lang="en-US" altLang="en-US" sz="2400" u="sng" dirty="0"/>
              <a:t>Proof of Correctness</a:t>
            </a:r>
            <a:endParaRPr lang="en-US" altLang="en-US" sz="2400" dirty="0"/>
          </a:p>
          <a:p>
            <a:pPr marL="0" indent="0" eaLnBrk="1" hangingPunct="1">
              <a:lnSpc>
                <a:spcPct val="90000"/>
              </a:lnSpc>
              <a:buNone/>
            </a:pPr>
            <a:r>
              <a:rPr lang="en-US" altLang="en-US" sz="2400" dirty="0"/>
              <a:t>😀😁😂😃😄😅😆😉😊😋😎😍😘😗😙😚☺🙂😐😑😶😏😣😥😮😯😪😫😴😌😛😜😝😒😓😔😕😲☹🙁😖😞😟😤😢😭😦😧😨😩😬😰</a:t>
            </a:r>
          </a:p>
          <a:p>
            <a:pPr marL="0" indent="0" eaLnBrk="1" hangingPunct="1">
              <a:lnSpc>
                <a:spcPct val="90000"/>
              </a:lnSpc>
              <a:buNone/>
            </a:pPr>
            <a:endParaRPr lang="en-US" altLang="en-US" sz="2400" dirty="0"/>
          </a:p>
          <a:p>
            <a:pPr marL="0" indent="0" eaLnBrk="1" hangingPunct="1">
              <a:lnSpc>
                <a:spcPct val="90000"/>
              </a:lnSpc>
              <a:buNone/>
            </a:pPr>
            <a:endParaRPr lang="en-US" altLang="en-US" sz="2400" dirty="0"/>
          </a:p>
          <a:p>
            <a:pPr marL="0" indent="0" eaLnBrk="1" hangingPunct="1">
              <a:lnSpc>
                <a:spcPct val="90000"/>
              </a:lnSpc>
              <a:buNone/>
            </a:pPr>
            <a:endParaRPr lang="en-US" altLang="en-US" sz="2400" dirty="0"/>
          </a:p>
          <a:p>
            <a:pPr marL="0" indent="0" eaLnBrk="1" hangingPunct="1">
              <a:lnSpc>
                <a:spcPct val="90000"/>
              </a:lnSpc>
              <a:buNone/>
            </a:pPr>
            <a:endParaRPr lang="en-US" altLang="en-US" sz="2400" dirty="0"/>
          </a:p>
          <a:p>
            <a:pPr marL="0" indent="0" eaLnBrk="1" hangingPunct="1">
              <a:lnSpc>
                <a:spcPct val="90000"/>
              </a:lnSpc>
              <a:buNone/>
            </a:pPr>
            <a:endParaRPr lang="en-US" altLang="en-US" sz="2400" dirty="0"/>
          </a:p>
          <a:p>
            <a:pPr marL="0" indent="0" eaLnBrk="1" hangingPunct="1">
              <a:lnSpc>
                <a:spcPct val="90000"/>
              </a:lnSpc>
              <a:buNone/>
            </a:pPr>
            <a:endParaRPr lang="en-US" altLang="en-US" sz="2400" dirty="0"/>
          </a:p>
        </p:txBody>
      </p:sp>
    </p:spTree>
    <p:extLst>
      <p:ext uri="{BB962C8B-B14F-4D97-AF65-F5344CB8AC3E}">
        <p14:creationId xmlns:p14="http://schemas.microsoft.com/office/powerpoint/2010/main" val="279668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0B558113-9E20-41FC-8393-94EC7E15CB87}" type="slidenum">
              <a:rPr lang="en-US" altLang="en-US" sz="1400">
                <a:latin typeface="Tahoma" panose="020B0604030504040204" pitchFamily="34" charset="0"/>
              </a:rPr>
              <a:pPr/>
              <a:t>5</a:t>
            </a:fld>
            <a:endParaRPr lang="en-US" altLang="en-US" sz="1400">
              <a:latin typeface="Tahoma" panose="020B0604030504040204" pitchFamily="34" charset="0"/>
            </a:endParaRPr>
          </a:p>
        </p:txBody>
      </p:sp>
      <p:sp>
        <p:nvSpPr>
          <p:cNvPr id="5123" name="Rectangle 2"/>
          <p:cNvSpPr>
            <a:spLocks noGrp="1" noChangeArrowheads="1"/>
          </p:cNvSpPr>
          <p:nvPr>
            <p:ph type="title"/>
          </p:nvPr>
        </p:nvSpPr>
        <p:spPr>
          <a:xfrm>
            <a:off x="485277" y="396019"/>
            <a:ext cx="8229600" cy="1143000"/>
          </a:xfrm>
        </p:spPr>
        <p:txBody>
          <a:bodyPr/>
          <a:lstStyle/>
          <a:p>
            <a:pPr eaLnBrk="1" hangingPunct="1"/>
            <a:r>
              <a:rPr lang="en-US" altLang="en-US" sz="3600" dirty="0"/>
              <a:t>Greedy Analysis Strategies</a:t>
            </a:r>
          </a:p>
        </p:txBody>
      </p:sp>
      <p:sp>
        <p:nvSpPr>
          <p:cNvPr id="5124" name="Rectangle 3"/>
          <p:cNvSpPr>
            <a:spLocks noGrp="1" noChangeArrowheads="1"/>
          </p:cNvSpPr>
          <p:nvPr>
            <p:ph type="body" idx="1"/>
          </p:nvPr>
        </p:nvSpPr>
        <p:spPr>
          <a:xfrm>
            <a:off x="582627" y="1417637"/>
            <a:ext cx="8034900" cy="5031653"/>
          </a:xfrm>
        </p:spPr>
        <p:txBody>
          <a:bodyPr/>
          <a:lstStyle/>
          <a:p>
            <a:pPr marL="0" indent="0" eaLnBrk="1" hangingPunct="1">
              <a:lnSpc>
                <a:spcPct val="90000"/>
              </a:lnSpc>
              <a:buNone/>
            </a:pPr>
            <a:r>
              <a:rPr lang="en-US" altLang="en-US" sz="2400" dirty="0">
                <a:solidFill>
                  <a:schemeClr val="accent2"/>
                </a:solidFill>
              </a:rPr>
              <a:t>Greedy algorithm stays ahead</a:t>
            </a:r>
            <a:endParaRPr lang="en-US" altLang="en-US" sz="2400" dirty="0"/>
          </a:p>
          <a:p>
            <a:pPr eaLnBrk="1" hangingPunct="1">
              <a:lnSpc>
                <a:spcPct val="90000"/>
              </a:lnSpc>
            </a:pPr>
            <a:r>
              <a:rPr lang="en-US" altLang="en-US" sz="2400" dirty="0"/>
              <a:t>Show that after each step of the greedy algorithm, its solution is at least as good as any other algorithm's. </a:t>
            </a:r>
          </a:p>
          <a:p>
            <a:pPr marL="0" indent="0" eaLnBrk="1" hangingPunct="1">
              <a:lnSpc>
                <a:spcPct val="90000"/>
              </a:lnSpc>
              <a:buNone/>
            </a:pPr>
            <a:endParaRPr lang="en-US" altLang="en-US" sz="2400" dirty="0"/>
          </a:p>
          <a:p>
            <a:pPr marL="0" indent="0" eaLnBrk="1" hangingPunct="1">
              <a:lnSpc>
                <a:spcPct val="90000"/>
              </a:lnSpc>
              <a:buNone/>
            </a:pPr>
            <a:r>
              <a:rPr lang="en-US" altLang="en-US" sz="2400" dirty="0">
                <a:solidFill>
                  <a:schemeClr val="accent2"/>
                </a:solidFill>
              </a:rPr>
              <a:t>Structural</a:t>
            </a:r>
            <a:endParaRPr lang="en-US" altLang="en-US" sz="2400" dirty="0"/>
          </a:p>
          <a:p>
            <a:pPr eaLnBrk="1" hangingPunct="1">
              <a:lnSpc>
                <a:spcPct val="90000"/>
              </a:lnSpc>
            </a:pPr>
            <a:r>
              <a:rPr lang="en-US" altLang="en-US" sz="2400" dirty="0"/>
              <a:t>Discover a simple "structural" bound asserting that every possible solution must have a certain value. Then show that your algorithm always achieves this bound.</a:t>
            </a:r>
          </a:p>
          <a:p>
            <a:pPr eaLnBrk="1" hangingPunct="1">
              <a:lnSpc>
                <a:spcPct val="90000"/>
              </a:lnSpc>
            </a:pPr>
            <a:endParaRPr lang="en-US" altLang="en-US" sz="2400" dirty="0"/>
          </a:p>
          <a:p>
            <a:pPr marL="0" indent="0" eaLnBrk="1" hangingPunct="1">
              <a:lnSpc>
                <a:spcPct val="90000"/>
              </a:lnSpc>
              <a:buNone/>
            </a:pPr>
            <a:r>
              <a:rPr lang="en-US" altLang="en-US" sz="2400" dirty="0">
                <a:solidFill>
                  <a:schemeClr val="accent2"/>
                </a:solidFill>
              </a:rPr>
              <a:t>Exchange argument</a:t>
            </a:r>
            <a:endParaRPr lang="en-US" altLang="en-US" sz="2400" dirty="0"/>
          </a:p>
          <a:p>
            <a:pPr eaLnBrk="1" hangingPunct="1">
              <a:lnSpc>
                <a:spcPct val="90000"/>
              </a:lnSpc>
            </a:pPr>
            <a:r>
              <a:rPr lang="en-US" altLang="en-US" sz="2400" dirty="0"/>
              <a:t>Gradually transform any solution to the one found by the greedy algorithm without hurting its quality.</a:t>
            </a:r>
          </a:p>
          <a:p>
            <a:pPr eaLnBrk="1" hangingPunct="1">
              <a:lnSpc>
                <a:spcPct val="90000"/>
              </a:lnSpc>
            </a:pPr>
            <a:endParaRPr lang="en-US" altLang="en-US" sz="2400" dirty="0"/>
          </a:p>
        </p:txBody>
      </p:sp>
    </p:spTree>
    <p:extLst>
      <p:ext uri="{BB962C8B-B14F-4D97-AF65-F5344CB8AC3E}">
        <p14:creationId xmlns:p14="http://schemas.microsoft.com/office/powerpoint/2010/main" val="8008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08000" y="527050"/>
            <a:ext cx="8229600" cy="1143000"/>
          </a:xfrm>
        </p:spPr>
        <p:txBody>
          <a:bodyPr/>
          <a:lstStyle/>
          <a:p>
            <a:pPr eaLnBrk="1" hangingPunct="1"/>
            <a:r>
              <a:rPr lang="en-US" altLang="en-US" sz="3600" dirty="0"/>
              <a:t>Scheduling to Minimizing Lateness</a:t>
            </a:r>
            <a:endParaRPr lang="en-US" altLang="en-US" sz="3600" dirty="0">
              <a:solidFill>
                <a:srgbClr val="002060"/>
              </a:solidFill>
            </a:endParaRP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4"/>
                <a:ext cx="8229600" cy="5140480"/>
              </a:xfrm>
            </p:spPr>
            <p:txBody>
              <a:bodyPr/>
              <a:lstStyle/>
              <a:p>
                <a:pPr marL="400050" eaLnBrk="1" hangingPunct="1">
                  <a:lnSpc>
                    <a:spcPct val="80000"/>
                  </a:lnSpc>
                  <a:buFont typeface="Arial" panose="020B0604020202020204" pitchFamily="34" charset="0"/>
                  <a:buChar char="•"/>
                </a:pPr>
                <a:r>
                  <a:rPr lang="en-US" altLang="en-US" sz="2400" dirty="0"/>
                  <a:t>Similar to interval scheduling.</a:t>
                </a:r>
              </a:p>
              <a:p>
                <a:pPr marL="400050" eaLnBrk="1" hangingPunct="1">
                  <a:lnSpc>
                    <a:spcPct val="80000"/>
                  </a:lnSpc>
                  <a:buFont typeface="Arial" panose="020B0604020202020204" pitchFamily="34" charset="0"/>
                  <a:buChar char="•"/>
                </a:pPr>
                <a:r>
                  <a:rPr lang="en-US" altLang="en-US" sz="2400" dirty="0"/>
                  <a:t>Instead of start and finish times, request </a:t>
                </a:r>
                <a14:m>
                  <m:oMath xmlns:m="http://schemas.openxmlformats.org/officeDocument/2006/math">
                    <m:r>
                      <a:rPr lang="en-US" altLang="en-US" sz="2400" b="1" i="1" dirty="0">
                        <a:solidFill>
                          <a:srgbClr val="0033CC"/>
                        </a:solidFill>
                        <a:latin typeface="Cambria Math" panose="02040503050406030204" pitchFamily="18" charset="0"/>
                      </a:rPr>
                      <m:t>𝒊</m:t>
                    </m:r>
                  </m:oMath>
                </a14:m>
                <a:r>
                  <a:rPr lang="en-US" altLang="en-US" sz="2400" dirty="0"/>
                  <a:t> has</a:t>
                </a:r>
              </a:p>
              <a:p>
                <a:pPr lvl="1" eaLnBrk="1" hangingPunct="1">
                  <a:lnSpc>
                    <a:spcPct val="80000"/>
                  </a:lnSpc>
                  <a:buFont typeface="Wingdings" panose="05000000000000000000" pitchFamily="2" charset="2"/>
                  <a:buChar char="Ø"/>
                </a:pPr>
                <a:r>
                  <a:rPr lang="en-US" altLang="en-US" sz="2400" dirty="0"/>
                  <a:t>Time Requirement </a:t>
                </a:r>
                <a14:m>
                  <m:oMath xmlns:m="http://schemas.openxmlformats.org/officeDocument/2006/math">
                    <m:sSub>
                      <m:sSubPr>
                        <m:ctrlPr>
                          <a:rPr lang="en-US" altLang="en-US" sz="2400" b="1" i="1">
                            <a:solidFill>
                              <a:srgbClr val="0033CC"/>
                            </a:solidFill>
                            <a:latin typeface="Cambria Math" panose="02040503050406030204" pitchFamily="18" charset="0"/>
                          </a:rPr>
                        </m:ctrlPr>
                      </m:sSubPr>
                      <m:e>
                        <m:r>
                          <a:rPr lang="en-US" altLang="en-US" sz="2400" b="1" i="1" smtClean="0">
                            <a:solidFill>
                              <a:srgbClr val="0033CC"/>
                            </a:solidFill>
                            <a:latin typeface="Cambria Math" panose="02040503050406030204" pitchFamily="18" charset="0"/>
                          </a:rPr>
                          <m:t>𝒕</m:t>
                        </m:r>
                      </m:e>
                      <m:sub>
                        <m:r>
                          <a:rPr lang="en-US" altLang="en-US" sz="2400" b="1" i="1">
                            <a:solidFill>
                              <a:srgbClr val="0033CC"/>
                            </a:solidFill>
                            <a:latin typeface="Cambria Math" panose="02040503050406030204" pitchFamily="18" charset="0"/>
                          </a:rPr>
                          <m:t>𝒊</m:t>
                        </m:r>
                      </m:sub>
                    </m:sSub>
                  </m:oMath>
                </a14:m>
                <a:r>
                  <a:rPr lang="en-US" altLang="en-US" sz="2400" b="1" dirty="0"/>
                  <a:t> </a:t>
                </a:r>
                <a:r>
                  <a:rPr lang="en-US" altLang="en-US" sz="2400" dirty="0"/>
                  <a:t>which must be scheduled in a contiguous block</a:t>
                </a:r>
                <a:endParaRPr lang="en-US" altLang="en-US" sz="2400" b="1" dirty="0"/>
              </a:p>
              <a:p>
                <a:pPr lvl="1" eaLnBrk="1" hangingPunct="1">
                  <a:lnSpc>
                    <a:spcPct val="80000"/>
                  </a:lnSpc>
                  <a:buFont typeface="Wingdings" panose="05000000000000000000" pitchFamily="2" charset="2"/>
                  <a:buChar char="Ø"/>
                </a:pPr>
                <a:r>
                  <a:rPr lang="en-US" altLang="en-US" sz="2400" dirty="0"/>
                  <a:t>Deadline </a:t>
                </a:r>
                <a14:m>
                  <m:oMath xmlns:m="http://schemas.openxmlformats.org/officeDocument/2006/math">
                    <m:sSub>
                      <m:sSubPr>
                        <m:ctrlPr>
                          <a:rPr lang="en-US" altLang="en-US" sz="2400" b="1" i="1">
                            <a:solidFill>
                              <a:srgbClr val="0033CC"/>
                            </a:solidFill>
                            <a:latin typeface="Cambria Math" panose="02040503050406030204" pitchFamily="18" charset="0"/>
                          </a:rPr>
                        </m:ctrlPr>
                      </m:sSubPr>
                      <m:e>
                        <m:r>
                          <a:rPr lang="en-US" altLang="en-US" sz="2400" b="1" i="1">
                            <a:solidFill>
                              <a:srgbClr val="0033CC"/>
                            </a:solidFill>
                            <a:latin typeface="Cambria Math" panose="02040503050406030204" pitchFamily="18" charset="0"/>
                          </a:rPr>
                          <m:t>𝒅</m:t>
                        </m:r>
                      </m:e>
                      <m:sub>
                        <m:r>
                          <a:rPr lang="en-US" altLang="en-US" sz="2400" b="1" i="1">
                            <a:solidFill>
                              <a:srgbClr val="0033CC"/>
                            </a:solidFill>
                            <a:latin typeface="Cambria Math" panose="02040503050406030204" pitchFamily="18" charset="0"/>
                          </a:rPr>
                          <m:t>𝒊</m:t>
                        </m:r>
                      </m:sub>
                    </m:sSub>
                  </m:oMath>
                </a14:m>
                <a:r>
                  <a:rPr lang="en-US" altLang="en-US" sz="2400" dirty="0"/>
                  <a:t> by which time the request would like to be finished</a:t>
                </a:r>
              </a:p>
              <a:p>
                <a:pPr eaLnBrk="1" hangingPunct="1">
                  <a:lnSpc>
                    <a:spcPct val="80000"/>
                  </a:lnSpc>
                  <a:buFont typeface="Arial" panose="020B0604020202020204" pitchFamily="34" charset="0"/>
                  <a:buChar char="•"/>
                </a:pPr>
                <a:r>
                  <a:rPr lang="en-US" altLang="en-US" sz="2400" dirty="0"/>
                  <a:t>Requests are scheduled into </a:t>
                </a:r>
                <a:br>
                  <a:rPr lang="en-US" altLang="en-US" sz="2400" dirty="0"/>
                </a:br>
                <a:r>
                  <a:rPr lang="en-US" altLang="en-US" sz="2400" dirty="0"/>
                  <a:t>time intervals </a:t>
                </a:r>
                <a14:m>
                  <m:oMath xmlns:m="http://schemas.openxmlformats.org/officeDocument/2006/math">
                    <m:r>
                      <a:rPr lang="en-US" altLang="en-US" sz="2400" i="1" dirty="0">
                        <a:solidFill>
                          <a:srgbClr val="0033CC"/>
                        </a:solidFill>
                        <a:latin typeface="Cambria Math" panose="02040503050406030204" pitchFamily="18" charset="0"/>
                      </a:rPr>
                      <m:t>[</m:t>
                    </m:r>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𝒔</m:t>
                        </m:r>
                      </m:e>
                      <m:sub>
                        <m:r>
                          <a:rPr lang="en-US" altLang="en-US" sz="2400" b="1" i="1" dirty="0">
                            <a:solidFill>
                              <a:srgbClr val="0033CC"/>
                            </a:solidFill>
                            <a:latin typeface="Cambria Math" panose="02040503050406030204" pitchFamily="18" charset="0"/>
                          </a:rPr>
                          <m:t>𝒊</m:t>
                        </m:r>
                      </m:sub>
                    </m:sSub>
                    <m:r>
                      <a:rPr lang="en-US" altLang="en-US" sz="2400" b="1" i="1" dirty="0">
                        <a:solidFill>
                          <a:srgbClr val="0033CC"/>
                        </a:solidFill>
                        <a:latin typeface="Cambria Math" panose="02040503050406030204" pitchFamily="18" charset="0"/>
                      </a:rPr>
                      <m:t>,</m:t>
                    </m:r>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𝒇</m:t>
                        </m:r>
                      </m:e>
                      <m:sub>
                        <m:r>
                          <a:rPr lang="en-US" altLang="en-US" sz="2400" b="1" i="1" dirty="0">
                            <a:solidFill>
                              <a:srgbClr val="0033CC"/>
                            </a:solidFill>
                            <a:latin typeface="Cambria Math" panose="02040503050406030204" pitchFamily="18" charset="0"/>
                          </a:rPr>
                          <m:t>𝒊</m:t>
                        </m:r>
                      </m:sub>
                    </m:sSub>
                    <m:r>
                      <a:rPr lang="en-US" altLang="en-US" sz="2400" i="1" dirty="0">
                        <a:solidFill>
                          <a:srgbClr val="0033CC"/>
                        </a:solidFill>
                        <a:latin typeface="Cambria Math" panose="02040503050406030204" pitchFamily="18" charset="0"/>
                      </a:rPr>
                      <m:t>]</m:t>
                    </m:r>
                    <m:r>
                      <a:rPr lang="en-US" altLang="en-US" sz="2400" i="1" dirty="0">
                        <a:latin typeface="Cambria Math" panose="02040503050406030204" pitchFamily="18" charset="0"/>
                      </a:rPr>
                      <m:t> </m:t>
                    </m:r>
                  </m:oMath>
                </a14:m>
                <a:r>
                  <a:rPr lang="en-US" altLang="en-US" sz="2400" dirty="0" err="1"/>
                  <a:t>s.t.</a:t>
                </a:r>
                <a:r>
                  <a:rPr lang="en-US" altLang="en-US" sz="2400" dirty="0"/>
                  <a:t> </a:t>
                </a:r>
                <a14:m>
                  <m:oMath xmlns:m="http://schemas.openxmlformats.org/officeDocument/2006/math">
                    <m:sSub>
                      <m:sSubPr>
                        <m:ctrlPr>
                          <a:rPr lang="en-US" altLang="en-US" sz="2400" b="1" i="1">
                            <a:solidFill>
                              <a:srgbClr val="0033CC"/>
                            </a:solidFill>
                            <a:latin typeface="Cambria Math" panose="02040503050406030204" pitchFamily="18" charset="0"/>
                          </a:rPr>
                        </m:ctrlPr>
                      </m:sSubPr>
                      <m:e>
                        <m:r>
                          <a:rPr lang="en-US" altLang="en-US" sz="2400" b="1" i="1">
                            <a:solidFill>
                              <a:srgbClr val="0033CC"/>
                            </a:solidFill>
                            <a:latin typeface="Cambria Math" panose="02040503050406030204" pitchFamily="18" charset="0"/>
                          </a:rPr>
                          <m:t>𝒕</m:t>
                        </m:r>
                      </m:e>
                      <m:sub>
                        <m:r>
                          <a:rPr lang="en-US" altLang="en-US" sz="2400" b="1" i="1">
                            <a:solidFill>
                              <a:srgbClr val="0033CC"/>
                            </a:solidFill>
                            <a:latin typeface="Cambria Math" panose="02040503050406030204" pitchFamily="18" charset="0"/>
                          </a:rPr>
                          <m:t>𝒊</m:t>
                        </m:r>
                      </m:sub>
                    </m:sSub>
                    <m:r>
                      <a:rPr lang="en-US" altLang="en-US" sz="2400" b="1" i="1">
                        <a:solidFill>
                          <a:srgbClr val="0033CC"/>
                        </a:solidFill>
                        <a:latin typeface="Cambria Math" panose="02040503050406030204" pitchFamily="18" charset="0"/>
                      </a:rPr>
                      <m:t>=</m:t>
                    </m:r>
                    <m:sSub>
                      <m:sSubPr>
                        <m:ctrlPr>
                          <a:rPr lang="en-US" altLang="en-US" sz="2400" b="1" i="1">
                            <a:solidFill>
                              <a:srgbClr val="0033CC"/>
                            </a:solidFill>
                            <a:latin typeface="Cambria Math" panose="02040503050406030204" pitchFamily="18" charset="0"/>
                          </a:rPr>
                        </m:ctrlPr>
                      </m:sSubPr>
                      <m:e>
                        <m:r>
                          <a:rPr lang="en-US" altLang="en-US" sz="2400" b="1" i="1">
                            <a:solidFill>
                              <a:srgbClr val="0033CC"/>
                            </a:solidFill>
                            <a:latin typeface="Cambria Math" panose="02040503050406030204" pitchFamily="18" charset="0"/>
                          </a:rPr>
                          <m:t>𝒇</m:t>
                        </m:r>
                      </m:e>
                      <m:sub>
                        <m:r>
                          <a:rPr lang="en-US" altLang="en-US" sz="2400" b="1" i="1">
                            <a:solidFill>
                              <a:srgbClr val="0033CC"/>
                            </a:solidFill>
                            <a:latin typeface="Cambria Math" panose="02040503050406030204" pitchFamily="18" charset="0"/>
                          </a:rPr>
                          <m:t>𝒊</m:t>
                        </m:r>
                      </m:sub>
                    </m:sSub>
                    <m:r>
                      <a:rPr lang="en-US" altLang="en-US" sz="2400" b="1" i="1">
                        <a:solidFill>
                          <a:srgbClr val="0033CC"/>
                        </a:solidFill>
                        <a:latin typeface="Cambria Math" panose="02040503050406030204" pitchFamily="18" charset="0"/>
                      </a:rPr>
                      <m:t>−</m:t>
                    </m:r>
                    <m:sSub>
                      <m:sSubPr>
                        <m:ctrlPr>
                          <a:rPr lang="en-US" altLang="en-US" sz="2400" b="1" i="1">
                            <a:solidFill>
                              <a:srgbClr val="0033CC"/>
                            </a:solidFill>
                            <a:latin typeface="Cambria Math" panose="02040503050406030204" pitchFamily="18" charset="0"/>
                          </a:rPr>
                        </m:ctrlPr>
                      </m:sSubPr>
                      <m:e>
                        <m:r>
                          <a:rPr lang="en-US" altLang="en-US" sz="2400" b="1" i="1">
                            <a:solidFill>
                              <a:srgbClr val="0033CC"/>
                            </a:solidFill>
                            <a:latin typeface="Cambria Math" panose="02040503050406030204" pitchFamily="18" charset="0"/>
                          </a:rPr>
                          <m:t>𝒔</m:t>
                        </m:r>
                      </m:e>
                      <m:sub>
                        <m:r>
                          <a:rPr lang="en-US" altLang="en-US" sz="2400" b="1" i="1">
                            <a:solidFill>
                              <a:srgbClr val="0033CC"/>
                            </a:solidFill>
                            <a:latin typeface="Cambria Math" panose="02040503050406030204" pitchFamily="18" charset="0"/>
                          </a:rPr>
                          <m:t>𝒊</m:t>
                        </m:r>
                      </m:sub>
                    </m:sSub>
                  </m:oMath>
                </a14:m>
                <a:r>
                  <a:rPr lang="en-US" altLang="en-US" sz="2400" dirty="0"/>
                  <a:t>.</a:t>
                </a:r>
              </a:p>
              <a:p>
                <a:pPr eaLnBrk="1" hangingPunct="1">
                  <a:lnSpc>
                    <a:spcPct val="80000"/>
                  </a:lnSpc>
                  <a:buFont typeface="Arial" panose="020B0604020202020204" pitchFamily="34" charset="0"/>
                  <a:buChar char="•"/>
                </a:pPr>
                <a:r>
                  <a:rPr lang="en-US" altLang="en-US" sz="2400" dirty="0"/>
                  <a:t>Lateness for request </a:t>
                </a:r>
                <a14:m>
                  <m:oMath xmlns:m="http://schemas.openxmlformats.org/officeDocument/2006/math">
                    <m:r>
                      <a:rPr lang="en-US" altLang="en-US" sz="2400" b="1" i="1" dirty="0">
                        <a:solidFill>
                          <a:srgbClr val="0033CC"/>
                        </a:solidFill>
                        <a:latin typeface="Cambria Math" panose="02040503050406030204" pitchFamily="18" charset="0"/>
                      </a:rPr>
                      <m:t>𝒊</m:t>
                    </m:r>
                    <m:r>
                      <a:rPr lang="en-US" altLang="en-US" sz="2400" i="1" dirty="0">
                        <a:latin typeface="Cambria Math" panose="02040503050406030204" pitchFamily="18" charset="0"/>
                      </a:rPr>
                      <m:t> </m:t>
                    </m:r>
                  </m:oMath>
                </a14:m>
                <a:r>
                  <a:rPr lang="en-US" altLang="en-US" sz="2400" dirty="0"/>
                  <a:t>is</a:t>
                </a:r>
              </a:p>
              <a:p>
                <a:pPr lvl="1" eaLnBrk="1" hangingPunct="1">
                  <a:lnSpc>
                    <a:spcPct val="80000"/>
                  </a:lnSpc>
                  <a:buFont typeface="Arial" panose="020B0604020202020204" pitchFamily="34" charset="0"/>
                  <a:buChar char="•"/>
                </a:pPr>
                <a:r>
                  <a:rPr lang="en-US" altLang="en-US" sz="2000" dirty="0"/>
                  <a:t>If </a:t>
                </a:r>
                <a14:m>
                  <m:oMath xmlns:m="http://schemas.openxmlformats.org/officeDocument/2006/math">
                    <m:sSub>
                      <m:sSubPr>
                        <m:ctrlPr>
                          <a:rPr lang="en-US" altLang="en-US" sz="2000" b="1" i="1">
                            <a:solidFill>
                              <a:srgbClr val="0033CC"/>
                            </a:solidFill>
                            <a:latin typeface="Cambria Math" panose="02040503050406030204" pitchFamily="18" charset="0"/>
                          </a:rPr>
                        </m:ctrlPr>
                      </m:sSubPr>
                      <m:e>
                        <m:r>
                          <a:rPr lang="en-US" altLang="en-US" sz="2000" b="1" i="1">
                            <a:solidFill>
                              <a:srgbClr val="0033CC"/>
                            </a:solidFill>
                            <a:latin typeface="Cambria Math" panose="02040503050406030204" pitchFamily="18" charset="0"/>
                          </a:rPr>
                          <m:t>𝒅</m:t>
                        </m:r>
                      </m:e>
                      <m:sub>
                        <m:r>
                          <a:rPr lang="en-US" altLang="en-US" sz="2000" b="1" i="1">
                            <a:solidFill>
                              <a:srgbClr val="0033CC"/>
                            </a:solidFill>
                            <a:latin typeface="Cambria Math" panose="02040503050406030204" pitchFamily="18" charset="0"/>
                          </a:rPr>
                          <m:t>𝒊</m:t>
                        </m:r>
                      </m:sub>
                    </m:sSub>
                    <m:r>
                      <a:rPr lang="en-US" altLang="en-US" sz="2000" b="1" i="1">
                        <a:solidFill>
                          <a:srgbClr val="0033CC"/>
                        </a:solidFill>
                        <a:latin typeface="Cambria Math" panose="02040503050406030204" pitchFamily="18" charset="0"/>
                      </a:rPr>
                      <m:t>&lt;</m:t>
                    </m:r>
                    <m:sSub>
                      <m:sSubPr>
                        <m:ctrlPr>
                          <a:rPr lang="en-US" altLang="en-US" sz="2000" b="1" i="1">
                            <a:solidFill>
                              <a:srgbClr val="0033CC"/>
                            </a:solidFill>
                            <a:latin typeface="Cambria Math" panose="02040503050406030204" pitchFamily="18" charset="0"/>
                          </a:rPr>
                        </m:ctrlPr>
                      </m:sSubPr>
                      <m:e>
                        <m:r>
                          <a:rPr lang="en-US" altLang="en-US" sz="2000" b="1" i="1">
                            <a:solidFill>
                              <a:srgbClr val="0033CC"/>
                            </a:solidFill>
                            <a:latin typeface="Cambria Math" panose="02040503050406030204" pitchFamily="18" charset="0"/>
                          </a:rPr>
                          <m:t>𝒇</m:t>
                        </m:r>
                      </m:e>
                      <m:sub>
                        <m:r>
                          <a:rPr lang="en-US" altLang="en-US" sz="2000" b="1" i="1">
                            <a:solidFill>
                              <a:srgbClr val="0033CC"/>
                            </a:solidFill>
                            <a:latin typeface="Cambria Math" panose="02040503050406030204" pitchFamily="18" charset="0"/>
                          </a:rPr>
                          <m:t>𝒊</m:t>
                        </m:r>
                      </m:sub>
                    </m:sSub>
                  </m:oMath>
                </a14:m>
                <a:r>
                  <a:rPr lang="en-US" altLang="en-US" sz="2000" b="1" dirty="0">
                    <a:solidFill>
                      <a:srgbClr val="0033CC"/>
                    </a:solidFill>
                    <a:sym typeface="Symbol" panose="05050102010706020507" pitchFamily="18" charset="2"/>
                  </a:rPr>
                  <a:t> </a:t>
                </a:r>
                <a:r>
                  <a:rPr lang="en-US" altLang="en-US" sz="2000" dirty="0">
                    <a:sym typeface="Symbol" panose="05050102010706020507" pitchFamily="18" charset="2"/>
                  </a:rPr>
                  <a:t>then request </a:t>
                </a:r>
                <a14:m>
                  <m:oMath xmlns:m="http://schemas.openxmlformats.org/officeDocument/2006/math">
                    <m:r>
                      <a:rPr lang="en-US" altLang="en-US" sz="2000" b="1" i="1" dirty="0">
                        <a:solidFill>
                          <a:srgbClr val="0033CC"/>
                        </a:solidFill>
                        <a:latin typeface="Cambria Math" panose="02040503050406030204" pitchFamily="18" charset="0"/>
                        <a:sym typeface="Symbol" panose="05050102010706020507" pitchFamily="18" charset="2"/>
                      </a:rPr>
                      <m:t>𝒊</m:t>
                    </m:r>
                    <m:r>
                      <a:rPr lang="en-US" altLang="en-US" sz="2000" i="1" dirty="0">
                        <a:latin typeface="Cambria Math" panose="02040503050406030204" pitchFamily="18" charset="0"/>
                        <a:sym typeface="Symbol" panose="05050102010706020507" pitchFamily="18" charset="2"/>
                      </a:rPr>
                      <m:t> </m:t>
                    </m:r>
                  </m:oMath>
                </a14:m>
                <a:r>
                  <a:rPr lang="en-US" altLang="en-US" sz="2000" dirty="0">
                    <a:sym typeface="Symbol" panose="05050102010706020507" pitchFamily="18" charset="2"/>
                  </a:rPr>
                  <a:t>is late by</a:t>
                </a:r>
                <a:r>
                  <a:rPr lang="en-US" altLang="en-US" sz="2000" b="1" dirty="0">
                    <a:solidFill>
                      <a:srgbClr val="0033CC"/>
                    </a:solidFill>
                    <a:sym typeface="Symbol" panose="05050102010706020507" pitchFamily="18" charset="2"/>
                  </a:rPr>
                  <a:t> </a:t>
                </a:r>
                <a14:m>
                  <m:oMath xmlns:m="http://schemas.openxmlformats.org/officeDocument/2006/math">
                    <m:r>
                      <a:rPr lang="en-US" altLang="en-US" sz="2000" b="1" i="1" dirty="0">
                        <a:solidFill>
                          <a:srgbClr val="0033CC"/>
                        </a:solidFill>
                        <a:latin typeface="Cambria Math" panose="02040503050406030204" pitchFamily="18" charset="0"/>
                        <a:sym typeface="Symbol" panose="05050102010706020507" pitchFamily="18" charset="2"/>
                      </a:rPr>
                      <m:t>𝑳</m:t>
                    </m:r>
                    <m:r>
                      <a:rPr lang="en-US" altLang="en-US" sz="2000" b="1" i="1" baseline="-25000" dirty="0">
                        <a:solidFill>
                          <a:srgbClr val="0033CC"/>
                        </a:solidFill>
                        <a:latin typeface="Cambria Math" panose="02040503050406030204" pitchFamily="18" charset="0"/>
                        <a:sym typeface="Symbol" panose="05050102010706020507" pitchFamily="18" charset="2"/>
                      </a:rPr>
                      <m:t>𝒊</m:t>
                    </m:r>
                    <m:r>
                      <a:rPr lang="en-US" altLang="en-US" sz="2000" i="1" dirty="0">
                        <a:solidFill>
                          <a:srgbClr val="0033CC"/>
                        </a:solidFill>
                        <a:latin typeface="Cambria Math" panose="02040503050406030204" pitchFamily="18" charset="0"/>
                        <a:sym typeface="Symbol" panose="05050102010706020507" pitchFamily="18" charset="2"/>
                      </a:rPr>
                      <m:t>=</m:t>
                    </m:r>
                    <m:r>
                      <a:rPr lang="en-US" altLang="en-US" sz="2000" b="1" i="1" dirty="0">
                        <a:solidFill>
                          <a:srgbClr val="0033CC"/>
                        </a:solidFill>
                        <a:latin typeface="Cambria Math" panose="02040503050406030204" pitchFamily="18" charset="0"/>
                        <a:sym typeface="Symbol" panose="05050102010706020507" pitchFamily="18" charset="2"/>
                      </a:rPr>
                      <m:t> </m:t>
                    </m:r>
                    <m:r>
                      <a:rPr lang="en-US" altLang="en-US" sz="2000" b="1" i="1" dirty="0">
                        <a:solidFill>
                          <a:srgbClr val="0033CC"/>
                        </a:solidFill>
                        <a:latin typeface="Cambria Math" panose="02040503050406030204" pitchFamily="18" charset="0"/>
                      </a:rPr>
                      <m:t>𝒇</m:t>
                    </m:r>
                    <m:r>
                      <a:rPr lang="en-US" altLang="en-US" sz="2000" b="1" i="1" baseline="-25000" dirty="0">
                        <a:solidFill>
                          <a:srgbClr val="0033CC"/>
                        </a:solidFill>
                        <a:latin typeface="Cambria Math" panose="02040503050406030204" pitchFamily="18" charset="0"/>
                      </a:rPr>
                      <m:t>𝒊</m:t>
                    </m:r>
                    <m:r>
                      <a:rPr lang="en-US" altLang="en-US" sz="2000" b="1" i="1" dirty="0">
                        <a:solidFill>
                          <a:srgbClr val="0033CC"/>
                        </a:solidFill>
                        <a:latin typeface="Cambria Math" panose="02040503050406030204" pitchFamily="18" charset="0"/>
                      </a:rPr>
                      <m:t>−</m:t>
                    </m:r>
                    <m:sSub>
                      <m:sSubPr>
                        <m:ctrlPr>
                          <a:rPr lang="en-US" altLang="en-US" sz="2000" i="1" dirty="0">
                            <a:solidFill>
                              <a:srgbClr val="0033CC"/>
                            </a:solidFill>
                            <a:latin typeface="Cambria Math" panose="02040503050406030204" pitchFamily="18" charset="0"/>
                          </a:rPr>
                        </m:ctrlPr>
                      </m:sSubPr>
                      <m:e>
                        <m:r>
                          <a:rPr lang="en-US" altLang="en-US" sz="2000" b="1" i="1" dirty="0">
                            <a:solidFill>
                              <a:srgbClr val="0033CC"/>
                            </a:solidFill>
                            <a:latin typeface="Cambria Math" panose="02040503050406030204" pitchFamily="18" charset="0"/>
                          </a:rPr>
                          <m:t>𝒅</m:t>
                        </m:r>
                      </m:e>
                      <m:sub>
                        <m:r>
                          <a:rPr lang="en-US" altLang="en-US" sz="2000" i="1" dirty="0">
                            <a:solidFill>
                              <a:srgbClr val="0033CC"/>
                            </a:solidFill>
                            <a:latin typeface="Cambria Math" panose="02040503050406030204" pitchFamily="18" charset="0"/>
                          </a:rPr>
                          <m:t>𝑖</m:t>
                        </m:r>
                      </m:sub>
                    </m:sSub>
                    <m:r>
                      <a:rPr lang="en-US" altLang="en-US" sz="2000" i="1" dirty="0">
                        <a:latin typeface="Cambria Math" panose="02040503050406030204" pitchFamily="18" charset="0"/>
                        <a:sym typeface="Symbol" panose="05050102010706020507" pitchFamily="18" charset="2"/>
                      </a:rPr>
                      <m:t> </m:t>
                    </m:r>
                  </m:oMath>
                </a14:m>
                <a:r>
                  <a:rPr lang="en-US" altLang="en-US" sz="2000" dirty="0">
                    <a:sym typeface="Symbol" panose="05050102010706020507" pitchFamily="18" charset="2"/>
                  </a:rPr>
                  <a:t>otherwise its lateness </a:t>
                </a:r>
                <a14:m>
                  <m:oMath xmlns:m="http://schemas.openxmlformats.org/officeDocument/2006/math">
                    <m:r>
                      <a:rPr lang="en-US" altLang="en-US" sz="2000" b="1" i="1" dirty="0">
                        <a:solidFill>
                          <a:srgbClr val="0033CC"/>
                        </a:solidFill>
                        <a:latin typeface="Cambria Math" panose="02040503050406030204" pitchFamily="18" charset="0"/>
                        <a:sym typeface="Symbol" panose="05050102010706020507" pitchFamily="18" charset="2"/>
                      </a:rPr>
                      <m:t>𝑳</m:t>
                    </m:r>
                    <m:r>
                      <a:rPr lang="en-US" altLang="en-US" sz="2000" b="1" i="1" baseline="-25000" dirty="0">
                        <a:solidFill>
                          <a:srgbClr val="0033CC"/>
                        </a:solidFill>
                        <a:latin typeface="Cambria Math" panose="02040503050406030204" pitchFamily="18" charset="0"/>
                        <a:sym typeface="Symbol" panose="05050102010706020507" pitchFamily="18" charset="2"/>
                      </a:rPr>
                      <m:t>𝒊</m:t>
                    </m:r>
                    <m:r>
                      <a:rPr lang="en-US" altLang="en-US" sz="2000" i="1" dirty="0">
                        <a:solidFill>
                          <a:srgbClr val="0033CC"/>
                        </a:solidFill>
                        <a:latin typeface="Cambria Math" panose="02040503050406030204" pitchFamily="18" charset="0"/>
                        <a:sym typeface="Symbol" panose="05050102010706020507" pitchFamily="18" charset="2"/>
                      </a:rPr>
                      <m:t>=</m:t>
                    </m:r>
                    <m:r>
                      <a:rPr lang="en-US" altLang="en-US" sz="2000" b="1" i="1" dirty="0">
                        <a:solidFill>
                          <a:srgbClr val="0033CC"/>
                        </a:solidFill>
                        <a:latin typeface="Cambria Math" panose="02040503050406030204" pitchFamily="18" charset="0"/>
                        <a:sym typeface="Symbol" panose="05050102010706020507" pitchFamily="18" charset="2"/>
                      </a:rPr>
                      <m:t> </m:t>
                    </m:r>
                    <m:r>
                      <a:rPr lang="en-US" altLang="en-US" sz="2000" b="1" i="1" dirty="0">
                        <a:solidFill>
                          <a:srgbClr val="0033CC"/>
                        </a:solidFill>
                        <a:latin typeface="Cambria Math" panose="02040503050406030204" pitchFamily="18" charset="0"/>
                        <a:sym typeface="Symbol" panose="05050102010706020507" pitchFamily="18" charset="2"/>
                      </a:rPr>
                      <m:t>𝟎</m:t>
                    </m:r>
                  </m:oMath>
                </a14:m>
                <a:endParaRPr lang="en-US" altLang="en-US" sz="2000" b="1" dirty="0">
                  <a:solidFill>
                    <a:srgbClr val="0033CC"/>
                  </a:solidFill>
                  <a:sym typeface="Symbol" panose="05050102010706020507" pitchFamily="18" charset="2"/>
                </a:endParaRPr>
              </a:p>
              <a:p>
                <a:pPr eaLnBrk="1" hangingPunct="1">
                  <a:lnSpc>
                    <a:spcPct val="80000"/>
                  </a:lnSpc>
                  <a:buFont typeface="Arial" panose="020B0604020202020204" pitchFamily="34" charset="0"/>
                  <a:buChar char="•"/>
                </a:pPr>
                <a:r>
                  <a:rPr lang="en-US" altLang="en-US" sz="2400" b="1" dirty="0">
                    <a:solidFill>
                      <a:schemeClr val="accent2"/>
                    </a:solidFill>
                  </a:rPr>
                  <a:t>Goal:</a:t>
                </a:r>
                <a:r>
                  <a:rPr lang="en-US" altLang="en-US" sz="2400" dirty="0"/>
                  <a:t> Find a schedule that minimize the </a:t>
                </a:r>
                <a:br>
                  <a:rPr lang="en-US" altLang="en-US" sz="2400" dirty="0"/>
                </a:br>
                <a:r>
                  <a:rPr lang="en-US" altLang="en-US" sz="2400" dirty="0"/>
                  <a:t>Maximum lateness </a:t>
                </a:r>
                <a14:m>
                  <m:oMath xmlns:m="http://schemas.openxmlformats.org/officeDocument/2006/math">
                    <m:r>
                      <a:rPr lang="en-US" altLang="en-US" sz="2400" b="1" i="1" dirty="0">
                        <a:solidFill>
                          <a:srgbClr val="0033CC"/>
                        </a:solidFill>
                        <a:latin typeface="Cambria Math" panose="02040503050406030204" pitchFamily="18" charset="0"/>
                      </a:rPr>
                      <m:t>𝑳</m:t>
                    </m:r>
                    <m:r>
                      <a:rPr lang="en-US" altLang="en-US" sz="2400" b="1" i="1" dirty="0">
                        <a:solidFill>
                          <a:srgbClr val="0033CC"/>
                        </a:solidFill>
                        <a:latin typeface="Cambria Math" panose="02040503050406030204" pitchFamily="18" charset="0"/>
                      </a:rPr>
                      <m:t>=</m:t>
                    </m:r>
                    <m:func>
                      <m:funcPr>
                        <m:ctrlPr>
                          <a:rPr lang="en-US" altLang="en-US" sz="2400" b="1" i="1" dirty="0">
                            <a:solidFill>
                              <a:srgbClr val="0033CC"/>
                            </a:solidFill>
                            <a:latin typeface="Cambria Math" panose="02040503050406030204" pitchFamily="18" charset="0"/>
                          </a:rPr>
                        </m:ctrlPr>
                      </m:funcPr>
                      <m:fName>
                        <m:limLow>
                          <m:limLowPr>
                            <m:ctrlPr>
                              <a:rPr lang="en-US" altLang="en-US" sz="2400" b="1" i="1" dirty="0">
                                <a:solidFill>
                                  <a:srgbClr val="0033CC"/>
                                </a:solidFill>
                                <a:latin typeface="Cambria Math" panose="02040503050406030204" pitchFamily="18" charset="0"/>
                              </a:rPr>
                            </m:ctrlPr>
                          </m:limLowPr>
                          <m:e>
                            <m:r>
                              <a:rPr lang="en-US" altLang="en-US" sz="2400" b="1" i="1" dirty="0">
                                <a:solidFill>
                                  <a:srgbClr val="0033CC"/>
                                </a:solidFill>
                                <a:latin typeface="Cambria Math" panose="02040503050406030204" pitchFamily="18" charset="0"/>
                              </a:rPr>
                              <m:t>𝒎𝒂𝒙</m:t>
                            </m:r>
                          </m:e>
                          <m:lim>
                            <m:r>
                              <a:rPr lang="en-US" altLang="en-US" sz="2400" b="1" i="1" dirty="0">
                                <a:solidFill>
                                  <a:srgbClr val="0033CC"/>
                                </a:solidFill>
                                <a:latin typeface="Cambria Math" panose="02040503050406030204" pitchFamily="18" charset="0"/>
                              </a:rPr>
                              <m:t>𝒊</m:t>
                            </m:r>
                          </m:lim>
                        </m:limLow>
                      </m:fName>
                      <m:e>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𝑳</m:t>
                            </m:r>
                          </m:e>
                          <m:sub>
                            <m:r>
                              <a:rPr lang="en-US" altLang="en-US" sz="2400" b="1" i="1" dirty="0">
                                <a:solidFill>
                                  <a:srgbClr val="0033CC"/>
                                </a:solidFill>
                                <a:latin typeface="Cambria Math" panose="02040503050406030204" pitchFamily="18" charset="0"/>
                              </a:rPr>
                              <m:t>𝒊</m:t>
                            </m:r>
                          </m:sub>
                        </m:sSub>
                      </m:e>
                    </m:func>
                  </m:oMath>
                </a14:m>
                <a:endParaRPr lang="en-US" altLang="en-US" sz="2400" b="1" i="1" dirty="0"/>
              </a:p>
              <a:p>
                <a:pPr eaLnBrk="1" hangingPunct="1">
                  <a:lnSpc>
                    <a:spcPct val="80000"/>
                  </a:lnSpc>
                  <a:buFont typeface="Arial" panose="020B0604020202020204" pitchFamily="34" charset="0"/>
                  <a:buChar char="•"/>
                </a:pPr>
                <a:endParaRPr lang="en-US" alt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4"/>
                <a:ext cx="8229600" cy="5140480"/>
              </a:xfrm>
              <a:blipFill>
                <a:blip r:embed="rId3"/>
                <a:stretch>
                  <a:fillRect l="-963" t="-2254"/>
                </a:stretch>
              </a:blipFill>
            </p:spPr>
            <p:txBody>
              <a:bodyPr/>
              <a:lstStyle/>
              <a:p>
                <a:r>
                  <a:rPr lang="en-US">
                    <a:noFill/>
                  </a:rPr>
                  <a:t> </a:t>
                </a:r>
              </a:p>
            </p:txBody>
          </p:sp>
        </mc:Fallback>
      </mc:AlternateContent>
      <p:grpSp>
        <p:nvGrpSpPr>
          <p:cNvPr id="14" name="Group 50"/>
          <p:cNvGrpSpPr>
            <a:grpSpLocks/>
          </p:cNvGrpSpPr>
          <p:nvPr/>
        </p:nvGrpSpPr>
        <p:grpSpPr bwMode="auto">
          <a:xfrm>
            <a:off x="5990030" y="3331758"/>
            <a:ext cx="3048000" cy="1066800"/>
            <a:chOff x="1728" y="2304"/>
            <a:chExt cx="1824" cy="576"/>
          </a:xfrm>
        </p:grpSpPr>
        <mc:AlternateContent xmlns:mc="http://schemas.openxmlformats.org/markup-compatibility/2006" xmlns:a14="http://schemas.microsoft.com/office/drawing/2010/main">
          <mc:Choice Requires="a14">
            <p:sp>
              <p:nvSpPr>
                <p:cNvPr id="15" name="Rectangle 51"/>
                <p:cNvSpPr>
                  <a:spLocks noChangeArrowheads="1"/>
                </p:cNvSpPr>
                <p:nvPr/>
              </p:nvSpPr>
              <p:spPr bwMode="auto">
                <a:xfrm>
                  <a:off x="1728" y="2688"/>
                  <a:ext cx="384" cy="192"/>
                </a:xfrm>
                <a:prstGeom prst="rect">
                  <a:avLst/>
                </a:prstGeom>
                <a:solidFill>
                  <a:schemeClr val="hlink"/>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sSub>
                          <m:sSubPr>
                            <m:ctrlPr>
                              <a:rPr lang="en-US" altLang="en-US" sz="1400" i="1" smtClean="0">
                                <a:solidFill>
                                  <a:schemeClr val="bg1"/>
                                </a:solidFill>
                                <a:latin typeface="Cambria Math" panose="02040503050406030204" pitchFamily="18" charset="0"/>
                              </a:rPr>
                            </m:ctrlPr>
                          </m:sSubPr>
                          <m:e>
                            <m:r>
                              <a:rPr lang="en-US" altLang="en-US" sz="1400" b="0" i="1" smtClean="0">
                                <a:solidFill>
                                  <a:schemeClr val="bg1"/>
                                </a:solidFill>
                                <a:latin typeface="Cambria Math" panose="02040503050406030204" pitchFamily="18" charset="0"/>
                              </a:rPr>
                              <m:t>𝑑</m:t>
                            </m:r>
                          </m:e>
                          <m:sub>
                            <m:r>
                              <a:rPr lang="en-US" altLang="en-US" sz="1400" i="1">
                                <a:solidFill>
                                  <a:schemeClr val="bg1"/>
                                </a:solidFill>
                                <a:latin typeface="Cambria Math" panose="02040503050406030204" pitchFamily="18" charset="0"/>
                              </a:rPr>
                              <m:t>𝑗</m:t>
                            </m:r>
                          </m:sub>
                        </m:sSub>
                      </m:oMath>
                    </m:oMathPara>
                  </a14:m>
                  <a:endParaRPr lang="en-US" altLang="en-US" sz="1400" baseline="-25000" dirty="0">
                    <a:solidFill>
                      <a:schemeClr val="bg1"/>
                    </a:solidFill>
                    <a:latin typeface="Comic Sans MS" panose="030F0702030302020204" pitchFamily="66" charset="0"/>
                  </a:endParaRPr>
                </a:p>
              </p:txBody>
            </p:sp>
          </mc:Choice>
          <mc:Fallback xmlns="">
            <p:sp>
              <p:nvSpPr>
                <p:cNvPr id="15" name="Rectangle 51"/>
                <p:cNvSpPr>
                  <a:spLocks noRot="1" noChangeAspect="1" noMove="1" noResize="1" noEditPoints="1" noAdjustHandles="1" noChangeArrowheads="1" noChangeShapeType="1" noTextEdit="1"/>
                </p:cNvSpPr>
                <p:nvPr/>
              </p:nvSpPr>
              <p:spPr bwMode="auto">
                <a:xfrm>
                  <a:off x="1728" y="2688"/>
                  <a:ext cx="384" cy="192"/>
                </a:xfrm>
                <a:prstGeom prst="rect">
                  <a:avLst/>
                </a:prstGeom>
                <a:blipFill>
                  <a:blip r:embed="rId4"/>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16" name="Rectangle 52"/>
            <p:cNvSpPr>
              <a:spLocks noChangeArrowheads="1"/>
            </p:cNvSpPr>
            <p:nvPr/>
          </p:nvSpPr>
          <p:spPr bwMode="auto">
            <a:xfrm>
              <a:off x="211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6</a:t>
              </a:r>
              <a:endParaRPr lang="en-US" altLang="en-US" sz="1400" baseline="3000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7" name="Rectangle 53"/>
                <p:cNvSpPr>
                  <a:spLocks noChangeArrowheads="1"/>
                </p:cNvSpPr>
                <p:nvPr/>
              </p:nvSpPr>
              <p:spPr bwMode="auto">
                <a:xfrm>
                  <a:off x="1728" y="2496"/>
                  <a:ext cx="384" cy="192"/>
                </a:xfrm>
                <a:prstGeom prst="rect">
                  <a:avLst/>
                </a:prstGeom>
                <a:solidFill>
                  <a:schemeClr val="hlink"/>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sSub>
                          <m:sSubPr>
                            <m:ctrlPr>
                              <a:rPr lang="en-US" altLang="en-US" sz="1400" b="0" i="1" smtClean="0">
                                <a:solidFill>
                                  <a:schemeClr val="bg1"/>
                                </a:solidFill>
                                <a:latin typeface="Cambria Math" panose="02040503050406030204" pitchFamily="18" charset="0"/>
                              </a:rPr>
                            </m:ctrlPr>
                          </m:sSubPr>
                          <m:e>
                            <m:r>
                              <a:rPr lang="en-US" altLang="en-US" sz="1400" b="0" i="1" smtClean="0">
                                <a:solidFill>
                                  <a:schemeClr val="bg1"/>
                                </a:solidFill>
                                <a:latin typeface="Cambria Math" panose="02040503050406030204" pitchFamily="18" charset="0"/>
                              </a:rPr>
                              <m:t>𝑡</m:t>
                            </m:r>
                          </m:e>
                          <m:sub>
                            <m:r>
                              <a:rPr lang="en-US" altLang="en-US" sz="1400" b="0" i="1" smtClean="0">
                                <a:solidFill>
                                  <a:schemeClr val="bg1"/>
                                </a:solidFill>
                                <a:latin typeface="Cambria Math" panose="02040503050406030204" pitchFamily="18" charset="0"/>
                              </a:rPr>
                              <m:t>𝑗</m:t>
                            </m:r>
                          </m:sub>
                        </m:sSub>
                      </m:oMath>
                    </m:oMathPara>
                  </a14:m>
                  <a:endParaRPr lang="en-US" altLang="en-US" sz="1400" baseline="-25000" dirty="0">
                    <a:solidFill>
                      <a:schemeClr val="bg1"/>
                    </a:solidFill>
                    <a:latin typeface="Comic Sans MS" panose="030F0702030302020204" pitchFamily="66" charset="0"/>
                  </a:endParaRPr>
                </a:p>
              </p:txBody>
            </p:sp>
          </mc:Choice>
          <mc:Fallback xmlns="">
            <p:sp>
              <p:nvSpPr>
                <p:cNvPr id="17" name="Rectangle 53"/>
                <p:cNvSpPr>
                  <a:spLocks noRot="1" noChangeAspect="1" noMove="1" noResize="1" noEditPoints="1" noAdjustHandles="1" noChangeArrowheads="1" noChangeShapeType="1" noTextEdit="1"/>
                </p:cNvSpPr>
                <p:nvPr/>
              </p:nvSpPr>
              <p:spPr bwMode="auto">
                <a:xfrm>
                  <a:off x="1728" y="2496"/>
                  <a:ext cx="384" cy="192"/>
                </a:xfrm>
                <a:prstGeom prst="rect">
                  <a:avLst/>
                </a:prstGeom>
                <a:blipFill>
                  <a:blip r:embed="rId5"/>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18" name="Rectangle 54"/>
            <p:cNvSpPr>
              <a:spLocks noChangeArrowheads="1"/>
            </p:cNvSpPr>
            <p:nvPr/>
          </p:nvSpPr>
          <p:spPr bwMode="auto">
            <a:xfrm>
              <a:off x="211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3</a:t>
              </a:r>
              <a:endParaRPr lang="en-US" altLang="en-US" sz="1400" baseline="30000">
                <a:latin typeface="Comic Sans MS" panose="030F0702030302020204" pitchFamily="66" charset="0"/>
              </a:endParaRPr>
            </a:p>
          </p:txBody>
        </p:sp>
        <p:sp>
          <p:nvSpPr>
            <p:cNvPr id="19" name="Rectangle 55"/>
            <p:cNvSpPr>
              <a:spLocks noChangeArrowheads="1"/>
            </p:cNvSpPr>
            <p:nvPr/>
          </p:nvSpPr>
          <p:spPr bwMode="auto">
            <a:xfrm>
              <a:off x="211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endParaRPr lang="en-US" altLang="en-US" sz="1400" baseline="30000">
                <a:solidFill>
                  <a:schemeClr val="bg1"/>
                </a:solidFill>
                <a:latin typeface="Comic Sans MS" panose="030F0702030302020204" pitchFamily="66" charset="0"/>
              </a:endParaRPr>
            </a:p>
          </p:txBody>
        </p:sp>
        <p:sp>
          <p:nvSpPr>
            <p:cNvPr id="20" name="Rectangle 56"/>
            <p:cNvSpPr>
              <a:spLocks noChangeArrowheads="1"/>
            </p:cNvSpPr>
            <p:nvPr/>
          </p:nvSpPr>
          <p:spPr bwMode="auto">
            <a:xfrm>
              <a:off x="235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8</a:t>
              </a:r>
              <a:endParaRPr lang="en-US" altLang="en-US" sz="1400" baseline="30000">
                <a:latin typeface="Comic Sans MS" panose="030F0702030302020204" pitchFamily="66" charset="0"/>
              </a:endParaRPr>
            </a:p>
          </p:txBody>
        </p:sp>
        <p:sp>
          <p:nvSpPr>
            <p:cNvPr id="21" name="Rectangle 57"/>
            <p:cNvSpPr>
              <a:spLocks noChangeArrowheads="1"/>
            </p:cNvSpPr>
            <p:nvPr/>
          </p:nvSpPr>
          <p:spPr bwMode="auto">
            <a:xfrm>
              <a:off x="235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2</a:t>
              </a:r>
              <a:endParaRPr lang="en-US" altLang="en-US" sz="1400" baseline="30000">
                <a:latin typeface="Comic Sans MS" panose="030F0702030302020204" pitchFamily="66" charset="0"/>
              </a:endParaRPr>
            </a:p>
          </p:txBody>
        </p:sp>
        <p:sp>
          <p:nvSpPr>
            <p:cNvPr id="22" name="Rectangle 58"/>
            <p:cNvSpPr>
              <a:spLocks noChangeArrowheads="1"/>
            </p:cNvSpPr>
            <p:nvPr/>
          </p:nvSpPr>
          <p:spPr bwMode="auto">
            <a:xfrm>
              <a:off x="235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2</a:t>
              </a:r>
              <a:endParaRPr lang="en-US" altLang="en-US" sz="1400" baseline="30000">
                <a:solidFill>
                  <a:schemeClr val="bg1"/>
                </a:solidFill>
                <a:latin typeface="Comic Sans MS" panose="030F0702030302020204" pitchFamily="66" charset="0"/>
              </a:endParaRPr>
            </a:p>
          </p:txBody>
        </p:sp>
        <p:sp>
          <p:nvSpPr>
            <p:cNvPr id="23" name="Rectangle 59"/>
            <p:cNvSpPr>
              <a:spLocks noChangeArrowheads="1"/>
            </p:cNvSpPr>
            <p:nvPr/>
          </p:nvSpPr>
          <p:spPr bwMode="auto">
            <a:xfrm>
              <a:off x="259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9</a:t>
              </a:r>
              <a:endParaRPr lang="en-US" altLang="en-US" sz="1400" baseline="30000">
                <a:latin typeface="Comic Sans MS" panose="030F0702030302020204" pitchFamily="66" charset="0"/>
              </a:endParaRPr>
            </a:p>
          </p:txBody>
        </p:sp>
        <p:sp>
          <p:nvSpPr>
            <p:cNvPr id="24" name="Rectangle 60"/>
            <p:cNvSpPr>
              <a:spLocks noChangeArrowheads="1"/>
            </p:cNvSpPr>
            <p:nvPr/>
          </p:nvSpPr>
          <p:spPr bwMode="auto">
            <a:xfrm>
              <a:off x="259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a:t>
              </a:r>
              <a:endParaRPr lang="en-US" altLang="en-US" sz="1400" baseline="30000">
                <a:latin typeface="Comic Sans MS" panose="030F0702030302020204" pitchFamily="66" charset="0"/>
              </a:endParaRPr>
            </a:p>
          </p:txBody>
        </p:sp>
        <p:sp>
          <p:nvSpPr>
            <p:cNvPr id="25" name="Rectangle 61"/>
            <p:cNvSpPr>
              <a:spLocks noChangeArrowheads="1"/>
            </p:cNvSpPr>
            <p:nvPr/>
          </p:nvSpPr>
          <p:spPr bwMode="auto">
            <a:xfrm>
              <a:off x="259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3</a:t>
              </a:r>
              <a:endParaRPr lang="en-US" altLang="en-US" sz="1400" baseline="30000">
                <a:solidFill>
                  <a:schemeClr val="bg1"/>
                </a:solidFill>
                <a:latin typeface="Comic Sans MS" panose="030F0702030302020204" pitchFamily="66" charset="0"/>
              </a:endParaRPr>
            </a:p>
          </p:txBody>
        </p:sp>
        <p:sp>
          <p:nvSpPr>
            <p:cNvPr id="26" name="Rectangle 62"/>
            <p:cNvSpPr>
              <a:spLocks noChangeArrowheads="1"/>
            </p:cNvSpPr>
            <p:nvPr/>
          </p:nvSpPr>
          <p:spPr bwMode="auto">
            <a:xfrm>
              <a:off x="283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9</a:t>
              </a:r>
              <a:endParaRPr lang="en-US" altLang="en-US" sz="1400" baseline="30000">
                <a:latin typeface="Comic Sans MS" panose="030F0702030302020204" pitchFamily="66" charset="0"/>
              </a:endParaRPr>
            </a:p>
          </p:txBody>
        </p:sp>
        <p:sp>
          <p:nvSpPr>
            <p:cNvPr id="27" name="Rectangle 63"/>
            <p:cNvSpPr>
              <a:spLocks noChangeArrowheads="1"/>
            </p:cNvSpPr>
            <p:nvPr/>
          </p:nvSpPr>
          <p:spPr bwMode="auto">
            <a:xfrm>
              <a:off x="283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4</a:t>
              </a:r>
              <a:endParaRPr lang="en-US" altLang="en-US" sz="1400" baseline="30000">
                <a:latin typeface="Comic Sans MS" panose="030F0702030302020204" pitchFamily="66" charset="0"/>
              </a:endParaRPr>
            </a:p>
          </p:txBody>
        </p:sp>
        <p:sp>
          <p:nvSpPr>
            <p:cNvPr id="28" name="Rectangle 64"/>
            <p:cNvSpPr>
              <a:spLocks noChangeArrowheads="1"/>
            </p:cNvSpPr>
            <p:nvPr/>
          </p:nvSpPr>
          <p:spPr bwMode="auto">
            <a:xfrm>
              <a:off x="283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4</a:t>
              </a:r>
              <a:endParaRPr lang="en-US" altLang="en-US" sz="1400" baseline="30000">
                <a:solidFill>
                  <a:schemeClr val="bg1"/>
                </a:solidFill>
                <a:latin typeface="Comic Sans MS" panose="030F0702030302020204" pitchFamily="66" charset="0"/>
              </a:endParaRPr>
            </a:p>
          </p:txBody>
        </p:sp>
        <p:sp>
          <p:nvSpPr>
            <p:cNvPr id="29" name="Rectangle 65"/>
            <p:cNvSpPr>
              <a:spLocks noChangeArrowheads="1"/>
            </p:cNvSpPr>
            <p:nvPr/>
          </p:nvSpPr>
          <p:spPr bwMode="auto">
            <a:xfrm>
              <a:off x="307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14</a:t>
              </a:r>
              <a:endParaRPr lang="en-US" altLang="en-US" sz="1400" baseline="30000">
                <a:latin typeface="Comic Sans MS" panose="030F0702030302020204" pitchFamily="66" charset="0"/>
              </a:endParaRPr>
            </a:p>
          </p:txBody>
        </p:sp>
        <p:sp>
          <p:nvSpPr>
            <p:cNvPr id="30" name="Rectangle 66"/>
            <p:cNvSpPr>
              <a:spLocks noChangeArrowheads="1"/>
            </p:cNvSpPr>
            <p:nvPr/>
          </p:nvSpPr>
          <p:spPr bwMode="auto">
            <a:xfrm>
              <a:off x="307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3</a:t>
              </a:r>
              <a:endParaRPr lang="en-US" altLang="en-US" sz="1400" baseline="30000">
                <a:latin typeface="Comic Sans MS" panose="030F0702030302020204" pitchFamily="66" charset="0"/>
              </a:endParaRPr>
            </a:p>
          </p:txBody>
        </p:sp>
        <p:sp>
          <p:nvSpPr>
            <p:cNvPr id="31" name="Rectangle 67"/>
            <p:cNvSpPr>
              <a:spLocks noChangeArrowheads="1"/>
            </p:cNvSpPr>
            <p:nvPr/>
          </p:nvSpPr>
          <p:spPr bwMode="auto">
            <a:xfrm>
              <a:off x="307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5</a:t>
              </a:r>
              <a:endParaRPr lang="en-US" altLang="en-US" sz="1400" baseline="30000">
                <a:solidFill>
                  <a:schemeClr val="bg1"/>
                </a:solidFill>
                <a:latin typeface="Comic Sans MS" panose="030F0702030302020204" pitchFamily="66" charset="0"/>
              </a:endParaRPr>
            </a:p>
          </p:txBody>
        </p:sp>
        <p:sp>
          <p:nvSpPr>
            <p:cNvPr id="32" name="Rectangle 68"/>
            <p:cNvSpPr>
              <a:spLocks noChangeArrowheads="1"/>
            </p:cNvSpPr>
            <p:nvPr/>
          </p:nvSpPr>
          <p:spPr bwMode="auto">
            <a:xfrm>
              <a:off x="331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15</a:t>
              </a:r>
              <a:endParaRPr lang="en-US" altLang="en-US" sz="1400" baseline="30000">
                <a:latin typeface="Comic Sans MS" panose="030F0702030302020204" pitchFamily="66" charset="0"/>
              </a:endParaRPr>
            </a:p>
          </p:txBody>
        </p:sp>
        <p:sp>
          <p:nvSpPr>
            <p:cNvPr id="33" name="Rectangle 69"/>
            <p:cNvSpPr>
              <a:spLocks noChangeArrowheads="1"/>
            </p:cNvSpPr>
            <p:nvPr/>
          </p:nvSpPr>
          <p:spPr bwMode="auto">
            <a:xfrm>
              <a:off x="331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2</a:t>
              </a:r>
              <a:endParaRPr lang="en-US" altLang="en-US" sz="1400" baseline="30000">
                <a:latin typeface="Comic Sans MS" panose="030F0702030302020204" pitchFamily="66" charset="0"/>
              </a:endParaRPr>
            </a:p>
          </p:txBody>
        </p:sp>
        <p:sp>
          <p:nvSpPr>
            <p:cNvPr id="34" name="Rectangle 70"/>
            <p:cNvSpPr>
              <a:spLocks noChangeArrowheads="1"/>
            </p:cNvSpPr>
            <p:nvPr/>
          </p:nvSpPr>
          <p:spPr bwMode="auto">
            <a:xfrm>
              <a:off x="331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6</a:t>
              </a:r>
              <a:endParaRPr lang="en-US" altLang="en-US" sz="1400" baseline="30000">
                <a:solidFill>
                  <a:schemeClr val="bg1"/>
                </a:solidFill>
                <a:latin typeface="Comic Sans MS" panose="030F0702030302020204" pitchFamily="66" charset="0"/>
              </a:endParaRPr>
            </a:p>
          </p:txBody>
        </p:sp>
      </p:grpSp>
      <p:sp>
        <p:nvSpPr>
          <p:cNvPr id="35" name="Line 4"/>
          <p:cNvSpPr>
            <a:spLocks noChangeShapeType="1"/>
          </p:cNvSpPr>
          <p:nvPr/>
        </p:nvSpPr>
        <p:spPr bwMode="auto">
          <a:xfrm>
            <a:off x="6045200" y="6492175"/>
            <a:ext cx="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6" name="Text Box 5"/>
          <p:cNvSpPr txBox="1">
            <a:spLocks noChangeArrowheads="1"/>
          </p:cNvSpPr>
          <p:nvPr/>
        </p:nvSpPr>
        <p:spPr bwMode="auto">
          <a:xfrm>
            <a:off x="3302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0</a:t>
            </a:r>
          </a:p>
        </p:txBody>
      </p:sp>
      <p:sp>
        <p:nvSpPr>
          <p:cNvPr id="37" name="Line 6"/>
          <p:cNvSpPr>
            <a:spLocks noChangeShapeType="1"/>
          </p:cNvSpPr>
          <p:nvPr/>
        </p:nvSpPr>
        <p:spPr bwMode="auto">
          <a:xfrm rot="-5400000">
            <a:off x="7874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8" name="Line 7"/>
          <p:cNvSpPr>
            <a:spLocks noChangeShapeType="1"/>
          </p:cNvSpPr>
          <p:nvPr/>
        </p:nvSpPr>
        <p:spPr bwMode="auto">
          <a:xfrm rot="-5400000">
            <a:off x="2540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9" name="Line 8"/>
          <p:cNvSpPr>
            <a:spLocks noChangeShapeType="1"/>
          </p:cNvSpPr>
          <p:nvPr/>
        </p:nvSpPr>
        <p:spPr bwMode="auto">
          <a:xfrm rot="-5400000">
            <a:off x="18542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0" name="Line 9"/>
          <p:cNvSpPr>
            <a:spLocks noChangeShapeType="1"/>
          </p:cNvSpPr>
          <p:nvPr/>
        </p:nvSpPr>
        <p:spPr bwMode="auto">
          <a:xfrm rot="-5400000">
            <a:off x="13208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1" name="Line 10"/>
          <p:cNvSpPr>
            <a:spLocks noChangeShapeType="1"/>
          </p:cNvSpPr>
          <p:nvPr/>
        </p:nvSpPr>
        <p:spPr bwMode="auto">
          <a:xfrm rot="-5400000">
            <a:off x="29210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2" name="Line 11"/>
          <p:cNvSpPr>
            <a:spLocks noChangeShapeType="1"/>
          </p:cNvSpPr>
          <p:nvPr/>
        </p:nvSpPr>
        <p:spPr bwMode="auto">
          <a:xfrm rot="-5400000">
            <a:off x="23876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3" name="Line 12"/>
          <p:cNvSpPr>
            <a:spLocks noChangeShapeType="1"/>
          </p:cNvSpPr>
          <p:nvPr/>
        </p:nvSpPr>
        <p:spPr bwMode="auto">
          <a:xfrm rot="-5400000">
            <a:off x="39878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4" name="Line 13"/>
          <p:cNvSpPr>
            <a:spLocks noChangeShapeType="1"/>
          </p:cNvSpPr>
          <p:nvPr/>
        </p:nvSpPr>
        <p:spPr bwMode="auto">
          <a:xfrm rot="-5400000">
            <a:off x="34544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5" name="Line 14"/>
          <p:cNvSpPr>
            <a:spLocks noChangeShapeType="1"/>
          </p:cNvSpPr>
          <p:nvPr/>
        </p:nvSpPr>
        <p:spPr bwMode="auto">
          <a:xfrm rot="-5400000">
            <a:off x="50546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6" name="Line 15"/>
          <p:cNvSpPr>
            <a:spLocks noChangeShapeType="1"/>
          </p:cNvSpPr>
          <p:nvPr/>
        </p:nvSpPr>
        <p:spPr bwMode="auto">
          <a:xfrm rot="-5400000">
            <a:off x="45212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7" name="Line 16"/>
          <p:cNvSpPr>
            <a:spLocks noChangeShapeType="1"/>
          </p:cNvSpPr>
          <p:nvPr/>
        </p:nvSpPr>
        <p:spPr bwMode="auto">
          <a:xfrm rot="-5400000">
            <a:off x="61214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8" name="Line 17"/>
          <p:cNvSpPr>
            <a:spLocks noChangeShapeType="1"/>
          </p:cNvSpPr>
          <p:nvPr/>
        </p:nvSpPr>
        <p:spPr bwMode="auto">
          <a:xfrm rot="-5400000">
            <a:off x="5588000" y="6339775"/>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49" name="Text Box 18"/>
          <p:cNvSpPr txBox="1">
            <a:spLocks noChangeArrowheads="1"/>
          </p:cNvSpPr>
          <p:nvPr/>
        </p:nvSpPr>
        <p:spPr bwMode="auto">
          <a:xfrm>
            <a:off x="7874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a:t>
            </a:r>
          </a:p>
        </p:txBody>
      </p:sp>
      <p:sp>
        <p:nvSpPr>
          <p:cNvPr id="50" name="Text Box 19"/>
          <p:cNvSpPr txBox="1">
            <a:spLocks noChangeArrowheads="1"/>
          </p:cNvSpPr>
          <p:nvPr/>
        </p:nvSpPr>
        <p:spPr bwMode="auto">
          <a:xfrm>
            <a:off x="13208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2</a:t>
            </a:r>
          </a:p>
        </p:txBody>
      </p:sp>
      <p:sp>
        <p:nvSpPr>
          <p:cNvPr id="51" name="Text Box 20"/>
          <p:cNvSpPr txBox="1">
            <a:spLocks noChangeArrowheads="1"/>
          </p:cNvSpPr>
          <p:nvPr/>
        </p:nvSpPr>
        <p:spPr bwMode="auto">
          <a:xfrm>
            <a:off x="18542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3</a:t>
            </a:r>
          </a:p>
        </p:txBody>
      </p:sp>
      <p:sp>
        <p:nvSpPr>
          <p:cNvPr id="52" name="Text Box 21"/>
          <p:cNvSpPr txBox="1">
            <a:spLocks noChangeArrowheads="1"/>
          </p:cNvSpPr>
          <p:nvPr/>
        </p:nvSpPr>
        <p:spPr bwMode="auto">
          <a:xfrm>
            <a:off x="23876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4</a:t>
            </a:r>
          </a:p>
        </p:txBody>
      </p:sp>
      <p:sp>
        <p:nvSpPr>
          <p:cNvPr id="53" name="Text Box 22"/>
          <p:cNvSpPr txBox="1">
            <a:spLocks noChangeArrowheads="1"/>
          </p:cNvSpPr>
          <p:nvPr/>
        </p:nvSpPr>
        <p:spPr bwMode="auto">
          <a:xfrm>
            <a:off x="29210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5</a:t>
            </a:r>
          </a:p>
        </p:txBody>
      </p:sp>
      <p:sp>
        <p:nvSpPr>
          <p:cNvPr id="54" name="Text Box 23"/>
          <p:cNvSpPr txBox="1">
            <a:spLocks noChangeArrowheads="1"/>
          </p:cNvSpPr>
          <p:nvPr/>
        </p:nvSpPr>
        <p:spPr bwMode="auto">
          <a:xfrm>
            <a:off x="34544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6</a:t>
            </a:r>
          </a:p>
        </p:txBody>
      </p:sp>
      <p:sp>
        <p:nvSpPr>
          <p:cNvPr id="55" name="Text Box 24"/>
          <p:cNvSpPr txBox="1">
            <a:spLocks noChangeArrowheads="1"/>
          </p:cNvSpPr>
          <p:nvPr/>
        </p:nvSpPr>
        <p:spPr bwMode="auto">
          <a:xfrm>
            <a:off x="39878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7</a:t>
            </a:r>
          </a:p>
        </p:txBody>
      </p:sp>
      <p:sp>
        <p:nvSpPr>
          <p:cNvPr id="56" name="Text Box 25"/>
          <p:cNvSpPr txBox="1">
            <a:spLocks noChangeArrowheads="1"/>
          </p:cNvSpPr>
          <p:nvPr/>
        </p:nvSpPr>
        <p:spPr bwMode="auto">
          <a:xfrm>
            <a:off x="45212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8</a:t>
            </a:r>
          </a:p>
        </p:txBody>
      </p:sp>
      <p:sp>
        <p:nvSpPr>
          <p:cNvPr id="57" name="Text Box 26"/>
          <p:cNvSpPr txBox="1">
            <a:spLocks noChangeArrowheads="1"/>
          </p:cNvSpPr>
          <p:nvPr/>
        </p:nvSpPr>
        <p:spPr bwMode="auto">
          <a:xfrm>
            <a:off x="50546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9</a:t>
            </a:r>
          </a:p>
        </p:txBody>
      </p:sp>
      <p:sp>
        <p:nvSpPr>
          <p:cNvPr id="58" name="Text Box 27"/>
          <p:cNvSpPr txBox="1">
            <a:spLocks noChangeArrowheads="1"/>
          </p:cNvSpPr>
          <p:nvPr/>
        </p:nvSpPr>
        <p:spPr bwMode="auto">
          <a:xfrm>
            <a:off x="55118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10</a:t>
            </a:r>
          </a:p>
        </p:txBody>
      </p:sp>
      <p:sp>
        <p:nvSpPr>
          <p:cNvPr id="59" name="Text Box 28"/>
          <p:cNvSpPr txBox="1">
            <a:spLocks noChangeArrowheads="1"/>
          </p:cNvSpPr>
          <p:nvPr/>
        </p:nvSpPr>
        <p:spPr bwMode="auto">
          <a:xfrm>
            <a:off x="6121400" y="6506463"/>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11</a:t>
            </a:r>
          </a:p>
        </p:txBody>
      </p:sp>
      <p:sp>
        <p:nvSpPr>
          <p:cNvPr id="60" name="Line 29"/>
          <p:cNvSpPr>
            <a:spLocks noChangeShapeType="1"/>
          </p:cNvSpPr>
          <p:nvPr/>
        </p:nvSpPr>
        <p:spPr bwMode="auto">
          <a:xfrm>
            <a:off x="406400" y="6141338"/>
            <a:ext cx="8001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61" name="Line 30"/>
          <p:cNvSpPr>
            <a:spLocks noChangeShapeType="1"/>
          </p:cNvSpPr>
          <p:nvPr/>
        </p:nvSpPr>
        <p:spPr bwMode="auto">
          <a:xfrm rot="-5400000">
            <a:off x="7188200" y="6325488"/>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62" name="Line 31"/>
          <p:cNvSpPr>
            <a:spLocks noChangeShapeType="1"/>
          </p:cNvSpPr>
          <p:nvPr/>
        </p:nvSpPr>
        <p:spPr bwMode="auto">
          <a:xfrm rot="-5400000">
            <a:off x="6654800" y="6325488"/>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63" name="Line 32"/>
          <p:cNvSpPr>
            <a:spLocks noChangeShapeType="1"/>
          </p:cNvSpPr>
          <p:nvPr/>
        </p:nvSpPr>
        <p:spPr bwMode="auto">
          <a:xfrm rot="-5400000">
            <a:off x="8255000" y="6325488"/>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64" name="Line 33"/>
          <p:cNvSpPr>
            <a:spLocks noChangeShapeType="1"/>
          </p:cNvSpPr>
          <p:nvPr/>
        </p:nvSpPr>
        <p:spPr bwMode="auto">
          <a:xfrm rot="-5400000">
            <a:off x="7721600" y="6325488"/>
            <a:ext cx="304800" cy="0"/>
          </a:xfrm>
          <a:prstGeom prst="line">
            <a:avLst/>
          </a:prstGeom>
          <a:noFill/>
          <a:ln w="952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65" name="Text Box 34"/>
          <p:cNvSpPr txBox="1">
            <a:spLocks noChangeArrowheads="1"/>
          </p:cNvSpPr>
          <p:nvPr/>
        </p:nvSpPr>
        <p:spPr bwMode="auto">
          <a:xfrm>
            <a:off x="6654800" y="6492175"/>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12</a:t>
            </a:r>
          </a:p>
        </p:txBody>
      </p:sp>
      <p:sp>
        <p:nvSpPr>
          <p:cNvPr id="66" name="Text Box 35"/>
          <p:cNvSpPr txBox="1">
            <a:spLocks noChangeArrowheads="1"/>
          </p:cNvSpPr>
          <p:nvPr/>
        </p:nvSpPr>
        <p:spPr bwMode="auto">
          <a:xfrm>
            <a:off x="7112000" y="6492175"/>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13</a:t>
            </a:r>
          </a:p>
        </p:txBody>
      </p:sp>
      <p:sp>
        <p:nvSpPr>
          <p:cNvPr id="67" name="Text Box 36"/>
          <p:cNvSpPr txBox="1">
            <a:spLocks noChangeArrowheads="1"/>
          </p:cNvSpPr>
          <p:nvPr/>
        </p:nvSpPr>
        <p:spPr bwMode="auto">
          <a:xfrm>
            <a:off x="7645400" y="6492175"/>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14</a:t>
            </a:r>
          </a:p>
        </p:txBody>
      </p:sp>
      <p:sp>
        <p:nvSpPr>
          <p:cNvPr id="68" name="Text Box 37"/>
          <p:cNvSpPr txBox="1">
            <a:spLocks noChangeArrowheads="1"/>
          </p:cNvSpPr>
          <p:nvPr/>
        </p:nvSpPr>
        <p:spPr bwMode="auto">
          <a:xfrm>
            <a:off x="8178800" y="6492175"/>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15</a:t>
            </a:r>
          </a:p>
        </p:txBody>
      </p:sp>
      <p:sp>
        <p:nvSpPr>
          <p:cNvPr id="69" name="Line 38"/>
          <p:cNvSpPr>
            <a:spLocks noChangeShapeType="1"/>
          </p:cNvSpPr>
          <p:nvPr/>
        </p:nvSpPr>
        <p:spPr bwMode="auto">
          <a:xfrm>
            <a:off x="406400" y="6492175"/>
            <a:ext cx="8001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70" name="Rectangle 39"/>
          <p:cNvSpPr>
            <a:spLocks noChangeArrowheads="1"/>
          </p:cNvSpPr>
          <p:nvPr/>
        </p:nvSpPr>
        <p:spPr bwMode="auto">
          <a:xfrm>
            <a:off x="4673600" y="6111175"/>
            <a:ext cx="16002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5</a:t>
            </a:r>
            <a:r>
              <a:rPr kumimoji="1" lang="en-US" altLang="en-US" sz="1400">
                <a:latin typeface="Comic Sans MS" panose="030F0702030302020204" pitchFamily="66" charset="0"/>
              </a:rPr>
              <a:t> = 14</a:t>
            </a:r>
          </a:p>
        </p:txBody>
      </p:sp>
      <p:sp>
        <p:nvSpPr>
          <p:cNvPr id="71" name="Rectangle 40"/>
          <p:cNvSpPr>
            <a:spLocks noChangeArrowheads="1"/>
          </p:cNvSpPr>
          <p:nvPr/>
        </p:nvSpPr>
        <p:spPr bwMode="auto">
          <a:xfrm>
            <a:off x="939800" y="6111175"/>
            <a:ext cx="10668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2</a:t>
            </a:r>
            <a:r>
              <a:rPr kumimoji="1" lang="en-US" altLang="en-US" sz="1400">
                <a:latin typeface="Comic Sans MS" panose="030F0702030302020204" pitchFamily="66" charset="0"/>
              </a:rPr>
              <a:t> = 8</a:t>
            </a:r>
          </a:p>
        </p:txBody>
      </p:sp>
      <p:sp>
        <p:nvSpPr>
          <p:cNvPr id="72" name="Rectangle 41"/>
          <p:cNvSpPr>
            <a:spLocks noChangeArrowheads="1"/>
          </p:cNvSpPr>
          <p:nvPr/>
        </p:nvSpPr>
        <p:spPr bwMode="auto">
          <a:xfrm>
            <a:off x="2006600" y="6111175"/>
            <a:ext cx="10668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6</a:t>
            </a:r>
            <a:r>
              <a:rPr kumimoji="1" lang="en-US" altLang="en-US" sz="1400">
                <a:latin typeface="Comic Sans MS" panose="030F0702030302020204" pitchFamily="66" charset="0"/>
              </a:rPr>
              <a:t> = 15</a:t>
            </a:r>
          </a:p>
        </p:txBody>
      </p:sp>
      <p:sp>
        <p:nvSpPr>
          <p:cNvPr id="73" name="Rectangle 42"/>
          <p:cNvSpPr>
            <a:spLocks noChangeArrowheads="1"/>
          </p:cNvSpPr>
          <p:nvPr/>
        </p:nvSpPr>
        <p:spPr bwMode="auto">
          <a:xfrm>
            <a:off x="3073400" y="6111175"/>
            <a:ext cx="16002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1</a:t>
            </a:r>
            <a:r>
              <a:rPr kumimoji="1" lang="en-US" altLang="en-US" sz="1400">
                <a:latin typeface="Comic Sans MS" panose="030F0702030302020204" pitchFamily="66" charset="0"/>
              </a:rPr>
              <a:t> = 6</a:t>
            </a:r>
          </a:p>
        </p:txBody>
      </p:sp>
      <p:sp>
        <p:nvSpPr>
          <p:cNvPr id="74" name="Rectangle 43"/>
          <p:cNvSpPr>
            <a:spLocks noChangeArrowheads="1"/>
          </p:cNvSpPr>
          <p:nvPr/>
        </p:nvSpPr>
        <p:spPr bwMode="auto">
          <a:xfrm>
            <a:off x="6273800" y="6111175"/>
            <a:ext cx="21336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4</a:t>
            </a:r>
            <a:r>
              <a:rPr kumimoji="1" lang="en-US" altLang="en-US" sz="1400">
                <a:latin typeface="Comic Sans MS" panose="030F0702030302020204" pitchFamily="66" charset="0"/>
              </a:rPr>
              <a:t> = 9</a:t>
            </a:r>
          </a:p>
        </p:txBody>
      </p:sp>
      <p:sp>
        <p:nvSpPr>
          <p:cNvPr id="75" name="Rectangle 44"/>
          <p:cNvSpPr>
            <a:spLocks noChangeArrowheads="1"/>
          </p:cNvSpPr>
          <p:nvPr/>
        </p:nvSpPr>
        <p:spPr bwMode="auto">
          <a:xfrm>
            <a:off x="406400" y="6111175"/>
            <a:ext cx="5334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3</a:t>
            </a:r>
            <a:r>
              <a:rPr kumimoji="1" lang="en-US" altLang="en-US" sz="1400">
                <a:latin typeface="Comic Sans MS" panose="030F0702030302020204" pitchFamily="66" charset="0"/>
              </a:rPr>
              <a:t> = 9</a:t>
            </a:r>
          </a:p>
        </p:txBody>
      </p:sp>
      <p:sp>
        <p:nvSpPr>
          <p:cNvPr id="76" name="Text Box 45"/>
          <p:cNvSpPr txBox="1">
            <a:spLocks noChangeArrowheads="1"/>
          </p:cNvSpPr>
          <p:nvPr/>
        </p:nvSpPr>
        <p:spPr bwMode="auto">
          <a:xfrm>
            <a:off x="5727700" y="5706566"/>
            <a:ext cx="850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lateness = 0</a:t>
            </a:r>
            <a:endParaRPr kumimoji="1" lang="en-US" altLang="en-US" sz="1200" dirty="0">
              <a:latin typeface="Comic Sans MS" panose="030F0702030302020204" pitchFamily="66" charset="0"/>
              <a:sym typeface="Symbol" panose="05050102010706020507" pitchFamily="18" charset="2"/>
            </a:endParaRPr>
          </a:p>
        </p:txBody>
      </p:sp>
      <p:sp>
        <p:nvSpPr>
          <p:cNvPr id="77" name="Line 46"/>
          <p:cNvSpPr>
            <a:spLocks noChangeShapeType="1"/>
          </p:cNvSpPr>
          <p:nvPr/>
        </p:nvSpPr>
        <p:spPr bwMode="auto">
          <a:xfrm>
            <a:off x="406400" y="6492175"/>
            <a:ext cx="8382000"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78" name="Text Box 47"/>
          <p:cNvSpPr txBox="1">
            <a:spLocks noChangeArrowheads="1"/>
          </p:cNvSpPr>
          <p:nvPr/>
        </p:nvSpPr>
        <p:spPr bwMode="auto">
          <a:xfrm>
            <a:off x="4279900" y="5706566"/>
            <a:ext cx="850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lateness = 2</a:t>
            </a:r>
            <a:endParaRPr kumimoji="1" lang="en-US" altLang="en-US" sz="1200" dirty="0">
              <a:latin typeface="Comic Sans MS" panose="030F0702030302020204" pitchFamily="66" charset="0"/>
              <a:sym typeface="Symbol" panose="05050102010706020507" pitchFamily="18" charset="2"/>
            </a:endParaRPr>
          </a:p>
        </p:txBody>
      </p:sp>
      <p:sp>
        <p:nvSpPr>
          <p:cNvPr id="79" name="Line 48"/>
          <p:cNvSpPr>
            <a:spLocks noChangeShapeType="1"/>
          </p:cNvSpPr>
          <p:nvPr/>
        </p:nvSpPr>
        <p:spPr bwMode="auto">
          <a:xfrm flipH="1">
            <a:off x="4695825" y="5912738"/>
            <a:ext cx="0" cy="152400"/>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80" name="Line 49"/>
          <p:cNvSpPr>
            <a:spLocks noChangeShapeType="1"/>
          </p:cNvSpPr>
          <p:nvPr/>
        </p:nvSpPr>
        <p:spPr bwMode="auto">
          <a:xfrm flipH="1">
            <a:off x="6273800" y="5912738"/>
            <a:ext cx="0" cy="152400"/>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90" name="Text Box 71"/>
          <p:cNvSpPr txBox="1">
            <a:spLocks noChangeArrowheads="1"/>
          </p:cNvSpPr>
          <p:nvPr/>
        </p:nvSpPr>
        <p:spPr bwMode="auto">
          <a:xfrm>
            <a:off x="7569200" y="5706566"/>
            <a:ext cx="1168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max lateness = 6</a:t>
            </a:r>
            <a:endParaRPr kumimoji="1" lang="en-US" altLang="en-US" sz="1200" dirty="0">
              <a:latin typeface="Comic Sans MS" panose="030F0702030302020204" pitchFamily="66" charset="0"/>
              <a:sym typeface="Symbol" panose="05050102010706020507" pitchFamily="18" charset="2"/>
            </a:endParaRPr>
          </a:p>
        </p:txBody>
      </p:sp>
      <p:sp>
        <p:nvSpPr>
          <p:cNvPr id="91" name="Line 72"/>
          <p:cNvSpPr>
            <a:spLocks noChangeShapeType="1"/>
          </p:cNvSpPr>
          <p:nvPr/>
        </p:nvSpPr>
        <p:spPr bwMode="auto">
          <a:xfrm flipH="1">
            <a:off x="8378825" y="5912738"/>
            <a:ext cx="0" cy="152400"/>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Tree>
    <p:extLst>
      <p:ext uri="{BB962C8B-B14F-4D97-AF65-F5344CB8AC3E}">
        <p14:creationId xmlns:p14="http://schemas.microsoft.com/office/powerpoint/2010/main" val="350786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6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2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12675">
                                            <p:txEl>
                                              <p:pRg st="5" end="5"/>
                                            </p:txEl>
                                          </p:spTgt>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7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8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90"/>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uiExpand="1" build="p"/>
      <p:bldP spid="35" grpId="0" animBg="1"/>
      <p:bldP spid="36" grpId="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p:bldP spid="50" grpId="0"/>
      <p:bldP spid="51" grpId="0"/>
      <p:bldP spid="52" grpId="0"/>
      <p:bldP spid="53" grpId="0"/>
      <p:bldP spid="54" grpId="0"/>
      <p:bldP spid="55" grpId="0"/>
      <p:bldP spid="56" grpId="0"/>
      <p:bldP spid="57" grpId="0"/>
      <p:bldP spid="58" grpId="0"/>
      <p:bldP spid="59" grpId="0"/>
      <p:bldP spid="60" grpId="0" animBg="1"/>
      <p:bldP spid="61"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75" grpId="0" animBg="1"/>
      <p:bldP spid="76" grpId="0"/>
      <p:bldP spid="77" grpId="0" animBg="1"/>
      <p:bldP spid="78" grpId="0"/>
      <p:bldP spid="79" grpId="0" animBg="1"/>
      <p:bldP spid="80" grpId="0" animBg="1"/>
      <p:bldP spid="90" grpId="0"/>
      <p:bldP spid="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5B37063D-09BC-4ACA-B916-59B0D686CA03}" type="slidenum">
              <a:rPr lang="en-US" altLang="en-US" sz="1400">
                <a:latin typeface="Tahoma" panose="020B0604030504040204" pitchFamily="34" charset="0"/>
              </a:rPr>
              <a:pPr/>
              <a:t>7</a:t>
            </a:fld>
            <a:endParaRPr lang="en-US" altLang="en-US" sz="1400" dirty="0">
              <a:latin typeface="Tahoma" panose="020B0604030504040204" pitchFamily="34" charset="0"/>
            </a:endParaRPr>
          </a:p>
        </p:txBody>
      </p:sp>
      <p:sp>
        <p:nvSpPr>
          <p:cNvPr id="6147" name="Rectangle 2"/>
          <p:cNvSpPr>
            <a:spLocks noGrp="1" noChangeArrowheads="1"/>
          </p:cNvSpPr>
          <p:nvPr>
            <p:ph type="title"/>
          </p:nvPr>
        </p:nvSpPr>
        <p:spPr/>
        <p:txBody>
          <a:bodyPr/>
          <a:lstStyle/>
          <a:p>
            <a:pPr eaLnBrk="1" hangingPunct="1"/>
            <a:r>
              <a:rPr lang="en-US" altLang="en-US" sz="3600" dirty="0"/>
              <a:t>Minimizing Lateness:  </a:t>
            </a:r>
            <a:br>
              <a:rPr lang="en-US" altLang="en-US" sz="3600" dirty="0"/>
            </a:br>
            <a:r>
              <a:rPr lang="en-US" altLang="en-US" sz="3600" dirty="0"/>
              <a:t>Greedy Algorithms</a:t>
            </a:r>
          </a:p>
        </p:txBody>
      </p:sp>
      <mc:AlternateContent xmlns:mc="http://schemas.openxmlformats.org/markup-compatibility/2006" xmlns:a14="http://schemas.microsoft.com/office/drawing/2010/main">
        <mc:Choice Requires="a14">
          <p:sp>
            <p:nvSpPr>
              <p:cNvPr id="583683" name="Rectangle 3"/>
              <p:cNvSpPr>
                <a:spLocks noGrp="1" noChangeArrowheads="1"/>
              </p:cNvSpPr>
              <p:nvPr>
                <p:ph type="body" idx="1"/>
              </p:nvPr>
            </p:nvSpPr>
            <p:spPr>
              <a:xfrm>
                <a:off x="273106" y="1719262"/>
                <a:ext cx="8597788" cy="4864100"/>
              </a:xfrm>
            </p:spPr>
            <p:txBody>
              <a:bodyPr>
                <a:normAutofit/>
              </a:bodyPr>
              <a:lstStyle/>
              <a:p>
                <a:pPr marL="0" indent="0" eaLnBrk="1" hangingPunct="1">
                  <a:lnSpc>
                    <a:spcPct val="90000"/>
                  </a:lnSpc>
                  <a:buNone/>
                </a:pPr>
                <a:r>
                  <a:rPr lang="en-US" altLang="en-US" sz="2400" dirty="0"/>
                  <a:t>Greedy template.  Consider jobs in some order. </a:t>
                </a:r>
                <a:endParaRPr lang="en-US" altLang="en-US" sz="2800" dirty="0"/>
              </a:p>
              <a:p>
                <a:pPr marL="800100" lvl="1" indent="-342900" eaLnBrk="1" hangingPunct="1">
                  <a:lnSpc>
                    <a:spcPct val="90000"/>
                  </a:lnSpc>
                  <a:buClr>
                    <a:schemeClr val="tx1"/>
                  </a:buClr>
                  <a:buFont typeface="Arial" panose="020B0604020202020204" pitchFamily="34" charset="0"/>
                  <a:buChar char="•"/>
                </a:pPr>
                <a:r>
                  <a:rPr lang="en-US" altLang="en-US" sz="2400" dirty="0">
                    <a:solidFill>
                      <a:schemeClr val="hlink"/>
                    </a:solidFill>
                  </a:rPr>
                  <a:t>[Shortest processing time first]</a:t>
                </a:r>
                <a:endParaRPr lang="en-US" altLang="en-US" sz="2400" dirty="0"/>
              </a:p>
              <a:p>
                <a:pPr marL="457200" lvl="1" indent="0" eaLnBrk="1" hangingPunct="1">
                  <a:lnSpc>
                    <a:spcPct val="90000"/>
                  </a:lnSpc>
                </a:pPr>
                <a:r>
                  <a:rPr lang="en-US" altLang="en-US" sz="2400" dirty="0"/>
                  <a:t>    Consider jobs in ascending order of processing time </a:t>
                </a:r>
                <a14:m>
                  <m:oMath xmlns:m="http://schemas.openxmlformats.org/officeDocument/2006/math">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𝒕</m:t>
                        </m:r>
                      </m:e>
                      <m:sub>
                        <m:r>
                          <a:rPr lang="en-US" altLang="en-US" sz="2400" b="1" i="1" dirty="0">
                            <a:solidFill>
                              <a:srgbClr val="0033CC"/>
                            </a:solidFill>
                            <a:latin typeface="Cambria Math" panose="02040503050406030204" pitchFamily="18" charset="0"/>
                          </a:rPr>
                          <m:t>𝒋</m:t>
                        </m:r>
                      </m:sub>
                    </m:sSub>
                  </m:oMath>
                </a14:m>
                <a:r>
                  <a:rPr lang="en-US" altLang="en-US" sz="2400" dirty="0"/>
                  <a:t>.</a:t>
                </a:r>
              </a:p>
              <a:p>
                <a:pPr lvl="1" eaLnBrk="1" hangingPunct="1">
                  <a:lnSpc>
                    <a:spcPct val="90000"/>
                  </a:lnSpc>
                </a:pPr>
                <a:endParaRPr lang="en-US" altLang="en-US" sz="2400" dirty="0"/>
              </a:p>
              <a:p>
                <a:pPr lvl="1" eaLnBrk="1" hangingPunct="1">
                  <a:lnSpc>
                    <a:spcPct val="90000"/>
                  </a:lnSpc>
                </a:pPr>
                <a:endParaRPr lang="en-US" altLang="en-US" sz="2400" dirty="0"/>
              </a:p>
              <a:p>
                <a:pPr marL="800100" lvl="1" indent="-342900" eaLnBrk="1" hangingPunct="1">
                  <a:lnSpc>
                    <a:spcPct val="90000"/>
                  </a:lnSpc>
                  <a:buClr>
                    <a:schemeClr val="tx1"/>
                  </a:buClr>
                  <a:buFont typeface="Arial" panose="020B0604020202020204" pitchFamily="34" charset="0"/>
                  <a:buChar char="•"/>
                </a:pPr>
                <a:r>
                  <a:rPr lang="en-US" altLang="en-US" sz="2400" dirty="0">
                    <a:solidFill>
                      <a:schemeClr val="hlink"/>
                    </a:solidFill>
                  </a:rPr>
                  <a:t>[Smallest slack]</a:t>
                </a:r>
                <a:r>
                  <a:rPr lang="en-US" altLang="en-US" sz="2400" dirty="0"/>
                  <a:t>  </a:t>
                </a:r>
              </a:p>
              <a:p>
                <a:pPr marL="457200" lvl="1" indent="0" eaLnBrk="1" hangingPunct="1">
                  <a:lnSpc>
                    <a:spcPct val="90000"/>
                  </a:lnSpc>
                  <a:buClr>
                    <a:schemeClr val="tx1"/>
                  </a:buClr>
                </a:pPr>
                <a:r>
                  <a:rPr lang="en-US" altLang="en-US" sz="2400" dirty="0"/>
                  <a:t>    Consider jobs in ascending order of slack </a:t>
                </a:r>
                <a14:m>
                  <m:oMath xmlns:m="http://schemas.openxmlformats.org/officeDocument/2006/math">
                    <m:sSub>
                      <m:sSubPr>
                        <m:ctrlPr>
                          <a:rPr lang="en-US" altLang="en-US" sz="2400" b="1" i="1" dirty="0" smtClean="0">
                            <a:solidFill>
                              <a:srgbClr val="0033CC"/>
                            </a:solidFill>
                            <a:latin typeface="Cambria Math" panose="02040503050406030204" pitchFamily="18" charset="0"/>
                          </a:rPr>
                        </m:ctrlPr>
                      </m:sSubPr>
                      <m:e>
                        <m:r>
                          <a:rPr lang="en-US" altLang="en-US" sz="2400" b="1" i="1" dirty="0" smtClean="0">
                            <a:solidFill>
                              <a:srgbClr val="0033CC"/>
                            </a:solidFill>
                            <a:latin typeface="Cambria Math" panose="02040503050406030204" pitchFamily="18" charset="0"/>
                          </a:rPr>
                          <m:t>𝒅</m:t>
                        </m:r>
                      </m:e>
                      <m:sub>
                        <m:r>
                          <a:rPr lang="en-US" altLang="en-US" sz="2400" b="1" i="1" dirty="0" smtClean="0">
                            <a:solidFill>
                              <a:srgbClr val="0033CC"/>
                            </a:solidFill>
                            <a:latin typeface="Cambria Math" panose="02040503050406030204" pitchFamily="18" charset="0"/>
                          </a:rPr>
                          <m:t>𝒋</m:t>
                        </m:r>
                      </m:sub>
                    </m:sSub>
                    <m:r>
                      <a:rPr lang="en-US" altLang="en-US" sz="2400" b="1" i="1" dirty="0" smtClean="0">
                        <a:solidFill>
                          <a:srgbClr val="0033CC"/>
                        </a:solidFill>
                        <a:latin typeface="Cambria Math" panose="02040503050406030204" pitchFamily="18" charset="0"/>
                      </a:rPr>
                      <m:t>−</m:t>
                    </m:r>
                    <m:sSub>
                      <m:sSubPr>
                        <m:ctrlPr>
                          <a:rPr lang="en-US" altLang="en-US" sz="2400" b="1" i="1" dirty="0" smtClean="0">
                            <a:solidFill>
                              <a:srgbClr val="0033CC"/>
                            </a:solidFill>
                            <a:latin typeface="Cambria Math" panose="02040503050406030204" pitchFamily="18" charset="0"/>
                          </a:rPr>
                        </m:ctrlPr>
                      </m:sSubPr>
                      <m:e>
                        <m:r>
                          <a:rPr lang="en-US" altLang="en-US" sz="2400" b="1" i="1" dirty="0" smtClean="0">
                            <a:solidFill>
                              <a:srgbClr val="0033CC"/>
                            </a:solidFill>
                            <a:latin typeface="Cambria Math" panose="02040503050406030204" pitchFamily="18" charset="0"/>
                          </a:rPr>
                          <m:t>𝒕</m:t>
                        </m:r>
                      </m:e>
                      <m:sub>
                        <m:r>
                          <a:rPr lang="en-US" altLang="en-US" sz="2400" b="1" i="1" dirty="0" smtClean="0">
                            <a:solidFill>
                              <a:srgbClr val="0033CC"/>
                            </a:solidFill>
                            <a:latin typeface="Cambria Math" panose="02040503050406030204" pitchFamily="18" charset="0"/>
                          </a:rPr>
                          <m:t>𝒋</m:t>
                        </m:r>
                      </m:sub>
                    </m:sSub>
                  </m:oMath>
                </a14:m>
                <a:r>
                  <a:rPr lang="en-US" altLang="en-US" sz="2400" dirty="0"/>
                  <a:t>.</a:t>
                </a:r>
              </a:p>
              <a:p>
                <a:pPr lvl="1" eaLnBrk="1" hangingPunct="1">
                  <a:lnSpc>
                    <a:spcPct val="90000"/>
                  </a:lnSpc>
                </a:pPr>
                <a:endParaRPr lang="en-US" altLang="en-US" sz="2400" dirty="0"/>
              </a:p>
              <a:p>
                <a:pPr lvl="1" eaLnBrk="1" hangingPunct="1">
                  <a:lnSpc>
                    <a:spcPct val="90000"/>
                  </a:lnSpc>
                </a:pPr>
                <a:endParaRPr lang="en-US" altLang="en-US" sz="2400" dirty="0"/>
              </a:p>
              <a:p>
                <a:pPr marL="800100" lvl="1" indent="-342900" eaLnBrk="1" hangingPunct="1">
                  <a:lnSpc>
                    <a:spcPct val="90000"/>
                  </a:lnSpc>
                  <a:buClr>
                    <a:schemeClr val="tx1"/>
                  </a:buClr>
                  <a:buFont typeface="Arial" panose="020B0604020202020204" pitchFamily="34" charset="0"/>
                  <a:buChar char="•"/>
                </a:pPr>
                <a:r>
                  <a:rPr lang="en-US" altLang="en-US" sz="2400" dirty="0">
                    <a:solidFill>
                      <a:schemeClr val="hlink"/>
                    </a:solidFill>
                  </a:rPr>
                  <a:t>[Earliest deadline first]</a:t>
                </a:r>
                <a:r>
                  <a:rPr lang="en-US" altLang="en-US" sz="2400" dirty="0"/>
                  <a:t>  </a:t>
                </a:r>
              </a:p>
              <a:p>
                <a:pPr marL="457200" lvl="1" indent="0" eaLnBrk="1" hangingPunct="1">
                  <a:lnSpc>
                    <a:spcPct val="90000"/>
                  </a:lnSpc>
                  <a:buClr>
                    <a:schemeClr val="tx1"/>
                  </a:buClr>
                </a:pPr>
                <a:r>
                  <a:rPr lang="en-US" altLang="en-US" sz="2400" dirty="0"/>
                  <a:t>    Consider jobs in ascending order of deadline </a:t>
                </a:r>
                <a14:m>
                  <m:oMath xmlns:m="http://schemas.openxmlformats.org/officeDocument/2006/math">
                    <m:sSub>
                      <m:sSubPr>
                        <m:ctrlPr>
                          <a:rPr lang="en-US" altLang="en-US" sz="2400" b="1" i="1" dirty="0">
                            <a:solidFill>
                              <a:srgbClr val="0033CC"/>
                            </a:solidFill>
                            <a:latin typeface="Cambria Math" panose="02040503050406030204" pitchFamily="18" charset="0"/>
                          </a:rPr>
                        </m:ctrlPr>
                      </m:sSubPr>
                      <m:e>
                        <m:r>
                          <a:rPr lang="en-US" altLang="en-US" sz="2400" b="1" i="1" dirty="0">
                            <a:solidFill>
                              <a:srgbClr val="0033CC"/>
                            </a:solidFill>
                            <a:latin typeface="Cambria Math" panose="02040503050406030204" pitchFamily="18" charset="0"/>
                          </a:rPr>
                          <m:t>𝒅</m:t>
                        </m:r>
                      </m:e>
                      <m:sub>
                        <m:r>
                          <a:rPr lang="en-US" altLang="en-US" sz="2400" b="1" i="1" dirty="0">
                            <a:solidFill>
                              <a:srgbClr val="0033CC"/>
                            </a:solidFill>
                            <a:latin typeface="Cambria Math" panose="02040503050406030204" pitchFamily="18" charset="0"/>
                          </a:rPr>
                          <m:t>𝒋</m:t>
                        </m:r>
                      </m:sub>
                    </m:sSub>
                  </m:oMath>
                </a14:m>
                <a:r>
                  <a:rPr lang="en-US" altLang="en-US" sz="2400" dirty="0"/>
                  <a:t>.</a:t>
                </a:r>
              </a:p>
            </p:txBody>
          </p:sp>
        </mc:Choice>
        <mc:Fallback xmlns="">
          <p:sp>
            <p:nvSpPr>
              <p:cNvPr id="583683" name="Rectangle 3"/>
              <p:cNvSpPr>
                <a:spLocks noGrp="1" noRot="1" noChangeAspect="1" noMove="1" noResize="1" noEditPoints="1" noAdjustHandles="1" noChangeArrowheads="1" noChangeShapeType="1" noTextEdit="1"/>
              </p:cNvSpPr>
              <p:nvPr>
                <p:ph type="body" idx="1"/>
              </p:nvPr>
            </p:nvSpPr>
            <p:spPr>
              <a:xfrm>
                <a:off x="273106" y="1719262"/>
                <a:ext cx="8597788" cy="4864100"/>
              </a:xfrm>
              <a:blipFill>
                <a:blip r:embed="rId3"/>
                <a:stretch>
                  <a:fillRect l="-1135" t="-1629"/>
                </a:stretch>
              </a:blipFill>
            </p:spPr>
            <p:txBody>
              <a:bodyPr/>
              <a:lstStyle/>
              <a:p>
                <a:r>
                  <a:rPr lang="en-US">
                    <a:noFill/>
                  </a:rPr>
                  <a:t> </a:t>
                </a:r>
              </a:p>
            </p:txBody>
          </p:sp>
        </mc:Fallback>
      </mc:AlternateContent>
      <p:grpSp>
        <p:nvGrpSpPr>
          <p:cNvPr id="5" name="Group 24">
            <a:extLst>
              <a:ext uri="{FF2B5EF4-FFF2-40B4-BE49-F238E27FC236}">
                <a16:creationId xmlns:a16="http://schemas.microsoft.com/office/drawing/2014/main" id="{40EBA916-0316-4245-B4D3-DC51F0E7289D}"/>
              </a:ext>
            </a:extLst>
          </p:cNvPr>
          <p:cNvGrpSpPr>
            <a:grpSpLocks/>
          </p:cNvGrpSpPr>
          <p:nvPr/>
        </p:nvGrpSpPr>
        <p:grpSpPr bwMode="auto">
          <a:xfrm>
            <a:off x="4489407" y="3008764"/>
            <a:ext cx="3257550" cy="1068388"/>
            <a:chOff x="2117" y="1488"/>
            <a:chExt cx="2052" cy="673"/>
          </a:xfrm>
        </p:grpSpPr>
        <p:sp>
          <p:nvSpPr>
            <p:cNvPr id="6" name="Rectangle 3">
              <a:extLst>
                <a:ext uri="{FF2B5EF4-FFF2-40B4-BE49-F238E27FC236}">
                  <a16:creationId xmlns:a16="http://schemas.microsoft.com/office/drawing/2014/main" id="{5A29FE47-6BD1-4311-87B3-AEB05609B229}"/>
                </a:ext>
              </a:extLst>
            </p:cNvPr>
            <p:cNvSpPr>
              <a:spLocks noChangeArrowheads="1"/>
            </p:cNvSpPr>
            <p:nvPr/>
          </p:nvSpPr>
          <p:spPr bwMode="auto">
            <a:xfrm>
              <a:off x="3228" y="1969"/>
              <a:ext cx="94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dirty="0">
                  <a:latin typeface="Comic Sans MS" panose="030F0702030302020204" pitchFamily="66" charset="0"/>
                </a:rPr>
                <a:t>counterexample</a:t>
              </a:r>
            </a:p>
          </p:txBody>
        </p:sp>
        <p:sp>
          <p:nvSpPr>
            <p:cNvPr id="7" name="Rectangle 5">
              <a:extLst>
                <a:ext uri="{FF2B5EF4-FFF2-40B4-BE49-F238E27FC236}">
                  <a16:creationId xmlns:a16="http://schemas.microsoft.com/office/drawing/2014/main" id="{454A087E-1A03-475A-B476-6AC597A976E4}"/>
                </a:ext>
              </a:extLst>
            </p:cNvPr>
            <p:cNvSpPr>
              <a:spLocks noChangeArrowheads="1"/>
            </p:cNvSpPr>
            <p:nvPr/>
          </p:nvSpPr>
          <p:spPr bwMode="auto">
            <a:xfrm>
              <a:off x="2117" y="1936"/>
              <a:ext cx="404"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d</a:t>
              </a:r>
              <a:r>
                <a:rPr lang="en-US" altLang="en-US" sz="1400" baseline="-25000">
                  <a:solidFill>
                    <a:schemeClr val="bg1"/>
                  </a:solidFill>
                  <a:latin typeface="Comic Sans MS" panose="030F0702030302020204" pitchFamily="66" charset="0"/>
                </a:rPr>
                <a:t>j</a:t>
              </a:r>
            </a:p>
          </p:txBody>
        </p:sp>
        <p:sp>
          <p:nvSpPr>
            <p:cNvPr id="8" name="Rectangle 6">
              <a:extLst>
                <a:ext uri="{FF2B5EF4-FFF2-40B4-BE49-F238E27FC236}">
                  <a16:creationId xmlns:a16="http://schemas.microsoft.com/office/drawing/2014/main" id="{D79B0ABE-9C6D-4845-9F2A-15979782CCA7}"/>
                </a:ext>
              </a:extLst>
            </p:cNvPr>
            <p:cNvSpPr>
              <a:spLocks noChangeArrowheads="1"/>
            </p:cNvSpPr>
            <p:nvPr/>
          </p:nvSpPr>
          <p:spPr bwMode="auto">
            <a:xfrm>
              <a:off x="2117" y="1712"/>
              <a:ext cx="404"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t</a:t>
              </a:r>
              <a:r>
                <a:rPr lang="en-US" altLang="en-US" sz="1400" baseline="-25000">
                  <a:solidFill>
                    <a:schemeClr val="bg1"/>
                  </a:solidFill>
                  <a:latin typeface="Comic Sans MS" panose="030F0702030302020204" pitchFamily="66" charset="0"/>
                </a:rPr>
                <a:t>j</a:t>
              </a:r>
            </a:p>
          </p:txBody>
        </p:sp>
        <p:grpSp>
          <p:nvGrpSpPr>
            <p:cNvPr id="9" name="Group 7">
              <a:extLst>
                <a:ext uri="{FF2B5EF4-FFF2-40B4-BE49-F238E27FC236}">
                  <a16:creationId xmlns:a16="http://schemas.microsoft.com/office/drawing/2014/main" id="{D85E6AF4-3CC2-49A4-B0D3-2B80C3BCEC1F}"/>
                </a:ext>
              </a:extLst>
            </p:cNvPr>
            <p:cNvGrpSpPr>
              <a:grpSpLocks/>
            </p:cNvGrpSpPr>
            <p:nvPr/>
          </p:nvGrpSpPr>
          <p:grpSpPr bwMode="auto">
            <a:xfrm>
              <a:off x="2521" y="1488"/>
              <a:ext cx="604" cy="672"/>
              <a:chOff x="1988" y="1344"/>
              <a:chExt cx="505" cy="672"/>
            </a:xfrm>
          </p:grpSpPr>
          <p:sp>
            <p:nvSpPr>
              <p:cNvPr id="10" name="Rectangle 8">
                <a:extLst>
                  <a:ext uri="{FF2B5EF4-FFF2-40B4-BE49-F238E27FC236}">
                    <a16:creationId xmlns:a16="http://schemas.microsoft.com/office/drawing/2014/main" id="{4FC745AC-8E23-472B-BC84-7CB163ED9049}"/>
                  </a:ext>
                </a:extLst>
              </p:cNvPr>
              <p:cNvSpPr>
                <a:spLocks noChangeArrowheads="1"/>
              </p:cNvSpPr>
              <p:nvPr/>
            </p:nvSpPr>
            <p:spPr bwMode="auto">
              <a:xfrm>
                <a:off x="1988" y="1792"/>
                <a:ext cx="253"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dirty="0">
                    <a:latin typeface="Comic Sans MS" panose="030F0702030302020204" pitchFamily="66" charset="0"/>
                  </a:rPr>
                  <a:t>100</a:t>
                </a:r>
                <a:endParaRPr lang="en-US" altLang="en-US" sz="1400" baseline="30000" dirty="0">
                  <a:latin typeface="Comic Sans MS" panose="030F0702030302020204" pitchFamily="66" charset="0"/>
                </a:endParaRPr>
              </a:p>
            </p:txBody>
          </p:sp>
          <p:sp>
            <p:nvSpPr>
              <p:cNvPr id="11" name="Rectangle 9">
                <a:extLst>
                  <a:ext uri="{FF2B5EF4-FFF2-40B4-BE49-F238E27FC236}">
                    <a16:creationId xmlns:a16="http://schemas.microsoft.com/office/drawing/2014/main" id="{33677400-8ADA-46CF-9937-901A99A987C8}"/>
                  </a:ext>
                </a:extLst>
              </p:cNvPr>
              <p:cNvSpPr>
                <a:spLocks noChangeArrowheads="1"/>
              </p:cNvSpPr>
              <p:nvPr/>
            </p:nvSpPr>
            <p:spPr bwMode="auto">
              <a:xfrm>
                <a:off x="1988" y="1568"/>
                <a:ext cx="253"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a:t>
                </a:r>
                <a:endParaRPr lang="en-US" altLang="en-US" sz="1400" baseline="30000">
                  <a:latin typeface="Comic Sans MS" panose="030F0702030302020204" pitchFamily="66" charset="0"/>
                </a:endParaRPr>
              </a:p>
            </p:txBody>
          </p:sp>
          <p:sp>
            <p:nvSpPr>
              <p:cNvPr id="12" name="Rectangle 10">
                <a:extLst>
                  <a:ext uri="{FF2B5EF4-FFF2-40B4-BE49-F238E27FC236}">
                    <a16:creationId xmlns:a16="http://schemas.microsoft.com/office/drawing/2014/main" id="{7AA0AFA8-507D-4D73-89DB-7731480EF409}"/>
                  </a:ext>
                </a:extLst>
              </p:cNvPr>
              <p:cNvSpPr>
                <a:spLocks noChangeArrowheads="1"/>
              </p:cNvSpPr>
              <p:nvPr/>
            </p:nvSpPr>
            <p:spPr bwMode="auto">
              <a:xfrm>
                <a:off x="1988" y="1344"/>
                <a:ext cx="253"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endParaRPr lang="en-US" altLang="en-US" sz="1400" baseline="30000">
                  <a:solidFill>
                    <a:schemeClr val="bg1"/>
                  </a:solidFill>
                  <a:latin typeface="Comic Sans MS" panose="030F0702030302020204" pitchFamily="66" charset="0"/>
                </a:endParaRPr>
              </a:p>
            </p:txBody>
          </p:sp>
          <p:sp>
            <p:nvSpPr>
              <p:cNvPr id="13" name="Rectangle 11">
                <a:extLst>
                  <a:ext uri="{FF2B5EF4-FFF2-40B4-BE49-F238E27FC236}">
                    <a16:creationId xmlns:a16="http://schemas.microsoft.com/office/drawing/2014/main" id="{ADA10B94-2C10-41B3-A86B-1BBAB6501E81}"/>
                  </a:ext>
                </a:extLst>
              </p:cNvPr>
              <p:cNvSpPr>
                <a:spLocks noChangeArrowheads="1"/>
              </p:cNvSpPr>
              <p:nvPr/>
            </p:nvSpPr>
            <p:spPr bwMode="auto">
              <a:xfrm>
                <a:off x="2241" y="1792"/>
                <a:ext cx="252"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10</a:t>
                </a:r>
                <a:endParaRPr lang="en-US" altLang="en-US" sz="1400" baseline="30000">
                  <a:latin typeface="Comic Sans MS" panose="030F0702030302020204" pitchFamily="66" charset="0"/>
                </a:endParaRPr>
              </a:p>
            </p:txBody>
          </p:sp>
          <p:sp>
            <p:nvSpPr>
              <p:cNvPr id="14" name="Rectangle 12">
                <a:extLst>
                  <a:ext uri="{FF2B5EF4-FFF2-40B4-BE49-F238E27FC236}">
                    <a16:creationId xmlns:a16="http://schemas.microsoft.com/office/drawing/2014/main" id="{FBE2C196-057C-4E89-8C9C-5E38F28871B4}"/>
                  </a:ext>
                </a:extLst>
              </p:cNvPr>
              <p:cNvSpPr>
                <a:spLocks noChangeArrowheads="1"/>
              </p:cNvSpPr>
              <p:nvPr/>
            </p:nvSpPr>
            <p:spPr bwMode="auto">
              <a:xfrm>
                <a:off x="2241" y="1568"/>
                <a:ext cx="252"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10</a:t>
                </a:r>
                <a:endParaRPr lang="en-US" altLang="en-US" sz="1400" baseline="30000">
                  <a:latin typeface="Comic Sans MS" panose="030F0702030302020204" pitchFamily="66" charset="0"/>
                </a:endParaRPr>
              </a:p>
            </p:txBody>
          </p:sp>
          <p:sp>
            <p:nvSpPr>
              <p:cNvPr id="15" name="Rectangle 13">
                <a:extLst>
                  <a:ext uri="{FF2B5EF4-FFF2-40B4-BE49-F238E27FC236}">
                    <a16:creationId xmlns:a16="http://schemas.microsoft.com/office/drawing/2014/main" id="{6DD62A9E-AF2E-43E0-A285-95D31BDED5D7}"/>
                  </a:ext>
                </a:extLst>
              </p:cNvPr>
              <p:cNvSpPr>
                <a:spLocks noChangeArrowheads="1"/>
              </p:cNvSpPr>
              <p:nvPr/>
            </p:nvSpPr>
            <p:spPr bwMode="auto">
              <a:xfrm>
                <a:off x="2241" y="1344"/>
                <a:ext cx="252"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2</a:t>
                </a:r>
                <a:endParaRPr lang="en-US" altLang="en-US" sz="1400" baseline="30000">
                  <a:solidFill>
                    <a:schemeClr val="bg1"/>
                  </a:solidFill>
                  <a:latin typeface="Comic Sans MS" panose="030F0702030302020204" pitchFamily="66" charset="0"/>
                </a:endParaRPr>
              </a:p>
            </p:txBody>
          </p:sp>
        </p:grpSp>
      </p:grpSp>
      <p:grpSp>
        <p:nvGrpSpPr>
          <p:cNvPr id="16" name="Group 25">
            <a:extLst>
              <a:ext uri="{FF2B5EF4-FFF2-40B4-BE49-F238E27FC236}">
                <a16:creationId xmlns:a16="http://schemas.microsoft.com/office/drawing/2014/main" id="{FFFC97F9-87F5-463B-BE13-60F42772BF14}"/>
              </a:ext>
            </a:extLst>
          </p:cNvPr>
          <p:cNvGrpSpPr>
            <a:grpSpLocks/>
          </p:cNvGrpSpPr>
          <p:nvPr/>
        </p:nvGrpSpPr>
        <p:grpSpPr bwMode="auto">
          <a:xfrm>
            <a:off x="4489407" y="4564548"/>
            <a:ext cx="3319463" cy="1104900"/>
            <a:chOff x="2410" y="3012"/>
            <a:chExt cx="2091" cy="696"/>
          </a:xfrm>
        </p:grpSpPr>
        <p:sp>
          <p:nvSpPr>
            <p:cNvPr id="17" name="Rectangle 4">
              <a:extLst>
                <a:ext uri="{FF2B5EF4-FFF2-40B4-BE49-F238E27FC236}">
                  <a16:creationId xmlns:a16="http://schemas.microsoft.com/office/drawing/2014/main" id="{406B428A-66D4-47A2-A628-FF5B37869EF9}"/>
                </a:ext>
              </a:extLst>
            </p:cNvPr>
            <p:cNvSpPr>
              <a:spLocks noChangeArrowheads="1"/>
            </p:cNvSpPr>
            <p:nvPr/>
          </p:nvSpPr>
          <p:spPr bwMode="auto">
            <a:xfrm>
              <a:off x="3560" y="3516"/>
              <a:ext cx="94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400" dirty="0">
                  <a:latin typeface="Comic Sans MS" panose="030F0702030302020204" pitchFamily="66" charset="0"/>
                </a:rPr>
                <a:t>counterexample</a:t>
              </a:r>
            </a:p>
          </p:txBody>
        </p:sp>
        <p:sp>
          <p:nvSpPr>
            <p:cNvPr id="18" name="Rectangle 14">
              <a:extLst>
                <a:ext uri="{FF2B5EF4-FFF2-40B4-BE49-F238E27FC236}">
                  <a16:creationId xmlns:a16="http://schemas.microsoft.com/office/drawing/2014/main" id="{28CA557E-144A-4182-A149-1E3F2680ACD7}"/>
                </a:ext>
              </a:extLst>
            </p:cNvPr>
            <p:cNvSpPr>
              <a:spLocks noChangeArrowheads="1"/>
            </p:cNvSpPr>
            <p:nvPr/>
          </p:nvSpPr>
          <p:spPr bwMode="auto">
            <a:xfrm>
              <a:off x="2410" y="3460"/>
              <a:ext cx="404"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d</a:t>
              </a:r>
              <a:r>
                <a:rPr lang="en-US" altLang="en-US" sz="1400" baseline="-25000">
                  <a:solidFill>
                    <a:schemeClr val="bg1"/>
                  </a:solidFill>
                  <a:latin typeface="Comic Sans MS" panose="030F0702030302020204" pitchFamily="66" charset="0"/>
                </a:rPr>
                <a:t>j</a:t>
              </a:r>
            </a:p>
          </p:txBody>
        </p:sp>
        <p:sp>
          <p:nvSpPr>
            <p:cNvPr id="19" name="Rectangle 15">
              <a:extLst>
                <a:ext uri="{FF2B5EF4-FFF2-40B4-BE49-F238E27FC236}">
                  <a16:creationId xmlns:a16="http://schemas.microsoft.com/office/drawing/2014/main" id="{421FC458-B8AF-4B37-BD80-EBCCD93AE77B}"/>
                </a:ext>
              </a:extLst>
            </p:cNvPr>
            <p:cNvSpPr>
              <a:spLocks noChangeArrowheads="1"/>
            </p:cNvSpPr>
            <p:nvPr/>
          </p:nvSpPr>
          <p:spPr bwMode="auto">
            <a:xfrm>
              <a:off x="2410" y="3242"/>
              <a:ext cx="404"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t</a:t>
              </a:r>
              <a:r>
                <a:rPr lang="en-US" altLang="en-US" sz="1400" baseline="-25000">
                  <a:solidFill>
                    <a:schemeClr val="bg1"/>
                  </a:solidFill>
                  <a:latin typeface="Comic Sans MS" panose="030F0702030302020204" pitchFamily="66" charset="0"/>
                </a:rPr>
                <a:t>j</a:t>
              </a:r>
            </a:p>
          </p:txBody>
        </p:sp>
        <p:grpSp>
          <p:nvGrpSpPr>
            <p:cNvPr id="20" name="Group 16">
              <a:extLst>
                <a:ext uri="{FF2B5EF4-FFF2-40B4-BE49-F238E27FC236}">
                  <a16:creationId xmlns:a16="http://schemas.microsoft.com/office/drawing/2014/main" id="{CD680C91-0AD0-4051-BC5C-4884BA13F997}"/>
                </a:ext>
              </a:extLst>
            </p:cNvPr>
            <p:cNvGrpSpPr>
              <a:grpSpLocks/>
            </p:cNvGrpSpPr>
            <p:nvPr/>
          </p:nvGrpSpPr>
          <p:grpSpPr bwMode="auto">
            <a:xfrm>
              <a:off x="2820" y="3012"/>
              <a:ext cx="604" cy="672"/>
              <a:chOff x="1988" y="1344"/>
              <a:chExt cx="505" cy="672"/>
            </a:xfrm>
          </p:grpSpPr>
          <p:sp>
            <p:nvSpPr>
              <p:cNvPr id="21" name="Rectangle 17">
                <a:extLst>
                  <a:ext uri="{FF2B5EF4-FFF2-40B4-BE49-F238E27FC236}">
                    <a16:creationId xmlns:a16="http://schemas.microsoft.com/office/drawing/2014/main" id="{435F32EB-E242-45D1-A827-C7A54ED87C32}"/>
                  </a:ext>
                </a:extLst>
              </p:cNvPr>
              <p:cNvSpPr>
                <a:spLocks noChangeArrowheads="1"/>
              </p:cNvSpPr>
              <p:nvPr/>
            </p:nvSpPr>
            <p:spPr bwMode="auto">
              <a:xfrm>
                <a:off x="1988" y="1792"/>
                <a:ext cx="253"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2</a:t>
                </a:r>
                <a:endParaRPr lang="en-US" altLang="en-US" sz="1400" baseline="30000">
                  <a:latin typeface="Comic Sans MS" panose="030F0702030302020204" pitchFamily="66" charset="0"/>
                </a:endParaRPr>
              </a:p>
            </p:txBody>
          </p:sp>
          <p:sp>
            <p:nvSpPr>
              <p:cNvPr id="22" name="Rectangle 18">
                <a:extLst>
                  <a:ext uri="{FF2B5EF4-FFF2-40B4-BE49-F238E27FC236}">
                    <a16:creationId xmlns:a16="http://schemas.microsoft.com/office/drawing/2014/main" id="{8E63F3C2-B171-46DA-873F-18A6E3068759}"/>
                  </a:ext>
                </a:extLst>
              </p:cNvPr>
              <p:cNvSpPr>
                <a:spLocks noChangeArrowheads="1"/>
              </p:cNvSpPr>
              <p:nvPr/>
            </p:nvSpPr>
            <p:spPr bwMode="auto">
              <a:xfrm>
                <a:off x="1988" y="1568"/>
                <a:ext cx="253"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a:t>
                </a:r>
                <a:endParaRPr lang="en-US" altLang="en-US" sz="1400" baseline="30000">
                  <a:latin typeface="Comic Sans MS" panose="030F0702030302020204" pitchFamily="66" charset="0"/>
                </a:endParaRPr>
              </a:p>
            </p:txBody>
          </p:sp>
          <p:sp>
            <p:nvSpPr>
              <p:cNvPr id="23" name="Rectangle 19">
                <a:extLst>
                  <a:ext uri="{FF2B5EF4-FFF2-40B4-BE49-F238E27FC236}">
                    <a16:creationId xmlns:a16="http://schemas.microsoft.com/office/drawing/2014/main" id="{88B4339C-8889-45BC-8B06-74BFE36A094B}"/>
                  </a:ext>
                </a:extLst>
              </p:cNvPr>
              <p:cNvSpPr>
                <a:spLocks noChangeArrowheads="1"/>
              </p:cNvSpPr>
              <p:nvPr/>
            </p:nvSpPr>
            <p:spPr bwMode="auto">
              <a:xfrm>
                <a:off x="1988" y="1344"/>
                <a:ext cx="253"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endParaRPr lang="en-US" altLang="en-US" sz="1400" baseline="30000">
                  <a:solidFill>
                    <a:schemeClr val="bg1"/>
                  </a:solidFill>
                  <a:latin typeface="Comic Sans MS" panose="030F0702030302020204" pitchFamily="66" charset="0"/>
                </a:endParaRPr>
              </a:p>
            </p:txBody>
          </p:sp>
          <p:sp>
            <p:nvSpPr>
              <p:cNvPr id="24" name="Rectangle 20">
                <a:extLst>
                  <a:ext uri="{FF2B5EF4-FFF2-40B4-BE49-F238E27FC236}">
                    <a16:creationId xmlns:a16="http://schemas.microsoft.com/office/drawing/2014/main" id="{1999B75D-6DBD-43BE-B275-01F392C65763}"/>
                  </a:ext>
                </a:extLst>
              </p:cNvPr>
              <p:cNvSpPr>
                <a:spLocks noChangeArrowheads="1"/>
              </p:cNvSpPr>
              <p:nvPr/>
            </p:nvSpPr>
            <p:spPr bwMode="auto">
              <a:xfrm>
                <a:off x="2241" y="1792"/>
                <a:ext cx="252"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dirty="0">
                    <a:latin typeface="Comic Sans MS" panose="030F0702030302020204" pitchFamily="66" charset="0"/>
                  </a:rPr>
                  <a:t>10</a:t>
                </a:r>
                <a:endParaRPr lang="en-US" altLang="en-US" sz="1400" baseline="30000" dirty="0">
                  <a:latin typeface="Comic Sans MS" panose="030F0702030302020204" pitchFamily="66" charset="0"/>
                </a:endParaRPr>
              </a:p>
            </p:txBody>
          </p:sp>
          <p:sp>
            <p:nvSpPr>
              <p:cNvPr id="25" name="Rectangle 21">
                <a:extLst>
                  <a:ext uri="{FF2B5EF4-FFF2-40B4-BE49-F238E27FC236}">
                    <a16:creationId xmlns:a16="http://schemas.microsoft.com/office/drawing/2014/main" id="{CEE40188-342F-426A-997F-7164978A6B64}"/>
                  </a:ext>
                </a:extLst>
              </p:cNvPr>
              <p:cNvSpPr>
                <a:spLocks noChangeArrowheads="1"/>
              </p:cNvSpPr>
              <p:nvPr/>
            </p:nvSpPr>
            <p:spPr bwMode="auto">
              <a:xfrm>
                <a:off x="2241" y="1568"/>
                <a:ext cx="252" cy="224"/>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10</a:t>
                </a:r>
                <a:endParaRPr lang="en-US" altLang="en-US" sz="1400" baseline="30000">
                  <a:latin typeface="Comic Sans MS" panose="030F0702030302020204" pitchFamily="66" charset="0"/>
                </a:endParaRPr>
              </a:p>
            </p:txBody>
          </p:sp>
          <p:sp>
            <p:nvSpPr>
              <p:cNvPr id="26" name="Rectangle 22">
                <a:extLst>
                  <a:ext uri="{FF2B5EF4-FFF2-40B4-BE49-F238E27FC236}">
                    <a16:creationId xmlns:a16="http://schemas.microsoft.com/office/drawing/2014/main" id="{D60ABE3A-D21E-4C96-BD4C-06796393791D}"/>
                  </a:ext>
                </a:extLst>
              </p:cNvPr>
              <p:cNvSpPr>
                <a:spLocks noChangeArrowheads="1"/>
              </p:cNvSpPr>
              <p:nvPr/>
            </p:nvSpPr>
            <p:spPr bwMode="auto">
              <a:xfrm>
                <a:off x="2241" y="1344"/>
                <a:ext cx="252" cy="224"/>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2</a:t>
                </a:r>
                <a:endParaRPr lang="en-US" altLang="en-US" sz="1400" baseline="30000">
                  <a:solidFill>
                    <a:schemeClr val="bg1"/>
                  </a:solidFill>
                  <a:latin typeface="Comic Sans MS" panose="030F0702030302020204" pitchFamily="66" charset="0"/>
                </a:endParaRPr>
              </a:p>
            </p:txBody>
          </p:sp>
        </p:grpSp>
      </p:grpSp>
    </p:spTree>
    <p:extLst>
      <p:ext uri="{BB962C8B-B14F-4D97-AF65-F5344CB8AC3E}">
        <p14:creationId xmlns:p14="http://schemas.microsoft.com/office/powerpoint/2010/main" val="19061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68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68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368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368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368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36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Greedy Algorithm:                     </a:t>
            </a:r>
            <a:br>
              <a:rPr lang="en-US" altLang="en-US" sz="3600" dirty="0"/>
            </a:br>
            <a:r>
              <a:rPr lang="en-US" altLang="en-US" sz="3600" dirty="0"/>
              <a:t>Earliest Deadline First</a:t>
            </a:r>
            <a:endParaRPr lang="en-US" altLang="en-US" sz="3600" dirty="0">
              <a:solidFill>
                <a:srgbClr val="00206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8</a:t>
            </a:fld>
            <a:endParaRPr lang="en-US" altLang="en-US" sz="1400">
              <a:latin typeface="Tahoma" panose="020B0604030504040204" pitchFamily="34" charset="0"/>
            </a:endParaRPr>
          </a:p>
        </p:txBody>
      </p:sp>
      <p:sp>
        <p:nvSpPr>
          <p:cNvPr id="34" name="Text Box 2"/>
          <p:cNvSpPr txBox="1">
            <a:spLocks noChangeArrowheads="1"/>
          </p:cNvSpPr>
          <p:nvPr/>
        </p:nvSpPr>
        <p:spPr bwMode="auto">
          <a:xfrm>
            <a:off x="3124200" y="5743575"/>
            <a:ext cx="1752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endParaRPr kumimoji="1" lang="en-US" altLang="en-US" sz="1400">
              <a:latin typeface="Comic Sans MS" panose="030F0702030302020204" pitchFamily="66" charset="0"/>
            </a:endParaRPr>
          </a:p>
        </p:txBody>
      </p:sp>
      <p:sp>
        <p:nvSpPr>
          <p:cNvPr id="35" name="Text Box 3"/>
          <p:cNvSpPr txBox="1">
            <a:spLocks noChangeArrowheads="1"/>
          </p:cNvSpPr>
          <p:nvPr/>
        </p:nvSpPr>
        <p:spPr bwMode="auto">
          <a:xfrm>
            <a:off x="3810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0</a:t>
            </a:r>
          </a:p>
        </p:txBody>
      </p:sp>
      <p:sp>
        <p:nvSpPr>
          <p:cNvPr id="36" name="Text Box 4"/>
          <p:cNvSpPr txBox="1">
            <a:spLocks noChangeArrowheads="1"/>
          </p:cNvSpPr>
          <p:nvPr/>
        </p:nvSpPr>
        <p:spPr bwMode="auto">
          <a:xfrm>
            <a:off x="8382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a:t>
            </a:r>
          </a:p>
        </p:txBody>
      </p:sp>
      <p:sp>
        <p:nvSpPr>
          <p:cNvPr id="37" name="Text Box 5"/>
          <p:cNvSpPr txBox="1">
            <a:spLocks noChangeArrowheads="1"/>
          </p:cNvSpPr>
          <p:nvPr/>
        </p:nvSpPr>
        <p:spPr bwMode="auto">
          <a:xfrm>
            <a:off x="13716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2</a:t>
            </a:r>
          </a:p>
        </p:txBody>
      </p:sp>
      <p:sp>
        <p:nvSpPr>
          <p:cNvPr id="38" name="Text Box 6"/>
          <p:cNvSpPr txBox="1">
            <a:spLocks noChangeArrowheads="1"/>
          </p:cNvSpPr>
          <p:nvPr/>
        </p:nvSpPr>
        <p:spPr bwMode="auto">
          <a:xfrm>
            <a:off x="19050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3</a:t>
            </a:r>
          </a:p>
        </p:txBody>
      </p:sp>
      <p:sp>
        <p:nvSpPr>
          <p:cNvPr id="39" name="Text Box 7"/>
          <p:cNvSpPr txBox="1">
            <a:spLocks noChangeArrowheads="1"/>
          </p:cNvSpPr>
          <p:nvPr/>
        </p:nvSpPr>
        <p:spPr bwMode="auto">
          <a:xfrm>
            <a:off x="24384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4</a:t>
            </a:r>
          </a:p>
        </p:txBody>
      </p:sp>
      <p:sp>
        <p:nvSpPr>
          <p:cNvPr id="40" name="Text Box 8"/>
          <p:cNvSpPr txBox="1">
            <a:spLocks noChangeArrowheads="1"/>
          </p:cNvSpPr>
          <p:nvPr/>
        </p:nvSpPr>
        <p:spPr bwMode="auto">
          <a:xfrm>
            <a:off x="29718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5</a:t>
            </a:r>
          </a:p>
        </p:txBody>
      </p:sp>
      <p:sp>
        <p:nvSpPr>
          <p:cNvPr id="41" name="Text Box 9"/>
          <p:cNvSpPr txBox="1">
            <a:spLocks noChangeArrowheads="1"/>
          </p:cNvSpPr>
          <p:nvPr/>
        </p:nvSpPr>
        <p:spPr bwMode="auto">
          <a:xfrm>
            <a:off x="35052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6</a:t>
            </a:r>
          </a:p>
        </p:txBody>
      </p:sp>
      <p:sp>
        <p:nvSpPr>
          <p:cNvPr id="42" name="Text Box 10"/>
          <p:cNvSpPr txBox="1">
            <a:spLocks noChangeArrowheads="1"/>
          </p:cNvSpPr>
          <p:nvPr/>
        </p:nvSpPr>
        <p:spPr bwMode="auto">
          <a:xfrm>
            <a:off x="40386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7</a:t>
            </a:r>
          </a:p>
        </p:txBody>
      </p:sp>
      <p:sp>
        <p:nvSpPr>
          <p:cNvPr id="43" name="Text Box 11"/>
          <p:cNvSpPr txBox="1">
            <a:spLocks noChangeArrowheads="1"/>
          </p:cNvSpPr>
          <p:nvPr/>
        </p:nvSpPr>
        <p:spPr bwMode="auto">
          <a:xfrm>
            <a:off x="45720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8</a:t>
            </a:r>
          </a:p>
        </p:txBody>
      </p:sp>
      <p:sp>
        <p:nvSpPr>
          <p:cNvPr id="44" name="Text Box 12"/>
          <p:cNvSpPr txBox="1">
            <a:spLocks noChangeArrowheads="1"/>
          </p:cNvSpPr>
          <p:nvPr/>
        </p:nvSpPr>
        <p:spPr bwMode="auto">
          <a:xfrm>
            <a:off x="51054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9</a:t>
            </a:r>
          </a:p>
        </p:txBody>
      </p:sp>
      <p:sp>
        <p:nvSpPr>
          <p:cNvPr id="45" name="Text Box 13"/>
          <p:cNvSpPr txBox="1">
            <a:spLocks noChangeArrowheads="1"/>
          </p:cNvSpPr>
          <p:nvPr/>
        </p:nvSpPr>
        <p:spPr bwMode="auto">
          <a:xfrm>
            <a:off x="55626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10</a:t>
            </a:r>
          </a:p>
        </p:txBody>
      </p:sp>
      <p:sp>
        <p:nvSpPr>
          <p:cNvPr id="46" name="Text Box 14"/>
          <p:cNvSpPr txBox="1">
            <a:spLocks noChangeArrowheads="1"/>
          </p:cNvSpPr>
          <p:nvPr/>
        </p:nvSpPr>
        <p:spPr bwMode="auto">
          <a:xfrm>
            <a:off x="6172200" y="5957888"/>
            <a:ext cx="45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11</a:t>
            </a:r>
          </a:p>
        </p:txBody>
      </p:sp>
      <p:sp>
        <p:nvSpPr>
          <p:cNvPr id="47" name="Text Box 15"/>
          <p:cNvSpPr txBox="1">
            <a:spLocks noChangeArrowheads="1"/>
          </p:cNvSpPr>
          <p:nvPr/>
        </p:nvSpPr>
        <p:spPr bwMode="auto">
          <a:xfrm>
            <a:off x="6705600" y="5943600"/>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12</a:t>
            </a:r>
          </a:p>
        </p:txBody>
      </p:sp>
      <p:sp>
        <p:nvSpPr>
          <p:cNvPr id="48" name="Text Box 16"/>
          <p:cNvSpPr txBox="1">
            <a:spLocks noChangeArrowheads="1"/>
          </p:cNvSpPr>
          <p:nvPr/>
        </p:nvSpPr>
        <p:spPr bwMode="auto">
          <a:xfrm>
            <a:off x="7162800" y="5943600"/>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13</a:t>
            </a:r>
          </a:p>
        </p:txBody>
      </p:sp>
      <p:sp>
        <p:nvSpPr>
          <p:cNvPr id="49" name="Text Box 17"/>
          <p:cNvSpPr txBox="1">
            <a:spLocks noChangeArrowheads="1"/>
          </p:cNvSpPr>
          <p:nvPr/>
        </p:nvSpPr>
        <p:spPr bwMode="auto">
          <a:xfrm>
            <a:off x="7696200" y="5943600"/>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14</a:t>
            </a:r>
          </a:p>
        </p:txBody>
      </p:sp>
      <p:sp>
        <p:nvSpPr>
          <p:cNvPr id="50" name="Text Box 18"/>
          <p:cNvSpPr txBox="1">
            <a:spLocks noChangeArrowheads="1"/>
          </p:cNvSpPr>
          <p:nvPr/>
        </p:nvSpPr>
        <p:spPr bwMode="auto">
          <a:xfrm>
            <a:off x="8229600" y="5943600"/>
            <a:ext cx="45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15</a:t>
            </a:r>
          </a:p>
        </p:txBody>
      </p:sp>
      <p:sp>
        <p:nvSpPr>
          <p:cNvPr id="56" name="Rectangle 24"/>
          <p:cNvSpPr>
            <a:spLocks noChangeArrowheads="1"/>
          </p:cNvSpPr>
          <p:nvPr/>
        </p:nvSpPr>
        <p:spPr bwMode="auto">
          <a:xfrm>
            <a:off x="3657600" y="5562600"/>
            <a:ext cx="21336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latin typeface="Comic Sans MS" panose="030F0702030302020204" pitchFamily="66" charset="0"/>
              </a:rPr>
              <a:t>d</a:t>
            </a:r>
            <a:r>
              <a:rPr kumimoji="1" lang="en-US" altLang="en-US" sz="1400" baseline="-25000" dirty="0">
                <a:latin typeface="Comic Sans MS" panose="030F0702030302020204" pitchFamily="66" charset="0"/>
              </a:rPr>
              <a:t>4</a:t>
            </a:r>
            <a:r>
              <a:rPr kumimoji="1" lang="en-US" altLang="en-US" sz="1400" dirty="0">
                <a:latin typeface="Comic Sans MS" panose="030F0702030302020204" pitchFamily="66" charset="0"/>
              </a:rPr>
              <a:t> = 9</a:t>
            </a:r>
          </a:p>
        </p:txBody>
      </p:sp>
      <p:sp>
        <p:nvSpPr>
          <p:cNvPr id="52" name="Rectangle 20"/>
          <p:cNvSpPr>
            <a:spLocks noChangeArrowheads="1"/>
          </p:cNvSpPr>
          <p:nvPr/>
        </p:nvSpPr>
        <p:spPr bwMode="auto">
          <a:xfrm>
            <a:off x="5791200" y="5562600"/>
            <a:ext cx="16002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latin typeface="Comic Sans MS" panose="030F0702030302020204" pitchFamily="66" charset="0"/>
              </a:rPr>
              <a:t>d</a:t>
            </a:r>
            <a:r>
              <a:rPr kumimoji="1" lang="en-US" altLang="en-US" sz="1400" baseline="-25000" dirty="0">
                <a:latin typeface="Comic Sans MS" panose="030F0702030302020204" pitchFamily="66" charset="0"/>
              </a:rPr>
              <a:t>5</a:t>
            </a:r>
            <a:r>
              <a:rPr kumimoji="1" lang="en-US" altLang="en-US" sz="1400" dirty="0">
                <a:latin typeface="Comic Sans MS" panose="030F0702030302020204" pitchFamily="66" charset="0"/>
              </a:rPr>
              <a:t> = 14</a:t>
            </a:r>
          </a:p>
        </p:txBody>
      </p:sp>
      <p:sp>
        <p:nvSpPr>
          <p:cNvPr id="53" name="Rectangle 21"/>
          <p:cNvSpPr>
            <a:spLocks noChangeArrowheads="1"/>
          </p:cNvSpPr>
          <p:nvPr/>
        </p:nvSpPr>
        <p:spPr bwMode="auto">
          <a:xfrm>
            <a:off x="2057400" y="5562600"/>
            <a:ext cx="10668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2</a:t>
            </a:r>
            <a:r>
              <a:rPr kumimoji="1" lang="en-US" altLang="en-US" sz="1400">
                <a:latin typeface="Comic Sans MS" panose="030F0702030302020204" pitchFamily="66" charset="0"/>
              </a:rPr>
              <a:t> = 8</a:t>
            </a:r>
          </a:p>
        </p:txBody>
      </p:sp>
      <p:sp>
        <p:nvSpPr>
          <p:cNvPr id="54" name="Rectangle 22"/>
          <p:cNvSpPr>
            <a:spLocks noChangeArrowheads="1"/>
          </p:cNvSpPr>
          <p:nvPr/>
        </p:nvSpPr>
        <p:spPr bwMode="auto">
          <a:xfrm>
            <a:off x="7391400" y="5562600"/>
            <a:ext cx="10668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6</a:t>
            </a:r>
            <a:r>
              <a:rPr kumimoji="1" lang="en-US" altLang="en-US" sz="1400">
                <a:latin typeface="Comic Sans MS" panose="030F0702030302020204" pitchFamily="66" charset="0"/>
              </a:rPr>
              <a:t> = 15</a:t>
            </a:r>
          </a:p>
        </p:txBody>
      </p:sp>
      <p:sp>
        <p:nvSpPr>
          <p:cNvPr id="55" name="Rectangle 23"/>
          <p:cNvSpPr>
            <a:spLocks noChangeArrowheads="1"/>
          </p:cNvSpPr>
          <p:nvPr/>
        </p:nvSpPr>
        <p:spPr bwMode="auto">
          <a:xfrm>
            <a:off x="457200" y="5562600"/>
            <a:ext cx="16002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d</a:t>
            </a:r>
            <a:r>
              <a:rPr kumimoji="1" lang="en-US" altLang="en-US" sz="1400" baseline="-25000">
                <a:latin typeface="Comic Sans MS" panose="030F0702030302020204" pitchFamily="66" charset="0"/>
              </a:rPr>
              <a:t>1</a:t>
            </a:r>
            <a:r>
              <a:rPr kumimoji="1" lang="en-US" altLang="en-US" sz="1400">
                <a:latin typeface="Comic Sans MS" panose="030F0702030302020204" pitchFamily="66" charset="0"/>
              </a:rPr>
              <a:t> = 6</a:t>
            </a:r>
          </a:p>
        </p:txBody>
      </p:sp>
      <p:sp>
        <p:nvSpPr>
          <p:cNvPr id="57" name="Rectangle 25"/>
          <p:cNvSpPr>
            <a:spLocks noChangeArrowheads="1"/>
          </p:cNvSpPr>
          <p:nvPr/>
        </p:nvSpPr>
        <p:spPr bwMode="auto">
          <a:xfrm>
            <a:off x="3124200" y="5562600"/>
            <a:ext cx="533400" cy="3810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latin typeface="Comic Sans MS" panose="030F0702030302020204" pitchFamily="66" charset="0"/>
              </a:rPr>
              <a:t>d</a:t>
            </a:r>
            <a:r>
              <a:rPr kumimoji="1" lang="en-US" altLang="en-US" sz="1400" baseline="-25000" dirty="0">
                <a:latin typeface="Comic Sans MS" panose="030F0702030302020204" pitchFamily="66" charset="0"/>
              </a:rPr>
              <a:t>3</a:t>
            </a:r>
            <a:r>
              <a:rPr kumimoji="1" lang="en-US" altLang="en-US" sz="1400" dirty="0">
                <a:latin typeface="Comic Sans MS" panose="030F0702030302020204" pitchFamily="66" charset="0"/>
              </a:rPr>
              <a:t> = 9</a:t>
            </a:r>
          </a:p>
        </p:txBody>
      </p:sp>
      <p:sp>
        <p:nvSpPr>
          <p:cNvPr id="58" name="Line 26"/>
          <p:cNvSpPr>
            <a:spLocks noChangeShapeType="1"/>
          </p:cNvSpPr>
          <p:nvPr/>
        </p:nvSpPr>
        <p:spPr bwMode="auto">
          <a:xfrm>
            <a:off x="457200" y="5943600"/>
            <a:ext cx="8382000"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59" name="Text Box 27"/>
          <p:cNvSpPr txBox="1">
            <a:spLocks noChangeArrowheads="1"/>
          </p:cNvSpPr>
          <p:nvPr/>
        </p:nvSpPr>
        <p:spPr bwMode="auto">
          <a:xfrm>
            <a:off x="5181600" y="5105400"/>
            <a:ext cx="1143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max lateness = 1</a:t>
            </a:r>
            <a:endParaRPr kumimoji="1" lang="en-US" altLang="en-US" sz="1200" dirty="0">
              <a:latin typeface="Comic Sans MS" panose="030F0702030302020204" pitchFamily="66" charset="0"/>
              <a:sym typeface="Symbol" panose="05050102010706020507" pitchFamily="18" charset="2"/>
            </a:endParaRPr>
          </a:p>
        </p:txBody>
      </p:sp>
      <p:sp>
        <p:nvSpPr>
          <p:cNvPr id="60" name="Line 28"/>
          <p:cNvSpPr>
            <a:spLocks noChangeShapeType="1"/>
          </p:cNvSpPr>
          <p:nvPr/>
        </p:nvSpPr>
        <p:spPr bwMode="auto">
          <a:xfrm flipH="1">
            <a:off x="5803900" y="5364163"/>
            <a:ext cx="0" cy="152400"/>
          </a:xfrm>
          <a:prstGeom prst="line">
            <a:avLst/>
          </a:prstGeom>
          <a:noFill/>
          <a:ln w="158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mc:AlternateContent xmlns:mc="http://schemas.openxmlformats.org/markup-compatibility/2006" xmlns:a14="http://schemas.microsoft.com/office/drawing/2010/main">
        <mc:Choice Requires="a14">
          <p:sp>
            <p:nvSpPr>
              <p:cNvPr id="61" name="Text Box 29" descr="50%"/>
              <p:cNvSpPr txBox="1">
                <a:spLocks noChangeArrowheads="1"/>
              </p:cNvSpPr>
              <p:nvPr/>
            </p:nvSpPr>
            <p:spPr bwMode="auto">
              <a:xfrm>
                <a:off x="757988" y="1761326"/>
                <a:ext cx="6324600" cy="2154436"/>
              </a:xfrm>
              <a:prstGeom prst="rect">
                <a:avLst/>
              </a:prstGeom>
              <a:pattFill prst="pct50">
                <a:fgClr>
                  <a:schemeClr val="accent1"/>
                </a:fgClr>
                <a:bgClr>
                  <a:srgbClr val="FFFFFF"/>
                </a:bgClr>
              </a:pattFill>
              <a:ln>
                <a:noFill/>
              </a:ln>
              <a:effectLst/>
              <a:extLst>
                <a:ext uri="{91240B29-F687-4F45-9708-019B960494DF}">
                  <a14:hiddenLine w="9525">
                    <a:solidFill>
                      <a:schemeClr val="bg2"/>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spcBef>
                    <a:spcPct val="20000"/>
                  </a:spcBef>
                  <a:buClr>
                    <a:schemeClr val="folHlink"/>
                  </a:buClr>
                  <a:buSzPct val="60000"/>
                  <a:buFont typeface="Wingdings" panose="05000000000000000000" pitchFamily="2" charset="2"/>
                  <a:buNone/>
                </a:pPr>
                <a:r>
                  <a:rPr lang="en-US" altLang="en-US" sz="1600" dirty="0"/>
                  <a:t>Sort deadlines in increasing order  </a:t>
                </a:r>
                <a14:m>
                  <m:oMath xmlns:m="http://schemas.openxmlformats.org/officeDocument/2006/math">
                    <m:r>
                      <a:rPr lang="en-US" altLang="en-US" sz="1600" b="1" i="1" smtClean="0">
                        <a:latin typeface="Cambria Math" panose="02040503050406030204" pitchFamily="18" charset="0"/>
                      </a:rPr>
                      <m:t>(</m:t>
                    </m:r>
                    <m:sSub>
                      <m:sSubPr>
                        <m:ctrlPr>
                          <a:rPr lang="en-US" altLang="en-US" sz="1600" b="1" i="1" smtClean="0">
                            <a:latin typeface="Cambria Math" panose="02040503050406030204" pitchFamily="18" charset="0"/>
                          </a:rPr>
                        </m:ctrlPr>
                      </m:sSubPr>
                      <m:e>
                        <m:r>
                          <a:rPr lang="en-US" altLang="en-US" sz="1600" b="1" i="1" smtClean="0">
                            <a:latin typeface="Cambria Math" panose="02040503050406030204" pitchFamily="18" charset="0"/>
                          </a:rPr>
                          <m:t>𝒅</m:t>
                        </m:r>
                      </m:e>
                      <m:sub>
                        <m:r>
                          <a:rPr lang="en-US" altLang="en-US" sz="1600" b="1" i="1" smtClean="0">
                            <a:latin typeface="Cambria Math" panose="02040503050406030204" pitchFamily="18" charset="0"/>
                          </a:rPr>
                          <m:t>𝟏</m:t>
                        </m:r>
                      </m:sub>
                    </m:sSub>
                    <m:r>
                      <a:rPr lang="en-US" altLang="en-US" sz="1600" b="1" i="1" smtClean="0">
                        <a:latin typeface="Cambria Math" panose="02040503050406030204" pitchFamily="18" charset="0"/>
                      </a:rPr>
                      <m:t>≤</m:t>
                    </m:r>
                    <m:sSub>
                      <m:sSubPr>
                        <m:ctrlPr>
                          <a:rPr lang="en-US" altLang="en-US" sz="1600" b="1" i="1" smtClean="0">
                            <a:latin typeface="Cambria Math" panose="02040503050406030204" pitchFamily="18" charset="0"/>
                          </a:rPr>
                        </m:ctrlPr>
                      </m:sSubPr>
                      <m:e>
                        <m:r>
                          <a:rPr lang="en-US" altLang="en-US" sz="1600" b="1" i="1" smtClean="0">
                            <a:latin typeface="Cambria Math" panose="02040503050406030204" pitchFamily="18" charset="0"/>
                          </a:rPr>
                          <m:t>𝒅</m:t>
                        </m:r>
                      </m:e>
                      <m:sub>
                        <m:r>
                          <a:rPr lang="en-US" altLang="en-US" sz="1600" b="1" i="1" smtClean="0">
                            <a:latin typeface="Cambria Math" panose="02040503050406030204" pitchFamily="18" charset="0"/>
                          </a:rPr>
                          <m:t>𝟐</m:t>
                        </m:r>
                      </m:sub>
                    </m:sSub>
                    <m:r>
                      <a:rPr lang="en-US" altLang="en-US" sz="1600" b="1" i="1" smtClean="0">
                        <a:latin typeface="Cambria Math" panose="02040503050406030204" pitchFamily="18" charset="0"/>
                      </a:rPr>
                      <m:t>≤⋯≤</m:t>
                    </m:r>
                    <m:sSub>
                      <m:sSubPr>
                        <m:ctrlPr>
                          <a:rPr lang="en-US" altLang="en-US" sz="1600" b="1" i="1" smtClean="0">
                            <a:latin typeface="Cambria Math" panose="02040503050406030204" pitchFamily="18" charset="0"/>
                          </a:rPr>
                        </m:ctrlPr>
                      </m:sSubPr>
                      <m:e>
                        <m:r>
                          <a:rPr lang="en-US" altLang="en-US" sz="1600" b="1" i="1" smtClean="0">
                            <a:latin typeface="Cambria Math" panose="02040503050406030204" pitchFamily="18" charset="0"/>
                          </a:rPr>
                          <m:t>𝒅</m:t>
                        </m:r>
                      </m:e>
                      <m:sub>
                        <m:r>
                          <a:rPr lang="en-US" altLang="en-US" sz="1600" b="1" i="1" smtClean="0">
                            <a:latin typeface="Cambria Math" panose="02040503050406030204" pitchFamily="18" charset="0"/>
                          </a:rPr>
                          <m:t>𝒏</m:t>
                        </m:r>
                      </m:sub>
                    </m:sSub>
                    <m:r>
                      <a:rPr lang="en-US" altLang="en-US" sz="1600" b="1" i="1" smtClean="0">
                        <a:latin typeface="Cambria Math" panose="02040503050406030204" pitchFamily="18" charset="0"/>
                      </a:rPr>
                      <m:t>)</m:t>
                    </m:r>
                  </m:oMath>
                </a14:m>
                <a:endParaRPr lang="en-US" altLang="en-US" sz="1600" b="1" i="0" dirty="0">
                  <a:latin typeface="Cambria Math" panose="02040503050406030204" pitchFamily="18" charset="0"/>
                </a:endParaRPr>
              </a:p>
              <a:p>
                <a:pPr algn="l" eaLnBrk="1" hangingPunct="1">
                  <a:spcBef>
                    <a:spcPct val="20000"/>
                  </a:spcBef>
                  <a:buClr>
                    <a:schemeClr val="folHlink"/>
                  </a:buClr>
                  <a:buSzPct val="60000"/>
                  <a:buFont typeface="Wingdings" panose="05000000000000000000" pitchFamily="2" charset="2"/>
                  <a:buNone/>
                </a:pPr>
                <a14:m>
                  <m:oMathPara xmlns:m="http://schemas.openxmlformats.org/officeDocument/2006/math">
                    <m:oMathParaPr>
                      <m:jc m:val="left"/>
                    </m:oMathParaPr>
                    <m:oMath xmlns:m="http://schemas.openxmlformats.org/officeDocument/2006/math">
                      <m:r>
                        <a:rPr lang="en-US" altLang="en-US" sz="1600" b="1" i="1" dirty="0" smtClean="0">
                          <a:latin typeface="Cambria Math" panose="02040503050406030204" pitchFamily="18" charset="0"/>
                          <a:sym typeface="Symbol" panose="05050102010706020507" pitchFamily="18" charset="2"/>
                        </a:rPr>
                        <m:t>𝒇</m:t>
                      </m:r>
                      <m:r>
                        <a:rPr lang="en-US" altLang="en-US" sz="1600" b="1" i="1" dirty="0" smtClean="0">
                          <a:latin typeface="Cambria Math" panose="02040503050406030204" pitchFamily="18" charset="0"/>
                          <a:sym typeface="Symbol" panose="05050102010706020507" pitchFamily="18" charset="2"/>
                        </a:rPr>
                        <m:t> </m:t>
                      </m:r>
                      <m:r>
                        <a:rPr lang="en-US" altLang="en-US" sz="1600" i="1" dirty="0">
                          <a:latin typeface="Cambria Math" panose="02040503050406030204" pitchFamily="18" charset="0"/>
                          <a:sym typeface="Symbol" panose="05050102010706020507" pitchFamily="18" charset="2"/>
                        </a:rPr>
                        <m:t></m:t>
                      </m:r>
                      <m:r>
                        <a:rPr lang="en-US" altLang="en-US" sz="1600" b="1" i="1" dirty="0" smtClean="0">
                          <a:latin typeface="Cambria Math" panose="02040503050406030204" pitchFamily="18" charset="0"/>
                          <a:sym typeface="Symbol" panose="05050102010706020507" pitchFamily="18" charset="2"/>
                        </a:rPr>
                        <m:t> </m:t>
                      </m:r>
                      <m:r>
                        <a:rPr lang="en-US" altLang="en-US" sz="1600" b="1" i="1" dirty="0" smtClean="0">
                          <a:latin typeface="Cambria Math" panose="02040503050406030204" pitchFamily="18" charset="0"/>
                          <a:sym typeface="Symbol" panose="05050102010706020507" pitchFamily="18" charset="2"/>
                        </a:rPr>
                        <m:t>𝟎</m:t>
                      </m:r>
                    </m:oMath>
                  </m:oMathPara>
                </a14:m>
                <a:endParaRPr lang="en-US" altLang="en-US" sz="1600" b="1" dirty="0">
                  <a:sym typeface="Symbol" panose="05050102010706020507" pitchFamily="18" charset="2"/>
                </a:endParaRPr>
              </a:p>
              <a:p>
                <a:pPr algn="l" eaLnBrk="1" hangingPunct="1">
                  <a:spcBef>
                    <a:spcPct val="20000"/>
                  </a:spcBef>
                  <a:buClr>
                    <a:schemeClr val="folHlink"/>
                  </a:buClr>
                  <a:buSzPct val="60000"/>
                  <a:buFont typeface="Wingdings" panose="05000000000000000000" pitchFamily="2" charset="2"/>
                  <a:buNone/>
                </a:pPr>
                <a:r>
                  <a:rPr lang="en-US" altLang="en-US" sz="1600" dirty="0">
                    <a:sym typeface="Symbol" panose="05050102010706020507" pitchFamily="18" charset="2"/>
                  </a:rPr>
                  <a:t>for </a:t>
                </a:r>
                <a14:m>
                  <m:oMath xmlns:m="http://schemas.openxmlformats.org/officeDocument/2006/math">
                    <m:r>
                      <a:rPr lang="en-US" altLang="en-US" sz="1600" b="1" i="1" dirty="0" smtClean="0">
                        <a:latin typeface="Cambria Math" panose="02040503050406030204" pitchFamily="18" charset="0"/>
                        <a:sym typeface="Symbol" panose="05050102010706020507" pitchFamily="18" charset="2"/>
                      </a:rPr>
                      <m:t>𝒊</m:t>
                    </m:r>
                    <m:r>
                      <a:rPr lang="en-US" altLang="en-US" sz="1600" b="1" i="1" dirty="0" smtClean="0">
                        <a:latin typeface="Cambria Math" panose="02040503050406030204" pitchFamily="18" charset="0"/>
                        <a:sym typeface="Symbol" panose="05050102010706020507" pitchFamily="18" charset="2"/>
                      </a:rPr>
                      <m:t>←</m:t>
                    </m:r>
                    <m:r>
                      <a:rPr lang="en-US" altLang="en-US" sz="1600" b="1" i="1" dirty="0" smtClean="0">
                        <a:latin typeface="Cambria Math" panose="02040503050406030204" pitchFamily="18" charset="0"/>
                        <a:sym typeface="Symbol" panose="05050102010706020507" pitchFamily="18" charset="2"/>
                      </a:rPr>
                      <m:t>𝟏</m:t>
                    </m:r>
                  </m:oMath>
                </a14:m>
                <a:r>
                  <a:rPr lang="en-US" altLang="en-US" sz="1600" dirty="0">
                    <a:sym typeface="Symbol" panose="05050102010706020507" pitchFamily="18" charset="2"/>
                  </a:rPr>
                  <a:t> to </a:t>
                </a:r>
                <a14:m>
                  <m:oMath xmlns:m="http://schemas.openxmlformats.org/officeDocument/2006/math">
                    <m:r>
                      <a:rPr lang="en-US" altLang="en-US" sz="1600" b="1" i="1" dirty="0" smtClean="0">
                        <a:latin typeface="Cambria Math" panose="02040503050406030204" pitchFamily="18" charset="0"/>
                        <a:sym typeface="Symbol" panose="05050102010706020507" pitchFamily="18" charset="2"/>
                      </a:rPr>
                      <m:t>𝒏</m:t>
                    </m:r>
                  </m:oMath>
                </a14:m>
                <a:r>
                  <a:rPr lang="en-US" altLang="en-US" sz="1600" dirty="0">
                    <a:sym typeface="Symbol" panose="05050102010706020507" pitchFamily="18" charset="2"/>
                  </a:rPr>
                  <a:t> to</a:t>
                </a:r>
              </a:p>
              <a:p>
                <a:pPr algn="l" eaLnBrk="1" hangingPunct="1">
                  <a:spcBef>
                    <a:spcPct val="20000"/>
                  </a:spcBef>
                  <a:buClr>
                    <a:schemeClr val="folHlink"/>
                  </a:buClr>
                  <a:buSzPct val="60000"/>
                  <a:buFont typeface="Wingdings" panose="05000000000000000000" pitchFamily="2" charset="2"/>
                  <a:buNone/>
                </a:pPr>
                <a:r>
                  <a:rPr lang="en-US" altLang="en-US" sz="1600" dirty="0">
                    <a:sym typeface="Symbol" panose="05050102010706020507" pitchFamily="18" charset="2"/>
                  </a:rPr>
                  <a:t>	</a:t>
                </a:r>
                <a14:m>
                  <m:oMath xmlns:m="http://schemas.openxmlformats.org/officeDocument/2006/math">
                    <m:sSub>
                      <m:sSubPr>
                        <m:ctrlPr>
                          <a:rPr lang="en-US" altLang="en-US" sz="1600" b="1" i="1" dirty="0" smtClean="0">
                            <a:latin typeface="Cambria Math" panose="02040503050406030204" pitchFamily="18" charset="0"/>
                            <a:sym typeface="Symbol" panose="05050102010706020507" pitchFamily="18" charset="2"/>
                          </a:rPr>
                        </m:ctrlPr>
                      </m:sSubPr>
                      <m:e>
                        <m:r>
                          <a:rPr lang="en-US" altLang="en-US" sz="1600" b="1" i="1" dirty="0" smtClean="0">
                            <a:latin typeface="Cambria Math" panose="02040503050406030204" pitchFamily="18" charset="0"/>
                            <a:sym typeface="Symbol" panose="05050102010706020507" pitchFamily="18" charset="2"/>
                          </a:rPr>
                          <m:t>𝒔</m:t>
                        </m:r>
                      </m:e>
                      <m:sub>
                        <m:r>
                          <a:rPr lang="en-US" altLang="en-US" sz="1600" b="1" i="1" dirty="0" smtClean="0">
                            <a:latin typeface="Cambria Math" panose="02040503050406030204" pitchFamily="18" charset="0"/>
                            <a:sym typeface="Symbol" panose="05050102010706020507" pitchFamily="18" charset="2"/>
                          </a:rPr>
                          <m:t>𝒊</m:t>
                        </m:r>
                      </m:sub>
                    </m:sSub>
                    <m:r>
                      <a:rPr lang="en-US" altLang="en-US" sz="1600" b="1" i="1" dirty="0" smtClean="0">
                        <a:latin typeface="Cambria Math" panose="02040503050406030204" pitchFamily="18" charset="0"/>
                        <a:sym typeface="Symbol" panose="05050102010706020507" pitchFamily="18" charset="2"/>
                      </a:rPr>
                      <m:t> </m:t>
                    </m:r>
                    <m:r>
                      <a:rPr lang="en-US" altLang="en-US" sz="1600" b="1" i="1" dirty="0">
                        <a:latin typeface="Cambria Math" panose="02040503050406030204" pitchFamily="18" charset="0"/>
                        <a:sym typeface="Symbol" panose="05050102010706020507" pitchFamily="18" charset="2"/>
                      </a:rPr>
                      <m:t></m:t>
                    </m:r>
                    <m:r>
                      <a:rPr lang="en-US" altLang="en-US" sz="1600" b="1" i="1" dirty="0" smtClean="0">
                        <a:latin typeface="Cambria Math" panose="02040503050406030204" pitchFamily="18" charset="0"/>
                        <a:sym typeface="Symbol" panose="05050102010706020507" pitchFamily="18" charset="2"/>
                      </a:rPr>
                      <m:t> </m:t>
                    </m:r>
                    <m:r>
                      <a:rPr lang="en-US" altLang="en-US" sz="1600" b="1" i="1" dirty="0" smtClean="0">
                        <a:latin typeface="Cambria Math" panose="02040503050406030204" pitchFamily="18" charset="0"/>
                        <a:sym typeface="Symbol" panose="05050102010706020507" pitchFamily="18" charset="2"/>
                      </a:rPr>
                      <m:t>𝒇</m:t>
                    </m:r>
                  </m:oMath>
                </a14:m>
                <a:endParaRPr lang="en-US" altLang="en-US" sz="1600" b="1" dirty="0">
                  <a:sym typeface="Symbol" panose="05050102010706020507" pitchFamily="18" charset="2"/>
                </a:endParaRPr>
              </a:p>
              <a:p>
                <a:pPr algn="l" eaLnBrk="1" hangingPunct="1">
                  <a:spcBef>
                    <a:spcPct val="20000"/>
                  </a:spcBef>
                  <a:buClr>
                    <a:schemeClr val="folHlink"/>
                  </a:buClr>
                  <a:buSzPct val="60000"/>
                  <a:buFont typeface="Wingdings" panose="05000000000000000000" pitchFamily="2" charset="2"/>
                  <a:buNone/>
                </a:pPr>
                <a:r>
                  <a:rPr lang="en-US" altLang="en-US" sz="1600" dirty="0">
                    <a:sym typeface="Symbol" panose="05050102010706020507" pitchFamily="18" charset="2"/>
                  </a:rPr>
                  <a:t>	</a:t>
                </a:r>
                <a14:m>
                  <m:oMath xmlns:m="http://schemas.openxmlformats.org/officeDocument/2006/math">
                    <m:r>
                      <a:rPr lang="en-US" altLang="en-US" sz="1600" b="1" i="1" dirty="0" smtClean="0">
                        <a:latin typeface="Cambria Math" panose="02040503050406030204" pitchFamily="18" charset="0"/>
                        <a:sym typeface="Symbol" panose="05050102010706020507" pitchFamily="18" charset="2"/>
                      </a:rPr>
                      <m:t>𝒇</m:t>
                    </m:r>
                    <m:r>
                      <a:rPr lang="en-US" altLang="en-US" sz="1600" b="1" i="1" baseline="-25000" dirty="0" smtClean="0">
                        <a:latin typeface="Cambria Math" panose="02040503050406030204" pitchFamily="18" charset="0"/>
                        <a:sym typeface="Symbol" panose="05050102010706020507" pitchFamily="18" charset="2"/>
                      </a:rPr>
                      <m:t>𝒊</m:t>
                    </m:r>
                    <m:r>
                      <a:rPr lang="en-US" altLang="en-US" sz="1600" b="1" i="1" dirty="0" smtClean="0">
                        <a:latin typeface="Cambria Math" panose="02040503050406030204" pitchFamily="18" charset="0"/>
                        <a:sym typeface="Symbol" panose="05050102010706020507" pitchFamily="18" charset="2"/>
                      </a:rPr>
                      <m:t>   </m:t>
                    </m:r>
                    <m:sSub>
                      <m:sSubPr>
                        <m:ctrlPr>
                          <a:rPr lang="en-US" altLang="en-US" sz="1600" b="1" i="1" dirty="0" smtClean="0">
                            <a:latin typeface="Cambria Math" panose="02040503050406030204" pitchFamily="18" charset="0"/>
                            <a:sym typeface="Symbol" panose="05050102010706020507" pitchFamily="18" charset="2"/>
                          </a:rPr>
                        </m:ctrlPr>
                      </m:sSubPr>
                      <m:e>
                        <m:r>
                          <a:rPr lang="en-US" altLang="en-US" sz="1600" b="1" i="1" dirty="0" smtClean="0">
                            <a:latin typeface="Cambria Math" panose="02040503050406030204" pitchFamily="18" charset="0"/>
                            <a:sym typeface="Symbol" panose="05050102010706020507" pitchFamily="18" charset="2"/>
                          </a:rPr>
                          <m:t>𝒔</m:t>
                        </m:r>
                      </m:e>
                      <m:sub>
                        <m:r>
                          <a:rPr lang="en-US" altLang="en-US" sz="1600" b="1" i="1" dirty="0" smtClean="0">
                            <a:latin typeface="Cambria Math" panose="02040503050406030204" pitchFamily="18" charset="0"/>
                            <a:sym typeface="Symbol" panose="05050102010706020507" pitchFamily="18" charset="2"/>
                          </a:rPr>
                          <m:t>𝒊</m:t>
                        </m:r>
                      </m:sub>
                    </m:sSub>
                    <m:r>
                      <a:rPr lang="en-US" altLang="en-US" sz="1600" b="1" i="1" dirty="0" smtClean="0">
                        <a:latin typeface="Cambria Math" panose="02040503050406030204" pitchFamily="18" charset="0"/>
                        <a:sym typeface="Symbol" panose="05050102010706020507" pitchFamily="18" charset="2"/>
                      </a:rPr>
                      <m:t>+</m:t>
                    </m:r>
                    <m:sSub>
                      <m:sSubPr>
                        <m:ctrlPr>
                          <a:rPr lang="en-US" altLang="en-US" sz="1600" b="1" i="1" dirty="0" smtClean="0">
                            <a:latin typeface="Cambria Math" panose="02040503050406030204" pitchFamily="18" charset="0"/>
                            <a:sym typeface="Symbol" panose="05050102010706020507" pitchFamily="18" charset="2"/>
                          </a:rPr>
                        </m:ctrlPr>
                      </m:sSubPr>
                      <m:e>
                        <m:r>
                          <a:rPr lang="en-US" altLang="en-US" sz="1600" b="1" i="1" dirty="0" smtClean="0">
                            <a:latin typeface="Cambria Math" panose="02040503050406030204" pitchFamily="18" charset="0"/>
                            <a:sym typeface="Symbol" panose="05050102010706020507" pitchFamily="18" charset="2"/>
                          </a:rPr>
                          <m:t>𝒕</m:t>
                        </m:r>
                      </m:e>
                      <m:sub>
                        <m:r>
                          <a:rPr lang="en-US" altLang="en-US" sz="1600" b="1" i="1" dirty="0" smtClean="0">
                            <a:latin typeface="Cambria Math" panose="02040503050406030204" pitchFamily="18" charset="0"/>
                            <a:sym typeface="Symbol" panose="05050102010706020507" pitchFamily="18" charset="2"/>
                          </a:rPr>
                          <m:t>𝒊</m:t>
                        </m:r>
                      </m:sub>
                    </m:sSub>
                  </m:oMath>
                </a14:m>
                <a:endParaRPr lang="en-US" altLang="en-US" sz="1600" b="1" baseline="-25000" dirty="0">
                  <a:sym typeface="Symbol" panose="05050102010706020507" pitchFamily="18" charset="2"/>
                </a:endParaRPr>
              </a:p>
              <a:p>
                <a:pPr algn="l" eaLnBrk="1" hangingPunct="1">
                  <a:spcBef>
                    <a:spcPct val="20000"/>
                  </a:spcBef>
                  <a:buClr>
                    <a:schemeClr val="folHlink"/>
                  </a:buClr>
                  <a:buSzPct val="60000"/>
                  <a:buFont typeface="Wingdings" panose="05000000000000000000" pitchFamily="2" charset="2"/>
                  <a:buNone/>
                </a:pPr>
                <a:r>
                  <a:rPr lang="en-US" altLang="en-US" sz="1600" dirty="0">
                    <a:sym typeface="Symbol" panose="05050102010706020507" pitchFamily="18" charset="2"/>
                  </a:rPr>
                  <a:t>	</a:t>
                </a:r>
                <a14:m>
                  <m:oMath xmlns:m="http://schemas.openxmlformats.org/officeDocument/2006/math">
                    <m:r>
                      <a:rPr lang="en-US" altLang="en-US" sz="1600" b="1" i="1" dirty="0" smtClean="0">
                        <a:latin typeface="Cambria Math" panose="02040503050406030204" pitchFamily="18" charset="0"/>
                        <a:sym typeface="Symbol" panose="05050102010706020507" pitchFamily="18" charset="2"/>
                      </a:rPr>
                      <m:t>𝒇</m:t>
                    </m:r>
                    <m:r>
                      <a:rPr lang="en-US" altLang="en-US" sz="1600" b="1" i="1" dirty="0" smtClean="0">
                        <a:latin typeface="Cambria Math" panose="02040503050406030204" pitchFamily="18" charset="0"/>
                        <a:sym typeface="Symbol" panose="05050102010706020507" pitchFamily="18" charset="2"/>
                      </a:rPr>
                      <m:t>  </m:t>
                    </m:r>
                    <m:sSub>
                      <m:sSubPr>
                        <m:ctrlPr>
                          <a:rPr lang="en-US" altLang="en-US" sz="1600" b="1" i="1" dirty="0" smtClean="0">
                            <a:latin typeface="Cambria Math" panose="02040503050406030204" pitchFamily="18" charset="0"/>
                            <a:sym typeface="Symbol" panose="05050102010706020507" pitchFamily="18" charset="2"/>
                          </a:rPr>
                        </m:ctrlPr>
                      </m:sSubPr>
                      <m:e>
                        <m:r>
                          <a:rPr lang="en-US" altLang="en-US" sz="1600" b="1" i="1" dirty="0" smtClean="0">
                            <a:latin typeface="Cambria Math" panose="02040503050406030204" pitchFamily="18" charset="0"/>
                            <a:sym typeface="Symbol" panose="05050102010706020507" pitchFamily="18" charset="2"/>
                          </a:rPr>
                          <m:t>𝒇</m:t>
                        </m:r>
                      </m:e>
                      <m:sub>
                        <m:r>
                          <a:rPr lang="en-US" altLang="en-US" sz="1600" b="1" i="1" dirty="0" smtClean="0">
                            <a:latin typeface="Cambria Math" panose="02040503050406030204" pitchFamily="18" charset="0"/>
                            <a:sym typeface="Symbol" panose="05050102010706020507" pitchFamily="18" charset="2"/>
                          </a:rPr>
                          <m:t>𝒊</m:t>
                        </m:r>
                      </m:sub>
                    </m:sSub>
                  </m:oMath>
                </a14:m>
                <a:endParaRPr lang="en-US" altLang="en-US" sz="1600" b="1" baseline="-25000" dirty="0">
                  <a:sym typeface="Symbol" panose="05050102010706020507" pitchFamily="18" charset="2"/>
                </a:endParaRPr>
              </a:p>
              <a:p>
                <a:pPr algn="l" eaLnBrk="1" hangingPunct="1">
                  <a:spcBef>
                    <a:spcPct val="20000"/>
                  </a:spcBef>
                  <a:buClr>
                    <a:schemeClr val="folHlink"/>
                  </a:buClr>
                  <a:buSzPct val="60000"/>
                  <a:buFont typeface="Wingdings" panose="05000000000000000000" pitchFamily="2" charset="2"/>
                  <a:buNone/>
                </a:pPr>
                <a:r>
                  <a:rPr lang="en-US" altLang="en-US" sz="1600" dirty="0">
                    <a:sym typeface="Symbol" panose="05050102010706020507" pitchFamily="18" charset="2"/>
                  </a:rPr>
                  <a:t>end for</a:t>
                </a:r>
              </a:p>
            </p:txBody>
          </p:sp>
        </mc:Choice>
        <mc:Fallback xmlns="">
          <p:sp>
            <p:nvSpPr>
              <p:cNvPr id="61" name="Text Box 29" descr="50%"/>
              <p:cNvSpPr txBox="1">
                <a:spLocks noRot="1" noChangeAspect="1" noMove="1" noResize="1" noEditPoints="1" noAdjustHandles="1" noChangeArrowheads="1" noChangeShapeType="1" noTextEdit="1"/>
              </p:cNvSpPr>
              <p:nvPr/>
            </p:nvSpPr>
            <p:spPr bwMode="auto">
              <a:xfrm>
                <a:off x="757988" y="1761326"/>
                <a:ext cx="6324600" cy="2154436"/>
              </a:xfrm>
              <a:prstGeom prst="rect">
                <a:avLst/>
              </a:prstGeom>
              <a:blipFill>
                <a:blip r:embed="rId3"/>
                <a:stretch>
                  <a:fillRect b="-567"/>
                </a:stretch>
              </a:blip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62" name="Rectangle 31"/>
          <p:cNvSpPr txBox="1">
            <a:spLocks noChangeArrowheads="1"/>
          </p:cNvSpPr>
          <p:nvPr/>
        </p:nvSpPr>
        <p:spPr>
          <a:xfrm>
            <a:off x="673100" y="1489075"/>
            <a:ext cx="7772400" cy="4800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endParaRPr lang="en-US" altLang="en-US" sz="2800" kern="0" dirty="0"/>
          </a:p>
        </p:txBody>
      </p:sp>
      <p:grpSp>
        <p:nvGrpSpPr>
          <p:cNvPr id="33" name="Group 50">
            <a:extLst>
              <a:ext uri="{FF2B5EF4-FFF2-40B4-BE49-F238E27FC236}">
                <a16:creationId xmlns:a16="http://schemas.microsoft.com/office/drawing/2014/main" id="{3722EBBC-29AD-4232-B16B-76570171DE57}"/>
              </a:ext>
            </a:extLst>
          </p:cNvPr>
          <p:cNvGrpSpPr>
            <a:grpSpLocks/>
          </p:cNvGrpSpPr>
          <p:nvPr/>
        </p:nvGrpSpPr>
        <p:grpSpPr bwMode="auto">
          <a:xfrm>
            <a:off x="5638800" y="3662561"/>
            <a:ext cx="3048000" cy="1066800"/>
            <a:chOff x="1728" y="2304"/>
            <a:chExt cx="1824" cy="576"/>
          </a:xfrm>
        </p:grpSpPr>
        <mc:AlternateContent xmlns:mc="http://schemas.openxmlformats.org/markup-compatibility/2006" xmlns:a14="http://schemas.microsoft.com/office/drawing/2010/main">
          <mc:Choice Requires="a14">
            <p:sp>
              <p:nvSpPr>
                <p:cNvPr id="63" name="Rectangle 51">
                  <a:extLst>
                    <a:ext uri="{FF2B5EF4-FFF2-40B4-BE49-F238E27FC236}">
                      <a16:creationId xmlns:a16="http://schemas.microsoft.com/office/drawing/2014/main" id="{FADD3180-1FD2-483E-9921-95AB6A75DE8A}"/>
                    </a:ext>
                  </a:extLst>
                </p:cNvPr>
                <p:cNvSpPr>
                  <a:spLocks noChangeArrowheads="1"/>
                </p:cNvSpPr>
                <p:nvPr/>
              </p:nvSpPr>
              <p:spPr bwMode="auto">
                <a:xfrm>
                  <a:off x="1728" y="2688"/>
                  <a:ext cx="384" cy="192"/>
                </a:xfrm>
                <a:prstGeom prst="rect">
                  <a:avLst/>
                </a:prstGeom>
                <a:solidFill>
                  <a:schemeClr val="hlink"/>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sSub>
                          <m:sSubPr>
                            <m:ctrlPr>
                              <a:rPr lang="en-US" altLang="en-US" sz="1400" i="1" smtClean="0">
                                <a:solidFill>
                                  <a:schemeClr val="bg1"/>
                                </a:solidFill>
                                <a:latin typeface="Cambria Math" panose="02040503050406030204" pitchFamily="18" charset="0"/>
                              </a:rPr>
                            </m:ctrlPr>
                          </m:sSubPr>
                          <m:e>
                            <m:r>
                              <a:rPr lang="en-US" altLang="en-US" sz="1400" b="0" i="1" smtClean="0">
                                <a:solidFill>
                                  <a:schemeClr val="bg1"/>
                                </a:solidFill>
                                <a:latin typeface="Cambria Math" panose="02040503050406030204" pitchFamily="18" charset="0"/>
                              </a:rPr>
                              <m:t>𝑑</m:t>
                            </m:r>
                          </m:e>
                          <m:sub>
                            <m:r>
                              <a:rPr lang="en-US" altLang="en-US" sz="1400" i="1">
                                <a:solidFill>
                                  <a:schemeClr val="bg1"/>
                                </a:solidFill>
                                <a:latin typeface="Cambria Math" panose="02040503050406030204" pitchFamily="18" charset="0"/>
                              </a:rPr>
                              <m:t>𝑗</m:t>
                            </m:r>
                          </m:sub>
                        </m:sSub>
                      </m:oMath>
                    </m:oMathPara>
                  </a14:m>
                  <a:endParaRPr lang="en-US" altLang="en-US" sz="1400" baseline="-25000" dirty="0">
                    <a:solidFill>
                      <a:schemeClr val="bg1"/>
                    </a:solidFill>
                    <a:latin typeface="Comic Sans MS" panose="030F0702030302020204" pitchFamily="66" charset="0"/>
                  </a:endParaRPr>
                </a:p>
              </p:txBody>
            </p:sp>
          </mc:Choice>
          <mc:Fallback xmlns="">
            <p:sp>
              <p:nvSpPr>
                <p:cNvPr id="63" name="Rectangle 51">
                  <a:extLst>
                    <a:ext uri="{FF2B5EF4-FFF2-40B4-BE49-F238E27FC236}">
                      <a16:creationId xmlns:a16="http://schemas.microsoft.com/office/drawing/2014/main" id="{FADD3180-1FD2-483E-9921-95AB6A75DE8A}"/>
                    </a:ext>
                  </a:extLst>
                </p:cNvPr>
                <p:cNvSpPr>
                  <a:spLocks noRot="1" noChangeAspect="1" noMove="1" noResize="1" noEditPoints="1" noAdjustHandles="1" noChangeArrowheads="1" noChangeShapeType="1" noTextEdit="1"/>
                </p:cNvSpPr>
                <p:nvPr/>
              </p:nvSpPr>
              <p:spPr bwMode="auto">
                <a:xfrm>
                  <a:off x="1728" y="2688"/>
                  <a:ext cx="384" cy="192"/>
                </a:xfrm>
                <a:prstGeom prst="rect">
                  <a:avLst/>
                </a:prstGeom>
                <a:blipFill>
                  <a:blip r:embed="rId4"/>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64" name="Rectangle 52">
              <a:extLst>
                <a:ext uri="{FF2B5EF4-FFF2-40B4-BE49-F238E27FC236}">
                  <a16:creationId xmlns:a16="http://schemas.microsoft.com/office/drawing/2014/main" id="{20C23533-5493-4BDB-BCB4-9804BF392169}"/>
                </a:ext>
              </a:extLst>
            </p:cNvPr>
            <p:cNvSpPr>
              <a:spLocks noChangeArrowheads="1"/>
            </p:cNvSpPr>
            <p:nvPr/>
          </p:nvSpPr>
          <p:spPr bwMode="auto">
            <a:xfrm>
              <a:off x="211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6</a:t>
              </a:r>
              <a:endParaRPr lang="en-US" altLang="en-US" sz="1400" baseline="3000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5" name="Rectangle 53">
                  <a:extLst>
                    <a:ext uri="{FF2B5EF4-FFF2-40B4-BE49-F238E27FC236}">
                      <a16:creationId xmlns:a16="http://schemas.microsoft.com/office/drawing/2014/main" id="{65C5AD06-CA01-44A1-B336-56C5E1FA391F}"/>
                    </a:ext>
                  </a:extLst>
                </p:cNvPr>
                <p:cNvSpPr>
                  <a:spLocks noChangeArrowheads="1"/>
                </p:cNvSpPr>
                <p:nvPr/>
              </p:nvSpPr>
              <p:spPr bwMode="auto">
                <a:xfrm>
                  <a:off x="1728" y="2496"/>
                  <a:ext cx="384" cy="192"/>
                </a:xfrm>
                <a:prstGeom prst="rect">
                  <a:avLst/>
                </a:prstGeom>
                <a:solidFill>
                  <a:schemeClr val="hlink"/>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sSub>
                          <m:sSubPr>
                            <m:ctrlPr>
                              <a:rPr lang="en-US" altLang="en-US" sz="1400" b="0" i="1" smtClean="0">
                                <a:solidFill>
                                  <a:schemeClr val="bg1"/>
                                </a:solidFill>
                                <a:latin typeface="Cambria Math" panose="02040503050406030204" pitchFamily="18" charset="0"/>
                              </a:rPr>
                            </m:ctrlPr>
                          </m:sSubPr>
                          <m:e>
                            <m:r>
                              <a:rPr lang="en-US" altLang="en-US" sz="1400" b="0" i="1" smtClean="0">
                                <a:solidFill>
                                  <a:schemeClr val="bg1"/>
                                </a:solidFill>
                                <a:latin typeface="Cambria Math" panose="02040503050406030204" pitchFamily="18" charset="0"/>
                              </a:rPr>
                              <m:t>𝑡</m:t>
                            </m:r>
                          </m:e>
                          <m:sub>
                            <m:r>
                              <a:rPr lang="en-US" altLang="en-US" sz="1400" b="0" i="1" smtClean="0">
                                <a:solidFill>
                                  <a:schemeClr val="bg1"/>
                                </a:solidFill>
                                <a:latin typeface="Cambria Math" panose="02040503050406030204" pitchFamily="18" charset="0"/>
                              </a:rPr>
                              <m:t>𝑗</m:t>
                            </m:r>
                          </m:sub>
                        </m:sSub>
                      </m:oMath>
                    </m:oMathPara>
                  </a14:m>
                  <a:endParaRPr lang="en-US" altLang="en-US" sz="1400" baseline="-25000" dirty="0">
                    <a:solidFill>
                      <a:schemeClr val="bg1"/>
                    </a:solidFill>
                    <a:latin typeface="Comic Sans MS" panose="030F0702030302020204" pitchFamily="66" charset="0"/>
                  </a:endParaRPr>
                </a:p>
              </p:txBody>
            </p:sp>
          </mc:Choice>
          <mc:Fallback xmlns="">
            <p:sp>
              <p:nvSpPr>
                <p:cNvPr id="65" name="Rectangle 53">
                  <a:extLst>
                    <a:ext uri="{FF2B5EF4-FFF2-40B4-BE49-F238E27FC236}">
                      <a16:creationId xmlns:a16="http://schemas.microsoft.com/office/drawing/2014/main" id="{65C5AD06-CA01-44A1-B336-56C5E1FA391F}"/>
                    </a:ext>
                  </a:extLst>
                </p:cNvPr>
                <p:cNvSpPr>
                  <a:spLocks noRot="1" noChangeAspect="1" noMove="1" noResize="1" noEditPoints="1" noAdjustHandles="1" noChangeArrowheads="1" noChangeShapeType="1" noTextEdit="1"/>
                </p:cNvSpPr>
                <p:nvPr/>
              </p:nvSpPr>
              <p:spPr bwMode="auto">
                <a:xfrm>
                  <a:off x="1728" y="2496"/>
                  <a:ext cx="384" cy="192"/>
                </a:xfrm>
                <a:prstGeom prst="rect">
                  <a:avLst/>
                </a:prstGeom>
                <a:blipFill>
                  <a:blip r:embed="rId5"/>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66" name="Rectangle 54">
              <a:extLst>
                <a:ext uri="{FF2B5EF4-FFF2-40B4-BE49-F238E27FC236}">
                  <a16:creationId xmlns:a16="http://schemas.microsoft.com/office/drawing/2014/main" id="{24B04E6E-92C1-46F3-9901-3C2144A17147}"/>
                </a:ext>
              </a:extLst>
            </p:cNvPr>
            <p:cNvSpPr>
              <a:spLocks noChangeArrowheads="1"/>
            </p:cNvSpPr>
            <p:nvPr/>
          </p:nvSpPr>
          <p:spPr bwMode="auto">
            <a:xfrm>
              <a:off x="211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3</a:t>
              </a:r>
              <a:endParaRPr lang="en-US" altLang="en-US" sz="1400" baseline="30000">
                <a:latin typeface="Comic Sans MS" panose="030F0702030302020204" pitchFamily="66" charset="0"/>
              </a:endParaRPr>
            </a:p>
          </p:txBody>
        </p:sp>
        <p:sp>
          <p:nvSpPr>
            <p:cNvPr id="67" name="Rectangle 55">
              <a:extLst>
                <a:ext uri="{FF2B5EF4-FFF2-40B4-BE49-F238E27FC236}">
                  <a16:creationId xmlns:a16="http://schemas.microsoft.com/office/drawing/2014/main" id="{9C256DC2-F16F-42E2-9D0F-0F2D3205B70D}"/>
                </a:ext>
              </a:extLst>
            </p:cNvPr>
            <p:cNvSpPr>
              <a:spLocks noChangeArrowheads="1"/>
            </p:cNvSpPr>
            <p:nvPr/>
          </p:nvSpPr>
          <p:spPr bwMode="auto">
            <a:xfrm>
              <a:off x="211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endParaRPr lang="en-US" altLang="en-US" sz="1400" baseline="30000">
                <a:solidFill>
                  <a:schemeClr val="bg1"/>
                </a:solidFill>
                <a:latin typeface="Comic Sans MS" panose="030F0702030302020204" pitchFamily="66" charset="0"/>
              </a:endParaRPr>
            </a:p>
          </p:txBody>
        </p:sp>
        <p:sp>
          <p:nvSpPr>
            <p:cNvPr id="68" name="Rectangle 56">
              <a:extLst>
                <a:ext uri="{FF2B5EF4-FFF2-40B4-BE49-F238E27FC236}">
                  <a16:creationId xmlns:a16="http://schemas.microsoft.com/office/drawing/2014/main" id="{1EB13E5B-709D-4159-B71B-1A8FFA4FE263}"/>
                </a:ext>
              </a:extLst>
            </p:cNvPr>
            <p:cNvSpPr>
              <a:spLocks noChangeArrowheads="1"/>
            </p:cNvSpPr>
            <p:nvPr/>
          </p:nvSpPr>
          <p:spPr bwMode="auto">
            <a:xfrm>
              <a:off x="235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8</a:t>
              </a:r>
              <a:endParaRPr lang="en-US" altLang="en-US" sz="1400" baseline="30000">
                <a:latin typeface="Comic Sans MS" panose="030F0702030302020204" pitchFamily="66" charset="0"/>
              </a:endParaRPr>
            </a:p>
          </p:txBody>
        </p:sp>
        <p:sp>
          <p:nvSpPr>
            <p:cNvPr id="69" name="Rectangle 57">
              <a:extLst>
                <a:ext uri="{FF2B5EF4-FFF2-40B4-BE49-F238E27FC236}">
                  <a16:creationId xmlns:a16="http://schemas.microsoft.com/office/drawing/2014/main" id="{E534C54F-C971-494D-BE5A-5F383B412DC7}"/>
                </a:ext>
              </a:extLst>
            </p:cNvPr>
            <p:cNvSpPr>
              <a:spLocks noChangeArrowheads="1"/>
            </p:cNvSpPr>
            <p:nvPr/>
          </p:nvSpPr>
          <p:spPr bwMode="auto">
            <a:xfrm>
              <a:off x="235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2</a:t>
              </a:r>
              <a:endParaRPr lang="en-US" altLang="en-US" sz="1400" baseline="30000">
                <a:latin typeface="Comic Sans MS" panose="030F0702030302020204" pitchFamily="66" charset="0"/>
              </a:endParaRPr>
            </a:p>
          </p:txBody>
        </p:sp>
        <p:sp>
          <p:nvSpPr>
            <p:cNvPr id="70" name="Rectangle 58">
              <a:extLst>
                <a:ext uri="{FF2B5EF4-FFF2-40B4-BE49-F238E27FC236}">
                  <a16:creationId xmlns:a16="http://schemas.microsoft.com/office/drawing/2014/main" id="{89D0FF72-4CD4-4B5F-A7D3-6A5C3D2346B5}"/>
                </a:ext>
              </a:extLst>
            </p:cNvPr>
            <p:cNvSpPr>
              <a:spLocks noChangeArrowheads="1"/>
            </p:cNvSpPr>
            <p:nvPr/>
          </p:nvSpPr>
          <p:spPr bwMode="auto">
            <a:xfrm>
              <a:off x="235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2</a:t>
              </a:r>
              <a:endParaRPr lang="en-US" altLang="en-US" sz="1400" baseline="30000">
                <a:solidFill>
                  <a:schemeClr val="bg1"/>
                </a:solidFill>
                <a:latin typeface="Comic Sans MS" panose="030F0702030302020204" pitchFamily="66" charset="0"/>
              </a:endParaRPr>
            </a:p>
          </p:txBody>
        </p:sp>
        <p:sp>
          <p:nvSpPr>
            <p:cNvPr id="71" name="Rectangle 59">
              <a:extLst>
                <a:ext uri="{FF2B5EF4-FFF2-40B4-BE49-F238E27FC236}">
                  <a16:creationId xmlns:a16="http://schemas.microsoft.com/office/drawing/2014/main" id="{1CD0E0F7-902A-4E2C-88F4-AE54F78525F4}"/>
                </a:ext>
              </a:extLst>
            </p:cNvPr>
            <p:cNvSpPr>
              <a:spLocks noChangeArrowheads="1"/>
            </p:cNvSpPr>
            <p:nvPr/>
          </p:nvSpPr>
          <p:spPr bwMode="auto">
            <a:xfrm>
              <a:off x="259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9</a:t>
              </a:r>
              <a:endParaRPr lang="en-US" altLang="en-US" sz="1400" baseline="30000">
                <a:latin typeface="Comic Sans MS" panose="030F0702030302020204" pitchFamily="66" charset="0"/>
              </a:endParaRPr>
            </a:p>
          </p:txBody>
        </p:sp>
        <p:sp>
          <p:nvSpPr>
            <p:cNvPr id="72" name="Rectangle 60">
              <a:extLst>
                <a:ext uri="{FF2B5EF4-FFF2-40B4-BE49-F238E27FC236}">
                  <a16:creationId xmlns:a16="http://schemas.microsoft.com/office/drawing/2014/main" id="{CDD3A0DF-DEA5-4906-88E5-03DF280D9620}"/>
                </a:ext>
              </a:extLst>
            </p:cNvPr>
            <p:cNvSpPr>
              <a:spLocks noChangeArrowheads="1"/>
            </p:cNvSpPr>
            <p:nvPr/>
          </p:nvSpPr>
          <p:spPr bwMode="auto">
            <a:xfrm>
              <a:off x="259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a:t>
              </a:r>
              <a:endParaRPr lang="en-US" altLang="en-US" sz="1400" baseline="30000">
                <a:latin typeface="Comic Sans MS" panose="030F0702030302020204" pitchFamily="66" charset="0"/>
              </a:endParaRPr>
            </a:p>
          </p:txBody>
        </p:sp>
        <p:sp>
          <p:nvSpPr>
            <p:cNvPr id="73" name="Rectangle 61">
              <a:extLst>
                <a:ext uri="{FF2B5EF4-FFF2-40B4-BE49-F238E27FC236}">
                  <a16:creationId xmlns:a16="http://schemas.microsoft.com/office/drawing/2014/main" id="{28289E8D-A540-4F0C-A508-6AB733B7387C}"/>
                </a:ext>
              </a:extLst>
            </p:cNvPr>
            <p:cNvSpPr>
              <a:spLocks noChangeArrowheads="1"/>
            </p:cNvSpPr>
            <p:nvPr/>
          </p:nvSpPr>
          <p:spPr bwMode="auto">
            <a:xfrm>
              <a:off x="259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3</a:t>
              </a:r>
              <a:endParaRPr lang="en-US" altLang="en-US" sz="1400" baseline="30000">
                <a:solidFill>
                  <a:schemeClr val="bg1"/>
                </a:solidFill>
                <a:latin typeface="Comic Sans MS" panose="030F0702030302020204" pitchFamily="66" charset="0"/>
              </a:endParaRPr>
            </a:p>
          </p:txBody>
        </p:sp>
        <p:sp>
          <p:nvSpPr>
            <p:cNvPr id="74" name="Rectangle 62">
              <a:extLst>
                <a:ext uri="{FF2B5EF4-FFF2-40B4-BE49-F238E27FC236}">
                  <a16:creationId xmlns:a16="http://schemas.microsoft.com/office/drawing/2014/main" id="{B9578D50-150F-49CC-BC7A-C603303A9BC2}"/>
                </a:ext>
              </a:extLst>
            </p:cNvPr>
            <p:cNvSpPr>
              <a:spLocks noChangeArrowheads="1"/>
            </p:cNvSpPr>
            <p:nvPr/>
          </p:nvSpPr>
          <p:spPr bwMode="auto">
            <a:xfrm>
              <a:off x="283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9</a:t>
              </a:r>
              <a:endParaRPr lang="en-US" altLang="en-US" sz="1400" baseline="30000">
                <a:latin typeface="Comic Sans MS" panose="030F0702030302020204" pitchFamily="66" charset="0"/>
              </a:endParaRPr>
            </a:p>
          </p:txBody>
        </p:sp>
        <p:sp>
          <p:nvSpPr>
            <p:cNvPr id="75" name="Rectangle 63">
              <a:extLst>
                <a:ext uri="{FF2B5EF4-FFF2-40B4-BE49-F238E27FC236}">
                  <a16:creationId xmlns:a16="http://schemas.microsoft.com/office/drawing/2014/main" id="{D6D3DCA7-8A85-4A5E-B339-0653AD16F02C}"/>
                </a:ext>
              </a:extLst>
            </p:cNvPr>
            <p:cNvSpPr>
              <a:spLocks noChangeArrowheads="1"/>
            </p:cNvSpPr>
            <p:nvPr/>
          </p:nvSpPr>
          <p:spPr bwMode="auto">
            <a:xfrm>
              <a:off x="283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4</a:t>
              </a:r>
              <a:endParaRPr lang="en-US" altLang="en-US" sz="1400" baseline="30000">
                <a:latin typeface="Comic Sans MS" panose="030F0702030302020204" pitchFamily="66" charset="0"/>
              </a:endParaRPr>
            </a:p>
          </p:txBody>
        </p:sp>
        <p:sp>
          <p:nvSpPr>
            <p:cNvPr id="76" name="Rectangle 64">
              <a:extLst>
                <a:ext uri="{FF2B5EF4-FFF2-40B4-BE49-F238E27FC236}">
                  <a16:creationId xmlns:a16="http://schemas.microsoft.com/office/drawing/2014/main" id="{6774C3EC-387C-40D9-9706-E702772C852C}"/>
                </a:ext>
              </a:extLst>
            </p:cNvPr>
            <p:cNvSpPr>
              <a:spLocks noChangeArrowheads="1"/>
            </p:cNvSpPr>
            <p:nvPr/>
          </p:nvSpPr>
          <p:spPr bwMode="auto">
            <a:xfrm>
              <a:off x="283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4</a:t>
              </a:r>
              <a:endParaRPr lang="en-US" altLang="en-US" sz="1400" baseline="30000">
                <a:solidFill>
                  <a:schemeClr val="bg1"/>
                </a:solidFill>
                <a:latin typeface="Comic Sans MS" panose="030F0702030302020204" pitchFamily="66" charset="0"/>
              </a:endParaRPr>
            </a:p>
          </p:txBody>
        </p:sp>
        <p:sp>
          <p:nvSpPr>
            <p:cNvPr id="77" name="Rectangle 65">
              <a:extLst>
                <a:ext uri="{FF2B5EF4-FFF2-40B4-BE49-F238E27FC236}">
                  <a16:creationId xmlns:a16="http://schemas.microsoft.com/office/drawing/2014/main" id="{FA4DCB30-2382-4DFB-BFF5-A9524E9F6954}"/>
                </a:ext>
              </a:extLst>
            </p:cNvPr>
            <p:cNvSpPr>
              <a:spLocks noChangeArrowheads="1"/>
            </p:cNvSpPr>
            <p:nvPr/>
          </p:nvSpPr>
          <p:spPr bwMode="auto">
            <a:xfrm>
              <a:off x="307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14</a:t>
              </a:r>
              <a:endParaRPr lang="en-US" altLang="en-US" sz="1400" baseline="30000">
                <a:latin typeface="Comic Sans MS" panose="030F0702030302020204" pitchFamily="66" charset="0"/>
              </a:endParaRPr>
            </a:p>
          </p:txBody>
        </p:sp>
        <p:sp>
          <p:nvSpPr>
            <p:cNvPr id="78" name="Rectangle 66">
              <a:extLst>
                <a:ext uri="{FF2B5EF4-FFF2-40B4-BE49-F238E27FC236}">
                  <a16:creationId xmlns:a16="http://schemas.microsoft.com/office/drawing/2014/main" id="{565356C6-678D-4736-9A33-FA585ACD7015}"/>
                </a:ext>
              </a:extLst>
            </p:cNvPr>
            <p:cNvSpPr>
              <a:spLocks noChangeArrowheads="1"/>
            </p:cNvSpPr>
            <p:nvPr/>
          </p:nvSpPr>
          <p:spPr bwMode="auto">
            <a:xfrm>
              <a:off x="307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3</a:t>
              </a:r>
              <a:endParaRPr lang="en-US" altLang="en-US" sz="1400" baseline="30000">
                <a:latin typeface="Comic Sans MS" panose="030F0702030302020204" pitchFamily="66" charset="0"/>
              </a:endParaRPr>
            </a:p>
          </p:txBody>
        </p:sp>
        <p:sp>
          <p:nvSpPr>
            <p:cNvPr id="79" name="Rectangle 67">
              <a:extLst>
                <a:ext uri="{FF2B5EF4-FFF2-40B4-BE49-F238E27FC236}">
                  <a16:creationId xmlns:a16="http://schemas.microsoft.com/office/drawing/2014/main" id="{C39534EF-F494-4E5C-B1FB-3C75F3CD77E2}"/>
                </a:ext>
              </a:extLst>
            </p:cNvPr>
            <p:cNvSpPr>
              <a:spLocks noChangeArrowheads="1"/>
            </p:cNvSpPr>
            <p:nvPr/>
          </p:nvSpPr>
          <p:spPr bwMode="auto">
            <a:xfrm>
              <a:off x="307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5</a:t>
              </a:r>
              <a:endParaRPr lang="en-US" altLang="en-US" sz="1400" baseline="30000">
                <a:solidFill>
                  <a:schemeClr val="bg1"/>
                </a:solidFill>
                <a:latin typeface="Comic Sans MS" panose="030F0702030302020204" pitchFamily="66" charset="0"/>
              </a:endParaRPr>
            </a:p>
          </p:txBody>
        </p:sp>
        <p:sp>
          <p:nvSpPr>
            <p:cNvPr id="80" name="Rectangle 68">
              <a:extLst>
                <a:ext uri="{FF2B5EF4-FFF2-40B4-BE49-F238E27FC236}">
                  <a16:creationId xmlns:a16="http://schemas.microsoft.com/office/drawing/2014/main" id="{22864977-7841-4C7D-87B7-5CB1CF062BA1}"/>
                </a:ext>
              </a:extLst>
            </p:cNvPr>
            <p:cNvSpPr>
              <a:spLocks noChangeArrowheads="1"/>
            </p:cNvSpPr>
            <p:nvPr/>
          </p:nvSpPr>
          <p:spPr bwMode="auto">
            <a:xfrm>
              <a:off x="3312" y="2688"/>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15</a:t>
              </a:r>
              <a:endParaRPr lang="en-US" altLang="en-US" sz="1400" baseline="30000">
                <a:latin typeface="Comic Sans MS" panose="030F0702030302020204" pitchFamily="66" charset="0"/>
              </a:endParaRPr>
            </a:p>
          </p:txBody>
        </p:sp>
        <p:sp>
          <p:nvSpPr>
            <p:cNvPr id="81" name="Rectangle 69">
              <a:extLst>
                <a:ext uri="{FF2B5EF4-FFF2-40B4-BE49-F238E27FC236}">
                  <a16:creationId xmlns:a16="http://schemas.microsoft.com/office/drawing/2014/main" id="{E865A8CF-A171-41F2-A56A-922E6871CAFD}"/>
                </a:ext>
              </a:extLst>
            </p:cNvPr>
            <p:cNvSpPr>
              <a:spLocks noChangeArrowheads="1"/>
            </p:cNvSpPr>
            <p:nvPr/>
          </p:nvSpPr>
          <p:spPr bwMode="auto">
            <a:xfrm>
              <a:off x="3312" y="2496"/>
              <a:ext cx="240"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Comic Sans MS" panose="030F0702030302020204" pitchFamily="66" charset="0"/>
                </a:rPr>
                <a:t>2</a:t>
              </a:r>
              <a:endParaRPr lang="en-US" altLang="en-US" sz="1400" baseline="30000">
                <a:latin typeface="Comic Sans MS" panose="030F0702030302020204" pitchFamily="66" charset="0"/>
              </a:endParaRPr>
            </a:p>
          </p:txBody>
        </p:sp>
        <p:sp>
          <p:nvSpPr>
            <p:cNvPr id="82" name="Rectangle 70">
              <a:extLst>
                <a:ext uri="{FF2B5EF4-FFF2-40B4-BE49-F238E27FC236}">
                  <a16:creationId xmlns:a16="http://schemas.microsoft.com/office/drawing/2014/main" id="{FAF65C49-8EE4-4094-9172-E0E079D8D439}"/>
                </a:ext>
              </a:extLst>
            </p:cNvPr>
            <p:cNvSpPr>
              <a:spLocks noChangeArrowheads="1"/>
            </p:cNvSpPr>
            <p:nvPr/>
          </p:nvSpPr>
          <p:spPr bwMode="auto">
            <a:xfrm>
              <a:off x="3312" y="2304"/>
              <a:ext cx="240" cy="192"/>
            </a:xfrm>
            <a:prstGeom prst="rect">
              <a:avLst/>
            </a:prstGeom>
            <a:solidFill>
              <a:schemeClr va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6</a:t>
              </a:r>
              <a:endParaRPr lang="en-US" altLang="en-US" sz="1400" baseline="30000">
                <a:solidFill>
                  <a:schemeClr val="bg1"/>
                </a:solidFill>
                <a:latin typeface="Comic Sans MS" panose="030F0702030302020204" pitchFamily="66" charset="0"/>
              </a:endParaRPr>
            </a:p>
          </p:txBody>
        </p:sp>
      </p:grpSp>
    </p:spTree>
    <p:extLst>
      <p:ext uri="{BB962C8B-B14F-4D97-AF65-F5344CB8AC3E}">
        <p14:creationId xmlns:p14="http://schemas.microsoft.com/office/powerpoint/2010/main" val="328871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2" grpId="0" animBg="1"/>
      <p:bldP spid="53" grpId="0" animBg="1"/>
      <p:bldP spid="54" grpId="0" animBg="1"/>
      <p:bldP spid="55" grpId="0" animBg="1"/>
      <p:bldP spid="57" grpId="0" animBg="1"/>
      <p:bldP spid="59" grpId="0"/>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t>Proof for Greedy Algorithm: </a:t>
            </a:r>
            <a:br>
              <a:rPr lang="en-US" altLang="en-US" sz="3600" dirty="0"/>
            </a:br>
            <a:r>
              <a:rPr lang="en-US" altLang="en-US" sz="3600" dirty="0"/>
              <a:t>Exchange Argument</a:t>
            </a:r>
            <a:endParaRPr lang="en-US" altLang="en-US" sz="3600" dirty="0">
              <a:solidFill>
                <a:srgbClr val="002060"/>
              </a:solidFill>
            </a:endParaRP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893535"/>
                <a:ext cx="8611299" cy="4351689"/>
              </a:xfrm>
              <a:solidFill>
                <a:schemeClr val="bg1"/>
              </a:solidFill>
            </p:spPr>
            <p:txBody>
              <a:bodyPr/>
              <a:lstStyle/>
              <a:p>
                <a:pPr eaLnBrk="1" hangingPunct="1"/>
                <a:r>
                  <a:rPr lang="en-US" altLang="en-US" sz="2400" dirty="0"/>
                  <a:t>We will show that if there is another schedule </a:t>
                </a:r>
                <a14:m>
                  <m:oMath xmlns:m="http://schemas.openxmlformats.org/officeDocument/2006/math">
                    <m:r>
                      <a:rPr lang="en-US" altLang="en-US" sz="2400" b="1" i="1" dirty="0" smtClean="0">
                        <a:solidFill>
                          <a:schemeClr val="accent1">
                            <a:lumMod val="75000"/>
                          </a:schemeClr>
                        </a:solidFill>
                        <a:latin typeface="Cambria Math" panose="02040503050406030204" pitchFamily="18" charset="0"/>
                      </a:rPr>
                      <m:t>𝑶</m:t>
                    </m:r>
                  </m:oMath>
                </a14:m>
                <a:r>
                  <a:rPr lang="en-US" altLang="en-US" sz="2400" dirty="0"/>
                  <a:t> (think optimal schedule) then we can gradually change </a:t>
                </a:r>
                <a14:m>
                  <m:oMath xmlns:m="http://schemas.openxmlformats.org/officeDocument/2006/math">
                    <m:r>
                      <a:rPr lang="en-US" altLang="en-US" sz="2400" b="1" i="1" dirty="0" smtClean="0">
                        <a:solidFill>
                          <a:schemeClr val="accent1">
                            <a:lumMod val="75000"/>
                          </a:schemeClr>
                        </a:solidFill>
                        <a:latin typeface="Cambria Math" panose="02040503050406030204" pitchFamily="18" charset="0"/>
                      </a:rPr>
                      <m:t>𝑶</m:t>
                    </m:r>
                  </m:oMath>
                </a14:m>
                <a:r>
                  <a:rPr lang="en-US" altLang="en-US" sz="2400" dirty="0"/>
                  <a:t> so that </a:t>
                </a:r>
              </a:p>
              <a:p>
                <a:pPr marL="800100" lvl="1" indent="-342900" eaLnBrk="1" hangingPunct="1">
                  <a:buFont typeface="Arial" panose="020B0604020202020204" pitchFamily="34" charset="0"/>
                  <a:buChar char="•"/>
                </a:pPr>
                <a:r>
                  <a:rPr lang="en-US" altLang="en-US" sz="2400" dirty="0"/>
                  <a:t>at each step the maximum lateness in </a:t>
                </a:r>
                <a14:m>
                  <m:oMath xmlns:m="http://schemas.openxmlformats.org/officeDocument/2006/math">
                    <m:r>
                      <a:rPr lang="en-US" altLang="en-US" sz="2400" b="1" i="1" dirty="0" smtClean="0">
                        <a:solidFill>
                          <a:schemeClr val="accent1">
                            <a:lumMod val="75000"/>
                          </a:schemeClr>
                        </a:solidFill>
                        <a:latin typeface="Cambria Math" panose="02040503050406030204" pitchFamily="18" charset="0"/>
                      </a:rPr>
                      <m:t>𝑶</m:t>
                    </m:r>
                  </m:oMath>
                </a14:m>
                <a:r>
                  <a:rPr lang="en-US" altLang="en-US" sz="2400" dirty="0"/>
                  <a:t> never gets worse</a:t>
                </a:r>
              </a:p>
              <a:p>
                <a:pPr marL="800100" lvl="1" indent="-342900" eaLnBrk="1" hangingPunct="1">
                  <a:buFont typeface="Arial" panose="020B0604020202020204" pitchFamily="34" charset="0"/>
                  <a:buChar char="•"/>
                </a:pPr>
                <a:r>
                  <a:rPr lang="en-US" altLang="en-US" sz="2400" dirty="0"/>
                  <a:t>it eventually becomes the same cost as </a:t>
                </a:r>
                <a14:m>
                  <m:oMath xmlns:m="http://schemas.openxmlformats.org/officeDocument/2006/math">
                    <m:r>
                      <a:rPr lang="en-US" altLang="en-US" sz="2400" b="1" i="1" dirty="0" smtClean="0">
                        <a:solidFill>
                          <a:schemeClr val="accent1">
                            <a:lumMod val="75000"/>
                          </a:schemeClr>
                        </a:solidFill>
                        <a:latin typeface="Cambria Math" panose="02040503050406030204" pitchFamily="18" charset="0"/>
                      </a:rPr>
                      <m:t>𝑨</m:t>
                    </m:r>
                  </m:oMath>
                </a14:m>
                <a:endParaRPr lang="en-US" altLang="en-US" sz="2400" b="1" dirty="0">
                  <a:solidFill>
                    <a:schemeClr val="accent1">
                      <a:lumMod val="75000"/>
                    </a:schemeClr>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893535"/>
                <a:ext cx="8611299" cy="4351689"/>
              </a:xfrm>
              <a:blipFill>
                <a:blip r:embed="rId3"/>
                <a:stretch>
                  <a:fillRect l="-920" t="-982"/>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9</a:t>
            </a:fld>
            <a:endParaRPr lang="en-US" altLang="en-US" sz="1400">
              <a:latin typeface="Tahoma" panose="020B0604030504040204" pitchFamily="34" charset="0"/>
            </a:endParaRPr>
          </a:p>
        </p:txBody>
      </p:sp>
    </p:spTree>
    <p:extLst>
      <p:ext uri="{BB962C8B-B14F-4D97-AF65-F5344CB8AC3E}">
        <p14:creationId xmlns:p14="http://schemas.microsoft.com/office/powerpoint/2010/main" val="557442876"/>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65681</TotalTime>
  <Words>952</Words>
  <Application>Microsoft Office PowerPoint</Application>
  <PresentationFormat>On-screen Show (4:3)</PresentationFormat>
  <Paragraphs>353</Paragraphs>
  <Slides>16</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ＭＳ Ｐゴシック</vt:lpstr>
      <vt:lpstr>Monotype Sorts</vt:lpstr>
      <vt:lpstr>MT Extra</vt:lpstr>
      <vt:lpstr>Comic Sans MS</vt:lpstr>
      <vt:lpstr>Times New Roman</vt:lpstr>
      <vt:lpstr>Wingdings</vt:lpstr>
      <vt:lpstr>Tahoma</vt:lpstr>
      <vt:lpstr>Symbol</vt:lpstr>
      <vt:lpstr>Cambria Math</vt:lpstr>
      <vt:lpstr>Arial Black</vt:lpstr>
      <vt:lpstr>Arial</vt:lpstr>
      <vt:lpstr>Helvetica</vt:lpstr>
      <vt:lpstr>Custom Design</vt:lpstr>
      <vt:lpstr>CSE 421</vt:lpstr>
      <vt:lpstr>Homework 1</vt:lpstr>
      <vt:lpstr>Homework 1</vt:lpstr>
      <vt:lpstr>Homework 1</vt:lpstr>
      <vt:lpstr>Greedy Analysis Strategies</vt:lpstr>
      <vt:lpstr>Scheduling to Minimizing Lateness</vt:lpstr>
      <vt:lpstr>Minimizing Lateness:   Greedy Algorithms</vt:lpstr>
      <vt:lpstr>Greedy Algorithm:                      Earliest Deadline First</vt:lpstr>
      <vt:lpstr>Proof for Greedy Algorithm:  Exchange Argument</vt:lpstr>
      <vt:lpstr>Minimizing Lateness: No Idle Time</vt:lpstr>
      <vt:lpstr>Minimizing Lateness: Inversions</vt:lpstr>
      <vt:lpstr>Minimizing Lateness: Inversions</vt:lpstr>
      <vt:lpstr>Minimizing Lateness: Inversions</vt:lpstr>
      <vt:lpstr>Optimal schedules and inversions</vt:lpstr>
      <vt:lpstr>Idleness and Inversions are  the only issue</vt:lpstr>
      <vt:lpstr>Earliest Deadline First is optimal</vt:lpstr>
    </vt:vector>
  </TitlesOfParts>
  <Company>Unknown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Paul Beame</dc:creator>
  <cp:lastModifiedBy>Yin Tat Lee</cp:lastModifiedBy>
  <cp:revision>341</cp:revision>
  <cp:lastPrinted>2000-07-01T21:41:59Z</cp:lastPrinted>
  <dcterms:created xsi:type="dcterms:W3CDTF">1998-04-21T02:39:18Z</dcterms:created>
  <dcterms:modified xsi:type="dcterms:W3CDTF">2018-04-11T18:43:26Z</dcterms:modified>
</cp:coreProperties>
</file>