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6"/>
  </p:notesMasterIdLst>
  <p:handoutMasterIdLst>
    <p:handoutMasterId r:id="rId27"/>
  </p:handoutMasterIdLst>
  <p:sldIdLst>
    <p:sldId id="369" r:id="rId2"/>
    <p:sldId id="710" r:id="rId3"/>
    <p:sldId id="718" r:id="rId4"/>
    <p:sldId id="716" r:id="rId5"/>
    <p:sldId id="691" r:id="rId6"/>
    <p:sldId id="698" r:id="rId7"/>
    <p:sldId id="717" r:id="rId8"/>
    <p:sldId id="699" r:id="rId9"/>
    <p:sldId id="690" r:id="rId10"/>
    <p:sldId id="697" r:id="rId11"/>
    <p:sldId id="692" r:id="rId12"/>
    <p:sldId id="693" r:id="rId13"/>
    <p:sldId id="695" r:id="rId14"/>
    <p:sldId id="713" r:id="rId15"/>
    <p:sldId id="694" r:id="rId16"/>
    <p:sldId id="702" r:id="rId17"/>
    <p:sldId id="703" r:id="rId18"/>
    <p:sldId id="704" r:id="rId19"/>
    <p:sldId id="705" r:id="rId20"/>
    <p:sldId id="714" r:id="rId21"/>
    <p:sldId id="715" r:id="rId22"/>
    <p:sldId id="707" r:id="rId23"/>
    <p:sldId id="706" r:id="rId24"/>
    <p:sldId id="708" r:id="rId25"/>
  </p:sldIdLst>
  <p:sldSz cx="9144000" cy="6858000" type="screen4x3"/>
  <p:notesSz cx="7315200" cy="9601200"/>
  <p:embeddedFontLst>
    <p:embeddedFont>
      <p:font typeface="Arial Narrow" panose="020B0606020202030204" pitchFamily="34" charset="0"/>
      <p:regular r:id="rId28"/>
      <p:bold r:id="rId29"/>
      <p:italic r:id="rId30"/>
      <p:boldItalic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mbria Math" panose="02040503050406030204" pitchFamily="18" charset="0"/>
      <p:regular r:id="rId38"/>
    </p:embeddedFont>
    <p:embeddedFont>
      <p:font typeface="Arial Black" panose="020B0A04020102020204" pitchFamily="34" charset="0"/>
      <p:bold r:id="rId39"/>
    </p:embeddedFont>
    <p:embeddedFont>
      <p:font typeface="Helvetica" panose="020B0604020202020204" pitchFamily="34" charset="0"/>
      <p:regular r:id="rId40"/>
      <p:bold r:id="rId41"/>
      <p:italic r:id="rId42"/>
      <p:boldItalic r:id="rId43"/>
    </p:embeddedFont>
    <p:embeddedFont>
      <p:font typeface="ＭＳ Ｐゴシック" panose="020B0600070205080204" pitchFamily="34" charset="-128"/>
      <p:regular r:id="rId4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0033CC"/>
    <a:srgbClr val="FF0000"/>
    <a:srgbClr val="FF33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3735" autoAdjust="0"/>
  </p:normalViewPr>
  <p:slideViewPr>
    <p:cSldViewPr snapToGrid="0">
      <p:cViewPr varScale="1">
        <p:scale>
          <a:sx n="117" d="100"/>
          <a:sy n="117" d="100"/>
        </p:scale>
        <p:origin x="1422" y="11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91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5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0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2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54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40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0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40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4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0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93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371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66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2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75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42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4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570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8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72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114E3-8EC4-4671-ABA3-85307266D739}" type="slidenum">
              <a:rPr lang="en-US" altLang="en-US" sz="1400">
                <a:latin typeface="Comic Sans MS" panose="030F0702030302020204" pitchFamily="66" charset="0"/>
              </a:rPr>
              <a:pPr/>
              <a:t>7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0276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0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Algorithms / Interval Scheduling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 smtClean="0"/>
              <a:t>Yin Tat Lee</a:t>
            </a:r>
            <a:endParaRPr lang="en-US" altLang="en-US" sz="2000" dirty="0"/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Strategy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400" dirty="0"/>
              <a:t>Sort the jobs in </a:t>
            </a:r>
            <a:r>
              <a:rPr lang="en-US" altLang="en-US" sz="2400" dirty="0">
                <a:solidFill>
                  <a:srgbClr val="FF0000"/>
                </a:solidFill>
              </a:rPr>
              <a:t>some</a:t>
            </a:r>
            <a:r>
              <a:rPr lang="en-US" altLang="en-US" sz="2400" dirty="0"/>
              <a:t> order. Go over the jobs and take as much as possible provided it is compatible with the jobs already taken.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400" dirty="0"/>
              <a:t>Main question: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12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What order?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Does it give the Optimum answer?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Why?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Possible Approaches for Inter Sched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 smtClean="0"/>
                  <a:t>Sort the jobs in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some</a:t>
                </a:r>
                <a:r>
                  <a:rPr lang="en-US" altLang="en-US" sz="2000" dirty="0"/>
                  <a:t> order. Go over the jobs and take as much as possible provided it is compatible with the jobs already taken.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[Shortest interval]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interval length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 smtClean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 smtClean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start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start </a:t>
                </a:r>
                <a:r>
                  <a:rPr lang="en-US" sz="2000" dirty="0" smtClean="0">
                    <a:latin typeface="+mj-lt"/>
                    <a:ea typeface="ＭＳ Ｐゴシック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  <a:ea typeface="ＭＳ Ｐゴシック" charset="0"/>
                  </a:rPr>
                  <a:t>.</a:t>
                </a:r>
                <a:endParaRPr lang="en-US" sz="2000" dirty="0"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 smtClean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 smtClean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finish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finish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+mj-lt"/>
                    <a:ea typeface="ＭＳ Ｐゴシック" charset="0"/>
                  </a:rPr>
                  <a:t>.</a:t>
                </a:r>
                <a:endParaRPr lang="en-US" sz="2000" dirty="0"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4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Earliest Finish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Consider jobs in increasing order of finish time. Take each job provided it’s compatible with the ones already taken.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Implementation.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O(n log n).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Remember job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p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that was added last to A.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compatible with A if </a:t>
                </a:r>
                <a14:m>
                  <m:oMath xmlns:m="http://schemas.openxmlformats.org/officeDocument/2006/math"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≥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p>
                      <m:sSupPr>
                        <m:ctrlP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p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∗</m:t>
                        </m:r>
                      </m:sup>
                    </m:sSup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1" indent="0">
                  <a:buFont typeface="Monotype Sorts" charset="0"/>
                  <a:buNone/>
                </a:pPr>
                <a:endParaRPr lang="en-US" sz="2400" dirty="0">
                  <a:latin typeface="Comic Sans MS" charset="0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512992"/>
                <a:ext cx="8001000" cy="1908215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 smtClean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jobs by finish times so that f(1)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f(2)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f(n).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</a:t>
                </a: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if</a:t>
                </a:r>
                <a:r>
                  <a:rPr lang="en-US" sz="1600" b="1" dirty="0">
                    <a:latin typeface="Courier New" charset="0"/>
                  </a:rPr>
                  <a:t> (job j compatible with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𝑨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return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512992"/>
                <a:ext cx="8001000" cy="1908215"/>
              </a:xfrm>
              <a:prstGeom prst="rect">
                <a:avLst/>
              </a:prstGeom>
              <a:blipFill>
                <a:blip r:embed="rId4"/>
                <a:stretch>
                  <a:fillRect b="-127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45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976302DC-49D8-4C74-9360-BC08D395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760053"/>
            <a:ext cx="647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B2B7DD1-4A18-4C3D-ACA4-290FD3E2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50541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61F3C2-23E4-4D53-B67A-3DF50A79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53145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BEB66EB-5446-478F-A937-AB740283A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760053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5D1CF3B-356B-4ACF-A034-328FE789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60BEE3F-CC2C-44B1-A955-54302C93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69253"/>
            <a:ext cx="3200400" cy="3048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EA57BF2-CA49-4CF9-A250-7C3E798B4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12053"/>
            <a:ext cx="1066800" cy="3048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C929247-EC54-4832-B871-C124E52E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40853"/>
            <a:ext cx="2133600" cy="304800"/>
          </a:xfrm>
          <a:prstGeom prst="rect">
            <a:avLst/>
          </a:prstGeom>
          <a:solidFill>
            <a:srgbClr val="FF00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6CBB46C-9DE9-43AF-AB6F-878AA891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54853"/>
            <a:ext cx="1600200" cy="3048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24161331-8D34-4AFD-9C27-B086ED3E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83653"/>
            <a:ext cx="2667000" cy="3048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17E0076-C739-4313-8332-9B72B265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98053"/>
            <a:ext cx="2133600" cy="304800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D171158-6428-41CF-BBB3-A70ACE7B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626453"/>
            <a:ext cx="1600200" cy="304800"/>
          </a:xfrm>
          <a:prstGeom prst="rect">
            <a:avLst/>
          </a:prstGeom>
          <a:solidFill>
            <a:srgbClr val="FF99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EB3D848A-E687-4214-8A04-F19E9574DB1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8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BA4ECD15-C4F2-4EEF-A001-4973542A3A6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304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CD4C2740-E0D4-486E-B0F0-1A442C88EF9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2954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8701126E-B4CA-433F-B265-FBCAD05AF6F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620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527738D-3367-44FF-BB17-E17F9DCC658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3622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2417D182-7CAD-4AE6-A22B-D7F9E5DB991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828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A5F3973F-8206-4869-8903-37E5F587923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4290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2F4F3C2-60FB-4E3C-A456-AD41FA33B8E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895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B633BD7A-846A-4B5D-B5F3-CF7A6BF35A6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495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9B58B436-E608-434A-B8C7-2D0A24EBC15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24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5BC6C24C-C847-4BB1-9C53-A161FD34C05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2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BC355EDB-A8FB-48C5-B513-0D3F4C61A70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0292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95139831-46D7-43EF-A893-952A9FDA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0C54B3AE-F5B0-4646-99CE-10D64F8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7B587C1C-127F-4615-A3D4-6C98524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68FBDF8B-6383-4CE0-9F51-D8042779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20D24C31-6ABC-4411-9EA2-E40F4162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C43F5512-2ED4-46A8-9414-BC8DC064C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833CF328-570C-47AC-9848-C972A0A6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7F1CDB48-6297-47F9-B582-D2444891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B148DBFF-907C-4E58-AF59-781F2C5A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5AA7E0A6-3829-4186-A35D-24FEF82D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8BC46B08-F1BC-4DD8-8B42-C4BC1639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80FE6B7D-E1A6-47CD-B05C-B86460E5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55253"/>
            <a:ext cx="16002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E21CDC88-5DAC-40B3-8907-77D08949F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91667"/>
            <a:ext cx="586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8EC847B5-478D-49AB-AF1F-1929FA62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8215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0432C150-19DB-4151-83BA-24A64E55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:a16="http://schemas.microsoft.com/office/drawing/2014/main" id="{CB57BABA-F94B-4D62-BE32-99CCB66C065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86867"/>
            <a:ext cx="5867400" cy="304800"/>
            <a:chOff x="912" y="1776"/>
            <a:chExt cx="3696" cy="2208"/>
          </a:xfrm>
        </p:grpSpPr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7AC199B0-A1DB-4DB3-842E-78F50441C1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4BBB045-6DA3-48AA-AD22-8CF4B21DDC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9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521ABBCF-BF1E-4CCF-980F-A9F38DDBC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2F1E980D-1E09-4727-88AE-B5A474ED78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80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4F4B9954-676D-45B5-9716-69AA3143BB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88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0382D7D-7448-4CED-A57D-5373F5B46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523D8960-6E17-4501-90B6-01D4BA51A8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160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8E246725-1581-499C-AF63-F7053BC1C8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82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B64DDB86-68CB-4831-82C8-CDE341CD2F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3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2EAB7E6D-329A-4AAD-8F38-ACCDFB09A0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96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A065B8D-2F0C-4DAC-9539-DBA4C07C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0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987F5B44-F107-4AAE-97A2-474F14F79C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8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Text Box 55">
            <a:extLst>
              <a:ext uri="{FF2B5EF4-FFF2-40B4-BE49-F238E27FC236}">
                <a16:creationId xmlns:a16="http://schemas.microsoft.com/office/drawing/2014/main" id="{6B77E016-66D9-4061-BB04-266D4FB5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9" name="Text Box 56">
            <a:extLst>
              <a:ext uri="{FF2B5EF4-FFF2-40B4-BE49-F238E27FC236}">
                <a16:creationId xmlns:a16="http://schemas.microsoft.com/office/drawing/2014/main" id="{E5D6EABF-A3AD-49F4-A4CF-48097559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9A4972DE-972D-422F-B24E-EDC5134B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1" name="Text Box 58">
            <a:extLst>
              <a:ext uri="{FF2B5EF4-FFF2-40B4-BE49-F238E27FC236}">
                <a16:creationId xmlns:a16="http://schemas.microsoft.com/office/drawing/2014/main" id="{324A9A44-4B54-4DA7-85C1-D19B84E1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D487EC1E-83B6-415C-ABC8-5F1C9D6C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1C4F7846-29D0-48DF-898A-638C5F07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4" name="Text Box 61">
            <a:extLst>
              <a:ext uri="{FF2B5EF4-FFF2-40B4-BE49-F238E27FC236}">
                <a16:creationId xmlns:a16="http://schemas.microsoft.com/office/drawing/2014/main" id="{29BA9FA7-3552-415C-B3D0-B4BE8D9B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5" name="Text Box 62">
            <a:extLst>
              <a:ext uri="{FF2B5EF4-FFF2-40B4-BE49-F238E27FC236}">
                <a16:creationId xmlns:a16="http://schemas.microsoft.com/office/drawing/2014/main" id="{09538C2B-9B31-44BC-BFC2-793E78ED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6" name="Text Box 63">
            <a:extLst>
              <a:ext uri="{FF2B5EF4-FFF2-40B4-BE49-F238E27FC236}">
                <a16:creationId xmlns:a16="http://schemas.microsoft.com/office/drawing/2014/main" id="{F9A1D5CC-3101-41DF-B7D6-297D2790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7" name="Text Box 64">
            <a:extLst>
              <a:ext uri="{FF2B5EF4-FFF2-40B4-BE49-F238E27FC236}">
                <a16:creationId xmlns:a16="http://schemas.microsoft.com/office/drawing/2014/main" id="{6B8D7B69-3EAD-48D1-B552-8F578540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8" name="Text Box 65">
            <a:extLst>
              <a:ext uri="{FF2B5EF4-FFF2-40B4-BE49-F238E27FC236}">
                <a16:creationId xmlns:a16="http://schemas.microsoft.com/office/drawing/2014/main" id="{70A28586-F2C5-4358-937F-CC28F3BB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F3CE9374-BB9D-4727-B233-655D0D2D7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86867"/>
            <a:ext cx="586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AutoShape 32">
            <a:extLst>
              <a:ext uri="{FF2B5EF4-FFF2-40B4-BE49-F238E27FC236}">
                <a16:creationId xmlns:a16="http://schemas.microsoft.com/office/drawing/2014/main" id="{72F3A6BC-127E-408D-BA02-AD6EC5AF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3926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369D66F2-DB30-45D2-A919-20284824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9" y="5484814"/>
            <a:ext cx="1600200" cy="3048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307AB282-148E-407F-B05E-F6D341FB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84" y="5493629"/>
            <a:ext cx="1066800" cy="304800"/>
          </a:xfrm>
          <a:prstGeom prst="rect">
            <a:avLst/>
          </a:prstGeom>
          <a:solidFill>
            <a:srgbClr val="003399">
              <a:alpha val="57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B6B5E41B-ABF5-4814-A0D2-17DD283E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480106"/>
            <a:ext cx="32004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D1BC54EB-62A0-413E-8CB4-F5C12A1B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182" y="5482896"/>
            <a:ext cx="1600200" cy="304800"/>
          </a:xfrm>
          <a:prstGeom prst="rect">
            <a:avLst/>
          </a:prstGeom>
          <a:solidFill>
            <a:srgbClr val="FF99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D756ED47-0D42-46CE-AE78-D8F4D2C0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83" y="5485633"/>
            <a:ext cx="2667000" cy="304800"/>
          </a:xfrm>
          <a:prstGeom prst="rect">
            <a:avLst/>
          </a:prstGeom>
          <a:solidFill>
            <a:srgbClr val="006600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D43EE716-571D-4786-800E-6A05487B5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015" y="5482896"/>
            <a:ext cx="2133600" cy="304800"/>
          </a:xfrm>
          <a:prstGeom prst="rect">
            <a:avLst/>
          </a:prstGeom>
          <a:solidFill>
            <a:srgbClr val="FF00FF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480D503A-2224-438D-AA20-7C2FFC1E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7" y="5473345"/>
            <a:ext cx="2133600" cy="304800"/>
          </a:xfrm>
          <a:prstGeom prst="rect">
            <a:avLst/>
          </a:prstGeom>
          <a:solidFill>
            <a:srgbClr val="99CCFF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78" name="Rectangle 38">
            <a:extLst>
              <a:ext uri="{FF2B5EF4-FFF2-40B4-BE49-F238E27FC236}">
                <a16:creationId xmlns:a16="http://schemas.microsoft.com/office/drawing/2014/main" id="{CFA3C17B-57A6-46E2-9D2B-007B4ABA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96" y="5471237"/>
            <a:ext cx="16002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4689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1.38778E-17 0.062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6366 L 1.38778E-17 0.1192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11921 L 1.38778E-17 0.2011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0116 L 1.38778E-17 0.2608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6088 L 1.38778E-17 0.3229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33403 L 1.38778E-17 0.3895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39352 L 0.00069 0.46134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70" grpId="6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</p:spPr>
            <p:txBody>
              <a:bodyPr/>
              <a:lstStyle/>
              <a:p>
                <a:r>
                  <a:rPr lang="en-US" sz="2200" dirty="0" smtClean="0">
                    <a:latin typeface="+mj-lt"/>
                    <a:ea typeface="ＭＳ Ｐゴシック" charset="0"/>
                  </a:rPr>
                  <a:t>The output is compatible. (This is by construction.)</a:t>
                </a:r>
              </a:p>
              <a:p>
                <a:endParaRPr lang="en-US" sz="2200" dirty="0" smtClean="0">
                  <a:latin typeface="+mj-lt"/>
                  <a:ea typeface="ＭＳ Ｐゴシック" charset="0"/>
                </a:endParaRPr>
              </a:p>
              <a:p>
                <a:pPr marL="0" indent="0" algn="ctr">
                  <a:buNone/>
                </a:pPr>
                <a:r>
                  <a:rPr lang="en-US" sz="2200" b="1" dirty="0" smtClean="0">
                    <a:latin typeface="+mj-lt"/>
                    <a:ea typeface="ＭＳ Ｐゴシック" charset="0"/>
                  </a:rPr>
                  <a:t>How to prove it gives maximum number of jobs?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</m:t>
                    </m:r>
                  </m:oMath>
                </a14:m>
                <a:r>
                  <a:rPr lang="en-US" sz="2200" dirty="0">
                    <a:ea typeface="ＭＳ Ｐゴシック" charset="0"/>
                  </a:rPr>
                  <a:t> be </a:t>
                </a:r>
                <a:r>
                  <a:rPr lang="en-US" sz="2200" dirty="0" smtClean="0">
                    <a:ea typeface="ＭＳ Ｐゴシック" charset="0"/>
                  </a:rPr>
                  <a:t>jobs picked by greedy </a:t>
                </a:r>
                <a:r>
                  <a:rPr lang="en-US" sz="2200" dirty="0">
                    <a:ea typeface="ＭＳ Ｐゴシック" charset="0"/>
                  </a:rPr>
                  <a:t>(ordered by finish time</a:t>
                </a:r>
                <a:r>
                  <a:rPr lang="en-US" sz="2200" dirty="0" smtClean="0">
                    <a:ea typeface="ＭＳ Ｐゴシック" charset="0"/>
                  </a:rPr>
                  <a:t>)</a:t>
                </a:r>
                <a:endParaRPr lang="en-US" sz="2200" dirty="0" smtClean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</m:t>
                    </m:r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 be an optimal solution (ordered by finish time)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+mj-lt"/>
                    <a:ea typeface="ＭＳ Ｐゴシック" charset="0"/>
                  </a:rPr>
                  <a:t>How about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?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No, there can be multiple optimal solutions.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Idea: Prove that greedy outputs the “best” optimal solution.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Given two compatible orders, which is better?</a:t>
                </a:r>
              </a:p>
              <a:p>
                <a:pPr marL="0" indent="0"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 one finish earlier.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How to prove greedy gives the “best”?</a:t>
                </a:r>
              </a:p>
              <a:p>
                <a:pPr marL="0" indent="0">
                  <a:buNone/>
                </a:pPr>
                <a:r>
                  <a:rPr kumimoji="1" lang="en-US" sz="22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Induction: it gives the “best” during every iteration.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  <a:blipFill>
                <a:blip r:embed="rId3"/>
                <a:stretch>
                  <a:fillRect l="-9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  <a:latin typeface="Gill Sans" charset="0"/>
                    <a:ea typeface="ＭＳ Ｐゴシック" charset="0"/>
                    <a:cs typeface="ＭＳ Ｐゴシック" charset="0"/>
                  </a:rPr>
                  <a:t>Theorem</a:t>
                </a:r>
                <a:r>
                  <a:rPr lang="en-US" sz="2400" dirty="0">
                    <a:latin typeface="Gill Sans" charset="0"/>
                    <a:ea typeface="ＭＳ Ｐゴシック" charset="0"/>
                    <a:cs typeface="ＭＳ Ｐゴシック" charset="0"/>
                  </a:rPr>
                  <a:t>:  Greedy algorithm is optimal.</a:t>
                </a:r>
              </a:p>
              <a:p>
                <a:pPr marL="0" indent="0">
                  <a:buNone/>
                </a:pPr>
                <a:endParaRPr lang="en-US" sz="1200" dirty="0">
                  <a:latin typeface="Gill Sans" charset="0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Proof</a:t>
                </a: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(technique: “Greedy stays ahead”)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 be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jobs picked by greedy,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 those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in some optimal solution in order.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We show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by induction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200" dirty="0">
                    <a:latin typeface="+mj-lt"/>
                    <a:ea typeface="ＭＳ Ｐゴシック" charset="0"/>
                  </a:rPr>
                  <a:t/>
                </a:r>
                <a:br>
                  <a:rPr lang="en-US" sz="1200" dirty="0">
                    <a:latin typeface="+mj-lt"/>
                    <a:ea typeface="ＭＳ Ｐゴシック" charset="0"/>
                  </a:rPr>
                </a:b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Base </a:t>
                </a:r>
                <a:r>
                  <a:rPr lang="en-US" sz="2200" dirty="0" smtClean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Case:</a:t>
                </a:r>
                <a:r>
                  <a:rPr lang="en-US" sz="2200" dirty="0" smtClean="0">
                    <a:latin typeface="+mj-lt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 chosen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to have min finish time,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aseline="-25000" dirty="0">
                    <a:latin typeface="+mj-lt"/>
                    <a:ea typeface="ＭＳ Ｐゴシック" charset="0"/>
                  </a:rPr>
                  <a:t>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for some r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is among the candidates considered by greedy when it </a:t>
                </a:r>
                <a:r>
                  <a:rPr lang="en-US" sz="2200" dirty="0" smtClean="0">
                    <a:latin typeface="+mj-lt"/>
                    <a:ea typeface="ＭＳ Ｐゴシック" charset="0"/>
                  </a:rPr>
                  <a:t>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,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&amp; it picks min finish,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2200" dirty="0" smtClean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ea typeface="ＭＳ Ｐゴシック" charset="0"/>
                  </a:rPr>
                  <a:t>Observe that we must have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𝑚</m:t>
                    </m:r>
                  </m:oMath>
                </a14:m>
                <a:r>
                  <a:rPr lang="en-US" sz="2200" dirty="0">
                    <a:ea typeface="ＭＳ Ｐゴシック" charset="0"/>
                    <a:sym typeface="Symbol" charset="0"/>
                  </a:rPr>
                  <a:t>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 smtClean="0">
                    <a:ea typeface="ＭＳ Ｐゴシック" charset="0"/>
                    <a:sym typeface="Symbol" charset="0"/>
                  </a:rPr>
                  <a:t> is </a:t>
                </a:r>
                <a:r>
                  <a:rPr lang="en-US" sz="2200" dirty="0">
                    <a:ea typeface="ＭＳ Ｐゴシック" charset="0"/>
                    <a:sym typeface="Symbol" charset="0"/>
                  </a:rPr>
                  <a:t>among (nonempty) set of candidates </a:t>
                </a:r>
                <a:r>
                  <a:rPr lang="en-US" sz="2200" dirty="0" smtClean="0">
                    <a:ea typeface="ＭＳ Ｐゴシック" charset="0"/>
                    <a:sym typeface="Symbol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+mj-lt"/>
                    <a:ea typeface="ＭＳ Ｐゴシック" charset="0"/>
                  </a:rPr>
                  <a:t>.</a:t>
                </a:r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endParaRPr lang="en-US" sz="2200" baseline="-25000" dirty="0">
                  <a:latin typeface="+mj-lt"/>
                  <a:ea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1" indent="0">
                  <a:buFont typeface="Monotype Sorts" charset="0"/>
                  <a:buNone/>
                </a:pPr>
                <a:endParaRPr lang="en-US" sz="2400" dirty="0">
                  <a:latin typeface="Comic Sans MS" charset="0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  <a:blipFill>
                <a:blip r:embed="rId3"/>
                <a:stretch>
                  <a:fillRect l="-1111" t="-791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Interval Partitioning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Technique: Structural</a:t>
            </a:r>
          </a:p>
        </p:txBody>
      </p:sp>
    </p:spTree>
    <p:extLst>
      <p:ext uri="{BB962C8B-B14F-4D97-AF65-F5344CB8AC3E}">
        <p14:creationId xmlns:p14="http://schemas.microsoft.com/office/powerpoint/2010/main" val="9320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sz="18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Lecture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18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starts at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1800" dirty="0" smtClean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and finishes at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sz="18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Goal</a:t>
                </a: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 find minimum number of classrooms to schedule all lectures so that no two occur at the same time in the same room.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A6F4FC-ED63-459E-9A58-5A9E0512B94A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875088"/>
            <a:ext cx="4584700" cy="2259012"/>
            <a:chOff x="814" y="1926"/>
            <a:chExt cx="2888" cy="1938"/>
          </a:xfrm>
        </p:grpSpPr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7CE2F4DC-32FC-464F-ADEE-33782EAF4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CBC3A9B1-F92D-4286-A70B-CDA67BEC8B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5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B2522ED0-41CC-486D-BE2E-E6FFEE15F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B4B64454-10B6-4DD8-BC9F-C36164843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8A372104-F44F-41CA-8505-3076BC2D60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89C77CE2-ADCD-4BC2-8D1B-303B174FB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82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8DE3DA6-6C2D-4FB9-96AB-CD33DD481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3227C929-EA39-4BDF-A583-DC1AAD316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CA46258-3311-4D3A-A404-F871FD756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1B7245F9-174F-484C-88A4-47B84571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486FC057-1595-40A0-951E-3EF62543DA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A386E631-882B-488A-BFD3-6A71DAD090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8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Line 47">
            <a:extLst>
              <a:ext uri="{FF2B5EF4-FFF2-40B4-BE49-F238E27FC236}">
                <a16:creationId xmlns:a16="http://schemas.microsoft.com/office/drawing/2014/main" id="{DD8D0609-3E9F-4863-B828-063B8341704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6810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B9B9C12F-0ABC-47C1-94FC-70F2A3F42C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03131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3865A870-09C5-4C52-AFBE-7E1B1DC7F9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8561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" name="Line 51">
            <a:extLst>
              <a:ext uri="{FF2B5EF4-FFF2-40B4-BE49-F238E27FC236}">
                <a16:creationId xmlns:a16="http://schemas.microsoft.com/office/drawing/2014/main" id="{25986562-157C-4A79-985D-C724EA488FA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1905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64EAF2B7-46B1-47FE-BDF2-0BB80952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BD5A615-B14A-4C5F-8FF2-E655619F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EA7FE889-2176-4C9C-8D7A-456AEA4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079C1CDC-F940-4F1B-ACDA-1B18C6AE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E97A3351-9721-4606-9D6B-FA49D7A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6F41940C-E406-4FCF-8073-A3757025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44148487-A690-45BE-BE26-0876C95E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F0A91024-5014-4CEB-963C-8558499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CDC25E5E-0600-498D-8122-075E01A8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0330CA38-750E-4639-A9CF-72DB5E53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72" name="Text Box 25">
            <a:extLst>
              <a:ext uri="{FF2B5EF4-FFF2-40B4-BE49-F238E27FC236}">
                <a16:creationId xmlns:a16="http://schemas.microsoft.com/office/drawing/2014/main" id="{77824FA2-66AF-4A6B-B44F-1337F20D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5A808769-0AFA-4F9E-A320-AFC2C9F3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F4651520-2181-4D29-A0B7-4175AC8B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9E06C92B-C1E7-410B-91A9-CBE8EE9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F868C66-C3B7-4F25-91A1-36FD88E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8EF7451C-5BBE-4420-88F5-B1BFF38B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C1FAB00D-D35B-4B0D-AAF2-AD718AF7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15620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79" name="Rectangle 36">
            <a:extLst>
              <a:ext uri="{FF2B5EF4-FFF2-40B4-BE49-F238E27FC236}">
                <a16:creationId xmlns:a16="http://schemas.microsoft.com/office/drawing/2014/main" id="{ACB015D4-7A3B-4E77-A6D6-D7647F2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E846C40-B1E4-4675-95C4-DCEB9B2B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34F53CA-4D4B-4CF5-BC2C-B0A7E49F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8D5E4A91-5150-4BF4-8D52-F58BA56B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244975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83" name="Rectangle 40">
            <a:extLst>
              <a:ext uri="{FF2B5EF4-FFF2-40B4-BE49-F238E27FC236}">
                <a16:creationId xmlns:a16="http://schemas.microsoft.com/office/drawing/2014/main" id="{F3DBCB04-ED5B-4660-8F60-084AFEC6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73CF413B-F1D6-4295-B261-E3C4F959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0F40AFD0-FB53-45BE-8DC0-0B6B4B0F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56736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8F07F3FD-8FE2-470B-BC24-BAA7831E9E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3656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" name="Rectangle 59">
            <a:extLst>
              <a:ext uri="{FF2B5EF4-FFF2-40B4-BE49-F238E27FC236}">
                <a16:creationId xmlns:a16="http://schemas.microsoft.com/office/drawing/2014/main" id="{1DFC2B9C-7D8C-4AA1-B2F5-66ABA72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57212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FBD45B9C-2B5D-4A92-869F-5B0C6ACD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2529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89" name="Line 63">
            <a:extLst>
              <a:ext uri="{FF2B5EF4-FFF2-40B4-BE49-F238E27FC236}">
                <a16:creationId xmlns:a16="http://schemas.microsoft.com/office/drawing/2014/main" id="{4DC2AC94-BDB9-4527-9794-9E03E07AB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90" name="Text Box 64">
            <a:extLst>
              <a:ext uri="{FF2B5EF4-FFF2-40B4-BE49-F238E27FC236}">
                <a16:creationId xmlns:a16="http://schemas.microsoft.com/office/drawing/2014/main" id="{74993804-DDD2-419C-A3CC-3236C6DD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91" name="Text Box 65">
            <a:extLst>
              <a:ext uri="{FF2B5EF4-FFF2-40B4-BE49-F238E27FC236}">
                <a16:creationId xmlns:a16="http://schemas.microsoft.com/office/drawing/2014/main" id="{04DC694C-85CE-405F-AA0E-E2F1C7A9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A6F3FF4B-F18C-4822-8A9B-BF0AAF28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93" name="Text Box 67">
            <a:extLst>
              <a:ext uri="{FF2B5EF4-FFF2-40B4-BE49-F238E27FC236}">
                <a16:creationId xmlns:a16="http://schemas.microsoft.com/office/drawing/2014/main" id="{4F481CA1-3CAB-40B0-911A-E71E7E5C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grpSp>
        <p:nvGrpSpPr>
          <p:cNvPr id="94" name="Group 69">
            <a:extLst>
              <a:ext uri="{FF2B5EF4-FFF2-40B4-BE49-F238E27FC236}">
                <a16:creationId xmlns:a16="http://schemas.microsoft.com/office/drawing/2014/main" id="{AE543D16-439B-45D2-B84C-0C1B00929B6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267200"/>
            <a:ext cx="1066800" cy="1600200"/>
            <a:chOff x="228600" y="4267200"/>
            <a:chExt cx="1066800" cy="1600200"/>
          </a:xfrm>
        </p:grpSpPr>
        <p:sp>
          <p:nvSpPr>
            <p:cNvPr id="95" name="Line 1108">
              <a:extLst>
                <a:ext uri="{FF2B5EF4-FFF2-40B4-BE49-F238E27FC236}">
                  <a16:creationId xmlns:a16="http://schemas.microsoft.com/office/drawing/2014/main" id="{D6DBD76E-A2D2-4669-A042-4ABA49D8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" name="Line 1110">
              <a:extLst>
                <a:ext uri="{FF2B5EF4-FFF2-40B4-BE49-F238E27FC236}">
                  <a16:creationId xmlns:a16="http://schemas.microsoft.com/office/drawing/2014/main" id="{B5B834FC-50D4-4514-BCF3-9845C3284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28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" name="Line 1112">
              <a:extLst>
                <a:ext uri="{FF2B5EF4-FFF2-40B4-BE49-F238E27FC236}">
                  <a16:creationId xmlns:a16="http://schemas.microsoft.com/office/drawing/2014/main" id="{0F78F779-A6D2-4870-9533-6950B7FA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851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8" name="Line 1114">
              <a:extLst>
                <a:ext uri="{FF2B5EF4-FFF2-40B4-BE49-F238E27FC236}">
                  <a16:creationId xmlns:a16="http://schemas.microsoft.com/office/drawing/2014/main" id="{D74B9CBA-1C6B-4E5A-A2B7-37CC9FE0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419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9" name="AutoShape 1106">
              <a:extLst>
                <a:ext uri="{FF2B5EF4-FFF2-40B4-BE49-F238E27FC236}">
                  <a16:creationId xmlns:a16="http://schemas.microsoft.com/office/drawing/2014/main" id="{FA8ACC79-53E2-4AA3-B79A-F30F58C8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5626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 Narrow" charset="0"/>
                </a:rPr>
                <a:t>Room 1</a:t>
              </a:r>
            </a:p>
          </p:txBody>
        </p:sp>
        <p:sp>
          <p:nvSpPr>
            <p:cNvPr id="100" name="AutoShape 1109">
              <a:extLst>
                <a:ext uri="{FF2B5EF4-FFF2-40B4-BE49-F238E27FC236}">
                  <a16:creationId xmlns:a16="http://schemas.microsoft.com/office/drawing/2014/main" id="{C015F152-8939-4AFB-B345-B1C11F34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1308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Room 2</a:t>
              </a:r>
            </a:p>
          </p:txBody>
        </p:sp>
        <p:sp>
          <p:nvSpPr>
            <p:cNvPr id="101" name="AutoShape 1111">
              <a:extLst>
                <a:ext uri="{FF2B5EF4-FFF2-40B4-BE49-F238E27FC236}">
                  <a16:creationId xmlns:a16="http://schemas.microsoft.com/office/drawing/2014/main" id="{F4A88D7A-A014-47CE-BEA2-DD31AE8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6990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Arial Narrow" charset="0"/>
                </a:rPr>
                <a:t>Room 3</a:t>
              </a:r>
            </a:p>
          </p:txBody>
        </p:sp>
        <p:sp>
          <p:nvSpPr>
            <p:cNvPr id="102" name="AutoShape 1113">
              <a:extLst>
                <a:ext uri="{FF2B5EF4-FFF2-40B4-BE49-F238E27FC236}">
                  <a16:creationId xmlns:a16="http://schemas.microsoft.com/office/drawing/2014/main" id="{0A2F7BF6-D5A8-4685-9088-7DAC36DD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2672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latin typeface="Arial Narrow" charset="0"/>
                </a:rPr>
                <a:t>Room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9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Partitioning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A6F4FC-ED63-459E-9A58-5A9E0512B94A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875088"/>
            <a:ext cx="4584700" cy="2259012"/>
            <a:chOff x="814" y="1926"/>
            <a:chExt cx="2888" cy="1938"/>
          </a:xfrm>
        </p:grpSpPr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7CE2F4DC-32FC-464F-ADEE-33782EAF4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CBC3A9B1-F92D-4286-A70B-CDA67BEC8B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5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B2522ED0-41CC-486D-BE2E-E6FFEE15F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B4B64454-10B6-4DD8-BC9F-C36164843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8A372104-F44F-41CA-8505-3076BC2D60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89C77CE2-ADCD-4BC2-8D1B-303B174FB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82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8DE3DA6-6C2D-4FB9-96AB-CD33DD481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3227C929-EA39-4BDF-A583-DC1AAD316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CA46258-3311-4D3A-A404-F871FD756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1B7245F9-174F-484C-88A4-47B84571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486FC057-1595-40A0-951E-3EF62543DA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A386E631-882B-488A-BFD3-6A71DAD090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8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Line 47">
            <a:extLst>
              <a:ext uri="{FF2B5EF4-FFF2-40B4-BE49-F238E27FC236}">
                <a16:creationId xmlns:a16="http://schemas.microsoft.com/office/drawing/2014/main" id="{DD8D0609-3E9F-4863-B828-063B8341704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6810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B9B9C12F-0ABC-47C1-94FC-70F2A3F42C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03131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3865A870-09C5-4C52-AFBE-7E1B1DC7F9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8561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" name="Line 51">
            <a:extLst>
              <a:ext uri="{FF2B5EF4-FFF2-40B4-BE49-F238E27FC236}">
                <a16:creationId xmlns:a16="http://schemas.microsoft.com/office/drawing/2014/main" id="{25986562-157C-4A79-985D-C724EA488FA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1905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64EAF2B7-46B1-47FE-BDF2-0BB80952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BD5A615-B14A-4C5F-8FF2-E655619F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EA7FE889-2176-4C9C-8D7A-456AEA4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079C1CDC-F940-4F1B-ACDA-1B18C6AE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E97A3351-9721-4606-9D6B-FA49D7A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6F41940C-E406-4FCF-8073-A3757025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44148487-A690-45BE-BE26-0876C95E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F0A91024-5014-4CEB-963C-8558499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CDC25E5E-0600-498D-8122-075E01A8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0330CA38-750E-4639-A9CF-72DB5E53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72" name="Text Box 25">
            <a:extLst>
              <a:ext uri="{FF2B5EF4-FFF2-40B4-BE49-F238E27FC236}">
                <a16:creationId xmlns:a16="http://schemas.microsoft.com/office/drawing/2014/main" id="{77824FA2-66AF-4A6B-B44F-1337F20D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5A808769-0AFA-4F9E-A320-AFC2C9F3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F4651520-2181-4D29-A0B7-4175AC8B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9E06C92B-C1E7-410B-91A9-CBE8EE9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F868C66-C3B7-4F25-91A1-36FD88E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8EF7451C-5BBE-4420-88F5-B1BFF38B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C1FAB00D-D35B-4B0D-AAF2-AD718AF7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15620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79" name="Rectangle 36">
            <a:extLst>
              <a:ext uri="{FF2B5EF4-FFF2-40B4-BE49-F238E27FC236}">
                <a16:creationId xmlns:a16="http://schemas.microsoft.com/office/drawing/2014/main" id="{ACB015D4-7A3B-4E77-A6D6-D7647F2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E846C40-B1E4-4675-95C4-DCEB9B2B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34F53CA-4D4B-4CF5-BC2C-B0A7E49F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8D5E4A91-5150-4BF4-8D52-F58BA56B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244975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83" name="Rectangle 40">
            <a:extLst>
              <a:ext uri="{FF2B5EF4-FFF2-40B4-BE49-F238E27FC236}">
                <a16:creationId xmlns:a16="http://schemas.microsoft.com/office/drawing/2014/main" id="{F3DBCB04-ED5B-4660-8F60-084AFEC6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73CF413B-F1D6-4295-B261-E3C4F959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0F40AFD0-FB53-45BE-8DC0-0B6B4B0F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56736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8F07F3FD-8FE2-470B-BC24-BAA7831E9E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3656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" name="Rectangle 59">
            <a:extLst>
              <a:ext uri="{FF2B5EF4-FFF2-40B4-BE49-F238E27FC236}">
                <a16:creationId xmlns:a16="http://schemas.microsoft.com/office/drawing/2014/main" id="{1DFC2B9C-7D8C-4AA1-B2F5-66ABA72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57212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FBD45B9C-2B5D-4A92-869F-5B0C6ACD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2529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89" name="Line 63">
            <a:extLst>
              <a:ext uri="{FF2B5EF4-FFF2-40B4-BE49-F238E27FC236}">
                <a16:creationId xmlns:a16="http://schemas.microsoft.com/office/drawing/2014/main" id="{4DC2AC94-BDB9-4527-9794-9E03E07AB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90" name="Text Box 64">
            <a:extLst>
              <a:ext uri="{FF2B5EF4-FFF2-40B4-BE49-F238E27FC236}">
                <a16:creationId xmlns:a16="http://schemas.microsoft.com/office/drawing/2014/main" id="{74993804-DDD2-419C-A3CC-3236C6DD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91" name="Text Box 65">
            <a:extLst>
              <a:ext uri="{FF2B5EF4-FFF2-40B4-BE49-F238E27FC236}">
                <a16:creationId xmlns:a16="http://schemas.microsoft.com/office/drawing/2014/main" id="{04DC694C-85CE-405F-AA0E-E2F1C7A9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A6F3FF4B-F18C-4822-8A9B-BF0AAF28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93" name="Text Box 67">
            <a:extLst>
              <a:ext uri="{FF2B5EF4-FFF2-40B4-BE49-F238E27FC236}">
                <a16:creationId xmlns:a16="http://schemas.microsoft.com/office/drawing/2014/main" id="{4F481CA1-3CAB-40B0-911A-E71E7E5C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grpSp>
        <p:nvGrpSpPr>
          <p:cNvPr id="94" name="Group 69">
            <a:extLst>
              <a:ext uri="{FF2B5EF4-FFF2-40B4-BE49-F238E27FC236}">
                <a16:creationId xmlns:a16="http://schemas.microsoft.com/office/drawing/2014/main" id="{AE543D16-439B-45D2-B84C-0C1B00929B65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2085181"/>
            <a:ext cx="1066800" cy="1600200"/>
            <a:chOff x="228600" y="4267200"/>
            <a:chExt cx="1066800" cy="1600200"/>
          </a:xfrm>
        </p:grpSpPr>
        <p:sp>
          <p:nvSpPr>
            <p:cNvPr id="95" name="Line 1108">
              <a:extLst>
                <a:ext uri="{FF2B5EF4-FFF2-40B4-BE49-F238E27FC236}">
                  <a16:creationId xmlns:a16="http://schemas.microsoft.com/office/drawing/2014/main" id="{D6DBD76E-A2D2-4669-A042-4ABA49D8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" name="Line 1110">
              <a:extLst>
                <a:ext uri="{FF2B5EF4-FFF2-40B4-BE49-F238E27FC236}">
                  <a16:creationId xmlns:a16="http://schemas.microsoft.com/office/drawing/2014/main" id="{B5B834FC-50D4-4514-BCF3-9845C3284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28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" name="Line 1112">
              <a:extLst>
                <a:ext uri="{FF2B5EF4-FFF2-40B4-BE49-F238E27FC236}">
                  <a16:creationId xmlns:a16="http://schemas.microsoft.com/office/drawing/2014/main" id="{0F78F779-A6D2-4870-9533-6950B7FA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851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8" name="Line 1114">
              <a:extLst>
                <a:ext uri="{FF2B5EF4-FFF2-40B4-BE49-F238E27FC236}">
                  <a16:creationId xmlns:a16="http://schemas.microsoft.com/office/drawing/2014/main" id="{D74B9CBA-1C6B-4E5A-A2B7-37CC9FE0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419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9" name="AutoShape 1106">
              <a:extLst>
                <a:ext uri="{FF2B5EF4-FFF2-40B4-BE49-F238E27FC236}">
                  <a16:creationId xmlns:a16="http://schemas.microsoft.com/office/drawing/2014/main" id="{FA8ACC79-53E2-4AA3-B79A-F30F58C8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5626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 Narrow" charset="0"/>
                </a:rPr>
                <a:t>Room 1</a:t>
              </a:r>
            </a:p>
          </p:txBody>
        </p:sp>
        <p:sp>
          <p:nvSpPr>
            <p:cNvPr id="100" name="AutoShape 1109">
              <a:extLst>
                <a:ext uri="{FF2B5EF4-FFF2-40B4-BE49-F238E27FC236}">
                  <a16:creationId xmlns:a16="http://schemas.microsoft.com/office/drawing/2014/main" id="{C015F152-8939-4AFB-B345-B1C11F34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1308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Room 2</a:t>
              </a:r>
            </a:p>
          </p:txBody>
        </p:sp>
        <p:sp>
          <p:nvSpPr>
            <p:cNvPr id="101" name="AutoShape 1111">
              <a:extLst>
                <a:ext uri="{FF2B5EF4-FFF2-40B4-BE49-F238E27FC236}">
                  <a16:creationId xmlns:a16="http://schemas.microsoft.com/office/drawing/2014/main" id="{F4A88D7A-A014-47CE-BEA2-DD31AE8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6990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Arial Narrow" charset="0"/>
                </a:rPr>
                <a:t>Room 3</a:t>
              </a:r>
            </a:p>
          </p:txBody>
        </p:sp>
        <p:sp>
          <p:nvSpPr>
            <p:cNvPr id="102" name="AutoShape 1113">
              <a:extLst>
                <a:ext uri="{FF2B5EF4-FFF2-40B4-BE49-F238E27FC236}">
                  <a16:creationId xmlns:a16="http://schemas.microsoft.com/office/drawing/2014/main" id="{0A2F7BF6-D5A8-4685-9088-7DAC36DD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2672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latin typeface="Arial Narrow" charset="0"/>
                </a:rPr>
                <a:t>Room 4</a:t>
              </a:r>
            </a:p>
          </p:txBody>
        </p:sp>
      </p:grpSp>
      <p:sp>
        <p:nvSpPr>
          <p:cNvPr id="103" name="Oval 1077">
            <a:extLst>
              <a:ext uri="{FF2B5EF4-FFF2-40B4-BE49-F238E27FC236}">
                <a16:creationId xmlns:a16="http://schemas.microsoft.com/office/drawing/2014/main" id="{57722DBD-EF09-4582-88DD-29B6635E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04" name="Oval 1078">
            <a:extLst>
              <a:ext uri="{FF2B5EF4-FFF2-40B4-BE49-F238E27FC236}">
                <a16:creationId xmlns:a16="http://schemas.microsoft.com/office/drawing/2014/main" id="{4EDDA459-275E-41AE-80DE-163D72A4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395" y="2994347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05" name="Oval 1079">
            <a:extLst>
              <a:ext uri="{FF2B5EF4-FFF2-40B4-BE49-F238E27FC236}">
                <a16:creationId xmlns:a16="http://schemas.microsoft.com/office/drawing/2014/main" id="{CE7E1467-4800-42C9-AC93-218EC3D5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109" y="3406379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06" name="Oval 1080">
            <a:extLst>
              <a:ext uri="{FF2B5EF4-FFF2-40B4-BE49-F238E27FC236}">
                <a16:creationId xmlns:a16="http://schemas.microsoft.com/office/drawing/2014/main" id="{A00B65BF-F8ED-4CFD-BD52-6A1BA43F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912" y="206072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E</a:t>
            </a:r>
          </a:p>
        </p:txBody>
      </p:sp>
      <p:sp>
        <p:nvSpPr>
          <p:cNvPr id="107" name="Oval 1081">
            <a:extLst>
              <a:ext uri="{FF2B5EF4-FFF2-40B4-BE49-F238E27FC236}">
                <a16:creationId xmlns:a16="http://schemas.microsoft.com/office/drawing/2014/main" id="{879F5FCE-B962-4AC0-AC71-D733D687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64" y="24578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108" name="Oval 1083">
            <a:extLst>
              <a:ext uri="{FF2B5EF4-FFF2-40B4-BE49-F238E27FC236}">
                <a16:creationId xmlns:a16="http://schemas.microsoft.com/office/drawing/2014/main" id="{6FF6DA16-2A22-4BDF-8536-7A3333AD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10" y="24578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09" name="Oval 1085">
            <a:extLst>
              <a:ext uri="{FF2B5EF4-FFF2-40B4-BE49-F238E27FC236}">
                <a16:creationId xmlns:a16="http://schemas.microsoft.com/office/drawing/2014/main" id="{077843C8-39A1-4249-93D1-476B4C71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10" y="334854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F</a:t>
            </a:r>
          </a:p>
        </p:txBody>
      </p:sp>
      <p:sp>
        <p:nvSpPr>
          <p:cNvPr id="110" name="Oval 1086">
            <a:extLst>
              <a:ext uri="{FF2B5EF4-FFF2-40B4-BE49-F238E27FC236}">
                <a16:creationId xmlns:a16="http://schemas.microsoft.com/office/drawing/2014/main" id="{6BE5026A-EE38-47B2-996B-CDFD58DE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0" y="208518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J</a:t>
            </a:r>
          </a:p>
        </p:txBody>
      </p:sp>
      <p:sp>
        <p:nvSpPr>
          <p:cNvPr id="111" name="Oval 1087">
            <a:extLst>
              <a:ext uri="{FF2B5EF4-FFF2-40B4-BE49-F238E27FC236}">
                <a16:creationId xmlns:a16="http://schemas.microsoft.com/office/drawing/2014/main" id="{F9B2C9E4-DE7A-4E86-B737-CBA6722A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203" y="288983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12" name="Oval 1088">
            <a:extLst>
              <a:ext uri="{FF2B5EF4-FFF2-40B4-BE49-F238E27FC236}">
                <a16:creationId xmlns:a16="http://schemas.microsoft.com/office/drawing/2014/main" id="{B135C23A-2483-402E-AEB0-6178630C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0" y="334444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cxnSp>
        <p:nvCxnSpPr>
          <p:cNvPr id="113" name="AutoShape 1090">
            <a:extLst>
              <a:ext uri="{FF2B5EF4-FFF2-40B4-BE49-F238E27FC236}">
                <a16:creationId xmlns:a16="http://schemas.microsoft.com/office/drawing/2014/main" id="{70C4E971-D3FC-423E-B97F-1EA6F80AF92F}"/>
              </a:ext>
            </a:extLst>
          </p:cNvPr>
          <p:cNvCxnSpPr>
            <a:cxnSpLocks noChangeShapeType="1"/>
            <a:stCxn id="103" idx="4"/>
            <a:endCxn id="105" idx="0"/>
          </p:cNvCxnSpPr>
          <p:nvPr/>
        </p:nvCxnSpPr>
        <p:spPr bwMode="auto">
          <a:xfrm>
            <a:off x="1905000" y="2819400"/>
            <a:ext cx="13509" cy="5869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AutoShape 1091">
            <a:extLst>
              <a:ext uri="{FF2B5EF4-FFF2-40B4-BE49-F238E27FC236}">
                <a16:creationId xmlns:a16="http://schemas.microsoft.com/office/drawing/2014/main" id="{C7844A6D-C4AB-4EE3-A80F-4DBB1F97D1B7}"/>
              </a:ext>
            </a:extLst>
          </p:cNvPr>
          <p:cNvCxnSpPr>
            <a:cxnSpLocks noChangeShapeType="1"/>
            <a:stCxn id="103" idx="5"/>
            <a:endCxn id="104" idx="1"/>
          </p:cNvCxnSpPr>
          <p:nvPr/>
        </p:nvCxnSpPr>
        <p:spPr bwMode="auto">
          <a:xfrm>
            <a:off x="2012763" y="2774763"/>
            <a:ext cx="476269" cy="2642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AutoShape 1092">
            <a:extLst>
              <a:ext uri="{FF2B5EF4-FFF2-40B4-BE49-F238E27FC236}">
                <a16:creationId xmlns:a16="http://schemas.microsoft.com/office/drawing/2014/main" id="{7B35A20F-7719-48EA-AE88-B9D198922001}"/>
              </a:ext>
            </a:extLst>
          </p:cNvPr>
          <p:cNvCxnSpPr>
            <a:cxnSpLocks noChangeShapeType="1"/>
            <a:stCxn id="105" idx="7"/>
            <a:endCxn id="104" idx="3"/>
          </p:cNvCxnSpPr>
          <p:nvPr/>
        </p:nvCxnSpPr>
        <p:spPr bwMode="auto">
          <a:xfrm flipV="1">
            <a:off x="2026272" y="3254510"/>
            <a:ext cx="462760" cy="196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AutoShape 1093">
            <a:extLst>
              <a:ext uri="{FF2B5EF4-FFF2-40B4-BE49-F238E27FC236}">
                <a16:creationId xmlns:a16="http://schemas.microsoft.com/office/drawing/2014/main" id="{A48BB632-8DDF-41E6-A8F4-7DF99D801274}"/>
              </a:ext>
            </a:extLst>
          </p:cNvPr>
          <p:cNvCxnSpPr>
            <a:cxnSpLocks noChangeShapeType="1"/>
            <a:stCxn id="104" idx="6"/>
            <a:endCxn id="107" idx="3"/>
          </p:cNvCxnSpPr>
          <p:nvPr/>
        </p:nvCxnSpPr>
        <p:spPr bwMode="auto">
          <a:xfrm flipV="1">
            <a:off x="2749195" y="2717963"/>
            <a:ext cx="677106" cy="4287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AutoShape 1094">
            <a:extLst>
              <a:ext uri="{FF2B5EF4-FFF2-40B4-BE49-F238E27FC236}">
                <a16:creationId xmlns:a16="http://schemas.microsoft.com/office/drawing/2014/main" id="{BFFC45ED-7585-4D98-A4E1-38FBB79D5DF4}"/>
              </a:ext>
            </a:extLst>
          </p:cNvPr>
          <p:cNvCxnSpPr>
            <a:cxnSpLocks noChangeShapeType="1"/>
            <a:stCxn id="107" idx="6"/>
            <a:endCxn id="106" idx="4"/>
          </p:cNvCxnSpPr>
          <p:nvPr/>
        </p:nvCxnSpPr>
        <p:spPr bwMode="auto">
          <a:xfrm flipV="1">
            <a:off x="3686464" y="2365520"/>
            <a:ext cx="392848" cy="2446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AutoShape 1095">
            <a:extLst>
              <a:ext uri="{FF2B5EF4-FFF2-40B4-BE49-F238E27FC236}">
                <a16:creationId xmlns:a16="http://schemas.microsoft.com/office/drawing/2014/main" id="{9AF9247B-BA01-4C7A-9455-362EBE05D932}"/>
              </a:ext>
            </a:extLst>
          </p:cNvPr>
          <p:cNvCxnSpPr>
            <a:cxnSpLocks noChangeShapeType="1"/>
            <a:stCxn id="108" idx="1"/>
            <a:endCxn id="106" idx="5"/>
          </p:cNvCxnSpPr>
          <p:nvPr/>
        </p:nvCxnSpPr>
        <p:spPr bwMode="auto">
          <a:xfrm flipH="1" flipV="1">
            <a:off x="4187075" y="2320883"/>
            <a:ext cx="851272" cy="181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AutoShape 1096">
            <a:extLst>
              <a:ext uri="{FF2B5EF4-FFF2-40B4-BE49-F238E27FC236}">
                <a16:creationId xmlns:a16="http://schemas.microsoft.com/office/drawing/2014/main" id="{7354CB32-0A78-46CF-8B2D-54A0C0DD77CB}"/>
              </a:ext>
            </a:extLst>
          </p:cNvPr>
          <p:cNvCxnSpPr>
            <a:cxnSpLocks noChangeShapeType="1"/>
            <a:stCxn id="109" idx="1"/>
            <a:endCxn id="106" idx="5"/>
          </p:cNvCxnSpPr>
          <p:nvPr/>
        </p:nvCxnSpPr>
        <p:spPr bwMode="auto">
          <a:xfrm flipH="1" flipV="1">
            <a:off x="4187075" y="2320883"/>
            <a:ext cx="851272" cy="10722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AutoShape 1097">
            <a:extLst>
              <a:ext uri="{FF2B5EF4-FFF2-40B4-BE49-F238E27FC236}">
                <a16:creationId xmlns:a16="http://schemas.microsoft.com/office/drawing/2014/main" id="{AA551F82-4344-47CA-9AED-CFFEEC110151}"/>
              </a:ext>
            </a:extLst>
          </p:cNvPr>
          <p:cNvCxnSpPr>
            <a:cxnSpLocks noChangeShapeType="1"/>
            <a:stCxn id="109" idx="0"/>
            <a:endCxn id="108" idx="4"/>
          </p:cNvCxnSpPr>
          <p:nvPr/>
        </p:nvCxnSpPr>
        <p:spPr bwMode="auto">
          <a:xfrm flipV="1">
            <a:off x="5146110" y="2762600"/>
            <a:ext cx="0" cy="585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AutoShape 1098">
            <a:extLst>
              <a:ext uri="{FF2B5EF4-FFF2-40B4-BE49-F238E27FC236}">
                <a16:creationId xmlns:a16="http://schemas.microsoft.com/office/drawing/2014/main" id="{E9CBB630-EAE4-4855-952A-29C032CA5A3E}"/>
              </a:ext>
            </a:extLst>
          </p:cNvPr>
          <p:cNvCxnSpPr>
            <a:cxnSpLocks noChangeShapeType="1"/>
            <a:stCxn id="111" idx="1"/>
            <a:endCxn id="108" idx="5"/>
          </p:cNvCxnSpPr>
          <p:nvPr/>
        </p:nvCxnSpPr>
        <p:spPr bwMode="auto">
          <a:xfrm flipH="1" flipV="1">
            <a:off x="5253873" y="2717963"/>
            <a:ext cx="923967" cy="2165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AutoShape 1099">
            <a:extLst>
              <a:ext uri="{FF2B5EF4-FFF2-40B4-BE49-F238E27FC236}">
                <a16:creationId xmlns:a16="http://schemas.microsoft.com/office/drawing/2014/main" id="{4643851E-FF7D-4083-B111-FC6E97F1C378}"/>
              </a:ext>
            </a:extLst>
          </p:cNvPr>
          <p:cNvCxnSpPr>
            <a:cxnSpLocks noChangeShapeType="1"/>
            <a:stCxn id="111" idx="3"/>
            <a:endCxn id="109" idx="7"/>
          </p:cNvCxnSpPr>
          <p:nvPr/>
        </p:nvCxnSpPr>
        <p:spPr bwMode="auto">
          <a:xfrm flipH="1">
            <a:off x="5253873" y="3149996"/>
            <a:ext cx="923967" cy="243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AutoShape 1100">
            <a:extLst>
              <a:ext uri="{FF2B5EF4-FFF2-40B4-BE49-F238E27FC236}">
                <a16:creationId xmlns:a16="http://schemas.microsoft.com/office/drawing/2014/main" id="{FD0C2E99-F46B-4AF9-86F1-8CF0A94CB8E3}"/>
              </a:ext>
            </a:extLst>
          </p:cNvPr>
          <p:cNvCxnSpPr>
            <a:cxnSpLocks noChangeShapeType="1"/>
            <a:stCxn id="110" idx="3"/>
            <a:endCxn id="111" idx="7"/>
          </p:cNvCxnSpPr>
          <p:nvPr/>
        </p:nvCxnSpPr>
        <p:spPr bwMode="auto">
          <a:xfrm flipH="1">
            <a:off x="6393366" y="2345344"/>
            <a:ext cx="355461" cy="5891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AutoShape 1101">
            <a:extLst>
              <a:ext uri="{FF2B5EF4-FFF2-40B4-BE49-F238E27FC236}">
                <a16:creationId xmlns:a16="http://schemas.microsoft.com/office/drawing/2014/main" id="{3C833783-BBEF-4209-8BD6-1B0221FC09F4}"/>
              </a:ext>
            </a:extLst>
          </p:cNvPr>
          <p:cNvCxnSpPr>
            <a:cxnSpLocks noChangeShapeType="1"/>
            <a:stCxn id="110" idx="4"/>
            <a:endCxn id="112" idx="0"/>
          </p:cNvCxnSpPr>
          <p:nvPr/>
        </p:nvCxnSpPr>
        <p:spPr bwMode="auto">
          <a:xfrm>
            <a:off x="6856590" y="2389981"/>
            <a:ext cx="0" cy="9544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AutoShape 1102">
            <a:extLst>
              <a:ext uri="{FF2B5EF4-FFF2-40B4-BE49-F238E27FC236}">
                <a16:creationId xmlns:a16="http://schemas.microsoft.com/office/drawing/2014/main" id="{53EABF1A-CF2A-4ABA-BF08-6B1287FA1C53}"/>
              </a:ext>
            </a:extLst>
          </p:cNvPr>
          <p:cNvCxnSpPr>
            <a:cxnSpLocks noChangeShapeType="1"/>
            <a:stCxn id="111" idx="6"/>
            <a:endCxn id="112" idx="1"/>
          </p:cNvCxnSpPr>
          <p:nvPr/>
        </p:nvCxnSpPr>
        <p:spPr bwMode="auto">
          <a:xfrm>
            <a:off x="6438003" y="3042233"/>
            <a:ext cx="310824" cy="3468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AutoShape 1116">
            <a:extLst>
              <a:ext uri="{FF2B5EF4-FFF2-40B4-BE49-F238E27FC236}">
                <a16:creationId xmlns:a16="http://schemas.microsoft.com/office/drawing/2014/main" id="{D5741100-A34C-4E96-8BB0-436EB0B739F8}"/>
              </a:ext>
            </a:extLst>
          </p:cNvPr>
          <p:cNvCxnSpPr>
            <a:cxnSpLocks noChangeShapeType="1"/>
            <a:stCxn id="104" idx="7"/>
            <a:endCxn id="106" idx="2"/>
          </p:cNvCxnSpPr>
          <p:nvPr/>
        </p:nvCxnSpPr>
        <p:spPr bwMode="auto">
          <a:xfrm rot="5400000" flipH="1" flipV="1">
            <a:off x="2902803" y="2014875"/>
            <a:ext cx="825864" cy="1222354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3B8C184-8ADC-40F6-8681-321870C23489}"/>
              </a:ext>
            </a:extLst>
          </p:cNvPr>
          <p:cNvSpPr/>
          <p:nvPr/>
        </p:nvSpPr>
        <p:spPr>
          <a:xfrm>
            <a:off x="4570590" y="99361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Note: graph coloring is very hard in general, but graphs corresponding to interval intersections are simpler.</a:t>
            </a:r>
          </a:p>
        </p:txBody>
      </p:sp>
    </p:spTree>
    <p:extLst>
      <p:ext uri="{BB962C8B-B14F-4D97-AF65-F5344CB8AC3E}">
        <p14:creationId xmlns:p14="http://schemas.microsoft.com/office/powerpoint/2010/main" val="42530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Better Schedule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2200" dirty="0">
              <a:solidFill>
                <a:srgbClr val="003399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2200" dirty="0">
              <a:solidFill>
                <a:srgbClr val="003399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sz="2200" dirty="0">
                <a:latin typeface="+mj-lt"/>
                <a:ea typeface="ＭＳ Ｐゴシック" charset="0"/>
                <a:cs typeface="ＭＳ Ｐゴシック" charset="0"/>
              </a:rPr>
              <a:t>This one uses only 3 classrooms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3" name="Group 1079">
            <a:extLst>
              <a:ext uri="{FF2B5EF4-FFF2-40B4-BE49-F238E27FC236}">
                <a16:creationId xmlns:a16="http://schemas.microsoft.com/office/drawing/2014/main" id="{35FC5554-3772-4C37-804E-C424E8BBD958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3590570"/>
            <a:ext cx="6673850" cy="1685925"/>
            <a:chOff x="814" y="2434"/>
            <a:chExt cx="4204" cy="1430"/>
          </a:xfrm>
        </p:grpSpPr>
        <p:sp>
          <p:nvSpPr>
            <p:cNvPr id="104" name="Line 1045">
              <a:extLst>
                <a:ext uri="{FF2B5EF4-FFF2-40B4-BE49-F238E27FC236}">
                  <a16:creationId xmlns:a16="http://schemas.microsoft.com/office/drawing/2014/main" id="{A9B89A73-F269-47D7-AFA9-9FECF4018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1046">
              <a:extLst>
                <a:ext uri="{FF2B5EF4-FFF2-40B4-BE49-F238E27FC236}">
                  <a16:creationId xmlns:a16="http://schemas.microsoft.com/office/drawing/2014/main" id="{30A95612-5D91-46E6-A6AA-11ACCC04A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1047">
              <a:extLst>
                <a:ext uri="{FF2B5EF4-FFF2-40B4-BE49-F238E27FC236}">
                  <a16:creationId xmlns:a16="http://schemas.microsoft.com/office/drawing/2014/main" id="{28A20C6C-3E0D-44E9-AF56-693158A61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1048">
              <a:extLst>
                <a:ext uri="{FF2B5EF4-FFF2-40B4-BE49-F238E27FC236}">
                  <a16:creationId xmlns:a16="http://schemas.microsoft.com/office/drawing/2014/main" id="{C8C2F1AE-32D7-4593-893A-37AD0508E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1049">
              <a:extLst>
                <a:ext uri="{FF2B5EF4-FFF2-40B4-BE49-F238E27FC236}">
                  <a16:creationId xmlns:a16="http://schemas.microsoft.com/office/drawing/2014/main" id="{91C72157-44C4-4AF7-A3DA-FA186D69A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Line 1050">
              <a:extLst>
                <a:ext uri="{FF2B5EF4-FFF2-40B4-BE49-F238E27FC236}">
                  <a16:creationId xmlns:a16="http://schemas.microsoft.com/office/drawing/2014/main" id="{9526CA36-C8B1-4B62-B805-6337F42DC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39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0" name="Line 1051">
              <a:extLst>
                <a:ext uri="{FF2B5EF4-FFF2-40B4-BE49-F238E27FC236}">
                  <a16:creationId xmlns:a16="http://schemas.microsoft.com/office/drawing/2014/main" id="{DFC7C466-86EC-4CE8-A148-9CC235C2C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1" name="Line 1052">
              <a:extLst>
                <a:ext uri="{FF2B5EF4-FFF2-40B4-BE49-F238E27FC236}">
                  <a16:creationId xmlns:a16="http://schemas.microsoft.com/office/drawing/2014/main" id="{20AFE6E7-57F9-41B7-B494-EFADC8D4C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2" name="Line 1053">
              <a:extLst>
                <a:ext uri="{FF2B5EF4-FFF2-40B4-BE49-F238E27FC236}">
                  <a16:creationId xmlns:a16="http://schemas.microsoft.com/office/drawing/2014/main" id="{8E472E88-F1C2-4572-8752-271D14F1A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3" name="Line 1054">
              <a:extLst>
                <a:ext uri="{FF2B5EF4-FFF2-40B4-BE49-F238E27FC236}">
                  <a16:creationId xmlns:a16="http://schemas.microsoft.com/office/drawing/2014/main" id="{AA24A7E0-C8F2-432D-B91C-35758AB7A2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4" name="Line 1055">
              <a:extLst>
                <a:ext uri="{FF2B5EF4-FFF2-40B4-BE49-F238E27FC236}">
                  <a16:creationId xmlns:a16="http://schemas.microsoft.com/office/drawing/2014/main" id="{FD45D5DC-C160-47DD-9506-8C181BC3A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5" name="Line 1056">
              <a:extLst>
                <a:ext uri="{FF2B5EF4-FFF2-40B4-BE49-F238E27FC236}">
                  <a16:creationId xmlns:a16="http://schemas.microsoft.com/office/drawing/2014/main" id="{7AA49C9F-3BC6-4A0A-924D-0624CE9A9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5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6" name="Line 1063">
              <a:extLst>
                <a:ext uri="{FF2B5EF4-FFF2-40B4-BE49-F238E27FC236}">
                  <a16:creationId xmlns:a16="http://schemas.microsoft.com/office/drawing/2014/main" id="{F71AA57F-3492-4269-AF86-A68D44E4A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5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7" name="Line 1064">
              <a:extLst>
                <a:ext uri="{FF2B5EF4-FFF2-40B4-BE49-F238E27FC236}">
                  <a16:creationId xmlns:a16="http://schemas.microsoft.com/office/drawing/2014/main" id="{FE2DCAD9-37A1-441C-9B86-A2CE4D81C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81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8" name="Line 1065">
              <a:extLst>
                <a:ext uri="{FF2B5EF4-FFF2-40B4-BE49-F238E27FC236}">
                  <a16:creationId xmlns:a16="http://schemas.microsoft.com/office/drawing/2014/main" id="{F5E918D8-F7AA-4A36-9229-161DA61EED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18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9" name="Line 1066">
              <a:extLst>
                <a:ext uri="{FF2B5EF4-FFF2-40B4-BE49-F238E27FC236}">
                  <a16:creationId xmlns:a16="http://schemas.microsoft.com/office/drawing/2014/main" id="{D30D5CEB-0533-4592-B560-333DE20378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43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0" name="Line 1067">
              <a:extLst>
                <a:ext uri="{FF2B5EF4-FFF2-40B4-BE49-F238E27FC236}">
                  <a16:creationId xmlns:a16="http://schemas.microsoft.com/office/drawing/2014/main" id="{B2E0A598-A92B-4569-9A74-7626312442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06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21" name="Line 1028">
            <a:extLst>
              <a:ext uri="{FF2B5EF4-FFF2-40B4-BE49-F238E27FC236}">
                <a16:creationId xmlns:a16="http://schemas.microsoft.com/office/drawing/2014/main" id="{D8CAD0E6-9446-4EA6-AD01-2EAB37F70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5276495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2" name="Text Box 1029">
            <a:extLst>
              <a:ext uri="{FF2B5EF4-FFF2-40B4-BE49-F238E27FC236}">
                <a16:creationId xmlns:a16="http://schemas.microsoft.com/office/drawing/2014/main" id="{E169C0B5-8D9E-4278-BCF1-13121568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5354283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23" name="Text Box 1030">
            <a:extLst>
              <a:ext uri="{FF2B5EF4-FFF2-40B4-BE49-F238E27FC236}">
                <a16:creationId xmlns:a16="http://schemas.microsoft.com/office/drawing/2014/main" id="{25A4367E-147E-4CDF-9C31-DD7B322C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5370158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124" name="Line 1031">
            <a:extLst>
              <a:ext uri="{FF2B5EF4-FFF2-40B4-BE49-F238E27FC236}">
                <a16:creationId xmlns:a16="http://schemas.microsoft.com/office/drawing/2014/main" id="{77A67536-ECAE-4092-87C3-4312B470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8" y="527649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5" name="Text Box 1032">
            <a:extLst>
              <a:ext uri="{FF2B5EF4-FFF2-40B4-BE49-F238E27FC236}">
                <a16:creationId xmlns:a16="http://schemas.microsoft.com/office/drawing/2014/main" id="{2DABE78C-8720-49C9-82B9-F40BF16F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276495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126" name="Text Box 1033">
            <a:extLst>
              <a:ext uri="{FF2B5EF4-FFF2-40B4-BE49-F238E27FC236}">
                <a16:creationId xmlns:a16="http://schemas.microsoft.com/office/drawing/2014/main" id="{CF5DD1A2-914B-4811-8E4F-ACFC6C83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5276495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127" name="Text Box 1034">
            <a:extLst>
              <a:ext uri="{FF2B5EF4-FFF2-40B4-BE49-F238E27FC236}">
                <a16:creationId xmlns:a16="http://schemas.microsoft.com/office/drawing/2014/main" id="{8B1ADF55-DA4C-445C-97D2-D7CB636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276495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128" name="Text Box 1035">
            <a:extLst>
              <a:ext uri="{FF2B5EF4-FFF2-40B4-BE49-F238E27FC236}">
                <a16:creationId xmlns:a16="http://schemas.microsoft.com/office/drawing/2014/main" id="{52B1C877-C057-4EC2-945E-3BF2638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5276495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129" name="Text Box 1036">
            <a:extLst>
              <a:ext uri="{FF2B5EF4-FFF2-40B4-BE49-F238E27FC236}">
                <a16:creationId xmlns:a16="http://schemas.microsoft.com/office/drawing/2014/main" id="{7E49E610-04A5-4DDB-AD1F-04943BDA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276495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0" name="Text Box 1037">
            <a:extLst>
              <a:ext uri="{FF2B5EF4-FFF2-40B4-BE49-F238E27FC236}">
                <a16:creationId xmlns:a16="http://schemas.microsoft.com/office/drawing/2014/main" id="{34FC9018-5574-405D-BD94-D238B9F9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5276495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131" name="Text Box 1038">
            <a:extLst>
              <a:ext uri="{FF2B5EF4-FFF2-40B4-BE49-F238E27FC236}">
                <a16:creationId xmlns:a16="http://schemas.microsoft.com/office/drawing/2014/main" id="{EC344544-9826-42D0-99F6-52293F97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5276495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32" name="Text Box 1039">
            <a:extLst>
              <a:ext uri="{FF2B5EF4-FFF2-40B4-BE49-F238E27FC236}">
                <a16:creationId xmlns:a16="http://schemas.microsoft.com/office/drawing/2014/main" id="{05414895-E4A1-4CCD-ADDF-81899638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5276495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133" name="Text Box 1040">
            <a:extLst>
              <a:ext uri="{FF2B5EF4-FFF2-40B4-BE49-F238E27FC236}">
                <a16:creationId xmlns:a16="http://schemas.microsoft.com/office/drawing/2014/main" id="{D2E4C278-CE14-4BED-8104-A9502E8B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527649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134" name="Text Box 1041">
            <a:extLst>
              <a:ext uri="{FF2B5EF4-FFF2-40B4-BE49-F238E27FC236}">
                <a16:creationId xmlns:a16="http://schemas.microsoft.com/office/drawing/2014/main" id="{6AC17AB4-91CD-45AD-A1A3-A8E8EEB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5276495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135" name="Text Box 1042">
            <a:extLst>
              <a:ext uri="{FF2B5EF4-FFF2-40B4-BE49-F238E27FC236}">
                <a16:creationId xmlns:a16="http://schemas.microsoft.com/office/drawing/2014/main" id="{D66A3139-EE10-46A4-84D6-A193883D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276495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136" name="Text Box 1043">
            <a:extLst>
              <a:ext uri="{FF2B5EF4-FFF2-40B4-BE49-F238E27FC236}">
                <a16:creationId xmlns:a16="http://schemas.microsoft.com/office/drawing/2014/main" id="{90818627-0B47-4BFC-ACAF-5BD9B84D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276495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137" name="Rectangle 1057">
            <a:extLst>
              <a:ext uri="{FF2B5EF4-FFF2-40B4-BE49-F238E27FC236}">
                <a16:creationId xmlns:a16="http://schemas.microsoft.com/office/drawing/2014/main" id="{1E57C33F-5AE6-48E7-BF37-79075A7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470817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138" name="Rectangle 1058">
            <a:extLst>
              <a:ext uri="{FF2B5EF4-FFF2-40B4-BE49-F238E27FC236}">
                <a16:creationId xmlns:a16="http://schemas.microsoft.com/office/drawing/2014/main" id="{6DE460B2-1F51-4076-9149-4D8A521C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895370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139" name="Rectangle 1059">
            <a:extLst>
              <a:ext uri="{FF2B5EF4-FFF2-40B4-BE49-F238E27FC236}">
                <a16:creationId xmlns:a16="http://schemas.microsoft.com/office/drawing/2014/main" id="{469A099F-13D3-45F0-ABBB-7F5942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697058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140" name="Rectangle 1060">
            <a:extLst>
              <a:ext uri="{FF2B5EF4-FFF2-40B4-BE49-F238E27FC236}">
                <a16:creationId xmlns:a16="http://schemas.microsoft.com/office/drawing/2014/main" id="{0FE2F77B-BCDA-499C-892B-37923A11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709758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141" name="Rectangle 1061">
            <a:extLst>
              <a:ext uri="{FF2B5EF4-FFF2-40B4-BE49-F238E27FC236}">
                <a16:creationId xmlns:a16="http://schemas.microsoft.com/office/drawing/2014/main" id="{DB6F79FE-2DFF-43CB-9C71-6137847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890608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142" name="Rectangle 1062">
            <a:extLst>
              <a:ext uri="{FF2B5EF4-FFF2-40B4-BE49-F238E27FC236}">
                <a16:creationId xmlns:a16="http://schemas.microsoft.com/office/drawing/2014/main" id="{0AAE40F2-F042-46E6-B62A-F6402FB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0018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143" name="Rectangle 1068">
            <a:extLst>
              <a:ext uri="{FF2B5EF4-FFF2-40B4-BE49-F238E27FC236}">
                <a16:creationId xmlns:a16="http://schemas.microsoft.com/office/drawing/2014/main" id="{CA8B8E57-388F-4723-87EB-BE4BA0B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428589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144" name="Rectangle 1069">
            <a:extLst>
              <a:ext uri="{FF2B5EF4-FFF2-40B4-BE49-F238E27FC236}">
                <a16:creationId xmlns:a16="http://schemas.microsoft.com/office/drawing/2014/main" id="{7E06131A-1947-4CE4-9320-C25C855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3896958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145" name="Line 1070">
            <a:extLst>
              <a:ext uri="{FF2B5EF4-FFF2-40B4-BE49-F238E27FC236}">
                <a16:creationId xmlns:a16="http://schemas.microsoft.com/office/drawing/2014/main" id="{5FC91171-7C24-4B92-8E55-D91CE229C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7263" y="5271733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6" name="Text Box 1071">
            <a:extLst>
              <a:ext uri="{FF2B5EF4-FFF2-40B4-BE49-F238E27FC236}">
                <a16:creationId xmlns:a16="http://schemas.microsoft.com/office/drawing/2014/main" id="{1B247E41-5217-4F68-BA5F-D4D3B662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5271733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147" name="Text Box 1072">
            <a:extLst>
              <a:ext uri="{FF2B5EF4-FFF2-40B4-BE49-F238E27FC236}">
                <a16:creationId xmlns:a16="http://schemas.microsoft.com/office/drawing/2014/main" id="{0C7A3074-9694-416F-9E9E-8878BDB3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527173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148" name="Text Box 1073">
            <a:extLst>
              <a:ext uri="{FF2B5EF4-FFF2-40B4-BE49-F238E27FC236}">
                <a16:creationId xmlns:a16="http://schemas.microsoft.com/office/drawing/2014/main" id="{EDAE40BD-15F9-488F-B646-93E9873D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271733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149" name="Text Box 1074">
            <a:extLst>
              <a:ext uri="{FF2B5EF4-FFF2-40B4-BE49-F238E27FC236}">
                <a16:creationId xmlns:a16="http://schemas.microsoft.com/office/drawing/2014/main" id="{68A95681-4DC8-4832-AA3C-1DDEBC98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527173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sp>
        <p:nvSpPr>
          <p:cNvPr id="150" name="Rectangle 1075">
            <a:extLst>
              <a:ext uri="{FF2B5EF4-FFF2-40B4-BE49-F238E27FC236}">
                <a16:creationId xmlns:a16="http://schemas.microsoft.com/office/drawing/2014/main" id="{E9A5DE90-4B64-46F6-BD45-40E07150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895370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51" name="Rectangle 1076">
            <a:extLst>
              <a:ext uri="{FF2B5EF4-FFF2-40B4-BE49-F238E27FC236}">
                <a16:creationId xmlns:a16="http://schemas.microsoft.com/office/drawing/2014/main" id="{B8FF7611-E800-46AA-8D8F-D8FB0B0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4297008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606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for last two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</p:spPr>
            <p:txBody>
              <a:bodyPr/>
              <a:lstStyle/>
              <a:p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Terminology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: </a:t>
                </a:r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vertices, 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edges, </a:t>
                </a:r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paths, connected component, tree, bipartite…</a:t>
                </a:r>
              </a:p>
              <a:p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Vertices 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vs Edges: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 in general,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−1</m:t>
                    </m:r>
                  </m:oMath>
                </a14:m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 for trees</a:t>
                </a:r>
              </a:p>
              <a:p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BFS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: Layers, queue, shortest paths, all edges go to same or adjacent </a:t>
                </a:r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layer</a:t>
                </a:r>
              </a:p>
              <a:p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DFS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: recursion/stack; all edges </a:t>
                </a:r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ancestor/descendant</a:t>
                </a:r>
              </a:p>
              <a:p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Algorithms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: Connected Comp, bipartiteness, topological </a:t>
                </a:r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sort</a:t>
                </a:r>
              </a:p>
              <a:p>
                <a:r>
                  <a:rPr lang="en-US" sz="2400" dirty="0" smtClean="0">
                    <a:latin typeface="Gill Sans" charset="0"/>
                  </a:rPr>
                  <a:t>Techniques: Induction on vertices/layers</a:t>
                </a:r>
              </a:p>
              <a:p>
                <a:r>
                  <a:rPr lang="en-US" sz="2400" dirty="0" smtClean="0">
                    <a:latin typeface="Gill Sans" charset="0"/>
                  </a:rPr>
                  <a:t>Sorry that the algorithm 2 for </a:t>
                </a:r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topological </a:t>
                </a:r>
                <a:r>
                  <a:rPr lang="en-US" sz="2400" dirty="0" smtClean="0">
                    <a:latin typeface="Gill Sans" charset="0"/>
                    <a:ea typeface="Osaka" charset="0"/>
                    <a:cs typeface="Osaka" charset="0"/>
                  </a:rPr>
                  <a:t>sort is wrong.</a:t>
                </a:r>
              </a:p>
              <a:p>
                <a:pPr lvl="1"/>
                <a:r>
                  <a:rPr lang="en-US" sz="2000" dirty="0" smtClean="0">
                    <a:latin typeface="Gill Sans" charset="0"/>
                  </a:rPr>
                  <a:t>See the email for the fix</a:t>
                </a:r>
                <a:endParaRPr 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  <a:blipFill>
                <a:blip r:embed="rId3"/>
                <a:stretch>
                  <a:fillRect l="-912" t="-824" r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A Greedy Algorithm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 Consider lectures in increasing order of 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finish 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time:  assign lecture to any compatible classroom.</a:t>
            </a: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Correctness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: This is wrong!</a:t>
            </a: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intervals by </a:t>
                </a:r>
                <a:r>
                  <a:rPr lang="en-US" sz="1600" b="1" dirty="0" smtClean="0">
                    <a:latin typeface="Courier New" charset="0"/>
                  </a:rPr>
                  <a:t>finish </a:t>
                </a:r>
                <a:r>
                  <a:rPr lang="en-US" sz="1600" b="1" dirty="0">
                    <a:latin typeface="Courier New" charset="0"/>
                  </a:rPr>
                  <a:t>time so that </a:t>
                </a:r>
                <a:r>
                  <a:rPr lang="en-US" sz="1600" b="1" dirty="0" smtClean="0">
                    <a:latin typeface="Courier New" charset="0"/>
                  </a:rPr>
                  <a:t>f</a:t>
                </a:r>
                <a:r>
                  <a:rPr lang="en-US" sz="1600" b="1" baseline="-25000" dirty="0" smtClean="0">
                    <a:latin typeface="Courier New" charset="0"/>
                  </a:rPr>
                  <a:t>1</a:t>
                </a:r>
                <a:r>
                  <a:rPr lang="en-US" sz="1600" b="1" dirty="0" smtClean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 smtClean="0">
                    <a:latin typeface="Courier New" charset="0"/>
                  </a:rPr>
                  <a:t>f</a:t>
                </a:r>
                <a:r>
                  <a:rPr lang="en-US" sz="1600" b="1" baseline="-25000" dirty="0" smtClean="0">
                    <a:latin typeface="Courier New" charset="0"/>
                  </a:rPr>
                  <a:t>2</a:t>
                </a:r>
                <a:r>
                  <a:rPr lang="en-US" sz="1600" b="1" dirty="0" smtClean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 smtClean="0">
                    <a:latin typeface="Courier New" charset="0"/>
                  </a:rPr>
                  <a:t>f</a:t>
                </a:r>
                <a:r>
                  <a:rPr lang="en-US" sz="1600" b="1" baseline="-25000" dirty="0" smtClean="0">
                    <a:latin typeface="Courier New" charset="0"/>
                  </a:rPr>
                  <a:t>n</a:t>
                </a:r>
                <a:r>
                  <a:rPr lang="en-US" sz="1600" b="1" dirty="0">
                    <a:latin typeface="Courier New" charset="0"/>
                  </a:rPr>
                  <a:t>.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</a:t>
                </a:r>
                <a:r>
                  <a:rPr lang="en-US" sz="1600" b="1" dirty="0">
                    <a:latin typeface="Courier New" charset="0"/>
                  </a:rPr>
                  <a:t> 0</a:t>
                </a:r>
              </a:p>
              <a:p>
                <a:pPr algn="l"/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if</a:t>
                </a:r>
                <a:r>
                  <a:rPr lang="en-US" sz="1600" b="1" dirty="0">
                    <a:latin typeface="Courier New" charset="0"/>
                  </a:rPr>
                  <a:t> (</a:t>
                </a:r>
                <a:r>
                  <a:rPr lang="en-US" sz="1600" b="1" dirty="0" err="1">
                    <a:latin typeface="Courier New" charset="0"/>
                  </a:rPr>
                  <a:t>lect</a:t>
                </a:r>
                <a:r>
                  <a:rPr lang="en-US" sz="1600" b="1" dirty="0">
                    <a:latin typeface="Courier New" charset="0"/>
                  </a:rPr>
                  <a:t> j is compatible with some classroom k,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𝒅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k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else</a:t>
                </a:r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allocate a new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 d + 1</a:t>
                </a:r>
                <a:r>
                  <a:rPr lang="en-US" sz="1600" b="1" dirty="0">
                    <a:latin typeface="Courier New" charset="0"/>
                  </a:rPr>
                  <a:t> 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    </a:t>
                </a:r>
              </a:p>
              <a:p>
                <a:pPr algn="l"/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ultiply 1"/>
          <p:cNvSpPr/>
          <p:nvPr/>
        </p:nvSpPr>
        <p:spPr bwMode="auto">
          <a:xfrm>
            <a:off x="571500" y="1970413"/>
            <a:ext cx="7911239" cy="3923922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Example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580" y="2663908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853" y="5300933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688" y="2525890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66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54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41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29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804" y="270744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91" y="2707443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79" y="270744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273" y="2264961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1" y="1017722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2" y="1433647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51" y="1847985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170" y="5321798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278" y="5183780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56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44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31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619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394" y="536533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581" y="5365333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769" y="536533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63" y="4897021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1" y="4104402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2" y="4520327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639" y="4072094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032444" y="3590441"/>
            <a:ext cx="352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Greedy by finish time gives: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flipH="1">
            <a:off x="5157576" y="3525865"/>
            <a:ext cx="352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OPT:</a:t>
            </a:r>
            <a:endParaRPr lang="en-US" dirty="0"/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4870" y="5175679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978" y="5037661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56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944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131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19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094" y="5219214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81" y="5219214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69" y="5219214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563" y="3965656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191" y="3958283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192" y="4374208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339" y="4359925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325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 Consider lectures in increasing order of </a:t>
            </a:r>
            <a:r>
              <a:rPr lang="en-US" sz="240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start</a:t>
            </a:r>
            <a:r>
              <a:rPr lang="en-US" sz="2400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time:  assign lecture to any compatible classroom.</a:t>
            </a: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Exercise!</a:t>
            </a: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intervals by starting time so that s</a:t>
                </a:r>
                <a:r>
                  <a:rPr lang="en-US" sz="1600" b="1" baseline="-25000" dirty="0">
                    <a:latin typeface="Courier New" charset="0"/>
                  </a:rPr>
                  <a:t>1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s</a:t>
                </a:r>
                <a:r>
                  <a:rPr lang="en-US" sz="1600" b="1" baseline="-25000" dirty="0">
                    <a:latin typeface="Courier New" charset="0"/>
                  </a:rPr>
                  <a:t>2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 err="1">
                    <a:latin typeface="Courier New" charset="0"/>
                  </a:rPr>
                  <a:t>s</a:t>
                </a:r>
                <a:r>
                  <a:rPr lang="en-US" sz="1600" b="1" baseline="-25000" dirty="0" err="1">
                    <a:latin typeface="Courier New" charset="0"/>
                  </a:rPr>
                  <a:t>n</a:t>
                </a:r>
                <a:r>
                  <a:rPr lang="en-US" sz="1600" b="1" dirty="0">
                    <a:latin typeface="Courier New" charset="0"/>
                  </a:rPr>
                  <a:t>.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</a:t>
                </a:r>
                <a:r>
                  <a:rPr lang="en-US" sz="1600" b="1" dirty="0">
                    <a:latin typeface="Courier New" charset="0"/>
                  </a:rPr>
                  <a:t> 0</a:t>
                </a:r>
              </a:p>
              <a:p>
                <a:pPr algn="l"/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if</a:t>
                </a:r>
                <a:r>
                  <a:rPr lang="en-US" sz="1600" b="1" dirty="0">
                    <a:latin typeface="Courier New" charset="0"/>
                  </a:rPr>
                  <a:t> (</a:t>
                </a:r>
                <a:r>
                  <a:rPr lang="en-US" sz="1600" b="1" dirty="0" err="1">
                    <a:latin typeface="Courier New" charset="0"/>
                  </a:rPr>
                  <a:t>lect</a:t>
                </a:r>
                <a:r>
                  <a:rPr lang="en-US" sz="1600" b="1" dirty="0">
                    <a:latin typeface="Courier New" charset="0"/>
                  </a:rPr>
                  <a:t> j is compatible with some classroom k,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𝒅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k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else</a:t>
                </a:r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allocate a new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 d + 1</a:t>
                </a:r>
                <a:r>
                  <a:rPr lang="en-US" sz="1600" b="1" dirty="0">
                    <a:latin typeface="Courier New" charset="0"/>
                  </a:rPr>
                  <a:t> 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    </a:t>
                </a:r>
              </a:p>
              <a:p>
                <a:pPr algn="l"/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2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Structural Lower-Bound on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Def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depth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of a set of open intervals is the maximum number that contain any given time.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Key observation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Number of classrooms needed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  depth.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Ex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Depth of schedule below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 3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  schedule below is optimal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</a:t>
                </a: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Q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Does there always exist a schedule equal to depth of intervals?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3" name="Group 1079">
            <a:extLst>
              <a:ext uri="{FF2B5EF4-FFF2-40B4-BE49-F238E27FC236}">
                <a16:creationId xmlns:a16="http://schemas.microsoft.com/office/drawing/2014/main" id="{35FC5554-3772-4C37-804E-C424E8BBD958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4448175"/>
            <a:ext cx="6673850" cy="1685925"/>
            <a:chOff x="814" y="2434"/>
            <a:chExt cx="4204" cy="1430"/>
          </a:xfrm>
        </p:grpSpPr>
        <p:sp>
          <p:nvSpPr>
            <p:cNvPr id="104" name="Line 1045">
              <a:extLst>
                <a:ext uri="{FF2B5EF4-FFF2-40B4-BE49-F238E27FC236}">
                  <a16:creationId xmlns:a16="http://schemas.microsoft.com/office/drawing/2014/main" id="{A9B89A73-F269-47D7-AFA9-9FECF4018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1046">
              <a:extLst>
                <a:ext uri="{FF2B5EF4-FFF2-40B4-BE49-F238E27FC236}">
                  <a16:creationId xmlns:a16="http://schemas.microsoft.com/office/drawing/2014/main" id="{30A95612-5D91-46E6-A6AA-11ACCC04A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1047">
              <a:extLst>
                <a:ext uri="{FF2B5EF4-FFF2-40B4-BE49-F238E27FC236}">
                  <a16:creationId xmlns:a16="http://schemas.microsoft.com/office/drawing/2014/main" id="{28A20C6C-3E0D-44E9-AF56-693158A61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1048">
              <a:extLst>
                <a:ext uri="{FF2B5EF4-FFF2-40B4-BE49-F238E27FC236}">
                  <a16:creationId xmlns:a16="http://schemas.microsoft.com/office/drawing/2014/main" id="{C8C2F1AE-32D7-4593-893A-37AD0508E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1049">
              <a:extLst>
                <a:ext uri="{FF2B5EF4-FFF2-40B4-BE49-F238E27FC236}">
                  <a16:creationId xmlns:a16="http://schemas.microsoft.com/office/drawing/2014/main" id="{91C72157-44C4-4AF7-A3DA-FA186D69A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Line 1050">
              <a:extLst>
                <a:ext uri="{FF2B5EF4-FFF2-40B4-BE49-F238E27FC236}">
                  <a16:creationId xmlns:a16="http://schemas.microsoft.com/office/drawing/2014/main" id="{9526CA36-C8B1-4B62-B805-6337F42DC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39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0" name="Line 1051">
              <a:extLst>
                <a:ext uri="{FF2B5EF4-FFF2-40B4-BE49-F238E27FC236}">
                  <a16:creationId xmlns:a16="http://schemas.microsoft.com/office/drawing/2014/main" id="{DFC7C466-86EC-4CE8-A148-9CC235C2C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1" name="Line 1052">
              <a:extLst>
                <a:ext uri="{FF2B5EF4-FFF2-40B4-BE49-F238E27FC236}">
                  <a16:creationId xmlns:a16="http://schemas.microsoft.com/office/drawing/2014/main" id="{20AFE6E7-57F9-41B7-B494-EFADC8D4C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2" name="Line 1053">
              <a:extLst>
                <a:ext uri="{FF2B5EF4-FFF2-40B4-BE49-F238E27FC236}">
                  <a16:creationId xmlns:a16="http://schemas.microsoft.com/office/drawing/2014/main" id="{8E472E88-F1C2-4572-8752-271D14F1A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3" name="Line 1054">
              <a:extLst>
                <a:ext uri="{FF2B5EF4-FFF2-40B4-BE49-F238E27FC236}">
                  <a16:creationId xmlns:a16="http://schemas.microsoft.com/office/drawing/2014/main" id="{AA24A7E0-C8F2-432D-B91C-35758AB7A2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4" name="Line 1055">
              <a:extLst>
                <a:ext uri="{FF2B5EF4-FFF2-40B4-BE49-F238E27FC236}">
                  <a16:creationId xmlns:a16="http://schemas.microsoft.com/office/drawing/2014/main" id="{FD45D5DC-C160-47DD-9506-8C181BC3A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5" name="Line 1056">
              <a:extLst>
                <a:ext uri="{FF2B5EF4-FFF2-40B4-BE49-F238E27FC236}">
                  <a16:creationId xmlns:a16="http://schemas.microsoft.com/office/drawing/2014/main" id="{7AA49C9F-3BC6-4A0A-924D-0624CE9A9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5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6" name="Line 1063">
              <a:extLst>
                <a:ext uri="{FF2B5EF4-FFF2-40B4-BE49-F238E27FC236}">
                  <a16:creationId xmlns:a16="http://schemas.microsoft.com/office/drawing/2014/main" id="{F71AA57F-3492-4269-AF86-A68D44E4A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5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7" name="Line 1064">
              <a:extLst>
                <a:ext uri="{FF2B5EF4-FFF2-40B4-BE49-F238E27FC236}">
                  <a16:creationId xmlns:a16="http://schemas.microsoft.com/office/drawing/2014/main" id="{FE2DCAD9-37A1-441C-9B86-A2CE4D81C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81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8" name="Line 1065">
              <a:extLst>
                <a:ext uri="{FF2B5EF4-FFF2-40B4-BE49-F238E27FC236}">
                  <a16:creationId xmlns:a16="http://schemas.microsoft.com/office/drawing/2014/main" id="{F5E918D8-F7AA-4A36-9229-161DA61EED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18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9" name="Line 1066">
              <a:extLst>
                <a:ext uri="{FF2B5EF4-FFF2-40B4-BE49-F238E27FC236}">
                  <a16:creationId xmlns:a16="http://schemas.microsoft.com/office/drawing/2014/main" id="{D30D5CEB-0533-4592-B560-333DE20378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43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0" name="Line 1067">
              <a:extLst>
                <a:ext uri="{FF2B5EF4-FFF2-40B4-BE49-F238E27FC236}">
                  <a16:creationId xmlns:a16="http://schemas.microsoft.com/office/drawing/2014/main" id="{B2E0A598-A92B-4569-9A74-7626312442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06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21" name="Line 1028">
            <a:extLst>
              <a:ext uri="{FF2B5EF4-FFF2-40B4-BE49-F238E27FC236}">
                <a16:creationId xmlns:a16="http://schemas.microsoft.com/office/drawing/2014/main" id="{D8CAD0E6-9446-4EA6-AD01-2EAB37F70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2" name="Text Box 1029">
            <a:extLst>
              <a:ext uri="{FF2B5EF4-FFF2-40B4-BE49-F238E27FC236}">
                <a16:creationId xmlns:a16="http://schemas.microsoft.com/office/drawing/2014/main" id="{E169C0B5-8D9E-4278-BCF1-13121568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23" name="Text Box 1030">
            <a:extLst>
              <a:ext uri="{FF2B5EF4-FFF2-40B4-BE49-F238E27FC236}">
                <a16:creationId xmlns:a16="http://schemas.microsoft.com/office/drawing/2014/main" id="{25A4367E-147E-4CDF-9C31-DD7B322C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124" name="Line 1031">
            <a:extLst>
              <a:ext uri="{FF2B5EF4-FFF2-40B4-BE49-F238E27FC236}">
                <a16:creationId xmlns:a16="http://schemas.microsoft.com/office/drawing/2014/main" id="{77A67536-ECAE-4092-87C3-4312B470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5" name="Text Box 1032">
            <a:extLst>
              <a:ext uri="{FF2B5EF4-FFF2-40B4-BE49-F238E27FC236}">
                <a16:creationId xmlns:a16="http://schemas.microsoft.com/office/drawing/2014/main" id="{2DABE78C-8720-49C9-82B9-F40BF16F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126" name="Text Box 1033">
            <a:extLst>
              <a:ext uri="{FF2B5EF4-FFF2-40B4-BE49-F238E27FC236}">
                <a16:creationId xmlns:a16="http://schemas.microsoft.com/office/drawing/2014/main" id="{CF5DD1A2-914B-4811-8E4F-ACFC6C83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127" name="Text Box 1034">
            <a:extLst>
              <a:ext uri="{FF2B5EF4-FFF2-40B4-BE49-F238E27FC236}">
                <a16:creationId xmlns:a16="http://schemas.microsoft.com/office/drawing/2014/main" id="{8B1ADF55-DA4C-445C-97D2-D7CB636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128" name="Text Box 1035">
            <a:extLst>
              <a:ext uri="{FF2B5EF4-FFF2-40B4-BE49-F238E27FC236}">
                <a16:creationId xmlns:a16="http://schemas.microsoft.com/office/drawing/2014/main" id="{52B1C877-C057-4EC2-945E-3BF2638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129" name="Text Box 1036">
            <a:extLst>
              <a:ext uri="{FF2B5EF4-FFF2-40B4-BE49-F238E27FC236}">
                <a16:creationId xmlns:a16="http://schemas.microsoft.com/office/drawing/2014/main" id="{7E49E610-04A5-4DDB-AD1F-04943BDA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0" name="Text Box 1037">
            <a:extLst>
              <a:ext uri="{FF2B5EF4-FFF2-40B4-BE49-F238E27FC236}">
                <a16:creationId xmlns:a16="http://schemas.microsoft.com/office/drawing/2014/main" id="{34FC9018-5574-405D-BD94-D238B9F9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131" name="Text Box 1038">
            <a:extLst>
              <a:ext uri="{FF2B5EF4-FFF2-40B4-BE49-F238E27FC236}">
                <a16:creationId xmlns:a16="http://schemas.microsoft.com/office/drawing/2014/main" id="{EC344544-9826-42D0-99F6-52293F97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32" name="Text Box 1039">
            <a:extLst>
              <a:ext uri="{FF2B5EF4-FFF2-40B4-BE49-F238E27FC236}">
                <a16:creationId xmlns:a16="http://schemas.microsoft.com/office/drawing/2014/main" id="{05414895-E4A1-4CCD-ADDF-81899638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133" name="Text Box 1040">
            <a:extLst>
              <a:ext uri="{FF2B5EF4-FFF2-40B4-BE49-F238E27FC236}">
                <a16:creationId xmlns:a16="http://schemas.microsoft.com/office/drawing/2014/main" id="{D2E4C278-CE14-4BED-8104-A9502E8B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134" name="Text Box 1041">
            <a:extLst>
              <a:ext uri="{FF2B5EF4-FFF2-40B4-BE49-F238E27FC236}">
                <a16:creationId xmlns:a16="http://schemas.microsoft.com/office/drawing/2014/main" id="{6AC17AB4-91CD-45AD-A1A3-A8E8EEB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135" name="Text Box 1042">
            <a:extLst>
              <a:ext uri="{FF2B5EF4-FFF2-40B4-BE49-F238E27FC236}">
                <a16:creationId xmlns:a16="http://schemas.microsoft.com/office/drawing/2014/main" id="{D66A3139-EE10-46A4-84D6-A193883D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136" name="Text Box 1043">
            <a:extLst>
              <a:ext uri="{FF2B5EF4-FFF2-40B4-BE49-F238E27FC236}">
                <a16:creationId xmlns:a16="http://schemas.microsoft.com/office/drawing/2014/main" id="{90818627-0B47-4BFC-ACAF-5BD9B84D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137" name="Rectangle 1057">
            <a:extLst>
              <a:ext uri="{FF2B5EF4-FFF2-40B4-BE49-F238E27FC236}">
                <a16:creationId xmlns:a16="http://schemas.microsoft.com/office/drawing/2014/main" id="{1E57C33F-5AE6-48E7-BF37-79075A7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565775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138" name="Rectangle 1058">
            <a:extLst>
              <a:ext uri="{FF2B5EF4-FFF2-40B4-BE49-F238E27FC236}">
                <a16:creationId xmlns:a16="http://schemas.microsoft.com/office/drawing/2014/main" id="{6DE460B2-1F51-4076-9149-4D8A521C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139" name="Rectangle 1059">
            <a:extLst>
              <a:ext uri="{FF2B5EF4-FFF2-40B4-BE49-F238E27FC236}">
                <a16:creationId xmlns:a16="http://schemas.microsoft.com/office/drawing/2014/main" id="{469A099F-13D3-45F0-ABBB-7F5942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140" name="Rectangle 1060">
            <a:extLst>
              <a:ext uri="{FF2B5EF4-FFF2-40B4-BE49-F238E27FC236}">
                <a16:creationId xmlns:a16="http://schemas.microsoft.com/office/drawing/2014/main" id="{0FE2F77B-BCDA-499C-892B-37923A11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5567363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141" name="Rectangle 1061">
            <a:extLst>
              <a:ext uri="{FF2B5EF4-FFF2-40B4-BE49-F238E27FC236}">
                <a16:creationId xmlns:a16="http://schemas.microsoft.com/office/drawing/2014/main" id="{DB6F79FE-2DFF-43CB-9C71-6137847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142" name="Rectangle 1062">
            <a:extLst>
              <a:ext uri="{FF2B5EF4-FFF2-40B4-BE49-F238E27FC236}">
                <a16:creationId xmlns:a16="http://schemas.microsoft.com/office/drawing/2014/main" id="{0AAE40F2-F042-46E6-B62A-F6402FB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157788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143" name="Rectangle 1068">
            <a:extLst>
              <a:ext uri="{FF2B5EF4-FFF2-40B4-BE49-F238E27FC236}">
                <a16:creationId xmlns:a16="http://schemas.microsoft.com/office/drawing/2014/main" id="{CA8B8E57-388F-4723-87EB-BE4BA0B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5143500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144" name="Rectangle 1069">
            <a:extLst>
              <a:ext uri="{FF2B5EF4-FFF2-40B4-BE49-F238E27FC236}">
                <a16:creationId xmlns:a16="http://schemas.microsoft.com/office/drawing/2014/main" id="{7E06131A-1947-4CE4-9320-C25C855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4754563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145" name="Line 1070">
            <a:extLst>
              <a:ext uri="{FF2B5EF4-FFF2-40B4-BE49-F238E27FC236}">
                <a16:creationId xmlns:a16="http://schemas.microsoft.com/office/drawing/2014/main" id="{5FC91171-7C24-4B92-8E55-D91CE229C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6" name="Text Box 1071">
            <a:extLst>
              <a:ext uri="{FF2B5EF4-FFF2-40B4-BE49-F238E27FC236}">
                <a16:creationId xmlns:a16="http://schemas.microsoft.com/office/drawing/2014/main" id="{1B247E41-5217-4F68-BA5F-D4D3B662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147" name="Text Box 1072">
            <a:extLst>
              <a:ext uri="{FF2B5EF4-FFF2-40B4-BE49-F238E27FC236}">
                <a16:creationId xmlns:a16="http://schemas.microsoft.com/office/drawing/2014/main" id="{0C7A3074-9694-416F-9E9E-8878BDB3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148" name="Text Box 1073">
            <a:extLst>
              <a:ext uri="{FF2B5EF4-FFF2-40B4-BE49-F238E27FC236}">
                <a16:creationId xmlns:a16="http://schemas.microsoft.com/office/drawing/2014/main" id="{EDAE40BD-15F9-488F-B646-93E9873D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149" name="Text Box 1074">
            <a:extLst>
              <a:ext uri="{FF2B5EF4-FFF2-40B4-BE49-F238E27FC236}">
                <a16:creationId xmlns:a16="http://schemas.microsoft.com/office/drawing/2014/main" id="{68A95681-4DC8-4832-AA3C-1DDEBC98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sp>
        <p:nvSpPr>
          <p:cNvPr id="150" name="Rectangle 1075">
            <a:extLst>
              <a:ext uri="{FF2B5EF4-FFF2-40B4-BE49-F238E27FC236}">
                <a16:creationId xmlns:a16="http://schemas.microsoft.com/office/drawing/2014/main" id="{E9A5DE90-4B64-46F6-BD45-40E07150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51" name="Rectangle 1076">
            <a:extLst>
              <a:ext uri="{FF2B5EF4-FFF2-40B4-BE49-F238E27FC236}">
                <a16:creationId xmlns:a16="http://schemas.microsoft.com/office/drawing/2014/main" id="{B8FF7611-E800-46AA-8D8F-D8FB0B0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0D64E5-2CCC-48D4-B3A3-7FE3130736B9}"/>
              </a:ext>
            </a:extLst>
          </p:cNvPr>
          <p:cNvCxnSpPr/>
          <p:nvPr/>
        </p:nvCxnSpPr>
        <p:spPr bwMode="auto">
          <a:xfrm>
            <a:off x="3612164" y="4401615"/>
            <a:ext cx="0" cy="22320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25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3"/>
                <a:ext cx="8762301" cy="52484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Observation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:  Greedy algorithm never schedules two incompatible lectures in the same classroom.</a:t>
                </a:r>
              </a:p>
              <a:p>
                <a:pPr marL="0" indent="0">
                  <a:buNone/>
                </a:pPr>
                <a:endParaRPr lang="en-US" sz="1200" dirty="0"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Theorem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:  Greedy algorithm is optimal.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Proof</a:t>
                </a:r>
                <a:r>
                  <a:rPr lang="en-US" sz="2200" dirty="0" smtClean="0"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(exploit structural property). 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number of classrooms that the greedy algorithm allocates.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Classroom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is opened because we needed to schedule a job, say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that is incompatible with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−1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previously used classrooms.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Since we sorted by start time, all these incompatibilities are caused by lectures that start no later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 smtClean="0">
                    <a:latin typeface="+mj-lt"/>
                    <a:ea typeface="ＭＳ Ｐゴシック" charset="0"/>
                  </a:rPr>
                  <a:t>Thus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lectures overlapping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𝜖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i.e. </a:t>
                </a:r>
                <a:r>
                  <a:rPr lang="en-US" sz="2200" dirty="0" smtClean="0">
                    <a:latin typeface="+mj-lt"/>
                    <a:ea typeface="ＭＳ Ｐゴシック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𝑑</m:t>
                    </m:r>
                  </m:oMath>
                </a14:m>
                <a:endParaRPr lang="en-US" sz="2200" dirty="0">
                  <a:latin typeface="+mj-lt"/>
                  <a:ea typeface="ＭＳ Ｐゴシック" charset="0"/>
                  <a:sym typeface="Symbol" charset="0"/>
                </a:endParaRPr>
              </a:p>
              <a:p>
                <a:pPr marL="0" indent="0">
                  <a:buNone/>
                </a:pPr>
                <a:r>
                  <a:rPr lang="ja-JP" altLang="en-US" sz="2200" dirty="0">
                    <a:latin typeface="+mj-lt"/>
                    <a:ea typeface="ＭＳ Ｐゴシック" charset="0"/>
                  </a:rPr>
                  <a:t>“</a:t>
                </a:r>
                <a:r>
                  <a:rPr lang="en-US" altLang="ja-JP" sz="2200" dirty="0">
                    <a:latin typeface="+mj-lt"/>
                    <a:ea typeface="ＭＳ Ｐゴシック" charset="0"/>
                  </a:rPr>
                  <a:t>OPT Observation</a:t>
                </a:r>
                <a:r>
                  <a:rPr lang="ja-JP" altLang="en-US" sz="2200" dirty="0">
                    <a:latin typeface="+mj-lt"/>
                    <a:ea typeface="ＭＳ Ｐゴシック" charset="0"/>
                  </a:rPr>
                  <a:t>”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 </a:t>
                </a:r>
                <a:r>
                  <a:rPr lang="en-US" sz="2200" dirty="0">
                    <a:latin typeface="+mj-lt"/>
                    <a:ea typeface="ＭＳ Ｐゴシック" charset="0"/>
                    <a:sym typeface="Symbol" charset="0"/>
                  </a:rPr>
                  <a:t> 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all schedules use </a:t>
                </a:r>
                <a:r>
                  <a:rPr lang="en-US" sz="2200" dirty="0">
                    <a:latin typeface="+mj-lt"/>
                    <a:ea typeface="ＭＳ Ｐゴシック" charset="0"/>
                    <a:sym typeface="Symbol" charset="0"/>
                  </a:rPr>
                  <a:t>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depth classrooms, </a:t>
                </a:r>
                <a:endParaRPr lang="en-US" sz="2200" dirty="0" smtClean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 smtClean="0">
                    <a:latin typeface="+mj-lt"/>
                    <a:ea typeface="ＭＳ Ｐゴシック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depth and greedy is optimal </a:t>
                </a:r>
                <a:r>
                  <a:rPr lang="en-US" sz="2200" dirty="0">
                    <a:solidFill>
                      <a:schemeClr val="hlink"/>
                    </a:solidFill>
                    <a:latin typeface="+mj-lt"/>
                    <a:ea typeface="ＭＳ Ｐゴシック" charset="0"/>
                    <a:cs typeface="Lucida Grande" charset="0"/>
                  </a:rPr>
                  <a:t>▪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3"/>
                <a:ext cx="8762301" cy="5248495"/>
              </a:xfrm>
              <a:blipFill>
                <a:blip r:embed="rId3"/>
                <a:stretch>
                  <a:fillRect l="-905" t="-697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Tentative Schedule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1539"/>
            <a:ext cx="86868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Today – Apr 16: Greedy Method</a:t>
            </a:r>
          </a:p>
          <a:p>
            <a:pPr marL="0" indent="0">
              <a:buNone/>
            </a:pPr>
            <a:r>
              <a:rPr lang="en-US" sz="2000" dirty="0" smtClean="0"/>
              <a:t>Apr 18 – Apr 27: Divide and Conquer</a:t>
            </a:r>
          </a:p>
          <a:p>
            <a:pPr marL="0" indent="0">
              <a:buNone/>
            </a:pPr>
            <a:r>
              <a:rPr lang="en-US" sz="2000" dirty="0" smtClean="0"/>
              <a:t>Apr 30: Midterm</a:t>
            </a:r>
          </a:p>
          <a:p>
            <a:pPr marL="0" indent="0">
              <a:buNone/>
            </a:pPr>
            <a:r>
              <a:rPr lang="en-US" sz="2000" dirty="0" smtClean="0"/>
              <a:t>May 2 </a:t>
            </a:r>
            <a:r>
              <a:rPr lang="en-US" sz="2000" dirty="0"/>
              <a:t>– </a:t>
            </a:r>
            <a:r>
              <a:rPr lang="en-US" sz="2000" dirty="0" smtClean="0"/>
              <a:t>May 9: Dynamic Programming</a:t>
            </a:r>
          </a:p>
          <a:p>
            <a:pPr marL="0" indent="0">
              <a:buNone/>
            </a:pPr>
            <a:r>
              <a:rPr lang="en-US" sz="2000" dirty="0" smtClean="0"/>
              <a:t>May 11 – May 21: Network Flow</a:t>
            </a:r>
          </a:p>
          <a:p>
            <a:pPr marL="0" indent="0">
              <a:buNone/>
            </a:pPr>
            <a:r>
              <a:rPr lang="en-US" sz="2000" dirty="0" smtClean="0"/>
              <a:t>Rest: NP completeness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Greedy Algorithms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Hard to define exactly but can give general properties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Solution is built in small steps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Decisions on how to build the solution are made to </a:t>
            </a:r>
            <a:r>
              <a:rPr lang="en-US" altLang="en-US" sz="2400" dirty="0" smtClean="0">
                <a:solidFill>
                  <a:schemeClr val="accent2"/>
                </a:solidFill>
              </a:rPr>
              <a:t>maximize some criterion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without looking to the future</a:t>
            </a:r>
          </a:p>
          <a:p>
            <a:pPr lvl="2" eaLnBrk="1" hangingPunct="1"/>
            <a:r>
              <a:rPr lang="en-US" altLang="en-US" sz="2400" dirty="0" smtClean="0"/>
              <a:t>Want the ‘best’ current partial solution as if the current step were the last step</a:t>
            </a:r>
          </a:p>
          <a:p>
            <a:pPr eaLnBrk="1" hangingPunct="1"/>
            <a:r>
              <a:rPr lang="en-US" altLang="en-US" sz="2800" dirty="0" smtClean="0"/>
              <a:t>May be more than one greedy algorithm using different criteria to solve a given problem</a:t>
            </a:r>
          </a:p>
          <a:p>
            <a:pPr lvl="2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008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Strategy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Goal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Given currency denominations: 1, 5, 10, 25, 100, </a:t>
            </a:r>
            <a:br>
              <a:rPr lang="en-US" sz="2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give change to customer using 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fewest</a:t>
            </a:r>
            <a: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number of coins.</a:t>
            </a:r>
          </a:p>
          <a:p>
            <a:pPr marL="0" indent="0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Ex: 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34¢.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Cashier's algorithm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At each iteration, give the 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largest</a:t>
            </a:r>
            <a: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/>
            </a:r>
            <a:b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coin valued ≤ the amount to be paid.</a:t>
            </a:r>
          </a:p>
          <a:p>
            <a:pPr marL="0" indent="0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Ex: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$2.89.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BA0F3887-70F4-4488-813A-AB3DE2418517}"/>
              </a:ext>
            </a:extLst>
          </p:cNvPr>
          <p:cNvGrpSpPr>
            <a:grpSpLocks/>
          </p:cNvGrpSpPr>
          <p:nvPr/>
        </p:nvGrpSpPr>
        <p:grpSpPr bwMode="auto">
          <a:xfrm>
            <a:off x="2357467" y="2707481"/>
            <a:ext cx="3962400" cy="709613"/>
            <a:chOff x="1584" y="1200"/>
            <a:chExt cx="3456" cy="619"/>
          </a:xfrm>
        </p:grpSpPr>
        <p:pic>
          <p:nvPicPr>
            <p:cNvPr id="46" name="Picture 5" descr="nifront">
              <a:extLst>
                <a:ext uri="{FF2B5EF4-FFF2-40B4-BE49-F238E27FC236}">
                  <a16:creationId xmlns:a16="http://schemas.microsoft.com/office/drawing/2014/main" id="{6492CBDB-A8D5-4D02-8390-3062A8EB5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248"/>
              <a:ext cx="518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 descr="quarterfront">
              <a:extLst>
                <a:ext uri="{FF2B5EF4-FFF2-40B4-BE49-F238E27FC236}">
                  <a16:creationId xmlns:a16="http://schemas.microsoft.com/office/drawing/2014/main" id="{11A058D9-50B0-451E-B2A5-9C063CFEE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7" descr="pennyfront">
              <a:extLst>
                <a:ext uri="{FF2B5EF4-FFF2-40B4-BE49-F238E27FC236}">
                  <a16:creationId xmlns:a16="http://schemas.microsoft.com/office/drawing/2014/main" id="{DA4AFA3C-806D-4C72-89E5-E44794BA2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48"/>
              <a:ext cx="49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8" descr="pennyback">
              <a:extLst>
                <a:ext uri="{FF2B5EF4-FFF2-40B4-BE49-F238E27FC236}">
                  <a16:creationId xmlns:a16="http://schemas.microsoft.com/office/drawing/2014/main" id="{0A5E17A3-A0CA-40B5-8174-BA92D1150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9" descr="pennyback">
              <a:extLst>
                <a:ext uri="{FF2B5EF4-FFF2-40B4-BE49-F238E27FC236}">
                  <a16:creationId xmlns:a16="http://schemas.microsoft.com/office/drawing/2014/main" id="{1BD53516-D238-409E-B2B0-74260373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" descr="pennyback">
              <a:extLst>
                <a:ext uri="{FF2B5EF4-FFF2-40B4-BE49-F238E27FC236}">
                  <a16:creationId xmlns:a16="http://schemas.microsoft.com/office/drawing/2014/main" id="{0054009E-324B-4329-A3F8-944EF1ED5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11">
            <a:extLst>
              <a:ext uri="{FF2B5EF4-FFF2-40B4-BE49-F238E27FC236}">
                <a16:creationId xmlns:a16="http://schemas.microsoft.com/office/drawing/2014/main" id="{12C1AB16-AD77-45A4-A2CE-BF5268963C68}"/>
              </a:ext>
            </a:extLst>
          </p:cNvPr>
          <p:cNvGrpSpPr>
            <a:grpSpLocks/>
          </p:cNvGrpSpPr>
          <p:nvPr/>
        </p:nvGrpSpPr>
        <p:grpSpPr bwMode="auto">
          <a:xfrm>
            <a:off x="2357467" y="5040845"/>
            <a:ext cx="5741988" cy="1357313"/>
            <a:chOff x="144" y="3024"/>
            <a:chExt cx="5057" cy="1195"/>
          </a:xfrm>
        </p:grpSpPr>
        <p:pic>
          <p:nvPicPr>
            <p:cNvPr id="53" name="Picture 12" descr="$1front">
              <a:extLst>
                <a:ext uri="{FF2B5EF4-FFF2-40B4-BE49-F238E27FC236}">
                  <a16:creationId xmlns:a16="http://schemas.microsoft.com/office/drawing/2014/main" id="{FE4EA8F3-8E40-4537-B485-A4B7C71EE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3" descr="dimefront">
              <a:extLst>
                <a:ext uri="{FF2B5EF4-FFF2-40B4-BE49-F238E27FC236}">
                  <a16:creationId xmlns:a16="http://schemas.microsoft.com/office/drawing/2014/main" id="{09CF52D5-D056-4D11-B159-F206AB062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360"/>
              <a:ext cx="46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4" descr="pennyfront">
              <a:extLst>
                <a:ext uri="{FF2B5EF4-FFF2-40B4-BE49-F238E27FC236}">
                  <a16:creationId xmlns:a16="http://schemas.microsoft.com/office/drawing/2014/main" id="{CE783216-D0D3-49A5-983C-2E546CF9C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120"/>
              <a:ext cx="49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5" descr="pennyback">
              <a:extLst>
                <a:ext uri="{FF2B5EF4-FFF2-40B4-BE49-F238E27FC236}">
                  <a16:creationId xmlns:a16="http://schemas.microsoft.com/office/drawing/2014/main" id="{72851900-919F-496D-8904-D7956C442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696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6" descr="$1back">
              <a:extLst>
                <a:ext uri="{FF2B5EF4-FFF2-40B4-BE49-F238E27FC236}">
                  <a16:creationId xmlns:a16="http://schemas.microsoft.com/office/drawing/2014/main" id="{5882E084-CAD2-42F7-969A-480C6D5AB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7" descr="pennyback">
              <a:extLst>
                <a:ext uri="{FF2B5EF4-FFF2-40B4-BE49-F238E27FC236}">
                  <a16:creationId xmlns:a16="http://schemas.microsoft.com/office/drawing/2014/main" id="{4B4E335C-F9CC-41F6-96B8-A2CAE0561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696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8" descr="pennyback">
              <a:extLst>
                <a:ext uri="{FF2B5EF4-FFF2-40B4-BE49-F238E27FC236}">
                  <a16:creationId xmlns:a16="http://schemas.microsoft.com/office/drawing/2014/main" id="{7FF84018-8B1A-40C8-B943-7FE48B6F3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120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9" descr="quarterfront">
              <a:extLst>
                <a:ext uri="{FF2B5EF4-FFF2-40B4-BE49-F238E27FC236}">
                  <a16:creationId xmlns:a16="http://schemas.microsoft.com/office/drawing/2014/main" id="{8B5EC6CD-B313-42B0-B066-2E0F75D78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024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0" descr="quarterfront">
              <a:extLst>
                <a:ext uri="{FF2B5EF4-FFF2-40B4-BE49-F238E27FC236}">
                  <a16:creationId xmlns:a16="http://schemas.microsoft.com/office/drawing/2014/main" id="{48249629-B50F-4308-9DAA-D387E1C5A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024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1" descr="quarterfront">
              <a:extLst>
                <a:ext uri="{FF2B5EF4-FFF2-40B4-BE49-F238E27FC236}">
                  <a16:creationId xmlns:a16="http://schemas.microsoft.com/office/drawing/2014/main" id="{2EF5EABA-C090-4670-B7CE-86B501A8E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11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is not always Optimal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51404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Observation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Greedy algorithm is sub-optimal for US </a:t>
            </a:r>
            <a:br>
              <a:rPr lang="en-US" sz="2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postal denominations: 1, 10, 21, 34, 70, 100, 350, 1225, 1500.</a:t>
            </a:r>
          </a:p>
          <a:p>
            <a:pPr lvl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Counterexample.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140¢.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Greedy:  100, 34, 1, 1, 1, 1, 1, 1.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Optimal:  70, 70.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285750" lvl="1"/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Lesson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Greedy is short-sighted. Always chooses the most attractive choice at the moment. But this may lead to a dead-end later.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81" name="Picture 5">
            <a:extLst>
              <a:ext uri="{FF2B5EF4-FFF2-40B4-BE49-F238E27FC236}">
                <a16:creationId xmlns:a16="http://schemas.microsoft.com/office/drawing/2014/main" id="{DB044A71-3AD1-4D72-BAEB-AF0AD15F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6"/>
          <a:stretch>
            <a:fillRect/>
          </a:stretch>
        </p:blipFill>
        <p:spPr bwMode="auto">
          <a:xfrm>
            <a:off x="7072539" y="2466192"/>
            <a:ext cx="889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14472B29-504B-498E-85F4-A1398426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12" y="3807574"/>
            <a:ext cx="758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>
            <a:extLst>
              <a:ext uri="{FF2B5EF4-FFF2-40B4-BE49-F238E27FC236}">
                <a16:creationId xmlns:a16="http://schemas.microsoft.com/office/drawing/2014/main" id="{E3D73568-CCE2-4B16-9BE1-FD078233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30" y="3782633"/>
            <a:ext cx="798500" cy="10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>
            <a:extLst>
              <a:ext uri="{FF2B5EF4-FFF2-40B4-BE49-F238E27FC236}">
                <a16:creationId xmlns:a16="http://schemas.microsoft.com/office/drawing/2014/main" id="{28952931-645F-4337-A9B8-CB2B2F47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70" y="2466192"/>
            <a:ext cx="822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">
            <a:extLst>
              <a:ext uri="{FF2B5EF4-FFF2-40B4-BE49-F238E27FC236}">
                <a16:creationId xmlns:a16="http://schemas.microsoft.com/office/drawing/2014/main" id="{7BED0501-B47A-4EE3-AAEB-1EF3BBB2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19" y="3923125"/>
            <a:ext cx="1046760" cy="75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BCD39B83-32FC-4C87-9ED9-386330E6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13" y="3782633"/>
            <a:ext cx="703628" cy="10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1">
            <a:extLst>
              <a:ext uri="{FF2B5EF4-FFF2-40B4-BE49-F238E27FC236}">
                <a16:creationId xmlns:a16="http://schemas.microsoft.com/office/drawing/2014/main" id="{A56DB3BD-5AFE-4B4E-BCF2-89B432C3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96" y="2497942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>
            <a:extLst>
              <a:ext uri="{FF2B5EF4-FFF2-40B4-BE49-F238E27FC236}">
                <a16:creationId xmlns:a16="http://schemas.microsoft.com/office/drawing/2014/main" id="{21F3B0A1-1C09-47F8-AD60-1E71B6D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18127" r="22195" b="30876"/>
          <a:stretch>
            <a:fillRect/>
          </a:stretch>
        </p:blipFill>
        <p:spPr bwMode="auto">
          <a:xfrm>
            <a:off x="5215290" y="2516992"/>
            <a:ext cx="841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3">
            <a:extLst>
              <a:ext uri="{FF2B5EF4-FFF2-40B4-BE49-F238E27FC236}">
                <a16:creationId xmlns:a16="http://schemas.microsoft.com/office/drawing/2014/main" id="{B8C1D438-F275-4BEB-BEE2-06003132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8"/>
          <a:stretch>
            <a:fillRect/>
          </a:stretch>
        </p:blipFill>
        <p:spPr bwMode="auto">
          <a:xfrm>
            <a:off x="4265296" y="3923126"/>
            <a:ext cx="1035986" cy="68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37063D-09BC-4ACA-B916-59B0D686CA03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Greedy Algorithms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Greedy algorithms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Easy to produce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Fast running times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Work only on certain classes of problems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Hard part is showing that they are correct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Two methods for proving that greedy algorithms do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Greedy algorithm stays ahead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At each step any other algorithm will have a worse value for some criterion that eventually implies optimality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Exchange Argument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 smtClean="0"/>
              <a:t>Can transform any other solution to the greedy solution at no loss in quality</a:t>
            </a:r>
          </a:p>
        </p:txBody>
      </p:sp>
    </p:spTree>
    <p:extLst>
      <p:ext uri="{BB962C8B-B14F-4D97-AF65-F5344CB8AC3E}">
        <p14:creationId xmlns:p14="http://schemas.microsoft.com/office/powerpoint/2010/main" val="1906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Interval Scheduling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E1AF-A4CE-4ED4-8DDE-8B40F3C938FE}"/>
              </a:ext>
            </a:extLst>
          </p:cNvPr>
          <p:cNvGrpSpPr/>
          <p:nvPr/>
        </p:nvGrpSpPr>
        <p:grpSpPr>
          <a:xfrm>
            <a:off x="4253949" y="4668551"/>
            <a:ext cx="4861652" cy="2013798"/>
            <a:chOff x="1295400" y="3048000"/>
            <a:chExt cx="6781800" cy="3571875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BF835284-2EB0-43AD-B747-2923B1953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5"/>
              <a:ext cx="588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48BE8ACB-5F7A-42C0-89E4-B666E8F56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2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3BB90ED-41ED-4F98-8276-E2725CA9A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024563"/>
              <a:ext cx="762000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Time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CEBE7676-367A-48D8-AFB2-9A3531FF4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9F3406F6-2E75-4B5A-929B-27656DF06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5AB75D3-00CD-4C1F-9FBD-AAC83E19E7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543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CBC2E426-F24F-49BC-9EAF-28ACE9089B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158749" y="4640264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F8F89960-92F6-4CA1-84E4-BB2F7B8F3A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9540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7C535309-56A5-45FF-A348-60CC3E2B2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62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79FA8F4-9889-4D09-9CC8-AE7B178726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7958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9B1F90CC-6F82-458D-9614-C1E9275230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3215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C8371818-BBC2-44E1-91EB-192449B8E0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47962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5D0EAFBA-9F1E-4550-B814-08EB03500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0052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F560E2C-73D4-41D0-86D0-94DC3093A1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1633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41D155F8-5FF1-4D95-821E-0ABBA76A42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7048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3FB7358D-480A-41C3-AE32-64CEE8E2B9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8630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CFEB2BF9-9724-4CDA-8C54-590FF451D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F93F8B59-4B21-4CF2-AB71-7AA5200D1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530A16AF-AF05-4F98-8507-EF9AC51F5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F3BB8EA1-77A9-49ED-B80E-6D44E45D3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45E6E695-620A-47C4-BFB6-2A39825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5"/>
              <a:ext cx="4143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E65D936D-7DC3-4BE3-B26E-59E44154E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F31422B0-0B0A-4A6E-A215-8232905E0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E9EB0A16-4E05-4038-822C-1BDEEB404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1A8D032E-3A80-4860-9100-C7D60290B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24E46172-6532-4B6C-AEBE-8D172AB90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5"/>
              <a:ext cx="4143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56209B84-67D0-4B7A-8F2C-233563379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BB46EE-0210-4232-9495-B0C6FA97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5124450"/>
              <a:ext cx="1936750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f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FB95EF-B267-40F7-9FA0-D2F9F177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5540375"/>
              <a:ext cx="1938338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g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B9BB17E8-0112-4441-AD2A-3C6BFE51ED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6377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A64A6A-3145-4AC6-9741-EC5DEE685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5951538"/>
              <a:ext cx="1454150" cy="2778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940A3E-258A-498C-AECC-E7DE80D8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850" y="4708525"/>
              <a:ext cx="1452563" cy="2778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AF6D64-6CE9-41D6-B322-89CB16C4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3048000"/>
              <a:ext cx="2906712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3CD14F-186B-4F0C-84D0-E3635B01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463925"/>
              <a:ext cx="1454150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DB03B1-22FA-490A-AE84-FCECB1B1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3878263"/>
              <a:ext cx="968375" cy="2778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8B005B-270D-4D23-8873-D8B02901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4294188"/>
              <a:ext cx="2420937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d</a:t>
              </a:r>
            </a:p>
          </p:txBody>
        </p:sp>
        <p:grpSp>
          <p:nvGrpSpPr>
            <p:cNvPr id="40" name="Group 43">
              <a:extLst>
                <a:ext uri="{FF2B5EF4-FFF2-40B4-BE49-F238E27FC236}">
                  <a16:creationId xmlns:a16="http://schemas.microsoft.com/office/drawing/2014/main" id="{4A819964-A975-4FAD-A2C5-315104003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699" y="3454401"/>
              <a:ext cx="4845050" cy="2765425"/>
              <a:chOff x="1218" y="2182"/>
              <a:chExt cx="3052" cy="1742"/>
            </a:xfrm>
            <a:solidFill>
              <a:srgbClr val="0070C0"/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55A6F7-7A92-4449-9702-BAB905338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" y="3749"/>
                <a:ext cx="916" cy="1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h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0FD382D-A246-4850-94B7-1E95B5CB4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4" y="2966"/>
                <a:ext cx="915" cy="1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e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3B7A2D-FEF4-499E-99B1-5C172EDF0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182"/>
                <a:ext cx="916" cy="1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22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j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compatible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subset of mutually compatible jobs.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5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65422</TotalTime>
  <Words>1262</Words>
  <Application>Microsoft Office PowerPoint</Application>
  <PresentationFormat>On-screen Show (4:3)</PresentationFormat>
  <Paragraphs>537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Arial Narrow</vt:lpstr>
      <vt:lpstr>Courier New</vt:lpstr>
      <vt:lpstr>Comic Sans MS</vt:lpstr>
      <vt:lpstr>Monotype Sorts</vt:lpstr>
      <vt:lpstr>Times New Roman</vt:lpstr>
      <vt:lpstr>Tahoma</vt:lpstr>
      <vt:lpstr>Lucida Grande</vt:lpstr>
      <vt:lpstr>Symbol</vt:lpstr>
      <vt:lpstr>Cambria Math</vt:lpstr>
      <vt:lpstr>Gill Sans</vt:lpstr>
      <vt:lpstr>Arial Black</vt:lpstr>
      <vt:lpstr>Arial</vt:lpstr>
      <vt:lpstr>Helvetica</vt:lpstr>
      <vt:lpstr>Osaka</vt:lpstr>
      <vt:lpstr>ＭＳ Ｐゴシック</vt:lpstr>
      <vt:lpstr>Custom Design</vt:lpstr>
      <vt:lpstr>CSE 421</vt:lpstr>
      <vt:lpstr>Summary for last two classes</vt:lpstr>
      <vt:lpstr>Tentative Schedule</vt:lpstr>
      <vt:lpstr>Greedy Algorithms</vt:lpstr>
      <vt:lpstr>Greedy Strategy</vt:lpstr>
      <vt:lpstr>Greedy is not always Optimal</vt:lpstr>
      <vt:lpstr>Greedy Algorithms</vt:lpstr>
      <vt:lpstr>Interval Scheduling</vt:lpstr>
      <vt:lpstr>Interval Scheduling</vt:lpstr>
      <vt:lpstr>Greedy Strategy</vt:lpstr>
      <vt:lpstr>Possible Approaches for Inter Sched</vt:lpstr>
      <vt:lpstr>Greedy Alg: Earliest Finish Time</vt:lpstr>
      <vt:lpstr>Greedy Alg: Example</vt:lpstr>
      <vt:lpstr>Correctness</vt:lpstr>
      <vt:lpstr>Correctness</vt:lpstr>
      <vt:lpstr>Interval Partitioning Technique: Structural</vt:lpstr>
      <vt:lpstr>Interval Partitioning</vt:lpstr>
      <vt:lpstr>Interval Partitioning</vt:lpstr>
      <vt:lpstr>A Better Schedule</vt:lpstr>
      <vt:lpstr>A Greedy Algorithm</vt:lpstr>
      <vt:lpstr>Example</vt:lpstr>
      <vt:lpstr>A Greedy Algorithm</vt:lpstr>
      <vt:lpstr>A Structural Lower-Bound on OPT</vt:lpstr>
      <vt:lpstr>Correctness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307</cp:revision>
  <cp:lastPrinted>2000-07-01T21:41:59Z</cp:lastPrinted>
  <dcterms:created xsi:type="dcterms:W3CDTF">1998-04-21T02:39:18Z</dcterms:created>
  <dcterms:modified xsi:type="dcterms:W3CDTF">2018-04-17T00:52:16Z</dcterms:modified>
</cp:coreProperties>
</file>